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Default Extension="tiff" ContentType="image/tif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notesMasterIdLst>
    <p:notesMasterId r:id="rId23"/>
  </p:notesMasterIdLst>
  <p:sldIdLst>
    <p:sldId id="257" r:id="rId2"/>
    <p:sldId id="363" r:id="rId3"/>
    <p:sldId id="380" r:id="rId4"/>
    <p:sldId id="364" r:id="rId5"/>
    <p:sldId id="365" r:id="rId6"/>
    <p:sldId id="366" r:id="rId7"/>
    <p:sldId id="381" r:id="rId8"/>
    <p:sldId id="383" r:id="rId9"/>
    <p:sldId id="384" r:id="rId10"/>
    <p:sldId id="368" r:id="rId11"/>
    <p:sldId id="369" r:id="rId12"/>
    <p:sldId id="370" r:id="rId13"/>
    <p:sldId id="371" r:id="rId14"/>
    <p:sldId id="372" r:id="rId15"/>
    <p:sldId id="375" r:id="rId16"/>
    <p:sldId id="379" r:id="rId17"/>
    <p:sldId id="373" r:id="rId18"/>
    <p:sldId id="374" r:id="rId19"/>
    <p:sldId id="376" r:id="rId20"/>
    <p:sldId id="377" r:id="rId21"/>
    <p:sldId id="378" r:id="rId22"/>
  </p:sldIdLst>
  <p:sldSz cx="51206400" cy="38404800"/>
  <p:notesSz cx="6858000" cy="9144000"/>
  <p:defaultTextStyle>
    <a:defPPr>
      <a:defRPr lang="en-US"/>
    </a:defPPr>
    <a:lvl1pPr marL="0" algn="l" defTabSz="3110332" rtl="0" eaLnBrk="1" latinLnBrk="0" hangingPunct="1">
      <a:defRPr sz="6123" kern="1200">
        <a:solidFill>
          <a:schemeClr val="tx1"/>
        </a:solidFill>
        <a:latin typeface="+mn-lt"/>
        <a:ea typeface="+mn-ea"/>
        <a:cs typeface="+mn-cs"/>
      </a:defRPr>
    </a:lvl1pPr>
    <a:lvl2pPr marL="1555166" algn="l" defTabSz="3110332" rtl="0" eaLnBrk="1" latinLnBrk="0" hangingPunct="1">
      <a:defRPr sz="6123" kern="1200">
        <a:solidFill>
          <a:schemeClr val="tx1"/>
        </a:solidFill>
        <a:latin typeface="+mn-lt"/>
        <a:ea typeface="+mn-ea"/>
        <a:cs typeface="+mn-cs"/>
      </a:defRPr>
    </a:lvl2pPr>
    <a:lvl3pPr marL="3110332" algn="l" defTabSz="3110332" rtl="0" eaLnBrk="1" latinLnBrk="0" hangingPunct="1">
      <a:defRPr sz="6123" kern="1200">
        <a:solidFill>
          <a:schemeClr val="tx1"/>
        </a:solidFill>
        <a:latin typeface="+mn-lt"/>
        <a:ea typeface="+mn-ea"/>
        <a:cs typeface="+mn-cs"/>
      </a:defRPr>
    </a:lvl3pPr>
    <a:lvl4pPr marL="4665497" algn="l" defTabSz="3110332" rtl="0" eaLnBrk="1" latinLnBrk="0" hangingPunct="1">
      <a:defRPr sz="6123" kern="1200">
        <a:solidFill>
          <a:schemeClr val="tx1"/>
        </a:solidFill>
        <a:latin typeface="+mn-lt"/>
        <a:ea typeface="+mn-ea"/>
        <a:cs typeface="+mn-cs"/>
      </a:defRPr>
    </a:lvl4pPr>
    <a:lvl5pPr marL="6220663" algn="l" defTabSz="3110332" rtl="0" eaLnBrk="1" latinLnBrk="0" hangingPunct="1">
      <a:defRPr sz="6123" kern="1200">
        <a:solidFill>
          <a:schemeClr val="tx1"/>
        </a:solidFill>
        <a:latin typeface="+mn-lt"/>
        <a:ea typeface="+mn-ea"/>
        <a:cs typeface="+mn-cs"/>
      </a:defRPr>
    </a:lvl5pPr>
    <a:lvl6pPr marL="7775829" algn="l" defTabSz="3110332" rtl="0" eaLnBrk="1" latinLnBrk="0" hangingPunct="1">
      <a:defRPr sz="6123" kern="1200">
        <a:solidFill>
          <a:schemeClr val="tx1"/>
        </a:solidFill>
        <a:latin typeface="+mn-lt"/>
        <a:ea typeface="+mn-ea"/>
        <a:cs typeface="+mn-cs"/>
      </a:defRPr>
    </a:lvl6pPr>
    <a:lvl7pPr marL="9330995" algn="l" defTabSz="3110332" rtl="0" eaLnBrk="1" latinLnBrk="0" hangingPunct="1">
      <a:defRPr sz="6123" kern="1200">
        <a:solidFill>
          <a:schemeClr val="tx1"/>
        </a:solidFill>
        <a:latin typeface="+mn-lt"/>
        <a:ea typeface="+mn-ea"/>
        <a:cs typeface="+mn-cs"/>
      </a:defRPr>
    </a:lvl7pPr>
    <a:lvl8pPr marL="10886161" algn="l" defTabSz="3110332" rtl="0" eaLnBrk="1" latinLnBrk="0" hangingPunct="1">
      <a:defRPr sz="6123" kern="1200">
        <a:solidFill>
          <a:schemeClr val="tx1"/>
        </a:solidFill>
        <a:latin typeface="+mn-lt"/>
        <a:ea typeface="+mn-ea"/>
        <a:cs typeface="+mn-cs"/>
      </a:defRPr>
    </a:lvl8pPr>
    <a:lvl9pPr marL="12441326" algn="l" defTabSz="3110332" rtl="0" eaLnBrk="1" latinLnBrk="0" hangingPunct="1">
      <a:defRPr sz="6123"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2096">
          <p15:clr>
            <a:srgbClr val="A4A3A4"/>
          </p15:clr>
        </p15:guide>
        <p15:guide id="2" pos="16128">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4E9E8"/>
    <a:srgbClr val="F26B21"/>
    <a:srgbClr val="5BC4BE"/>
    <a:srgbClr val="005393"/>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25"/>
    <p:restoredTop sz="86916"/>
  </p:normalViewPr>
  <p:slideViewPr>
    <p:cSldViewPr snapToGrid="0" snapToObjects="1">
      <p:cViewPr>
        <p:scale>
          <a:sx n="21" d="100"/>
          <a:sy n="21" d="100"/>
        </p:scale>
        <p:origin x="1026" y="-72"/>
      </p:cViewPr>
      <p:guideLst>
        <p:guide orient="horz" pos="12096"/>
        <p:guide pos="16128"/>
      </p:guideLst>
    </p:cSldViewPr>
  </p:slideViewPr>
  <p:notesTextViewPr>
    <p:cViewPr>
      <p:scale>
        <a:sx n="1" d="1"/>
        <a:sy n="1" d="1"/>
      </p:scale>
      <p:origin x="0" y="0"/>
    </p:cViewPr>
  </p:notesTextViewPr>
  <p:sorterViewPr>
    <p:cViewPr>
      <p:scale>
        <a:sx n="20" d="100"/>
        <a:sy n="20" d="100"/>
      </p:scale>
      <p:origin x="0" y="0"/>
    </p:cViewPr>
  </p:sorterViewPr>
  <p:notesViewPr>
    <p:cSldViewPr snapToGrid="0" snapToObjects="1">
      <p:cViewPr varScale="1">
        <p:scale>
          <a:sx n="76" d="100"/>
          <a:sy n="76" d="100"/>
        </p:scale>
        <p:origin x="2280" y="368"/>
      </p:cViewPr>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CAE4F3-A7D0-7A49-8BC6-68081E334E86}" type="datetimeFigureOut">
              <a:rPr lang="en-US" smtClean="0"/>
              <a:pPr/>
              <a:t>1/14/2020</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DC32EB-34A8-8345-B665-F3C19AE613AC}" type="slidenum">
              <a:rPr lang="en-US" smtClean="0"/>
              <a:pPr/>
              <a:t>‹N°›</a:t>
            </a:fld>
            <a:endParaRPr lang="en-US" dirty="0"/>
          </a:p>
        </p:txBody>
      </p:sp>
    </p:spTree>
    <p:extLst>
      <p:ext uri="{BB962C8B-B14F-4D97-AF65-F5344CB8AC3E}">
        <p14:creationId xmlns:p14="http://schemas.microsoft.com/office/powerpoint/2010/main" xmlns="" val="38499411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DC32EB-34A8-8345-B665-F3C19AE613AC}" type="slidenum">
              <a:rPr lang="en-US" smtClean="0"/>
              <a:pPr/>
              <a:t>1</a:t>
            </a:fld>
            <a:endParaRPr lang="en-US"/>
          </a:p>
        </p:txBody>
      </p:sp>
    </p:spTree>
    <p:extLst>
      <p:ext uri="{BB962C8B-B14F-4D97-AF65-F5344CB8AC3E}">
        <p14:creationId xmlns:p14="http://schemas.microsoft.com/office/powerpoint/2010/main" xmlns="" val="9044266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lvl="1"/>
            <a:r>
              <a:rPr lang="fr-FR" dirty="0" smtClean="0"/>
              <a:t>28y.o. </a:t>
            </a:r>
            <a:r>
              <a:rPr lang="fr-FR" dirty="0" err="1" smtClean="0"/>
              <a:t>woman</a:t>
            </a:r>
            <a:r>
              <a:rPr lang="fr-FR" dirty="0" smtClean="0"/>
              <a:t> : </a:t>
            </a:r>
            <a:br>
              <a:rPr lang="fr-FR" dirty="0" smtClean="0"/>
            </a:br>
            <a:r>
              <a:rPr lang="fr-FR" dirty="0" err="1" smtClean="0"/>
              <a:t>perennial</a:t>
            </a:r>
            <a:r>
              <a:rPr lang="fr-FR" dirty="0" smtClean="0"/>
              <a:t> </a:t>
            </a:r>
            <a:r>
              <a:rPr lang="fr-FR" dirty="0" err="1" smtClean="0"/>
              <a:t>itching</a:t>
            </a:r>
            <a:r>
              <a:rPr lang="fr-FR" dirty="0" smtClean="0"/>
              <a:t>; </a:t>
            </a:r>
            <a:r>
              <a:rPr lang="fr-FR" dirty="0" err="1" smtClean="0"/>
              <a:t>stuffy</a:t>
            </a:r>
            <a:r>
              <a:rPr lang="fr-FR" dirty="0" smtClean="0"/>
              <a:t> </a:t>
            </a:r>
            <a:r>
              <a:rPr lang="fr-FR" dirty="0" err="1" smtClean="0"/>
              <a:t>nose</a:t>
            </a:r>
            <a:r>
              <a:rPr lang="fr-FR" dirty="0" smtClean="0"/>
              <a:t> and </a:t>
            </a:r>
            <a:r>
              <a:rPr lang="fr-FR" dirty="0" err="1" smtClean="0"/>
              <a:t>sneezing</a:t>
            </a:r>
            <a:r>
              <a:rPr lang="fr-FR" dirty="0" smtClean="0"/>
              <a:t> for 2 </a:t>
            </a:r>
            <a:r>
              <a:rPr lang="fr-FR" dirty="0" err="1" smtClean="0"/>
              <a:t>years</a:t>
            </a:r>
            <a:r>
              <a:rPr lang="fr-FR" dirty="0" smtClean="0"/>
              <a:t>; </a:t>
            </a:r>
            <a:r>
              <a:rPr lang="fr-FR" dirty="0" err="1" smtClean="0"/>
              <a:t>dyspnea</a:t>
            </a:r>
            <a:r>
              <a:rPr lang="fr-FR" dirty="0" smtClean="0"/>
              <a:t>, </a:t>
            </a:r>
            <a:r>
              <a:rPr lang="fr-FR" dirty="0" err="1" smtClean="0"/>
              <a:t>cough</a:t>
            </a:r>
            <a:r>
              <a:rPr lang="fr-FR" dirty="0" smtClean="0"/>
              <a:t> and </a:t>
            </a:r>
            <a:r>
              <a:rPr lang="fr-FR" dirty="0" err="1" smtClean="0"/>
              <a:t>wheezing</a:t>
            </a:r>
            <a:r>
              <a:rPr lang="fr-FR" dirty="0" smtClean="0"/>
              <a:t>, for 1 </a:t>
            </a:r>
            <a:r>
              <a:rPr lang="fr-FR" dirty="0" err="1" smtClean="0"/>
              <a:t>year</a:t>
            </a:r>
            <a:r>
              <a:rPr lang="fr-FR" dirty="0" smtClean="0"/>
              <a:t>. </a:t>
            </a:r>
          </a:p>
          <a:p>
            <a:pPr lvl="1"/>
            <a:r>
              <a:rPr lang="fr-FR" dirty="0" err="1" smtClean="0"/>
              <a:t>She</a:t>
            </a:r>
            <a:r>
              <a:rPr lang="fr-FR" dirty="0" smtClean="0"/>
              <a:t> </a:t>
            </a:r>
            <a:r>
              <a:rPr lang="fr-FR" dirty="0" err="1" smtClean="0"/>
              <a:t>related</a:t>
            </a:r>
            <a:r>
              <a:rPr lang="fr-FR" dirty="0" smtClean="0"/>
              <a:t> the </a:t>
            </a:r>
            <a:r>
              <a:rPr lang="fr-FR" dirty="0" err="1" smtClean="0"/>
              <a:t>symptoms</a:t>
            </a:r>
            <a:r>
              <a:rPr lang="fr-FR" dirty="0" smtClean="0"/>
              <a:t> to </a:t>
            </a:r>
            <a:r>
              <a:rPr lang="fr-FR" dirty="0" err="1" smtClean="0"/>
              <a:t>exposure</a:t>
            </a:r>
            <a:r>
              <a:rPr lang="fr-FR" dirty="0" smtClean="0"/>
              <a:t> to </a:t>
            </a:r>
            <a:r>
              <a:rPr lang="fr-FR" dirty="0" err="1" smtClean="0"/>
              <a:t>several</a:t>
            </a:r>
            <a:r>
              <a:rPr lang="fr-FR" dirty="0" smtClean="0"/>
              <a:t> types of crickets bred on a </a:t>
            </a:r>
            <a:r>
              <a:rPr lang="fr-FR" dirty="0" err="1" smtClean="0"/>
              <a:t>farm</a:t>
            </a:r>
            <a:r>
              <a:rPr lang="fr-FR" dirty="0" smtClean="0"/>
              <a:t> </a:t>
            </a:r>
            <a:r>
              <a:rPr lang="fr-FR" dirty="0" err="1" smtClean="0"/>
              <a:t>where</a:t>
            </a:r>
            <a:r>
              <a:rPr lang="fr-FR" dirty="0" smtClean="0"/>
              <a:t> </a:t>
            </a:r>
            <a:r>
              <a:rPr lang="fr-FR" dirty="0" err="1" smtClean="0"/>
              <a:t>she</a:t>
            </a:r>
            <a:r>
              <a:rPr lang="fr-FR" dirty="0" smtClean="0"/>
              <a:t> </a:t>
            </a:r>
            <a:r>
              <a:rPr lang="fr-FR" dirty="0" err="1" smtClean="0"/>
              <a:t>had</a:t>
            </a:r>
            <a:r>
              <a:rPr lang="fr-FR" dirty="0" smtClean="0"/>
              <a:t> been </a:t>
            </a:r>
            <a:r>
              <a:rPr lang="fr-FR" dirty="0" err="1" smtClean="0"/>
              <a:t>working</a:t>
            </a:r>
            <a:r>
              <a:rPr lang="fr-FR" dirty="0" smtClean="0"/>
              <a:t> for the last 3 </a:t>
            </a:r>
            <a:r>
              <a:rPr lang="fr-FR" dirty="0" err="1" smtClean="0"/>
              <a:t>years</a:t>
            </a:r>
            <a:r>
              <a:rPr lang="fr-FR" dirty="0" smtClean="0"/>
              <a:t>: </a:t>
            </a:r>
            <a:r>
              <a:rPr lang="fr-FR" i="1" dirty="0" err="1" smtClean="0"/>
              <a:t>Gryllus</a:t>
            </a:r>
            <a:r>
              <a:rPr lang="fr-FR" i="1" dirty="0" smtClean="0"/>
              <a:t> </a:t>
            </a:r>
            <a:r>
              <a:rPr lang="fr-FR" i="1" dirty="0" err="1" smtClean="0"/>
              <a:t>campestris</a:t>
            </a:r>
            <a:r>
              <a:rPr lang="fr-FR" i="1" dirty="0" smtClean="0"/>
              <a:t>, </a:t>
            </a:r>
            <a:r>
              <a:rPr lang="fr-FR" i="1" dirty="0" err="1" smtClean="0"/>
              <a:t>Gryllus</a:t>
            </a:r>
            <a:r>
              <a:rPr lang="fr-FR" i="1" dirty="0" smtClean="0"/>
              <a:t> </a:t>
            </a:r>
            <a:r>
              <a:rPr lang="fr-FR" i="1" dirty="0" err="1" smtClean="0"/>
              <a:t>bimaculatus</a:t>
            </a:r>
            <a:r>
              <a:rPr lang="fr-FR" i="1" dirty="0" smtClean="0"/>
              <a:t>, </a:t>
            </a:r>
            <a:r>
              <a:rPr lang="fr-FR" dirty="0" smtClean="0"/>
              <a:t>and </a:t>
            </a:r>
            <a:r>
              <a:rPr lang="fr-FR" i="1" dirty="0" smtClean="0"/>
              <a:t>Acheta </a:t>
            </a:r>
            <a:r>
              <a:rPr lang="fr-FR" i="1" dirty="0" err="1" smtClean="0"/>
              <a:t>domestica</a:t>
            </a:r>
            <a:r>
              <a:rPr lang="fr-FR" dirty="0" smtClean="0"/>
              <a:t>. </a:t>
            </a:r>
            <a:r>
              <a:rPr lang="fr-FR" dirty="0" err="1" smtClean="0"/>
              <a:t>She</a:t>
            </a:r>
            <a:r>
              <a:rPr lang="fr-FR" dirty="0" smtClean="0"/>
              <a:t> </a:t>
            </a:r>
            <a:r>
              <a:rPr lang="fr-FR" dirty="0" err="1" smtClean="0"/>
              <a:t>was</a:t>
            </a:r>
            <a:r>
              <a:rPr lang="fr-FR" dirty="0" smtClean="0"/>
              <a:t> </a:t>
            </a:r>
            <a:r>
              <a:rPr lang="fr-FR" dirty="0" err="1" smtClean="0"/>
              <a:t>asymptomatic</a:t>
            </a:r>
            <a:r>
              <a:rPr lang="fr-FR" dirty="0" smtClean="0"/>
              <a:t> </a:t>
            </a:r>
            <a:r>
              <a:rPr lang="fr-FR" dirty="0" err="1" smtClean="0"/>
              <a:t>during</a:t>
            </a:r>
            <a:r>
              <a:rPr lang="fr-FR" dirty="0" smtClean="0"/>
              <a:t> long </a:t>
            </a:r>
            <a:r>
              <a:rPr lang="fr-FR" dirty="0" err="1" smtClean="0"/>
              <a:t>holidays</a:t>
            </a:r>
            <a:r>
              <a:rPr lang="fr-FR" dirty="0" smtClean="0"/>
              <a:t> but not on weekends (</a:t>
            </a:r>
            <a:r>
              <a:rPr lang="fr-FR" dirty="0" err="1" smtClean="0"/>
              <a:t>because</a:t>
            </a:r>
            <a:r>
              <a:rPr lang="fr-FR" dirty="0" smtClean="0"/>
              <a:t> </a:t>
            </a:r>
            <a:r>
              <a:rPr lang="fr-FR" dirty="0" err="1" smtClean="0"/>
              <a:t>her</a:t>
            </a:r>
            <a:r>
              <a:rPr lang="fr-FR" dirty="0" smtClean="0"/>
              <a:t> </a:t>
            </a:r>
            <a:r>
              <a:rPr lang="fr-FR" dirty="0" err="1" smtClean="0"/>
              <a:t>work</a:t>
            </a:r>
            <a:r>
              <a:rPr lang="fr-FR" dirty="0" smtClean="0"/>
              <a:t> </a:t>
            </a:r>
            <a:r>
              <a:rPr lang="fr-FR" dirty="0" err="1" smtClean="0"/>
              <a:t>included</a:t>
            </a:r>
            <a:r>
              <a:rPr lang="fr-FR" dirty="0" smtClean="0"/>
              <a:t> weekends). </a:t>
            </a:r>
            <a:r>
              <a:rPr lang="fr-FR" dirty="0" err="1" smtClean="0"/>
              <a:t>She</a:t>
            </a:r>
            <a:r>
              <a:rPr lang="fr-FR" dirty="0" smtClean="0"/>
              <a:t> </a:t>
            </a:r>
            <a:r>
              <a:rPr lang="fr-FR" dirty="0" err="1" smtClean="0"/>
              <a:t>denied</a:t>
            </a:r>
            <a:r>
              <a:rPr lang="fr-FR" dirty="0" smtClean="0"/>
              <a:t> </a:t>
            </a:r>
            <a:r>
              <a:rPr lang="fr-FR" dirty="0" err="1" smtClean="0"/>
              <a:t>exposure</a:t>
            </a:r>
            <a:r>
              <a:rPr lang="fr-FR" dirty="0" smtClean="0"/>
              <a:t> to pets. </a:t>
            </a:r>
            <a:r>
              <a:rPr lang="fr-FR" dirty="0" err="1" smtClean="0"/>
              <a:t>She</a:t>
            </a:r>
            <a:r>
              <a:rPr lang="fr-FR" dirty="0" smtClean="0"/>
              <a:t> </a:t>
            </a:r>
            <a:r>
              <a:rPr lang="fr-FR" dirty="0" err="1" smtClean="0"/>
              <a:t>had</a:t>
            </a:r>
            <a:r>
              <a:rPr lang="fr-FR" dirty="0" smtClean="0"/>
              <a:t> been </a:t>
            </a:r>
            <a:r>
              <a:rPr lang="fr-FR" dirty="0" err="1" smtClean="0"/>
              <a:t>treated</a:t>
            </a:r>
            <a:r>
              <a:rPr lang="fr-FR" dirty="0" smtClean="0"/>
              <a:t> </a:t>
            </a:r>
            <a:r>
              <a:rPr lang="fr-FR" dirty="0" err="1" smtClean="0"/>
              <a:t>with</a:t>
            </a:r>
            <a:r>
              <a:rPr lang="fr-FR" dirty="0" smtClean="0"/>
              <a:t> </a:t>
            </a:r>
            <a:r>
              <a:rPr lang="fr-FR" dirty="0" err="1" smtClean="0"/>
              <a:t>antihistamines</a:t>
            </a:r>
            <a:r>
              <a:rPr lang="fr-FR" dirty="0" smtClean="0"/>
              <a:t>, </a:t>
            </a:r>
            <a:r>
              <a:rPr lang="fr-FR" dirty="0" err="1" smtClean="0"/>
              <a:t>inhaled</a:t>
            </a:r>
            <a:r>
              <a:rPr lang="fr-FR" dirty="0" smtClean="0"/>
              <a:t> long-acting </a:t>
            </a:r>
            <a:r>
              <a:rPr lang="fr-FR" dirty="0" err="1" smtClean="0"/>
              <a:t>bronchodilators</a:t>
            </a:r>
            <a:r>
              <a:rPr lang="fr-FR" dirty="0" smtClean="0"/>
              <a:t>, and </a:t>
            </a:r>
            <a:r>
              <a:rPr lang="fr-FR" dirty="0" err="1" smtClean="0"/>
              <a:t>steroids</a:t>
            </a:r>
            <a:r>
              <a:rPr lang="fr-FR" dirty="0" smtClean="0"/>
              <a:t>, but </a:t>
            </a:r>
            <a:r>
              <a:rPr lang="fr-FR" dirty="0" err="1" smtClean="0"/>
              <a:t>her</a:t>
            </a:r>
            <a:r>
              <a:rPr lang="fr-FR" dirty="0" smtClean="0"/>
              <a:t> </a:t>
            </a:r>
            <a:r>
              <a:rPr lang="fr-FR" dirty="0" err="1" smtClean="0"/>
              <a:t>symptoms</a:t>
            </a:r>
            <a:r>
              <a:rPr lang="fr-FR" dirty="0" smtClean="0"/>
              <a:t> </a:t>
            </a:r>
            <a:r>
              <a:rPr lang="fr-FR" dirty="0" err="1" smtClean="0"/>
              <a:t>did</a:t>
            </a:r>
            <a:r>
              <a:rPr lang="fr-FR" dirty="0" smtClean="0"/>
              <a:t> not change. </a:t>
            </a:r>
          </a:p>
          <a:p>
            <a:endParaRPr lang="fr-FR" dirty="0"/>
          </a:p>
        </p:txBody>
      </p:sp>
      <p:sp>
        <p:nvSpPr>
          <p:cNvPr id="4" name="Espace réservé du numéro de diapositive 3"/>
          <p:cNvSpPr>
            <a:spLocks noGrp="1"/>
          </p:cNvSpPr>
          <p:nvPr>
            <p:ph type="sldNum" sz="quarter" idx="10"/>
          </p:nvPr>
        </p:nvSpPr>
        <p:spPr/>
        <p:txBody>
          <a:bodyPr/>
          <a:lstStyle/>
          <a:p>
            <a:fld id="{A6DC32EB-34A8-8345-B665-F3C19AE613AC}" type="slidenum">
              <a:rPr lang="en-US" smtClean="0"/>
              <a:pPr/>
              <a:t>12</a:t>
            </a:fld>
            <a:endParaRPr lang="en-US"/>
          </a:p>
        </p:txBody>
      </p:sp>
    </p:spTree>
    <p:extLst>
      <p:ext uri="{BB962C8B-B14F-4D97-AF65-F5344CB8AC3E}">
        <p14:creationId xmlns:p14="http://schemas.microsoft.com/office/powerpoint/2010/main" xmlns="" val="18150549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Plusieurs cas de </a:t>
            </a:r>
            <a:r>
              <a:rPr lang="fr-FR" dirty="0" err="1" smtClean="0"/>
              <a:t>réaction</a:t>
            </a:r>
            <a:r>
              <a:rPr lang="fr-FR" dirty="0" smtClean="0"/>
              <a:t> anaphylactique à l’ingestion d’insectes comestibles ont </a:t>
            </a:r>
            <a:r>
              <a:rPr lang="fr-FR" dirty="0" err="1" smtClean="0"/>
              <a:t>éte</a:t>
            </a:r>
            <a:r>
              <a:rPr lang="fr-FR" dirty="0" smtClean="0"/>
              <a:t>́ </a:t>
            </a:r>
            <a:r>
              <a:rPr lang="fr-FR" dirty="0" err="1" smtClean="0"/>
              <a:t>rapportés</a:t>
            </a:r>
            <a:r>
              <a:rPr lang="fr-FR" dirty="0" smtClean="0"/>
              <a:t> dans la </a:t>
            </a:r>
            <a:r>
              <a:rPr lang="fr-FR" dirty="0" err="1" smtClean="0"/>
              <a:t>littérature</a:t>
            </a:r>
            <a:r>
              <a:rPr lang="fr-FR" dirty="0" smtClean="0"/>
              <a:t> : </a:t>
            </a:r>
          </a:p>
          <a:p>
            <a:r>
              <a:rPr lang="fr-FR" dirty="0" smtClean="0"/>
              <a:t>􏱡  un cas d’anaphylaxie alimentaire au ver de farine (</a:t>
            </a:r>
            <a:r>
              <a:rPr lang="fr-FR" dirty="0" err="1" smtClean="0"/>
              <a:t>Tenebrio</a:t>
            </a:r>
            <a:r>
              <a:rPr lang="fr-FR" dirty="0" smtClean="0"/>
              <a:t> </a:t>
            </a:r>
            <a:r>
              <a:rPr lang="fr-FR" dirty="0" err="1" smtClean="0"/>
              <a:t>molitor</a:t>
            </a:r>
            <a:r>
              <a:rPr lang="fr-FR" dirty="0" smtClean="0"/>
              <a:t>) a </a:t>
            </a:r>
            <a:r>
              <a:rPr lang="fr-FR" dirty="0" err="1" smtClean="0"/>
              <a:t>éte</a:t>
            </a:r>
            <a:r>
              <a:rPr lang="fr-FR" dirty="0" smtClean="0"/>
              <a:t>́ </a:t>
            </a:r>
            <a:r>
              <a:rPr lang="fr-FR" dirty="0" err="1" smtClean="0"/>
              <a:t>décrit</a:t>
            </a:r>
            <a:r>
              <a:rPr lang="fr-FR" dirty="0" smtClean="0"/>
              <a:t> par </a:t>
            </a:r>
            <a:r>
              <a:rPr lang="fr-FR" dirty="0" err="1" smtClean="0"/>
              <a:t>Freye</a:t>
            </a:r>
            <a:r>
              <a:rPr lang="fr-FR" dirty="0" smtClean="0"/>
              <a:t> et al. (1996) [20] ; </a:t>
            </a:r>
          </a:p>
          <a:p>
            <a:r>
              <a:rPr lang="fr-FR" dirty="0" smtClean="0"/>
              <a:t>􏱡  un cas de choc anaphylactique chez un touriste </a:t>
            </a:r>
            <a:r>
              <a:rPr lang="fr-FR" dirty="0" err="1" smtClean="0"/>
              <a:t>français</a:t>
            </a:r>
            <a:r>
              <a:rPr lang="fr-FR" dirty="0" smtClean="0"/>
              <a:t> dû à la consommation de pupes de ver à soie (Bombyx mori) (Fig. 1A) a </a:t>
            </a:r>
            <a:r>
              <a:rPr lang="fr-FR" dirty="0" err="1" smtClean="0"/>
              <a:t>éte</a:t>
            </a:r>
            <a:r>
              <a:rPr lang="fr-FR" dirty="0" smtClean="0"/>
              <a:t>́ publié par Ji et al. (2008) [21]. Ces auteurs mentionnent </a:t>
            </a:r>
            <a:r>
              <a:rPr lang="fr-FR" dirty="0" err="1" smtClean="0"/>
              <a:t>différentes</a:t>
            </a:r>
            <a:r>
              <a:rPr lang="fr-FR" dirty="0" smtClean="0"/>
              <a:t> publications (en Chinois), qui font </a:t>
            </a:r>
            <a:r>
              <a:rPr lang="fr-FR" dirty="0" err="1" smtClean="0"/>
              <a:t>référence</a:t>
            </a:r>
            <a:r>
              <a:rPr lang="fr-FR" dirty="0" smtClean="0"/>
              <a:t> à 13 cas de </a:t>
            </a:r>
            <a:r>
              <a:rPr lang="fr-FR" dirty="0" err="1" smtClean="0"/>
              <a:t>réactions</a:t>
            </a:r>
            <a:r>
              <a:rPr lang="fr-FR" dirty="0" smtClean="0"/>
              <a:t> anaphylactiques suite à l’ingestion de pupes de ver à soie frites dans l’huile [5–8]. Ils estiment qu’en Chine, chaque </a:t>
            </a:r>
            <a:r>
              <a:rPr lang="fr-FR" dirty="0" err="1" smtClean="0"/>
              <a:t>année</a:t>
            </a:r>
            <a:r>
              <a:rPr lang="fr-FR" dirty="0" smtClean="0"/>
              <a:t>, plus d’un millier de </a:t>
            </a:r>
            <a:r>
              <a:rPr lang="fr-FR" dirty="0" err="1" smtClean="0"/>
              <a:t>réactions</a:t>
            </a:r>
            <a:r>
              <a:rPr lang="fr-FR" dirty="0" smtClean="0"/>
              <a:t> anaphylactiques sont </a:t>
            </a:r>
            <a:r>
              <a:rPr lang="fr-FR" dirty="0" err="1" smtClean="0"/>
              <a:t>enregistrées</a:t>
            </a:r>
            <a:r>
              <a:rPr lang="fr-FR" dirty="0" smtClean="0"/>
              <a:t> </a:t>
            </a:r>
            <a:r>
              <a:rPr lang="fr-FR" dirty="0" err="1" smtClean="0"/>
              <a:t>après</a:t>
            </a:r>
            <a:r>
              <a:rPr lang="fr-FR" dirty="0" smtClean="0"/>
              <a:t> consomma- </a:t>
            </a:r>
            <a:r>
              <a:rPr lang="fr-FR" dirty="0" err="1" smtClean="0"/>
              <a:t>tion</a:t>
            </a:r>
            <a:r>
              <a:rPr lang="fr-FR" dirty="0" smtClean="0"/>
              <a:t> de ces pupes </a:t>
            </a:r>
            <a:r>
              <a:rPr lang="fr-FR" dirty="0" err="1" smtClean="0"/>
              <a:t>rôties</a:t>
            </a:r>
            <a:r>
              <a:rPr lang="fr-FR" dirty="0" smtClean="0"/>
              <a:t>. Ces chiffres laissent </a:t>
            </a:r>
            <a:r>
              <a:rPr lang="fr-FR" dirty="0" err="1" smtClean="0"/>
              <a:t>présager</a:t>
            </a:r>
            <a:r>
              <a:rPr lang="fr-FR" dirty="0" smtClean="0"/>
              <a:t> que les </a:t>
            </a:r>
            <a:r>
              <a:rPr lang="fr-FR" dirty="0" err="1" smtClean="0"/>
              <a:t>réactions</a:t>
            </a:r>
            <a:r>
              <a:rPr lang="fr-FR" dirty="0" smtClean="0"/>
              <a:t> anaphylactiques aux insectes comestibles sont plus </a:t>
            </a:r>
            <a:r>
              <a:rPr lang="fr-FR" dirty="0" err="1" smtClean="0"/>
              <a:t>fréquentes</a:t>
            </a:r>
            <a:r>
              <a:rPr lang="fr-FR" dirty="0" smtClean="0"/>
              <a:t> que ne l’indiquent les </a:t>
            </a:r>
            <a:r>
              <a:rPr lang="fr-FR" dirty="0" err="1" smtClean="0"/>
              <a:t>très</a:t>
            </a:r>
            <a:r>
              <a:rPr lang="fr-FR" dirty="0" smtClean="0"/>
              <a:t> rares publications, de </a:t>
            </a:r>
            <a:r>
              <a:rPr lang="fr-FR" dirty="0" err="1" smtClean="0"/>
              <a:t>surcroît</a:t>
            </a:r>
            <a:r>
              <a:rPr lang="fr-FR" dirty="0" smtClean="0"/>
              <a:t> en Chinois, </a:t>
            </a:r>
            <a:r>
              <a:rPr lang="fr-FR" dirty="0" err="1" smtClean="0"/>
              <a:t>consacrées</a:t>
            </a:r>
            <a:r>
              <a:rPr lang="fr-FR" dirty="0" smtClean="0"/>
              <a:t> à ce sujet ; </a:t>
            </a:r>
          </a:p>
          <a:p>
            <a:r>
              <a:rPr lang="fr-FR" dirty="0" smtClean="0"/>
              <a:t>􏱡  plusieurs cas de </a:t>
            </a:r>
            <a:r>
              <a:rPr lang="fr-FR" dirty="0" err="1" smtClean="0"/>
              <a:t>réaction</a:t>
            </a:r>
            <a:r>
              <a:rPr lang="fr-FR" dirty="0" smtClean="0"/>
              <a:t> </a:t>
            </a:r>
            <a:r>
              <a:rPr lang="fr-FR" dirty="0" err="1" smtClean="0"/>
              <a:t>croisée</a:t>
            </a:r>
            <a:r>
              <a:rPr lang="fr-FR" dirty="0" smtClean="0"/>
              <a:t> entre le champignon chenille utilisé en </a:t>
            </a:r>
            <a:r>
              <a:rPr lang="fr-FR" dirty="0" err="1" smtClean="0"/>
              <a:t>médecine</a:t>
            </a:r>
            <a:r>
              <a:rPr lang="fr-FR" dirty="0" smtClean="0"/>
              <a:t> traditionnelle chinoise (</a:t>
            </a:r>
            <a:r>
              <a:rPr lang="fr-FR" dirty="0" err="1" smtClean="0"/>
              <a:t>Ophiocordyceps</a:t>
            </a:r>
            <a:r>
              <a:rPr lang="fr-FR" dirty="0" smtClean="0"/>
              <a:t> </a:t>
            </a:r>
            <a:r>
              <a:rPr lang="fr-FR" dirty="0" err="1" smtClean="0"/>
              <a:t>sinensis</a:t>
            </a:r>
            <a:r>
              <a:rPr lang="fr-FR" dirty="0" smtClean="0"/>
              <a:t>) (Fig. 1C) et les pupes de ver à soie (Bombyx mori) ont </a:t>
            </a:r>
            <a:r>
              <a:rPr lang="fr-FR" dirty="0" err="1" smtClean="0"/>
              <a:t>même</a:t>
            </a:r>
            <a:r>
              <a:rPr lang="fr-FR" dirty="0" smtClean="0"/>
              <a:t> </a:t>
            </a:r>
            <a:r>
              <a:rPr lang="fr-FR" dirty="0" err="1" smtClean="0"/>
              <a:t>éte</a:t>
            </a:r>
            <a:r>
              <a:rPr lang="fr-FR" dirty="0" smtClean="0"/>
              <a:t>́ </a:t>
            </a:r>
            <a:r>
              <a:rPr lang="fr-FR" dirty="0" err="1" smtClean="0"/>
              <a:t>rapportés</a:t>
            </a:r>
            <a:r>
              <a:rPr lang="fr-FR" dirty="0" smtClean="0"/>
              <a:t> par Choi et al. (2010) [22]. L’</a:t>
            </a:r>
            <a:r>
              <a:rPr lang="fr-FR" dirty="0" err="1" smtClean="0"/>
              <a:t>allergène</a:t>
            </a:r>
            <a:r>
              <a:rPr lang="fr-FR" dirty="0" smtClean="0"/>
              <a:t> responsable n’a pas </a:t>
            </a:r>
            <a:r>
              <a:rPr lang="fr-FR" dirty="0" err="1" smtClean="0"/>
              <a:t>éte</a:t>
            </a:r>
            <a:r>
              <a:rPr lang="fr-FR" dirty="0" smtClean="0"/>
              <a:t>́ identifié ; </a:t>
            </a:r>
          </a:p>
          <a:p>
            <a:r>
              <a:rPr lang="fr-FR" dirty="0" smtClean="0"/>
              <a:t>􏱡  un cas d’allergie alimentaire </a:t>
            </a:r>
            <a:r>
              <a:rPr lang="fr-FR" dirty="0" err="1" smtClean="0"/>
              <a:t>sévère</a:t>
            </a:r>
            <a:r>
              <a:rPr lang="fr-FR" dirty="0" smtClean="0"/>
              <a:t> (hospitalisation) au ver de palmier (larve de </a:t>
            </a:r>
            <a:r>
              <a:rPr lang="fr-FR" dirty="0" err="1" smtClean="0"/>
              <a:t>Rhynchophorus</a:t>
            </a:r>
            <a:r>
              <a:rPr lang="fr-FR" dirty="0" smtClean="0"/>
              <a:t> </a:t>
            </a:r>
            <a:r>
              <a:rPr lang="fr-FR" dirty="0" err="1" smtClean="0"/>
              <a:t>ferrugineus</a:t>
            </a:r>
            <a:r>
              <a:rPr lang="fr-FR" dirty="0" smtClean="0"/>
              <a:t>) (Fig. 1B) a </a:t>
            </a:r>
            <a:r>
              <a:rPr lang="fr-FR" dirty="0" err="1" smtClean="0"/>
              <a:t>éte</a:t>
            </a:r>
            <a:r>
              <a:rPr lang="fr-FR" dirty="0" smtClean="0"/>
              <a:t>́ signalé en Malaisie en 2012 [23], chez un touriste chinois ayant consommé une vingtaine de larves </a:t>
            </a:r>
            <a:r>
              <a:rPr lang="fr-FR" dirty="0" err="1" smtClean="0"/>
              <a:t>rôties</a:t>
            </a:r>
            <a:r>
              <a:rPr lang="fr-FR" dirty="0" smtClean="0"/>
              <a:t> ; </a:t>
            </a:r>
          </a:p>
          <a:p>
            <a:r>
              <a:rPr lang="fr-FR" dirty="0" smtClean="0"/>
              <a:t>􏱡  le journal Le Monde a </a:t>
            </a:r>
            <a:r>
              <a:rPr lang="fr-FR" dirty="0" err="1" smtClean="0"/>
              <a:t>récemment</a:t>
            </a:r>
            <a:r>
              <a:rPr lang="fr-FR" dirty="0" smtClean="0"/>
              <a:t> (10 octobre 2012) rapporté le cas suivant : « Edward </a:t>
            </a:r>
            <a:r>
              <a:rPr lang="fr-FR" dirty="0" err="1" smtClean="0"/>
              <a:t>Archbold</a:t>
            </a:r>
            <a:r>
              <a:rPr lang="fr-FR" dirty="0" smtClean="0"/>
              <a:t>, 32 ans, a avalé plusieurs douzaines de cafards et de vers lors d’un concours, organisé vendredi par une boutique de reptiles, et dont le premier prix </a:t>
            </a:r>
            <a:r>
              <a:rPr lang="fr-FR" dirty="0" err="1" smtClean="0"/>
              <a:t>était</a:t>
            </a:r>
            <a:r>
              <a:rPr lang="fr-FR" dirty="0" smtClean="0"/>
              <a:t> un python. Mais la </a:t>
            </a:r>
            <a:r>
              <a:rPr lang="fr-FR" dirty="0" err="1" smtClean="0"/>
              <a:t>compétition</a:t>
            </a:r>
            <a:r>
              <a:rPr lang="fr-FR" dirty="0" smtClean="0"/>
              <a:t> </a:t>
            </a:r>
            <a:r>
              <a:rPr lang="fr-FR" dirty="0" err="1" smtClean="0"/>
              <a:t>terminée</a:t>
            </a:r>
            <a:r>
              <a:rPr lang="fr-FR" dirty="0" smtClean="0"/>
              <a:t>, il a </a:t>
            </a:r>
            <a:r>
              <a:rPr lang="fr-FR" dirty="0" err="1" smtClean="0"/>
              <a:t>éte</a:t>
            </a:r>
            <a:r>
              <a:rPr lang="fr-FR" dirty="0" smtClean="0"/>
              <a:t>́ pris de vomissements avant d’</a:t>
            </a:r>
            <a:r>
              <a:rPr lang="fr-FR" dirty="0" err="1" smtClean="0"/>
              <a:t>être</a:t>
            </a:r>
            <a:r>
              <a:rPr lang="fr-FR" dirty="0" smtClean="0"/>
              <a:t> transporté à l’</a:t>
            </a:r>
            <a:r>
              <a:rPr lang="fr-FR" dirty="0" err="1" smtClean="0"/>
              <a:t>hôpital</a:t>
            </a:r>
            <a:r>
              <a:rPr lang="fr-FR" dirty="0" smtClean="0"/>
              <a:t>, où il est mort quelques minutes plus tard. Une autopsie doit encore </a:t>
            </a:r>
            <a:r>
              <a:rPr lang="fr-FR" dirty="0" err="1" smtClean="0"/>
              <a:t>déterminer</a:t>
            </a:r>
            <a:r>
              <a:rPr lang="fr-FR" dirty="0" smtClean="0"/>
              <a:t> les causes exactes de son </a:t>
            </a:r>
            <a:r>
              <a:rPr lang="fr-FR" dirty="0" err="1" smtClean="0"/>
              <a:t>décès</a:t>
            </a:r>
            <a:r>
              <a:rPr lang="fr-FR" dirty="0" smtClean="0"/>
              <a:t>. Le </a:t>
            </a:r>
            <a:r>
              <a:rPr lang="fr-FR" dirty="0" err="1" smtClean="0"/>
              <a:t>shérif</a:t>
            </a:r>
            <a:r>
              <a:rPr lang="fr-FR" dirty="0" smtClean="0"/>
              <a:t> de la </a:t>
            </a:r>
          </a:p>
          <a:p>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A6DC32EB-34A8-8345-B665-F3C19AE613AC}" type="slidenum">
              <a:rPr lang="en-US" smtClean="0"/>
              <a:pPr/>
              <a:t>14</a:t>
            </a:fld>
            <a:endParaRPr lang="en-US"/>
          </a:p>
        </p:txBody>
      </p:sp>
    </p:spTree>
    <p:extLst>
      <p:ext uri="{BB962C8B-B14F-4D97-AF65-F5344CB8AC3E}">
        <p14:creationId xmlns:p14="http://schemas.microsoft.com/office/powerpoint/2010/main" xmlns="" val="4968333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0" kern="1200" dirty="0" smtClean="0">
                <a:solidFill>
                  <a:schemeClr val="tx1"/>
                </a:solidFill>
                <a:effectLst/>
                <a:latin typeface="+mn-lt"/>
                <a:ea typeface="+mn-ea"/>
                <a:cs typeface="+mn-cs"/>
              </a:rPr>
              <a:t>A 46 </a:t>
            </a:r>
            <a:r>
              <a:rPr lang="fr-FR" sz="1200" b="0" kern="1200" dirty="0" err="1" smtClean="0">
                <a:solidFill>
                  <a:schemeClr val="tx1"/>
                </a:solidFill>
                <a:effectLst/>
                <a:latin typeface="+mn-lt"/>
                <a:ea typeface="+mn-ea"/>
                <a:cs typeface="+mn-cs"/>
              </a:rPr>
              <a:t>year</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old</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Chinese</a:t>
            </a:r>
            <a:r>
              <a:rPr lang="fr-FR" sz="1200" b="0" kern="1200" dirty="0" smtClean="0">
                <a:solidFill>
                  <a:schemeClr val="tx1"/>
                </a:solidFill>
                <a:effectLst/>
                <a:latin typeface="+mn-lt"/>
                <a:ea typeface="+mn-ea"/>
                <a:cs typeface="+mn-cs"/>
              </a:rPr>
              <a:t> man </a:t>
            </a:r>
            <a:r>
              <a:rPr lang="fr-FR" sz="1200" b="0" kern="1200" dirty="0" err="1" smtClean="0">
                <a:solidFill>
                  <a:schemeClr val="tx1"/>
                </a:solidFill>
                <a:effectLst/>
                <a:latin typeface="+mn-lt"/>
                <a:ea typeface="+mn-ea"/>
                <a:cs typeface="+mn-cs"/>
              </a:rPr>
              <a:t>consumed</a:t>
            </a:r>
            <a:r>
              <a:rPr lang="fr-FR" sz="1200" b="0" kern="1200" dirty="0" smtClean="0">
                <a:solidFill>
                  <a:schemeClr val="tx1"/>
                </a:solidFill>
                <a:effectLst/>
                <a:latin typeface="+mn-lt"/>
                <a:ea typeface="+mn-ea"/>
                <a:cs typeface="+mn-cs"/>
              </a:rPr>
              <a:t> about 20 </a:t>
            </a:r>
            <a:r>
              <a:rPr lang="fr-FR" sz="1200" b="0" kern="1200" dirty="0" err="1" smtClean="0">
                <a:solidFill>
                  <a:schemeClr val="tx1"/>
                </a:solidFill>
                <a:effectLst/>
                <a:latin typeface="+mn-lt"/>
                <a:ea typeface="+mn-ea"/>
                <a:cs typeface="+mn-cs"/>
              </a:rPr>
              <a:t>sago</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worms</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three</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days</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prior</a:t>
            </a:r>
            <a:r>
              <a:rPr lang="fr-FR" sz="1200" b="0" kern="1200" dirty="0" smtClean="0">
                <a:solidFill>
                  <a:schemeClr val="tx1"/>
                </a:solidFill>
                <a:effectLst/>
                <a:latin typeface="+mn-lt"/>
                <a:ea typeface="+mn-ea"/>
                <a:cs typeface="+mn-cs"/>
              </a:rPr>
              <a:t> to the index </a:t>
            </a:r>
            <a:r>
              <a:rPr lang="fr-FR" sz="1200" b="0" kern="1200" dirty="0" err="1" smtClean="0">
                <a:solidFill>
                  <a:schemeClr val="tx1"/>
                </a:solidFill>
                <a:effectLst/>
                <a:latin typeface="+mn-lt"/>
                <a:ea typeface="+mn-ea"/>
                <a:cs typeface="+mn-cs"/>
              </a:rPr>
              <a:t>hospitalization</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episode</a:t>
            </a:r>
            <a:r>
              <a:rPr lang="fr-FR" sz="1200" b="0" kern="1200" dirty="0" smtClean="0">
                <a:solidFill>
                  <a:schemeClr val="tx1"/>
                </a:solidFill>
                <a:effectLst/>
                <a:latin typeface="+mn-lt"/>
                <a:ea typeface="+mn-ea"/>
                <a:cs typeface="+mn-cs"/>
              </a:rPr>
              <a:t>. He </a:t>
            </a:r>
            <a:r>
              <a:rPr lang="fr-FR" sz="1200" b="0" kern="1200" dirty="0" err="1" smtClean="0">
                <a:solidFill>
                  <a:schemeClr val="tx1"/>
                </a:solidFill>
                <a:effectLst/>
                <a:latin typeface="+mn-lt"/>
                <a:ea typeface="+mn-ea"/>
                <a:cs typeface="+mn-cs"/>
              </a:rPr>
              <a:t>claimed</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that</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it</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was</a:t>
            </a:r>
            <a:r>
              <a:rPr lang="fr-FR" sz="1200" b="0" kern="1200" dirty="0" smtClean="0">
                <a:solidFill>
                  <a:schemeClr val="tx1"/>
                </a:solidFill>
                <a:effectLst/>
                <a:latin typeface="+mn-lt"/>
                <a:ea typeface="+mn-ea"/>
                <a:cs typeface="+mn-cs"/>
              </a:rPr>
              <a:t> the first time </a:t>
            </a:r>
            <a:r>
              <a:rPr lang="fr-FR" sz="1200" b="0" kern="1200" dirty="0" err="1" smtClean="0">
                <a:solidFill>
                  <a:schemeClr val="tx1"/>
                </a:solidFill>
                <a:effectLst/>
                <a:latin typeface="+mn-lt"/>
                <a:ea typeface="+mn-ea"/>
                <a:cs typeface="+mn-cs"/>
              </a:rPr>
              <a:t>he</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had</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eaten</a:t>
            </a:r>
            <a:r>
              <a:rPr lang="fr-FR" sz="1200" b="0" kern="1200" dirty="0" smtClean="0">
                <a:solidFill>
                  <a:schemeClr val="tx1"/>
                </a:solidFill>
                <a:effectLst/>
                <a:latin typeface="+mn-lt"/>
                <a:ea typeface="+mn-ea"/>
                <a:cs typeface="+mn-cs"/>
              </a:rPr>
              <a:t> the </a:t>
            </a:r>
            <a:r>
              <a:rPr lang="fr-FR" sz="1200" b="0" kern="1200" dirty="0" err="1" smtClean="0">
                <a:solidFill>
                  <a:schemeClr val="tx1"/>
                </a:solidFill>
                <a:effectLst/>
                <a:latin typeface="+mn-lt"/>
                <a:ea typeface="+mn-ea"/>
                <a:cs typeface="+mn-cs"/>
              </a:rPr>
              <a:t>sago</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worms</a:t>
            </a:r>
            <a:r>
              <a:rPr lang="fr-FR" sz="1200" b="0" kern="1200" dirty="0" smtClean="0">
                <a:solidFill>
                  <a:schemeClr val="tx1"/>
                </a:solidFill>
                <a:effectLst/>
                <a:latin typeface="+mn-lt"/>
                <a:ea typeface="+mn-ea"/>
                <a:cs typeface="+mn-cs"/>
              </a:rPr>
              <a:t>. The </a:t>
            </a:r>
            <a:r>
              <a:rPr lang="fr-FR" sz="1200" b="0" kern="1200" dirty="0" err="1" smtClean="0">
                <a:solidFill>
                  <a:schemeClr val="tx1"/>
                </a:solidFill>
                <a:effectLst/>
                <a:latin typeface="+mn-lt"/>
                <a:ea typeface="+mn-ea"/>
                <a:cs typeface="+mn-cs"/>
              </a:rPr>
              <a:t>worms</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were</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washed</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with</a:t>
            </a:r>
            <a:r>
              <a:rPr lang="fr-FR" sz="1200" b="0" kern="1200" dirty="0" smtClean="0">
                <a:solidFill>
                  <a:schemeClr val="tx1"/>
                </a:solidFill>
                <a:effectLst/>
                <a:latin typeface="+mn-lt"/>
                <a:ea typeface="+mn-ea"/>
                <a:cs typeface="+mn-cs"/>
              </a:rPr>
              <a:t> water and </a:t>
            </a:r>
            <a:r>
              <a:rPr lang="fr-FR" sz="1200" b="0" kern="1200" dirty="0" err="1" smtClean="0">
                <a:solidFill>
                  <a:schemeClr val="tx1"/>
                </a:solidFill>
                <a:effectLst/>
                <a:latin typeface="+mn-lt"/>
                <a:ea typeface="+mn-ea"/>
                <a:cs typeface="+mn-cs"/>
              </a:rPr>
              <a:t>fried</a:t>
            </a:r>
            <a:r>
              <a:rPr lang="fr-FR" sz="1200" b="0" kern="1200" dirty="0" smtClean="0">
                <a:solidFill>
                  <a:schemeClr val="tx1"/>
                </a:solidFill>
                <a:effectLst/>
                <a:latin typeface="+mn-lt"/>
                <a:ea typeface="+mn-ea"/>
                <a:cs typeface="+mn-cs"/>
              </a:rPr>
              <a:t> in a wok </a:t>
            </a:r>
            <a:r>
              <a:rPr lang="fr-FR" sz="1200" b="0" kern="1200" dirty="0" err="1" smtClean="0">
                <a:solidFill>
                  <a:schemeClr val="tx1"/>
                </a:solidFill>
                <a:effectLst/>
                <a:latin typeface="+mn-lt"/>
                <a:ea typeface="+mn-ea"/>
                <a:cs typeface="+mn-cs"/>
              </a:rPr>
              <a:t>without</a:t>
            </a:r>
            <a:r>
              <a:rPr lang="fr-FR" sz="1200" b="0" kern="1200" dirty="0" smtClean="0">
                <a:solidFill>
                  <a:schemeClr val="tx1"/>
                </a:solidFill>
                <a:effectLst/>
                <a:latin typeface="+mn-lt"/>
                <a:ea typeface="+mn-ea"/>
                <a:cs typeface="+mn-cs"/>
              </a:rPr>
              <a:t> the addition of cooking </a:t>
            </a:r>
            <a:r>
              <a:rPr lang="fr-FR" sz="1200" b="0" kern="1200" dirty="0" err="1" smtClean="0">
                <a:solidFill>
                  <a:schemeClr val="tx1"/>
                </a:solidFill>
                <a:effectLst/>
                <a:latin typeface="+mn-lt"/>
                <a:ea typeface="+mn-ea"/>
                <a:cs typeface="+mn-cs"/>
              </a:rPr>
              <a:t>oil</a:t>
            </a:r>
            <a:r>
              <a:rPr lang="fr-FR" sz="1200" b="0" kern="1200" dirty="0" smtClean="0">
                <a:solidFill>
                  <a:schemeClr val="tx1"/>
                </a:solidFill>
                <a:effectLst/>
                <a:latin typeface="+mn-lt"/>
                <a:ea typeface="+mn-ea"/>
                <a:cs typeface="+mn-cs"/>
              </a:rPr>
              <a:t> for home </a:t>
            </a:r>
            <a:r>
              <a:rPr lang="fr-FR" sz="1200" b="0" kern="1200" dirty="0" err="1" smtClean="0">
                <a:solidFill>
                  <a:schemeClr val="tx1"/>
                </a:solidFill>
                <a:effectLst/>
                <a:latin typeface="+mn-lt"/>
                <a:ea typeface="+mn-ea"/>
                <a:cs typeface="+mn-cs"/>
              </a:rPr>
              <a:t>consumption</a:t>
            </a:r>
            <a:r>
              <a:rPr lang="fr-FR" sz="1200" b="0" kern="1200" dirty="0" smtClean="0">
                <a:solidFill>
                  <a:schemeClr val="tx1"/>
                </a:solidFill>
                <a:effectLst/>
                <a:latin typeface="+mn-lt"/>
                <a:ea typeface="+mn-ea"/>
                <a:cs typeface="+mn-cs"/>
              </a:rPr>
              <a:t>. He </a:t>
            </a:r>
            <a:r>
              <a:rPr lang="fr-FR" sz="1200" b="0" kern="1200" dirty="0" err="1" smtClean="0">
                <a:solidFill>
                  <a:schemeClr val="tx1"/>
                </a:solidFill>
                <a:effectLst/>
                <a:latin typeface="+mn-lt"/>
                <a:ea typeface="+mn-ea"/>
                <a:cs typeface="+mn-cs"/>
              </a:rPr>
              <a:t>was</a:t>
            </a:r>
            <a:r>
              <a:rPr lang="fr-FR" sz="1200" b="0" kern="1200" dirty="0" smtClean="0">
                <a:solidFill>
                  <a:schemeClr val="tx1"/>
                </a:solidFill>
                <a:effectLst/>
                <a:latin typeface="+mn-lt"/>
                <a:ea typeface="+mn-ea"/>
                <a:cs typeface="+mn-cs"/>
              </a:rPr>
              <a:t> an active </a:t>
            </a:r>
            <a:r>
              <a:rPr lang="fr-FR" sz="1200" b="0" kern="1200" dirty="0" err="1" smtClean="0">
                <a:solidFill>
                  <a:schemeClr val="tx1"/>
                </a:solidFill>
                <a:effectLst/>
                <a:latin typeface="+mn-lt"/>
                <a:ea typeface="+mn-ea"/>
                <a:cs typeface="+mn-cs"/>
              </a:rPr>
              <a:t>smoker</a:t>
            </a:r>
            <a:r>
              <a:rPr lang="fr-FR" sz="1200" b="0" kern="1200" dirty="0" smtClean="0">
                <a:solidFill>
                  <a:schemeClr val="tx1"/>
                </a:solidFill>
                <a:effectLst/>
                <a:latin typeface="+mn-lt"/>
                <a:ea typeface="+mn-ea"/>
                <a:cs typeface="+mn-cs"/>
              </a:rPr>
              <a:t> and </a:t>
            </a:r>
            <a:r>
              <a:rPr lang="fr-FR" sz="1200" b="0" kern="1200" dirty="0" err="1" smtClean="0">
                <a:solidFill>
                  <a:schemeClr val="tx1"/>
                </a:solidFill>
                <a:effectLst/>
                <a:latin typeface="+mn-lt"/>
                <a:ea typeface="+mn-ea"/>
                <a:cs typeface="+mn-cs"/>
              </a:rPr>
              <a:t>there</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was</a:t>
            </a:r>
            <a:r>
              <a:rPr lang="fr-FR" sz="1200" b="0" kern="1200" dirty="0" smtClean="0">
                <a:solidFill>
                  <a:schemeClr val="tx1"/>
                </a:solidFill>
                <a:effectLst/>
                <a:latin typeface="+mn-lt"/>
                <a:ea typeface="+mn-ea"/>
                <a:cs typeface="+mn-cs"/>
              </a:rPr>
              <a:t> no </a:t>
            </a:r>
            <a:r>
              <a:rPr lang="fr-FR" sz="1200" b="0" kern="1200" dirty="0" err="1" smtClean="0">
                <a:solidFill>
                  <a:schemeClr val="tx1"/>
                </a:solidFill>
                <a:effectLst/>
                <a:latin typeface="+mn-lt"/>
                <a:ea typeface="+mn-ea"/>
                <a:cs typeface="+mn-cs"/>
              </a:rPr>
              <a:t>other</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significant</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cardiovascular</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risk</a:t>
            </a:r>
            <a:r>
              <a:rPr lang="fr-FR" sz="1200" b="0" kern="1200" dirty="0" smtClean="0">
                <a:solidFill>
                  <a:schemeClr val="tx1"/>
                </a:solidFill>
                <a:effectLst/>
                <a:latin typeface="+mn-lt"/>
                <a:ea typeface="+mn-ea"/>
                <a:cs typeface="+mn-cs"/>
              </a:rPr>
              <a:t> factor. There </a:t>
            </a:r>
            <a:r>
              <a:rPr lang="fr-FR" sz="1200" b="0" kern="1200" dirty="0" err="1" smtClean="0">
                <a:solidFill>
                  <a:schemeClr val="tx1"/>
                </a:solidFill>
                <a:effectLst/>
                <a:latin typeface="+mn-lt"/>
                <a:ea typeface="+mn-ea"/>
                <a:cs typeface="+mn-cs"/>
              </a:rPr>
              <a:t>was</a:t>
            </a:r>
            <a:r>
              <a:rPr lang="fr-FR" sz="1200" b="0" kern="1200" dirty="0" smtClean="0">
                <a:solidFill>
                  <a:schemeClr val="tx1"/>
                </a:solidFill>
                <a:effectLst/>
                <a:latin typeface="+mn-lt"/>
                <a:ea typeface="+mn-ea"/>
                <a:cs typeface="+mn-cs"/>
              </a:rPr>
              <a:t> no </a:t>
            </a:r>
            <a:r>
              <a:rPr lang="fr-FR" sz="1200" b="0" kern="1200" dirty="0" err="1" smtClean="0">
                <a:solidFill>
                  <a:schemeClr val="tx1"/>
                </a:solidFill>
                <a:effectLst/>
                <a:latin typeface="+mn-lt"/>
                <a:ea typeface="+mn-ea"/>
                <a:cs typeface="+mn-cs"/>
              </a:rPr>
              <a:t>prior</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history</a:t>
            </a:r>
            <a:r>
              <a:rPr lang="fr-FR" sz="1200" b="0" kern="1200" dirty="0" smtClean="0">
                <a:solidFill>
                  <a:schemeClr val="tx1"/>
                </a:solidFill>
                <a:effectLst/>
                <a:latin typeface="+mn-lt"/>
                <a:ea typeface="+mn-ea"/>
                <a:cs typeface="+mn-cs"/>
              </a:rPr>
              <a:t> of </a:t>
            </a:r>
            <a:r>
              <a:rPr lang="fr-FR" sz="1200" b="0" kern="1200" dirty="0" err="1" smtClean="0">
                <a:solidFill>
                  <a:schemeClr val="tx1"/>
                </a:solidFill>
                <a:effectLst/>
                <a:latin typeface="+mn-lt"/>
                <a:ea typeface="+mn-ea"/>
                <a:cs typeface="+mn-cs"/>
              </a:rPr>
              <a:t>allergy</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asthma</a:t>
            </a:r>
            <a:r>
              <a:rPr lang="fr-FR" sz="1200" b="0" kern="1200" dirty="0" smtClean="0">
                <a:solidFill>
                  <a:schemeClr val="tx1"/>
                </a:solidFill>
                <a:effectLst/>
                <a:latin typeface="+mn-lt"/>
                <a:ea typeface="+mn-ea"/>
                <a:cs typeface="+mn-cs"/>
              </a:rPr>
              <a:t> or viral </a:t>
            </a:r>
            <a:r>
              <a:rPr lang="fr-FR" sz="1200" b="0" kern="1200" dirty="0" err="1" smtClean="0">
                <a:solidFill>
                  <a:schemeClr val="tx1"/>
                </a:solidFill>
                <a:effectLst/>
                <a:latin typeface="+mn-lt"/>
                <a:ea typeface="+mn-ea"/>
                <a:cs typeface="+mn-cs"/>
              </a:rPr>
              <a:t>illness</a:t>
            </a:r>
            <a:r>
              <a:rPr lang="fr-FR" sz="1200" b="0" kern="1200" dirty="0" smtClean="0">
                <a:solidFill>
                  <a:schemeClr val="tx1"/>
                </a:solidFill>
                <a:effectLst/>
                <a:latin typeface="+mn-lt"/>
                <a:ea typeface="+mn-ea"/>
                <a:cs typeface="+mn-cs"/>
              </a:rPr>
              <a:t>. </a:t>
            </a:r>
            <a:endParaRPr lang="fr-FR"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b="0" kern="1200" dirty="0" smtClean="0">
                <a:solidFill>
                  <a:schemeClr val="tx1"/>
                </a:solidFill>
                <a:effectLst/>
                <a:latin typeface="+mn-lt"/>
                <a:ea typeface="+mn-ea"/>
                <a:cs typeface="+mn-cs"/>
              </a:rPr>
              <a:t>He </a:t>
            </a:r>
            <a:r>
              <a:rPr lang="fr-FR" sz="1200" b="0" kern="1200" dirty="0" err="1" smtClean="0">
                <a:solidFill>
                  <a:schemeClr val="tx1"/>
                </a:solidFill>
                <a:effectLst/>
                <a:latin typeface="+mn-lt"/>
                <a:ea typeface="+mn-ea"/>
                <a:cs typeface="+mn-cs"/>
              </a:rPr>
              <a:t>developed</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generalized</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itchiness</a:t>
            </a:r>
            <a:r>
              <a:rPr lang="fr-FR" sz="1200" b="0" kern="1200" dirty="0" smtClean="0">
                <a:solidFill>
                  <a:schemeClr val="tx1"/>
                </a:solidFill>
                <a:effectLst/>
                <a:latin typeface="+mn-lt"/>
                <a:ea typeface="+mn-ea"/>
                <a:cs typeface="+mn-cs"/>
              </a:rPr>
              <a:t> on </a:t>
            </a:r>
            <a:r>
              <a:rPr lang="fr-FR" sz="1200" b="0" kern="1200" dirty="0" err="1" smtClean="0">
                <a:solidFill>
                  <a:schemeClr val="tx1"/>
                </a:solidFill>
                <a:effectLst/>
                <a:latin typeface="+mn-lt"/>
                <a:ea typeface="+mn-ea"/>
                <a:cs typeface="+mn-cs"/>
              </a:rPr>
              <a:t>his</a:t>
            </a:r>
            <a:r>
              <a:rPr lang="fr-FR" sz="1200" b="0" kern="1200" dirty="0" smtClean="0">
                <a:solidFill>
                  <a:schemeClr val="tx1"/>
                </a:solidFill>
                <a:effectLst/>
                <a:latin typeface="+mn-lt"/>
                <a:ea typeface="+mn-ea"/>
                <a:cs typeface="+mn-cs"/>
              </a:rPr>
              <a:t> face, </a:t>
            </a:r>
            <a:r>
              <a:rPr lang="fr-FR" sz="1200" b="0" kern="1200" dirty="0" err="1" smtClean="0">
                <a:solidFill>
                  <a:schemeClr val="tx1"/>
                </a:solidFill>
                <a:effectLst/>
                <a:latin typeface="+mn-lt"/>
                <a:ea typeface="+mn-ea"/>
                <a:cs typeface="+mn-cs"/>
              </a:rPr>
              <a:t>arms</a:t>
            </a:r>
            <a:r>
              <a:rPr lang="fr-FR" sz="1200" b="0" kern="1200" dirty="0" smtClean="0">
                <a:solidFill>
                  <a:schemeClr val="tx1"/>
                </a:solidFill>
                <a:effectLst/>
                <a:latin typeface="+mn-lt"/>
                <a:ea typeface="+mn-ea"/>
                <a:cs typeface="+mn-cs"/>
              </a:rPr>
              <a:t> and body, and </a:t>
            </a:r>
            <a:r>
              <a:rPr lang="fr-FR" sz="1200" b="0" kern="1200" dirty="0" err="1" smtClean="0">
                <a:solidFill>
                  <a:schemeClr val="tx1"/>
                </a:solidFill>
                <a:effectLst/>
                <a:latin typeface="+mn-lt"/>
                <a:ea typeface="+mn-ea"/>
                <a:cs typeface="+mn-cs"/>
              </a:rPr>
              <a:t>also</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difficulty</a:t>
            </a:r>
            <a:r>
              <a:rPr lang="fr-FR" sz="1200" b="0" kern="1200" dirty="0" smtClean="0">
                <a:solidFill>
                  <a:schemeClr val="tx1"/>
                </a:solidFill>
                <a:effectLst/>
                <a:latin typeface="+mn-lt"/>
                <a:ea typeface="+mn-ea"/>
                <a:cs typeface="+mn-cs"/>
              </a:rPr>
              <a:t> in </a:t>
            </a:r>
            <a:r>
              <a:rPr lang="fr-FR" sz="1200" b="0" kern="1200" dirty="0" err="1" smtClean="0">
                <a:solidFill>
                  <a:schemeClr val="tx1"/>
                </a:solidFill>
                <a:effectLst/>
                <a:latin typeface="+mn-lt"/>
                <a:ea typeface="+mn-ea"/>
                <a:cs typeface="+mn-cs"/>
              </a:rPr>
              <a:t>breathing</a:t>
            </a:r>
            <a:r>
              <a:rPr lang="fr-FR" sz="1200" b="0" kern="1200" dirty="0" smtClean="0">
                <a:solidFill>
                  <a:schemeClr val="tx1"/>
                </a:solidFill>
                <a:effectLst/>
                <a:latin typeface="+mn-lt"/>
                <a:ea typeface="+mn-ea"/>
                <a:cs typeface="+mn-cs"/>
              </a:rPr>
              <a:t> a few </a:t>
            </a:r>
            <a:r>
              <a:rPr lang="fr-FR" sz="1200" b="0" kern="1200" dirty="0" err="1" smtClean="0">
                <a:solidFill>
                  <a:schemeClr val="tx1"/>
                </a:solidFill>
                <a:effectLst/>
                <a:latin typeface="+mn-lt"/>
                <a:ea typeface="+mn-ea"/>
                <a:cs typeface="+mn-cs"/>
              </a:rPr>
              <a:t>hours</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after</a:t>
            </a:r>
            <a:r>
              <a:rPr lang="fr-FR" sz="1200" b="0" kern="1200" dirty="0" smtClean="0">
                <a:solidFill>
                  <a:schemeClr val="tx1"/>
                </a:solidFill>
                <a:effectLst/>
                <a:latin typeface="+mn-lt"/>
                <a:ea typeface="+mn-ea"/>
                <a:cs typeface="+mn-cs"/>
              </a:rPr>
              <a:t> the ingestion of the </a:t>
            </a:r>
            <a:r>
              <a:rPr lang="fr-FR" sz="1200" b="0" kern="1200" dirty="0" err="1" smtClean="0">
                <a:solidFill>
                  <a:schemeClr val="tx1"/>
                </a:solidFill>
                <a:effectLst/>
                <a:latin typeface="+mn-lt"/>
                <a:ea typeface="+mn-ea"/>
                <a:cs typeface="+mn-cs"/>
              </a:rPr>
              <a:t>worms</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After</a:t>
            </a:r>
            <a:r>
              <a:rPr lang="fr-FR" sz="1200" b="0" kern="1200" dirty="0" smtClean="0">
                <a:solidFill>
                  <a:schemeClr val="tx1"/>
                </a:solidFill>
                <a:effectLst/>
                <a:latin typeface="+mn-lt"/>
                <a:ea typeface="+mn-ea"/>
                <a:cs typeface="+mn-cs"/>
              </a:rPr>
              <a:t> 3 </a:t>
            </a:r>
            <a:r>
              <a:rPr lang="fr-FR" sz="1200" b="0" kern="1200" dirty="0" err="1" smtClean="0">
                <a:solidFill>
                  <a:schemeClr val="tx1"/>
                </a:solidFill>
                <a:effectLst/>
                <a:latin typeface="+mn-lt"/>
                <a:ea typeface="+mn-ea"/>
                <a:cs typeface="+mn-cs"/>
              </a:rPr>
              <a:t>days</a:t>
            </a:r>
            <a:r>
              <a:rPr lang="fr-FR" sz="1200" b="0" kern="1200" dirty="0" smtClean="0">
                <a:solidFill>
                  <a:schemeClr val="tx1"/>
                </a:solidFill>
                <a:effectLst/>
                <a:latin typeface="+mn-lt"/>
                <a:ea typeface="+mn-ea"/>
                <a:cs typeface="+mn-cs"/>
              </a:rPr>
              <a:t> of </a:t>
            </a:r>
            <a:r>
              <a:rPr lang="fr-FR" sz="1200" b="0" kern="1200" dirty="0" err="1" smtClean="0">
                <a:solidFill>
                  <a:schemeClr val="tx1"/>
                </a:solidFill>
                <a:effectLst/>
                <a:latin typeface="+mn-lt"/>
                <a:ea typeface="+mn-ea"/>
                <a:cs typeface="+mn-cs"/>
              </a:rPr>
              <a:t>consuming</a:t>
            </a:r>
            <a:r>
              <a:rPr lang="fr-FR" sz="1200" b="0" kern="1200" dirty="0" smtClean="0">
                <a:solidFill>
                  <a:schemeClr val="tx1"/>
                </a:solidFill>
                <a:effectLst/>
                <a:latin typeface="+mn-lt"/>
                <a:ea typeface="+mn-ea"/>
                <a:cs typeface="+mn-cs"/>
              </a:rPr>
              <a:t> the </a:t>
            </a:r>
            <a:r>
              <a:rPr lang="fr-FR" sz="1200" b="0" kern="1200" dirty="0" err="1" smtClean="0">
                <a:solidFill>
                  <a:schemeClr val="tx1"/>
                </a:solidFill>
                <a:effectLst/>
                <a:latin typeface="+mn-lt"/>
                <a:ea typeface="+mn-ea"/>
                <a:cs typeface="+mn-cs"/>
              </a:rPr>
              <a:t>sago</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worms</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his</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clinical</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status</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gradually</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worsened</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until</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he</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needed</a:t>
            </a:r>
            <a:r>
              <a:rPr lang="fr-FR" sz="1200" b="0" kern="1200" dirty="0" smtClean="0">
                <a:solidFill>
                  <a:schemeClr val="tx1"/>
                </a:solidFill>
                <a:effectLst/>
                <a:latin typeface="+mn-lt"/>
                <a:ea typeface="+mn-ea"/>
                <a:cs typeface="+mn-cs"/>
              </a:rPr>
              <a:t> admission to a district </a:t>
            </a:r>
            <a:r>
              <a:rPr lang="fr-FR" sz="1200" b="0" kern="1200" dirty="0" err="1" smtClean="0">
                <a:solidFill>
                  <a:schemeClr val="tx1"/>
                </a:solidFill>
                <a:effectLst/>
                <a:latin typeface="+mn-lt"/>
                <a:ea typeface="+mn-ea"/>
                <a:cs typeface="+mn-cs"/>
              </a:rPr>
              <a:t>hospital</a:t>
            </a:r>
            <a:r>
              <a:rPr lang="fr-FR" sz="1200" b="0" kern="1200" dirty="0" smtClean="0">
                <a:solidFill>
                  <a:schemeClr val="tx1"/>
                </a:solidFill>
                <a:effectLst/>
                <a:latin typeface="+mn-lt"/>
                <a:ea typeface="+mn-ea"/>
                <a:cs typeface="+mn-cs"/>
              </a:rPr>
              <a:t>, </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A6DC32EB-34A8-8345-B665-F3C19AE613AC}" type="slidenum">
              <a:rPr lang="en-US" smtClean="0"/>
              <a:pPr/>
              <a:t>15</a:t>
            </a:fld>
            <a:endParaRPr lang="en-US"/>
          </a:p>
        </p:txBody>
      </p:sp>
    </p:spTree>
    <p:extLst>
      <p:ext uri="{BB962C8B-B14F-4D97-AF65-F5344CB8AC3E}">
        <p14:creationId xmlns:p14="http://schemas.microsoft.com/office/powerpoint/2010/main" xmlns="" val="9314159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sz="9600" dirty="0" smtClean="0"/>
          </a:p>
          <a:p>
            <a:endParaRPr lang="fr-FR" dirty="0"/>
          </a:p>
        </p:txBody>
      </p:sp>
      <p:sp>
        <p:nvSpPr>
          <p:cNvPr id="4" name="Espace réservé du numéro de diapositive 3"/>
          <p:cNvSpPr>
            <a:spLocks noGrp="1"/>
          </p:cNvSpPr>
          <p:nvPr>
            <p:ph type="sldNum" sz="quarter" idx="10"/>
          </p:nvPr>
        </p:nvSpPr>
        <p:spPr/>
        <p:txBody>
          <a:bodyPr/>
          <a:lstStyle/>
          <a:p>
            <a:fld id="{A6DC32EB-34A8-8345-B665-F3C19AE613AC}" type="slidenum">
              <a:rPr lang="en-US" smtClean="0"/>
              <a:pPr/>
              <a:t>17</a:t>
            </a:fld>
            <a:endParaRPr lang="en-US"/>
          </a:p>
        </p:txBody>
      </p:sp>
    </p:spTree>
    <p:extLst>
      <p:ext uri="{BB962C8B-B14F-4D97-AF65-F5344CB8AC3E}">
        <p14:creationId xmlns:p14="http://schemas.microsoft.com/office/powerpoint/2010/main" xmlns="" val="16584404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DC32EB-34A8-8345-B665-F3C19AE613AC}" type="slidenum">
              <a:rPr lang="en-US" smtClean="0"/>
              <a:pPr/>
              <a:t>21</a:t>
            </a:fld>
            <a:endParaRPr lang="en-US" dirty="0"/>
          </a:p>
        </p:txBody>
      </p:sp>
    </p:spTree>
    <p:extLst>
      <p:ext uri="{BB962C8B-B14F-4D97-AF65-F5344CB8AC3E}">
        <p14:creationId xmlns:p14="http://schemas.microsoft.com/office/powerpoint/2010/main" xmlns="" val="1843999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rgbClr val="FF0000"/>
                </a:solidFill>
                <a:effectLst/>
                <a:latin typeface="+mn-lt"/>
                <a:ea typeface="+mn-ea"/>
                <a:cs typeface="+mn-cs"/>
              </a:rPr>
              <a:t>FAO </a:t>
            </a:r>
            <a:r>
              <a:rPr lang="en-US" sz="9600" b="1" dirty="0" smtClean="0">
                <a:solidFill>
                  <a:srgbClr val="FF0000"/>
                </a:solidFill>
              </a:rPr>
              <a:t>considers that the consumption of edible insects (</a:t>
            </a:r>
            <a:r>
              <a:rPr lang="en-US" sz="9600" b="1" dirty="0" err="1" smtClean="0">
                <a:solidFill>
                  <a:srgbClr val="FF0000"/>
                </a:solidFill>
              </a:rPr>
              <a:t>entomophagy</a:t>
            </a:r>
            <a:r>
              <a:rPr lang="en-US" sz="9600" b="1" dirty="0" smtClean="0">
                <a:solidFill>
                  <a:srgbClr val="FF0000"/>
                </a:solidFill>
              </a:rPr>
              <a:t>) could be interesting from a nutritional, economical</a:t>
            </a:r>
            <a:r>
              <a:rPr lang="en-US" sz="9600" b="1" baseline="0" dirty="0" smtClean="0">
                <a:solidFill>
                  <a:srgbClr val="FF0000"/>
                </a:solidFill>
              </a:rPr>
              <a:t> and ecological point of view</a:t>
            </a:r>
          </a:p>
          <a:p>
            <a:pPr marL="0" marR="0" indent="0" algn="l" defTabSz="914400" rtl="0" eaLnBrk="1" fontAlgn="auto" latinLnBrk="0" hangingPunct="1">
              <a:lnSpc>
                <a:spcPct val="100000"/>
              </a:lnSpc>
              <a:spcBef>
                <a:spcPts val="0"/>
              </a:spcBef>
              <a:spcAft>
                <a:spcPts val="0"/>
              </a:spcAft>
              <a:buClrTx/>
              <a:buSzTx/>
              <a:buFontTx/>
              <a:buNone/>
              <a:tabLst/>
              <a:defRPr/>
            </a:pPr>
            <a:r>
              <a:rPr lang="en-US" sz="9600" b="1" baseline="0" dirty="0" smtClean="0">
                <a:solidFill>
                  <a:srgbClr val="FF0000"/>
                </a:solidFill>
              </a:rPr>
              <a:t>Looking at the </a:t>
            </a:r>
            <a:r>
              <a:rPr lang="en-US" sz="9600" b="1" baseline="0" dirty="0" err="1" smtClean="0">
                <a:solidFill>
                  <a:srgbClr val="FF0000"/>
                </a:solidFill>
              </a:rPr>
              <a:t>litterature</a:t>
            </a:r>
            <a:r>
              <a:rPr lang="en-US" sz="9600" b="1" baseline="0" dirty="0" smtClean="0">
                <a:solidFill>
                  <a:srgbClr val="FF0000"/>
                </a:solidFill>
              </a:rPr>
              <a:t>, </a:t>
            </a:r>
            <a:r>
              <a:rPr lang="en-US" sz="9600" b="1" baseline="0" dirty="0" err="1" smtClean="0">
                <a:solidFill>
                  <a:srgbClr val="FF0000"/>
                </a:solidFill>
              </a:rPr>
              <a:t>therre</a:t>
            </a:r>
            <a:r>
              <a:rPr lang="en-US" sz="9600" b="1" baseline="0" dirty="0" smtClean="0">
                <a:solidFill>
                  <a:srgbClr val="FF0000"/>
                </a:solidFill>
              </a:rPr>
              <a:t> is no toxicity risk to declare</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9600" b="1" baseline="0" dirty="0" smtClean="0">
                <a:solidFill>
                  <a:srgbClr val="FF0000"/>
                </a:solidFill>
              </a:rPr>
              <a:t>But there is one major risk to consider : the allergy risk of a novel protein source ! </a:t>
            </a:r>
            <a:r>
              <a:rPr lang="en-US" sz="11800" b="1" dirty="0" smtClean="0"/>
              <a:t>=&gt; INDEED  food allergy is a major public health problem in the world.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9600" b="1" dirty="0" smtClean="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96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Global demographic implosion threatens food security and forces us to look for sustainable protein sources to ensure the nutrition of peoples. Faced with this challenge, the Food Allergy Organization (FAO) considers that the consumption of edible insects (</a:t>
            </a:r>
            <a:r>
              <a:rPr lang="en-US" sz="1200" kern="1200" dirty="0" err="1" smtClean="0">
                <a:solidFill>
                  <a:schemeClr val="tx1"/>
                </a:solidFill>
                <a:effectLst/>
                <a:latin typeface="+mn-lt"/>
                <a:ea typeface="+mn-ea"/>
                <a:cs typeface="+mn-cs"/>
              </a:rPr>
              <a:t>entomophagy</a:t>
            </a:r>
            <a:r>
              <a:rPr lang="en-US" sz="1200" kern="1200" dirty="0" smtClean="0">
                <a:solidFill>
                  <a:schemeClr val="tx1"/>
                </a:solidFill>
                <a:effectLst/>
                <a:latin typeface="+mn-lt"/>
                <a:ea typeface="+mn-ea"/>
                <a:cs typeface="+mn-cs"/>
              </a:rPr>
              <a:t>) could be an alternative to this crisis (4). Indeed, they represent nutritional, economical and ecological benefits.  FAO promotes large-scale insect production and consumption (4).</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Considering that no toxicity risk has been declared (6), allergenic risk to which its consumers would be exposed should be studied, while food allergy is a major public health problem in the world.  Indeed, when studying the allergenic potential of novel protein sources it is important to study its taxonomy relationship with known allergenic sources in order to identify possible groups at risk.</a:t>
            </a:r>
            <a:r>
              <a:rPr lang="fr-FR" dirty="0" smtClean="0">
                <a:effectLst/>
              </a:rPr>
              <a:t> </a:t>
            </a:r>
            <a:endParaRPr lang="fr-FR" sz="1200" kern="1200" dirty="0" smtClean="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A6DC32EB-34A8-8345-B665-F3C19AE613AC}" type="slidenum">
              <a:rPr lang="en-US" smtClean="0"/>
              <a:pPr/>
              <a:t>2</a:t>
            </a:fld>
            <a:endParaRPr lang="en-US"/>
          </a:p>
        </p:txBody>
      </p:sp>
    </p:spTree>
    <p:extLst>
      <p:ext uri="{BB962C8B-B14F-4D97-AF65-F5344CB8AC3E}">
        <p14:creationId xmlns:p14="http://schemas.microsoft.com/office/powerpoint/2010/main" xmlns="" val="298309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The </a:t>
            </a:r>
            <a:r>
              <a:rPr lang="en-US" sz="11800" b="1" dirty="0" smtClean="0"/>
              <a:t>Prevalence of food allergy in Europe is up to 5.7% depending on age.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1800" b="1" dirty="0" smtClean="0"/>
              <a:t>When you evaluate a new protein source that could be associated with allergy, you need to study</a:t>
            </a:r>
            <a:r>
              <a:rPr lang="en-US" sz="11800" b="1" baseline="0" dirty="0" smtClean="0"/>
              <a:t> the taxonomy relationship with </a:t>
            </a:r>
            <a:r>
              <a:rPr lang="en-US" sz="11800" b="1" dirty="0" smtClean="0"/>
              <a:t>known allergenic sources  to distinguish the patient  group at risk</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1800" b="1" dirty="0" smtClean="0"/>
              <a:t>Considering</a:t>
            </a:r>
            <a:r>
              <a:rPr lang="en-US" sz="11800" b="1" baseline="0" dirty="0" smtClean="0"/>
              <a:t> the taxonomy, there is something clear </a:t>
            </a:r>
            <a:r>
              <a:rPr lang="en-US" sz="11800" b="1" baseline="0" smtClean="0"/>
              <a:t>: there could </a:t>
            </a:r>
            <a:r>
              <a:rPr lang="en-US" sz="11800" b="1" baseline="0" dirty="0" smtClean="0"/>
              <a:t>be a cross-reactivity </a:t>
            </a:r>
            <a:r>
              <a:rPr lang="en-US" sz="11800" b="1" dirty="0" smtClean="0"/>
              <a:t>with other arthropods, especially crustaceans.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1800" b="1" dirty="0" smtClean="0"/>
              <a:t>The overall lifetime prevalence of self-reported shellfish allergy is 1,3% and shellfish is among the ten most prevalent foods allergic sources. </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1800" b="1" dirty="0" smtClean="0"/>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1800" b="1" dirty="0" smtClean="0"/>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1800" b="1" dirty="0" smtClean="0"/>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1800" dirty="0" smtClean="0"/>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Indeed, when studying the allergenic potential of novel protein sources it is important to study its taxonomy relationship with known allergenic sources in order to identify possible groups at risk. In regard to insects consumption, the allergenic risk might principally arise due to a possible cross-reactivity with other arthropods, especially crustaceans. So, the allergenic risk that edible insects may represent for subjects allergic to crustaceans, house dust mites (HDM) or mollusks must be assessed (</a:t>
            </a:r>
            <a:r>
              <a:rPr lang="en-US" sz="1200" kern="1200" dirty="0" err="1" smtClean="0">
                <a:solidFill>
                  <a:schemeClr val="tx1"/>
                </a:solidFill>
                <a:effectLst/>
                <a:latin typeface="+mn-lt"/>
                <a:ea typeface="+mn-ea"/>
                <a:cs typeface="+mn-cs"/>
              </a:rPr>
              <a:t>vanderbrempt</a:t>
            </a:r>
            <a:r>
              <a:rPr lang="en-US" sz="1200" kern="1200" dirty="0" smtClean="0">
                <a:solidFill>
                  <a:schemeClr val="tx1"/>
                </a:solidFill>
                <a:effectLst/>
                <a:latin typeface="+mn-lt"/>
                <a:ea typeface="+mn-ea"/>
                <a:cs typeface="+mn-cs"/>
              </a:rPr>
              <a:t>). Prevalence of food allergy ranges in Europe up to 5.7% depending on age. The overall lifetime prevalence of self-reported shellfish allergy is 1,3% and shellfish is among the ten most prevalent foods allergic sources (3). </a:t>
            </a:r>
            <a:endParaRPr lang="fr-FR" dirty="0"/>
          </a:p>
        </p:txBody>
      </p:sp>
      <p:sp>
        <p:nvSpPr>
          <p:cNvPr id="4" name="Espace réservé du numéro de diapositive 3"/>
          <p:cNvSpPr>
            <a:spLocks noGrp="1"/>
          </p:cNvSpPr>
          <p:nvPr>
            <p:ph type="sldNum" sz="quarter" idx="10"/>
          </p:nvPr>
        </p:nvSpPr>
        <p:spPr/>
        <p:txBody>
          <a:bodyPr/>
          <a:lstStyle/>
          <a:p>
            <a:fld id="{A6DC32EB-34A8-8345-B665-F3C19AE613AC}" type="slidenum">
              <a:rPr lang="en-US" smtClean="0"/>
              <a:pPr/>
              <a:t>4</a:t>
            </a:fld>
            <a:endParaRPr lang="en-US"/>
          </a:p>
        </p:txBody>
      </p:sp>
    </p:spTree>
    <p:extLst>
      <p:ext uri="{BB962C8B-B14F-4D97-AF65-F5344CB8AC3E}">
        <p14:creationId xmlns:p14="http://schemas.microsoft.com/office/powerpoint/2010/main" xmlns="" val="16813362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9600" b="1" dirty="0" smtClean="0"/>
              <a:t>Adverse health effects in which immunological mechanisms are involved that can be induced in sensitized subjects following dietary exposure to a relevant allergen in food. </a:t>
            </a:r>
          </a:p>
          <a:p>
            <a:endParaRPr lang="en-US" sz="9600" b="1" dirty="0" smtClean="0"/>
          </a:p>
          <a:p>
            <a:r>
              <a:rPr lang="en-US" sz="9600" dirty="0" smtClean="0"/>
              <a:t>(24). Food allergy develops in two phases. During the first phase susceptible subjects are immunologically primed to specific food proteins resulting in allergic sensitization. Such sensitization may be acquired following dietary exposure to food proteins, or following other routes of exposure (like inhalation or skin contact). If sensitized subjects subsequently encounter sufficient levels of the inducing allergen in the diet then an allergic reaction may be elicited. The symptoms of such reactions vary from mild, local and transient effects to systemic anaphylaxis (24).  Allergy results from the elicitation of a specific immune response. The elaboration of sIgE antibodies is the most common immunological mechanism implicated in the acquisition of sensitization to food proteins (24).</a:t>
            </a:r>
          </a:p>
          <a:p>
            <a:endParaRPr lang="en-US" sz="9600" dirty="0" smtClean="0"/>
          </a:p>
          <a:p>
            <a:endParaRPr lang="fr-FR" dirty="0"/>
          </a:p>
        </p:txBody>
      </p:sp>
      <p:sp>
        <p:nvSpPr>
          <p:cNvPr id="4" name="Espace réservé du numéro de diapositive 3"/>
          <p:cNvSpPr>
            <a:spLocks noGrp="1"/>
          </p:cNvSpPr>
          <p:nvPr>
            <p:ph type="sldNum" sz="quarter" idx="10"/>
          </p:nvPr>
        </p:nvSpPr>
        <p:spPr/>
        <p:txBody>
          <a:bodyPr/>
          <a:lstStyle/>
          <a:p>
            <a:fld id="{A6DC32EB-34A8-8345-B665-F3C19AE613AC}" type="slidenum">
              <a:rPr lang="en-US" smtClean="0"/>
              <a:pPr/>
              <a:t>5</a:t>
            </a:fld>
            <a:endParaRPr lang="en-US"/>
          </a:p>
        </p:txBody>
      </p:sp>
    </p:spTree>
    <p:extLst>
      <p:ext uri="{BB962C8B-B14F-4D97-AF65-F5344CB8AC3E}">
        <p14:creationId xmlns:p14="http://schemas.microsoft.com/office/powerpoint/2010/main" xmlns="" val="8249038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600" dirty="0" smtClean="0"/>
              <a:t>The Prevalence of insect food allergy in European countries is not known so far</a:t>
            </a:r>
          </a:p>
          <a:p>
            <a:pPr marL="0" marR="0" indent="0" algn="l" defTabSz="914400" rtl="0" eaLnBrk="1" fontAlgn="auto" latinLnBrk="0" hangingPunct="1">
              <a:lnSpc>
                <a:spcPct val="100000"/>
              </a:lnSpc>
              <a:spcBef>
                <a:spcPts val="0"/>
              </a:spcBef>
              <a:spcAft>
                <a:spcPts val="0"/>
              </a:spcAft>
              <a:buClrTx/>
              <a:buSzTx/>
              <a:buFontTx/>
              <a:buNone/>
              <a:tabLst/>
              <a:defRPr/>
            </a:pPr>
            <a:r>
              <a:rPr lang="en-US" sz="9600" b="1" dirty="0" smtClean="0"/>
              <a:t>But we know</a:t>
            </a:r>
            <a:r>
              <a:rPr lang="en-US" sz="9600" b="1" baseline="0" dirty="0" smtClean="0"/>
              <a:t> </a:t>
            </a:r>
            <a:r>
              <a:rPr lang="en-US" sz="9600" b="1" dirty="0" smtClean="0"/>
              <a:t>Various </a:t>
            </a:r>
            <a:r>
              <a:rPr lang="en-US" sz="9600" b="1" dirty="0" err="1" smtClean="0"/>
              <a:t>panallergens</a:t>
            </a:r>
            <a:r>
              <a:rPr lang="en-US" sz="9600" b="1" dirty="0" smtClean="0"/>
              <a:t> such as tropomyosin (TP) or arginine kinase (AK), common to insects, crustaceans, mites and mollusks, that may be responsible for cross reactions between these organisms of different origins.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8800" b="1" dirty="0" smtClean="0"/>
          </a:p>
          <a:p>
            <a:endParaRPr lang="en-US" sz="9600" dirty="0" smtClean="0"/>
          </a:p>
          <a:p>
            <a:endParaRPr lang="fr-FR" dirty="0"/>
          </a:p>
        </p:txBody>
      </p:sp>
      <p:sp>
        <p:nvSpPr>
          <p:cNvPr id="4" name="Espace réservé du numéro de diapositive 3"/>
          <p:cNvSpPr>
            <a:spLocks noGrp="1"/>
          </p:cNvSpPr>
          <p:nvPr>
            <p:ph type="sldNum" sz="quarter" idx="10"/>
          </p:nvPr>
        </p:nvSpPr>
        <p:spPr/>
        <p:txBody>
          <a:bodyPr/>
          <a:lstStyle/>
          <a:p>
            <a:fld id="{A6DC32EB-34A8-8345-B665-F3C19AE613AC}" type="slidenum">
              <a:rPr lang="en-US" smtClean="0"/>
              <a:pPr/>
              <a:t>6</a:t>
            </a:fld>
            <a:endParaRPr lang="en-US"/>
          </a:p>
        </p:txBody>
      </p:sp>
    </p:spTree>
    <p:extLst>
      <p:ext uri="{BB962C8B-B14F-4D97-AF65-F5344CB8AC3E}">
        <p14:creationId xmlns:p14="http://schemas.microsoft.com/office/powerpoint/2010/main" xmlns="" val="2041198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Thanks</a:t>
            </a:r>
            <a:r>
              <a:rPr lang="fr-FR" dirty="0" smtClean="0"/>
              <a:t> to </a:t>
            </a:r>
            <a:r>
              <a:rPr lang="fr-FR" dirty="0" err="1" smtClean="0"/>
              <a:t>molecular</a:t>
            </a:r>
            <a:r>
              <a:rPr lang="fr-FR" dirty="0" smtClean="0"/>
              <a:t> </a:t>
            </a:r>
            <a:r>
              <a:rPr lang="fr-FR" dirty="0" err="1" smtClean="0"/>
              <a:t>biology</a:t>
            </a:r>
            <a:r>
              <a:rPr lang="fr-FR" dirty="0" smtClean="0"/>
              <a:t> </a:t>
            </a:r>
            <a:r>
              <a:rPr lang="fr-FR" dirty="0" err="1" smtClean="0"/>
              <a:t>many</a:t>
            </a:r>
            <a:r>
              <a:rPr lang="fr-FR" dirty="0" smtClean="0"/>
              <a:t> </a:t>
            </a:r>
            <a:r>
              <a:rPr lang="fr-FR" dirty="0" err="1" smtClean="0"/>
              <a:t>allergens</a:t>
            </a:r>
            <a:r>
              <a:rPr lang="fr-FR" dirty="0" smtClean="0"/>
              <a:t> </a:t>
            </a:r>
            <a:r>
              <a:rPr lang="fr-FR" dirty="0" err="1" smtClean="0"/>
              <a:t>could</a:t>
            </a:r>
            <a:r>
              <a:rPr lang="fr-FR" dirty="0" smtClean="0"/>
              <a:t> </a:t>
            </a:r>
            <a:r>
              <a:rPr lang="fr-FR" dirty="0" err="1" smtClean="0"/>
              <a:t>be</a:t>
            </a:r>
            <a:r>
              <a:rPr lang="fr-FR" dirty="0" smtClean="0"/>
              <a:t> </a:t>
            </a:r>
            <a:r>
              <a:rPr lang="fr-FR" dirty="0" err="1" smtClean="0"/>
              <a:t>described</a:t>
            </a:r>
            <a:endParaRPr lang="fr-FR" dirty="0"/>
          </a:p>
        </p:txBody>
      </p:sp>
      <p:sp>
        <p:nvSpPr>
          <p:cNvPr id="4" name="Espace réservé du numéro de diapositive 3"/>
          <p:cNvSpPr>
            <a:spLocks noGrp="1"/>
          </p:cNvSpPr>
          <p:nvPr>
            <p:ph type="sldNum" sz="quarter" idx="10"/>
          </p:nvPr>
        </p:nvSpPr>
        <p:spPr/>
        <p:txBody>
          <a:bodyPr/>
          <a:lstStyle/>
          <a:p>
            <a:fld id="{A6DC32EB-34A8-8345-B665-F3C19AE613AC}" type="slidenum">
              <a:rPr lang="en-US" smtClean="0"/>
              <a:pPr/>
              <a:t>7</a:t>
            </a:fld>
            <a:endParaRPr lang="en-US"/>
          </a:p>
        </p:txBody>
      </p:sp>
    </p:spTree>
    <p:extLst>
      <p:ext uri="{BB962C8B-B14F-4D97-AF65-F5344CB8AC3E}">
        <p14:creationId xmlns:p14="http://schemas.microsoft.com/office/powerpoint/2010/main" xmlns="" val="13400466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1" kern="1200" dirty="0" err="1" smtClean="0">
                <a:solidFill>
                  <a:schemeClr val="tx1"/>
                </a:solidFill>
                <a:effectLst/>
                <a:latin typeface="+mn-lt"/>
                <a:ea typeface="+mn-ea"/>
                <a:cs typeface="+mn-cs"/>
              </a:rPr>
              <a:t>Classical</a:t>
            </a:r>
            <a:r>
              <a:rPr lang="fr-FR" sz="1200" b="1" kern="1200" dirty="0" smtClean="0">
                <a:solidFill>
                  <a:schemeClr val="tx1"/>
                </a:solidFill>
                <a:effectLst/>
                <a:latin typeface="+mn-lt"/>
                <a:ea typeface="+mn-ea"/>
                <a:cs typeface="+mn-cs"/>
              </a:rPr>
              <a:t>” IgE </a:t>
            </a:r>
            <a:r>
              <a:rPr lang="fr-FR" sz="1200" b="1" kern="1200" dirty="0" err="1" smtClean="0">
                <a:solidFill>
                  <a:schemeClr val="tx1"/>
                </a:solidFill>
                <a:effectLst/>
                <a:latin typeface="+mn-lt"/>
                <a:ea typeface="+mn-ea"/>
                <a:cs typeface="+mn-cs"/>
              </a:rPr>
              <a:t>assay</a:t>
            </a:r>
            <a:r>
              <a:rPr lang="fr-FR" sz="1200" b="1" kern="1200" dirty="0" smtClean="0">
                <a:solidFill>
                  <a:schemeClr val="tx1"/>
                </a:solidFill>
                <a:effectLst/>
                <a:latin typeface="+mn-lt"/>
                <a:ea typeface="+mn-ea"/>
                <a:cs typeface="+mn-cs"/>
              </a:rPr>
              <a:t> format: Basis of </a:t>
            </a:r>
            <a:r>
              <a:rPr lang="fr-FR" sz="1200" b="1" kern="1200" dirty="0" err="1" smtClean="0">
                <a:solidFill>
                  <a:schemeClr val="tx1"/>
                </a:solidFill>
                <a:effectLst/>
                <a:latin typeface="+mn-lt"/>
                <a:ea typeface="+mn-ea"/>
                <a:cs typeface="+mn-cs"/>
              </a:rPr>
              <a:t>most</a:t>
            </a:r>
            <a:r>
              <a:rPr lang="fr-FR" sz="1200" b="1" kern="1200" dirty="0" smtClean="0">
                <a:solidFill>
                  <a:schemeClr val="tx1"/>
                </a:solidFill>
                <a:effectLst/>
                <a:latin typeface="+mn-lt"/>
                <a:ea typeface="+mn-ea"/>
                <a:cs typeface="+mn-cs"/>
              </a:rPr>
              <a:t> </a:t>
            </a:r>
            <a:r>
              <a:rPr lang="fr-FR" sz="1200" b="1" kern="1200" dirty="0" err="1" smtClean="0">
                <a:solidFill>
                  <a:schemeClr val="tx1"/>
                </a:solidFill>
                <a:effectLst/>
                <a:latin typeface="+mn-lt"/>
                <a:ea typeface="+mn-ea"/>
                <a:cs typeface="+mn-cs"/>
              </a:rPr>
              <a:t>current</a:t>
            </a:r>
            <a:r>
              <a:rPr lang="fr-FR" sz="1200" b="1" kern="1200" dirty="0" smtClean="0">
                <a:solidFill>
                  <a:schemeClr val="tx1"/>
                </a:solidFill>
                <a:effectLst/>
                <a:latin typeface="+mn-lt"/>
                <a:ea typeface="+mn-ea"/>
                <a:cs typeface="+mn-cs"/>
              </a:rPr>
              <a:t> singleplex and multiplex </a:t>
            </a:r>
            <a:r>
              <a:rPr lang="fr-FR" sz="1200" b="1" kern="1200" dirty="0" err="1" smtClean="0">
                <a:solidFill>
                  <a:schemeClr val="tx1"/>
                </a:solidFill>
                <a:effectLst/>
                <a:latin typeface="+mn-lt"/>
                <a:ea typeface="+mn-ea"/>
                <a:cs typeface="+mn-cs"/>
              </a:rPr>
              <a:t>assays</a:t>
            </a:r>
            <a:r>
              <a:rPr lang="fr-FR" sz="1200" b="1" kern="1200" dirty="0" smtClean="0">
                <a:solidFill>
                  <a:schemeClr val="tx1"/>
                </a:solidFill>
                <a:effectLst/>
                <a:latin typeface="+mn-lt"/>
                <a:ea typeface="+mn-ea"/>
                <a:cs typeface="+mn-cs"/>
              </a:rPr>
              <a:t> </a:t>
            </a:r>
            <a:endParaRPr lang="fr-FR" dirty="0" smtClean="0"/>
          </a:p>
          <a:p>
            <a:r>
              <a:rPr lang="fr-FR" sz="1200" kern="1200" dirty="0" smtClean="0">
                <a:solidFill>
                  <a:schemeClr val="tx1"/>
                </a:solidFill>
                <a:effectLst/>
                <a:latin typeface="+mn-lt"/>
                <a:ea typeface="+mn-ea"/>
                <a:cs typeface="+mn-cs"/>
              </a:rPr>
              <a:t>The </a:t>
            </a:r>
            <a:r>
              <a:rPr lang="fr-FR" sz="1200" kern="1200" dirty="0" err="1" smtClean="0">
                <a:solidFill>
                  <a:schemeClr val="tx1"/>
                </a:solidFill>
                <a:effectLst/>
                <a:latin typeface="+mn-lt"/>
                <a:ea typeface="+mn-ea"/>
                <a:cs typeface="+mn-cs"/>
              </a:rPr>
              <a:t>noncompetitive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heterogeneous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separation</a:t>
            </a:r>
            <a:r>
              <a:rPr lang="fr-FR" sz="1200" kern="1200" dirty="0" smtClean="0">
                <a:solidFill>
                  <a:schemeClr val="tx1"/>
                </a:solidFill>
                <a:effectLst/>
                <a:latin typeface="+mn-lt"/>
                <a:ea typeface="+mn-ea"/>
                <a:cs typeface="+mn-cs"/>
              </a:rPr>
              <a:t> of free and </a:t>
            </a:r>
            <a:r>
              <a:rPr lang="fr-FR" sz="1200" kern="1200" dirty="0" err="1" smtClean="0">
                <a:solidFill>
                  <a:schemeClr val="tx1"/>
                </a:solidFill>
                <a:effectLst/>
                <a:latin typeface="+mn-lt"/>
                <a:ea typeface="+mn-ea"/>
                <a:cs typeface="+mn-cs"/>
              </a:rPr>
              <a:t>bound</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immunometric</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labeled</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antibody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assay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that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employs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allergen</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immobilized</a:t>
            </a:r>
            <a:r>
              <a:rPr lang="fr-FR" sz="1200" kern="1200" dirty="0" smtClean="0">
                <a:solidFill>
                  <a:schemeClr val="tx1"/>
                </a:solidFill>
                <a:effectLst/>
                <a:latin typeface="+mn-lt"/>
                <a:ea typeface="+mn-ea"/>
                <a:cs typeface="+mn-cs"/>
              </a:rPr>
              <a:t> on a </a:t>
            </a:r>
            <a:r>
              <a:rPr lang="fr-FR" sz="1200" kern="1200" dirty="0" err="1" smtClean="0">
                <a:solidFill>
                  <a:schemeClr val="tx1"/>
                </a:solidFill>
                <a:effectLst/>
                <a:latin typeface="+mn-lt"/>
                <a:ea typeface="+mn-ea"/>
                <a:cs typeface="+mn-cs"/>
              </a:rPr>
              <a:t>solid</a:t>
            </a:r>
            <a:r>
              <a:rPr lang="fr-FR" sz="1200" kern="1200" dirty="0" smtClean="0">
                <a:solidFill>
                  <a:schemeClr val="tx1"/>
                </a:solidFill>
                <a:effectLst/>
                <a:latin typeface="+mn-lt"/>
                <a:ea typeface="+mn-ea"/>
                <a:cs typeface="+mn-cs"/>
              </a:rPr>
              <a:t> phase “</a:t>
            </a:r>
            <a:r>
              <a:rPr lang="fr-FR" sz="1200" kern="1200" dirty="0" err="1" smtClean="0">
                <a:solidFill>
                  <a:schemeClr val="tx1"/>
                </a:solidFill>
                <a:effectLst/>
                <a:latin typeface="+mn-lt"/>
                <a:ea typeface="+mn-ea"/>
                <a:cs typeface="+mn-cs"/>
              </a:rPr>
              <a:t>allergosorbent</a:t>
            </a:r>
            <a:r>
              <a:rPr lang="fr-FR" sz="1200" kern="1200" dirty="0" smtClean="0">
                <a:solidFill>
                  <a:schemeClr val="tx1"/>
                </a:solidFill>
                <a:effectLst/>
                <a:latin typeface="+mn-lt"/>
                <a:ea typeface="+mn-ea"/>
                <a:cs typeface="+mn-cs"/>
              </a:rPr>
              <a:t>” to </a:t>
            </a:r>
            <a:r>
              <a:rPr lang="fr-FR" sz="1200" kern="1200" dirty="0" err="1" smtClean="0">
                <a:solidFill>
                  <a:schemeClr val="tx1"/>
                </a:solidFill>
                <a:effectLst/>
                <a:latin typeface="+mn-lt"/>
                <a:ea typeface="+mn-ea"/>
                <a:cs typeface="+mn-cs"/>
              </a:rPr>
              <a:t>bind</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specific</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antibodies</a:t>
            </a:r>
            <a:r>
              <a:rPr lang="fr-FR" sz="1200" kern="1200" dirty="0" smtClean="0">
                <a:solidFill>
                  <a:schemeClr val="tx1"/>
                </a:solidFill>
                <a:effectLst/>
                <a:latin typeface="+mn-lt"/>
                <a:ea typeface="+mn-ea"/>
                <a:cs typeface="+mn-cs"/>
              </a:rPr>
              <a:t> of all isotypes from </a:t>
            </a:r>
            <a:r>
              <a:rPr lang="fr-FR" sz="1200" kern="1200" dirty="0" err="1" smtClean="0">
                <a:solidFill>
                  <a:schemeClr val="tx1"/>
                </a:solidFill>
                <a:effectLst/>
                <a:latin typeface="+mn-lt"/>
                <a:ea typeface="+mn-ea"/>
                <a:cs typeface="+mn-cs"/>
              </a:rPr>
              <a:t>serum</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is</a:t>
            </a:r>
            <a:r>
              <a:rPr lang="fr-FR" sz="1200" kern="1200" dirty="0" smtClean="0">
                <a:solidFill>
                  <a:schemeClr val="tx1"/>
                </a:solidFill>
                <a:effectLst/>
                <a:latin typeface="+mn-lt"/>
                <a:ea typeface="+mn-ea"/>
                <a:cs typeface="+mn-cs"/>
              </a:rPr>
              <a:t> the design </a:t>
            </a:r>
            <a:r>
              <a:rPr lang="fr-FR" sz="1200" kern="1200" dirty="0" err="1" smtClean="0">
                <a:solidFill>
                  <a:schemeClr val="tx1"/>
                </a:solidFill>
                <a:effectLst/>
                <a:latin typeface="+mn-lt"/>
                <a:ea typeface="+mn-ea"/>
                <a:cs typeface="+mn-cs"/>
              </a:rPr>
              <a:t>that</a:t>
            </a:r>
            <a:r>
              <a:rPr lang="fr-FR" sz="1200" kern="1200" dirty="0" smtClean="0">
                <a:solidFill>
                  <a:schemeClr val="tx1"/>
                </a:solidFill>
                <a:effectLst/>
                <a:latin typeface="+mn-lt"/>
                <a:ea typeface="+mn-ea"/>
                <a:cs typeface="+mn-cs"/>
              </a:rPr>
              <a:t> has </a:t>
            </a:r>
            <a:r>
              <a:rPr lang="fr-FR" sz="1200" kern="1200" dirty="0" err="1" smtClean="0">
                <a:solidFill>
                  <a:schemeClr val="tx1"/>
                </a:solidFill>
                <a:effectLst/>
                <a:latin typeface="+mn-lt"/>
                <a:ea typeface="+mn-ea"/>
                <a:cs typeface="+mn-cs"/>
              </a:rPr>
              <a:t>endured</a:t>
            </a:r>
            <a:r>
              <a:rPr lang="fr-FR" sz="1200" kern="1200" dirty="0" smtClean="0">
                <a:solidFill>
                  <a:schemeClr val="tx1"/>
                </a:solidFill>
                <a:effectLst/>
                <a:latin typeface="+mn-lt"/>
                <a:ea typeface="+mn-ea"/>
                <a:cs typeface="+mn-cs"/>
              </a:rPr>
              <a:t> in </a:t>
            </a:r>
            <a:r>
              <a:rPr lang="fr-FR" sz="1200" kern="1200" dirty="0" err="1" smtClean="0">
                <a:solidFill>
                  <a:schemeClr val="tx1"/>
                </a:solidFill>
                <a:effectLst/>
                <a:latin typeface="+mn-lt"/>
                <a:ea typeface="+mn-ea"/>
                <a:cs typeface="+mn-cs"/>
              </a:rPr>
              <a:t>both</a:t>
            </a:r>
            <a:r>
              <a:rPr lang="fr-FR" sz="1200" kern="1200" dirty="0" smtClean="0">
                <a:solidFill>
                  <a:schemeClr val="tx1"/>
                </a:solidFill>
                <a:effectLst/>
                <a:latin typeface="+mn-lt"/>
                <a:ea typeface="+mn-ea"/>
                <a:cs typeface="+mn-cs"/>
              </a:rPr>
              <a:t> singleplex and multiplex </a:t>
            </a:r>
            <a:r>
              <a:rPr lang="fr-FR" sz="1200" kern="1200" dirty="0" err="1" smtClean="0">
                <a:solidFill>
                  <a:schemeClr val="tx1"/>
                </a:solidFill>
                <a:effectLst/>
                <a:latin typeface="+mn-lt"/>
                <a:ea typeface="+mn-ea"/>
                <a:cs typeface="+mn-cs"/>
              </a:rPr>
              <a:t>assays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that</a:t>
            </a:r>
            <a:r>
              <a:rPr lang="fr-FR" sz="1200" kern="1200" dirty="0" smtClean="0">
                <a:solidFill>
                  <a:schemeClr val="tx1"/>
                </a:solidFill>
                <a:effectLst/>
                <a:latin typeface="+mn-lt"/>
                <a:ea typeface="+mn-ea"/>
                <a:cs typeface="+mn-cs"/>
              </a:rPr>
              <a:t> are </a:t>
            </a:r>
            <a:r>
              <a:rPr lang="fr-FR" sz="1200" kern="1200" dirty="0" err="1" smtClean="0">
                <a:solidFill>
                  <a:schemeClr val="tx1"/>
                </a:solidFill>
                <a:effectLst/>
                <a:latin typeface="+mn-lt"/>
                <a:ea typeface="+mn-ea"/>
                <a:cs typeface="+mn-cs"/>
              </a:rPr>
              <a:t>used</a:t>
            </a:r>
            <a:r>
              <a:rPr lang="fr-FR" sz="1200" kern="1200" dirty="0" smtClean="0">
                <a:solidFill>
                  <a:schemeClr val="tx1"/>
                </a:solidFill>
                <a:effectLst/>
                <a:latin typeface="+mn-lt"/>
                <a:ea typeface="+mn-ea"/>
                <a:cs typeface="+mn-cs"/>
              </a:rPr>
              <a:t> in </a:t>
            </a:r>
            <a:r>
              <a:rPr lang="fr-FR" sz="1200" kern="1200" dirty="0" err="1" smtClean="0">
                <a:solidFill>
                  <a:schemeClr val="tx1"/>
                </a:solidFill>
                <a:effectLst/>
                <a:latin typeface="+mn-lt"/>
                <a:ea typeface="+mn-ea"/>
                <a:cs typeface="+mn-cs"/>
              </a:rPr>
              <a:t>clinical</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laboratories</a:t>
            </a:r>
            <a:r>
              <a:rPr lang="fr-FR" sz="1200" kern="1200" dirty="0" smtClean="0">
                <a:solidFill>
                  <a:schemeClr val="tx1"/>
                </a:solidFill>
                <a:effectLst/>
                <a:latin typeface="+mn-lt"/>
                <a:ea typeface="+mn-ea"/>
                <a:cs typeface="+mn-cs"/>
              </a:rPr>
              <a:t> (Fig. 1). </a:t>
            </a:r>
            <a:r>
              <a:rPr lang="fr-FR" sz="1200" kern="1200" dirty="0" err="1" smtClean="0">
                <a:solidFill>
                  <a:schemeClr val="tx1"/>
                </a:solidFill>
                <a:effectLst/>
                <a:latin typeface="+mn-lt"/>
                <a:ea typeface="+mn-ea"/>
                <a:cs typeface="+mn-cs"/>
              </a:rPr>
              <a:t>Following</a:t>
            </a:r>
            <a:r>
              <a:rPr lang="fr-FR" sz="1200" kern="1200" dirty="0" smtClean="0">
                <a:solidFill>
                  <a:schemeClr val="tx1"/>
                </a:solidFill>
                <a:effectLst/>
                <a:latin typeface="+mn-lt"/>
                <a:ea typeface="+mn-ea"/>
                <a:cs typeface="+mn-cs"/>
              </a:rPr>
              <a:t> a buffer </a:t>
            </a:r>
            <a:r>
              <a:rPr lang="fr-FR" sz="1200" kern="1200" dirty="0" err="1" smtClean="0">
                <a:solidFill>
                  <a:schemeClr val="tx1"/>
                </a:solidFill>
                <a:effectLst/>
                <a:latin typeface="+mn-lt"/>
                <a:ea typeface="+mn-ea"/>
                <a:cs typeface="+mn-cs"/>
              </a:rPr>
              <a:t>wash</a:t>
            </a:r>
            <a:r>
              <a:rPr lang="fr-FR" sz="1200" kern="1200" dirty="0" smtClean="0">
                <a:solidFill>
                  <a:schemeClr val="tx1"/>
                </a:solidFill>
                <a:effectLst/>
                <a:latin typeface="+mn-lt"/>
                <a:ea typeface="+mn-ea"/>
                <a:cs typeface="+mn-cs"/>
              </a:rPr>
              <a:t> to </a:t>
            </a:r>
            <a:r>
              <a:rPr lang="fr-FR" sz="1200" kern="1200" dirty="0" err="1" smtClean="0">
                <a:solidFill>
                  <a:schemeClr val="tx1"/>
                </a:solidFill>
                <a:effectLst/>
                <a:latin typeface="+mn-lt"/>
                <a:ea typeface="+mn-ea"/>
                <a:cs typeface="+mn-cs"/>
              </a:rPr>
              <a:t>separate</a:t>
            </a:r>
            <a:r>
              <a:rPr lang="fr-FR" sz="1200" kern="1200" dirty="0" smtClean="0">
                <a:solidFill>
                  <a:schemeClr val="tx1"/>
                </a:solidFill>
                <a:effectLst/>
                <a:latin typeface="+mn-lt"/>
                <a:ea typeface="+mn-ea"/>
                <a:cs typeface="+mn-cs"/>
              </a:rPr>
              <a:t> free and </a:t>
            </a:r>
            <a:r>
              <a:rPr lang="fr-FR" sz="1200" kern="1200" dirty="0" err="1" smtClean="0">
                <a:solidFill>
                  <a:schemeClr val="tx1"/>
                </a:solidFill>
                <a:effectLst/>
                <a:latin typeface="+mn-lt"/>
                <a:ea typeface="+mn-ea"/>
                <a:cs typeface="+mn-cs"/>
              </a:rPr>
              <a:t>bound</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human</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antibody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radionuclide</a:t>
            </a:r>
            <a:r>
              <a:rPr lang="fr-FR" sz="1200" kern="1200" dirty="0" smtClean="0">
                <a:solidFill>
                  <a:schemeClr val="tx1"/>
                </a:solidFill>
                <a:effectLst/>
                <a:latin typeface="+mn-lt"/>
                <a:ea typeface="+mn-ea"/>
                <a:cs typeface="+mn-cs"/>
              </a:rPr>
              <a:t>-, enzyme- or fluorescence-</a:t>
            </a:r>
            <a:r>
              <a:rPr lang="fr-FR" sz="1200" kern="1200" dirty="0" err="1" smtClean="0">
                <a:solidFill>
                  <a:schemeClr val="tx1"/>
                </a:solidFill>
                <a:effectLst/>
                <a:latin typeface="+mn-lt"/>
                <a:ea typeface="+mn-ea"/>
                <a:cs typeface="+mn-cs"/>
              </a:rPr>
              <a:t>labeled</a:t>
            </a:r>
            <a:r>
              <a:rPr lang="fr-FR" sz="1200" kern="1200" dirty="0" smtClean="0">
                <a:solidFill>
                  <a:schemeClr val="tx1"/>
                </a:solidFill>
                <a:effectLst/>
                <a:latin typeface="+mn-lt"/>
                <a:ea typeface="+mn-ea"/>
                <a:cs typeface="+mn-cs"/>
              </a:rPr>
              <a:t> anti- </a:t>
            </a:r>
            <a:r>
              <a:rPr lang="fr-FR" sz="1200" kern="1200" dirty="0" err="1" smtClean="0">
                <a:solidFill>
                  <a:schemeClr val="tx1"/>
                </a:solidFill>
                <a:effectLst/>
                <a:latin typeface="+mn-lt"/>
                <a:ea typeface="+mn-ea"/>
                <a:cs typeface="+mn-cs"/>
              </a:rPr>
              <a:t>human</a:t>
            </a:r>
            <a:r>
              <a:rPr lang="fr-FR" sz="1200" kern="1200" dirty="0" smtClean="0">
                <a:solidFill>
                  <a:schemeClr val="tx1"/>
                </a:solidFill>
                <a:effectLst/>
                <a:latin typeface="+mn-lt"/>
                <a:ea typeface="+mn-ea"/>
                <a:cs typeface="+mn-cs"/>
              </a:rPr>
              <a:t> IgE </a:t>
            </a:r>
            <a:r>
              <a:rPr lang="fr-FR" sz="1200" kern="1200" dirty="0" err="1" smtClean="0">
                <a:solidFill>
                  <a:schemeClr val="tx1"/>
                </a:solidFill>
                <a:effectLst/>
                <a:latin typeface="+mn-lt"/>
                <a:ea typeface="+mn-ea"/>
                <a:cs typeface="+mn-cs"/>
              </a:rPr>
              <a:t>is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added</a:t>
            </a:r>
            <a:r>
              <a:rPr lang="fr-FR" sz="1200" kern="1200" dirty="0" smtClean="0">
                <a:solidFill>
                  <a:schemeClr val="tx1"/>
                </a:solidFill>
                <a:effectLst/>
                <a:latin typeface="+mn-lt"/>
                <a:ea typeface="+mn-ea"/>
                <a:cs typeface="+mn-cs"/>
              </a:rPr>
              <a:t> to </a:t>
            </a:r>
            <a:r>
              <a:rPr lang="fr-FR" sz="1200" kern="1200" dirty="0" err="1" smtClean="0">
                <a:solidFill>
                  <a:schemeClr val="tx1"/>
                </a:solidFill>
                <a:effectLst/>
                <a:latin typeface="+mn-lt"/>
                <a:ea typeface="+mn-ea"/>
                <a:cs typeface="+mn-cs"/>
              </a:rPr>
              <a:t>detect</a:t>
            </a:r>
            <a:r>
              <a:rPr lang="fr-FR" sz="1200" kern="1200" dirty="0" smtClean="0">
                <a:solidFill>
                  <a:schemeClr val="tx1"/>
                </a:solidFill>
                <a:effectLst/>
                <a:latin typeface="+mn-lt"/>
                <a:ea typeface="+mn-ea"/>
                <a:cs typeface="+mn-cs"/>
              </a:rPr>
              <a:t> IgE </a:t>
            </a:r>
            <a:r>
              <a:rPr lang="fr-FR" sz="1200" kern="1200" dirty="0" err="1" smtClean="0">
                <a:solidFill>
                  <a:schemeClr val="tx1"/>
                </a:solidFill>
                <a:effectLst/>
                <a:latin typeface="+mn-lt"/>
                <a:ea typeface="+mn-ea"/>
                <a:cs typeface="+mn-cs"/>
              </a:rPr>
              <a:t>antibodies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that</a:t>
            </a:r>
            <a:r>
              <a:rPr lang="fr-FR" sz="1200" kern="1200" dirty="0" smtClean="0">
                <a:solidFill>
                  <a:schemeClr val="tx1"/>
                </a:solidFill>
                <a:effectLst/>
                <a:latin typeface="+mn-lt"/>
                <a:ea typeface="+mn-ea"/>
                <a:cs typeface="+mn-cs"/>
              </a:rPr>
              <a:t> have </a:t>
            </a:r>
            <a:r>
              <a:rPr lang="fr-FR" sz="1200" kern="1200" dirty="0" err="1" smtClean="0">
                <a:solidFill>
                  <a:schemeClr val="tx1"/>
                </a:solidFill>
                <a:effectLst/>
                <a:latin typeface="+mn-lt"/>
                <a:ea typeface="+mn-ea"/>
                <a:cs typeface="+mn-cs"/>
              </a:rPr>
              <a:t>bound</a:t>
            </a:r>
            <a:r>
              <a:rPr lang="fr-FR" sz="1200" kern="1200" dirty="0" smtClean="0">
                <a:solidFill>
                  <a:schemeClr val="tx1"/>
                </a:solidFill>
                <a:effectLst/>
                <a:latin typeface="+mn-lt"/>
                <a:ea typeface="+mn-ea"/>
                <a:cs typeface="+mn-cs"/>
              </a:rPr>
              <a:t> to </a:t>
            </a:r>
            <a:r>
              <a:rPr lang="fr-FR" sz="1200" kern="1200" dirty="0" err="1" smtClean="0">
                <a:solidFill>
                  <a:schemeClr val="tx1"/>
                </a:solidFill>
                <a:effectLst/>
                <a:latin typeface="+mn-lt"/>
                <a:ea typeface="+mn-ea"/>
                <a:cs typeface="+mn-cs"/>
              </a:rPr>
              <a:t>immobilized</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allergen</a:t>
            </a:r>
            <a:r>
              <a:rPr lang="fr-FR" sz="1200" kern="1200" dirty="0" smtClean="0">
                <a:solidFill>
                  <a:schemeClr val="tx1"/>
                </a:solidFill>
                <a:effectLst/>
                <a:latin typeface="+mn-lt"/>
                <a:ea typeface="+mn-ea"/>
                <a:cs typeface="+mn-cs"/>
              </a:rPr>
              <a:t>. The magnitude of the </a:t>
            </a:r>
            <a:r>
              <a:rPr lang="fr-FR" sz="1200" kern="1200" dirty="0" err="1" smtClean="0">
                <a:solidFill>
                  <a:schemeClr val="tx1"/>
                </a:solidFill>
                <a:effectLst/>
                <a:latin typeface="+mn-lt"/>
                <a:ea typeface="+mn-ea"/>
                <a:cs typeface="+mn-cs"/>
              </a:rPr>
              <a:t>response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counts</a:t>
            </a:r>
            <a:r>
              <a:rPr lang="fr-FR" sz="1200" kern="1200" dirty="0" smtClean="0">
                <a:solidFill>
                  <a:schemeClr val="tx1"/>
                </a:solidFill>
                <a:effectLst/>
                <a:latin typeface="+mn-lt"/>
                <a:ea typeface="+mn-ea"/>
                <a:cs typeface="+mn-cs"/>
              </a:rPr>
              <a:t> per minute-</a:t>
            </a:r>
            <a:r>
              <a:rPr lang="fr-FR" sz="1200" kern="1200" dirty="0" err="1" smtClean="0">
                <a:solidFill>
                  <a:schemeClr val="tx1"/>
                </a:solidFill>
                <a:effectLst/>
                <a:latin typeface="+mn-lt"/>
                <a:ea typeface="+mn-ea"/>
                <a:cs typeface="+mn-cs"/>
              </a:rPr>
              <a:t>radioactivity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optical</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density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chemiluminescence</a:t>
            </a:r>
            <a:r>
              <a:rPr lang="fr-FR" sz="1200" kern="1200" dirty="0" smtClean="0">
                <a:solidFill>
                  <a:schemeClr val="tx1"/>
                </a:solidFill>
                <a:effectLst/>
                <a:latin typeface="+mn-lt"/>
                <a:ea typeface="+mn-ea"/>
                <a:cs typeface="+mn-cs"/>
              </a:rPr>
              <a:t>, or fluorescence) </a:t>
            </a:r>
            <a:r>
              <a:rPr lang="fr-FR" sz="1200" kern="1200" dirty="0" err="1" smtClean="0">
                <a:solidFill>
                  <a:schemeClr val="tx1"/>
                </a:solidFill>
                <a:effectLst/>
                <a:latin typeface="+mn-lt"/>
                <a:ea typeface="+mn-ea"/>
                <a:cs typeface="+mn-cs"/>
              </a:rPr>
              <a:t>after</a:t>
            </a:r>
            <a:r>
              <a:rPr lang="fr-FR" sz="1200" kern="1200" dirty="0" smtClean="0">
                <a:solidFill>
                  <a:schemeClr val="tx1"/>
                </a:solidFill>
                <a:effectLst/>
                <a:latin typeface="+mn-lt"/>
                <a:ea typeface="+mn-ea"/>
                <a:cs typeface="+mn-cs"/>
              </a:rPr>
              <a:t> the final buffer </a:t>
            </a:r>
            <a:r>
              <a:rPr lang="fr-FR" sz="1200" kern="1200" dirty="0" err="1" smtClean="0">
                <a:solidFill>
                  <a:schemeClr val="tx1"/>
                </a:solidFill>
                <a:effectLst/>
                <a:latin typeface="+mn-lt"/>
                <a:ea typeface="+mn-ea"/>
                <a:cs typeface="+mn-cs"/>
              </a:rPr>
              <a:t>wash</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is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proportional</a:t>
            </a:r>
            <a:r>
              <a:rPr lang="fr-FR" sz="1200" kern="1200" dirty="0" smtClean="0">
                <a:solidFill>
                  <a:schemeClr val="tx1"/>
                </a:solidFill>
                <a:effectLst/>
                <a:latin typeface="+mn-lt"/>
                <a:ea typeface="+mn-ea"/>
                <a:cs typeface="+mn-cs"/>
              </a:rPr>
              <a:t> to the </a:t>
            </a:r>
            <a:r>
              <a:rPr lang="fr-FR" sz="1200" kern="1200" dirty="0" err="1" smtClean="0">
                <a:solidFill>
                  <a:schemeClr val="tx1"/>
                </a:solidFill>
                <a:effectLst/>
                <a:latin typeface="+mn-lt"/>
                <a:ea typeface="+mn-ea"/>
                <a:cs typeface="+mn-cs"/>
              </a:rPr>
              <a:t>quantity</a:t>
            </a:r>
            <a:r>
              <a:rPr lang="fr-FR" sz="1200" kern="1200" dirty="0" smtClean="0">
                <a:solidFill>
                  <a:schemeClr val="tx1"/>
                </a:solidFill>
                <a:effectLst/>
                <a:latin typeface="+mn-lt"/>
                <a:ea typeface="+mn-ea"/>
                <a:cs typeface="+mn-cs"/>
              </a:rPr>
              <a:t> of </a:t>
            </a:r>
            <a:r>
              <a:rPr lang="fr-FR" sz="1200" kern="1200" dirty="0" err="1" smtClean="0">
                <a:solidFill>
                  <a:schemeClr val="tx1"/>
                </a:solidFill>
                <a:effectLst/>
                <a:latin typeface="+mn-lt"/>
                <a:ea typeface="+mn-ea"/>
                <a:cs typeface="+mn-cs"/>
              </a:rPr>
              <a:t>allergen-specific</a:t>
            </a:r>
            <a:r>
              <a:rPr lang="fr-FR" sz="1200" kern="1200" dirty="0" smtClean="0">
                <a:solidFill>
                  <a:schemeClr val="tx1"/>
                </a:solidFill>
                <a:effectLst/>
                <a:latin typeface="+mn-lt"/>
                <a:ea typeface="+mn-ea"/>
                <a:cs typeface="+mn-cs"/>
              </a:rPr>
              <a:t> IgE </a:t>
            </a:r>
            <a:r>
              <a:rPr lang="fr-FR" sz="1200" kern="1200" dirty="0" err="1" smtClean="0">
                <a:solidFill>
                  <a:schemeClr val="tx1"/>
                </a:solidFill>
                <a:effectLst/>
                <a:latin typeface="+mn-lt"/>
                <a:ea typeface="+mn-ea"/>
                <a:cs typeface="+mn-cs"/>
              </a:rPr>
              <a:t>antibody</a:t>
            </a:r>
            <a:r>
              <a:rPr lang="fr-FR" sz="1200" kern="1200" dirty="0" smtClean="0">
                <a:solidFill>
                  <a:schemeClr val="tx1"/>
                </a:solidFill>
                <a:effectLst/>
                <a:latin typeface="+mn-lt"/>
                <a:ea typeface="+mn-ea"/>
                <a:cs typeface="+mn-cs"/>
              </a:rPr>
              <a:t> in the original test </a:t>
            </a:r>
            <a:r>
              <a:rPr lang="fr-FR" sz="1200" kern="1200" dirty="0" err="1" smtClean="0">
                <a:solidFill>
                  <a:schemeClr val="tx1"/>
                </a:solidFill>
                <a:effectLst/>
                <a:latin typeface="+mn-lt"/>
                <a:ea typeface="+mn-ea"/>
                <a:cs typeface="+mn-cs"/>
              </a:rPr>
              <a:t>serum</a:t>
            </a:r>
            <a:r>
              <a:rPr lang="fr-FR" sz="1200" kern="1200" dirty="0" smtClean="0">
                <a:solidFill>
                  <a:schemeClr val="tx1"/>
                </a:solidFill>
                <a:effectLst/>
                <a:latin typeface="+mn-lt"/>
                <a:ea typeface="+mn-ea"/>
                <a:cs typeface="+mn-cs"/>
              </a:rPr>
              <a:t> </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A6DC32EB-34A8-8345-B665-F3C19AE613AC}" type="slidenum">
              <a:rPr lang="en-US" smtClean="0"/>
              <a:pPr/>
              <a:t>8</a:t>
            </a:fld>
            <a:endParaRPr lang="en-US"/>
          </a:p>
        </p:txBody>
      </p:sp>
    </p:spTree>
    <p:extLst>
      <p:ext uri="{BB962C8B-B14F-4D97-AF65-F5344CB8AC3E}">
        <p14:creationId xmlns:p14="http://schemas.microsoft.com/office/powerpoint/2010/main" xmlns="" val="3236808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1" kern="1200" dirty="0" err="1" smtClean="0">
                <a:solidFill>
                  <a:schemeClr val="tx1"/>
                </a:solidFill>
                <a:effectLst/>
                <a:latin typeface="+mn-lt"/>
                <a:ea typeface="+mn-ea"/>
                <a:cs typeface="+mn-cs"/>
              </a:rPr>
              <a:t>Classical</a:t>
            </a:r>
            <a:r>
              <a:rPr lang="fr-FR" sz="1200" b="1" kern="1200" dirty="0" smtClean="0">
                <a:solidFill>
                  <a:schemeClr val="tx1"/>
                </a:solidFill>
                <a:effectLst/>
                <a:latin typeface="+mn-lt"/>
                <a:ea typeface="+mn-ea"/>
                <a:cs typeface="+mn-cs"/>
              </a:rPr>
              <a:t>” IgE </a:t>
            </a:r>
            <a:r>
              <a:rPr lang="fr-FR" sz="1200" b="1" kern="1200" dirty="0" err="1" smtClean="0">
                <a:solidFill>
                  <a:schemeClr val="tx1"/>
                </a:solidFill>
                <a:effectLst/>
                <a:latin typeface="+mn-lt"/>
                <a:ea typeface="+mn-ea"/>
                <a:cs typeface="+mn-cs"/>
              </a:rPr>
              <a:t>assay</a:t>
            </a:r>
            <a:r>
              <a:rPr lang="fr-FR" sz="1200" b="1" kern="1200" dirty="0" smtClean="0">
                <a:solidFill>
                  <a:schemeClr val="tx1"/>
                </a:solidFill>
                <a:effectLst/>
                <a:latin typeface="+mn-lt"/>
                <a:ea typeface="+mn-ea"/>
                <a:cs typeface="+mn-cs"/>
              </a:rPr>
              <a:t> format: Basis of </a:t>
            </a:r>
            <a:r>
              <a:rPr lang="fr-FR" sz="1200" b="1" kern="1200" dirty="0" err="1" smtClean="0">
                <a:solidFill>
                  <a:schemeClr val="tx1"/>
                </a:solidFill>
                <a:effectLst/>
                <a:latin typeface="+mn-lt"/>
                <a:ea typeface="+mn-ea"/>
                <a:cs typeface="+mn-cs"/>
              </a:rPr>
              <a:t>most</a:t>
            </a:r>
            <a:r>
              <a:rPr lang="fr-FR" sz="1200" b="1" kern="1200" dirty="0" smtClean="0">
                <a:solidFill>
                  <a:schemeClr val="tx1"/>
                </a:solidFill>
                <a:effectLst/>
                <a:latin typeface="+mn-lt"/>
                <a:ea typeface="+mn-ea"/>
                <a:cs typeface="+mn-cs"/>
              </a:rPr>
              <a:t> </a:t>
            </a:r>
            <a:r>
              <a:rPr lang="fr-FR" sz="1200" b="1" kern="1200" dirty="0" err="1" smtClean="0">
                <a:solidFill>
                  <a:schemeClr val="tx1"/>
                </a:solidFill>
                <a:effectLst/>
                <a:latin typeface="+mn-lt"/>
                <a:ea typeface="+mn-ea"/>
                <a:cs typeface="+mn-cs"/>
              </a:rPr>
              <a:t>current</a:t>
            </a:r>
            <a:r>
              <a:rPr lang="fr-FR" sz="1200" b="1" kern="1200" dirty="0" smtClean="0">
                <a:solidFill>
                  <a:schemeClr val="tx1"/>
                </a:solidFill>
                <a:effectLst/>
                <a:latin typeface="+mn-lt"/>
                <a:ea typeface="+mn-ea"/>
                <a:cs typeface="+mn-cs"/>
              </a:rPr>
              <a:t> singleplex and multiplex </a:t>
            </a:r>
            <a:r>
              <a:rPr lang="fr-FR" sz="1200" b="1" kern="1200" dirty="0" err="1" smtClean="0">
                <a:solidFill>
                  <a:schemeClr val="tx1"/>
                </a:solidFill>
                <a:effectLst/>
                <a:latin typeface="+mn-lt"/>
                <a:ea typeface="+mn-ea"/>
                <a:cs typeface="+mn-cs"/>
              </a:rPr>
              <a:t>assays</a:t>
            </a:r>
            <a:r>
              <a:rPr lang="fr-FR" sz="1200" b="1" kern="1200" dirty="0" smtClean="0">
                <a:solidFill>
                  <a:schemeClr val="tx1"/>
                </a:solidFill>
                <a:effectLst/>
                <a:latin typeface="+mn-lt"/>
                <a:ea typeface="+mn-ea"/>
                <a:cs typeface="+mn-cs"/>
              </a:rPr>
              <a:t> </a:t>
            </a:r>
            <a:endParaRPr lang="fr-FR" dirty="0" smtClean="0"/>
          </a:p>
          <a:p>
            <a:r>
              <a:rPr lang="fr-FR" sz="1200" kern="1200" dirty="0" smtClean="0">
                <a:solidFill>
                  <a:schemeClr val="tx1"/>
                </a:solidFill>
                <a:effectLst/>
                <a:latin typeface="+mn-lt"/>
                <a:ea typeface="+mn-ea"/>
                <a:cs typeface="+mn-cs"/>
              </a:rPr>
              <a:t>The </a:t>
            </a:r>
            <a:r>
              <a:rPr lang="fr-FR" sz="1200" kern="1200" dirty="0" err="1" smtClean="0">
                <a:solidFill>
                  <a:schemeClr val="tx1"/>
                </a:solidFill>
                <a:effectLst/>
                <a:latin typeface="+mn-lt"/>
                <a:ea typeface="+mn-ea"/>
                <a:cs typeface="+mn-cs"/>
              </a:rPr>
              <a:t>noncompetitive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heterogeneous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separation</a:t>
            </a:r>
            <a:r>
              <a:rPr lang="fr-FR" sz="1200" kern="1200" dirty="0" smtClean="0">
                <a:solidFill>
                  <a:schemeClr val="tx1"/>
                </a:solidFill>
                <a:effectLst/>
                <a:latin typeface="+mn-lt"/>
                <a:ea typeface="+mn-ea"/>
                <a:cs typeface="+mn-cs"/>
              </a:rPr>
              <a:t> of free and </a:t>
            </a:r>
            <a:r>
              <a:rPr lang="fr-FR" sz="1200" kern="1200" dirty="0" err="1" smtClean="0">
                <a:solidFill>
                  <a:schemeClr val="tx1"/>
                </a:solidFill>
                <a:effectLst/>
                <a:latin typeface="+mn-lt"/>
                <a:ea typeface="+mn-ea"/>
                <a:cs typeface="+mn-cs"/>
              </a:rPr>
              <a:t>bound</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immunometric</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labeled</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antibody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assay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that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employs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allergen</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immobilized</a:t>
            </a:r>
            <a:r>
              <a:rPr lang="fr-FR" sz="1200" kern="1200" dirty="0" smtClean="0">
                <a:solidFill>
                  <a:schemeClr val="tx1"/>
                </a:solidFill>
                <a:effectLst/>
                <a:latin typeface="+mn-lt"/>
                <a:ea typeface="+mn-ea"/>
                <a:cs typeface="+mn-cs"/>
              </a:rPr>
              <a:t> on a </a:t>
            </a:r>
            <a:r>
              <a:rPr lang="fr-FR" sz="1200" kern="1200" dirty="0" err="1" smtClean="0">
                <a:solidFill>
                  <a:schemeClr val="tx1"/>
                </a:solidFill>
                <a:effectLst/>
                <a:latin typeface="+mn-lt"/>
                <a:ea typeface="+mn-ea"/>
                <a:cs typeface="+mn-cs"/>
              </a:rPr>
              <a:t>solid</a:t>
            </a:r>
            <a:r>
              <a:rPr lang="fr-FR" sz="1200" kern="1200" dirty="0" smtClean="0">
                <a:solidFill>
                  <a:schemeClr val="tx1"/>
                </a:solidFill>
                <a:effectLst/>
                <a:latin typeface="+mn-lt"/>
                <a:ea typeface="+mn-ea"/>
                <a:cs typeface="+mn-cs"/>
              </a:rPr>
              <a:t> phase “</a:t>
            </a:r>
            <a:r>
              <a:rPr lang="fr-FR" sz="1200" kern="1200" dirty="0" err="1" smtClean="0">
                <a:solidFill>
                  <a:schemeClr val="tx1"/>
                </a:solidFill>
                <a:effectLst/>
                <a:latin typeface="+mn-lt"/>
                <a:ea typeface="+mn-ea"/>
                <a:cs typeface="+mn-cs"/>
              </a:rPr>
              <a:t>allergosorbent</a:t>
            </a:r>
            <a:r>
              <a:rPr lang="fr-FR" sz="1200" kern="1200" dirty="0" smtClean="0">
                <a:solidFill>
                  <a:schemeClr val="tx1"/>
                </a:solidFill>
                <a:effectLst/>
                <a:latin typeface="+mn-lt"/>
                <a:ea typeface="+mn-ea"/>
                <a:cs typeface="+mn-cs"/>
              </a:rPr>
              <a:t>” to </a:t>
            </a:r>
            <a:r>
              <a:rPr lang="fr-FR" sz="1200" kern="1200" dirty="0" err="1" smtClean="0">
                <a:solidFill>
                  <a:schemeClr val="tx1"/>
                </a:solidFill>
                <a:effectLst/>
                <a:latin typeface="+mn-lt"/>
                <a:ea typeface="+mn-ea"/>
                <a:cs typeface="+mn-cs"/>
              </a:rPr>
              <a:t>bind</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specific</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antibodies</a:t>
            </a:r>
            <a:r>
              <a:rPr lang="fr-FR" sz="1200" kern="1200" dirty="0" smtClean="0">
                <a:solidFill>
                  <a:schemeClr val="tx1"/>
                </a:solidFill>
                <a:effectLst/>
                <a:latin typeface="+mn-lt"/>
                <a:ea typeface="+mn-ea"/>
                <a:cs typeface="+mn-cs"/>
              </a:rPr>
              <a:t> of all isotypes from </a:t>
            </a:r>
            <a:r>
              <a:rPr lang="fr-FR" sz="1200" kern="1200" dirty="0" err="1" smtClean="0">
                <a:solidFill>
                  <a:schemeClr val="tx1"/>
                </a:solidFill>
                <a:effectLst/>
                <a:latin typeface="+mn-lt"/>
                <a:ea typeface="+mn-ea"/>
                <a:cs typeface="+mn-cs"/>
              </a:rPr>
              <a:t>serum</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is</a:t>
            </a:r>
            <a:r>
              <a:rPr lang="fr-FR" sz="1200" kern="1200" dirty="0" smtClean="0">
                <a:solidFill>
                  <a:schemeClr val="tx1"/>
                </a:solidFill>
                <a:effectLst/>
                <a:latin typeface="+mn-lt"/>
                <a:ea typeface="+mn-ea"/>
                <a:cs typeface="+mn-cs"/>
              </a:rPr>
              <a:t> the design </a:t>
            </a:r>
            <a:r>
              <a:rPr lang="fr-FR" sz="1200" kern="1200" dirty="0" err="1" smtClean="0">
                <a:solidFill>
                  <a:schemeClr val="tx1"/>
                </a:solidFill>
                <a:effectLst/>
                <a:latin typeface="+mn-lt"/>
                <a:ea typeface="+mn-ea"/>
                <a:cs typeface="+mn-cs"/>
              </a:rPr>
              <a:t>that</a:t>
            </a:r>
            <a:r>
              <a:rPr lang="fr-FR" sz="1200" kern="1200" dirty="0" smtClean="0">
                <a:solidFill>
                  <a:schemeClr val="tx1"/>
                </a:solidFill>
                <a:effectLst/>
                <a:latin typeface="+mn-lt"/>
                <a:ea typeface="+mn-ea"/>
                <a:cs typeface="+mn-cs"/>
              </a:rPr>
              <a:t> has </a:t>
            </a:r>
            <a:r>
              <a:rPr lang="fr-FR" sz="1200" kern="1200" dirty="0" err="1" smtClean="0">
                <a:solidFill>
                  <a:schemeClr val="tx1"/>
                </a:solidFill>
                <a:effectLst/>
                <a:latin typeface="+mn-lt"/>
                <a:ea typeface="+mn-ea"/>
                <a:cs typeface="+mn-cs"/>
              </a:rPr>
              <a:t>endured</a:t>
            </a:r>
            <a:r>
              <a:rPr lang="fr-FR" sz="1200" kern="1200" dirty="0" smtClean="0">
                <a:solidFill>
                  <a:schemeClr val="tx1"/>
                </a:solidFill>
                <a:effectLst/>
                <a:latin typeface="+mn-lt"/>
                <a:ea typeface="+mn-ea"/>
                <a:cs typeface="+mn-cs"/>
              </a:rPr>
              <a:t> in </a:t>
            </a:r>
            <a:r>
              <a:rPr lang="fr-FR" sz="1200" kern="1200" dirty="0" err="1" smtClean="0">
                <a:solidFill>
                  <a:schemeClr val="tx1"/>
                </a:solidFill>
                <a:effectLst/>
                <a:latin typeface="+mn-lt"/>
                <a:ea typeface="+mn-ea"/>
                <a:cs typeface="+mn-cs"/>
              </a:rPr>
              <a:t>both</a:t>
            </a:r>
            <a:r>
              <a:rPr lang="fr-FR" sz="1200" kern="1200" dirty="0" smtClean="0">
                <a:solidFill>
                  <a:schemeClr val="tx1"/>
                </a:solidFill>
                <a:effectLst/>
                <a:latin typeface="+mn-lt"/>
                <a:ea typeface="+mn-ea"/>
                <a:cs typeface="+mn-cs"/>
              </a:rPr>
              <a:t> singleplex and multiplex </a:t>
            </a:r>
            <a:r>
              <a:rPr lang="fr-FR" sz="1200" kern="1200" dirty="0" err="1" smtClean="0">
                <a:solidFill>
                  <a:schemeClr val="tx1"/>
                </a:solidFill>
                <a:effectLst/>
                <a:latin typeface="+mn-lt"/>
                <a:ea typeface="+mn-ea"/>
                <a:cs typeface="+mn-cs"/>
              </a:rPr>
              <a:t>assays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that</a:t>
            </a:r>
            <a:r>
              <a:rPr lang="fr-FR" sz="1200" kern="1200" dirty="0" smtClean="0">
                <a:solidFill>
                  <a:schemeClr val="tx1"/>
                </a:solidFill>
                <a:effectLst/>
                <a:latin typeface="+mn-lt"/>
                <a:ea typeface="+mn-ea"/>
                <a:cs typeface="+mn-cs"/>
              </a:rPr>
              <a:t> are </a:t>
            </a:r>
            <a:r>
              <a:rPr lang="fr-FR" sz="1200" kern="1200" dirty="0" err="1" smtClean="0">
                <a:solidFill>
                  <a:schemeClr val="tx1"/>
                </a:solidFill>
                <a:effectLst/>
                <a:latin typeface="+mn-lt"/>
                <a:ea typeface="+mn-ea"/>
                <a:cs typeface="+mn-cs"/>
              </a:rPr>
              <a:t>used</a:t>
            </a:r>
            <a:r>
              <a:rPr lang="fr-FR" sz="1200" kern="1200" dirty="0" smtClean="0">
                <a:solidFill>
                  <a:schemeClr val="tx1"/>
                </a:solidFill>
                <a:effectLst/>
                <a:latin typeface="+mn-lt"/>
                <a:ea typeface="+mn-ea"/>
                <a:cs typeface="+mn-cs"/>
              </a:rPr>
              <a:t> in </a:t>
            </a:r>
            <a:r>
              <a:rPr lang="fr-FR" sz="1200" kern="1200" dirty="0" err="1" smtClean="0">
                <a:solidFill>
                  <a:schemeClr val="tx1"/>
                </a:solidFill>
                <a:effectLst/>
                <a:latin typeface="+mn-lt"/>
                <a:ea typeface="+mn-ea"/>
                <a:cs typeface="+mn-cs"/>
              </a:rPr>
              <a:t>clinical</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laboratories</a:t>
            </a:r>
            <a:r>
              <a:rPr lang="fr-FR" sz="1200" kern="1200" dirty="0" smtClean="0">
                <a:solidFill>
                  <a:schemeClr val="tx1"/>
                </a:solidFill>
                <a:effectLst/>
                <a:latin typeface="+mn-lt"/>
                <a:ea typeface="+mn-ea"/>
                <a:cs typeface="+mn-cs"/>
              </a:rPr>
              <a:t> (Fig. 1). </a:t>
            </a:r>
            <a:r>
              <a:rPr lang="fr-FR" sz="1200" kern="1200" dirty="0" err="1" smtClean="0">
                <a:solidFill>
                  <a:schemeClr val="tx1"/>
                </a:solidFill>
                <a:effectLst/>
                <a:latin typeface="+mn-lt"/>
                <a:ea typeface="+mn-ea"/>
                <a:cs typeface="+mn-cs"/>
              </a:rPr>
              <a:t>Following</a:t>
            </a:r>
            <a:r>
              <a:rPr lang="fr-FR" sz="1200" kern="1200" dirty="0" smtClean="0">
                <a:solidFill>
                  <a:schemeClr val="tx1"/>
                </a:solidFill>
                <a:effectLst/>
                <a:latin typeface="+mn-lt"/>
                <a:ea typeface="+mn-ea"/>
                <a:cs typeface="+mn-cs"/>
              </a:rPr>
              <a:t> a buffer </a:t>
            </a:r>
            <a:r>
              <a:rPr lang="fr-FR" sz="1200" kern="1200" dirty="0" err="1" smtClean="0">
                <a:solidFill>
                  <a:schemeClr val="tx1"/>
                </a:solidFill>
                <a:effectLst/>
                <a:latin typeface="+mn-lt"/>
                <a:ea typeface="+mn-ea"/>
                <a:cs typeface="+mn-cs"/>
              </a:rPr>
              <a:t>wash</a:t>
            </a:r>
            <a:r>
              <a:rPr lang="fr-FR" sz="1200" kern="1200" dirty="0" smtClean="0">
                <a:solidFill>
                  <a:schemeClr val="tx1"/>
                </a:solidFill>
                <a:effectLst/>
                <a:latin typeface="+mn-lt"/>
                <a:ea typeface="+mn-ea"/>
                <a:cs typeface="+mn-cs"/>
              </a:rPr>
              <a:t> to </a:t>
            </a:r>
            <a:r>
              <a:rPr lang="fr-FR" sz="1200" kern="1200" dirty="0" err="1" smtClean="0">
                <a:solidFill>
                  <a:schemeClr val="tx1"/>
                </a:solidFill>
                <a:effectLst/>
                <a:latin typeface="+mn-lt"/>
                <a:ea typeface="+mn-ea"/>
                <a:cs typeface="+mn-cs"/>
              </a:rPr>
              <a:t>separate</a:t>
            </a:r>
            <a:r>
              <a:rPr lang="fr-FR" sz="1200" kern="1200" dirty="0" smtClean="0">
                <a:solidFill>
                  <a:schemeClr val="tx1"/>
                </a:solidFill>
                <a:effectLst/>
                <a:latin typeface="+mn-lt"/>
                <a:ea typeface="+mn-ea"/>
                <a:cs typeface="+mn-cs"/>
              </a:rPr>
              <a:t> free and </a:t>
            </a:r>
            <a:r>
              <a:rPr lang="fr-FR" sz="1200" kern="1200" dirty="0" err="1" smtClean="0">
                <a:solidFill>
                  <a:schemeClr val="tx1"/>
                </a:solidFill>
                <a:effectLst/>
                <a:latin typeface="+mn-lt"/>
                <a:ea typeface="+mn-ea"/>
                <a:cs typeface="+mn-cs"/>
              </a:rPr>
              <a:t>bound</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human</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antibody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radionuclide</a:t>
            </a:r>
            <a:r>
              <a:rPr lang="fr-FR" sz="1200" kern="1200" dirty="0" smtClean="0">
                <a:solidFill>
                  <a:schemeClr val="tx1"/>
                </a:solidFill>
                <a:effectLst/>
                <a:latin typeface="+mn-lt"/>
                <a:ea typeface="+mn-ea"/>
                <a:cs typeface="+mn-cs"/>
              </a:rPr>
              <a:t>-, enzyme- or fluorescence-</a:t>
            </a:r>
            <a:r>
              <a:rPr lang="fr-FR" sz="1200" kern="1200" dirty="0" err="1" smtClean="0">
                <a:solidFill>
                  <a:schemeClr val="tx1"/>
                </a:solidFill>
                <a:effectLst/>
                <a:latin typeface="+mn-lt"/>
                <a:ea typeface="+mn-ea"/>
                <a:cs typeface="+mn-cs"/>
              </a:rPr>
              <a:t>labeled</a:t>
            </a:r>
            <a:r>
              <a:rPr lang="fr-FR" sz="1200" kern="1200" dirty="0" smtClean="0">
                <a:solidFill>
                  <a:schemeClr val="tx1"/>
                </a:solidFill>
                <a:effectLst/>
                <a:latin typeface="+mn-lt"/>
                <a:ea typeface="+mn-ea"/>
                <a:cs typeface="+mn-cs"/>
              </a:rPr>
              <a:t> anti- </a:t>
            </a:r>
            <a:r>
              <a:rPr lang="fr-FR" sz="1200" kern="1200" dirty="0" err="1" smtClean="0">
                <a:solidFill>
                  <a:schemeClr val="tx1"/>
                </a:solidFill>
                <a:effectLst/>
                <a:latin typeface="+mn-lt"/>
                <a:ea typeface="+mn-ea"/>
                <a:cs typeface="+mn-cs"/>
              </a:rPr>
              <a:t>human</a:t>
            </a:r>
            <a:r>
              <a:rPr lang="fr-FR" sz="1200" kern="1200" dirty="0" smtClean="0">
                <a:solidFill>
                  <a:schemeClr val="tx1"/>
                </a:solidFill>
                <a:effectLst/>
                <a:latin typeface="+mn-lt"/>
                <a:ea typeface="+mn-ea"/>
                <a:cs typeface="+mn-cs"/>
              </a:rPr>
              <a:t> IgE </a:t>
            </a:r>
            <a:r>
              <a:rPr lang="fr-FR" sz="1200" kern="1200" dirty="0" err="1" smtClean="0">
                <a:solidFill>
                  <a:schemeClr val="tx1"/>
                </a:solidFill>
                <a:effectLst/>
                <a:latin typeface="+mn-lt"/>
                <a:ea typeface="+mn-ea"/>
                <a:cs typeface="+mn-cs"/>
              </a:rPr>
              <a:t>is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added</a:t>
            </a:r>
            <a:r>
              <a:rPr lang="fr-FR" sz="1200" kern="1200" dirty="0" smtClean="0">
                <a:solidFill>
                  <a:schemeClr val="tx1"/>
                </a:solidFill>
                <a:effectLst/>
                <a:latin typeface="+mn-lt"/>
                <a:ea typeface="+mn-ea"/>
                <a:cs typeface="+mn-cs"/>
              </a:rPr>
              <a:t> to </a:t>
            </a:r>
            <a:r>
              <a:rPr lang="fr-FR" sz="1200" kern="1200" dirty="0" err="1" smtClean="0">
                <a:solidFill>
                  <a:schemeClr val="tx1"/>
                </a:solidFill>
                <a:effectLst/>
                <a:latin typeface="+mn-lt"/>
                <a:ea typeface="+mn-ea"/>
                <a:cs typeface="+mn-cs"/>
              </a:rPr>
              <a:t>detect</a:t>
            </a:r>
            <a:r>
              <a:rPr lang="fr-FR" sz="1200" kern="1200" dirty="0" smtClean="0">
                <a:solidFill>
                  <a:schemeClr val="tx1"/>
                </a:solidFill>
                <a:effectLst/>
                <a:latin typeface="+mn-lt"/>
                <a:ea typeface="+mn-ea"/>
                <a:cs typeface="+mn-cs"/>
              </a:rPr>
              <a:t> IgE </a:t>
            </a:r>
            <a:r>
              <a:rPr lang="fr-FR" sz="1200" kern="1200" dirty="0" err="1" smtClean="0">
                <a:solidFill>
                  <a:schemeClr val="tx1"/>
                </a:solidFill>
                <a:effectLst/>
                <a:latin typeface="+mn-lt"/>
                <a:ea typeface="+mn-ea"/>
                <a:cs typeface="+mn-cs"/>
              </a:rPr>
              <a:t>antibodies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that</a:t>
            </a:r>
            <a:r>
              <a:rPr lang="fr-FR" sz="1200" kern="1200" dirty="0" smtClean="0">
                <a:solidFill>
                  <a:schemeClr val="tx1"/>
                </a:solidFill>
                <a:effectLst/>
                <a:latin typeface="+mn-lt"/>
                <a:ea typeface="+mn-ea"/>
                <a:cs typeface="+mn-cs"/>
              </a:rPr>
              <a:t> have </a:t>
            </a:r>
            <a:r>
              <a:rPr lang="fr-FR" sz="1200" kern="1200" dirty="0" err="1" smtClean="0">
                <a:solidFill>
                  <a:schemeClr val="tx1"/>
                </a:solidFill>
                <a:effectLst/>
                <a:latin typeface="+mn-lt"/>
                <a:ea typeface="+mn-ea"/>
                <a:cs typeface="+mn-cs"/>
              </a:rPr>
              <a:t>bound</a:t>
            </a:r>
            <a:r>
              <a:rPr lang="fr-FR" sz="1200" kern="1200" dirty="0" smtClean="0">
                <a:solidFill>
                  <a:schemeClr val="tx1"/>
                </a:solidFill>
                <a:effectLst/>
                <a:latin typeface="+mn-lt"/>
                <a:ea typeface="+mn-ea"/>
                <a:cs typeface="+mn-cs"/>
              </a:rPr>
              <a:t> to </a:t>
            </a:r>
            <a:r>
              <a:rPr lang="fr-FR" sz="1200" kern="1200" dirty="0" err="1" smtClean="0">
                <a:solidFill>
                  <a:schemeClr val="tx1"/>
                </a:solidFill>
                <a:effectLst/>
                <a:latin typeface="+mn-lt"/>
                <a:ea typeface="+mn-ea"/>
                <a:cs typeface="+mn-cs"/>
              </a:rPr>
              <a:t>immobilized</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allergen</a:t>
            </a:r>
            <a:r>
              <a:rPr lang="fr-FR" sz="1200" kern="1200" dirty="0" smtClean="0">
                <a:solidFill>
                  <a:schemeClr val="tx1"/>
                </a:solidFill>
                <a:effectLst/>
                <a:latin typeface="+mn-lt"/>
                <a:ea typeface="+mn-ea"/>
                <a:cs typeface="+mn-cs"/>
              </a:rPr>
              <a:t>. The magnitude of the </a:t>
            </a:r>
            <a:r>
              <a:rPr lang="fr-FR" sz="1200" kern="1200" dirty="0" err="1" smtClean="0">
                <a:solidFill>
                  <a:schemeClr val="tx1"/>
                </a:solidFill>
                <a:effectLst/>
                <a:latin typeface="+mn-lt"/>
                <a:ea typeface="+mn-ea"/>
                <a:cs typeface="+mn-cs"/>
              </a:rPr>
              <a:t>response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counts</a:t>
            </a:r>
            <a:r>
              <a:rPr lang="fr-FR" sz="1200" kern="1200" dirty="0" smtClean="0">
                <a:solidFill>
                  <a:schemeClr val="tx1"/>
                </a:solidFill>
                <a:effectLst/>
                <a:latin typeface="+mn-lt"/>
                <a:ea typeface="+mn-ea"/>
                <a:cs typeface="+mn-cs"/>
              </a:rPr>
              <a:t> per minute-</a:t>
            </a:r>
            <a:r>
              <a:rPr lang="fr-FR" sz="1200" kern="1200" dirty="0" err="1" smtClean="0">
                <a:solidFill>
                  <a:schemeClr val="tx1"/>
                </a:solidFill>
                <a:effectLst/>
                <a:latin typeface="+mn-lt"/>
                <a:ea typeface="+mn-ea"/>
                <a:cs typeface="+mn-cs"/>
              </a:rPr>
              <a:t>radioactivity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optical</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density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chemiluminescence</a:t>
            </a:r>
            <a:r>
              <a:rPr lang="fr-FR" sz="1200" kern="1200" dirty="0" smtClean="0">
                <a:solidFill>
                  <a:schemeClr val="tx1"/>
                </a:solidFill>
                <a:effectLst/>
                <a:latin typeface="+mn-lt"/>
                <a:ea typeface="+mn-ea"/>
                <a:cs typeface="+mn-cs"/>
              </a:rPr>
              <a:t>, or fluorescence) </a:t>
            </a:r>
            <a:r>
              <a:rPr lang="fr-FR" sz="1200" kern="1200" dirty="0" err="1" smtClean="0">
                <a:solidFill>
                  <a:schemeClr val="tx1"/>
                </a:solidFill>
                <a:effectLst/>
                <a:latin typeface="+mn-lt"/>
                <a:ea typeface="+mn-ea"/>
                <a:cs typeface="+mn-cs"/>
              </a:rPr>
              <a:t>after</a:t>
            </a:r>
            <a:r>
              <a:rPr lang="fr-FR" sz="1200" kern="1200" dirty="0" smtClean="0">
                <a:solidFill>
                  <a:schemeClr val="tx1"/>
                </a:solidFill>
                <a:effectLst/>
                <a:latin typeface="+mn-lt"/>
                <a:ea typeface="+mn-ea"/>
                <a:cs typeface="+mn-cs"/>
              </a:rPr>
              <a:t> the final buffer </a:t>
            </a:r>
            <a:r>
              <a:rPr lang="fr-FR" sz="1200" kern="1200" dirty="0" err="1" smtClean="0">
                <a:solidFill>
                  <a:schemeClr val="tx1"/>
                </a:solidFill>
                <a:effectLst/>
                <a:latin typeface="+mn-lt"/>
                <a:ea typeface="+mn-ea"/>
                <a:cs typeface="+mn-cs"/>
              </a:rPr>
              <a:t>wash</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is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proportional</a:t>
            </a:r>
            <a:r>
              <a:rPr lang="fr-FR" sz="1200" kern="1200" dirty="0" smtClean="0">
                <a:solidFill>
                  <a:schemeClr val="tx1"/>
                </a:solidFill>
                <a:effectLst/>
                <a:latin typeface="+mn-lt"/>
                <a:ea typeface="+mn-ea"/>
                <a:cs typeface="+mn-cs"/>
              </a:rPr>
              <a:t> to the </a:t>
            </a:r>
            <a:r>
              <a:rPr lang="fr-FR" sz="1200" kern="1200" dirty="0" err="1" smtClean="0">
                <a:solidFill>
                  <a:schemeClr val="tx1"/>
                </a:solidFill>
                <a:effectLst/>
                <a:latin typeface="+mn-lt"/>
                <a:ea typeface="+mn-ea"/>
                <a:cs typeface="+mn-cs"/>
              </a:rPr>
              <a:t>quantity</a:t>
            </a:r>
            <a:r>
              <a:rPr lang="fr-FR" sz="1200" kern="1200" dirty="0" smtClean="0">
                <a:solidFill>
                  <a:schemeClr val="tx1"/>
                </a:solidFill>
                <a:effectLst/>
                <a:latin typeface="+mn-lt"/>
                <a:ea typeface="+mn-ea"/>
                <a:cs typeface="+mn-cs"/>
              </a:rPr>
              <a:t> of </a:t>
            </a:r>
            <a:r>
              <a:rPr lang="fr-FR" sz="1200" kern="1200" dirty="0" err="1" smtClean="0">
                <a:solidFill>
                  <a:schemeClr val="tx1"/>
                </a:solidFill>
                <a:effectLst/>
                <a:latin typeface="+mn-lt"/>
                <a:ea typeface="+mn-ea"/>
                <a:cs typeface="+mn-cs"/>
              </a:rPr>
              <a:t>allergen-specific</a:t>
            </a:r>
            <a:r>
              <a:rPr lang="fr-FR" sz="1200" kern="1200" dirty="0" smtClean="0">
                <a:solidFill>
                  <a:schemeClr val="tx1"/>
                </a:solidFill>
                <a:effectLst/>
                <a:latin typeface="+mn-lt"/>
                <a:ea typeface="+mn-ea"/>
                <a:cs typeface="+mn-cs"/>
              </a:rPr>
              <a:t> IgE </a:t>
            </a:r>
            <a:r>
              <a:rPr lang="fr-FR" sz="1200" kern="1200" dirty="0" err="1" smtClean="0">
                <a:solidFill>
                  <a:schemeClr val="tx1"/>
                </a:solidFill>
                <a:effectLst/>
                <a:latin typeface="+mn-lt"/>
                <a:ea typeface="+mn-ea"/>
                <a:cs typeface="+mn-cs"/>
              </a:rPr>
              <a:t>antibody</a:t>
            </a:r>
            <a:r>
              <a:rPr lang="fr-FR" sz="1200" kern="1200" dirty="0" smtClean="0">
                <a:solidFill>
                  <a:schemeClr val="tx1"/>
                </a:solidFill>
                <a:effectLst/>
                <a:latin typeface="+mn-lt"/>
                <a:ea typeface="+mn-ea"/>
                <a:cs typeface="+mn-cs"/>
              </a:rPr>
              <a:t> in the original test </a:t>
            </a:r>
            <a:r>
              <a:rPr lang="fr-FR" sz="1200" kern="1200" dirty="0" err="1" smtClean="0">
                <a:solidFill>
                  <a:schemeClr val="tx1"/>
                </a:solidFill>
                <a:effectLst/>
                <a:latin typeface="+mn-lt"/>
                <a:ea typeface="+mn-ea"/>
                <a:cs typeface="+mn-cs"/>
              </a:rPr>
              <a:t>serum</a:t>
            </a:r>
            <a:r>
              <a:rPr lang="fr-FR" sz="1200" kern="1200" dirty="0" smtClean="0">
                <a:solidFill>
                  <a:schemeClr val="tx1"/>
                </a:solidFill>
                <a:effectLst/>
                <a:latin typeface="+mn-lt"/>
                <a:ea typeface="+mn-ea"/>
                <a:cs typeface="+mn-cs"/>
              </a:rPr>
              <a:t> </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A6DC32EB-34A8-8345-B665-F3C19AE613AC}" type="slidenum">
              <a:rPr lang="en-US" smtClean="0"/>
              <a:pPr/>
              <a:t>9</a:t>
            </a:fld>
            <a:endParaRPr lang="en-US"/>
          </a:p>
        </p:txBody>
      </p:sp>
    </p:spTree>
    <p:extLst>
      <p:ext uri="{BB962C8B-B14F-4D97-AF65-F5344CB8AC3E}">
        <p14:creationId xmlns:p14="http://schemas.microsoft.com/office/powerpoint/2010/main" xmlns="" val="3871733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The 15 </a:t>
            </a:r>
            <a:r>
              <a:rPr lang="fr-FR" sz="1200" kern="1200" dirty="0" err="1" smtClean="0">
                <a:solidFill>
                  <a:schemeClr val="tx1"/>
                </a:solidFill>
                <a:effectLst/>
                <a:latin typeface="+mn-lt"/>
                <a:ea typeface="+mn-ea"/>
                <a:cs typeface="+mn-cs"/>
              </a:rPr>
              <a:t>shrimp</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allergic</a:t>
            </a:r>
            <a:r>
              <a:rPr lang="fr-FR" sz="1200" kern="1200" dirty="0" smtClean="0">
                <a:solidFill>
                  <a:schemeClr val="tx1"/>
                </a:solidFill>
                <a:effectLst/>
                <a:latin typeface="+mn-lt"/>
                <a:ea typeface="+mn-ea"/>
                <a:cs typeface="+mn-cs"/>
              </a:rPr>
              <a:t> patients, of </a:t>
            </a:r>
            <a:r>
              <a:rPr lang="fr-FR" sz="1200" kern="1200" dirty="0" err="1" smtClean="0">
                <a:solidFill>
                  <a:schemeClr val="tx1"/>
                </a:solidFill>
                <a:effectLst/>
                <a:latin typeface="+mn-lt"/>
                <a:ea typeface="+mn-ea"/>
                <a:cs typeface="+mn-cs"/>
              </a:rPr>
              <a:t>whom</a:t>
            </a:r>
            <a:r>
              <a:rPr lang="fr-FR" sz="1200" kern="1200" dirty="0" smtClean="0">
                <a:solidFill>
                  <a:schemeClr val="tx1"/>
                </a:solidFill>
                <a:effectLst/>
                <a:latin typeface="+mn-lt"/>
                <a:ea typeface="+mn-ea"/>
                <a:cs typeface="+mn-cs"/>
              </a:rPr>
              <a:t> 13 </a:t>
            </a:r>
            <a:r>
              <a:rPr lang="fr-FR" sz="1200" kern="1200" dirty="0" err="1" smtClean="0">
                <a:solidFill>
                  <a:schemeClr val="tx1"/>
                </a:solidFill>
                <a:effectLst/>
                <a:latin typeface="+mn-lt"/>
                <a:ea typeface="+mn-ea"/>
                <a:cs typeface="+mn-cs"/>
              </a:rPr>
              <a:t>had</a:t>
            </a:r>
            <a:r>
              <a:rPr lang="fr-FR" sz="1200" kern="1200" dirty="0" smtClean="0">
                <a:solidFill>
                  <a:schemeClr val="tx1"/>
                </a:solidFill>
                <a:effectLst/>
                <a:latin typeface="+mn-lt"/>
                <a:ea typeface="+mn-ea"/>
                <a:cs typeface="+mn-cs"/>
              </a:rPr>
              <a:t> a </a:t>
            </a:r>
            <a:r>
              <a:rPr lang="fr-FR" sz="1200" kern="1200" dirty="0" err="1" smtClean="0">
                <a:solidFill>
                  <a:schemeClr val="tx1"/>
                </a:solidFill>
                <a:effectLst/>
                <a:latin typeface="+mn-lt"/>
                <a:ea typeface="+mn-ea"/>
                <a:cs typeface="+mn-cs"/>
              </a:rPr>
              <a:t>food</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allergy</a:t>
            </a:r>
            <a:r>
              <a:rPr lang="fr-FR" sz="1200" kern="1200" dirty="0" smtClean="0">
                <a:solidFill>
                  <a:schemeClr val="tx1"/>
                </a:solidFill>
                <a:effectLst/>
                <a:latin typeface="+mn-lt"/>
                <a:ea typeface="+mn-ea"/>
                <a:cs typeface="+mn-cs"/>
              </a:rPr>
              <a:t> to </a:t>
            </a:r>
            <a:r>
              <a:rPr lang="fr-FR" sz="1200" kern="1200" dirty="0" err="1" smtClean="0">
                <a:solidFill>
                  <a:schemeClr val="tx1"/>
                </a:solidFill>
                <a:effectLst/>
                <a:latin typeface="+mn-lt"/>
                <a:ea typeface="+mn-ea"/>
                <a:cs typeface="+mn-cs"/>
              </a:rPr>
              <a:t>mealworm</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had</a:t>
            </a:r>
            <a:r>
              <a:rPr lang="fr-FR" sz="1200" kern="1200" dirty="0" smtClean="0">
                <a:solidFill>
                  <a:schemeClr val="tx1"/>
                </a:solidFill>
                <a:effectLst/>
                <a:latin typeface="+mn-lt"/>
                <a:ea typeface="+mn-ea"/>
                <a:cs typeface="+mn-cs"/>
              </a:rPr>
              <a:t> a </a:t>
            </a:r>
            <a:r>
              <a:rPr lang="fr-FR" sz="1200" kern="1200" dirty="0" err="1" smtClean="0">
                <a:solidFill>
                  <a:schemeClr val="tx1"/>
                </a:solidFill>
                <a:effectLst/>
                <a:latin typeface="+mn-lt"/>
                <a:ea typeface="+mn-ea"/>
                <a:cs typeface="+mn-cs"/>
              </a:rPr>
              <a:t>median</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age</a:t>
            </a:r>
            <a:r>
              <a:rPr lang="fr-FR" sz="1200" kern="1200" dirty="0" smtClean="0">
                <a:solidFill>
                  <a:schemeClr val="tx1"/>
                </a:solidFill>
                <a:effectLst/>
                <a:latin typeface="+mn-lt"/>
                <a:ea typeface="+mn-ea"/>
                <a:cs typeface="+mn-cs"/>
              </a:rPr>
              <a:t> of 38 </a:t>
            </a:r>
            <a:r>
              <a:rPr lang="fr-FR" sz="1200" kern="1200" dirty="0" err="1" smtClean="0">
                <a:solidFill>
                  <a:schemeClr val="tx1"/>
                </a:solidFill>
                <a:effectLst/>
                <a:latin typeface="+mn-lt"/>
                <a:ea typeface="+mn-ea"/>
                <a:cs typeface="+mn-cs"/>
              </a:rPr>
              <a:t>years</a:t>
            </a:r>
            <a:r>
              <a:rPr lang="fr-FR" sz="1200" kern="1200" dirty="0" smtClean="0">
                <a:solidFill>
                  <a:schemeClr val="tx1"/>
                </a:solidFill>
                <a:effectLst/>
                <a:latin typeface="+mn-lt"/>
                <a:ea typeface="+mn-ea"/>
                <a:cs typeface="+mn-cs"/>
              </a:rPr>
              <a:t> (range 19–69) and 47% </a:t>
            </a:r>
            <a:r>
              <a:rPr lang="fr-FR" sz="1200" kern="1200" dirty="0" err="1" smtClean="0">
                <a:solidFill>
                  <a:schemeClr val="tx1"/>
                </a:solidFill>
                <a:effectLst/>
                <a:latin typeface="+mn-lt"/>
                <a:ea typeface="+mn-ea"/>
                <a:cs typeface="+mn-cs"/>
              </a:rPr>
              <a:t>was</a:t>
            </a:r>
            <a:r>
              <a:rPr lang="fr-FR" sz="1200" kern="1200" dirty="0" smtClean="0">
                <a:solidFill>
                  <a:schemeClr val="tx1"/>
                </a:solidFill>
                <a:effectLst/>
                <a:latin typeface="+mn-lt"/>
                <a:ea typeface="+mn-ea"/>
                <a:cs typeface="+mn-cs"/>
              </a:rPr>
              <a:t> male. </a:t>
            </a:r>
            <a:r>
              <a:rPr lang="fr-FR" sz="1200" kern="1200" dirty="0" err="1" smtClean="0">
                <a:solidFill>
                  <a:schemeClr val="tx1"/>
                </a:solidFill>
                <a:effectLst/>
                <a:latin typeface="+mn-lt"/>
                <a:ea typeface="+mn-ea"/>
                <a:cs typeface="+mn-cs"/>
              </a:rPr>
              <a:t>Sensitization</a:t>
            </a:r>
            <a:r>
              <a:rPr lang="fr-FR" sz="1200" kern="1200" dirty="0" smtClean="0">
                <a:solidFill>
                  <a:schemeClr val="tx1"/>
                </a:solidFill>
                <a:effectLst/>
                <a:latin typeface="+mn-lt"/>
                <a:ea typeface="+mn-ea"/>
                <a:cs typeface="+mn-cs"/>
              </a:rPr>
              <a:t> to </a:t>
            </a:r>
            <a:r>
              <a:rPr lang="fr-FR" sz="1200" kern="1200" dirty="0" err="1" smtClean="0">
                <a:solidFill>
                  <a:schemeClr val="tx1"/>
                </a:solidFill>
                <a:effectLst/>
                <a:latin typeface="+mn-lt"/>
                <a:ea typeface="+mn-ea"/>
                <a:cs typeface="+mn-cs"/>
              </a:rPr>
              <a:t>shrimp</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was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shown</a:t>
            </a:r>
            <a:r>
              <a:rPr lang="fr-FR" sz="1200" kern="1200" dirty="0" smtClean="0">
                <a:solidFill>
                  <a:schemeClr val="tx1"/>
                </a:solidFill>
                <a:effectLst/>
                <a:latin typeface="+mn-lt"/>
                <a:ea typeface="+mn-ea"/>
                <a:cs typeface="+mn-cs"/>
              </a:rPr>
              <a:t> by a pos- </a:t>
            </a:r>
            <a:r>
              <a:rPr lang="fr-FR" sz="1200" kern="1200" dirty="0" err="1" smtClean="0">
                <a:solidFill>
                  <a:schemeClr val="tx1"/>
                </a:solidFill>
                <a:effectLst/>
                <a:latin typeface="+mn-lt"/>
                <a:ea typeface="+mn-ea"/>
                <a:cs typeface="+mn-cs"/>
              </a:rPr>
              <a:t>itive</a:t>
            </a:r>
            <a:r>
              <a:rPr lang="fr-FR" sz="1200" kern="1200" dirty="0" smtClean="0">
                <a:solidFill>
                  <a:schemeClr val="tx1"/>
                </a:solidFill>
                <a:effectLst/>
                <a:latin typeface="+mn-lt"/>
                <a:ea typeface="+mn-ea"/>
                <a:cs typeface="+mn-cs"/>
              </a:rPr>
              <a:t> ImmunoCAP (&gt; 0.35 </a:t>
            </a:r>
            <a:r>
              <a:rPr lang="fr-FR" sz="1200" kern="1200" dirty="0" err="1" smtClean="0">
                <a:solidFill>
                  <a:schemeClr val="tx1"/>
                </a:solidFill>
                <a:effectLst/>
                <a:latin typeface="+mn-lt"/>
                <a:ea typeface="+mn-ea"/>
                <a:cs typeface="+mn-cs"/>
              </a:rPr>
              <a:t>kU</a:t>
            </a:r>
            <a:r>
              <a:rPr lang="fr-FR" sz="1200" kern="1200" dirty="0" smtClean="0">
                <a:solidFill>
                  <a:schemeClr val="tx1"/>
                </a:solidFill>
                <a:effectLst/>
                <a:latin typeface="+mn-lt"/>
                <a:ea typeface="+mn-ea"/>
                <a:cs typeface="+mn-cs"/>
              </a:rPr>
              <a:t>/L) </a:t>
            </a:r>
            <a:r>
              <a:rPr lang="fr-FR" sz="1200" kern="1200" dirty="0" err="1" smtClean="0">
                <a:solidFill>
                  <a:schemeClr val="tx1"/>
                </a:solidFill>
                <a:effectLst/>
                <a:latin typeface="+mn-lt"/>
                <a:ea typeface="+mn-ea"/>
                <a:cs typeface="+mn-cs"/>
              </a:rPr>
              <a:t>with</a:t>
            </a:r>
            <a:r>
              <a:rPr lang="fr-FR" sz="1200" kern="1200" dirty="0" smtClean="0">
                <a:solidFill>
                  <a:schemeClr val="tx1"/>
                </a:solidFill>
                <a:effectLst/>
                <a:latin typeface="+mn-lt"/>
                <a:ea typeface="+mn-ea"/>
                <a:cs typeface="+mn-cs"/>
              </a:rPr>
              <a:t> a </a:t>
            </a:r>
            <a:r>
              <a:rPr lang="fr-FR" sz="1200" kern="1200" dirty="0" err="1" smtClean="0">
                <a:solidFill>
                  <a:schemeClr val="tx1"/>
                </a:solidFill>
                <a:effectLst/>
                <a:latin typeface="+mn-lt"/>
                <a:ea typeface="+mn-ea"/>
                <a:cs typeface="+mn-cs"/>
              </a:rPr>
              <a:t>median</a:t>
            </a:r>
            <a:r>
              <a:rPr lang="fr-FR" sz="1200" kern="1200" dirty="0" smtClean="0">
                <a:solidFill>
                  <a:schemeClr val="tx1"/>
                </a:solidFill>
                <a:effectLst/>
                <a:latin typeface="+mn-lt"/>
                <a:ea typeface="+mn-ea"/>
                <a:cs typeface="+mn-cs"/>
              </a:rPr>
              <a:t> of 5.5 </a:t>
            </a:r>
            <a:r>
              <a:rPr lang="fr-FR" sz="1200" kern="1200" dirty="0" err="1" smtClean="0">
                <a:solidFill>
                  <a:schemeClr val="tx1"/>
                </a:solidFill>
                <a:effectLst/>
                <a:latin typeface="+mn-lt"/>
                <a:ea typeface="+mn-ea"/>
                <a:cs typeface="+mn-cs"/>
              </a:rPr>
              <a:t>kU</a:t>
            </a:r>
            <a:r>
              <a:rPr lang="fr-FR" sz="1200" kern="1200" dirty="0" smtClean="0">
                <a:solidFill>
                  <a:schemeClr val="tx1"/>
                </a:solidFill>
                <a:effectLst/>
                <a:latin typeface="+mn-lt"/>
                <a:ea typeface="+mn-ea"/>
                <a:cs typeface="+mn-cs"/>
              </a:rPr>
              <a:t>/L (range 0.37–53.3 </a:t>
            </a:r>
            <a:r>
              <a:rPr lang="fr-FR" sz="1200" kern="1200" dirty="0" err="1" smtClean="0">
                <a:solidFill>
                  <a:schemeClr val="tx1"/>
                </a:solidFill>
                <a:effectLst/>
                <a:latin typeface="+mn-lt"/>
                <a:ea typeface="+mn-ea"/>
                <a:cs typeface="+mn-cs"/>
              </a:rPr>
              <a:t>kU</a:t>
            </a:r>
            <a:r>
              <a:rPr lang="fr-FR" sz="1200" kern="1200" dirty="0" smtClean="0">
                <a:solidFill>
                  <a:schemeClr val="tx1"/>
                </a:solidFill>
                <a:effectLst/>
                <a:latin typeface="+mn-lt"/>
                <a:ea typeface="+mn-ea"/>
                <a:cs typeface="+mn-cs"/>
              </a:rPr>
              <a:t>/L). The </a:t>
            </a:r>
            <a:r>
              <a:rPr lang="fr-FR" sz="1200" kern="1200" dirty="0" err="1" smtClean="0">
                <a:solidFill>
                  <a:schemeClr val="tx1"/>
                </a:solidFill>
                <a:effectLst/>
                <a:latin typeface="+mn-lt"/>
                <a:ea typeface="+mn-ea"/>
                <a:cs typeface="+mn-cs"/>
              </a:rPr>
              <a:t>majority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had</a:t>
            </a:r>
            <a:r>
              <a:rPr lang="fr-FR" sz="1200" kern="1200" dirty="0" smtClean="0">
                <a:solidFill>
                  <a:schemeClr val="tx1"/>
                </a:solidFill>
                <a:effectLst/>
                <a:latin typeface="+mn-lt"/>
                <a:ea typeface="+mn-ea"/>
                <a:cs typeface="+mn-cs"/>
              </a:rPr>
              <a:t> inhalant allergies to HDM (11/15) and pollen (11/15). </a:t>
            </a:r>
            <a:r>
              <a:rPr lang="fr-FR" sz="1200" kern="1200" dirty="0" err="1" smtClean="0">
                <a:solidFill>
                  <a:schemeClr val="tx1"/>
                </a:solidFill>
                <a:effectLst/>
                <a:latin typeface="+mn-lt"/>
                <a:ea typeface="+mn-ea"/>
                <a:cs typeface="+mn-cs"/>
              </a:rPr>
              <a:t>Eight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had</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atopic</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dermatitis</a:t>
            </a:r>
            <a:r>
              <a:rPr lang="fr-FR" sz="1200" kern="1200" dirty="0" smtClean="0">
                <a:solidFill>
                  <a:schemeClr val="tx1"/>
                </a:solidFill>
                <a:effectLst/>
                <a:latin typeface="+mn-lt"/>
                <a:ea typeface="+mn-ea"/>
                <a:cs typeface="+mn-cs"/>
              </a:rPr>
              <a:t> and </a:t>
            </a:r>
            <a:r>
              <a:rPr lang="fr-FR" sz="1200" kern="1200" dirty="0" err="1" smtClean="0">
                <a:solidFill>
                  <a:schemeClr val="tx1"/>
                </a:solidFill>
                <a:effectLst/>
                <a:latin typeface="+mn-lt"/>
                <a:ea typeface="+mn-ea"/>
                <a:cs typeface="+mn-cs"/>
              </a:rPr>
              <a:t>nine</a:t>
            </a:r>
            <a:r>
              <a:rPr lang="fr-FR" sz="1200" kern="1200" dirty="0" smtClean="0">
                <a:solidFill>
                  <a:schemeClr val="tx1"/>
                </a:solidFill>
                <a:effectLst/>
                <a:latin typeface="+mn-lt"/>
                <a:ea typeface="+mn-ea"/>
                <a:cs typeface="+mn-cs"/>
              </a:rPr>
              <a:t> patients </a:t>
            </a:r>
            <a:r>
              <a:rPr lang="fr-FR" sz="1200" kern="1200" dirty="0" err="1" smtClean="0">
                <a:solidFill>
                  <a:schemeClr val="tx1"/>
                </a:solidFill>
                <a:effectLst/>
                <a:latin typeface="+mn-lt"/>
                <a:ea typeface="+mn-ea"/>
                <a:cs typeface="+mn-cs"/>
              </a:rPr>
              <a:t>had</a:t>
            </a:r>
            <a:r>
              <a:rPr lang="fr-FR" sz="1200" kern="1200" dirty="0" smtClean="0">
                <a:solidFill>
                  <a:schemeClr val="tx1"/>
                </a:solidFill>
                <a:effectLst/>
                <a:latin typeface="+mn-lt"/>
                <a:ea typeface="+mn-ea"/>
                <a:cs typeface="+mn-cs"/>
              </a:rPr>
              <a:t> one or more </a:t>
            </a:r>
            <a:r>
              <a:rPr lang="fr-FR" sz="1200" kern="1200" dirty="0" err="1" smtClean="0">
                <a:solidFill>
                  <a:schemeClr val="tx1"/>
                </a:solidFill>
                <a:effectLst/>
                <a:latin typeface="+mn-lt"/>
                <a:ea typeface="+mn-ea"/>
                <a:cs typeface="+mn-cs"/>
              </a:rPr>
              <a:t>other</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food</a:t>
            </a:r>
            <a:r>
              <a:rPr lang="fr-FR" sz="1200" kern="1200" dirty="0" smtClean="0">
                <a:solidFill>
                  <a:schemeClr val="tx1"/>
                </a:solidFill>
                <a:effectLst/>
                <a:latin typeface="+mn-lt"/>
                <a:ea typeface="+mn-ea"/>
                <a:cs typeface="+mn-cs"/>
              </a:rPr>
              <a:t> allergies. None of the patients </a:t>
            </a:r>
            <a:r>
              <a:rPr lang="fr-FR" sz="1200" kern="1200" dirty="0" err="1" smtClean="0">
                <a:solidFill>
                  <a:schemeClr val="tx1"/>
                </a:solidFill>
                <a:effectLst/>
                <a:latin typeface="+mn-lt"/>
                <a:ea typeface="+mn-ea"/>
                <a:cs typeface="+mn-cs"/>
              </a:rPr>
              <a:t>had</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knowingly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consumed</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mealworm</a:t>
            </a:r>
            <a:r>
              <a:rPr lang="fr-FR" sz="1200" kern="1200" dirty="0" smtClean="0">
                <a:solidFill>
                  <a:schemeClr val="tx1"/>
                </a:solidFill>
                <a:effectLst/>
                <a:latin typeface="+mn-lt"/>
                <a:ea typeface="+mn-ea"/>
                <a:cs typeface="+mn-cs"/>
              </a:rPr>
              <a:t> or </a:t>
            </a:r>
            <a:r>
              <a:rPr lang="fr-FR" sz="1200" kern="1200" dirty="0" err="1" smtClean="0">
                <a:solidFill>
                  <a:schemeClr val="tx1"/>
                </a:solidFill>
                <a:effectLst/>
                <a:latin typeface="+mn-lt"/>
                <a:ea typeface="+mn-ea"/>
                <a:cs typeface="+mn-cs"/>
              </a:rPr>
              <a:t>other</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insects</a:t>
            </a:r>
            <a:r>
              <a:rPr lang="fr-FR" sz="1200" kern="1200" dirty="0" smtClean="0">
                <a:solidFill>
                  <a:schemeClr val="tx1"/>
                </a:solidFill>
                <a:effectLst/>
                <a:latin typeface="+mn-lt"/>
                <a:ea typeface="+mn-ea"/>
                <a:cs typeface="+mn-cs"/>
              </a:rPr>
              <a:t> [3]. Four </a:t>
            </a:r>
            <a:r>
              <a:rPr lang="fr-FR" sz="1200" kern="1200" dirty="0" err="1" smtClean="0">
                <a:solidFill>
                  <a:schemeClr val="tx1"/>
                </a:solidFill>
                <a:effectLst/>
                <a:latin typeface="+mn-lt"/>
                <a:ea typeface="+mn-ea"/>
                <a:cs typeface="+mn-cs"/>
              </a:rPr>
              <a:t>primary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mealworm</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allergic</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subjects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regu</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larly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exposed</a:t>
            </a:r>
            <a:r>
              <a:rPr lang="fr-FR" sz="1200" kern="1200" dirty="0" smtClean="0">
                <a:solidFill>
                  <a:schemeClr val="tx1"/>
                </a:solidFill>
                <a:effectLst/>
                <a:latin typeface="+mn-lt"/>
                <a:ea typeface="+mn-ea"/>
                <a:cs typeface="+mn-cs"/>
              </a:rPr>
              <a:t> to </a:t>
            </a:r>
            <a:r>
              <a:rPr lang="fr-FR" sz="1200" kern="1200" dirty="0" err="1" smtClean="0">
                <a:solidFill>
                  <a:schemeClr val="tx1"/>
                </a:solidFill>
                <a:effectLst/>
                <a:latin typeface="+mn-lt"/>
                <a:ea typeface="+mn-ea"/>
                <a:cs typeface="+mn-cs"/>
              </a:rPr>
              <a:t>some</a:t>
            </a:r>
            <a:r>
              <a:rPr lang="fr-FR" sz="1200" kern="1200" dirty="0" smtClean="0">
                <a:solidFill>
                  <a:schemeClr val="tx1"/>
                </a:solidFill>
                <a:effectLst/>
                <a:latin typeface="+mn-lt"/>
                <a:ea typeface="+mn-ea"/>
                <a:cs typeface="+mn-cs"/>
              </a:rPr>
              <a:t> of the </a:t>
            </a:r>
            <a:r>
              <a:rPr lang="fr-FR" sz="1200" kern="1200" dirty="0" err="1" smtClean="0">
                <a:solidFill>
                  <a:schemeClr val="tx1"/>
                </a:solidFill>
                <a:effectLst/>
                <a:latin typeface="+mn-lt"/>
                <a:ea typeface="+mn-ea"/>
                <a:cs typeface="+mn-cs"/>
              </a:rPr>
              <a:t>tested</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insects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were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also</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studied</a:t>
            </a:r>
            <a:r>
              <a:rPr lang="fr-FR" sz="1200" kern="1200" dirty="0" smtClean="0">
                <a:solidFill>
                  <a:schemeClr val="tx1"/>
                </a:solidFill>
                <a:effectLst/>
                <a:latin typeface="+mn-lt"/>
                <a:ea typeface="+mn-ea"/>
                <a:cs typeface="+mn-cs"/>
              </a:rPr>
              <a:t>. </a:t>
            </a:r>
            <a:endParaRPr lang="fr-FR"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IgE binding on dot blot to </a:t>
            </a:r>
            <a:r>
              <a:rPr lang="fr-FR" sz="1200" kern="1200" dirty="0" err="1" smtClean="0">
                <a:solidFill>
                  <a:schemeClr val="tx1"/>
                </a:solidFill>
                <a:effectLst/>
                <a:latin typeface="+mn-lt"/>
                <a:ea typeface="+mn-ea"/>
                <a:cs typeface="+mn-cs"/>
              </a:rPr>
              <a:t>extracts</a:t>
            </a:r>
            <a:r>
              <a:rPr lang="fr-FR" sz="1200" kern="1200" dirty="0" smtClean="0">
                <a:solidFill>
                  <a:schemeClr val="tx1"/>
                </a:solidFill>
                <a:effectLst/>
                <a:latin typeface="+mn-lt"/>
                <a:ea typeface="+mn-ea"/>
                <a:cs typeface="+mn-cs"/>
              </a:rPr>
              <a:t> of </a:t>
            </a:r>
            <a:r>
              <a:rPr lang="fr-FR" sz="1200" kern="1200" dirty="0" err="1" smtClean="0">
                <a:solidFill>
                  <a:schemeClr val="tx1"/>
                </a:solidFill>
                <a:effectLst/>
                <a:latin typeface="+mn-lt"/>
                <a:ea typeface="+mn-ea"/>
                <a:cs typeface="+mn-cs"/>
              </a:rPr>
              <a:t>different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insects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was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found</a:t>
            </a:r>
            <a:r>
              <a:rPr lang="fr-FR" sz="1200" kern="1200" dirty="0" smtClean="0">
                <a:solidFill>
                  <a:schemeClr val="tx1"/>
                </a:solidFill>
                <a:effectLst/>
                <a:latin typeface="+mn-lt"/>
                <a:ea typeface="+mn-ea"/>
                <a:cs typeface="+mn-cs"/>
              </a:rPr>
              <a:t> for all patients. This IgE binding </a:t>
            </a:r>
            <a:r>
              <a:rPr lang="fr-FR" sz="1200" kern="1200" dirty="0" err="1" smtClean="0">
                <a:solidFill>
                  <a:schemeClr val="tx1"/>
                </a:solidFill>
                <a:effectLst/>
                <a:latin typeface="+mn-lt"/>
                <a:ea typeface="+mn-ea"/>
                <a:cs typeface="+mn-cs"/>
              </a:rPr>
              <a:t>was</a:t>
            </a:r>
            <a:r>
              <a:rPr lang="fr-FR" sz="1200" kern="1200" dirty="0" smtClean="0">
                <a:solidFill>
                  <a:schemeClr val="tx1"/>
                </a:solidFill>
                <a:effectLst/>
                <a:latin typeface="+mn-lt"/>
                <a:ea typeface="+mn-ea"/>
                <a:cs typeface="+mn-cs"/>
              </a:rPr>
              <a:t> comparable to </a:t>
            </a:r>
            <a:r>
              <a:rPr lang="fr-FR" sz="1200" kern="1200" dirty="0" err="1" smtClean="0">
                <a:solidFill>
                  <a:schemeClr val="tx1"/>
                </a:solidFill>
                <a:effectLst/>
                <a:latin typeface="+mn-lt"/>
                <a:ea typeface="+mn-ea"/>
                <a:cs typeface="+mn-cs"/>
              </a:rPr>
              <a:t>that</a:t>
            </a:r>
            <a:r>
              <a:rPr lang="fr-FR" sz="1200" kern="1200" dirty="0" smtClean="0">
                <a:solidFill>
                  <a:schemeClr val="tx1"/>
                </a:solidFill>
                <a:effectLst/>
                <a:latin typeface="+mn-lt"/>
                <a:ea typeface="+mn-ea"/>
                <a:cs typeface="+mn-cs"/>
              </a:rPr>
              <a:t> of </a:t>
            </a:r>
            <a:r>
              <a:rPr lang="fr-FR" sz="1200" kern="1200" dirty="0" err="1" smtClean="0">
                <a:solidFill>
                  <a:schemeClr val="tx1"/>
                </a:solidFill>
                <a:effectLst/>
                <a:latin typeface="+mn-lt"/>
                <a:ea typeface="+mn-ea"/>
                <a:cs typeface="+mn-cs"/>
              </a:rPr>
              <a:t>mealworm</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extract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except</a:t>
            </a:r>
            <a:r>
              <a:rPr lang="fr-FR" sz="1200" kern="1200" dirty="0" smtClean="0">
                <a:solidFill>
                  <a:schemeClr val="tx1"/>
                </a:solidFill>
                <a:effectLst/>
                <a:latin typeface="+mn-lt"/>
                <a:ea typeface="+mn-ea"/>
                <a:cs typeface="+mn-cs"/>
              </a:rPr>
              <a:t> for </a:t>
            </a:r>
            <a:r>
              <a:rPr lang="fr-FR" sz="1200" kern="1200" dirty="0" err="1" smtClean="0">
                <a:solidFill>
                  <a:schemeClr val="tx1"/>
                </a:solidFill>
                <a:effectLst/>
                <a:latin typeface="+mn-lt"/>
                <a:ea typeface="+mn-ea"/>
                <a:cs typeface="+mn-cs"/>
              </a:rPr>
              <a:t>two</a:t>
            </a:r>
            <a:r>
              <a:rPr lang="fr-FR" sz="1200" kern="1200" dirty="0" smtClean="0">
                <a:solidFill>
                  <a:schemeClr val="tx1"/>
                </a:solidFill>
                <a:effectLst/>
                <a:latin typeface="+mn-lt"/>
                <a:ea typeface="+mn-ea"/>
                <a:cs typeface="+mn-cs"/>
              </a:rPr>
              <a:t> patients. </a:t>
            </a:r>
            <a:r>
              <a:rPr lang="fr-FR" sz="1200" kern="1200" dirty="0" err="1" smtClean="0">
                <a:solidFill>
                  <a:schemeClr val="tx1"/>
                </a:solidFill>
                <a:effectLst/>
                <a:latin typeface="+mn-lt"/>
                <a:ea typeface="+mn-ea"/>
                <a:cs typeface="+mn-cs"/>
              </a:rPr>
              <a:t>These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pa</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tients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showed</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only</a:t>
            </a:r>
            <a:r>
              <a:rPr lang="fr-FR" sz="1200" kern="1200" dirty="0" smtClean="0">
                <a:solidFill>
                  <a:schemeClr val="tx1"/>
                </a:solidFill>
                <a:effectLst/>
                <a:latin typeface="+mn-lt"/>
                <a:ea typeface="+mn-ea"/>
                <a:cs typeface="+mn-cs"/>
              </a:rPr>
              <a:t> IgE binding to </a:t>
            </a:r>
            <a:r>
              <a:rPr lang="fr-FR" sz="1200" kern="1200" dirty="0" err="1" smtClean="0">
                <a:solidFill>
                  <a:schemeClr val="tx1"/>
                </a:solidFill>
                <a:effectLst/>
                <a:latin typeface="+mn-lt"/>
                <a:ea typeface="+mn-ea"/>
                <a:cs typeface="+mn-cs"/>
              </a:rPr>
              <a:t>proteins</a:t>
            </a:r>
            <a:r>
              <a:rPr lang="fr-FR" sz="1200" kern="1200" dirty="0" smtClean="0">
                <a:solidFill>
                  <a:schemeClr val="tx1"/>
                </a:solidFill>
                <a:effectLst/>
                <a:latin typeface="+mn-lt"/>
                <a:ea typeface="+mn-ea"/>
                <a:cs typeface="+mn-cs"/>
              </a:rPr>
              <a:t> of a few </a:t>
            </a:r>
            <a:r>
              <a:rPr lang="fr-FR" sz="1200" kern="1200" dirty="0" err="1" smtClean="0">
                <a:solidFill>
                  <a:schemeClr val="tx1"/>
                </a:solidFill>
                <a:effectLst/>
                <a:latin typeface="+mn-lt"/>
                <a:ea typeface="+mn-ea"/>
                <a:cs typeface="+mn-cs"/>
              </a:rPr>
              <a:t>insects</a:t>
            </a:r>
            <a:r>
              <a:rPr lang="fr-FR" sz="1200" kern="1200" dirty="0" smtClean="0">
                <a:solidFill>
                  <a:schemeClr val="tx1"/>
                </a:solidFill>
                <a:effectLst/>
                <a:latin typeface="+mn-lt"/>
                <a:ea typeface="+mn-ea"/>
                <a:cs typeface="+mn-cs"/>
              </a:rPr>
              <a:t>, as </a:t>
            </a:r>
            <a:r>
              <a:rPr lang="fr-FR" sz="1200" kern="1200" dirty="0" err="1" smtClean="0">
                <a:solidFill>
                  <a:schemeClr val="tx1"/>
                </a:solidFill>
                <a:effectLst/>
                <a:latin typeface="+mn-lt"/>
                <a:ea typeface="+mn-ea"/>
                <a:cs typeface="+mn-cs"/>
              </a:rPr>
              <a:t>shown</a:t>
            </a:r>
            <a:r>
              <a:rPr lang="fr-FR" sz="1200" kern="1200" dirty="0" smtClean="0">
                <a:solidFill>
                  <a:schemeClr val="tx1"/>
                </a:solidFill>
                <a:effectLst/>
                <a:latin typeface="+mn-lt"/>
                <a:ea typeface="+mn-ea"/>
                <a:cs typeface="+mn-cs"/>
              </a:rPr>
              <a:t> in Table 1. </a:t>
            </a:r>
            <a:r>
              <a:rPr lang="fr-FR" sz="1200" kern="1200" dirty="0" err="1" smtClean="0">
                <a:solidFill>
                  <a:schemeClr val="tx1"/>
                </a:solidFill>
                <a:effectLst/>
                <a:latin typeface="+mn-lt"/>
                <a:ea typeface="+mn-ea"/>
                <a:cs typeface="+mn-cs"/>
              </a:rPr>
              <a:t>Basophil</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reactivity</a:t>
            </a:r>
            <a:r>
              <a:rPr lang="fr-FR" sz="1200" kern="1200" dirty="0" smtClean="0">
                <a:solidFill>
                  <a:schemeClr val="tx1"/>
                </a:solidFill>
                <a:effectLst/>
                <a:latin typeface="+mn-lt"/>
                <a:ea typeface="+mn-ea"/>
                <a:cs typeface="+mn-cs"/>
              </a:rPr>
              <a:t> to all </a:t>
            </a:r>
            <a:r>
              <a:rPr lang="fr-FR" sz="1200" kern="1200" dirty="0" err="1" smtClean="0">
                <a:solidFill>
                  <a:schemeClr val="tx1"/>
                </a:solidFill>
                <a:effectLst/>
                <a:latin typeface="+mn-lt"/>
                <a:ea typeface="+mn-ea"/>
                <a:cs typeface="+mn-cs"/>
              </a:rPr>
              <a:t>insect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species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was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highly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similar</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see</a:t>
            </a:r>
            <a:r>
              <a:rPr lang="fr-FR" sz="1200" kern="1200" dirty="0" smtClean="0">
                <a:solidFill>
                  <a:schemeClr val="tx1"/>
                </a:solidFill>
                <a:effectLst/>
                <a:latin typeface="+mn-lt"/>
                <a:ea typeface="+mn-ea"/>
                <a:cs typeface="+mn-cs"/>
              </a:rPr>
              <a:t> Table 2. The BAT </a:t>
            </a:r>
            <a:r>
              <a:rPr lang="fr-FR" sz="1200" kern="1200" dirty="0" err="1" smtClean="0">
                <a:solidFill>
                  <a:schemeClr val="tx1"/>
                </a:solidFill>
                <a:effectLst/>
                <a:latin typeface="+mn-lt"/>
                <a:ea typeface="+mn-ea"/>
                <a:cs typeface="+mn-cs"/>
              </a:rPr>
              <a:t>results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corroborated</a:t>
            </a:r>
            <a:r>
              <a:rPr lang="fr-FR" sz="1200" kern="1200" dirty="0" smtClean="0">
                <a:solidFill>
                  <a:schemeClr val="tx1"/>
                </a:solidFill>
                <a:effectLst/>
                <a:latin typeface="+mn-lt"/>
                <a:ea typeface="+mn-ea"/>
                <a:cs typeface="+mn-cs"/>
              </a:rPr>
              <a:t> the dot blot </a:t>
            </a:r>
            <a:r>
              <a:rPr lang="fr-FR" sz="1200" kern="1200" dirty="0" err="1" smtClean="0">
                <a:solidFill>
                  <a:schemeClr val="tx1"/>
                </a:solidFill>
                <a:effectLst/>
                <a:latin typeface="+mn-lt"/>
                <a:ea typeface="+mn-ea"/>
                <a:cs typeface="+mn-cs"/>
              </a:rPr>
              <a:t>findings</a:t>
            </a:r>
            <a:r>
              <a:rPr lang="fr-FR" sz="1200" kern="1200" dirty="0" smtClean="0">
                <a:solidFill>
                  <a:schemeClr val="tx1"/>
                </a:solidFill>
                <a:effectLst/>
                <a:latin typeface="+mn-lt"/>
                <a:ea typeface="+mn-ea"/>
                <a:cs typeface="+mn-cs"/>
              </a:rPr>
              <a:t>, and </a:t>
            </a:r>
            <a:r>
              <a:rPr lang="fr-FR" sz="1200" kern="1200" dirty="0" err="1" smtClean="0">
                <a:solidFill>
                  <a:schemeClr val="tx1"/>
                </a:solidFill>
                <a:effectLst/>
                <a:latin typeface="+mn-lt"/>
                <a:ea typeface="+mn-ea"/>
                <a:cs typeface="+mn-cs"/>
              </a:rPr>
              <a:t>showed</a:t>
            </a:r>
            <a:r>
              <a:rPr lang="fr-FR" sz="1200" kern="1200" dirty="0" smtClean="0">
                <a:solidFill>
                  <a:schemeClr val="tx1"/>
                </a:solidFill>
                <a:effectLst/>
                <a:latin typeface="+mn-lt"/>
                <a:ea typeface="+mn-ea"/>
                <a:cs typeface="+mn-cs"/>
              </a:rPr>
              <a:t> to </a:t>
            </a:r>
            <a:r>
              <a:rPr lang="fr-FR" sz="1200" kern="1200" dirty="0" err="1" smtClean="0">
                <a:solidFill>
                  <a:schemeClr val="tx1"/>
                </a:solidFill>
                <a:effectLst/>
                <a:latin typeface="+mn-lt"/>
                <a:ea typeface="+mn-ea"/>
                <a:cs typeface="+mn-cs"/>
              </a:rPr>
              <a:t>be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somewhat</a:t>
            </a:r>
            <a:r>
              <a:rPr lang="fr-FR" sz="1200" kern="1200" dirty="0" smtClean="0">
                <a:solidFill>
                  <a:schemeClr val="tx1"/>
                </a:solidFill>
                <a:effectLst/>
                <a:latin typeface="+mn-lt"/>
                <a:ea typeface="+mn-ea"/>
                <a:cs typeface="+mn-cs"/>
              </a:rPr>
              <a:t> more sensitive </a:t>
            </a:r>
            <a:r>
              <a:rPr lang="fr-FR" sz="1200" kern="1200" dirty="0" err="1" smtClean="0">
                <a:solidFill>
                  <a:schemeClr val="tx1"/>
                </a:solidFill>
                <a:effectLst/>
                <a:latin typeface="+mn-lt"/>
                <a:ea typeface="+mn-ea"/>
                <a:cs typeface="+mn-cs"/>
              </a:rPr>
              <a:t>than</a:t>
            </a:r>
            <a:r>
              <a:rPr lang="fr-FR" sz="1200" kern="1200" dirty="0" smtClean="0">
                <a:solidFill>
                  <a:schemeClr val="tx1"/>
                </a:solidFill>
                <a:effectLst/>
                <a:latin typeface="+mn-lt"/>
                <a:ea typeface="+mn-ea"/>
                <a:cs typeface="+mn-cs"/>
              </a:rPr>
              <a:t> CAP.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Cross-</a:t>
            </a:r>
            <a:r>
              <a:rPr lang="fr-FR" sz="1200" kern="1200" dirty="0" err="1" smtClean="0">
                <a:solidFill>
                  <a:schemeClr val="tx1"/>
                </a:solidFill>
                <a:effectLst/>
                <a:latin typeface="+mn-lt"/>
                <a:ea typeface="+mn-ea"/>
                <a:cs typeface="+mn-cs"/>
              </a:rPr>
              <a:t>reactive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proteins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were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identified</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using</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im</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munoblot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Different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protein</a:t>
            </a:r>
            <a:r>
              <a:rPr lang="fr-FR" sz="1200" kern="1200" dirty="0" smtClean="0">
                <a:solidFill>
                  <a:schemeClr val="tx1"/>
                </a:solidFill>
                <a:effectLst/>
                <a:latin typeface="+mn-lt"/>
                <a:ea typeface="+mn-ea"/>
                <a:cs typeface="+mn-cs"/>
              </a:rPr>
              <a:t> profiles </a:t>
            </a:r>
            <a:r>
              <a:rPr lang="fr-FR" sz="1200" kern="1200" dirty="0" err="1" smtClean="0">
                <a:solidFill>
                  <a:schemeClr val="tx1"/>
                </a:solidFill>
                <a:effectLst/>
                <a:latin typeface="+mn-lt"/>
                <a:ea typeface="+mn-ea"/>
                <a:cs typeface="+mn-cs"/>
              </a:rPr>
              <a:t>were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recognized</a:t>
            </a:r>
            <a:r>
              <a:rPr lang="fr-FR" sz="1200" kern="1200" dirty="0" smtClean="0">
                <a:solidFill>
                  <a:schemeClr val="tx1"/>
                </a:solidFill>
                <a:effectLst/>
                <a:latin typeface="+mn-lt"/>
                <a:ea typeface="+mn-ea"/>
                <a:cs typeface="+mn-cs"/>
              </a:rPr>
              <a:t> by the </a:t>
            </a:r>
            <a:r>
              <a:rPr lang="fr-FR" sz="1200" kern="1200" dirty="0" err="1" smtClean="0">
                <a:solidFill>
                  <a:schemeClr val="tx1"/>
                </a:solidFill>
                <a:effectLst/>
                <a:latin typeface="+mn-lt"/>
                <a:ea typeface="+mn-ea"/>
                <a:cs typeface="+mn-cs"/>
              </a:rPr>
              <a:t>shrimp</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allergic</a:t>
            </a:r>
            <a:r>
              <a:rPr lang="fr-FR" sz="1200" kern="1200" dirty="0" smtClean="0">
                <a:solidFill>
                  <a:schemeClr val="tx1"/>
                </a:solidFill>
                <a:effectLst/>
                <a:latin typeface="+mn-lt"/>
                <a:ea typeface="+mn-ea"/>
                <a:cs typeface="+mn-cs"/>
              </a:rPr>
              <a:t> patients. The </a:t>
            </a:r>
            <a:r>
              <a:rPr lang="fr-FR" sz="1200" kern="1200" dirty="0" err="1" smtClean="0">
                <a:solidFill>
                  <a:schemeClr val="tx1"/>
                </a:solidFill>
                <a:effectLst/>
                <a:latin typeface="+mn-lt"/>
                <a:ea typeface="+mn-ea"/>
                <a:cs typeface="+mn-cs"/>
              </a:rPr>
              <a:t>majority</a:t>
            </a:r>
            <a:r>
              <a:rPr lang="fr-FR" sz="1200" kern="1200" dirty="0" smtClean="0">
                <a:solidFill>
                  <a:schemeClr val="tx1"/>
                </a:solidFill>
                <a:effectLst/>
                <a:latin typeface="+mn-lt"/>
                <a:ea typeface="+mn-ea"/>
                <a:cs typeface="+mn-cs"/>
              </a:rPr>
              <a:t> (9/15) </a:t>
            </a:r>
            <a:r>
              <a:rPr lang="fr-FR" sz="1200" kern="1200" dirty="0" err="1" smtClean="0">
                <a:solidFill>
                  <a:schemeClr val="tx1"/>
                </a:solidFill>
                <a:effectLst/>
                <a:latin typeface="+mn-lt"/>
                <a:ea typeface="+mn-ea"/>
                <a:cs typeface="+mn-cs"/>
              </a:rPr>
              <a:t>recognized</a:t>
            </a:r>
            <a:r>
              <a:rPr lang="fr-FR" sz="1200" kern="1200" dirty="0" smtClean="0">
                <a:solidFill>
                  <a:schemeClr val="tx1"/>
                </a:solidFill>
                <a:effectLst/>
                <a:latin typeface="+mn-lt"/>
                <a:ea typeface="+mn-ea"/>
                <a:cs typeface="+mn-cs"/>
              </a:rPr>
              <a:t> a band at </a:t>
            </a:r>
            <a:r>
              <a:rPr lang="fr-FR" sz="1200" kern="1200" dirty="0" err="1" smtClean="0">
                <a:solidFill>
                  <a:schemeClr val="tx1"/>
                </a:solidFill>
                <a:effectLst/>
                <a:latin typeface="+mn-lt"/>
                <a:ea typeface="+mn-ea"/>
                <a:cs typeface="+mn-cs"/>
              </a:rPr>
              <a:t>approximately</a:t>
            </a:r>
            <a:r>
              <a:rPr lang="fr-FR" sz="1200" kern="1200" dirty="0" smtClean="0">
                <a:solidFill>
                  <a:schemeClr val="tx1"/>
                </a:solidFill>
                <a:effectLst/>
                <a:latin typeface="+mn-lt"/>
                <a:ea typeface="+mn-ea"/>
                <a:cs typeface="+mn-cs"/>
              </a:rPr>
              <a:t> 40 kDa. Identification of </a:t>
            </a:r>
            <a:r>
              <a:rPr lang="fr-FR" sz="1200" kern="1200" dirty="0" err="1" smtClean="0">
                <a:solidFill>
                  <a:schemeClr val="tx1"/>
                </a:solidFill>
                <a:effectLst/>
                <a:latin typeface="+mn-lt"/>
                <a:ea typeface="+mn-ea"/>
                <a:cs typeface="+mn-cs"/>
              </a:rPr>
              <a:t>this</a:t>
            </a:r>
            <a:r>
              <a:rPr lang="fr-FR" sz="1200" kern="1200" dirty="0" smtClean="0">
                <a:solidFill>
                  <a:schemeClr val="tx1"/>
                </a:solidFill>
                <a:effectLst/>
                <a:latin typeface="+mn-lt"/>
                <a:ea typeface="+mn-ea"/>
                <a:cs typeface="+mn-cs"/>
              </a:rPr>
              <a:t> band in </a:t>
            </a:r>
            <a:r>
              <a:rPr lang="fr-FR" sz="1200" kern="1200" dirty="0" err="1" smtClean="0">
                <a:solidFill>
                  <a:schemeClr val="tx1"/>
                </a:solidFill>
                <a:effectLst/>
                <a:latin typeface="+mn-lt"/>
                <a:ea typeface="+mn-ea"/>
                <a:cs typeface="+mn-cs"/>
              </a:rPr>
              <a:t>mealworm</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previously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showed</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that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it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contained</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both</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tropomyosin</a:t>
            </a:r>
            <a:r>
              <a:rPr lang="fr-FR" sz="1200" kern="1200" dirty="0" smtClean="0">
                <a:solidFill>
                  <a:schemeClr val="tx1"/>
                </a:solidFill>
                <a:effectLst/>
                <a:latin typeface="+mn-lt"/>
                <a:ea typeface="+mn-ea"/>
                <a:cs typeface="+mn-cs"/>
              </a:rPr>
              <a:t> and arginine kinase. Patient 12 </a:t>
            </a:r>
            <a:r>
              <a:rPr lang="fr-FR" sz="1200" kern="1200" dirty="0" err="1" smtClean="0">
                <a:solidFill>
                  <a:schemeClr val="tx1"/>
                </a:solidFill>
                <a:effectLst/>
                <a:latin typeface="+mn-lt"/>
                <a:ea typeface="+mn-ea"/>
                <a:cs typeface="+mn-cs"/>
              </a:rPr>
              <a:t>showed</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also</a:t>
            </a:r>
            <a:r>
              <a:rPr lang="fr-FR" sz="1200" kern="1200" dirty="0" smtClean="0">
                <a:solidFill>
                  <a:schemeClr val="tx1"/>
                </a:solidFill>
                <a:effectLst/>
                <a:latin typeface="+mn-lt"/>
                <a:ea typeface="+mn-ea"/>
                <a:cs typeface="+mn-cs"/>
              </a:rPr>
              <a:t> IgE binding to a 50 kDa </a:t>
            </a:r>
            <a:r>
              <a:rPr lang="fr-FR" sz="1200" kern="1200" dirty="0" err="1" smtClean="0">
                <a:solidFill>
                  <a:schemeClr val="tx1"/>
                </a:solidFill>
                <a:effectLst/>
                <a:latin typeface="+mn-lt"/>
                <a:ea typeface="+mn-ea"/>
                <a:cs typeface="+mn-cs"/>
              </a:rPr>
              <a:t>proteins</a:t>
            </a:r>
            <a:r>
              <a:rPr lang="fr-FR" sz="1200" kern="1200" dirty="0" smtClean="0">
                <a:solidFill>
                  <a:schemeClr val="tx1"/>
                </a:solidFill>
                <a:effectLst/>
                <a:latin typeface="+mn-lt"/>
                <a:ea typeface="+mn-ea"/>
                <a:cs typeface="+mn-cs"/>
              </a:rPr>
              <a:t> and patients 4, 8, and 10 </a:t>
            </a:r>
            <a:r>
              <a:rPr lang="fr-FR" sz="1200" kern="1200" dirty="0" err="1" smtClean="0">
                <a:solidFill>
                  <a:schemeClr val="tx1"/>
                </a:solidFill>
                <a:effectLst/>
                <a:latin typeface="+mn-lt"/>
                <a:ea typeface="+mn-ea"/>
                <a:cs typeface="+mn-cs"/>
              </a:rPr>
              <a:t>mainly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recognized</a:t>
            </a:r>
            <a:r>
              <a:rPr lang="fr-FR" sz="1200" kern="1200" dirty="0" smtClean="0">
                <a:solidFill>
                  <a:schemeClr val="tx1"/>
                </a:solidFill>
                <a:effectLst/>
                <a:latin typeface="+mn-lt"/>
                <a:ea typeface="+mn-ea"/>
                <a:cs typeface="+mn-cs"/>
              </a:rPr>
              <a:t> bands </a:t>
            </a:r>
            <a:r>
              <a:rPr lang="fr-FR" sz="1200" kern="1200" dirty="0" err="1" smtClean="0">
                <a:solidFill>
                  <a:schemeClr val="tx1"/>
                </a:solidFill>
                <a:effectLst/>
                <a:latin typeface="+mn-lt"/>
                <a:ea typeface="+mn-ea"/>
                <a:cs typeface="+mn-cs"/>
              </a:rPr>
              <a:t>with</a:t>
            </a:r>
            <a:r>
              <a:rPr lang="fr-FR" sz="1200" kern="1200" dirty="0" smtClean="0">
                <a:solidFill>
                  <a:schemeClr val="tx1"/>
                </a:solidFill>
                <a:effectLst/>
                <a:latin typeface="+mn-lt"/>
                <a:ea typeface="+mn-ea"/>
                <a:cs typeface="+mn-cs"/>
              </a:rPr>
              <a:t> a </a:t>
            </a:r>
            <a:r>
              <a:rPr lang="fr-FR" sz="1200" kern="1200" dirty="0" err="1" smtClean="0">
                <a:solidFill>
                  <a:schemeClr val="tx1"/>
                </a:solidFill>
                <a:effectLst/>
                <a:latin typeface="+mn-lt"/>
                <a:ea typeface="+mn-ea"/>
                <a:cs typeface="+mn-cs"/>
              </a:rPr>
              <a:t>molecular</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weight</a:t>
            </a:r>
            <a:r>
              <a:rPr lang="fr-FR" sz="1200" kern="1200" dirty="0" smtClean="0">
                <a:solidFill>
                  <a:schemeClr val="tx1"/>
                </a:solidFill>
                <a:effectLst/>
                <a:latin typeface="+mn-lt"/>
                <a:ea typeface="+mn-ea"/>
                <a:cs typeface="+mn-cs"/>
              </a:rPr>
              <a:t> &gt; 100 kDa, </a:t>
            </a:r>
            <a:r>
              <a:rPr lang="fr-FR" sz="1200" kern="1200" dirty="0" err="1" smtClean="0">
                <a:solidFill>
                  <a:schemeClr val="tx1"/>
                </a:solidFill>
                <a:effectLst/>
                <a:latin typeface="+mn-lt"/>
                <a:ea typeface="+mn-ea"/>
                <a:cs typeface="+mn-cs"/>
              </a:rPr>
              <a:t>including</a:t>
            </a:r>
            <a:r>
              <a:rPr lang="fr-FR" sz="1200" kern="1200" dirty="0" smtClean="0">
                <a:solidFill>
                  <a:schemeClr val="tx1"/>
                </a:solidFill>
                <a:effectLst/>
                <a:latin typeface="+mn-lt"/>
                <a:ea typeface="+mn-ea"/>
                <a:cs typeface="+mn-cs"/>
              </a:rPr>
              <a:t> a band at 200 kDa. Patients 9 and 11, </a:t>
            </a:r>
            <a:r>
              <a:rPr lang="fr-FR" sz="1200" kern="1200" dirty="0" err="1" smtClean="0">
                <a:solidFill>
                  <a:schemeClr val="tx1"/>
                </a:solidFill>
                <a:effectLst/>
                <a:latin typeface="+mn-lt"/>
                <a:ea typeface="+mn-ea"/>
                <a:cs typeface="+mn-cs"/>
              </a:rPr>
              <a:t>who</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had</a:t>
            </a:r>
            <a:r>
              <a:rPr lang="fr-FR" sz="1200" kern="1200" dirty="0" smtClean="0">
                <a:solidFill>
                  <a:schemeClr val="tx1"/>
                </a:solidFill>
                <a:effectLst/>
                <a:latin typeface="+mn-lt"/>
                <a:ea typeface="+mn-ea"/>
                <a:cs typeface="+mn-cs"/>
              </a:rPr>
              <a:t> no </a:t>
            </a:r>
            <a:r>
              <a:rPr lang="fr-FR" sz="1200" kern="1200" dirty="0" err="1" smtClean="0">
                <a:solidFill>
                  <a:schemeClr val="tx1"/>
                </a:solidFill>
                <a:effectLst/>
                <a:latin typeface="+mn-lt"/>
                <a:ea typeface="+mn-ea"/>
                <a:cs typeface="+mn-cs"/>
              </a:rPr>
              <a:t>food</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allergy</a:t>
            </a:r>
            <a:r>
              <a:rPr lang="fr-FR" sz="1200" kern="1200" dirty="0" smtClean="0">
                <a:solidFill>
                  <a:schemeClr val="tx1"/>
                </a:solidFill>
                <a:effectLst/>
                <a:latin typeface="+mn-lt"/>
                <a:ea typeface="+mn-ea"/>
                <a:cs typeface="+mn-cs"/>
              </a:rPr>
              <a:t> to </a:t>
            </a:r>
            <a:r>
              <a:rPr lang="fr-FR" sz="1200" kern="1200" dirty="0" err="1" smtClean="0">
                <a:solidFill>
                  <a:schemeClr val="tx1"/>
                </a:solidFill>
                <a:effectLst/>
                <a:latin typeface="+mn-lt"/>
                <a:ea typeface="+mn-ea"/>
                <a:cs typeface="+mn-cs"/>
              </a:rPr>
              <a:t>mealworm</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recognized</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proteins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with</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differ</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ent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molecular</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weights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compared</a:t>
            </a:r>
            <a:r>
              <a:rPr lang="fr-FR" sz="1200" kern="1200" dirty="0" smtClean="0">
                <a:solidFill>
                  <a:schemeClr val="tx1"/>
                </a:solidFill>
                <a:effectLst/>
                <a:latin typeface="+mn-lt"/>
                <a:ea typeface="+mn-ea"/>
                <a:cs typeface="+mn-cs"/>
              </a:rPr>
              <a:t> to the </a:t>
            </a:r>
            <a:r>
              <a:rPr lang="fr-FR" sz="1200" kern="1200" dirty="0" err="1" smtClean="0">
                <a:solidFill>
                  <a:schemeClr val="tx1"/>
                </a:solidFill>
                <a:effectLst/>
                <a:latin typeface="+mn-lt"/>
                <a:ea typeface="+mn-ea"/>
                <a:cs typeface="+mn-cs"/>
              </a:rPr>
              <a:t>other</a:t>
            </a:r>
            <a:r>
              <a:rPr lang="fr-FR" sz="1200" kern="1200" dirty="0" smtClean="0">
                <a:solidFill>
                  <a:schemeClr val="tx1"/>
                </a:solidFill>
                <a:effectLst/>
                <a:latin typeface="+mn-lt"/>
                <a:ea typeface="+mn-ea"/>
                <a:cs typeface="+mn-cs"/>
              </a:rPr>
              <a:t> 13 patients. Figure 1 shows </a:t>
            </a:r>
            <a:r>
              <a:rPr lang="fr-FR" sz="1200" kern="1200" dirty="0" err="1" smtClean="0">
                <a:solidFill>
                  <a:schemeClr val="tx1"/>
                </a:solidFill>
                <a:effectLst/>
                <a:latin typeface="+mn-lt"/>
                <a:ea typeface="+mn-ea"/>
                <a:cs typeface="+mn-cs"/>
              </a:rPr>
              <a:t>two</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representative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immunoblot’s</a:t>
            </a:r>
            <a:r>
              <a:rPr lang="fr-FR" sz="1200" kern="1200" dirty="0" smtClean="0">
                <a:solidFill>
                  <a:schemeClr val="tx1"/>
                </a:solidFill>
                <a:effectLst/>
                <a:latin typeface="+mn-lt"/>
                <a:ea typeface="+mn-ea"/>
                <a:cs typeface="+mn-cs"/>
              </a:rPr>
              <a:t> of patients 2, 4, 9, and 12. </a:t>
            </a:r>
          </a:p>
          <a:p>
            <a:r>
              <a:rPr lang="fr-FR" dirty="0" err="1" smtClean="0"/>
              <a:t>Shrimp</a:t>
            </a:r>
            <a:r>
              <a:rPr lang="fr-FR" dirty="0" smtClean="0"/>
              <a:t> </a:t>
            </a:r>
            <a:r>
              <a:rPr lang="fr-FR" dirty="0" err="1" smtClean="0"/>
              <a:t>allergic</a:t>
            </a:r>
            <a:r>
              <a:rPr lang="fr-FR" dirty="0" smtClean="0"/>
              <a:t> patients </a:t>
            </a:r>
            <a:r>
              <a:rPr lang="fr-FR" dirty="0" err="1" smtClean="0"/>
              <a:t>with</a:t>
            </a:r>
            <a:r>
              <a:rPr lang="fr-FR" dirty="0" smtClean="0"/>
              <a:t> </a:t>
            </a:r>
            <a:r>
              <a:rPr lang="fr-FR" dirty="0" err="1" smtClean="0"/>
              <a:t>food</a:t>
            </a:r>
            <a:r>
              <a:rPr lang="fr-FR" dirty="0" smtClean="0"/>
              <a:t> </a:t>
            </a:r>
            <a:r>
              <a:rPr lang="fr-FR" dirty="0" err="1" smtClean="0"/>
              <a:t>allergy</a:t>
            </a:r>
            <a:r>
              <a:rPr lang="fr-FR" dirty="0" smtClean="0"/>
              <a:t> to </a:t>
            </a:r>
            <a:r>
              <a:rPr lang="fr-FR" dirty="0" err="1" smtClean="0"/>
              <a:t>mealworm</a:t>
            </a:r>
            <a:r>
              <a:rPr lang="fr-FR" dirty="0" smtClean="0"/>
              <a:t> </a:t>
            </a:r>
            <a:r>
              <a:rPr lang="fr-FR" dirty="0" err="1" smtClean="0"/>
              <a:t>showed</a:t>
            </a:r>
            <a:r>
              <a:rPr lang="fr-FR" dirty="0" smtClean="0"/>
              <a:t> IgE </a:t>
            </a:r>
            <a:r>
              <a:rPr lang="fr-FR" dirty="0" err="1" smtClean="0"/>
              <a:t>reactivity</a:t>
            </a:r>
            <a:r>
              <a:rPr lang="fr-FR" dirty="0" smtClean="0"/>
              <a:t> (blot and BAT) to all </a:t>
            </a:r>
            <a:r>
              <a:rPr lang="fr-FR" dirty="0" err="1" smtClean="0"/>
              <a:t>insect</a:t>
            </a:r>
            <a:r>
              <a:rPr lang="fr-FR" dirty="0" smtClean="0"/>
              <a:t> </a:t>
            </a:r>
            <a:r>
              <a:rPr lang="fr-FR" dirty="0" err="1" smtClean="0"/>
              <a:t>extracts</a:t>
            </a:r>
            <a:r>
              <a:rPr lang="fr-FR" dirty="0" smtClean="0"/>
              <a:t>. The main IgE binding </a:t>
            </a:r>
            <a:r>
              <a:rPr lang="fr-FR" dirty="0" err="1" smtClean="0"/>
              <a:t>proteins</a:t>
            </a:r>
            <a:r>
              <a:rPr lang="fr-FR" dirty="0" smtClean="0"/>
              <a:t> </a:t>
            </a:r>
            <a:r>
              <a:rPr lang="fr-FR" dirty="0" err="1" smtClean="0"/>
              <a:t>were</a:t>
            </a:r>
            <a:r>
              <a:rPr lang="fr-FR" dirty="0" smtClean="0"/>
              <a:t> </a:t>
            </a:r>
            <a:r>
              <a:rPr lang="fr-FR" dirty="0" err="1" smtClean="0"/>
              <a:t>tropomyosin</a:t>
            </a:r>
            <a:r>
              <a:rPr lang="fr-FR" dirty="0" smtClean="0"/>
              <a:t> and/or arginine kinase (9/13). </a:t>
            </a:r>
          </a:p>
          <a:p>
            <a:r>
              <a:rPr lang="fr-FR" dirty="0" smtClean="0"/>
              <a:t>Binding to </a:t>
            </a:r>
            <a:r>
              <a:rPr lang="fr-FR" dirty="0" err="1" smtClean="0"/>
              <a:t>other</a:t>
            </a:r>
            <a:r>
              <a:rPr lang="fr-FR" dirty="0" smtClean="0"/>
              <a:t> </a:t>
            </a:r>
            <a:r>
              <a:rPr lang="fr-FR" dirty="0" err="1" smtClean="0"/>
              <a:t>proteins</a:t>
            </a:r>
            <a:r>
              <a:rPr lang="fr-FR" dirty="0" smtClean="0"/>
              <a:t> </a:t>
            </a:r>
            <a:r>
              <a:rPr lang="fr-FR" dirty="0" err="1" smtClean="0"/>
              <a:t>with</a:t>
            </a:r>
            <a:r>
              <a:rPr lang="fr-FR" dirty="0" smtClean="0"/>
              <a:t> a MW of #50 kDa and MW &gt; 100 KDa </a:t>
            </a:r>
            <a:r>
              <a:rPr lang="fr-FR" dirty="0" err="1" smtClean="0"/>
              <a:t>was</a:t>
            </a:r>
            <a:r>
              <a:rPr lang="fr-FR" dirty="0" smtClean="0"/>
              <a:t> </a:t>
            </a:r>
            <a:r>
              <a:rPr lang="fr-FR" dirty="0" err="1" smtClean="0"/>
              <a:t>also</a:t>
            </a:r>
            <a:r>
              <a:rPr lang="fr-FR" dirty="0" smtClean="0"/>
              <a:t> </a:t>
            </a:r>
            <a:r>
              <a:rPr lang="fr-FR" dirty="0" err="1" smtClean="0"/>
              <a:t>seen</a:t>
            </a:r>
            <a:r>
              <a:rPr lang="fr-FR" dirty="0" smtClean="0"/>
              <a:t>. </a:t>
            </a:r>
          </a:p>
          <a:p>
            <a:r>
              <a:rPr lang="fr-FR" dirty="0" err="1" smtClean="0"/>
              <a:t>Primary</a:t>
            </a:r>
            <a:r>
              <a:rPr lang="fr-FR" dirty="0" smtClean="0"/>
              <a:t> </a:t>
            </a:r>
            <a:r>
              <a:rPr lang="fr-FR" dirty="0" err="1" smtClean="0"/>
              <a:t>mealworm</a:t>
            </a:r>
            <a:r>
              <a:rPr lang="fr-FR" dirty="0" smtClean="0"/>
              <a:t> </a:t>
            </a:r>
            <a:r>
              <a:rPr lang="fr-FR" dirty="0" err="1" smtClean="0"/>
              <a:t>allergic</a:t>
            </a:r>
            <a:r>
              <a:rPr lang="fr-FR" dirty="0" smtClean="0"/>
              <a:t> </a:t>
            </a:r>
            <a:r>
              <a:rPr lang="fr-FR" dirty="0" err="1" smtClean="0"/>
              <a:t>subjects</a:t>
            </a:r>
            <a:r>
              <a:rPr lang="fr-FR" dirty="0" smtClean="0"/>
              <a:t> </a:t>
            </a:r>
            <a:r>
              <a:rPr lang="fr-FR" dirty="0" err="1" smtClean="0"/>
              <a:t>showed</a:t>
            </a:r>
            <a:r>
              <a:rPr lang="fr-FR" dirty="0" smtClean="0"/>
              <a:t> </a:t>
            </a:r>
            <a:r>
              <a:rPr lang="fr-FR" dirty="0" err="1" smtClean="0"/>
              <a:t>sensitization</a:t>
            </a:r>
            <a:r>
              <a:rPr lang="fr-FR" dirty="0" smtClean="0"/>
              <a:t> to </a:t>
            </a:r>
            <a:r>
              <a:rPr lang="fr-FR" dirty="0" err="1" smtClean="0"/>
              <a:t>some</a:t>
            </a:r>
            <a:r>
              <a:rPr lang="fr-FR" dirty="0" smtClean="0"/>
              <a:t> </a:t>
            </a:r>
            <a:r>
              <a:rPr lang="fr-FR" dirty="0" err="1" smtClean="0"/>
              <a:t>tested</a:t>
            </a:r>
            <a:r>
              <a:rPr lang="fr-FR" dirty="0" smtClean="0"/>
              <a:t> </a:t>
            </a:r>
            <a:r>
              <a:rPr lang="fr-FR" dirty="0" err="1" smtClean="0"/>
              <a:t>insect</a:t>
            </a:r>
            <a:r>
              <a:rPr lang="fr-FR" dirty="0" smtClean="0"/>
              <a:t> </a:t>
            </a:r>
            <a:r>
              <a:rPr lang="fr-FR" dirty="0" err="1" smtClean="0"/>
              <a:t>extracts</a:t>
            </a:r>
            <a:r>
              <a:rPr lang="fr-FR" dirty="0" smtClean="0"/>
              <a:t>. No </a:t>
            </a:r>
            <a:r>
              <a:rPr lang="fr-FR" dirty="0" err="1" smtClean="0"/>
              <a:t>clear</a:t>
            </a:r>
            <a:r>
              <a:rPr lang="fr-FR" dirty="0" smtClean="0"/>
              <a:t> </a:t>
            </a:r>
            <a:r>
              <a:rPr lang="fr-FR" dirty="0" err="1" smtClean="0"/>
              <a:t>similarities</a:t>
            </a:r>
            <a:r>
              <a:rPr lang="fr-FR" dirty="0" smtClean="0"/>
              <a:t> </a:t>
            </a:r>
            <a:r>
              <a:rPr lang="fr-FR" dirty="0" err="1" smtClean="0"/>
              <a:t>between</a:t>
            </a:r>
            <a:r>
              <a:rPr lang="fr-FR" dirty="0" smtClean="0"/>
              <a:t> </a:t>
            </a:r>
            <a:r>
              <a:rPr lang="fr-FR" dirty="0" err="1" smtClean="0"/>
              <a:t>insect</a:t>
            </a:r>
            <a:r>
              <a:rPr lang="fr-FR" dirty="0" smtClean="0"/>
              <a:t> </a:t>
            </a:r>
            <a:r>
              <a:rPr lang="fr-FR" dirty="0" err="1" smtClean="0"/>
              <a:t>sensitization</a:t>
            </a:r>
            <a:r>
              <a:rPr lang="fr-FR" dirty="0" smtClean="0"/>
              <a:t> patterns on the </a:t>
            </a:r>
            <a:r>
              <a:rPr lang="fr-FR" dirty="0" err="1" smtClean="0"/>
              <a:t>immunoblot</a:t>
            </a:r>
            <a:r>
              <a:rPr lang="fr-FR" dirty="0" smtClean="0"/>
              <a:t> </a:t>
            </a:r>
            <a:r>
              <a:rPr lang="fr-FR" dirty="0" err="1" smtClean="0"/>
              <a:t>were</a:t>
            </a:r>
            <a:r>
              <a:rPr lang="fr-FR" dirty="0" smtClean="0"/>
              <a:t> </a:t>
            </a:r>
            <a:r>
              <a:rPr lang="fr-FR" dirty="0" err="1" smtClean="0"/>
              <a:t>seen</a:t>
            </a:r>
            <a:r>
              <a:rPr lang="fr-FR" dirty="0" smtClean="0"/>
              <a:t> for the </a:t>
            </a:r>
            <a:r>
              <a:rPr lang="fr-FR" dirty="0" err="1" smtClean="0"/>
              <a:t>primary</a:t>
            </a:r>
            <a:r>
              <a:rPr lang="fr-FR" dirty="0" smtClean="0"/>
              <a:t> </a:t>
            </a:r>
            <a:r>
              <a:rPr lang="fr-FR" dirty="0" err="1" smtClean="0"/>
              <a:t>mealworm</a:t>
            </a:r>
            <a:r>
              <a:rPr lang="fr-FR" dirty="0" smtClean="0"/>
              <a:t> </a:t>
            </a:r>
            <a:r>
              <a:rPr lang="fr-FR" dirty="0" err="1" smtClean="0"/>
              <a:t>allergic</a:t>
            </a:r>
            <a:r>
              <a:rPr lang="fr-FR" dirty="0" smtClean="0"/>
              <a:t> </a:t>
            </a:r>
            <a:r>
              <a:rPr lang="fr-FR" dirty="0" err="1" smtClean="0"/>
              <a:t>subjects</a:t>
            </a:r>
            <a:r>
              <a:rPr lang="fr-FR" dirty="0" smtClean="0"/>
              <a:t>. </a:t>
            </a:r>
          </a:p>
          <a:p>
            <a:r>
              <a:rPr lang="fr-FR" dirty="0" err="1" smtClean="0"/>
              <a:t>Furthermore</a:t>
            </a:r>
            <a:r>
              <a:rPr lang="fr-FR" dirty="0" smtClean="0"/>
              <a:t>, </a:t>
            </a:r>
            <a:r>
              <a:rPr lang="fr-FR" dirty="0" err="1" smtClean="0"/>
              <a:t>basophil</a:t>
            </a:r>
            <a:r>
              <a:rPr lang="fr-FR" dirty="0" smtClean="0"/>
              <a:t> </a:t>
            </a:r>
            <a:r>
              <a:rPr lang="fr-FR" dirty="0" err="1" smtClean="0"/>
              <a:t>reactivity</a:t>
            </a:r>
            <a:r>
              <a:rPr lang="fr-FR" dirty="0" smtClean="0"/>
              <a:t> to the </a:t>
            </a:r>
            <a:r>
              <a:rPr lang="fr-FR" dirty="0" err="1" smtClean="0"/>
              <a:t>insect</a:t>
            </a:r>
            <a:r>
              <a:rPr lang="fr-FR" dirty="0" smtClean="0"/>
              <a:t> </a:t>
            </a:r>
            <a:r>
              <a:rPr lang="fr-FR" dirty="0" err="1" smtClean="0"/>
              <a:t>extracts</a:t>
            </a:r>
            <a:r>
              <a:rPr lang="fr-FR" dirty="0" smtClean="0"/>
              <a:t> </a:t>
            </a:r>
            <a:r>
              <a:rPr lang="fr-FR" dirty="0" err="1" smtClean="0"/>
              <a:t>tested</a:t>
            </a:r>
            <a:r>
              <a:rPr lang="fr-FR" dirty="0" smtClean="0"/>
              <a:t> </a:t>
            </a:r>
            <a:r>
              <a:rPr lang="fr-FR" dirty="0" err="1" smtClean="0"/>
              <a:t>was</a:t>
            </a:r>
            <a:r>
              <a:rPr lang="fr-FR" dirty="0" smtClean="0"/>
              <a:t> </a:t>
            </a:r>
            <a:r>
              <a:rPr lang="fr-FR" dirty="0" err="1" smtClean="0"/>
              <a:t>different</a:t>
            </a:r>
            <a:r>
              <a:rPr lang="fr-FR" dirty="0" smtClean="0"/>
              <a:t> for </a:t>
            </a:r>
            <a:r>
              <a:rPr lang="fr-FR" dirty="0" err="1" smtClean="0"/>
              <a:t>these</a:t>
            </a:r>
            <a:r>
              <a:rPr lang="fr-FR" dirty="0" smtClean="0"/>
              <a:t> </a:t>
            </a:r>
            <a:r>
              <a:rPr lang="fr-FR" dirty="0" err="1" smtClean="0"/>
              <a:t>subjects</a:t>
            </a:r>
            <a:r>
              <a:rPr lang="fr-FR" dirty="0" smtClean="0"/>
              <a:t>. </a:t>
            </a:r>
          </a:p>
          <a:p>
            <a:r>
              <a:rPr lang="fr-FR" dirty="0" smtClean="0"/>
              <a:t>That IgE </a:t>
            </a:r>
            <a:r>
              <a:rPr lang="fr-FR" dirty="0" err="1" smtClean="0"/>
              <a:t>from</a:t>
            </a:r>
            <a:r>
              <a:rPr lang="fr-FR" dirty="0" smtClean="0"/>
              <a:t> </a:t>
            </a:r>
            <a:r>
              <a:rPr lang="fr-FR" dirty="0" err="1" smtClean="0"/>
              <a:t>shrimp</a:t>
            </a:r>
            <a:r>
              <a:rPr lang="fr-FR" dirty="0" smtClean="0"/>
              <a:t> </a:t>
            </a:r>
            <a:r>
              <a:rPr lang="fr-FR" dirty="0" err="1" smtClean="0"/>
              <a:t>allergic</a:t>
            </a:r>
            <a:r>
              <a:rPr lang="fr-FR" dirty="0" smtClean="0"/>
              <a:t> patients </a:t>
            </a:r>
            <a:r>
              <a:rPr lang="fr-FR" dirty="0" err="1" smtClean="0"/>
              <a:t>binds</a:t>
            </a:r>
            <a:r>
              <a:rPr lang="fr-FR" dirty="0" smtClean="0"/>
              <a:t> to </a:t>
            </a:r>
            <a:r>
              <a:rPr lang="fr-FR" dirty="0" err="1" smtClean="0"/>
              <a:t>proteins</a:t>
            </a:r>
            <a:r>
              <a:rPr lang="fr-FR" dirty="0" smtClean="0"/>
              <a:t> </a:t>
            </a:r>
            <a:r>
              <a:rPr lang="fr-FR" dirty="0" err="1" smtClean="0"/>
              <a:t>from</a:t>
            </a:r>
            <a:r>
              <a:rPr lang="fr-FR" dirty="0" smtClean="0"/>
              <a:t> </a:t>
            </a:r>
            <a:r>
              <a:rPr lang="fr-FR" dirty="0" err="1" smtClean="0"/>
              <a:t>different</a:t>
            </a:r>
            <a:r>
              <a:rPr lang="fr-FR" dirty="0" smtClean="0"/>
              <a:t> </a:t>
            </a:r>
            <a:r>
              <a:rPr lang="fr-FR" dirty="0" err="1" smtClean="0"/>
              <a:t>insects</a:t>
            </a:r>
            <a:r>
              <a:rPr lang="fr-FR" dirty="0" smtClean="0"/>
              <a:t> </a:t>
            </a:r>
            <a:r>
              <a:rPr lang="fr-FR" dirty="0" err="1" smtClean="0"/>
              <a:t>is</a:t>
            </a:r>
            <a:r>
              <a:rPr lang="fr-FR" dirty="0" smtClean="0"/>
              <a:t> not </a:t>
            </a:r>
            <a:r>
              <a:rPr lang="fr-FR" dirty="0" err="1" smtClean="0"/>
              <a:t>surprising</a:t>
            </a:r>
            <a:r>
              <a:rPr lang="fr-FR" dirty="0" smtClean="0"/>
              <a:t> </a:t>
            </a:r>
            <a:r>
              <a:rPr lang="fr-FR" dirty="0" err="1" smtClean="0"/>
              <a:t>because</a:t>
            </a:r>
            <a:r>
              <a:rPr lang="fr-FR" dirty="0" smtClean="0"/>
              <a:t> </a:t>
            </a:r>
            <a:r>
              <a:rPr lang="fr-FR" dirty="0" err="1" smtClean="0"/>
              <a:t>crustaceans</a:t>
            </a:r>
            <a:r>
              <a:rPr lang="fr-FR" dirty="0" smtClean="0"/>
              <a:t> and </a:t>
            </a:r>
            <a:r>
              <a:rPr lang="fr-FR" dirty="0" err="1" smtClean="0"/>
              <a:t>insects</a:t>
            </a:r>
            <a:r>
              <a:rPr lang="fr-FR" dirty="0" smtClean="0"/>
              <a:t> </a:t>
            </a:r>
            <a:r>
              <a:rPr lang="fr-FR" dirty="0" err="1" smtClean="0"/>
              <a:t>both</a:t>
            </a:r>
            <a:r>
              <a:rPr lang="fr-FR" dirty="0" smtClean="0"/>
              <a:t> </a:t>
            </a:r>
            <a:r>
              <a:rPr lang="fr-FR" dirty="0" err="1" smtClean="0"/>
              <a:t>belong</a:t>
            </a:r>
            <a:r>
              <a:rPr lang="fr-FR" dirty="0" smtClean="0"/>
              <a:t> to the </a:t>
            </a:r>
            <a:r>
              <a:rPr lang="fr-FR" dirty="0" err="1" smtClean="0"/>
              <a:t>same</a:t>
            </a:r>
            <a:r>
              <a:rPr lang="fr-FR" dirty="0" smtClean="0"/>
              <a:t> phylum (</a:t>
            </a:r>
            <a:r>
              <a:rPr lang="fr-FR" dirty="0" err="1" smtClean="0"/>
              <a:t>Arthropoda</a:t>
            </a:r>
            <a:r>
              <a:rPr lang="fr-FR" dirty="0" smtClean="0"/>
              <a:t>). </a:t>
            </a:r>
          </a:p>
          <a:p>
            <a:r>
              <a:rPr lang="fr-FR" dirty="0" err="1" smtClean="0"/>
              <a:t>Within</a:t>
            </a:r>
            <a:r>
              <a:rPr lang="fr-FR" dirty="0" smtClean="0"/>
              <a:t> the clade </a:t>
            </a:r>
            <a:r>
              <a:rPr lang="fr-FR" dirty="0" err="1" smtClean="0"/>
              <a:t>Pancrustacea</a:t>
            </a:r>
            <a:r>
              <a:rPr lang="fr-FR" dirty="0" smtClean="0"/>
              <a:t>, </a:t>
            </a:r>
            <a:r>
              <a:rPr lang="fr-FR" dirty="0" err="1" smtClean="0"/>
              <a:t>shrimp</a:t>
            </a:r>
            <a:r>
              <a:rPr lang="fr-FR" dirty="0" smtClean="0"/>
              <a:t> </a:t>
            </a:r>
            <a:r>
              <a:rPr lang="fr-FR" dirty="0" err="1" smtClean="0"/>
              <a:t>belong</a:t>
            </a:r>
            <a:r>
              <a:rPr lang="fr-FR" dirty="0" smtClean="0"/>
              <a:t> to the </a:t>
            </a:r>
            <a:r>
              <a:rPr lang="fr-FR" dirty="0" err="1" smtClean="0"/>
              <a:t>subphylum</a:t>
            </a:r>
            <a:r>
              <a:rPr lang="fr-FR" dirty="0" smtClean="0"/>
              <a:t> </a:t>
            </a:r>
            <a:r>
              <a:rPr lang="fr-FR" dirty="0" err="1" smtClean="0"/>
              <a:t>crustacea</a:t>
            </a:r>
            <a:r>
              <a:rPr lang="fr-FR" dirty="0" smtClean="0"/>
              <a:t> and </a:t>
            </a:r>
            <a:r>
              <a:rPr lang="fr-FR" dirty="0" err="1" smtClean="0"/>
              <a:t>insects</a:t>
            </a:r>
            <a:r>
              <a:rPr lang="fr-FR" dirty="0" smtClean="0"/>
              <a:t> </a:t>
            </a:r>
            <a:r>
              <a:rPr lang="fr-FR" dirty="0" err="1" smtClean="0"/>
              <a:t>belong</a:t>
            </a:r>
            <a:r>
              <a:rPr lang="fr-FR" dirty="0" smtClean="0"/>
              <a:t> to the </a:t>
            </a:r>
            <a:r>
              <a:rPr lang="fr-FR" dirty="0" err="1" smtClean="0"/>
              <a:t>subphylum</a:t>
            </a:r>
            <a:r>
              <a:rPr lang="fr-FR" dirty="0" smtClean="0"/>
              <a:t> </a:t>
            </a:r>
            <a:r>
              <a:rPr lang="fr-FR" dirty="0" err="1" smtClean="0"/>
              <a:t>Hexapoda</a:t>
            </a:r>
            <a:r>
              <a:rPr lang="fr-FR" dirty="0" smtClean="0"/>
              <a:t> [15]. As a </a:t>
            </a:r>
            <a:r>
              <a:rPr lang="fr-FR" dirty="0" err="1" smtClean="0"/>
              <a:t>result</a:t>
            </a:r>
            <a:r>
              <a:rPr lang="fr-FR" dirty="0" smtClean="0"/>
              <a:t> of </a:t>
            </a:r>
            <a:r>
              <a:rPr lang="fr-FR" dirty="0" err="1" smtClean="0"/>
              <a:t>this</a:t>
            </a:r>
            <a:r>
              <a:rPr lang="fr-FR" dirty="0" smtClean="0"/>
              <a:t> </a:t>
            </a:r>
            <a:r>
              <a:rPr lang="fr-FR" dirty="0" err="1" smtClean="0"/>
              <a:t>phylogenetic</a:t>
            </a:r>
            <a:r>
              <a:rPr lang="fr-FR" dirty="0" smtClean="0"/>
              <a:t> relation, </a:t>
            </a:r>
            <a:r>
              <a:rPr lang="fr-FR" dirty="0" err="1" smtClean="0"/>
              <a:t>homology</a:t>
            </a:r>
            <a:r>
              <a:rPr lang="fr-FR" dirty="0" smtClean="0"/>
              <a:t> </a:t>
            </a:r>
            <a:r>
              <a:rPr lang="fr-FR" dirty="0" err="1" smtClean="0"/>
              <a:t>between</a:t>
            </a:r>
            <a:r>
              <a:rPr lang="fr-FR" dirty="0" smtClean="0"/>
              <a:t> </a:t>
            </a:r>
            <a:r>
              <a:rPr lang="fr-FR" dirty="0" err="1" smtClean="0"/>
              <a:t>proteins</a:t>
            </a:r>
            <a:r>
              <a:rPr lang="fr-FR" dirty="0" smtClean="0"/>
              <a:t> of </a:t>
            </a:r>
            <a:r>
              <a:rPr lang="fr-FR" dirty="0" err="1" smtClean="0"/>
              <a:t>shrimp</a:t>
            </a:r>
            <a:r>
              <a:rPr lang="fr-FR" dirty="0" smtClean="0"/>
              <a:t> and </a:t>
            </a:r>
            <a:r>
              <a:rPr lang="fr-FR" dirty="0" err="1" smtClean="0"/>
              <a:t>different</a:t>
            </a:r>
            <a:r>
              <a:rPr lang="fr-FR" dirty="0" smtClean="0"/>
              <a:t> </a:t>
            </a:r>
            <a:r>
              <a:rPr lang="fr-FR" dirty="0" err="1" smtClean="0"/>
              <a:t>insects</a:t>
            </a:r>
            <a:r>
              <a:rPr lang="fr-FR" dirty="0" smtClean="0"/>
              <a:t> </a:t>
            </a:r>
            <a:r>
              <a:rPr lang="fr-FR" dirty="0" err="1" smtClean="0"/>
              <a:t>can</a:t>
            </a:r>
            <a:r>
              <a:rPr lang="fr-FR" dirty="0" smtClean="0"/>
              <a:t> </a:t>
            </a:r>
            <a:r>
              <a:rPr lang="fr-FR" dirty="0" err="1" smtClean="0"/>
              <a:t>be</a:t>
            </a:r>
            <a:r>
              <a:rPr lang="fr-FR" dirty="0" smtClean="0"/>
              <a:t> </a:t>
            </a:r>
            <a:r>
              <a:rPr lang="fr-FR" dirty="0" err="1" smtClean="0"/>
              <a:t>expected</a:t>
            </a:r>
            <a:r>
              <a:rPr lang="fr-FR" dirty="0" smtClean="0"/>
              <a:t> and has been </a:t>
            </a:r>
            <a:r>
              <a:rPr lang="fr-FR" dirty="0" err="1" smtClean="0"/>
              <a:t>previously</a:t>
            </a:r>
            <a:r>
              <a:rPr lang="fr-FR" dirty="0" smtClean="0"/>
              <a:t> </a:t>
            </a:r>
            <a:r>
              <a:rPr lang="fr-FR" dirty="0" err="1" smtClean="0"/>
              <a:t>documented</a:t>
            </a:r>
            <a:r>
              <a:rPr lang="fr-FR"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A6DC32EB-34A8-8345-B665-F3C19AE613AC}" type="slidenum">
              <a:rPr lang="en-US" smtClean="0"/>
              <a:pPr/>
              <a:t>10</a:t>
            </a:fld>
            <a:endParaRPr lang="en-US"/>
          </a:p>
        </p:txBody>
      </p:sp>
    </p:spTree>
    <p:extLst>
      <p:ext uri="{BB962C8B-B14F-4D97-AF65-F5344CB8AC3E}">
        <p14:creationId xmlns:p14="http://schemas.microsoft.com/office/powerpoint/2010/main" xmlns="" val="5871940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40480" y="6285233"/>
            <a:ext cx="43525440" cy="13370560"/>
          </a:xfrm>
        </p:spPr>
        <p:txBody>
          <a:bodyPr anchor="b"/>
          <a:lstStyle>
            <a:lvl1pPr algn="ctr">
              <a:defRPr sz="33600"/>
            </a:lvl1pPr>
          </a:lstStyle>
          <a:p>
            <a:r>
              <a:rPr lang="en-US"/>
              <a:t>Click to edit Master title style</a:t>
            </a:r>
            <a:endParaRPr lang="en-US" dirty="0"/>
          </a:p>
        </p:txBody>
      </p:sp>
      <p:sp>
        <p:nvSpPr>
          <p:cNvPr id="3" name="Subtitle 2"/>
          <p:cNvSpPr>
            <a:spLocks noGrp="1"/>
          </p:cNvSpPr>
          <p:nvPr>
            <p:ph type="subTitle" idx="1"/>
          </p:nvPr>
        </p:nvSpPr>
        <p:spPr>
          <a:xfrm>
            <a:off x="6400800" y="20171413"/>
            <a:ext cx="38404800" cy="9272267"/>
          </a:xfrm>
        </p:spPr>
        <p:txBody>
          <a:bodyPr/>
          <a:lstStyle>
            <a:lvl1pPr marL="0" indent="0" algn="ctr">
              <a:buNone/>
              <a:defRPr sz="13440"/>
            </a:lvl1pPr>
            <a:lvl2pPr marL="2560320" indent="0" algn="ctr">
              <a:buNone/>
              <a:defRPr sz="11200"/>
            </a:lvl2pPr>
            <a:lvl3pPr marL="5120640" indent="0" algn="ctr">
              <a:buNone/>
              <a:defRPr sz="10080"/>
            </a:lvl3pPr>
            <a:lvl4pPr marL="7680960" indent="0" algn="ctr">
              <a:buNone/>
              <a:defRPr sz="8960"/>
            </a:lvl4pPr>
            <a:lvl5pPr marL="10241280" indent="0" algn="ctr">
              <a:buNone/>
              <a:defRPr sz="8960"/>
            </a:lvl5pPr>
            <a:lvl6pPr marL="12801600" indent="0" algn="ctr">
              <a:buNone/>
              <a:defRPr sz="8960"/>
            </a:lvl6pPr>
            <a:lvl7pPr marL="15361920" indent="0" algn="ctr">
              <a:buNone/>
              <a:defRPr sz="8960"/>
            </a:lvl7pPr>
            <a:lvl8pPr marL="17922240" indent="0" algn="ctr">
              <a:buNone/>
              <a:defRPr sz="8960"/>
            </a:lvl8pPr>
            <a:lvl9pPr marL="20482560" indent="0" algn="ctr">
              <a:buNone/>
              <a:defRPr sz="89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27CEEBB-9DBA-2C49-95FB-A5F568ECD013}" type="datetimeFigureOut">
              <a:rPr lang="en-US" smtClean="0"/>
              <a:pPr/>
              <a:t>1/14/2020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1BCE2C6-3DFF-0247-8CC5-BC681CC654AF}" type="slidenum">
              <a:rPr lang="en-US" smtClean="0"/>
              <a:pPr/>
              <a:t>‹N°›</a:t>
            </a:fld>
            <a:endParaRPr lang="en-US" dirty="0"/>
          </a:p>
        </p:txBody>
      </p:sp>
    </p:spTree>
    <p:extLst>
      <p:ext uri="{BB962C8B-B14F-4D97-AF65-F5344CB8AC3E}">
        <p14:creationId xmlns:p14="http://schemas.microsoft.com/office/powerpoint/2010/main" xmlns="" val="1303222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7CEEBB-9DBA-2C49-95FB-A5F568ECD013}" type="datetimeFigureOut">
              <a:rPr lang="en-US" smtClean="0"/>
              <a:pPr/>
              <a:t>1/14/2020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1BCE2C6-3DFF-0247-8CC5-BC681CC654AF}" type="slidenum">
              <a:rPr lang="en-US" smtClean="0"/>
              <a:pPr/>
              <a:t>‹N°›</a:t>
            </a:fld>
            <a:endParaRPr lang="en-US" dirty="0"/>
          </a:p>
        </p:txBody>
      </p:sp>
    </p:spTree>
    <p:extLst>
      <p:ext uri="{BB962C8B-B14F-4D97-AF65-F5344CB8AC3E}">
        <p14:creationId xmlns:p14="http://schemas.microsoft.com/office/powerpoint/2010/main" xmlns="" val="149037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644583" y="2044700"/>
            <a:ext cx="11041380" cy="3254629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520443" y="2044700"/>
            <a:ext cx="32484060" cy="3254629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7CEEBB-9DBA-2C49-95FB-A5F568ECD013}" type="datetimeFigureOut">
              <a:rPr lang="en-US" smtClean="0"/>
              <a:pPr/>
              <a:t>1/14/2020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1BCE2C6-3DFF-0247-8CC5-BC681CC654AF}" type="slidenum">
              <a:rPr lang="en-US" smtClean="0"/>
              <a:pPr/>
              <a:t>‹N°›</a:t>
            </a:fld>
            <a:endParaRPr lang="en-US" dirty="0"/>
          </a:p>
        </p:txBody>
      </p:sp>
    </p:spTree>
    <p:extLst>
      <p:ext uri="{BB962C8B-B14F-4D97-AF65-F5344CB8AC3E}">
        <p14:creationId xmlns:p14="http://schemas.microsoft.com/office/powerpoint/2010/main" xmlns="" val="3593547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7CEEBB-9DBA-2C49-95FB-A5F568ECD013}" type="datetimeFigureOut">
              <a:rPr lang="en-US" smtClean="0"/>
              <a:pPr/>
              <a:t>1/14/2020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1BCE2C6-3DFF-0247-8CC5-BC681CC654AF}" type="slidenum">
              <a:rPr lang="en-US" smtClean="0"/>
              <a:pPr/>
              <a:t>‹N°›</a:t>
            </a:fld>
            <a:endParaRPr lang="en-US" dirty="0"/>
          </a:p>
        </p:txBody>
      </p:sp>
    </p:spTree>
    <p:extLst>
      <p:ext uri="{BB962C8B-B14F-4D97-AF65-F5344CB8AC3E}">
        <p14:creationId xmlns:p14="http://schemas.microsoft.com/office/powerpoint/2010/main" xmlns="" val="868399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93773" y="9574541"/>
            <a:ext cx="44165520" cy="15975327"/>
          </a:xfrm>
        </p:spPr>
        <p:txBody>
          <a:bodyPr anchor="b"/>
          <a:lstStyle>
            <a:lvl1pPr>
              <a:defRPr sz="33600"/>
            </a:lvl1pPr>
          </a:lstStyle>
          <a:p>
            <a:r>
              <a:rPr lang="en-US"/>
              <a:t>Click to edit Master title style</a:t>
            </a:r>
            <a:endParaRPr lang="en-US" dirty="0"/>
          </a:p>
        </p:txBody>
      </p:sp>
      <p:sp>
        <p:nvSpPr>
          <p:cNvPr id="3" name="Text Placeholder 2"/>
          <p:cNvSpPr>
            <a:spLocks noGrp="1"/>
          </p:cNvSpPr>
          <p:nvPr>
            <p:ph type="body" idx="1"/>
          </p:nvPr>
        </p:nvSpPr>
        <p:spPr>
          <a:xfrm>
            <a:off x="3493773" y="25701001"/>
            <a:ext cx="44165520" cy="8401047"/>
          </a:xfrm>
        </p:spPr>
        <p:txBody>
          <a:bodyPr/>
          <a:lstStyle>
            <a:lvl1pPr marL="0" indent="0">
              <a:buNone/>
              <a:defRPr sz="13440">
                <a:solidFill>
                  <a:schemeClr val="tx1"/>
                </a:solidFill>
              </a:defRPr>
            </a:lvl1pPr>
            <a:lvl2pPr marL="2560320" indent="0">
              <a:buNone/>
              <a:defRPr sz="11200">
                <a:solidFill>
                  <a:schemeClr val="tx1">
                    <a:tint val="75000"/>
                  </a:schemeClr>
                </a:solidFill>
              </a:defRPr>
            </a:lvl2pPr>
            <a:lvl3pPr marL="5120640" indent="0">
              <a:buNone/>
              <a:defRPr sz="10080">
                <a:solidFill>
                  <a:schemeClr val="tx1">
                    <a:tint val="75000"/>
                  </a:schemeClr>
                </a:solidFill>
              </a:defRPr>
            </a:lvl3pPr>
            <a:lvl4pPr marL="7680960" indent="0">
              <a:buNone/>
              <a:defRPr sz="8960">
                <a:solidFill>
                  <a:schemeClr val="tx1">
                    <a:tint val="75000"/>
                  </a:schemeClr>
                </a:solidFill>
              </a:defRPr>
            </a:lvl4pPr>
            <a:lvl5pPr marL="10241280" indent="0">
              <a:buNone/>
              <a:defRPr sz="8960">
                <a:solidFill>
                  <a:schemeClr val="tx1">
                    <a:tint val="75000"/>
                  </a:schemeClr>
                </a:solidFill>
              </a:defRPr>
            </a:lvl5pPr>
            <a:lvl6pPr marL="12801600" indent="0">
              <a:buNone/>
              <a:defRPr sz="8960">
                <a:solidFill>
                  <a:schemeClr val="tx1">
                    <a:tint val="75000"/>
                  </a:schemeClr>
                </a:solidFill>
              </a:defRPr>
            </a:lvl6pPr>
            <a:lvl7pPr marL="15361920" indent="0">
              <a:buNone/>
              <a:defRPr sz="8960">
                <a:solidFill>
                  <a:schemeClr val="tx1">
                    <a:tint val="75000"/>
                  </a:schemeClr>
                </a:solidFill>
              </a:defRPr>
            </a:lvl7pPr>
            <a:lvl8pPr marL="17922240" indent="0">
              <a:buNone/>
              <a:defRPr sz="8960">
                <a:solidFill>
                  <a:schemeClr val="tx1">
                    <a:tint val="75000"/>
                  </a:schemeClr>
                </a:solidFill>
              </a:defRPr>
            </a:lvl8pPr>
            <a:lvl9pPr marL="20482560" indent="0">
              <a:buNone/>
              <a:defRPr sz="896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27CEEBB-9DBA-2C49-95FB-A5F568ECD013}" type="datetimeFigureOut">
              <a:rPr lang="en-US" smtClean="0"/>
              <a:pPr/>
              <a:t>1/14/2020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1BCE2C6-3DFF-0247-8CC5-BC681CC654AF}" type="slidenum">
              <a:rPr lang="en-US" smtClean="0"/>
              <a:pPr/>
              <a:t>‹N°›</a:t>
            </a:fld>
            <a:endParaRPr lang="en-US" dirty="0"/>
          </a:p>
        </p:txBody>
      </p:sp>
    </p:spTree>
    <p:extLst>
      <p:ext uri="{BB962C8B-B14F-4D97-AF65-F5344CB8AC3E}">
        <p14:creationId xmlns:p14="http://schemas.microsoft.com/office/powerpoint/2010/main" xmlns="" val="1129937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520440" y="10223500"/>
            <a:ext cx="21762720" cy="2436749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5923240" y="10223500"/>
            <a:ext cx="21762720" cy="2436749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27CEEBB-9DBA-2C49-95FB-A5F568ECD013}" type="datetimeFigureOut">
              <a:rPr lang="en-US" smtClean="0"/>
              <a:pPr/>
              <a:t>1/14/2020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1BCE2C6-3DFF-0247-8CC5-BC681CC654AF}" type="slidenum">
              <a:rPr lang="en-US" smtClean="0"/>
              <a:pPr/>
              <a:t>‹N°›</a:t>
            </a:fld>
            <a:endParaRPr lang="en-US" dirty="0"/>
          </a:p>
        </p:txBody>
      </p:sp>
    </p:spTree>
    <p:extLst>
      <p:ext uri="{BB962C8B-B14F-4D97-AF65-F5344CB8AC3E}">
        <p14:creationId xmlns:p14="http://schemas.microsoft.com/office/powerpoint/2010/main" xmlns="" val="4042125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527110" y="2044708"/>
            <a:ext cx="44165520" cy="7423153"/>
          </a:xfrm>
        </p:spPr>
        <p:txBody>
          <a:bodyPr/>
          <a:lstStyle/>
          <a:p>
            <a:r>
              <a:rPr lang="en-US"/>
              <a:t>Click to edit Master title style</a:t>
            </a:r>
            <a:endParaRPr lang="en-US" dirty="0"/>
          </a:p>
        </p:txBody>
      </p:sp>
      <p:sp>
        <p:nvSpPr>
          <p:cNvPr id="3" name="Text Placeholder 2"/>
          <p:cNvSpPr>
            <a:spLocks noGrp="1"/>
          </p:cNvSpPr>
          <p:nvPr>
            <p:ph type="body" idx="1"/>
          </p:nvPr>
        </p:nvSpPr>
        <p:spPr>
          <a:xfrm>
            <a:off x="3527115" y="9414513"/>
            <a:ext cx="21662704" cy="4613907"/>
          </a:xfrm>
        </p:spPr>
        <p:txBody>
          <a:bodyPr anchor="b"/>
          <a:lstStyle>
            <a:lvl1pPr marL="0" indent="0">
              <a:buNone/>
              <a:defRPr sz="13440" b="1"/>
            </a:lvl1pPr>
            <a:lvl2pPr marL="2560320" indent="0">
              <a:buNone/>
              <a:defRPr sz="11200" b="1"/>
            </a:lvl2pPr>
            <a:lvl3pPr marL="5120640" indent="0">
              <a:buNone/>
              <a:defRPr sz="10080" b="1"/>
            </a:lvl3pPr>
            <a:lvl4pPr marL="7680960" indent="0">
              <a:buNone/>
              <a:defRPr sz="8960" b="1"/>
            </a:lvl4pPr>
            <a:lvl5pPr marL="10241280" indent="0">
              <a:buNone/>
              <a:defRPr sz="8960" b="1"/>
            </a:lvl5pPr>
            <a:lvl6pPr marL="12801600" indent="0">
              <a:buNone/>
              <a:defRPr sz="8960" b="1"/>
            </a:lvl6pPr>
            <a:lvl7pPr marL="15361920" indent="0">
              <a:buNone/>
              <a:defRPr sz="8960" b="1"/>
            </a:lvl7pPr>
            <a:lvl8pPr marL="17922240" indent="0">
              <a:buNone/>
              <a:defRPr sz="8960" b="1"/>
            </a:lvl8pPr>
            <a:lvl9pPr marL="20482560" indent="0">
              <a:buNone/>
              <a:defRPr sz="8960" b="1"/>
            </a:lvl9pPr>
          </a:lstStyle>
          <a:p>
            <a:pPr lvl="0"/>
            <a:r>
              <a:rPr lang="en-US"/>
              <a:t>Edit Master text styles</a:t>
            </a:r>
          </a:p>
        </p:txBody>
      </p:sp>
      <p:sp>
        <p:nvSpPr>
          <p:cNvPr id="4" name="Content Placeholder 3"/>
          <p:cNvSpPr>
            <a:spLocks noGrp="1"/>
          </p:cNvSpPr>
          <p:nvPr>
            <p:ph sz="half" idx="2"/>
          </p:nvPr>
        </p:nvSpPr>
        <p:spPr>
          <a:xfrm>
            <a:off x="3527115" y="14028420"/>
            <a:ext cx="21662704" cy="2063369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5923243" y="9414513"/>
            <a:ext cx="21769390" cy="4613907"/>
          </a:xfrm>
        </p:spPr>
        <p:txBody>
          <a:bodyPr anchor="b"/>
          <a:lstStyle>
            <a:lvl1pPr marL="0" indent="0">
              <a:buNone/>
              <a:defRPr sz="13440" b="1"/>
            </a:lvl1pPr>
            <a:lvl2pPr marL="2560320" indent="0">
              <a:buNone/>
              <a:defRPr sz="11200" b="1"/>
            </a:lvl2pPr>
            <a:lvl3pPr marL="5120640" indent="0">
              <a:buNone/>
              <a:defRPr sz="10080" b="1"/>
            </a:lvl3pPr>
            <a:lvl4pPr marL="7680960" indent="0">
              <a:buNone/>
              <a:defRPr sz="8960" b="1"/>
            </a:lvl4pPr>
            <a:lvl5pPr marL="10241280" indent="0">
              <a:buNone/>
              <a:defRPr sz="8960" b="1"/>
            </a:lvl5pPr>
            <a:lvl6pPr marL="12801600" indent="0">
              <a:buNone/>
              <a:defRPr sz="8960" b="1"/>
            </a:lvl6pPr>
            <a:lvl7pPr marL="15361920" indent="0">
              <a:buNone/>
              <a:defRPr sz="8960" b="1"/>
            </a:lvl7pPr>
            <a:lvl8pPr marL="17922240" indent="0">
              <a:buNone/>
              <a:defRPr sz="8960" b="1"/>
            </a:lvl8pPr>
            <a:lvl9pPr marL="20482560" indent="0">
              <a:buNone/>
              <a:defRPr sz="8960" b="1"/>
            </a:lvl9pPr>
          </a:lstStyle>
          <a:p>
            <a:pPr lvl="0"/>
            <a:r>
              <a:rPr lang="en-US"/>
              <a:t>Edit Master text styles</a:t>
            </a:r>
          </a:p>
        </p:txBody>
      </p:sp>
      <p:sp>
        <p:nvSpPr>
          <p:cNvPr id="6" name="Content Placeholder 5"/>
          <p:cNvSpPr>
            <a:spLocks noGrp="1"/>
          </p:cNvSpPr>
          <p:nvPr>
            <p:ph sz="quarter" idx="4"/>
          </p:nvPr>
        </p:nvSpPr>
        <p:spPr>
          <a:xfrm>
            <a:off x="25923243" y="14028420"/>
            <a:ext cx="21769390" cy="2063369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27CEEBB-9DBA-2C49-95FB-A5F568ECD013}" type="datetimeFigureOut">
              <a:rPr lang="en-US" smtClean="0"/>
              <a:pPr/>
              <a:t>1/14/2020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1BCE2C6-3DFF-0247-8CC5-BC681CC654AF}" type="slidenum">
              <a:rPr lang="en-US" smtClean="0"/>
              <a:pPr/>
              <a:t>‹N°›</a:t>
            </a:fld>
            <a:endParaRPr lang="en-US" dirty="0"/>
          </a:p>
        </p:txBody>
      </p:sp>
    </p:spTree>
    <p:extLst>
      <p:ext uri="{BB962C8B-B14F-4D97-AF65-F5344CB8AC3E}">
        <p14:creationId xmlns:p14="http://schemas.microsoft.com/office/powerpoint/2010/main" xmlns="" val="3826668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27CEEBB-9DBA-2C49-95FB-A5F568ECD013}" type="datetimeFigureOut">
              <a:rPr lang="en-US" smtClean="0"/>
              <a:pPr/>
              <a:t>1/14/2020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1BCE2C6-3DFF-0247-8CC5-BC681CC654AF}" type="slidenum">
              <a:rPr lang="en-US" smtClean="0"/>
              <a:pPr/>
              <a:t>‹N°›</a:t>
            </a:fld>
            <a:endParaRPr lang="en-US" dirty="0"/>
          </a:p>
        </p:txBody>
      </p:sp>
    </p:spTree>
    <p:extLst>
      <p:ext uri="{BB962C8B-B14F-4D97-AF65-F5344CB8AC3E}">
        <p14:creationId xmlns:p14="http://schemas.microsoft.com/office/powerpoint/2010/main" xmlns="" val="26909459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CEEBB-9DBA-2C49-95FB-A5F568ECD013}" type="datetimeFigureOut">
              <a:rPr lang="en-US" smtClean="0"/>
              <a:pPr/>
              <a:t>1/14/2020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1BCE2C6-3DFF-0247-8CC5-BC681CC654AF}" type="slidenum">
              <a:rPr lang="en-US" smtClean="0"/>
              <a:pPr/>
              <a:t>‹N°›</a:t>
            </a:fld>
            <a:endParaRPr lang="en-US" dirty="0"/>
          </a:p>
        </p:txBody>
      </p:sp>
    </p:spTree>
    <p:extLst>
      <p:ext uri="{BB962C8B-B14F-4D97-AF65-F5344CB8AC3E}">
        <p14:creationId xmlns:p14="http://schemas.microsoft.com/office/powerpoint/2010/main" xmlns="" val="354317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27110" y="2560320"/>
            <a:ext cx="16515397" cy="8961120"/>
          </a:xfrm>
        </p:spPr>
        <p:txBody>
          <a:bodyPr anchor="b"/>
          <a:lstStyle>
            <a:lvl1pPr>
              <a:defRPr sz="17920"/>
            </a:lvl1pPr>
          </a:lstStyle>
          <a:p>
            <a:r>
              <a:rPr lang="en-US"/>
              <a:t>Click to edit Master title style</a:t>
            </a:r>
            <a:endParaRPr lang="en-US" dirty="0"/>
          </a:p>
        </p:txBody>
      </p:sp>
      <p:sp>
        <p:nvSpPr>
          <p:cNvPr id="3" name="Content Placeholder 2"/>
          <p:cNvSpPr>
            <a:spLocks noGrp="1"/>
          </p:cNvSpPr>
          <p:nvPr>
            <p:ph idx="1"/>
          </p:nvPr>
        </p:nvSpPr>
        <p:spPr>
          <a:xfrm>
            <a:off x="21769390" y="5529588"/>
            <a:ext cx="25923240" cy="27292300"/>
          </a:xfrm>
        </p:spPr>
        <p:txBody>
          <a:bodyPr/>
          <a:lstStyle>
            <a:lvl1pPr>
              <a:defRPr sz="17920"/>
            </a:lvl1pPr>
            <a:lvl2pPr>
              <a:defRPr sz="15680"/>
            </a:lvl2pPr>
            <a:lvl3pPr>
              <a:defRPr sz="13440"/>
            </a:lvl3pPr>
            <a:lvl4pPr>
              <a:defRPr sz="11200"/>
            </a:lvl4pPr>
            <a:lvl5pPr>
              <a:defRPr sz="11200"/>
            </a:lvl5pPr>
            <a:lvl6pPr>
              <a:defRPr sz="11200"/>
            </a:lvl6pPr>
            <a:lvl7pPr>
              <a:defRPr sz="11200"/>
            </a:lvl7pPr>
            <a:lvl8pPr>
              <a:defRPr sz="11200"/>
            </a:lvl8pPr>
            <a:lvl9pPr>
              <a:defRPr sz="1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527110" y="11521440"/>
            <a:ext cx="16515397" cy="21344893"/>
          </a:xfrm>
        </p:spPr>
        <p:txBody>
          <a:bodyPr/>
          <a:lstStyle>
            <a:lvl1pPr marL="0" indent="0">
              <a:buNone/>
              <a:defRPr sz="8960"/>
            </a:lvl1pPr>
            <a:lvl2pPr marL="2560320" indent="0">
              <a:buNone/>
              <a:defRPr sz="7840"/>
            </a:lvl2pPr>
            <a:lvl3pPr marL="5120640" indent="0">
              <a:buNone/>
              <a:defRPr sz="6720"/>
            </a:lvl3pPr>
            <a:lvl4pPr marL="7680960" indent="0">
              <a:buNone/>
              <a:defRPr sz="5600"/>
            </a:lvl4pPr>
            <a:lvl5pPr marL="10241280" indent="0">
              <a:buNone/>
              <a:defRPr sz="5600"/>
            </a:lvl5pPr>
            <a:lvl6pPr marL="12801600" indent="0">
              <a:buNone/>
              <a:defRPr sz="5600"/>
            </a:lvl6pPr>
            <a:lvl7pPr marL="15361920" indent="0">
              <a:buNone/>
              <a:defRPr sz="5600"/>
            </a:lvl7pPr>
            <a:lvl8pPr marL="17922240" indent="0">
              <a:buNone/>
              <a:defRPr sz="5600"/>
            </a:lvl8pPr>
            <a:lvl9pPr marL="20482560" indent="0">
              <a:buNone/>
              <a:defRPr sz="5600"/>
            </a:lvl9pPr>
          </a:lstStyle>
          <a:p>
            <a:pPr lvl="0"/>
            <a:r>
              <a:rPr lang="en-US"/>
              <a:t>Edit Master text styles</a:t>
            </a:r>
          </a:p>
        </p:txBody>
      </p:sp>
      <p:sp>
        <p:nvSpPr>
          <p:cNvPr id="5" name="Date Placeholder 4"/>
          <p:cNvSpPr>
            <a:spLocks noGrp="1"/>
          </p:cNvSpPr>
          <p:nvPr>
            <p:ph type="dt" sz="half" idx="10"/>
          </p:nvPr>
        </p:nvSpPr>
        <p:spPr/>
        <p:txBody>
          <a:bodyPr/>
          <a:lstStyle/>
          <a:p>
            <a:fld id="{C27CEEBB-9DBA-2C49-95FB-A5F568ECD013}" type="datetimeFigureOut">
              <a:rPr lang="en-US" smtClean="0"/>
              <a:pPr/>
              <a:t>1/14/2020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1BCE2C6-3DFF-0247-8CC5-BC681CC654AF}" type="slidenum">
              <a:rPr lang="en-US" smtClean="0"/>
              <a:pPr/>
              <a:t>‹N°›</a:t>
            </a:fld>
            <a:endParaRPr lang="en-US" dirty="0"/>
          </a:p>
        </p:txBody>
      </p:sp>
    </p:spTree>
    <p:extLst>
      <p:ext uri="{BB962C8B-B14F-4D97-AF65-F5344CB8AC3E}">
        <p14:creationId xmlns:p14="http://schemas.microsoft.com/office/powerpoint/2010/main" xmlns="" val="1387739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27110" y="2560320"/>
            <a:ext cx="16515397" cy="8961120"/>
          </a:xfrm>
        </p:spPr>
        <p:txBody>
          <a:bodyPr anchor="b"/>
          <a:lstStyle>
            <a:lvl1pPr>
              <a:defRPr sz="17920"/>
            </a:lvl1pPr>
          </a:lstStyle>
          <a:p>
            <a:r>
              <a:rPr lang="en-US"/>
              <a:t>Click to edit Master title style</a:t>
            </a:r>
            <a:endParaRPr lang="en-US" dirty="0"/>
          </a:p>
        </p:txBody>
      </p:sp>
      <p:sp>
        <p:nvSpPr>
          <p:cNvPr id="3" name="Picture Placeholder 2"/>
          <p:cNvSpPr>
            <a:spLocks noGrp="1" noChangeAspect="1"/>
          </p:cNvSpPr>
          <p:nvPr>
            <p:ph type="pic" idx="1"/>
          </p:nvPr>
        </p:nvSpPr>
        <p:spPr>
          <a:xfrm>
            <a:off x="21769390" y="5529588"/>
            <a:ext cx="25923240" cy="27292300"/>
          </a:xfrm>
        </p:spPr>
        <p:txBody>
          <a:bodyPr anchor="t"/>
          <a:lstStyle>
            <a:lvl1pPr marL="0" indent="0">
              <a:buNone/>
              <a:defRPr sz="17920"/>
            </a:lvl1pPr>
            <a:lvl2pPr marL="2560320" indent="0">
              <a:buNone/>
              <a:defRPr sz="15680"/>
            </a:lvl2pPr>
            <a:lvl3pPr marL="5120640" indent="0">
              <a:buNone/>
              <a:defRPr sz="13440"/>
            </a:lvl3pPr>
            <a:lvl4pPr marL="7680960" indent="0">
              <a:buNone/>
              <a:defRPr sz="11200"/>
            </a:lvl4pPr>
            <a:lvl5pPr marL="10241280" indent="0">
              <a:buNone/>
              <a:defRPr sz="11200"/>
            </a:lvl5pPr>
            <a:lvl6pPr marL="12801600" indent="0">
              <a:buNone/>
              <a:defRPr sz="11200"/>
            </a:lvl6pPr>
            <a:lvl7pPr marL="15361920" indent="0">
              <a:buNone/>
              <a:defRPr sz="11200"/>
            </a:lvl7pPr>
            <a:lvl8pPr marL="17922240" indent="0">
              <a:buNone/>
              <a:defRPr sz="11200"/>
            </a:lvl8pPr>
            <a:lvl9pPr marL="20482560" indent="0">
              <a:buNone/>
              <a:defRPr sz="11200"/>
            </a:lvl9pPr>
          </a:lstStyle>
          <a:p>
            <a:r>
              <a:rPr lang="en-US" dirty="0"/>
              <a:t>Click icon to add picture</a:t>
            </a:r>
          </a:p>
        </p:txBody>
      </p:sp>
      <p:sp>
        <p:nvSpPr>
          <p:cNvPr id="4" name="Text Placeholder 3"/>
          <p:cNvSpPr>
            <a:spLocks noGrp="1"/>
          </p:cNvSpPr>
          <p:nvPr>
            <p:ph type="body" sz="half" idx="2"/>
          </p:nvPr>
        </p:nvSpPr>
        <p:spPr>
          <a:xfrm>
            <a:off x="3527110" y="11521440"/>
            <a:ext cx="16515397" cy="21344893"/>
          </a:xfrm>
        </p:spPr>
        <p:txBody>
          <a:bodyPr/>
          <a:lstStyle>
            <a:lvl1pPr marL="0" indent="0">
              <a:buNone/>
              <a:defRPr sz="8960"/>
            </a:lvl1pPr>
            <a:lvl2pPr marL="2560320" indent="0">
              <a:buNone/>
              <a:defRPr sz="7840"/>
            </a:lvl2pPr>
            <a:lvl3pPr marL="5120640" indent="0">
              <a:buNone/>
              <a:defRPr sz="6720"/>
            </a:lvl3pPr>
            <a:lvl4pPr marL="7680960" indent="0">
              <a:buNone/>
              <a:defRPr sz="5600"/>
            </a:lvl4pPr>
            <a:lvl5pPr marL="10241280" indent="0">
              <a:buNone/>
              <a:defRPr sz="5600"/>
            </a:lvl5pPr>
            <a:lvl6pPr marL="12801600" indent="0">
              <a:buNone/>
              <a:defRPr sz="5600"/>
            </a:lvl6pPr>
            <a:lvl7pPr marL="15361920" indent="0">
              <a:buNone/>
              <a:defRPr sz="5600"/>
            </a:lvl7pPr>
            <a:lvl8pPr marL="17922240" indent="0">
              <a:buNone/>
              <a:defRPr sz="5600"/>
            </a:lvl8pPr>
            <a:lvl9pPr marL="20482560" indent="0">
              <a:buNone/>
              <a:defRPr sz="5600"/>
            </a:lvl9pPr>
          </a:lstStyle>
          <a:p>
            <a:pPr lvl="0"/>
            <a:r>
              <a:rPr lang="en-US"/>
              <a:t>Edit Master text styles</a:t>
            </a:r>
          </a:p>
        </p:txBody>
      </p:sp>
      <p:sp>
        <p:nvSpPr>
          <p:cNvPr id="5" name="Date Placeholder 4"/>
          <p:cNvSpPr>
            <a:spLocks noGrp="1"/>
          </p:cNvSpPr>
          <p:nvPr>
            <p:ph type="dt" sz="half" idx="10"/>
          </p:nvPr>
        </p:nvSpPr>
        <p:spPr/>
        <p:txBody>
          <a:bodyPr/>
          <a:lstStyle/>
          <a:p>
            <a:fld id="{C27CEEBB-9DBA-2C49-95FB-A5F568ECD013}" type="datetimeFigureOut">
              <a:rPr lang="en-US" smtClean="0"/>
              <a:pPr/>
              <a:t>1/14/2020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1BCE2C6-3DFF-0247-8CC5-BC681CC654AF}" type="slidenum">
              <a:rPr lang="en-US" smtClean="0"/>
              <a:pPr/>
              <a:t>‹N°›</a:t>
            </a:fld>
            <a:endParaRPr lang="en-US" dirty="0"/>
          </a:p>
        </p:txBody>
      </p:sp>
    </p:spTree>
    <p:extLst>
      <p:ext uri="{BB962C8B-B14F-4D97-AF65-F5344CB8AC3E}">
        <p14:creationId xmlns:p14="http://schemas.microsoft.com/office/powerpoint/2010/main" xmlns="" val="37302445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20440" y="2044708"/>
            <a:ext cx="44165520" cy="742315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520440" y="10223500"/>
            <a:ext cx="44165520" cy="2436749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520440" y="35595568"/>
            <a:ext cx="11521440" cy="2044700"/>
          </a:xfrm>
          <a:prstGeom prst="rect">
            <a:avLst/>
          </a:prstGeom>
        </p:spPr>
        <p:txBody>
          <a:bodyPr vert="horz" lIns="91440" tIns="45720" rIns="91440" bIns="45720" rtlCol="0" anchor="ctr"/>
          <a:lstStyle>
            <a:lvl1pPr algn="l">
              <a:defRPr sz="6720">
                <a:solidFill>
                  <a:schemeClr val="tx1">
                    <a:tint val="75000"/>
                  </a:schemeClr>
                </a:solidFill>
              </a:defRPr>
            </a:lvl1pPr>
          </a:lstStyle>
          <a:p>
            <a:fld id="{C27CEEBB-9DBA-2C49-95FB-A5F568ECD013}" type="datetimeFigureOut">
              <a:rPr lang="en-US" smtClean="0"/>
              <a:pPr/>
              <a:t>1/14/2020</a:t>
            </a:fld>
            <a:endParaRPr lang="en-US" dirty="0"/>
          </a:p>
        </p:txBody>
      </p:sp>
      <p:sp>
        <p:nvSpPr>
          <p:cNvPr id="5" name="Footer Placeholder 4"/>
          <p:cNvSpPr>
            <a:spLocks noGrp="1"/>
          </p:cNvSpPr>
          <p:nvPr>
            <p:ph type="ftr" sz="quarter" idx="3"/>
          </p:nvPr>
        </p:nvSpPr>
        <p:spPr>
          <a:xfrm>
            <a:off x="16962120" y="35595568"/>
            <a:ext cx="17282160" cy="2044700"/>
          </a:xfrm>
          <a:prstGeom prst="rect">
            <a:avLst/>
          </a:prstGeom>
        </p:spPr>
        <p:txBody>
          <a:bodyPr vert="horz" lIns="91440" tIns="45720" rIns="91440" bIns="45720" rtlCol="0" anchor="ctr"/>
          <a:lstStyle>
            <a:lvl1pPr algn="ctr">
              <a:defRPr sz="672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36164520" y="35595568"/>
            <a:ext cx="11521440" cy="2044700"/>
          </a:xfrm>
          <a:prstGeom prst="rect">
            <a:avLst/>
          </a:prstGeom>
        </p:spPr>
        <p:txBody>
          <a:bodyPr vert="horz" lIns="91440" tIns="45720" rIns="91440" bIns="45720" rtlCol="0" anchor="ctr"/>
          <a:lstStyle>
            <a:lvl1pPr algn="r">
              <a:defRPr sz="6720">
                <a:solidFill>
                  <a:schemeClr val="tx1">
                    <a:tint val="75000"/>
                  </a:schemeClr>
                </a:solidFill>
              </a:defRPr>
            </a:lvl1pPr>
          </a:lstStyle>
          <a:p>
            <a:fld id="{B1BCE2C6-3DFF-0247-8CC5-BC681CC654AF}" type="slidenum">
              <a:rPr lang="en-US" smtClean="0"/>
              <a:pPr/>
              <a:t>‹N°›</a:t>
            </a:fld>
            <a:endParaRPr lang="en-US" dirty="0"/>
          </a:p>
        </p:txBody>
      </p:sp>
    </p:spTree>
    <p:extLst>
      <p:ext uri="{BB962C8B-B14F-4D97-AF65-F5344CB8AC3E}">
        <p14:creationId xmlns:p14="http://schemas.microsoft.com/office/powerpoint/2010/main" xmlns="" val="311092247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5120640" rtl="0" eaLnBrk="1" latinLnBrk="0" hangingPunct="1">
        <a:lnSpc>
          <a:spcPct val="90000"/>
        </a:lnSpc>
        <a:spcBef>
          <a:spcPct val="0"/>
        </a:spcBef>
        <a:buNone/>
        <a:defRPr sz="24640" kern="1200">
          <a:solidFill>
            <a:schemeClr val="tx1"/>
          </a:solidFill>
          <a:latin typeface="+mj-lt"/>
          <a:ea typeface="+mj-ea"/>
          <a:cs typeface="+mj-cs"/>
        </a:defRPr>
      </a:lvl1pPr>
    </p:titleStyle>
    <p:bodyStyle>
      <a:lvl1pPr marL="1280160" indent="-1280160" algn="l" defTabSz="5120640" rtl="0" eaLnBrk="1" latinLnBrk="0" hangingPunct="1">
        <a:lnSpc>
          <a:spcPct val="90000"/>
        </a:lnSpc>
        <a:spcBef>
          <a:spcPts val="5600"/>
        </a:spcBef>
        <a:buFont typeface="Arial" panose="020B0604020202020204" pitchFamily="34" charset="0"/>
        <a:buChar char="•"/>
        <a:defRPr sz="15680" kern="1200">
          <a:solidFill>
            <a:schemeClr val="tx1"/>
          </a:solidFill>
          <a:latin typeface="+mn-lt"/>
          <a:ea typeface="+mn-ea"/>
          <a:cs typeface="+mn-cs"/>
        </a:defRPr>
      </a:lvl1pPr>
      <a:lvl2pPr marL="3840480" indent="-1280160" algn="l" defTabSz="5120640" rtl="0" eaLnBrk="1" latinLnBrk="0" hangingPunct="1">
        <a:lnSpc>
          <a:spcPct val="90000"/>
        </a:lnSpc>
        <a:spcBef>
          <a:spcPts val="2800"/>
        </a:spcBef>
        <a:buFont typeface="Arial" panose="020B0604020202020204" pitchFamily="34" charset="0"/>
        <a:buChar char="•"/>
        <a:defRPr sz="13440" kern="1200">
          <a:solidFill>
            <a:schemeClr val="tx1"/>
          </a:solidFill>
          <a:latin typeface="+mn-lt"/>
          <a:ea typeface="+mn-ea"/>
          <a:cs typeface="+mn-cs"/>
        </a:defRPr>
      </a:lvl2pPr>
      <a:lvl3pPr marL="6400800" indent="-1280160" algn="l" defTabSz="5120640" rtl="0" eaLnBrk="1" latinLnBrk="0" hangingPunct="1">
        <a:lnSpc>
          <a:spcPct val="90000"/>
        </a:lnSpc>
        <a:spcBef>
          <a:spcPts val="2800"/>
        </a:spcBef>
        <a:buFont typeface="Arial" panose="020B0604020202020204" pitchFamily="34" charset="0"/>
        <a:buChar char="•"/>
        <a:defRPr sz="11200" kern="1200">
          <a:solidFill>
            <a:schemeClr val="tx1"/>
          </a:solidFill>
          <a:latin typeface="+mn-lt"/>
          <a:ea typeface="+mn-ea"/>
          <a:cs typeface="+mn-cs"/>
        </a:defRPr>
      </a:lvl3pPr>
      <a:lvl4pPr marL="89611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4pPr>
      <a:lvl5pPr marL="1152144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5pPr>
      <a:lvl6pPr marL="1408176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6pPr>
      <a:lvl7pPr marL="1664208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7pPr>
      <a:lvl8pPr marL="1920240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8pPr>
      <a:lvl9pPr marL="217627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9pPr>
    </p:bodyStyle>
    <p:otherStyle>
      <a:defPPr>
        <a:defRPr lang="en-US"/>
      </a:defPPr>
      <a:lvl1pPr marL="0" algn="l" defTabSz="5120640" rtl="0" eaLnBrk="1" latinLnBrk="0" hangingPunct="1">
        <a:defRPr sz="10080" kern="1200">
          <a:solidFill>
            <a:schemeClr val="tx1"/>
          </a:solidFill>
          <a:latin typeface="+mn-lt"/>
          <a:ea typeface="+mn-ea"/>
          <a:cs typeface="+mn-cs"/>
        </a:defRPr>
      </a:lvl1pPr>
      <a:lvl2pPr marL="2560320" algn="l" defTabSz="5120640" rtl="0" eaLnBrk="1" latinLnBrk="0" hangingPunct="1">
        <a:defRPr sz="10080" kern="1200">
          <a:solidFill>
            <a:schemeClr val="tx1"/>
          </a:solidFill>
          <a:latin typeface="+mn-lt"/>
          <a:ea typeface="+mn-ea"/>
          <a:cs typeface="+mn-cs"/>
        </a:defRPr>
      </a:lvl2pPr>
      <a:lvl3pPr marL="5120640" algn="l" defTabSz="5120640" rtl="0" eaLnBrk="1" latinLnBrk="0" hangingPunct="1">
        <a:defRPr sz="10080" kern="1200">
          <a:solidFill>
            <a:schemeClr val="tx1"/>
          </a:solidFill>
          <a:latin typeface="+mn-lt"/>
          <a:ea typeface="+mn-ea"/>
          <a:cs typeface="+mn-cs"/>
        </a:defRPr>
      </a:lvl3pPr>
      <a:lvl4pPr marL="7680960" algn="l" defTabSz="5120640" rtl="0" eaLnBrk="1" latinLnBrk="0" hangingPunct="1">
        <a:defRPr sz="10080" kern="1200">
          <a:solidFill>
            <a:schemeClr val="tx1"/>
          </a:solidFill>
          <a:latin typeface="+mn-lt"/>
          <a:ea typeface="+mn-ea"/>
          <a:cs typeface="+mn-cs"/>
        </a:defRPr>
      </a:lvl4pPr>
      <a:lvl5pPr marL="10241280" algn="l" defTabSz="5120640" rtl="0" eaLnBrk="1" latinLnBrk="0" hangingPunct="1">
        <a:defRPr sz="10080" kern="1200">
          <a:solidFill>
            <a:schemeClr val="tx1"/>
          </a:solidFill>
          <a:latin typeface="+mn-lt"/>
          <a:ea typeface="+mn-ea"/>
          <a:cs typeface="+mn-cs"/>
        </a:defRPr>
      </a:lvl5pPr>
      <a:lvl6pPr marL="12801600" algn="l" defTabSz="5120640" rtl="0" eaLnBrk="1" latinLnBrk="0" hangingPunct="1">
        <a:defRPr sz="10080" kern="1200">
          <a:solidFill>
            <a:schemeClr val="tx1"/>
          </a:solidFill>
          <a:latin typeface="+mn-lt"/>
          <a:ea typeface="+mn-ea"/>
          <a:cs typeface="+mn-cs"/>
        </a:defRPr>
      </a:lvl6pPr>
      <a:lvl7pPr marL="15361920" algn="l" defTabSz="5120640" rtl="0" eaLnBrk="1" latinLnBrk="0" hangingPunct="1">
        <a:defRPr sz="10080" kern="1200">
          <a:solidFill>
            <a:schemeClr val="tx1"/>
          </a:solidFill>
          <a:latin typeface="+mn-lt"/>
          <a:ea typeface="+mn-ea"/>
          <a:cs typeface="+mn-cs"/>
        </a:defRPr>
      </a:lvl7pPr>
      <a:lvl8pPr marL="17922240" algn="l" defTabSz="5120640" rtl="0" eaLnBrk="1" latinLnBrk="0" hangingPunct="1">
        <a:defRPr sz="10080" kern="1200">
          <a:solidFill>
            <a:schemeClr val="tx1"/>
          </a:solidFill>
          <a:latin typeface="+mn-lt"/>
          <a:ea typeface="+mn-ea"/>
          <a:cs typeface="+mn-cs"/>
        </a:defRPr>
      </a:lvl8pPr>
      <a:lvl9pPr marL="20482560" algn="l" defTabSz="5120640" rtl="0" eaLnBrk="1" latinLnBrk="0" hangingPunct="1">
        <a:defRPr sz="100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tiff"/><Relationship Id="rId3" Type="http://schemas.openxmlformats.org/officeDocument/2006/relationships/image" Target="../media/image2.png"/><Relationship Id="rId7" Type="http://schemas.openxmlformats.org/officeDocument/2006/relationships/image" Target="../media/image6.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tiff"/><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26.emf"/><Relationship Id="rId4" Type="http://schemas.openxmlformats.org/officeDocument/2006/relationships/image" Target="../media/image25.emf"/></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29.emf"/><Relationship Id="rId4" Type="http://schemas.openxmlformats.org/officeDocument/2006/relationships/image" Target="../media/image28.emf"/></Relationships>
</file>

<file path=ppt/slides/_rels/slide13.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33.tiff"/><Relationship Id="rId5" Type="http://schemas.openxmlformats.org/officeDocument/2006/relationships/image" Target="../media/image32.tiff"/><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4.emf"/><Relationship Id="rId7"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10" Type="http://schemas.openxmlformats.org/officeDocument/2006/relationships/image" Target="../media/image40.png"/><Relationship Id="rId4" Type="http://schemas.openxmlformats.org/officeDocument/2006/relationships/image" Target="../media/image8.png"/><Relationship Id="rId9"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42.emf"/></Relationships>
</file>

<file path=ppt/slides/_rels/slide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image" Target="../media/image48.tiff"/><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50.tiff"/></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54.tiff"/><Relationship Id="rId5" Type="http://schemas.openxmlformats.org/officeDocument/2006/relationships/image" Target="../media/image53.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tiff"/><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6.tiff"/></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tiff"/><Relationship Id="rId7"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tiff"/><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12FA3425-2E16-E04B-832D-AB57AAD77641}"/>
              </a:ext>
            </a:extLst>
          </p:cNvPr>
          <p:cNvSpPr txBox="1"/>
          <p:nvPr/>
        </p:nvSpPr>
        <p:spPr>
          <a:xfrm>
            <a:off x="0" y="16301484"/>
            <a:ext cx="51206400" cy="2215991"/>
          </a:xfrm>
          <a:prstGeom prst="rect">
            <a:avLst/>
          </a:prstGeom>
          <a:noFill/>
        </p:spPr>
        <p:txBody>
          <a:bodyPr wrap="square" rtlCol="0">
            <a:spAutoFit/>
          </a:bodyPr>
          <a:lstStyle/>
          <a:p>
            <a:pPr algn="ctr"/>
            <a:r>
              <a:rPr lang="en-US" sz="13800" b="1" dirty="0" smtClean="0">
                <a:solidFill>
                  <a:srgbClr val="005393"/>
                </a:solidFill>
                <a:latin typeface="DIN-Bold" pitchFamily="2" charset="0"/>
              </a:rPr>
              <a:t>Allergies </a:t>
            </a:r>
            <a:r>
              <a:rPr lang="en-US" sz="13800" b="1" dirty="0" err="1" smtClean="0">
                <a:solidFill>
                  <a:srgbClr val="005393"/>
                </a:solidFill>
                <a:latin typeface="DIN-Bold" pitchFamily="2" charset="0"/>
              </a:rPr>
              <a:t>croisées</a:t>
            </a:r>
            <a:r>
              <a:rPr lang="en-US" sz="13800" b="1" dirty="0" smtClean="0">
                <a:solidFill>
                  <a:srgbClr val="005393"/>
                </a:solidFill>
                <a:latin typeface="DIN-Bold" pitchFamily="2" charset="0"/>
              </a:rPr>
              <a:t> </a:t>
            </a:r>
            <a:r>
              <a:rPr lang="en-US" sz="13800" b="1" dirty="0" err="1" smtClean="0">
                <a:solidFill>
                  <a:srgbClr val="005393"/>
                </a:solidFill>
                <a:latin typeface="DIN-Bold" pitchFamily="2" charset="0"/>
              </a:rPr>
              <a:t>crustacés</a:t>
            </a:r>
            <a:r>
              <a:rPr lang="en-US" sz="13800" b="1" dirty="0" smtClean="0">
                <a:solidFill>
                  <a:srgbClr val="005393"/>
                </a:solidFill>
                <a:latin typeface="DIN-Bold" pitchFamily="2" charset="0"/>
              </a:rPr>
              <a:t> et </a:t>
            </a:r>
            <a:r>
              <a:rPr lang="en-US" sz="13800" b="1" dirty="0" err="1" smtClean="0">
                <a:solidFill>
                  <a:srgbClr val="005393"/>
                </a:solidFill>
                <a:latin typeface="DIN-Bold" pitchFamily="2" charset="0"/>
              </a:rPr>
              <a:t>insectes</a:t>
            </a:r>
            <a:r>
              <a:rPr lang="en-US" sz="13800" b="1" dirty="0" smtClean="0">
                <a:solidFill>
                  <a:srgbClr val="005393"/>
                </a:solidFill>
                <a:latin typeface="DIN-Bold" pitchFamily="2" charset="0"/>
              </a:rPr>
              <a:t> comestibles</a:t>
            </a:r>
          </a:p>
        </p:txBody>
      </p:sp>
      <p:pic>
        <p:nvPicPr>
          <p:cNvPr id="9" name="Picture 8">
            <a:extLst>
              <a:ext uri="{FF2B5EF4-FFF2-40B4-BE49-F238E27FC236}">
                <a16:creationId xmlns:a16="http://schemas.microsoft.com/office/drawing/2014/main" xmlns="" id="{C2F7802D-9917-354C-B67C-5C6AD1D6FE8B}"/>
              </a:ext>
            </a:extLst>
          </p:cNvPr>
          <p:cNvPicPr>
            <a:picLocks noChangeAspect="1"/>
          </p:cNvPicPr>
          <p:nvPr/>
        </p:nvPicPr>
        <p:blipFill>
          <a:blip r:embed="rId3"/>
          <a:stretch>
            <a:fillRect/>
          </a:stretch>
        </p:blipFill>
        <p:spPr>
          <a:xfrm>
            <a:off x="414312" y="31596806"/>
            <a:ext cx="11790938" cy="6747249"/>
          </a:xfrm>
          <a:prstGeom prst="rect">
            <a:avLst/>
          </a:prstGeom>
        </p:spPr>
      </p:pic>
      <p:pic>
        <p:nvPicPr>
          <p:cNvPr id="11" name="Picture 10">
            <a:extLst>
              <a:ext uri="{FF2B5EF4-FFF2-40B4-BE49-F238E27FC236}">
                <a16:creationId xmlns:a16="http://schemas.microsoft.com/office/drawing/2014/main" xmlns="" id="{5B661ADF-7634-E245-A7DC-0397BB01BB96}"/>
              </a:ext>
            </a:extLst>
          </p:cNvPr>
          <p:cNvPicPr>
            <a:picLocks noChangeAspect="1"/>
          </p:cNvPicPr>
          <p:nvPr/>
        </p:nvPicPr>
        <p:blipFill>
          <a:blip r:embed="rId4"/>
          <a:stretch>
            <a:fillRect/>
          </a:stretch>
        </p:blipFill>
        <p:spPr>
          <a:xfrm>
            <a:off x="20721326" y="2585726"/>
            <a:ext cx="9763748" cy="9763748"/>
          </a:xfrm>
          <a:prstGeom prst="rect">
            <a:avLst/>
          </a:prstGeom>
        </p:spPr>
      </p:pic>
      <p:pic>
        <p:nvPicPr>
          <p:cNvPr id="13" name="Picture 12">
            <a:extLst>
              <a:ext uri="{FF2B5EF4-FFF2-40B4-BE49-F238E27FC236}">
                <a16:creationId xmlns:a16="http://schemas.microsoft.com/office/drawing/2014/main" xmlns="" id="{95EE253E-7C77-F44B-916A-B234C576FAAC}"/>
              </a:ext>
            </a:extLst>
          </p:cNvPr>
          <p:cNvPicPr>
            <a:picLocks noChangeAspect="1"/>
          </p:cNvPicPr>
          <p:nvPr/>
        </p:nvPicPr>
        <p:blipFill>
          <a:blip r:embed="rId5"/>
          <a:stretch>
            <a:fillRect/>
          </a:stretch>
        </p:blipFill>
        <p:spPr>
          <a:xfrm>
            <a:off x="39172222" y="31941457"/>
            <a:ext cx="11278805" cy="6463343"/>
          </a:xfrm>
          <a:prstGeom prst="rect">
            <a:avLst/>
          </a:prstGeom>
        </p:spPr>
      </p:pic>
      <p:sp>
        <p:nvSpPr>
          <p:cNvPr id="44" name="TextBox 43">
            <a:extLst>
              <a:ext uri="{FF2B5EF4-FFF2-40B4-BE49-F238E27FC236}">
                <a16:creationId xmlns:a16="http://schemas.microsoft.com/office/drawing/2014/main" xmlns="" id="{259C3E34-9B0C-BF4D-9040-24B11958F300}"/>
              </a:ext>
            </a:extLst>
          </p:cNvPr>
          <p:cNvSpPr txBox="1"/>
          <p:nvPr/>
        </p:nvSpPr>
        <p:spPr>
          <a:xfrm>
            <a:off x="14432429" y="23752387"/>
            <a:ext cx="22349415" cy="1862048"/>
          </a:xfrm>
          <a:prstGeom prst="rect">
            <a:avLst/>
          </a:prstGeom>
          <a:noFill/>
        </p:spPr>
        <p:txBody>
          <a:bodyPr wrap="square" rtlCol="0">
            <a:spAutoFit/>
          </a:bodyPr>
          <a:lstStyle/>
          <a:p>
            <a:pPr algn="ctr"/>
            <a:r>
              <a:rPr lang="en-US" sz="11500" smtClean="0">
                <a:solidFill>
                  <a:srgbClr val="F26B21"/>
                </a:solidFill>
                <a:latin typeface="DIN-Bold" pitchFamily="2" charset="0"/>
              </a:rPr>
              <a:t>Romy GADISSEUR</a:t>
            </a:r>
            <a:endParaRPr lang="en-US" sz="11500">
              <a:solidFill>
                <a:srgbClr val="F26B21"/>
              </a:solidFill>
              <a:latin typeface="DIN-Bold" pitchFamily="2" charset="0"/>
            </a:endParaRPr>
          </a:p>
        </p:txBody>
      </p:sp>
      <p:sp>
        <p:nvSpPr>
          <p:cNvPr id="47" name="TextBox 46">
            <a:extLst>
              <a:ext uri="{FF2B5EF4-FFF2-40B4-BE49-F238E27FC236}">
                <a16:creationId xmlns:a16="http://schemas.microsoft.com/office/drawing/2014/main" xmlns="" id="{3B359E3D-2708-D04B-B9E7-716EDEA75018}"/>
              </a:ext>
            </a:extLst>
          </p:cNvPr>
          <p:cNvSpPr txBox="1"/>
          <p:nvPr/>
        </p:nvSpPr>
        <p:spPr>
          <a:xfrm>
            <a:off x="14432429" y="25701446"/>
            <a:ext cx="22349415" cy="2954655"/>
          </a:xfrm>
          <a:prstGeom prst="rect">
            <a:avLst/>
          </a:prstGeom>
          <a:noFill/>
        </p:spPr>
        <p:txBody>
          <a:bodyPr wrap="square" rtlCol="0">
            <a:spAutoFit/>
          </a:bodyPr>
          <a:lstStyle/>
          <a:p>
            <a:pPr algn="ctr"/>
            <a:r>
              <a:rPr lang="en-US" sz="6600" b="1">
                <a:latin typeface="DIN-Regular" pitchFamily="2" charset="0"/>
              </a:rPr>
              <a:t>Department of Clinical Chemistry</a:t>
            </a:r>
          </a:p>
          <a:p>
            <a:pPr algn="ctr"/>
            <a:r>
              <a:rPr lang="en-US" sz="6000">
                <a:latin typeface="DIN-Regular" pitchFamily="2" charset="0"/>
              </a:rPr>
              <a:t>University of Liège, CHU Sart-Tilman</a:t>
            </a:r>
          </a:p>
          <a:p>
            <a:pPr algn="ctr"/>
            <a:r>
              <a:rPr lang="en-US" sz="6000">
                <a:latin typeface="DIN-Regular" pitchFamily="2" charset="0"/>
              </a:rPr>
              <a:t>Liège, Belgium</a:t>
            </a:r>
          </a:p>
        </p:txBody>
      </p:sp>
      <p:sp>
        <p:nvSpPr>
          <p:cNvPr id="50" name="TextBox 49">
            <a:extLst>
              <a:ext uri="{FF2B5EF4-FFF2-40B4-BE49-F238E27FC236}">
                <a16:creationId xmlns:a16="http://schemas.microsoft.com/office/drawing/2014/main" xmlns="" id="{087BADED-57DC-BA46-80C7-53945CC8D7D6}"/>
              </a:ext>
            </a:extLst>
          </p:cNvPr>
          <p:cNvSpPr txBox="1"/>
          <p:nvPr/>
        </p:nvSpPr>
        <p:spPr>
          <a:xfrm>
            <a:off x="14432429" y="36107004"/>
            <a:ext cx="22349415" cy="1015663"/>
          </a:xfrm>
          <a:prstGeom prst="rect">
            <a:avLst/>
          </a:prstGeom>
          <a:noFill/>
        </p:spPr>
        <p:txBody>
          <a:bodyPr wrap="square" rtlCol="0">
            <a:spAutoFit/>
          </a:bodyPr>
          <a:lstStyle/>
          <a:p>
            <a:pPr algn="ctr"/>
            <a:r>
              <a:rPr lang="en-US" sz="6000">
                <a:latin typeface="DIN-Regular" pitchFamily="2" charset="0"/>
              </a:rPr>
              <a:t>Email: </a:t>
            </a:r>
            <a:r>
              <a:rPr lang="en-US" sz="6000" i="1" smtClean="0">
                <a:solidFill>
                  <a:srgbClr val="005393"/>
                </a:solidFill>
                <a:latin typeface="DIN-Regular" pitchFamily="2" charset="0"/>
              </a:rPr>
              <a:t>romy.gadisseur</a:t>
            </a:r>
            <a:r>
              <a:rPr lang="en-US" sz="6000" i="1" smtClean="0">
                <a:solidFill>
                  <a:srgbClr val="005393"/>
                </a:solidFill>
              </a:rPr>
              <a:t>@</a:t>
            </a:r>
            <a:r>
              <a:rPr lang="en-US" sz="6000" i="1" smtClean="0">
                <a:solidFill>
                  <a:srgbClr val="005393"/>
                </a:solidFill>
                <a:latin typeface="DIN-Regular" pitchFamily="2" charset="0"/>
              </a:rPr>
              <a:t>chuliege.be</a:t>
            </a:r>
            <a:endParaRPr lang="en-US" sz="6000" i="1">
              <a:solidFill>
                <a:srgbClr val="005393"/>
              </a:solidFill>
              <a:latin typeface="DIN-Regular" pitchFamily="2" charset="0"/>
            </a:endParaRPr>
          </a:p>
        </p:txBody>
      </p:sp>
      <p:pic>
        <p:nvPicPr>
          <p:cNvPr id="10" name="Image 9"/>
          <p:cNvPicPr>
            <a:picLocks noChangeAspect="1"/>
          </p:cNvPicPr>
          <p:nvPr/>
        </p:nvPicPr>
        <p:blipFill>
          <a:blip r:embed="rId6"/>
          <a:stretch>
            <a:fillRect/>
          </a:stretch>
        </p:blipFill>
        <p:spPr>
          <a:xfrm>
            <a:off x="19718832" y="30849347"/>
            <a:ext cx="12285168" cy="3882488"/>
          </a:xfrm>
          <a:prstGeom prst="rect">
            <a:avLst/>
          </a:prstGeom>
        </p:spPr>
      </p:pic>
      <p:pic>
        <p:nvPicPr>
          <p:cNvPr id="12" name="Image 11"/>
          <p:cNvPicPr>
            <a:picLocks noChangeAspect="1"/>
          </p:cNvPicPr>
          <p:nvPr/>
        </p:nvPicPr>
        <p:blipFill>
          <a:blip r:embed="rId7"/>
          <a:stretch>
            <a:fillRect/>
          </a:stretch>
        </p:blipFill>
        <p:spPr>
          <a:xfrm>
            <a:off x="414312" y="22720208"/>
            <a:ext cx="13854178" cy="7308191"/>
          </a:xfrm>
          <a:prstGeom prst="rect">
            <a:avLst/>
          </a:prstGeom>
        </p:spPr>
      </p:pic>
      <p:pic>
        <p:nvPicPr>
          <p:cNvPr id="14" name="Image 13"/>
          <p:cNvPicPr>
            <a:picLocks noChangeAspect="1"/>
          </p:cNvPicPr>
          <p:nvPr/>
        </p:nvPicPr>
        <p:blipFill>
          <a:blip r:embed="rId8"/>
          <a:stretch>
            <a:fillRect/>
          </a:stretch>
        </p:blipFill>
        <p:spPr>
          <a:xfrm>
            <a:off x="37115599" y="22720207"/>
            <a:ext cx="11576201" cy="8483323"/>
          </a:xfrm>
          <a:prstGeom prst="rect">
            <a:avLst/>
          </a:prstGeom>
        </p:spPr>
      </p:pic>
    </p:spTree>
    <p:extLst>
      <p:ext uri="{BB962C8B-B14F-4D97-AF65-F5344CB8AC3E}">
        <p14:creationId xmlns:p14="http://schemas.microsoft.com/office/powerpoint/2010/main" xmlns="" val="27439958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29988539" y="1068220"/>
            <a:ext cx="19866737" cy="5124357"/>
          </a:xfrm>
          <a:prstGeom prst="rect">
            <a:avLst/>
          </a:prstGeom>
        </p:spPr>
      </p:pic>
      <p:sp>
        <p:nvSpPr>
          <p:cNvPr id="5" name="Rectangle 4"/>
          <p:cNvSpPr/>
          <p:nvPr/>
        </p:nvSpPr>
        <p:spPr>
          <a:xfrm>
            <a:off x="12801600" y="17632740"/>
            <a:ext cx="25603200" cy="1034579"/>
          </a:xfrm>
          <a:prstGeom prst="rect">
            <a:avLst/>
          </a:prstGeom>
        </p:spPr>
        <p:txBody>
          <a:bodyPr>
            <a:spAutoFit/>
          </a:bodyPr>
          <a:lstStyle/>
          <a:p>
            <a:endParaRPr lang="en-US"/>
          </a:p>
        </p:txBody>
      </p:sp>
      <p:sp>
        <p:nvSpPr>
          <p:cNvPr id="6" name="Espace réservé du contenu 2"/>
          <p:cNvSpPr txBox="1">
            <a:spLocks/>
          </p:cNvSpPr>
          <p:nvPr/>
        </p:nvSpPr>
        <p:spPr>
          <a:xfrm>
            <a:off x="2225040" y="7293071"/>
            <a:ext cx="47914560" cy="26746200"/>
          </a:xfrm>
          <a:prstGeom prst="rect">
            <a:avLst/>
          </a:prstGeom>
        </p:spPr>
        <p:txBody>
          <a:bodyPr vert="horz" lIns="91440" tIns="45720" rIns="91440" bIns="45720" rtlCol="0">
            <a:normAutofit/>
          </a:bodyPr>
          <a:lstStyle>
            <a:lvl1pPr marL="1280160" indent="-1280160" algn="l" defTabSz="5120640" rtl="0" eaLnBrk="1" latinLnBrk="0" hangingPunct="1">
              <a:lnSpc>
                <a:spcPct val="90000"/>
              </a:lnSpc>
              <a:spcBef>
                <a:spcPts val="5600"/>
              </a:spcBef>
              <a:buFont typeface="Arial" panose="020B0604020202020204" pitchFamily="34" charset="0"/>
              <a:buChar char="•"/>
              <a:defRPr sz="15680" kern="1200">
                <a:solidFill>
                  <a:schemeClr val="tx1"/>
                </a:solidFill>
                <a:latin typeface="+mn-lt"/>
                <a:ea typeface="+mn-ea"/>
                <a:cs typeface="+mn-cs"/>
              </a:defRPr>
            </a:lvl1pPr>
            <a:lvl2pPr marL="3840480" indent="-1280160" algn="l" defTabSz="5120640" rtl="0" eaLnBrk="1" latinLnBrk="0" hangingPunct="1">
              <a:lnSpc>
                <a:spcPct val="90000"/>
              </a:lnSpc>
              <a:spcBef>
                <a:spcPts val="2800"/>
              </a:spcBef>
              <a:buFont typeface="Arial" panose="020B0604020202020204" pitchFamily="34" charset="0"/>
              <a:buChar char="•"/>
              <a:defRPr sz="13440" kern="1200">
                <a:solidFill>
                  <a:schemeClr val="tx1"/>
                </a:solidFill>
                <a:latin typeface="+mn-lt"/>
                <a:ea typeface="+mn-ea"/>
                <a:cs typeface="+mn-cs"/>
              </a:defRPr>
            </a:lvl2pPr>
            <a:lvl3pPr marL="6400800" indent="-1280160" algn="l" defTabSz="5120640" rtl="0" eaLnBrk="1" latinLnBrk="0" hangingPunct="1">
              <a:lnSpc>
                <a:spcPct val="90000"/>
              </a:lnSpc>
              <a:spcBef>
                <a:spcPts val="2800"/>
              </a:spcBef>
              <a:buFont typeface="Arial" panose="020B0604020202020204" pitchFamily="34" charset="0"/>
              <a:buChar char="•"/>
              <a:defRPr sz="11200" kern="1200">
                <a:solidFill>
                  <a:schemeClr val="tx1"/>
                </a:solidFill>
                <a:latin typeface="+mn-lt"/>
                <a:ea typeface="+mn-ea"/>
                <a:cs typeface="+mn-cs"/>
              </a:defRPr>
            </a:lvl3pPr>
            <a:lvl4pPr marL="89611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4pPr>
            <a:lvl5pPr marL="1152144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5pPr>
            <a:lvl6pPr marL="1408176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6pPr>
            <a:lvl7pPr marL="1664208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7pPr>
            <a:lvl8pPr marL="1920240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8pPr>
            <a:lvl9pPr marL="217627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9pPr>
          </a:lstStyle>
          <a:p>
            <a:r>
              <a:rPr lang="en-US" sz="9600" smtClean="0"/>
              <a:t>4 primary mealworm allergic subjects showing sensitization (IgE binding /BAT) to mealworm </a:t>
            </a:r>
          </a:p>
          <a:p>
            <a:pPr marL="3840480" lvl="2">
              <a:spcBef>
                <a:spcPts val="5600"/>
              </a:spcBef>
            </a:pPr>
            <a:r>
              <a:rPr lang="en-US" sz="8800" smtClean="0"/>
              <a:t>None of the patients had knowingly consumed mealworm or other insects </a:t>
            </a:r>
          </a:p>
          <a:p>
            <a:pPr marL="3840480" lvl="2">
              <a:spcBef>
                <a:spcPts val="5600"/>
              </a:spcBef>
            </a:pPr>
            <a:r>
              <a:rPr lang="en-US" sz="8800" smtClean="0"/>
              <a:t>2 subjects had a positive DBPCFC to mealworm and the other two had inhalant allergy to mealworm. </a:t>
            </a:r>
          </a:p>
          <a:p>
            <a:r>
              <a:rPr lang="en-US" sz="9600" smtClean="0"/>
              <a:t>15 shrimp allergic patients </a:t>
            </a:r>
          </a:p>
          <a:p>
            <a:pPr lvl="1"/>
            <a:r>
              <a:rPr lang="en-US" sz="8800" smtClean="0"/>
              <a:t>13 out of 15 shrimp allergic patients had a food allergy to mealworm as indicated by a positive DBPCFC. </a:t>
            </a:r>
          </a:p>
          <a:p>
            <a:endParaRPr lang="en-US" sz="10900"/>
          </a:p>
        </p:txBody>
      </p:sp>
      <p:pic>
        <p:nvPicPr>
          <p:cNvPr id="7" name="Image 6"/>
          <p:cNvPicPr>
            <a:picLocks noChangeAspect="1"/>
          </p:cNvPicPr>
          <p:nvPr/>
        </p:nvPicPr>
        <p:blipFill>
          <a:blip r:embed="rId4"/>
          <a:stretch>
            <a:fillRect/>
          </a:stretch>
        </p:blipFill>
        <p:spPr>
          <a:xfrm>
            <a:off x="618595" y="19794572"/>
            <a:ext cx="24366009" cy="15345193"/>
          </a:xfrm>
          <a:prstGeom prst="rect">
            <a:avLst/>
          </a:prstGeom>
        </p:spPr>
      </p:pic>
      <p:pic>
        <p:nvPicPr>
          <p:cNvPr id="8" name="Image 7"/>
          <p:cNvPicPr>
            <a:picLocks noChangeAspect="1"/>
          </p:cNvPicPr>
          <p:nvPr/>
        </p:nvPicPr>
        <p:blipFill>
          <a:blip r:embed="rId5"/>
          <a:stretch>
            <a:fillRect/>
          </a:stretch>
        </p:blipFill>
        <p:spPr>
          <a:xfrm>
            <a:off x="25547476" y="20506810"/>
            <a:ext cx="25658924" cy="13378176"/>
          </a:xfrm>
          <a:prstGeom prst="rect">
            <a:avLst/>
          </a:prstGeom>
        </p:spPr>
      </p:pic>
      <p:sp>
        <p:nvSpPr>
          <p:cNvPr id="9" name="Rectangle 8"/>
          <p:cNvSpPr/>
          <p:nvPr/>
        </p:nvSpPr>
        <p:spPr>
          <a:xfrm>
            <a:off x="1600200" y="35374017"/>
            <a:ext cx="23384404" cy="2123658"/>
          </a:xfrm>
          <a:prstGeom prst="rect">
            <a:avLst/>
          </a:prstGeom>
        </p:spPr>
        <p:txBody>
          <a:bodyPr wrap="square">
            <a:spAutoFit/>
          </a:bodyPr>
          <a:lstStyle/>
          <a:p>
            <a:r>
              <a:rPr lang="en-US" sz="6600" smtClean="0">
                <a:solidFill>
                  <a:srgbClr val="FF0000"/>
                </a:solidFill>
                <a:latin typeface="ScalaLF" charset="0"/>
              </a:rPr>
              <a:t>IgE binding on dot blot to extracts of different insects, was found for all patients. </a:t>
            </a:r>
            <a:endParaRPr lang="en-US">
              <a:solidFill>
                <a:srgbClr val="FF0000"/>
              </a:solidFill>
            </a:endParaRPr>
          </a:p>
        </p:txBody>
      </p:sp>
      <p:sp>
        <p:nvSpPr>
          <p:cNvPr id="10" name="Titre 1"/>
          <p:cNvSpPr>
            <a:spLocks noGrp="1"/>
          </p:cNvSpPr>
          <p:nvPr>
            <p:ph type="title"/>
          </p:nvPr>
        </p:nvSpPr>
        <p:spPr>
          <a:xfrm>
            <a:off x="3520440" y="0"/>
            <a:ext cx="28254960" cy="7423153"/>
          </a:xfrm>
        </p:spPr>
        <p:txBody>
          <a:bodyPr>
            <a:normAutofit/>
          </a:bodyPr>
          <a:lstStyle/>
          <a:p>
            <a:r>
              <a:rPr lang="en-US" sz="14300" b="1" dirty="0" smtClean="0">
                <a:solidFill>
                  <a:srgbClr val="F26B21"/>
                </a:solidFill>
                <a:latin typeface="DIN-Regular" pitchFamily="2" charset="0"/>
              </a:rPr>
              <a:t>Shrimp allergic patient  … </a:t>
            </a:r>
            <a:br>
              <a:rPr lang="en-US" sz="14300" b="1" dirty="0" smtClean="0">
                <a:solidFill>
                  <a:srgbClr val="F26B21"/>
                </a:solidFill>
                <a:latin typeface="DIN-Regular" pitchFamily="2" charset="0"/>
              </a:rPr>
            </a:br>
            <a:r>
              <a:rPr lang="en-US" sz="14300" b="1" dirty="0" smtClean="0">
                <a:solidFill>
                  <a:srgbClr val="F26B21"/>
                </a:solidFill>
                <a:latin typeface="DIN-Regular" pitchFamily="2" charset="0"/>
              </a:rPr>
              <a:t>their DBPCFC profiles </a:t>
            </a:r>
            <a:endParaRPr lang="en-US" sz="14300" b="1" dirty="0">
              <a:solidFill>
                <a:srgbClr val="F26B21"/>
              </a:solidFill>
              <a:latin typeface="DIN-Regular" pitchFamily="2" charset="0"/>
            </a:endParaRPr>
          </a:p>
        </p:txBody>
      </p:sp>
      <p:pic>
        <p:nvPicPr>
          <p:cNvPr id="11" name="Picture 11">
            <a:extLst>
              <a:ext uri="{FF2B5EF4-FFF2-40B4-BE49-F238E27FC236}">
                <a16:creationId xmlns:a16="http://schemas.microsoft.com/office/drawing/2014/main" xmlns="" id="{38865332-73E1-1243-8066-3E53093E5700}"/>
              </a:ext>
            </a:extLst>
          </p:cNvPr>
          <p:cNvPicPr>
            <a:picLocks noChangeAspect="1"/>
          </p:cNvPicPr>
          <p:nvPr/>
        </p:nvPicPr>
        <p:blipFill>
          <a:blip r:embed="rId6"/>
          <a:stretch>
            <a:fillRect/>
          </a:stretch>
        </p:blipFill>
        <p:spPr>
          <a:xfrm>
            <a:off x="1509120" y="2929905"/>
            <a:ext cx="1477920" cy="1486719"/>
          </a:xfrm>
          <a:prstGeom prst="rect">
            <a:avLst/>
          </a:prstGeom>
        </p:spPr>
      </p:pic>
    </p:spTree>
    <p:extLst>
      <p:ext uri="{BB962C8B-B14F-4D97-AF65-F5344CB8AC3E}">
        <p14:creationId xmlns:p14="http://schemas.microsoft.com/office/powerpoint/2010/main" xmlns="" val="9060744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520440" y="7423153"/>
            <a:ext cx="44165520" cy="28820337"/>
          </a:xfrm>
        </p:spPr>
        <p:txBody>
          <a:bodyPr>
            <a:normAutofit fontScale="70000" lnSpcReduction="20000"/>
          </a:bodyPr>
          <a:lstStyle/>
          <a:p>
            <a:r>
              <a:rPr lang="en-US" b="1" dirty="0"/>
              <a:t>Primary mealworm allergic subjects </a:t>
            </a:r>
            <a:r>
              <a:rPr lang="en-US" dirty="0"/>
              <a:t>showed sensitization to some tested insect extracts. </a:t>
            </a:r>
          </a:p>
          <a:p>
            <a:pPr lvl="1"/>
            <a:r>
              <a:rPr lang="en-US" dirty="0"/>
              <a:t>No clear similarities between insect sensitization patterns on the </a:t>
            </a:r>
            <a:r>
              <a:rPr lang="en-US" dirty="0" err="1"/>
              <a:t>immunoblot</a:t>
            </a:r>
            <a:r>
              <a:rPr lang="en-US" dirty="0"/>
              <a:t> were seen for the primary mealworm allergic subjects. </a:t>
            </a:r>
          </a:p>
          <a:p>
            <a:pPr lvl="1"/>
            <a:r>
              <a:rPr lang="en-US" dirty="0"/>
              <a:t>Furthermore, basophil reactivity to the insect extracts tested was different for these subjects. </a:t>
            </a:r>
            <a:endParaRPr lang="en-US" dirty="0" smtClean="0"/>
          </a:p>
          <a:p>
            <a:pPr lvl="1"/>
            <a:endParaRPr lang="en-US" dirty="0"/>
          </a:p>
          <a:p>
            <a:r>
              <a:rPr lang="en-US" b="1" dirty="0" smtClean="0"/>
              <a:t>Shrimp allergic patients </a:t>
            </a:r>
            <a:r>
              <a:rPr lang="en-US" dirty="0" smtClean="0"/>
              <a:t>with food allergy to mealworm showed </a:t>
            </a:r>
            <a:r>
              <a:rPr lang="en-US" dirty="0" err="1" smtClean="0"/>
              <a:t>IgE</a:t>
            </a:r>
            <a:r>
              <a:rPr lang="en-US" dirty="0" smtClean="0"/>
              <a:t> reactivity (blot and BAT) to all insect extracts. </a:t>
            </a:r>
          </a:p>
          <a:p>
            <a:pPr lvl="1"/>
            <a:r>
              <a:rPr lang="en-US" dirty="0" smtClean="0"/>
              <a:t>The main </a:t>
            </a:r>
            <a:r>
              <a:rPr lang="en-US" dirty="0" err="1" smtClean="0"/>
              <a:t>IgE</a:t>
            </a:r>
            <a:r>
              <a:rPr lang="en-US" dirty="0" smtClean="0"/>
              <a:t> binding proteins were </a:t>
            </a:r>
            <a:r>
              <a:rPr lang="en-US" b="1" dirty="0" smtClean="0"/>
              <a:t>tropomyosin and/or arginine kinase </a:t>
            </a:r>
            <a:r>
              <a:rPr lang="en-US" dirty="0" smtClean="0"/>
              <a:t>(9/13). </a:t>
            </a:r>
          </a:p>
          <a:p>
            <a:pPr lvl="1"/>
            <a:r>
              <a:rPr lang="en-US" dirty="0" smtClean="0"/>
              <a:t>Binding to other proteins with a MW of 50 </a:t>
            </a:r>
            <a:r>
              <a:rPr lang="en-US" dirty="0" err="1" smtClean="0"/>
              <a:t>kDa</a:t>
            </a:r>
            <a:r>
              <a:rPr lang="en-US" dirty="0" smtClean="0"/>
              <a:t> (alpha-amylase?) and MW &gt; 100 </a:t>
            </a:r>
            <a:r>
              <a:rPr lang="en-US" dirty="0" err="1" smtClean="0"/>
              <a:t>KDa</a:t>
            </a:r>
            <a:r>
              <a:rPr lang="en-US" dirty="0" smtClean="0"/>
              <a:t> (Myosin?) was also seen. </a:t>
            </a:r>
          </a:p>
          <a:p>
            <a:endParaRPr lang="en-US" dirty="0" smtClean="0"/>
          </a:p>
          <a:p>
            <a:r>
              <a:rPr lang="en-US" dirty="0" err="1" smtClean="0"/>
              <a:t>IgE</a:t>
            </a:r>
            <a:r>
              <a:rPr lang="en-US" dirty="0" smtClean="0"/>
              <a:t> from shrimp allergic patients binds to proteins from different insects </a:t>
            </a:r>
          </a:p>
          <a:p>
            <a:pPr lvl="1"/>
            <a:r>
              <a:rPr lang="en-US" dirty="0" smtClean="0"/>
              <a:t>Not surprising =&gt; crustaceans and insects both belong to the same phylum (</a:t>
            </a:r>
            <a:r>
              <a:rPr lang="en-US" dirty="0" err="1" smtClean="0"/>
              <a:t>Arthropoda</a:t>
            </a:r>
            <a:r>
              <a:rPr lang="en-US" dirty="0" smtClean="0"/>
              <a:t>). </a:t>
            </a:r>
          </a:p>
          <a:p>
            <a:pPr lvl="1"/>
            <a:r>
              <a:rPr lang="en-US" dirty="0" smtClean="0"/>
              <a:t>Within the clade </a:t>
            </a:r>
            <a:r>
              <a:rPr lang="en-US" dirty="0" err="1" smtClean="0"/>
              <a:t>Pancrustacea</a:t>
            </a:r>
            <a:r>
              <a:rPr lang="en-US" dirty="0" smtClean="0"/>
              <a:t>, shrimp belong to the subphylum </a:t>
            </a:r>
            <a:r>
              <a:rPr lang="en-US" dirty="0" err="1" smtClean="0"/>
              <a:t>crustacea</a:t>
            </a:r>
            <a:r>
              <a:rPr lang="en-US" dirty="0" smtClean="0"/>
              <a:t> and insects belong to the subphylum </a:t>
            </a:r>
            <a:r>
              <a:rPr lang="en-US" dirty="0" err="1" smtClean="0"/>
              <a:t>Hexapoda</a:t>
            </a:r>
            <a:r>
              <a:rPr lang="en-US" dirty="0" smtClean="0"/>
              <a:t>. </a:t>
            </a:r>
          </a:p>
          <a:p>
            <a:r>
              <a:rPr lang="en-US" b="1" dirty="0" smtClean="0"/>
              <a:t>As a result of this phylogenetic relation, homology between proteins of shrimp and different insects can be expected and has been previously documented. </a:t>
            </a:r>
          </a:p>
          <a:p>
            <a:endParaRPr lang="en-US" dirty="0" smtClean="0"/>
          </a:p>
          <a:p>
            <a:endParaRPr lang="en-US" dirty="0"/>
          </a:p>
        </p:txBody>
      </p:sp>
      <p:sp>
        <p:nvSpPr>
          <p:cNvPr id="4" name="Titre 1"/>
          <p:cNvSpPr>
            <a:spLocks noGrp="1"/>
          </p:cNvSpPr>
          <p:nvPr>
            <p:ph type="title"/>
          </p:nvPr>
        </p:nvSpPr>
        <p:spPr>
          <a:xfrm>
            <a:off x="3520440" y="0"/>
            <a:ext cx="39705742" cy="7423153"/>
          </a:xfrm>
        </p:spPr>
        <p:txBody>
          <a:bodyPr>
            <a:normAutofit/>
          </a:bodyPr>
          <a:lstStyle/>
          <a:p>
            <a:r>
              <a:rPr lang="en-US" sz="14300" b="1" smtClean="0">
                <a:solidFill>
                  <a:srgbClr val="F26B21"/>
                </a:solidFill>
                <a:latin typeface="DIN-Regular" pitchFamily="2" charset="0"/>
              </a:rPr>
              <a:t>Shrimp allergic patient … their DBPCF profiles </a:t>
            </a:r>
            <a:endParaRPr lang="en-US" sz="14300" b="1">
              <a:solidFill>
                <a:srgbClr val="F26B21"/>
              </a:solidFill>
              <a:latin typeface="DIN-Regular" pitchFamily="2" charset="0"/>
            </a:endParaRPr>
          </a:p>
        </p:txBody>
      </p:sp>
      <p:pic>
        <p:nvPicPr>
          <p:cNvPr id="5" name="Picture 11">
            <a:extLst>
              <a:ext uri="{FF2B5EF4-FFF2-40B4-BE49-F238E27FC236}">
                <a16:creationId xmlns:a16="http://schemas.microsoft.com/office/drawing/2014/main" xmlns="" id="{38865332-73E1-1243-8066-3E53093E5700}"/>
              </a:ext>
            </a:extLst>
          </p:cNvPr>
          <p:cNvPicPr>
            <a:picLocks noChangeAspect="1"/>
          </p:cNvPicPr>
          <p:nvPr/>
        </p:nvPicPr>
        <p:blipFill>
          <a:blip r:embed="rId2"/>
          <a:stretch>
            <a:fillRect/>
          </a:stretch>
        </p:blipFill>
        <p:spPr>
          <a:xfrm>
            <a:off x="1509120" y="2929905"/>
            <a:ext cx="1477920" cy="1486719"/>
          </a:xfrm>
          <a:prstGeom prst="rect">
            <a:avLst/>
          </a:prstGeom>
        </p:spPr>
      </p:pic>
    </p:spTree>
    <p:extLst>
      <p:ext uri="{BB962C8B-B14F-4D97-AF65-F5344CB8AC3E}">
        <p14:creationId xmlns:p14="http://schemas.microsoft.com/office/powerpoint/2010/main" xmlns="" val="8772907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5656262"/>
            <a:ext cx="49590960" cy="14552614"/>
          </a:xfrm>
        </p:spPr>
        <p:txBody>
          <a:bodyPr>
            <a:normAutofit lnSpcReduction="10000"/>
          </a:bodyPr>
          <a:lstStyle/>
          <a:p>
            <a:pPr lvl="1"/>
            <a:r>
              <a:rPr lang="en-US" sz="11500" dirty="0" smtClean="0"/>
              <a:t>28 </a:t>
            </a:r>
            <a:r>
              <a:rPr lang="en-US" sz="11500" dirty="0" err="1" smtClean="0"/>
              <a:t>y.o</a:t>
            </a:r>
            <a:r>
              <a:rPr lang="en-US" sz="11500" dirty="0" smtClean="0"/>
              <a:t>. woman : </a:t>
            </a:r>
            <a:br>
              <a:rPr lang="en-US" sz="11500" dirty="0" smtClean="0"/>
            </a:br>
            <a:r>
              <a:rPr lang="en-US" sz="11500" dirty="0" err="1" smtClean="0"/>
              <a:t>Perennual</a:t>
            </a:r>
            <a:r>
              <a:rPr lang="en-US" sz="11500" dirty="0" smtClean="0"/>
              <a:t> itching, stuffy nose and sneezing for 2 years.  Dyspnea, cough and wheezing, for 1 year. </a:t>
            </a:r>
          </a:p>
          <a:p>
            <a:pPr lvl="2"/>
            <a:r>
              <a:rPr lang="en-US" sz="9260" dirty="0" smtClean="0"/>
              <a:t>Symptoms related to exposure to several types of crickets bred on a farm where she had been working for the last 3 years </a:t>
            </a:r>
          </a:p>
          <a:p>
            <a:pPr lvl="3"/>
            <a:r>
              <a:rPr lang="en-US" sz="8140" i="1" dirty="0" err="1" smtClean="0"/>
              <a:t>Gryllus</a:t>
            </a:r>
            <a:r>
              <a:rPr lang="en-US" sz="8140" i="1" dirty="0" smtClean="0"/>
              <a:t> </a:t>
            </a:r>
            <a:r>
              <a:rPr lang="en-US" sz="8140" i="1" dirty="0" err="1" smtClean="0"/>
              <a:t>campestris</a:t>
            </a:r>
            <a:r>
              <a:rPr lang="en-US" sz="8140" i="1" dirty="0" smtClean="0"/>
              <a:t>, </a:t>
            </a:r>
            <a:r>
              <a:rPr lang="en-US" sz="8140" i="1" dirty="0" err="1" smtClean="0"/>
              <a:t>Gryllus</a:t>
            </a:r>
            <a:r>
              <a:rPr lang="en-US" sz="8140" i="1" dirty="0" smtClean="0"/>
              <a:t> </a:t>
            </a:r>
            <a:r>
              <a:rPr lang="en-US" sz="8140" i="1" dirty="0" err="1" smtClean="0"/>
              <a:t>bimaculatus</a:t>
            </a:r>
            <a:r>
              <a:rPr lang="en-US" sz="8140" i="1" dirty="0" smtClean="0"/>
              <a:t>, </a:t>
            </a:r>
            <a:r>
              <a:rPr lang="en-US" sz="8140" dirty="0" smtClean="0"/>
              <a:t>and </a:t>
            </a:r>
            <a:r>
              <a:rPr lang="en-US" sz="8140" i="1" dirty="0" err="1" smtClean="0"/>
              <a:t>Acheta</a:t>
            </a:r>
            <a:r>
              <a:rPr lang="en-US" sz="8140" i="1" dirty="0" smtClean="0"/>
              <a:t> </a:t>
            </a:r>
            <a:r>
              <a:rPr lang="en-US" sz="8140" i="1" dirty="0" err="1" smtClean="0"/>
              <a:t>domestica</a:t>
            </a:r>
            <a:r>
              <a:rPr lang="en-US" sz="8140" dirty="0" smtClean="0"/>
              <a:t>. </a:t>
            </a:r>
          </a:p>
          <a:p>
            <a:pPr lvl="2"/>
            <a:r>
              <a:rPr lang="en-US" sz="9260" dirty="0" smtClean="0"/>
              <a:t>Asymptomatic during long holidays but not on weekends (because her work included weekends). </a:t>
            </a:r>
          </a:p>
          <a:p>
            <a:pPr lvl="2"/>
            <a:r>
              <a:rPr lang="en-US" sz="9260" dirty="0" smtClean="0"/>
              <a:t>Treated with antihistamines, inhaled long-acting bronchodilators, and steroids, but symptoms did not change. </a:t>
            </a:r>
          </a:p>
          <a:p>
            <a:endParaRPr lang="en-US" sz="11500" dirty="0"/>
          </a:p>
        </p:txBody>
      </p:sp>
      <p:pic>
        <p:nvPicPr>
          <p:cNvPr id="4" name="Image 3"/>
          <p:cNvPicPr>
            <a:picLocks noChangeAspect="1"/>
          </p:cNvPicPr>
          <p:nvPr/>
        </p:nvPicPr>
        <p:blipFill>
          <a:blip r:embed="rId3"/>
          <a:stretch>
            <a:fillRect/>
          </a:stretch>
        </p:blipFill>
        <p:spPr>
          <a:xfrm>
            <a:off x="24009020" y="190385"/>
            <a:ext cx="24568480" cy="4000615"/>
          </a:xfrm>
          <a:prstGeom prst="rect">
            <a:avLst/>
          </a:prstGeom>
        </p:spPr>
      </p:pic>
      <p:pic>
        <p:nvPicPr>
          <p:cNvPr id="5" name="Image 4"/>
          <p:cNvPicPr>
            <a:picLocks noChangeAspect="1"/>
          </p:cNvPicPr>
          <p:nvPr/>
        </p:nvPicPr>
        <p:blipFill>
          <a:blip r:embed="rId4"/>
          <a:stretch>
            <a:fillRect/>
          </a:stretch>
        </p:blipFill>
        <p:spPr>
          <a:xfrm>
            <a:off x="24009020" y="3448050"/>
            <a:ext cx="23676940" cy="2208212"/>
          </a:xfrm>
          <a:prstGeom prst="rect">
            <a:avLst/>
          </a:prstGeom>
        </p:spPr>
      </p:pic>
      <p:pic>
        <p:nvPicPr>
          <p:cNvPr id="6" name="Image 5"/>
          <p:cNvPicPr>
            <a:picLocks noChangeAspect="1"/>
          </p:cNvPicPr>
          <p:nvPr/>
        </p:nvPicPr>
        <p:blipFill>
          <a:blip r:embed="rId5"/>
          <a:stretch>
            <a:fillRect/>
          </a:stretch>
        </p:blipFill>
        <p:spPr>
          <a:xfrm>
            <a:off x="30118685" y="19748501"/>
            <a:ext cx="17567275" cy="17567275"/>
          </a:xfrm>
          <a:prstGeom prst="rect">
            <a:avLst/>
          </a:prstGeom>
        </p:spPr>
      </p:pic>
      <p:sp>
        <p:nvSpPr>
          <p:cNvPr id="7" name="Espace réservé du contenu 2"/>
          <p:cNvSpPr txBox="1">
            <a:spLocks/>
          </p:cNvSpPr>
          <p:nvPr/>
        </p:nvSpPr>
        <p:spPr>
          <a:xfrm>
            <a:off x="0" y="20916900"/>
            <a:ext cx="28803600" cy="17487900"/>
          </a:xfrm>
          <a:prstGeom prst="rect">
            <a:avLst/>
          </a:prstGeom>
        </p:spPr>
        <p:txBody>
          <a:bodyPr vert="horz" lIns="91440" tIns="45720" rIns="91440" bIns="45720" rtlCol="0">
            <a:noAutofit/>
          </a:bodyPr>
          <a:lstStyle>
            <a:lvl1pPr marL="1280160" indent="-1280160" algn="l" defTabSz="5120640" rtl="0" eaLnBrk="1" latinLnBrk="0" hangingPunct="1">
              <a:lnSpc>
                <a:spcPct val="90000"/>
              </a:lnSpc>
              <a:spcBef>
                <a:spcPts val="5600"/>
              </a:spcBef>
              <a:buFont typeface="Arial" panose="020B0604020202020204" pitchFamily="34" charset="0"/>
              <a:buChar char="•"/>
              <a:defRPr sz="15680" kern="1200">
                <a:solidFill>
                  <a:schemeClr val="tx1"/>
                </a:solidFill>
                <a:latin typeface="+mn-lt"/>
                <a:ea typeface="+mn-ea"/>
                <a:cs typeface="+mn-cs"/>
              </a:defRPr>
            </a:lvl1pPr>
            <a:lvl2pPr marL="3840480" indent="-1280160" algn="l" defTabSz="5120640" rtl="0" eaLnBrk="1" latinLnBrk="0" hangingPunct="1">
              <a:lnSpc>
                <a:spcPct val="90000"/>
              </a:lnSpc>
              <a:spcBef>
                <a:spcPts val="2800"/>
              </a:spcBef>
              <a:buFont typeface="Arial" panose="020B0604020202020204" pitchFamily="34" charset="0"/>
              <a:buChar char="•"/>
              <a:defRPr sz="13440" kern="1200">
                <a:solidFill>
                  <a:schemeClr val="tx1"/>
                </a:solidFill>
                <a:latin typeface="+mn-lt"/>
                <a:ea typeface="+mn-ea"/>
                <a:cs typeface="+mn-cs"/>
              </a:defRPr>
            </a:lvl2pPr>
            <a:lvl3pPr marL="6400800" indent="-1280160" algn="l" defTabSz="5120640" rtl="0" eaLnBrk="1" latinLnBrk="0" hangingPunct="1">
              <a:lnSpc>
                <a:spcPct val="90000"/>
              </a:lnSpc>
              <a:spcBef>
                <a:spcPts val="2800"/>
              </a:spcBef>
              <a:buFont typeface="Arial" panose="020B0604020202020204" pitchFamily="34" charset="0"/>
              <a:buChar char="•"/>
              <a:defRPr sz="11200" kern="1200">
                <a:solidFill>
                  <a:schemeClr val="tx1"/>
                </a:solidFill>
                <a:latin typeface="+mn-lt"/>
                <a:ea typeface="+mn-ea"/>
                <a:cs typeface="+mn-cs"/>
              </a:defRPr>
            </a:lvl3pPr>
            <a:lvl4pPr marL="89611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4pPr>
            <a:lvl5pPr marL="1152144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5pPr>
            <a:lvl6pPr marL="1408176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6pPr>
            <a:lvl7pPr marL="1664208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7pPr>
            <a:lvl8pPr marL="1920240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8pPr>
            <a:lvl9pPr marL="217627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9pPr>
          </a:lstStyle>
          <a:p>
            <a:pPr lvl="1" algn="just"/>
            <a:r>
              <a:rPr lang="en-US" sz="9600" dirty="0" smtClean="0"/>
              <a:t>Sensitization was produced by environmental exposure in the workplace. </a:t>
            </a:r>
          </a:p>
          <a:p>
            <a:pPr lvl="1" algn="just"/>
            <a:r>
              <a:rPr lang="en-US" sz="9600" b="1" dirty="0" smtClean="0"/>
              <a:t>sIgE levels to other arthropods such as </a:t>
            </a:r>
            <a:r>
              <a:rPr lang="en-US" sz="9600" b="1" i="1" dirty="0" smtClean="0"/>
              <a:t>D </a:t>
            </a:r>
            <a:r>
              <a:rPr lang="en-US" sz="9600" b="1" i="1" dirty="0" err="1" smtClean="0"/>
              <a:t>pteronyssinus</a:t>
            </a:r>
            <a:r>
              <a:rPr lang="en-US" sz="9600" b="1" dirty="0" smtClean="0"/>
              <a:t>, shrimp, or grasshoppers was lower than to crickets </a:t>
            </a:r>
            <a:r>
              <a:rPr lang="en-US" sz="9600" dirty="0" smtClean="0"/>
              <a:t>and EAST inhibition assay results were negative. </a:t>
            </a:r>
          </a:p>
          <a:p>
            <a:pPr lvl="1" algn="just"/>
            <a:r>
              <a:rPr lang="en-US" sz="9600" dirty="0" smtClean="0"/>
              <a:t>We can confirm that the patient was </a:t>
            </a:r>
            <a:r>
              <a:rPr lang="en-US" sz="9600" b="1" dirty="0" smtClean="0"/>
              <a:t>primarily sensitized to crickets </a:t>
            </a:r>
            <a:r>
              <a:rPr lang="en-US" sz="9600" dirty="0" smtClean="0"/>
              <a:t>and rule out that the patient’s symptoms were due to sensitization to other arthropods. </a:t>
            </a:r>
          </a:p>
        </p:txBody>
      </p:sp>
      <p:pic>
        <p:nvPicPr>
          <p:cNvPr id="9" name="Image 8"/>
          <p:cNvPicPr>
            <a:picLocks noChangeAspect="1"/>
          </p:cNvPicPr>
          <p:nvPr/>
        </p:nvPicPr>
        <p:blipFill>
          <a:blip r:embed="rId6"/>
          <a:stretch>
            <a:fillRect/>
          </a:stretch>
        </p:blipFill>
        <p:spPr>
          <a:xfrm>
            <a:off x="47002166" y="3822265"/>
            <a:ext cx="4042209" cy="4042209"/>
          </a:xfrm>
          <a:prstGeom prst="rect">
            <a:avLst/>
          </a:prstGeom>
        </p:spPr>
      </p:pic>
      <p:pic>
        <p:nvPicPr>
          <p:cNvPr id="10" name="Image 9"/>
          <p:cNvPicPr>
            <a:picLocks noChangeAspect="1"/>
          </p:cNvPicPr>
          <p:nvPr/>
        </p:nvPicPr>
        <p:blipFill>
          <a:blip r:embed="rId6"/>
          <a:stretch>
            <a:fillRect/>
          </a:stretch>
        </p:blipFill>
        <p:spPr>
          <a:xfrm flipH="1">
            <a:off x="457416" y="34362591"/>
            <a:ext cx="5059247" cy="4042209"/>
          </a:xfrm>
          <a:prstGeom prst="rect">
            <a:avLst/>
          </a:prstGeom>
        </p:spPr>
      </p:pic>
    </p:spTree>
    <p:extLst>
      <p:ext uri="{BB962C8B-B14F-4D97-AF65-F5344CB8AC3E}">
        <p14:creationId xmlns:p14="http://schemas.microsoft.com/office/powerpoint/2010/main" xmlns="" val="138810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2.27183E-6 2.2619E-6 C -0.00158 -0.0029 -0.00341 -0.00571 -0.00471 -0.00868 C -0.00778 -0.01583 -0.00803 -0.02261 -0.01407 -0.02815 C -0.01603 -0.03001 -0.01869 -0.03105 -0.02105 -0.03249 C -0.02263 -0.03464 -0.0235 -0.03737 -0.02573 -0.03898 C -0.02765 -0.04043 -0.03047 -0.04026 -0.03274 -0.04117 C -0.0359 -0.04241 -0.03884 -0.04427 -0.04207 -0.04547 C -0.04666 -0.04717 -0.05143 -0.04837 -0.05605 -0.04981 C -0.05841 -0.05056 -0.06064 -0.05159 -0.06306 -0.05196 L -0.0771 -0.05415 C -0.12298 -0.05246 -0.12317 -0.06271 -0.14478 -0.04547 C -0.14729 -0.04349 -0.14946 -0.04117 -0.15178 -0.03898 C -0.15333 -0.03464 -0.15374 -0.02981 -0.15646 -0.026 C -0.16248 -0.01761 -0.16025 -0.02199 -0.16347 -0.01302 C -0.16502 -0.01517 -0.16691 -0.0172 -0.16815 -0.01951 C -0.17414 -0.03059 -0.16595 -0.0358 -0.18682 -0.04547 C -0.18992 -0.04692 -0.1932 -0.04812 -0.19615 -0.04981 C -0.19943 -0.05171 -0.20213 -0.05452 -0.20551 -0.0563 C -0.20762 -0.05746 -0.21019 -0.05767 -0.21252 -0.05849 C -0.23003 -0.06457 -0.218 -0.06168 -0.23583 -0.06498 C -0.23974 -0.06643 -0.24339 -0.06841 -0.24752 -0.06928 C -0.26637 -0.07333 -0.27592 -0.07077 -0.29656 -0.06928 C -0.29811 -0.06713 -0.30007 -0.06519 -0.30118 -0.06279 C -0.3032 -0.05862 -0.30317 -0.05362 -0.30586 -0.04981 L -0.31054 -0.04332 C -0.31132 -0.03973 -0.31194 -0.03605 -0.31287 -0.03249 C -0.31349 -0.0303 -0.31473 -0.02823 -0.31523 -0.026 C -0.31631 -0.021 -0.31681 -0.01592 -0.31755 -0.01083 C -0.3191 -0.01302 -0.32099 -0.01501 -0.32223 -0.01732 C -0.32332 -0.01939 -0.32335 -0.02183 -0.32456 -0.02385 C -0.3284 -0.03026 -0.33423 -0.03853 -0.34093 -0.04332 C -0.34533 -0.04651 -0.34958 -0.05035 -0.35491 -0.05196 L -0.36892 -0.0563 C -0.38836 -0.0556 -0.40792 -0.05605 -0.42727 -0.05415 C -0.43427 -0.05345 -0.44212 -0.03894 -0.44364 -0.03683 L -0.44829 -0.03034 C -0.44909 -0.02815 -0.44819 -0.02385 -0.45064 -0.02385 C -0.45408 -0.02385 -0.45666 -0.03522 -0.45765 -0.03683 C -0.46918 -0.0561 -0.46196 -0.04489 -0.47396 -0.05415 C -0.4765 -0.0561 -0.47836 -0.05874 -0.48096 -0.06064 C -0.48543 -0.06383 -0.49033 -0.06643 -0.49501 -0.06928 C -0.49733 -0.07073 -0.49932 -0.07279 -0.50201 -0.07362 C -0.52554 -0.0809 -0.48902 -0.06982 -0.51832 -0.07796 C -0.52306 -0.07928 -0.5275 -0.08152 -0.53233 -0.0823 C -0.53701 -0.083 -0.54173 -0.08354 -0.54638 -0.08445 C -0.55261 -0.08569 -0.55881 -0.08735 -0.56504 -0.08879 C -0.57679 -0.09152 -0.57133 -0.08999 -0.58138 -0.09309 C -0.60987 -0.09156 -0.6117 -0.09375 -0.63042 -0.08879 C -0.63278 -0.08817 -0.63517 -0.08763 -0.6374 -0.0866 C -0.63991 -0.08544 -0.64192 -0.08346 -0.6444 -0.0823 C -0.64661 -0.08127 -0.64927 -0.08123 -0.65141 -0.08011 C -0.65631 -0.07759 -0.66074 -0.07437 -0.66542 -0.07147 L -0.6724 -0.06713 L -0.67941 -0.06279 C -0.68096 -0.06064 -0.68213 -0.05816 -0.68409 -0.0563 C -0.6861 -0.05448 -0.68936 -0.05403 -0.69109 -0.05196 C -0.69264 -0.05018 -0.69224 -0.0475 -0.69345 -0.04547 C -0.69618 -0.04092 -0.70278 -0.03249 -0.70278 -0.03245 C -0.70353 -0.03034 -0.70291 -0.02704 -0.70511 -0.026 C -0.70731 -0.02497 -0.71016 -0.02675 -0.71208 -0.02815 C -0.71431 -0.02981 -0.71481 -0.03282 -0.71676 -0.03464 C -0.71952 -0.0372 -0.72275 -0.03935 -0.72613 -0.04117 C -0.72827 -0.04229 -0.7309 -0.04237 -0.73313 -0.04332 C -0.73946 -0.04601 -0.74603 -0.04841 -0.75183 -0.05196 C -0.77604 -0.06697 -0.73853 -0.04415 -0.76813 -0.06064 C -0.77294 -0.06333 -0.7775 -0.06643 -0.78215 -0.06928 L -0.79619 -0.07796 L -0.80317 -0.0823 C -0.83448 -0.07813 -0.80617 -0.08218 -0.83119 -0.07796 C -0.83587 -0.07718 -0.84055 -0.07664 -0.84517 -0.07581 C -0.84834 -0.07519 -0.85137 -0.07412 -0.85454 -0.07362 C -0.86074 -0.07267 -0.86697 -0.07217 -0.87323 -0.07147 C -0.87887 -0.06969 -0.88269 -0.06916 -0.88721 -0.06498 C -0.8892 -0.06312 -0.89034 -0.06064 -0.89189 -0.05849 C -0.8945 -0.05126 -0.89459 -0.05147 -0.89654 -0.04332 C -0.89744 -0.03973 -0.8984 -0.03613 -0.8989 -0.03249 C -0.89918 -0.03034 -0.8989 -0.02815 -0.8989 -0.026 " pathEditMode="relative" rAng="0" ptsTypes="AAAAAAAAAAAAAAAAAAAAAAAAAAAAAAAAAAAAAAAAAAAAAAAAAAAAAAAAAAAAAAAAAAAAAAAAAAAAA">
                                      <p:cBhvr>
                                        <p:cTn id="6" dur="20000" fill="hold"/>
                                        <p:tgtEl>
                                          <p:spTgt spid="9"/>
                                        </p:tgtEl>
                                        <p:attrNameLst>
                                          <p:attrName>ppt_x</p:attrName>
                                          <p:attrName>ppt_y</p:attrName>
                                        </p:attrNameLst>
                                      </p:cBhvr>
                                      <p:rCtr x="-44953" y="-4654"/>
                                    </p:animMotion>
                                  </p:childTnLst>
                                </p:cTn>
                              </p:par>
                            </p:childTnLst>
                          </p:cTn>
                        </p:par>
                        <p:par>
                          <p:cTn id="7" fill="hold">
                            <p:stCondLst>
                              <p:cond delay="20000"/>
                            </p:stCondLst>
                            <p:childTnLst>
                              <p:par>
                                <p:cTn id="8" presetID="0" presetClass="path" presetSubtype="0" accel="50000" decel="50000" fill="hold" nodeType="afterEffect">
                                  <p:stCondLst>
                                    <p:cond delay="0"/>
                                  </p:stCondLst>
                                  <p:childTnLst>
                                    <p:animMotion origin="layout" path="M 4.26587E-6 -1.7328E-6 C 0.00105 -0.00289 0.00182 -0.00603 0.00322 -0.00868 C 0.0052 -0.0124 0.0119 -0.01963 0.0146 -0.02166 C 0.01609 -0.02277 0.01788 -0.0229 0.01946 -0.02381 C 0.02278 -0.02579 0.02582 -0.02852 0.0292 -0.03034 C 0.03128 -0.03141 0.03354 -0.03166 0.03568 -0.03249 C 0.04448 -0.03584 0.0368 -0.03418 0.04867 -0.03683 C 0.05245 -0.03766 0.0563 -0.03799 0.06005 -0.03898 C 0.08776 -0.04638 0.05763 -0.041 0.08764 -0.04547 C 0.09846 -0.04477 0.10946 -0.04605 0.1201 -0.04332 C 0.12394 -0.04233 0.12661 -0.03753 0.12983 -0.03464 C 0.13662 -0.0286 0.13334 -0.03216 0.1396 -0.02381 C 0.14012 -0.02166 0.14025 -0.01922 0.14121 -0.01732 C 0.14248 -0.0148 0.14462 -0.01318 0.14608 -0.01083 C 0.14732 -0.00884 0.14825 -0.00653 0.14933 -0.00434 C 0.15042 -0.00653 0.1516 -0.0086 0.15259 -0.01083 C 0.15519 -0.01699 0.15569 -0.02071 0.15907 -0.026 C 0.16105 -0.0291 0.16316 -0.03212 0.16555 -0.03464 C 0.17265 -0.0422 0.17621 -0.0434 0.1834 -0.04981 C 0.1999 -0.06444 0.19236 -0.06089 0.20452 -0.06494 C 0.2083 -0.06783 0.21205 -0.07081 0.21589 -0.07362 C 0.218 -0.07515 0.22026 -0.07635 0.22237 -0.07792 C 0.22408 -0.07924 0.22547 -0.08122 0.22724 -0.08226 C 0.23338 -0.08589 0.23865 -0.08718 0.2451 -0.08875 C 0.24835 -0.08953 0.25161 -0.09019 0.25483 -0.0909 C 0.26838 -0.09019 0.28196 -0.09057 0.29541 -0.08875 C 0.29833 -0.08837 0.30087 -0.08602 0.30354 -0.08441 C 0.3156 -0.0773 0.3049 -0.08238 0.31491 -0.07792 C 0.31653 -0.07577 0.31792 -0.0732 0.31978 -0.07143 C 0.32425 -0.06721 0.32731 -0.06791 0.33113 -0.06279 C 0.33358 -0.05952 0.33531 -0.05539 0.33764 -0.05196 C 0.34074 -0.04741 0.34483 -0.04406 0.34737 -0.03898 C 0.36179 -0.01017 0.34105 -0.05287 0.35224 -0.026 C 0.35413 -0.02145 0.35875 -0.01302 0.35875 -0.01298 C 0.35962 -0.00955 0.36002 -0.00202 0.36523 -0.00434 C 0.3674 -0.00533 0.36824 -0.00905 0.3701 -0.01083 C 0.37208 -0.01273 0.37453 -0.01347 0.37661 -0.01517 C 0.38678 -0.02364 0.37912 -0.02 0.38957 -0.026 C 0.39115 -0.02691 0.39279 -0.02757 0.39446 -0.02815 C 0.39874 -0.02972 0.40742 -0.03249 0.40742 -0.03245 C 0.42367 -0.03174 0.43991 -0.03158 0.45613 -0.03034 C 0.45836 -0.03013 0.46047 -0.02881 0.46264 -0.02815 C 0.46534 -0.02736 0.46803 -0.0267 0.47076 -0.026 C 0.47237 -0.02455 0.47386 -0.02282 0.47563 -0.02166 C 0.47715 -0.02062 0.47891 -0.02038 0.4805 -0.01951 C 0.48273 -0.01823 0.4848 -0.01662 0.48697 -0.01517 C 0.49621 -0.00285 0.48732 -0.01277 0.49671 -0.00653 C 0.49848 -0.00533 0.50161 -0.00219 0.50161 -0.00215 " pathEditMode="relative" rAng="0" ptsTypes="AAAAAAAAAAAAAAAAAAAAAAAAAAAAAAAAAAAAAAAAAAAAAAAA">
                                      <p:cBhvr>
                                        <p:cTn id="9" dur="9000" fill="hold"/>
                                        <p:tgtEl>
                                          <p:spTgt spid="10"/>
                                        </p:tgtEl>
                                        <p:attrNameLst>
                                          <p:attrName>ppt_x</p:attrName>
                                          <p:attrName>ppt_y</p:attrName>
                                        </p:attrNameLst>
                                      </p:cBhvr>
                                      <p:rCtr x="25081" y="-45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520440" y="8229600"/>
            <a:ext cx="27753310" cy="26361393"/>
          </a:xfrm>
        </p:spPr>
        <p:txBody>
          <a:bodyPr>
            <a:normAutofit fontScale="92500"/>
          </a:bodyPr>
          <a:lstStyle/>
          <a:p>
            <a:r>
              <a:rPr lang="en-US" dirty="0" smtClean="0"/>
              <a:t>Lab technicians in insect rearing: </a:t>
            </a:r>
          </a:p>
          <a:p>
            <a:pPr lvl="1"/>
            <a:r>
              <a:rPr lang="en-US" dirty="0" smtClean="0"/>
              <a:t>respiratory symptoms : </a:t>
            </a:r>
            <a:r>
              <a:rPr lang="en-US" dirty="0" err="1" smtClean="0"/>
              <a:t>caugh</a:t>
            </a:r>
            <a:r>
              <a:rPr lang="en-US" dirty="0" smtClean="0"/>
              <a:t>, rhinitis, dyspnea, asthma…</a:t>
            </a:r>
          </a:p>
          <a:p>
            <a:pPr lvl="1"/>
            <a:r>
              <a:rPr lang="en-US" dirty="0" smtClean="0"/>
              <a:t>Cutaneous symptoms : </a:t>
            </a:r>
            <a:r>
              <a:rPr lang="en-US" dirty="0" err="1" smtClean="0"/>
              <a:t>urticaria</a:t>
            </a:r>
            <a:r>
              <a:rPr lang="en-US" dirty="0" smtClean="0"/>
              <a:t>, </a:t>
            </a:r>
            <a:r>
              <a:rPr lang="en-US" dirty="0" err="1" smtClean="0"/>
              <a:t>pruritis</a:t>
            </a:r>
            <a:r>
              <a:rPr lang="en-US" dirty="0" smtClean="0"/>
              <a:t>…</a:t>
            </a:r>
          </a:p>
          <a:p>
            <a:pPr lvl="1">
              <a:buFont typeface="Symbol" charset="2"/>
              <a:buChar char="Þ"/>
            </a:pPr>
            <a:r>
              <a:rPr lang="en-US" dirty="0" smtClean="0"/>
              <a:t>Aeroallergens and contact allergens</a:t>
            </a:r>
          </a:p>
          <a:p>
            <a:pPr lvl="1">
              <a:buFont typeface="Symbol" charset="2"/>
              <a:buChar char="Þ"/>
            </a:pPr>
            <a:endParaRPr lang="en-US" dirty="0" smtClean="0"/>
          </a:p>
          <a:p>
            <a:r>
              <a:rPr lang="en-US" dirty="0" smtClean="0"/>
              <a:t>Farmers, bakers : insects contaminating the flour</a:t>
            </a:r>
          </a:p>
          <a:p>
            <a:endParaRPr lang="en-US" dirty="0" smtClean="0"/>
          </a:p>
          <a:p>
            <a:r>
              <a:rPr lang="en-US" dirty="0" smtClean="0"/>
              <a:t>Sailors : cockroach allergy</a:t>
            </a:r>
          </a:p>
          <a:p>
            <a:endParaRPr lang="en-US" dirty="0"/>
          </a:p>
        </p:txBody>
      </p:sp>
      <p:sp>
        <p:nvSpPr>
          <p:cNvPr id="4" name="Titre 1"/>
          <p:cNvSpPr txBox="1">
            <a:spLocks/>
          </p:cNvSpPr>
          <p:nvPr/>
        </p:nvSpPr>
        <p:spPr>
          <a:xfrm>
            <a:off x="3520440" y="0"/>
            <a:ext cx="28483560" cy="7423153"/>
          </a:xfrm>
          <a:prstGeom prst="rect">
            <a:avLst/>
          </a:prstGeom>
        </p:spPr>
        <p:txBody>
          <a:bodyPr vert="horz" lIns="91440" tIns="45720" rIns="91440" bIns="45720" rtlCol="0" anchor="ctr">
            <a:normAutofit/>
          </a:bodyPr>
          <a:lstStyle>
            <a:lvl1pPr algn="l" defTabSz="5120640" rtl="0" eaLnBrk="1" latinLnBrk="0" hangingPunct="1">
              <a:lnSpc>
                <a:spcPct val="90000"/>
              </a:lnSpc>
              <a:spcBef>
                <a:spcPct val="0"/>
              </a:spcBef>
              <a:buNone/>
              <a:defRPr sz="24640" kern="1200">
                <a:solidFill>
                  <a:schemeClr val="tx1"/>
                </a:solidFill>
                <a:latin typeface="+mj-lt"/>
                <a:ea typeface="+mj-ea"/>
                <a:cs typeface="+mj-cs"/>
              </a:defRPr>
            </a:lvl1pPr>
          </a:lstStyle>
          <a:p>
            <a:r>
              <a:rPr lang="en-US" sz="20600" b="1" smtClean="0">
                <a:solidFill>
                  <a:srgbClr val="F26B21"/>
                </a:solidFill>
                <a:latin typeface="DIN-Regular" pitchFamily="2" charset="0"/>
              </a:rPr>
              <a:t>Professionnal allergy</a:t>
            </a:r>
            <a:endParaRPr lang="en-US" sz="20600" b="1">
              <a:solidFill>
                <a:srgbClr val="F26B21"/>
              </a:solidFill>
              <a:latin typeface="DIN-Regular" pitchFamily="2" charset="0"/>
            </a:endParaRPr>
          </a:p>
        </p:txBody>
      </p:sp>
      <p:pic>
        <p:nvPicPr>
          <p:cNvPr id="5" name="Picture 11">
            <a:extLst>
              <a:ext uri="{FF2B5EF4-FFF2-40B4-BE49-F238E27FC236}">
                <a16:creationId xmlns:a16="http://schemas.microsoft.com/office/drawing/2014/main" xmlns="" id="{38865332-73E1-1243-8066-3E53093E5700}"/>
              </a:ext>
            </a:extLst>
          </p:cNvPr>
          <p:cNvPicPr>
            <a:picLocks noChangeAspect="1"/>
          </p:cNvPicPr>
          <p:nvPr/>
        </p:nvPicPr>
        <p:blipFill>
          <a:blip r:embed="rId2"/>
          <a:stretch>
            <a:fillRect/>
          </a:stretch>
        </p:blipFill>
        <p:spPr>
          <a:xfrm>
            <a:off x="1509120" y="2929905"/>
            <a:ext cx="1477920" cy="1486719"/>
          </a:xfrm>
          <a:prstGeom prst="rect">
            <a:avLst/>
          </a:prstGeom>
        </p:spPr>
      </p:pic>
      <p:pic>
        <p:nvPicPr>
          <p:cNvPr id="2" name="Image 1"/>
          <p:cNvPicPr>
            <a:picLocks noChangeAspect="1"/>
          </p:cNvPicPr>
          <p:nvPr/>
        </p:nvPicPr>
        <p:blipFill>
          <a:blip r:embed="rId3"/>
          <a:stretch>
            <a:fillRect/>
          </a:stretch>
        </p:blipFill>
        <p:spPr>
          <a:xfrm>
            <a:off x="33111497" y="9627784"/>
            <a:ext cx="12503728" cy="9365727"/>
          </a:xfrm>
          <a:prstGeom prst="rect">
            <a:avLst/>
          </a:prstGeom>
        </p:spPr>
      </p:pic>
      <p:pic>
        <p:nvPicPr>
          <p:cNvPr id="6" name="Image 5"/>
          <p:cNvPicPr>
            <a:picLocks noChangeAspect="1"/>
          </p:cNvPicPr>
          <p:nvPr/>
        </p:nvPicPr>
        <p:blipFill>
          <a:blip r:embed="rId4"/>
          <a:stretch>
            <a:fillRect/>
          </a:stretch>
        </p:blipFill>
        <p:spPr>
          <a:xfrm>
            <a:off x="34537361" y="18799165"/>
            <a:ext cx="9747828" cy="7218662"/>
          </a:xfrm>
          <a:prstGeom prst="rect">
            <a:avLst/>
          </a:prstGeom>
        </p:spPr>
      </p:pic>
      <p:sp>
        <p:nvSpPr>
          <p:cNvPr id="7" name="ZoneTexte 6"/>
          <p:cNvSpPr txBox="1"/>
          <p:nvPr/>
        </p:nvSpPr>
        <p:spPr>
          <a:xfrm>
            <a:off x="39337095" y="21085057"/>
            <a:ext cx="2327563" cy="2646878"/>
          </a:xfrm>
          <a:prstGeom prst="rect">
            <a:avLst/>
          </a:prstGeom>
          <a:noFill/>
        </p:spPr>
        <p:txBody>
          <a:bodyPr wrap="square" rtlCol="0">
            <a:spAutoFit/>
          </a:bodyPr>
          <a:lstStyle/>
          <a:p>
            <a:r>
              <a:rPr lang="fr-FR" sz="16600" smtClean="0"/>
              <a:t>?</a:t>
            </a:r>
            <a:endParaRPr lang="fr-FR" sz="16600"/>
          </a:p>
        </p:txBody>
      </p:sp>
      <p:pic>
        <p:nvPicPr>
          <p:cNvPr id="8" name="Image 7"/>
          <p:cNvPicPr>
            <a:picLocks noChangeAspect="1"/>
          </p:cNvPicPr>
          <p:nvPr/>
        </p:nvPicPr>
        <p:blipFill>
          <a:blip r:embed="rId5"/>
          <a:stretch>
            <a:fillRect/>
          </a:stretch>
        </p:blipFill>
        <p:spPr>
          <a:xfrm>
            <a:off x="26917361" y="27669439"/>
            <a:ext cx="15240000" cy="8064500"/>
          </a:xfrm>
          <a:prstGeom prst="rect">
            <a:avLst/>
          </a:prstGeom>
        </p:spPr>
      </p:pic>
      <p:pic>
        <p:nvPicPr>
          <p:cNvPr id="9" name="Image 8"/>
          <p:cNvPicPr>
            <a:picLocks noChangeAspect="1"/>
          </p:cNvPicPr>
          <p:nvPr/>
        </p:nvPicPr>
        <p:blipFill>
          <a:blip r:embed="rId6"/>
          <a:stretch>
            <a:fillRect/>
          </a:stretch>
        </p:blipFill>
        <p:spPr>
          <a:xfrm>
            <a:off x="40275017" y="29416766"/>
            <a:ext cx="10680411" cy="7107328"/>
          </a:xfrm>
          <a:prstGeom prst="rect">
            <a:avLst/>
          </a:prstGeom>
        </p:spPr>
      </p:pic>
      <p:sp>
        <p:nvSpPr>
          <p:cNvPr id="11" name="Rectangle 10"/>
          <p:cNvSpPr/>
          <p:nvPr/>
        </p:nvSpPr>
        <p:spPr>
          <a:xfrm>
            <a:off x="42744854" y="36524094"/>
            <a:ext cx="5740739" cy="1034579"/>
          </a:xfrm>
          <a:prstGeom prst="rect">
            <a:avLst/>
          </a:prstGeom>
        </p:spPr>
        <p:txBody>
          <a:bodyPr wrap="none">
            <a:spAutoFit/>
          </a:bodyPr>
          <a:lstStyle/>
          <a:p>
            <a:r>
              <a:rPr lang="fr-FR" dirty="0" err="1"/>
              <a:t>Titanus</a:t>
            </a:r>
            <a:r>
              <a:rPr lang="fr-FR" dirty="0"/>
              <a:t> </a:t>
            </a:r>
            <a:r>
              <a:rPr lang="fr-FR" dirty="0" err="1"/>
              <a:t>giganteus</a:t>
            </a:r>
            <a:endParaRPr lang="fr-FR" dirty="0"/>
          </a:p>
        </p:txBody>
      </p:sp>
      <p:sp>
        <p:nvSpPr>
          <p:cNvPr id="12" name="Rectangle 11"/>
          <p:cNvSpPr/>
          <p:nvPr/>
        </p:nvSpPr>
        <p:spPr>
          <a:xfrm>
            <a:off x="30033644" y="35840550"/>
            <a:ext cx="5532348" cy="1034579"/>
          </a:xfrm>
          <a:prstGeom prst="rect">
            <a:avLst/>
          </a:prstGeom>
        </p:spPr>
        <p:txBody>
          <a:bodyPr wrap="none">
            <a:spAutoFit/>
          </a:bodyPr>
          <a:lstStyle/>
          <a:p>
            <a:r>
              <a:rPr lang="fr-FR" dirty="0" smtClean="0"/>
              <a:t>Titanic </a:t>
            </a:r>
            <a:r>
              <a:rPr lang="fr-FR" dirty="0" err="1" smtClean="0"/>
              <a:t>giganteus</a:t>
            </a:r>
            <a:endParaRPr lang="fr-FR" dirty="0"/>
          </a:p>
        </p:txBody>
      </p:sp>
    </p:spTree>
    <p:extLst>
      <p:ext uri="{BB962C8B-B14F-4D97-AF65-F5344CB8AC3E}">
        <p14:creationId xmlns:p14="http://schemas.microsoft.com/office/powerpoint/2010/main" xmlns="" val="20722268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819400" y="8645754"/>
            <a:ext cx="41733358" cy="28492938"/>
          </a:xfrm>
        </p:spPr>
        <p:txBody>
          <a:bodyPr>
            <a:normAutofit fontScale="62500" lnSpcReduction="20000"/>
          </a:bodyPr>
          <a:lstStyle/>
          <a:p>
            <a:r>
              <a:rPr lang="en-US" sz="16000" b="1" dirty="0" smtClean="0"/>
              <a:t>Several cases of anaphylaxis have been described in the literature…</a:t>
            </a:r>
            <a:endParaRPr lang="en-US" sz="18900" b="1" dirty="0" smtClean="0"/>
          </a:p>
          <a:p>
            <a:pPr marL="1371600" indent="-1371600">
              <a:buFont typeface="+mj-lt"/>
              <a:buAutoNum type="arabicPeriod"/>
            </a:pPr>
            <a:r>
              <a:rPr lang="en-US" sz="15700" dirty="0" smtClean="0"/>
              <a:t>One case of food allergy after eating </a:t>
            </a:r>
            <a:r>
              <a:rPr lang="en-US" sz="15700" b="1" dirty="0" smtClean="0"/>
              <a:t>mealworm</a:t>
            </a:r>
            <a:r>
              <a:rPr lang="en-US" sz="15700" dirty="0" smtClean="0"/>
              <a:t> (</a:t>
            </a:r>
            <a:r>
              <a:rPr lang="en-US" sz="15700" i="1" dirty="0" err="1" smtClean="0"/>
              <a:t>Tenebrio</a:t>
            </a:r>
            <a:r>
              <a:rPr lang="en-US" sz="15700" i="1" dirty="0" smtClean="0"/>
              <a:t> </a:t>
            </a:r>
            <a:r>
              <a:rPr lang="en-US" sz="15700" i="1" dirty="0" err="1" smtClean="0"/>
              <a:t>mol</a:t>
            </a:r>
            <a:r>
              <a:rPr lang="en-US" sz="15700" dirty="0" err="1" smtClean="0"/>
              <a:t>itor</a:t>
            </a:r>
            <a:r>
              <a:rPr lang="en-US" sz="15700" dirty="0" smtClean="0"/>
              <a:t>) - </a:t>
            </a:r>
            <a:r>
              <a:rPr lang="en-US" sz="12600" i="1" dirty="0" err="1" smtClean="0"/>
              <a:t>Freye</a:t>
            </a:r>
            <a:r>
              <a:rPr lang="en-US" sz="12600" i="1" dirty="0" smtClean="0"/>
              <a:t> et al. (1996)  </a:t>
            </a:r>
            <a:endParaRPr lang="en-US" sz="15700" i="1" dirty="0" smtClean="0"/>
          </a:p>
          <a:p>
            <a:pPr marL="1371600" indent="-1371600">
              <a:buFont typeface="+mj-lt"/>
              <a:buAutoNum type="arabicPeriod"/>
            </a:pPr>
            <a:r>
              <a:rPr lang="en-US" sz="15700" dirty="0" smtClean="0"/>
              <a:t>French tourist after eating </a:t>
            </a:r>
            <a:r>
              <a:rPr lang="en-US" sz="15700" b="1" dirty="0" smtClean="0"/>
              <a:t>silkworm pupae </a:t>
            </a:r>
            <a:r>
              <a:rPr lang="en-US" sz="15700" dirty="0" smtClean="0"/>
              <a:t>(</a:t>
            </a:r>
            <a:r>
              <a:rPr lang="en-US" sz="15700" i="1" dirty="0" err="1" smtClean="0"/>
              <a:t>Bombyx</a:t>
            </a:r>
            <a:r>
              <a:rPr lang="en-US" sz="15700" i="1" dirty="0" smtClean="0"/>
              <a:t> </a:t>
            </a:r>
            <a:r>
              <a:rPr lang="en-US" sz="15700" i="1" dirty="0" err="1" smtClean="0"/>
              <a:t>mori</a:t>
            </a:r>
            <a:r>
              <a:rPr lang="en-US" sz="15700" dirty="0" smtClean="0"/>
              <a:t>)  </a:t>
            </a:r>
            <a:r>
              <a:rPr lang="en-US" sz="12600" i="1" dirty="0" err="1" smtClean="0"/>
              <a:t>Ji</a:t>
            </a:r>
            <a:r>
              <a:rPr lang="en-US" sz="12600" i="1" dirty="0" smtClean="0"/>
              <a:t> et al. (2008) </a:t>
            </a:r>
            <a:endParaRPr lang="en-US" sz="15700" i="1" dirty="0" smtClean="0"/>
          </a:p>
          <a:p>
            <a:pPr lvl="1"/>
            <a:r>
              <a:rPr lang="en-US" sz="13700" dirty="0" smtClean="0"/>
              <a:t>13 other cases of anaphylaxis in CHINA have been described</a:t>
            </a:r>
          </a:p>
          <a:p>
            <a:pPr marL="1371600" indent="-1371600">
              <a:buFont typeface="+mj-lt"/>
              <a:buAutoNum type="arabicPeriod"/>
            </a:pPr>
            <a:r>
              <a:rPr lang="en-US" sz="15700" dirty="0" err="1" smtClean="0"/>
              <a:t>Ji</a:t>
            </a:r>
            <a:r>
              <a:rPr lang="en-US" sz="15700" dirty="0" smtClean="0"/>
              <a:t> </a:t>
            </a:r>
            <a:r>
              <a:rPr lang="en-US" sz="15700" dirty="0"/>
              <a:t>et al. </a:t>
            </a:r>
            <a:r>
              <a:rPr lang="en-US" sz="15700" dirty="0" smtClean="0"/>
              <a:t>: 27 </a:t>
            </a:r>
            <a:r>
              <a:rPr lang="en-US" sz="15700" dirty="0"/>
              <a:t>cases of anaphylaxis caused by consumption of </a:t>
            </a:r>
            <a:r>
              <a:rPr lang="en-US" sz="15700" b="1" dirty="0"/>
              <a:t>grasshoppers</a:t>
            </a:r>
            <a:r>
              <a:rPr lang="en-US" sz="15700" dirty="0"/>
              <a:t> and 27 cases caused by consumption of </a:t>
            </a:r>
            <a:r>
              <a:rPr lang="en-US" sz="15700" b="1" dirty="0"/>
              <a:t>locusts</a:t>
            </a:r>
            <a:r>
              <a:rPr lang="en-US" sz="15700" dirty="0"/>
              <a:t> in China between 1980 and </a:t>
            </a:r>
            <a:r>
              <a:rPr lang="en-US" sz="15700" dirty="0" smtClean="0"/>
              <a:t>2007</a:t>
            </a:r>
            <a:endParaRPr lang="en-US" sz="15700" dirty="0"/>
          </a:p>
          <a:p>
            <a:pPr marL="1371600" indent="-1371600">
              <a:buFont typeface="+mj-lt"/>
              <a:buAutoNum type="arabicPeriod"/>
            </a:pPr>
            <a:r>
              <a:rPr lang="en-US" sz="15700" dirty="0" smtClean="0"/>
              <a:t>Cross-reactions between the </a:t>
            </a:r>
            <a:r>
              <a:rPr lang="en-US" sz="15700" b="1" dirty="0" smtClean="0"/>
              <a:t>mushroom-</a:t>
            </a:r>
            <a:r>
              <a:rPr lang="en-US" sz="15700" b="1" dirty="0" err="1" smtClean="0"/>
              <a:t>caterpilar</a:t>
            </a:r>
            <a:r>
              <a:rPr lang="en-US" sz="15700" dirty="0" smtClean="0"/>
              <a:t> (</a:t>
            </a:r>
            <a:r>
              <a:rPr lang="en-US" sz="15700" i="1" dirty="0" err="1" smtClean="0"/>
              <a:t>Ophiocordyceps</a:t>
            </a:r>
            <a:r>
              <a:rPr lang="en-US" sz="15700" i="1" dirty="0" smtClean="0"/>
              <a:t> </a:t>
            </a:r>
            <a:r>
              <a:rPr lang="en-US" sz="15700" i="1" dirty="0" err="1" smtClean="0"/>
              <a:t>sinensis</a:t>
            </a:r>
            <a:r>
              <a:rPr lang="en-US" sz="15700" dirty="0" smtClean="0"/>
              <a:t>) and </a:t>
            </a:r>
            <a:r>
              <a:rPr lang="en-US" sz="15700" b="1" dirty="0" smtClean="0"/>
              <a:t>silkworm pupae </a:t>
            </a:r>
            <a:r>
              <a:rPr lang="en-US" sz="15700" dirty="0" smtClean="0"/>
              <a:t>(</a:t>
            </a:r>
            <a:r>
              <a:rPr lang="en-US" sz="15700" i="1" dirty="0" err="1" smtClean="0"/>
              <a:t>Bombyx</a:t>
            </a:r>
            <a:r>
              <a:rPr lang="en-US" sz="15700" i="1" dirty="0" smtClean="0"/>
              <a:t> </a:t>
            </a:r>
            <a:r>
              <a:rPr lang="en-US" sz="15700" i="1" dirty="0" err="1" smtClean="0"/>
              <a:t>mori</a:t>
            </a:r>
            <a:r>
              <a:rPr lang="en-US" sz="15700" dirty="0" smtClean="0"/>
              <a:t>) - </a:t>
            </a:r>
            <a:r>
              <a:rPr lang="en-US" sz="12600" i="1" dirty="0" smtClean="0"/>
              <a:t>Choi et al. (2010) </a:t>
            </a:r>
            <a:endParaRPr lang="en-US" sz="15700" i="1" dirty="0" smtClean="0"/>
          </a:p>
          <a:p>
            <a:pPr marL="1371600" indent="-1371600">
              <a:buFont typeface="+mj-lt"/>
              <a:buAutoNum type="arabicPeriod"/>
            </a:pPr>
            <a:r>
              <a:rPr lang="en-US" sz="15700" dirty="0" smtClean="0"/>
              <a:t>Severe food allergy reaction after eating 20 roasted </a:t>
            </a:r>
            <a:r>
              <a:rPr lang="en-US" sz="15700" b="1" dirty="0" smtClean="0"/>
              <a:t>palm worm </a:t>
            </a:r>
            <a:r>
              <a:rPr lang="en-US" sz="15700" dirty="0" smtClean="0"/>
              <a:t>(larva of </a:t>
            </a:r>
            <a:r>
              <a:rPr lang="en-US" sz="15700" i="1" dirty="0" err="1" smtClean="0"/>
              <a:t>Rhynchophorus</a:t>
            </a:r>
            <a:r>
              <a:rPr lang="en-US" sz="15700" i="1" dirty="0" smtClean="0"/>
              <a:t> </a:t>
            </a:r>
            <a:r>
              <a:rPr lang="en-US" sz="15700" i="1" dirty="0" err="1" smtClean="0"/>
              <a:t>ferrugineus</a:t>
            </a:r>
            <a:r>
              <a:rPr lang="en-US" sz="15700" dirty="0" smtClean="0"/>
              <a:t>) in </a:t>
            </a:r>
            <a:r>
              <a:rPr lang="en-US" sz="15700" dirty="0" err="1" smtClean="0"/>
              <a:t>Malaisia</a:t>
            </a:r>
            <a:r>
              <a:rPr lang="en-US" sz="15700" dirty="0" smtClean="0"/>
              <a:t> in 2012 </a:t>
            </a:r>
          </a:p>
          <a:p>
            <a:pPr marL="1371600" indent="-1371600">
              <a:buFont typeface="+mj-lt"/>
              <a:buAutoNum type="arabicPeriod"/>
            </a:pPr>
            <a:r>
              <a:rPr lang="en-US" sz="15700" dirty="0" smtClean="0"/>
              <a:t>« Le Monde  »  Journal reported in 2012 that a 32 </a:t>
            </a:r>
            <a:r>
              <a:rPr lang="en-US" sz="15700" dirty="0" err="1" smtClean="0"/>
              <a:t>y.o</a:t>
            </a:r>
            <a:r>
              <a:rPr lang="en-US" sz="15700" dirty="0" smtClean="0"/>
              <a:t>. men died after eating </a:t>
            </a:r>
            <a:r>
              <a:rPr lang="en-US" sz="15700" b="1" dirty="0" smtClean="0"/>
              <a:t>cockroaches and worms</a:t>
            </a:r>
          </a:p>
          <a:p>
            <a:pPr marL="1371600" indent="-1371600">
              <a:buFont typeface="+mj-lt"/>
              <a:buAutoNum type="arabicPeriod"/>
            </a:pPr>
            <a:r>
              <a:rPr lang="en-US" sz="15700" dirty="0" smtClean="0"/>
              <a:t>Anaphylaxis linked to food that were contaminated by insects or by </a:t>
            </a:r>
            <a:r>
              <a:rPr lang="en-US" sz="15700" b="1" dirty="0" smtClean="0"/>
              <a:t>storage dust mites</a:t>
            </a:r>
            <a:r>
              <a:rPr lang="en-US" sz="15700" dirty="0" smtClean="0"/>
              <a:t>. </a:t>
            </a:r>
          </a:p>
          <a:p>
            <a:pPr lvl="1"/>
            <a:r>
              <a:rPr lang="en-US" sz="13700" dirty="0" smtClean="0"/>
              <a:t>« pancake syndrome »</a:t>
            </a:r>
          </a:p>
          <a:p>
            <a:r>
              <a:rPr lang="en-US" sz="15700" dirty="0"/>
              <a:t>Kung et al.  described in a case report an atopic adolescent who had ingested </a:t>
            </a:r>
            <a:r>
              <a:rPr lang="en-US" sz="15700" b="1" dirty="0" err="1"/>
              <a:t>mopane</a:t>
            </a:r>
            <a:r>
              <a:rPr lang="en-US" sz="15700" b="1" dirty="0"/>
              <a:t> caterpillar </a:t>
            </a:r>
            <a:r>
              <a:rPr lang="en-US" sz="15700" dirty="0"/>
              <a:t>(</a:t>
            </a:r>
            <a:r>
              <a:rPr lang="en-US" sz="15700" i="1" dirty="0" err="1"/>
              <a:t>Imbrasia</a:t>
            </a:r>
            <a:r>
              <a:rPr lang="en-US" sz="15700" i="1" dirty="0"/>
              <a:t> </a:t>
            </a:r>
            <a:r>
              <a:rPr lang="en-US" sz="15700" i="1" dirty="0" err="1"/>
              <a:t>belina</a:t>
            </a:r>
            <a:r>
              <a:rPr lang="en-US" sz="15700" dirty="0"/>
              <a:t>) and developed anaphylaxis. </a:t>
            </a:r>
          </a:p>
          <a:p>
            <a:pPr marL="1371600" indent="-1371600">
              <a:buFont typeface="+mj-lt"/>
              <a:buAutoNum type="arabicPeriod"/>
            </a:pPr>
            <a:endParaRPr lang="en-US" dirty="0" smtClean="0"/>
          </a:p>
          <a:p>
            <a:pPr marL="1371600" indent="-1371600">
              <a:buFont typeface="+mj-lt"/>
              <a:buAutoNum type="arabicPeriod"/>
            </a:pPr>
            <a:endParaRPr lang="en-US" dirty="0"/>
          </a:p>
        </p:txBody>
      </p:sp>
      <p:sp>
        <p:nvSpPr>
          <p:cNvPr id="4" name="Titre 1"/>
          <p:cNvSpPr>
            <a:spLocks noGrp="1"/>
          </p:cNvSpPr>
          <p:nvPr>
            <p:ph type="title"/>
          </p:nvPr>
        </p:nvSpPr>
        <p:spPr>
          <a:xfrm>
            <a:off x="4050082" y="1668095"/>
            <a:ext cx="29397960" cy="7423153"/>
          </a:xfrm>
        </p:spPr>
        <p:txBody>
          <a:bodyPr>
            <a:normAutofit/>
          </a:bodyPr>
          <a:lstStyle/>
          <a:p>
            <a:r>
              <a:rPr lang="en-US" sz="14300" b="1" smtClean="0">
                <a:solidFill>
                  <a:srgbClr val="F26B21"/>
                </a:solidFill>
                <a:latin typeface="DIN-Regular" pitchFamily="2" charset="0"/>
              </a:rPr>
              <a:t>Severity of reactions related to  insect consumption</a:t>
            </a:r>
            <a:endParaRPr lang="en-US" sz="14300" b="1">
              <a:solidFill>
                <a:srgbClr val="F26B21"/>
              </a:solidFill>
              <a:latin typeface="DIN-Regular" pitchFamily="2" charset="0"/>
            </a:endParaRPr>
          </a:p>
        </p:txBody>
      </p:sp>
      <p:pic>
        <p:nvPicPr>
          <p:cNvPr id="7" name="Image 6"/>
          <p:cNvPicPr>
            <a:picLocks noChangeAspect="1"/>
          </p:cNvPicPr>
          <p:nvPr/>
        </p:nvPicPr>
        <p:blipFill>
          <a:blip r:embed="rId3"/>
          <a:stretch>
            <a:fillRect/>
          </a:stretch>
        </p:blipFill>
        <p:spPr>
          <a:xfrm>
            <a:off x="31752320" y="558799"/>
            <a:ext cx="18387280" cy="5765801"/>
          </a:xfrm>
          <a:prstGeom prst="rect">
            <a:avLst/>
          </a:prstGeom>
        </p:spPr>
      </p:pic>
      <p:pic>
        <p:nvPicPr>
          <p:cNvPr id="9" name="Picture 11">
            <a:extLst>
              <a:ext uri="{FF2B5EF4-FFF2-40B4-BE49-F238E27FC236}">
                <a16:creationId xmlns:a16="http://schemas.microsoft.com/office/drawing/2014/main" xmlns="" id="{38865332-73E1-1243-8066-3E53093E5700}"/>
              </a:ext>
            </a:extLst>
          </p:cNvPr>
          <p:cNvPicPr>
            <a:picLocks noChangeAspect="1"/>
          </p:cNvPicPr>
          <p:nvPr/>
        </p:nvPicPr>
        <p:blipFill>
          <a:blip r:embed="rId4"/>
          <a:stretch>
            <a:fillRect/>
          </a:stretch>
        </p:blipFill>
        <p:spPr>
          <a:xfrm>
            <a:off x="1509120" y="5251059"/>
            <a:ext cx="1477920" cy="1486719"/>
          </a:xfrm>
          <a:prstGeom prst="rect">
            <a:avLst/>
          </a:prstGeom>
        </p:spPr>
      </p:pic>
      <p:pic>
        <p:nvPicPr>
          <p:cNvPr id="9222" name="Picture 6" descr="https://upload.wikimedia.org/wikipedia/commons/4/4c/Tenebrio_molitor_MHNT.jpg"/>
          <p:cNvPicPr>
            <a:picLocks noChangeAspect="1" noChangeArrowheads="1"/>
          </p:cNvPicPr>
          <p:nvPr/>
        </p:nvPicPr>
        <p:blipFill>
          <a:blip r:embed="rId5"/>
          <a:srcRect/>
          <a:stretch>
            <a:fillRect/>
          </a:stretch>
        </p:blipFill>
        <p:spPr bwMode="auto">
          <a:xfrm>
            <a:off x="45761323" y="9282137"/>
            <a:ext cx="2525950" cy="3606800"/>
          </a:xfrm>
          <a:prstGeom prst="rect">
            <a:avLst/>
          </a:prstGeom>
          <a:noFill/>
        </p:spPr>
      </p:pic>
      <p:pic>
        <p:nvPicPr>
          <p:cNvPr id="9223" name="Picture 7" descr="https://previews.123rf.com/images/isselee/isselee1207/isselee120700081/14276887-les-larves-de-vers-à-soie-bombyx-mori-contre-un-fond-blanc.jpg"/>
          <p:cNvPicPr>
            <a:picLocks noChangeAspect="1" noChangeArrowheads="1"/>
          </p:cNvPicPr>
          <p:nvPr/>
        </p:nvPicPr>
        <p:blipFill>
          <a:blip r:embed="rId6"/>
          <a:srcRect/>
          <a:stretch>
            <a:fillRect/>
          </a:stretch>
        </p:blipFill>
        <p:spPr bwMode="auto">
          <a:xfrm>
            <a:off x="44729400" y="13115205"/>
            <a:ext cx="4589796" cy="2873375"/>
          </a:xfrm>
          <a:prstGeom prst="rect">
            <a:avLst/>
          </a:prstGeom>
          <a:noFill/>
        </p:spPr>
      </p:pic>
      <p:pic>
        <p:nvPicPr>
          <p:cNvPr id="9225" name="Picture 9" descr="https://upload.wikimedia.org/wikipedia/commons/0/07/Cordyceps_Sinensis.jpg"/>
          <p:cNvPicPr>
            <a:picLocks noChangeAspect="1" noChangeArrowheads="1"/>
          </p:cNvPicPr>
          <p:nvPr/>
        </p:nvPicPr>
        <p:blipFill>
          <a:blip r:embed="rId7"/>
          <a:srcRect/>
          <a:stretch>
            <a:fillRect/>
          </a:stretch>
        </p:blipFill>
        <p:spPr bwMode="auto">
          <a:xfrm>
            <a:off x="45317490" y="18163574"/>
            <a:ext cx="3413616" cy="3031936"/>
          </a:xfrm>
          <a:prstGeom prst="rect">
            <a:avLst/>
          </a:prstGeom>
          <a:noFill/>
        </p:spPr>
      </p:pic>
      <p:pic>
        <p:nvPicPr>
          <p:cNvPr id="9227" name="Picture 11" descr="https://upload.wikimedia.org/wikipedia/commons/0/0d/Rhynchophorus_ferrugineus_MHNT.jpg"/>
          <p:cNvPicPr>
            <a:picLocks noChangeAspect="1" noChangeArrowheads="1"/>
          </p:cNvPicPr>
          <p:nvPr/>
        </p:nvPicPr>
        <p:blipFill>
          <a:blip r:embed="rId8"/>
          <a:srcRect/>
          <a:stretch>
            <a:fillRect/>
          </a:stretch>
        </p:blipFill>
        <p:spPr bwMode="auto">
          <a:xfrm>
            <a:off x="45640327" y="20708318"/>
            <a:ext cx="2646946" cy="3509555"/>
          </a:xfrm>
          <a:prstGeom prst="rect">
            <a:avLst/>
          </a:prstGeom>
          <a:noFill/>
        </p:spPr>
      </p:pic>
      <p:pic>
        <p:nvPicPr>
          <p:cNvPr id="9229" name="Picture 13" descr="https://www.abatextermination.ca/wp-content/uploads/2017/05/1-blatte-americaine.jpg"/>
          <p:cNvPicPr>
            <a:picLocks noChangeAspect="1" noChangeArrowheads="1"/>
          </p:cNvPicPr>
          <p:nvPr/>
        </p:nvPicPr>
        <p:blipFill>
          <a:blip r:embed="rId9"/>
          <a:srcRect r="16342"/>
          <a:stretch>
            <a:fillRect/>
          </a:stretch>
        </p:blipFill>
        <p:spPr bwMode="auto">
          <a:xfrm>
            <a:off x="44300817" y="23370504"/>
            <a:ext cx="4309293" cy="3863327"/>
          </a:xfrm>
          <a:prstGeom prst="rect">
            <a:avLst/>
          </a:prstGeom>
          <a:noFill/>
        </p:spPr>
      </p:pic>
      <p:pic>
        <p:nvPicPr>
          <p:cNvPr id="2" name="Image 1"/>
          <p:cNvPicPr>
            <a:picLocks noChangeAspect="1"/>
          </p:cNvPicPr>
          <p:nvPr/>
        </p:nvPicPr>
        <p:blipFill>
          <a:blip r:embed="rId10"/>
          <a:stretch>
            <a:fillRect/>
          </a:stretch>
        </p:blipFill>
        <p:spPr>
          <a:xfrm rot="10415762">
            <a:off x="43675449" y="30460588"/>
            <a:ext cx="4538564" cy="4096247"/>
          </a:xfrm>
          <a:prstGeom prst="rect">
            <a:avLst/>
          </a:prstGeom>
        </p:spPr>
      </p:pic>
    </p:spTree>
    <p:extLst>
      <p:ext uri="{BB962C8B-B14F-4D97-AF65-F5344CB8AC3E}">
        <p14:creationId xmlns:p14="http://schemas.microsoft.com/office/powerpoint/2010/main" xmlns="" val="968816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sz="24600" b="1" dirty="0" smtClean="0">
                <a:solidFill>
                  <a:srgbClr val="F26B21"/>
                </a:solidFill>
                <a:latin typeface="DIN-Regular" pitchFamily="2" charset="0"/>
              </a:rPr>
              <a:t>Insect allergy </a:t>
            </a:r>
            <a:br>
              <a:rPr lang="en-US" sz="24600" b="1" dirty="0" smtClean="0">
                <a:solidFill>
                  <a:srgbClr val="F26B21"/>
                </a:solidFill>
                <a:latin typeface="DIN-Regular" pitchFamily="2" charset="0"/>
              </a:rPr>
            </a:br>
            <a:r>
              <a:rPr lang="en-US" sz="24600" b="1" dirty="0" smtClean="0">
                <a:solidFill>
                  <a:srgbClr val="F26B21"/>
                </a:solidFill>
                <a:latin typeface="DIN-Regular" pitchFamily="2" charset="0"/>
              </a:rPr>
              <a:t>in China</a:t>
            </a:r>
            <a:br>
              <a:rPr lang="en-US" sz="24600" b="1" dirty="0" smtClean="0">
                <a:solidFill>
                  <a:srgbClr val="F26B21"/>
                </a:solidFill>
                <a:latin typeface="DIN-Regular" pitchFamily="2" charset="0"/>
              </a:rPr>
            </a:br>
            <a:endParaRPr lang="en-US" dirty="0"/>
          </a:p>
        </p:txBody>
      </p:sp>
      <p:sp>
        <p:nvSpPr>
          <p:cNvPr id="3" name="Espace réservé du contenu 2"/>
          <p:cNvSpPr>
            <a:spLocks noGrp="1"/>
          </p:cNvSpPr>
          <p:nvPr>
            <p:ph idx="1"/>
          </p:nvPr>
        </p:nvSpPr>
        <p:spPr>
          <a:xfrm>
            <a:off x="3520440" y="10591800"/>
            <a:ext cx="44165520" cy="23999193"/>
          </a:xfrm>
        </p:spPr>
        <p:txBody>
          <a:bodyPr>
            <a:normAutofit/>
          </a:bodyPr>
          <a:lstStyle/>
          <a:p>
            <a:r>
              <a:rPr lang="en-US" sz="11500" dirty="0" smtClean="0"/>
              <a:t>46 </a:t>
            </a:r>
            <a:r>
              <a:rPr lang="en-US" sz="11500" dirty="0" err="1" smtClean="0"/>
              <a:t>y.o</a:t>
            </a:r>
            <a:r>
              <a:rPr lang="en-US" sz="11500" dirty="0" smtClean="0"/>
              <a:t>. </a:t>
            </a:r>
            <a:r>
              <a:rPr lang="en-US" sz="11500" dirty="0" err="1" smtClean="0"/>
              <a:t>chinese</a:t>
            </a:r>
            <a:r>
              <a:rPr lang="en-US" sz="11500" dirty="0" smtClean="0"/>
              <a:t> man consumed 20 </a:t>
            </a:r>
            <a:r>
              <a:rPr lang="en-US" sz="11500" b="1" dirty="0" smtClean="0"/>
              <a:t>sago worms</a:t>
            </a:r>
            <a:r>
              <a:rPr lang="en-US" sz="11500" dirty="0" smtClean="0"/>
              <a:t> - First time he had eaten the sw.</a:t>
            </a:r>
          </a:p>
          <a:p>
            <a:pPr lvl="1"/>
            <a:r>
              <a:rPr lang="en-US" sz="8800" dirty="0" smtClean="0"/>
              <a:t> = Washed and fried in a wok without the addition of cooking oil for home consumption. </a:t>
            </a:r>
          </a:p>
          <a:p>
            <a:r>
              <a:rPr lang="en-US" sz="11500" b="1" dirty="0" smtClean="0"/>
              <a:t>No prior history of allergy, asthma </a:t>
            </a:r>
            <a:r>
              <a:rPr lang="en-US" sz="11500" dirty="0" smtClean="0"/>
              <a:t>or viral illness. </a:t>
            </a:r>
          </a:p>
          <a:p>
            <a:r>
              <a:rPr lang="en-US" sz="11500" dirty="0" smtClean="0"/>
              <a:t>He developed </a:t>
            </a:r>
            <a:r>
              <a:rPr lang="en-US" sz="11500" b="1" dirty="0" smtClean="0"/>
              <a:t>generalized itchiness on his face</a:t>
            </a:r>
            <a:r>
              <a:rPr lang="en-US" sz="11500" dirty="0" smtClean="0"/>
              <a:t>, arms and body, and also </a:t>
            </a:r>
            <a:r>
              <a:rPr lang="en-US" sz="11500" b="1" dirty="0" smtClean="0"/>
              <a:t>difficulty in breathing </a:t>
            </a:r>
            <a:r>
              <a:rPr lang="en-US" sz="11500" dirty="0" smtClean="0"/>
              <a:t>a few hours after the ingestion of the worms</a:t>
            </a:r>
          </a:p>
          <a:p>
            <a:r>
              <a:rPr lang="en-US" sz="11500" dirty="0" smtClean="0"/>
              <a:t>This patient obviously had bravely eaten the sago worms for the first time and developed symptoms and </a:t>
            </a:r>
            <a:r>
              <a:rPr lang="en-US" sz="11500" b="1" dirty="0" smtClean="0"/>
              <a:t>signs consistent with anaphylaxis</a:t>
            </a:r>
            <a:r>
              <a:rPr lang="en-US" sz="11500" dirty="0" smtClean="0"/>
              <a:t>. </a:t>
            </a:r>
          </a:p>
          <a:p>
            <a:endParaRPr lang="en-US" sz="11500" dirty="0" smtClean="0"/>
          </a:p>
          <a:p>
            <a:endParaRPr lang="en-US" sz="11500" dirty="0"/>
          </a:p>
        </p:txBody>
      </p:sp>
      <p:pic>
        <p:nvPicPr>
          <p:cNvPr id="4" name="Image 3"/>
          <p:cNvPicPr>
            <a:picLocks noChangeAspect="1"/>
          </p:cNvPicPr>
          <p:nvPr/>
        </p:nvPicPr>
        <p:blipFill>
          <a:blip r:embed="rId3"/>
          <a:stretch>
            <a:fillRect/>
          </a:stretch>
        </p:blipFill>
        <p:spPr>
          <a:xfrm>
            <a:off x="27145700" y="1891005"/>
            <a:ext cx="23119124" cy="5051237"/>
          </a:xfrm>
          <a:prstGeom prst="rect">
            <a:avLst/>
          </a:prstGeom>
        </p:spPr>
      </p:pic>
      <p:pic>
        <p:nvPicPr>
          <p:cNvPr id="6" name="Image 5"/>
          <p:cNvPicPr>
            <a:picLocks noChangeAspect="1"/>
          </p:cNvPicPr>
          <p:nvPr/>
        </p:nvPicPr>
        <p:blipFill>
          <a:blip r:embed="rId4"/>
          <a:stretch>
            <a:fillRect/>
          </a:stretch>
        </p:blipFill>
        <p:spPr>
          <a:xfrm>
            <a:off x="27145700" y="6942242"/>
            <a:ext cx="10344700" cy="953043"/>
          </a:xfrm>
          <a:prstGeom prst="rect">
            <a:avLst/>
          </a:prstGeom>
        </p:spPr>
      </p:pic>
      <p:pic>
        <p:nvPicPr>
          <p:cNvPr id="7" name="Picture 11">
            <a:extLst>
              <a:ext uri="{FF2B5EF4-FFF2-40B4-BE49-F238E27FC236}">
                <a16:creationId xmlns:a16="http://schemas.microsoft.com/office/drawing/2014/main" xmlns="" id="{38865332-73E1-1243-8066-3E53093E5700}"/>
              </a:ext>
            </a:extLst>
          </p:cNvPr>
          <p:cNvPicPr>
            <a:picLocks noChangeAspect="1"/>
          </p:cNvPicPr>
          <p:nvPr/>
        </p:nvPicPr>
        <p:blipFill>
          <a:blip r:embed="rId5"/>
          <a:stretch>
            <a:fillRect/>
          </a:stretch>
        </p:blipFill>
        <p:spPr>
          <a:xfrm>
            <a:off x="1509120" y="2929905"/>
            <a:ext cx="1477920" cy="1486719"/>
          </a:xfrm>
          <a:prstGeom prst="rect">
            <a:avLst/>
          </a:prstGeom>
        </p:spPr>
      </p:pic>
    </p:spTree>
    <p:extLst>
      <p:ext uri="{BB962C8B-B14F-4D97-AF65-F5344CB8AC3E}">
        <p14:creationId xmlns:p14="http://schemas.microsoft.com/office/powerpoint/2010/main" xmlns="" val="20859523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fontScale="77500" lnSpcReduction="20000"/>
          </a:bodyPr>
          <a:lstStyle/>
          <a:p>
            <a:r>
              <a:rPr lang="fr-FR" dirty="0" smtClean="0"/>
              <a:t>French </a:t>
            </a:r>
            <a:r>
              <a:rPr lang="fr-FR" dirty="0"/>
              <a:t>case of </a:t>
            </a:r>
            <a:r>
              <a:rPr lang="fr-FR" dirty="0" err="1"/>
              <a:t>severe</a:t>
            </a:r>
            <a:r>
              <a:rPr lang="fr-FR" dirty="0"/>
              <a:t> </a:t>
            </a:r>
            <a:r>
              <a:rPr lang="fr-FR" dirty="0" err="1"/>
              <a:t>food</a:t>
            </a:r>
            <a:r>
              <a:rPr lang="fr-FR" dirty="0"/>
              <a:t> </a:t>
            </a:r>
            <a:r>
              <a:rPr lang="fr-FR" dirty="0" err="1"/>
              <a:t>anaphylaxis</a:t>
            </a:r>
            <a:r>
              <a:rPr lang="fr-FR" dirty="0"/>
              <a:t> </a:t>
            </a:r>
            <a:r>
              <a:rPr lang="fr-FR" dirty="0" err="1"/>
              <a:t>induced</a:t>
            </a:r>
            <a:r>
              <a:rPr lang="fr-FR" dirty="0"/>
              <a:t> by </a:t>
            </a:r>
            <a:r>
              <a:rPr lang="fr-FR" dirty="0" err="1"/>
              <a:t>Tenebrio</a:t>
            </a:r>
            <a:r>
              <a:rPr lang="fr-FR" dirty="0"/>
              <a:t> </a:t>
            </a:r>
            <a:r>
              <a:rPr lang="fr-FR" dirty="0" err="1"/>
              <a:t>molitor</a:t>
            </a:r>
            <a:r>
              <a:rPr lang="fr-FR" dirty="0"/>
              <a:t> (</a:t>
            </a:r>
            <a:r>
              <a:rPr lang="fr-FR" dirty="0" err="1"/>
              <a:t>mealworm</a:t>
            </a:r>
            <a:r>
              <a:rPr lang="fr-FR" dirty="0"/>
              <a:t>) </a:t>
            </a:r>
            <a:endParaRPr lang="fr-FR" dirty="0" smtClean="0"/>
          </a:p>
          <a:p>
            <a:r>
              <a:rPr lang="fr-FR" dirty="0" smtClean="0"/>
              <a:t>Male </a:t>
            </a:r>
            <a:r>
              <a:rPr lang="fr-FR" dirty="0"/>
              <a:t>patient </a:t>
            </a:r>
            <a:r>
              <a:rPr lang="fr-FR" dirty="0" smtClean="0"/>
              <a:t>: </a:t>
            </a:r>
            <a:r>
              <a:rPr lang="fr-FR" dirty="0" err="1" smtClean="0"/>
              <a:t>allergy</a:t>
            </a:r>
            <a:r>
              <a:rPr lang="fr-FR" dirty="0" smtClean="0"/>
              <a:t> </a:t>
            </a:r>
            <a:r>
              <a:rPr lang="fr-FR" dirty="0"/>
              <a:t>to house </a:t>
            </a:r>
            <a:r>
              <a:rPr lang="fr-FR" dirty="0" err="1"/>
              <a:t>dust</a:t>
            </a:r>
            <a:r>
              <a:rPr lang="fr-FR" dirty="0"/>
              <a:t> </a:t>
            </a:r>
            <a:r>
              <a:rPr lang="fr-FR" dirty="0" smtClean="0"/>
              <a:t>mites (HDM). No </a:t>
            </a:r>
            <a:r>
              <a:rPr lang="fr-FR" dirty="0" err="1" smtClean="0"/>
              <a:t>sensitization</a:t>
            </a:r>
            <a:r>
              <a:rPr lang="fr-FR" dirty="0" smtClean="0"/>
              <a:t> to </a:t>
            </a:r>
            <a:r>
              <a:rPr lang="fr-FR" dirty="0" err="1" smtClean="0"/>
              <a:t>crustaceans</a:t>
            </a:r>
            <a:r>
              <a:rPr lang="fr-FR" dirty="0"/>
              <a:t>. </a:t>
            </a:r>
            <a:endParaRPr lang="fr-FR" dirty="0" smtClean="0"/>
          </a:p>
          <a:p>
            <a:r>
              <a:rPr lang="fr-FR" dirty="0" err="1" smtClean="0"/>
              <a:t>Immunoblot</a:t>
            </a:r>
            <a:r>
              <a:rPr lang="fr-FR" dirty="0" smtClean="0"/>
              <a:t>, sIgE binding to </a:t>
            </a:r>
            <a:r>
              <a:rPr lang="fr-FR" dirty="0" err="1" smtClean="0"/>
              <a:t>allergens</a:t>
            </a:r>
            <a:r>
              <a:rPr lang="fr-FR" dirty="0" smtClean="0"/>
              <a:t> : </a:t>
            </a:r>
          </a:p>
          <a:p>
            <a:pPr lvl="1"/>
            <a:r>
              <a:rPr lang="fr-FR" dirty="0" err="1" smtClean="0"/>
              <a:t>T</a:t>
            </a:r>
            <a:r>
              <a:rPr lang="fr-FR" dirty="0"/>
              <a:t>. </a:t>
            </a:r>
            <a:r>
              <a:rPr lang="fr-FR" dirty="0" err="1"/>
              <a:t>molitor</a:t>
            </a:r>
            <a:r>
              <a:rPr lang="fr-FR" dirty="0"/>
              <a:t> </a:t>
            </a:r>
            <a:r>
              <a:rPr lang="fr-FR" dirty="0" err="1" smtClean="0"/>
              <a:t>pupal</a:t>
            </a:r>
            <a:r>
              <a:rPr lang="fr-FR" dirty="0"/>
              <a:t> </a:t>
            </a:r>
            <a:r>
              <a:rPr lang="fr-FR" dirty="0" err="1"/>
              <a:t>cuticle</a:t>
            </a:r>
            <a:r>
              <a:rPr lang="fr-FR" dirty="0"/>
              <a:t> </a:t>
            </a:r>
            <a:r>
              <a:rPr lang="fr-FR" dirty="0" err="1"/>
              <a:t>protein</a:t>
            </a:r>
            <a:r>
              <a:rPr lang="fr-FR" dirty="0"/>
              <a:t> G1A, </a:t>
            </a:r>
            <a:endParaRPr lang="fr-FR" dirty="0" smtClean="0"/>
          </a:p>
          <a:p>
            <a:pPr lvl="1"/>
            <a:r>
              <a:rPr lang="fr-FR" dirty="0" err="1" smtClean="0"/>
              <a:t>larval</a:t>
            </a:r>
            <a:r>
              <a:rPr lang="fr-FR" dirty="0" smtClean="0"/>
              <a:t> </a:t>
            </a:r>
            <a:r>
              <a:rPr lang="fr-FR" dirty="0" err="1" smtClean="0"/>
              <a:t>cuticle</a:t>
            </a:r>
            <a:r>
              <a:rPr lang="fr-FR" dirty="0" smtClean="0"/>
              <a:t> </a:t>
            </a:r>
            <a:r>
              <a:rPr lang="fr-FR" dirty="0" err="1"/>
              <a:t>proteins</a:t>
            </a:r>
            <a:r>
              <a:rPr lang="fr-FR" dirty="0"/>
              <a:t> A1A and A2B, </a:t>
            </a:r>
            <a:endParaRPr lang="fr-FR" dirty="0" smtClean="0"/>
          </a:p>
          <a:p>
            <a:pPr lvl="1"/>
            <a:r>
              <a:rPr lang="fr-FR" dirty="0" err="1" smtClean="0"/>
              <a:t>hexamerin</a:t>
            </a:r>
            <a:r>
              <a:rPr lang="fr-FR" dirty="0"/>
              <a:t>, </a:t>
            </a:r>
            <a:endParaRPr lang="fr-FR" dirty="0" smtClean="0"/>
          </a:p>
          <a:p>
            <a:pPr lvl="1"/>
            <a:r>
              <a:rPr lang="fr-FR" dirty="0" err="1" smtClean="0"/>
              <a:t>tropomyosine</a:t>
            </a:r>
            <a:endParaRPr lang="fr-FR" dirty="0" smtClean="0"/>
          </a:p>
          <a:p>
            <a:pPr lvl="1"/>
            <a:r>
              <a:rPr lang="fr-FR" dirty="0" smtClean="0"/>
              <a:t>α-amylase (HDM), </a:t>
            </a:r>
          </a:p>
          <a:p>
            <a:pPr lvl="1"/>
            <a:r>
              <a:rPr lang="fr-FR" dirty="0" err="1" smtClean="0"/>
              <a:t>Tubulin</a:t>
            </a:r>
            <a:r>
              <a:rPr lang="fr-FR" dirty="0" smtClean="0"/>
              <a:t>  (a </a:t>
            </a:r>
            <a:r>
              <a:rPr lang="fr-FR" dirty="0" err="1"/>
              <a:t>potential</a:t>
            </a:r>
            <a:r>
              <a:rPr lang="fr-FR" dirty="0"/>
              <a:t> </a:t>
            </a:r>
            <a:r>
              <a:rPr lang="fr-FR" dirty="0" smtClean="0"/>
              <a:t>pan-</a:t>
            </a:r>
            <a:r>
              <a:rPr lang="fr-FR" dirty="0" err="1" smtClean="0"/>
              <a:t>allergen</a:t>
            </a:r>
            <a:r>
              <a:rPr lang="fr-FR" dirty="0" smtClean="0"/>
              <a:t>). </a:t>
            </a:r>
          </a:p>
          <a:p>
            <a:r>
              <a:rPr lang="fr-FR" dirty="0" smtClean="0"/>
              <a:t>Attention </a:t>
            </a:r>
            <a:r>
              <a:rPr lang="fr-FR" dirty="0"/>
              <a:t>to the </a:t>
            </a:r>
            <a:r>
              <a:rPr lang="fr-FR" dirty="0" err="1"/>
              <a:t>risk</a:t>
            </a:r>
            <a:r>
              <a:rPr lang="fr-FR" dirty="0"/>
              <a:t> for </a:t>
            </a:r>
            <a:r>
              <a:rPr lang="fr-FR" dirty="0" smtClean="0"/>
              <a:t>HDM </a:t>
            </a:r>
            <a:r>
              <a:rPr lang="fr-FR" dirty="0" err="1" smtClean="0"/>
              <a:t>allergic</a:t>
            </a:r>
            <a:r>
              <a:rPr lang="fr-FR" dirty="0" smtClean="0"/>
              <a:t> patient </a:t>
            </a:r>
            <a:r>
              <a:rPr lang="fr-FR" dirty="0" err="1" smtClean="0"/>
              <a:t>eating</a:t>
            </a:r>
            <a:r>
              <a:rPr lang="fr-FR" dirty="0" smtClean="0"/>
              <a:t> </a:t>
            </a:r>
            <a:r>
              <a:rPr lang="fr-FR" dirty="0" err="1" smtClean="0"/>
              <a:t>T</a:t>
            </a:r>
            <a:r>
              <a:rPr lang="fr-FR" dirty="0" smtClean="0"/>
              <a:t>. </a:t>
            </a:r>
            <a:r>
              <a:rPr lang="fr-FR" dirty="0" err="1" smtClean="0"/>
              <a:t>molitor</a:t>
            </a:r>
            <a:r>
              <a:rPr lang="fr-FR" dirty="0" smtClean="0"/>
              <a:t> </a:t>
            </a:r>
            <a:r>
              <a:rPr lang="fr-FR" dirty="0" err="1" smtClean="0"/>
              <a:t>larvae</a:t>
            </a:r>
            <a:r>
              <a:rPr lang="fr-FR" dirty="0" smtClean="0"/>
              <a:t>    </a:t>
            </a:r>
          </a:p>
          <a:p>
            <a:pPr marL="0" indent="0" algn="ctr">
              <a:buNone/>
            </a:pPr>
            <a:r>
              <a:rPr lang="fr-FR" sz="12400" i="1" dirty="0" smtClean="0"/>
              <a:t>Beaumont P et al, </a:t>
            </a:r>
            <a:r>
              <a:rPr lang="fr-FR" sz="12400" i="1" dirty="0" err="1" smtClean="0"/>
              <a:t>Rev</a:t>
            </a:r>
            <a:r>
              <a:rPr lang="fr-FR" sz="12400" i="1" dirty="0" smtClean="0"/>
              <a:t> Fran All.2019.</a:t>
            </a:r>
            <a:br>
              <a:rPr lang="fr-FR" sz="12400" i="1" dirty="0" smtClean="0"/>
            </a:br>
            <a:endParaRPr lang="fr-FR" sz="12400" i="1" dirty="0" smtClean="0"/>
          </a:p>
          <a:p>
            <a:endParaRPr lang="fr-FR" dirty="0"/>
          </a:p>
        </p:txBody>
      </p:sp>
      <p:sp>
        <p:nvSpPr>
          <p:cNvPr id="4" name="Titre 1"/>
          <p:cNvSpPr>
            <a:spLocks noGrp="1"/>
          </p:cNvSpPr>
          <p:nvPr>
            <p:ph type="title"/>
          </p:nvPr>
        </p:nvSpPr>
        <p:spPr>
          <a:xfrm>
            <a:off x="4050082" y="1668095"/>
            <a:ext cx="35518500" cy="7423153"/>
          </a:xfrm>
        </p:spPr>
        <p:txBody>
          <a:bodyPr>
            <a:normAutofit/>
          </a:bodyPr>
          <a:lstStyle/>
          <a:p>
            <a:r>
              <a:rPr lang="en-US" sz="14300" b="1" smtClean="0">
                <a:solidFill>
                  <a:srgbClr val="F26B21"/>
                </a:solidFill>
                <a:latin typeface="DIN-Regular" pitchFamily="2" charset="0"/>
              </a:rPr>
              <a:t>Severity of reactions related to  insect consumption</a:t>
            </a:r>
            <a:endParaRPr lang="en-US" sz="14300" b="1">
              <a:solidFill>
                <a:srgbClr val="F26B21"/>
              </a:solidFill>
              <a:latin typeface="DIN-Regular" pitchFamily="2" charset="0"/>
            </a:endParaRPr>
          </a:p>
        </p:txBody>
      </p:sp>
      <p:pic>
        <p:nvPicPr>
          <p:cNvPr id="5" name="Picture 6" descr="https://upload.wikimedia.org/wikipedia/commons/4/4c/Tenebrio_molitor_MHNT.jpg"/>
          <p:cNvPicPr>
            <a:picLocks noChangeAspect="1" noChangeArrowheads="1"/>
          </p:cNvPicPr>
          <p:nvPr/>
        </p:nvPicPr>
        <p:blipFill>
          <a:blip r:embed="rId2"/>
          <a:srcRect/>
          <a:stretch>
            <a:fillRect/>
          </a:stretch>
        </p:blipFill>
        <p:spPr bwMode="auto">
          <a:xfrm rot="13359932">
            <a:off x="1494251" y="921437"/>
            <a:ext cx="2572481" cy="3673242"/>
          </a:xfrm>
          <a:prstGeom prst="rect">
            <a:avLst/>
          </a:prstGeom>
          <a:noFill/>
        </p:spPr>
      </p:pic>
    </p:spTree>
    <p:extLst>
      <p:ext uri="{BB962C8B-B14F-4D97-AF65-F5344CB8AC3E}">
        <p14:creationId xmlns:p14="http://schemas.microsoft.com/office/powerpoint/2010/main" xmlns="" val="268113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6.15079E-6 2.52646E-6 C -0.02718 0.37735 -0.05434 0.75471 -0.0016 0.8788 C 0.05116 1.00289 0.17858 0.74496 0.31657 0.74458 C 0.45456 0.74421 0.73432 0.9971 0.8263 0.87661 C 0.91832 0.75612 0.99812 0.17063 0.86853 0.02162 C 0.73891 -0.12732 0.19048 -0.01158 0.04871 -0.01732 " pathEditMode="relative" ptsTypes="AAAAAA">
                                      <p:cBhvr>
                                        <p:cTn id="6" dur="30000" fill="hold"/>
                                        <p:tgtEl>
                                          <p:spTgt spid="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20440" y="0"/>
            <a:ext cx="44165520" cy="7423153"/>
          </a:xfrm>
        </p:spPr>
        <p:txBody>
          <a:bodyPr>
            <a:normAutofit/>
          </a:bodyPr>
          <a:lstStyle/>
          <a:p>
            <a:r>
              <a:rPr lang="nl-BE" sz="17100" b="1" dirty="0" smtClean="0">
                <a:solidFill>
                  <a:srgbClr val="F26B21"/>
                </a:solidFill>
                <a:latin typeface="DIN-Regular" pitchFamily="2" charset="0"/>
              </a:rPr>
              <a:t>What about the situation in Africa</a:t>
            </a:r>
            <a:r>
              <a:rPr lang="mr-IN" sz="17100" b="1" dirty="0" smtClean="0">
                <a:solidFill>
                  <a:srgbClr val="F26B21"/>
                </a:solidFill>
                <a:latin typeface="DIN-Regular" pitchFamily="2" charset="0"/>
              </a:rPr>
              <a:t>…</a:t>
            </a:r>
            <a:endParaRPr lang="fr-FR" sz="17100" b="1" dirty="0">
              <a:solidFill>
                <a:srgbClr val="F26B21"/>
              </a:solidFill>
              <a:latin typeface="DIN-Regular" pitchFamily="2" charset="0"/>
            </a:endParaRPr>
          </a:p>
        </p:txBody>
      </p:sp>
      <p:pic>
        <p:nvPicPr>
          <p:cNvPr id="9" name="Picture 17">
            <a:extLst>
              <a:ext uri="{FF2B5EF4-FFF2-40B4-BE49-F238E27FC236}">
                <a16:creationId xmlns:a16="http://schemas.microsoft.com/office/drawing/2014/main" xmlns="" id="{E5A9DC68-AD33-5F41-B198-DF87271C2D97}"/>
              </a:ext>
            </a:extLst>
          </p:cNvPr>
          <p:cNvPicPr>
            <a:picLocks noChangeAspect="1"/>
          </p:cNvPicPr>
          <p:nvPr/>
        </p:nvPicPr>
        <p:blipFill>
          <a:blip r:embed="rId3"/>
          <a:stretch>
            <a:fillRect/>
          </a:stretch>
        </p:blipFill>
        <p:spPr>
          <a:xfrm>
            <a:off x="44680124" y="667430"/>
            <a:ext cx="6011671" cy="6011671"/>
          </a:xfrm>
          <a:prstGeom prst="rect">
            <a:avLst/>
          </a:prstGeom>
          <a:effectLst>
            <a:outerShdw blurRad="228600" dist="203200" dir="8220000" algn="t" rotWithShape="0">
              <a:prstClr val="black">
                <a:alpha val="40000"/>
              </a:prstClr>
            </a:outerShdw>
          </a:effectLst>
        </p:spPr>
      </p:pic>
      <p:sp>
        <p:nvSpPr>
          <p:cNvPr id="20" name="Espace réservé du contenu 2"/>
          <p:cNvSpPr txBox="1">
            <a:spLocks/>
          </p:cNvSpPr>
          <p:nvPr/>
        </p:nvSpPr>
        <p:spPr>
          <a:xfrm>
            <a:off x="3672839" y="6679101"/>
            <a:ext cx="44013120" cy="29980025"/>
          </a:xfrm>
          <a:prstGeom prst="rect">
            <a:avLst/>
          </a:prstGeom>
        </p:spPr>
        <p:txBody>
          <a:bodyPr vert="horz" lIns="91440" tIns="45720" rIns="91440" bIns="45720" rtlCol="0">
            <a:normAutofit/>
          </a:bodyPr>
          <a:lstStyle>
            <a:lvl1pPr marL="1280160" indent="-1280160" algn="l" defTabSz="5120640" rtl="0" eaLnBrk="1" latinLnBrk="0" hangingPunct="1">
              <a:lnSpc>
                <a:spcPct val="90000"/>
              </a:lnSpc>
              <a:spcBef>
                <a:spcPts val="5600"/>
              </a:spcBef>
              <a:buFont typeface="Arial" panose="020B0604020202020204" pitchFamily="34" charset="0"/>
              <a:buChar char="•"/>
              <a:defRPr sz="15680" kern="1200">
                <a:solidFill>
                  <a:schemeClr val="tx1"/>
                </a:solidFill>
                <a:latin typeface="+mn-lt"/>
                <a:ea typeface="+mn-ea"/>
                <a:cs typeface="+mn-cs"/>
              </a:defRPr>
            </a:lvl1pPr>
            <a:lvl2pPr marL="3840480" indent="-1280160" algn="l" defTabSz="5120640" rtl="0" eaLnBrk="1" latinLnBrk="0" hangingPunct="1">
              <a:lnSpc>
                <a:spcPct val="90000"/>
              </a:lnSpc>
              <a:spcBef>
                <a:spcPts val="2800"/>
              </a:spcBef>
              <a:buFont typeface="Arial" panose="020B0604020202020204" pitchFamily="34" charset="0"/>
              <a:buChar char="•"/>
              <a:defRPr sz="13440" kern="1200">
                <a:solidFill>
                  <a:schemeClr val="tx1"/>
                </a:solidFill>
                <a:latin typeface="+mn-lt"/>
                <a:ea typeface="+mn-ea"/>
                <a:cs typeface="+mn-cs"/>
              </a:defRPr>
            </a:lvl2pPr>
            <a:lvl3pPr marL="6400800" indent="-1280160" algn="l" defTabSz="5120640" rtl="0" eaLnBrk="1" latinLnBrk="0" hangingPunct="1">
              <a:lnSpc>
                <a:spcPct val="90000"/>
              </a:lnSpc>
              <a:spcBef>
                <a:spcPts val="2800"/>
              </a:spcBef>
              <a:buFont typeface="Arial" panose="020B0604020202020204" pitchFamily="34" charset="0"/>
              <a:buChar char="•"/>
              <a:defRPr sz="11200" kern="1200">
                <a:solidFill>
                  <a:schemeClr val="tx1"/>
                </a:solidFill>
                <a:latin typeface="+mn-lt"/>
                <a:ea typeface="+mn-ea"/>
                <a:cs typeface="+mn-cs"/>
              </a:defRPr>
            </a:lvl3pPr>
            <a:lvl4pPr marL="89611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4pPr>
            <a:lvl5pPr marL="1152144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5pPr>
            <a:lvl6pPr marL="1408176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6pPr>
            <a:lvl7pPr marL="1664208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7pPr>
            <a:lvl8pPr marL="1920240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8pPr>
            <a:lvl9pPr marL="217627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9pPr>
          </a:lstStyle>
          <a:p>
            <a:r>
              <a:rPr lang="en-US" sz="11800" dirty="0"/>
              <a:t>Among various communities in Africa, edible insects are harvested seasonally from the wild at different morphological stages and mainly used for </a:t>
            </a:r>
            <a:r>
              <a:rPr lang="en-US" sz="11800" dirty="0" smtClean="0"/>
              <a:t>food.  </a:t>
            </a:r>
          </a:p>
          <a:p>
            <a:pPr lvl="1"/>
            <a:r>
              <a:rPr lang="en-US" sz="9560" dirty="0" err="1" smtClean="0"/>
              <a:t>Nsevolo</a:t>
            </a:r>
            <a:r>
              <a:rPr lang="en-US" sz="9560" dirty="0" smtClean="0"/>
              <a:t> et al </a:t>
            </a:r>
            <a:r>
              <a:rPr lang="en-US" sz="9560" dirty="0"/>
              <a:t>described that </a:t>
            </a:r>
            <a:r>
              <a:rPr lang="en-US" sz="9560" dirty="0" err="1"/>
              <a:t>entomophagy</a:t>
            </a:r>
            <a:r>
              <a:rPr lang="en-US" sz="9560" dirty="0"/>
              <a:t> is strongly integrated into the food practices as nearly 80% of the population consumes insects</a:t>
            </a:r>
            <a:r>
              <a:rPr lang="fr-FR" sz="9560" dirty="0"/>
              <a:t> </a:t>
            </a:r>
            <a:endParaRPr lang="fr-FR" sz="9560" dirty="0" smtClean="0"/>
          </a:p>
          <a:p>
            <a:pPr lvl="1"/>
            <a:r>
              <a:rPr lang="en-US" sz="9600" dirty="0"/>
              <a:t>It was estimated that the average household in Kinshasa eats approximately 300 g of caterpillars per </a:t>
            </a:r>
            <a:r>
              <a:rPr lang="en-US" sz="9600" dirty="0" smtClean="0"/>
              <a:t>week.</a:t>
            </a:r>
          </a:p>
          <a:p>
            <a:pPr lvl="1"/>
            <a:r>
              <a:rPr lang="en-US" sz="9600" dirty="0" smtClean="0"/>
              <a:t>95</a:t>
            </a:r>
            <a:r>
              <a:rPr lang="en-US" sz="9600" dirty="0"/>
              <a:t>% of forest people in the Central Africa Republic were reported to depend on insects to meet their protein needs</a:t>
            </a:r>
            <a:r>
              <a:rPr lang="fr-FR" sz="9600" dirty="0"/>
              <a:t> </a:t>
            </a:r>
            <a:endParaRPr lang="en-US" sz="9560" dirty="0" smtClean="0"/>
          </a:p>
          <a:p>
            <a:r>
              <a:rPr lang="en-US" sz="11800" dirty="0" smtClean="0"/>
              <a:t>A </a:t>
            </a:r>
            <a:r>
              <a:rPr lang="en-US" sz="11800" dirty="0"/>
              <a:t>wide range of insect species are collected in the wild and eaten, or used to feed animals. </a:t>
            </a:r>
            <a:endParaRPr lang="en-US" sz="11800" dirty="0" smtClean="0"/>
          </a:p>
          <a:p>
            <a:r>
              <a:rPr lang="en-US" sz="11800" dirty="0" smtClean="0"/>
              <a:t>Van Huis et al </a:t>
            </a:r>
            <a:r>
              <a:rPr lang="en-US" sz="11800" dirty="0"/>
              <a:t>reported that some 246 insect species are eaten either as delicacies or as components of the daily diets. </a:t>
            </a:r>
            <a:endParaRPr lang="en-US" sz="11800" dirty="0" smtClean="0"/>
          </a:p>
          <a:p>
            <a:endParaRPr lang="en-US" sz="11800" dirty="0"/>
          </a:p>
          <a:p>
            <a:r>
              <a:rPr lang="en-US" sz="11800" dirty="0" smtClean="0"/>
              <a:t>Edible insects = in those population, a major food allergen?</a:t>
            </a:r>
          </a:p>
        </p:txBody>
      </p:sp>
      <p:pic>
        <p:nvPicPr>
          <p:cNvPr id="11" name="Picture 11">
            <a:extLst>
              <a:ext uri="{FF2B5EF4-FFF2-40B4-BE49-F238E27FC236}">
                <a16:creationId xmlns:a16="http://schemas.microsoft.com/office/drawing/2014/main" xmlns="" id="{38865332-73E1-1243-8066-3E53093E5700}"/>
              </a:ext>
            </a:extLst>
          </p:cNvPr>
          <p:cNvPicPr>
            <a:picLocks noChangeAspect="1"/>
          </p:cNvPicPr>
          <p:nvPr/>
        </p:nvPicPr>
        <p:blipFill>
          <a:blip r:embed="rId4"/>
          <a:stretch>
            <a:fillRect/>
          </a:stretch>
        </p:blipFill>
        <p:spPr>
          <a:xfrm>
            <a:off x="2042520" y="2929905"/>
            <a:ext cx="1477920" cy="1486719"/>
          </a:xfrm>
          <a:prstGeom prst="rect">
            <a:avLst/>
          </a:prstGeom>
        </p:spPr>
      </p:pic>
    </p:spTree>
    <p:extLst>
      <p:ext uri="{BB962C8B-B14F-4D97-AF65-F5344CB8AC3E}">
        <p14:creationId xmlns:p14="http://schemas.microsoft.com/office/powerpoint/2010/main" xmlns="" val="7349221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520440" y="7848600"/>
            <a:ext cx="44165520" cy="26742393"/>
          </a:xfrm>
        </p:spPr>
        <p:txBody>
          <a:bodyPr>
            <a:normAutofit fontScale="92500" lnSpcReduction="20000"/>
          </a:bodyPr>
          <a:lstStyle/>
          <a:p>
            <a:r>
              <a:rPr lang="en-US" dirty="0" smtClean="0"/>
              <a:t>Method : Retrospective study, 155 patients presenting allergy. </a:t>
            </a:r>
          </a:p>
          <a:p>
            <a:pPr lvl="1"/>
            <a:r>
              <a:rPr lang="en-US" dirty="0" smtClean="0"/>
              <a:t>Amongst them </a:t>
            </a:r>
            <a:r>
              <a:rPr lang="en-US" b="1" dirty="0" smtClean="0"/>
              <a:t>27 patients </a:t>
            </a:r>
            <a:r>
              <a:rPr lang="en-US" dirty="0" smtClean="0"/>
              <a:t>presenting sensitization with/without allergy to cricket </a:t>
            </a:r>
            <a:r>
              <a:rPr lang="en-US" i="1" dirty="0" err="1" smtClean="0"/>
              <a:t>Ornithacris</a:t>
            </a:r>
            <a:r>
              <a:rPr lang="en-US" i="1" dirty="0" smtClean="0"/>
              <a:t> </a:t>
            </a:r>
            <a:r>
              <a:rPr lang="en-US" i="1" dirty="0" err="1" smtClean="0"/>
              <a:t>turbida</a:t>
            </a:r>
            <a:r>
              <a:rPr lang="en-US" i="1" dirty="0" smtClean="0"/>
              <a:t> </a:t>
            </a:r>
            <a:r>
              <a:rPr lang="en-US" i="1" dirty="0" err="1" smtClean="0"/>
              <a:t>cavroisi</a:t>
            </a:r>
            <a:r>
              <a:rPr lang="en-US" dirty="0" smtClean="0"/>
              <a:t>. </a:t>
            </a:r>
          </a:p>
          <a:p>
            <a:r>
              <a:rPr lang="en-US" dirty="0" smtClean="0"/>
              <a:t>Results : </a:t>
            </a:r>
          </a:p>
          <a:p>
            <a:pPr lvl="1"/>
            <a:r>
              <a:rPr lang="en-US" dirty="0" smtClean="0"/>
              <a:t>19 were sensitized (70,37 %) </a:t>
            </a:r>
          </a:p>
          <a:p>
            <a:pPr lvl="1"/>
            <a:r>
              <a:rPr lang="en-US" dirty="0" smtClean="0"/>
              <a:t>8 had allergy to crickets (29,62 %). </a:t>
            </a:r>
          </a:p>
          <a:p>
            <a:pPr lvl="2"/>
            <a:r>
              <a:rPr lang="en-US" dirty="0" smtClean="0"/>
              <a:t>OAS was frequent (6 out of 8), </a:t>
            </a:r>
          </a:p>
          <a:p>
            <a:pPr lvl="2"/>
            <a:r>
              <a:rPr lang="en-US" dirty="0" err="1" smtClean="0"/>
              <a:t>urticaria</a:t>
            </a:r>
            <a:r>
              <a:rPr lang="en-US" dirty="0" smtClean="0"/>
              <a:t> (4 patients), </a:t>
            </a:r>
          </a:p>
          <a:p>
            <a:pPr lvl="2"/>
            <a:r>
              <a:rPr lang="en-US" dirty="0" smtClean="0"/>
              <a:t>Vomit (1 patient), </a:t>
            </a:r>
          </a:p>
          <a:p>
            <a:pPr lvl="2"/>
            <a:r>
              <a:rPr lang="en-US" dirty="0" smtClean="0"/>
              <a:t>Face </a:t>
            </a:r>
            <a:r>
              <a:rPr lang="en-US" dirty="0" err="1" smtClean="0"/>
              <a:t>oedema</a:t>
            </a:r>
            <a:r>
              <a:rPr lang="en-US" dirty="0" smtClean="0"/>
              <a:t> (1 patient) </a:t>
            </a:r>
          </a:p>
          <a:p>
            <a:pPr lvl="2"/>
            <a:r>
              <a:rPr lang="en-US" dirty="0" smtClean="0"/>
              <a:t>dyspnea (1 patient). </a:t>
            </a:r>
          </a:p>
          <a:p>
            <a:pPr lvl="2"/>
            <a:r>
              <a:rPr lang="en-US" dirty="0" smtClean="0"/>
              <a:t>One presenting grade 3 </a:t>
            </a:r>
            <a:r>
              <a:rPr lang="en-US" b="1" dirty="0" smtClean="0"/>
              <a:t>anaphylaxis</a:t>
            </a:r>
            <a:r>
              <a:rPr lang="en-US" dirty="0" smtClean="0"/>
              <a:t>. </a:t>
            </a:r>
          </a:p>
          <a:p>
            <a:r>
              <a:rPr lang="en-US" dirty="0" smtClean="0"/>
              <a:t>Discussion : risk  of allergy linked to </a:t>
            </a:r>
            <a:r>
              <a:rPr lang="en-US" dirty="0" err="1" smtClean="0"/>
              <a:t>entomophagy</a:t>
            </a:r>
            <a:r>
              <a:rPr lang="en-US" dirty="0" smtClean="0"/>
              <a:t>. </a:t>
            </a:r>
          </a:p>
          <a:p>
            <a:pPr lvl="1"/>
            <a:r>
              <a:rPr lang="en-US" dirty="0" smtClean="0"/>
              <a:t>5% of the population presenting allergies ?</a:t>
            </a:r>
          </a:p>
          <a:p>
            <a:endParaRPr lang="en-US" dirty="0" smtClean="0"/>
          </a:p>
          <a:p>
            <a:endParaRPr lang="en-US" dirty="0"/>
          </a:p>
        </p:txBody>
      </p:sp>
      <p:pic>
        <p:nvPicPr>
          <p:cNvPr id="4" name="Image 3"/>
          <p:cNvPicPr>
            <a:picLocks noChangeAspect="1"/>
          </p:cNvPicPr>
          <p:nvPr/>
        </p:nvPicPr>
        <p:blipFill>
          <a:blip r:embed="rId2"/>
          <a:stretch>
            <a:fillRect/>
          </a:stretch>
        </p:blipFill>
        <p:spPr>
          <a:xfrm>
            <a:off x="33691624" y="702148"/>
            <a:ext cx="17514776" cy="4455513"/>
          </a:xfrm>
          <a:prstGeom prst="rect">
            <a:avLst/>
          </a:prstGeom>
        </p:spPr>
      </p:pic>
      <p:pic>
        <p:nvPicPr>
          <p:cNvPr id="5" name="Image 4"/>
          <p:cNvPicPr>
            <a:picLocks noChangeAspect="1"/>
          </p:cNvPicPr>
          <p:nvPr/>
        </p:nvPicPr>
        <p:blipFill rotWithShape="1">
          <a:blip r:embed="rId3"/>
          <a:srcRect l="50842" t="17096"/>
          <a:stretch/>
        </p:blipFill>
        <p:spPr>
          <a:xfrm>
            <a:off x="33691624" y="5535481"/>
            <a:ext cx="14173200" cy="872863"/>
          </a:xfrm>
          <a:prstGeom prst="rect">
            <a:avLst/>
          </a:prstGeom>
        </p:spPr>
      </p:pic>
      <p:pic>
        <p:nvPicPr>
          <p:cNvPr id="6" name="Image 5"/>
          <p:cNvPicPr>
            <a:picLocks noChangeAspect="1"/>
          </p:cNvPicPr>
          <p:nvPr/>
        </p:nvPicPr>
        <p:blipFill rotWithShape="1">
          <a:blip r:embed="rId3"/>
          <a:srcRect r="60135" b="35190"/>
          <a:stretch/>
        </p:blipFill>
        <p:spPr>
          <a:xfrm>
            <a:off x="33691624" y="4773357"/>
            <a:ext cx="12837692" cy="762124"/>
          </a:xfrm>
          <a:prstGeom prst="rect">
            <a:avLst/>
          </a:prstGeom>
        </p:spPr>
      </p:pic>
      <p:sp>
        <p:nvSpPr>
          <p:cNvPr id="7" name="Titre 1"/>
          <p:cNvSpPr txBox="1">
            <a:spLocks/>
          </p:cNvSpPr>
          <p:nvPr/>
        </p:nvSpPr>
        <p:spPr>
          <a:xfrm>
            <a:off x="3520440" y="0"/>
            <a:ext cx="25536122" cy="7423153"/>
          </a:xfrm>
          <a:prstGeom prst="rect">
            <a:avLst/>
          </a:prstGeom>
        </p:spPr>
        <p:txBody>
          <a:bodyPr vert="horz" lIns="91440" tIns="45720" rIns="91440" bIns="45720" rtlCol="0" anchor="ctr">
            <a:normAutofit/>
          </a:bodyPr>
          <a:lstStyle>
            <a:lvl1pPr algn="l" defTabSz="5120640" rtl="0" eaLnBrk="1" latinLnBrk="0" hangingPunct="1">
              <a:lnSpc>
                <a:spcPct val="90000"/>
              </a:lnSpc>
              <a:spcBef>
                <a:spcPct val="0"/>
              </a:spcBef>
              <a:buNone/>
              <a:defRPr sz="24640" kern="1200">
                <a:solidFill>
                  <a:schemeClr val="tx1"/>
                </a:solidFill>
                <a:latin typeface="+mj-lt"/>
                <a:ea typeface="+mj-ea"/>
                <a:cs typeface="+mj-cs"/>
              </a:defRPr>
            </a:lvl1pPr>
          </a:lstStyle>
          <a:p>
            <a:r>
              <a:rPr lang="en-US" sz="14300" b="1" smtClean="0">
                <a:solidFill>
                  <a:srgbClr val="F26B21"/>
                </a:solidFill>
                <a:latin typeface="DIN-Regular" pitchFamily="2" charset="0"/>
              </a:rPr>
              <a:t>Insect allergy frequent  in some populations : Niger</a:t>
            </a:r>
            <a:endParaRPr lang="en-US" sz="14300" b="1" dirty="0">
              <a:solidFill>
                <a:srgbClr val="F26B21"/>
              </a:solidFill>
              <a:latin typeface="DIN-Regular" pitchFamily="2" charset="0"/>
            </a:endParaRPr>
          </a:p>
        </p:txBody>
      </p:sp>
      <p:pic>
        <p:nvPicPr>
          <p:cNvPr id="8" name="Picture 11">
            <a:extLst>
              <a:ext uri="{FF2B5EF4-FFF2-40B4-BE49-F238E27FC236}">
                <a16:creationId xmlns:a16="http://schemas.microsoft.com/office/drawing/2014/main" xmlns="" id="{38865332-73E1-1243-8066-3E53093E5700}"/>
              </a:ext>
            </a:extLst>
          </p:cNvPr>
          <p:cNvPicPr>
            <a:picLocks noChangeAspect="1"/>
          </p:cNvPicPr>
          <p:nvPr/>
        </p:nvPicPr>
        <p:blipFill>
          <a:blip r:embed="rId4"/>
          <a:stretch>
            <a:fillRect/>
          </a:stretch>
        </p:blipFill>
        <p:spPr>
          <a:xfrm>
            <a:off x="1509120" y="2929905"/>
            <a:ext cx="1477920" cy="1486719"/>
          </a:xfrm>
          <a:prstGeom prst="rect">
            <a:avLst/>
          </a:prstGeom>
        </p:spPr>
      </p:pic>
    </p:spTree>
    <p:extLst>
      <p:ext uri="{BB962C8B-B14F-4D97-AF65-F5344CB8AC3E}">
        <p14:creationId xmlns:p14="http://schemas.microsoft.com/office/powerpoint/2010/main" xmlns="" val="16435067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en-US" sz="24600" b="1" smtClean="0">
                <a:solidFill>
                  <a:srgbClr val="F26B21"/>
                </a:solidFill>
                <a:latin typeface="DIN-Regular" pitchFamily="2" charset="0"/>
              </a:rPr>
              <a:t>Review</a:t>
            </a:r>
            <a:endParaRPr lang="en-US"/>
          </a:p>
        </p:txBody>
      </p:sp>
      <p:sp>
        <p:nvSpPr>
          <p:cNvPr id="3" name="Espace réservé du contenu 2"/>
          <p:cNvSpPr>
            <a:spLocks noGrp="1"/>
          </p:cNvSpPr>
          <p:nvPr>
            <p:ph idx="1"/>
          </p:nvPr>
        </p:nvSpPr>
        <p:spPr>
          <a:xfrm>
            <a:off x="3520440" y="9467862"/>
            <a:ext cx="44165520" cy="25123132"/>
          </a:xfrm>
        </p:spPr>
        <p:txBody>
          <a:bodyPr>
            <a:normAutofit/>
          </a:bodyPr>
          <a:lstStyle/>
          <a:p>
            <a:pPr algn="just"/>
            <a:r>
              <a:rPr lang="en-US" sz="12100" b="1" dirty="0" smtClean="0"/>
              <a:t>Confirm the allergic risk for crustacean-allergic subjects to consumption of insects</a:t>
            </a:r>
            <a:r>
              <a:rPr lang="en-US" sz="12100" dirty="0" smtClean="0"/>
              <a:t> while the clinical significance for the cross-reactivity between HDM and edible insects needs to be established. </a:t>
            </a:r>
          </a:p>
          <a:p>
            <a:pPr algn="just"/>
            <a:endParaRPr lang="en-US" sz="12100" dirty="0" smtClean="0"/>
          </a:p>
          <a:p>
            <a:pPr algn="just"/>
            <a:r>
              <a:rPr lang="en-US" sz="12100" dirty="0" smtClean="0"/>
              <a:t>There are also </a:t>
            </a:r>
            <a:r>
              <a:rPr lang="en-US" sz="12100" b="1" dirty="0" smtClean="0"/>
              <a:t>signs that subjects who are constantly exposed to insects (like insect-rearing workers) may develop food allergy</a:t>
            </a:r>
            <a:r>
              <a:rPr lang="en-US" sz="12100" dirty="0" smtClean="0"/>
              <a:t>, which may be a cause of concern with the prospect of increasing insect-rearing units for mass production of insects for food and feed. </a:t>
            </a:r>
          </a:p>
          <a:p>
            <a:pPr algn="just"/>
            <a:endParaRPr lang="en-US" sz="12100" dirty="0" smtClean="0"/>
          </a:p>
          <a:p>
            <a:pPr algn="just"/>
            <a:r>
              <a:rPr lang="en-US" sz="12100" dirty="0" smtClean="0"/>
              <a:t>Although tropomyosin and AK seem to be the major cross-reacting allergens, their clinical significance needs to be assessed and their role should be further established through inhibition studies. </a:t>
            </a:r>
          </a:p>
          <a:p>
            <a:pPr algn="just"/>
            <a:endParaRPr lang="en-US" sz="12100" dirty="0"/>
          </a:p>
        </p:txBody>
      </p:sp>
      <p:pic>
        <p:nvPicPr>
          <p:cNvPr id="4" name="Image 3"/>
          <p:cNvPicPr>
            <a:picLocks noChangeAspect="1"/>
          </p:cNvPicPr>
          <p:nvPr/>
        </p:nvPicPr>
        <p:blipFill>
          <a:blip r:embed="rId2"/>
          <a:stretch>
            <a:fillRect/>
          </a:stretch>
        </p:blipFill>
        <p:spPr>
          <a:xfrm>
            <a:off x="24364674" y="1043959"/>
            <a:ext cx="26349360" cy="3771892"/>
          </a:xfrm>
          <a:prstGeom prst="rect">
            <a:avLst/>
          </a:prstGeom>
        </p:spPr>
      </p:pic>
      <p:pic>
        <p:nvPicPr>
          <p:cNvPr id="5" name="Image 4"/>
          <p:cNvPicPr>
            <a:picLocks noChangeAspect="1"/>
          </p:cNvPicPr>
          <p:nvPr/>
        </p:nvPicPr>
        <p:blipFill>
          <a:blip r:embed="rId3"/>
          <a:stretch>
            <a:fillRect/>
          </a:stretch>
        </p:blipFill>
        <p:spPr>
          <a:xfrm>
            <a:off x="40866646" y="4570467"/>
            <a:ext cx="9095154" cy="1097692"/>
          </a:xfrm>
          <a:prstGeom prst="rect">
            <a:avLst/>
          </a:prstGeom>
        </p:spPr>
      </p:pic>
      <p:pic>
        <p:nvPicPr>
          <p:cNvPr id="6" name="Picture 11">
            <a:extLst>
              <a:ext uri="{FF2B5EF4-FFF2-40B4-BE49-F238E27FC236}">
                <a16:creationId xmlns:a16="http://schemas.microsoft.com/office/drawing/2014/main" xmlns="" id="{38865332-73E1-1243-8066-3E53093E5700}"/>
              </a:ext>
            </a:extLst>
          </p:cNvPr>
          <p:cNvPicPr>
            <a:picLocks noChangeAspect="1"/>
          </p:cNvPicPr>
          <p:nvPr/>
        </p:nvPicPr>
        <p:blipFill>
          <a:blip r:embed="rId4"/>
          <a:stretch>
            <a:fillRect/>
          </a:stretch>
        </p:blipFill>
        <p:spPr>
          <a:xfrm>
            <a:off x="1509120" y="4815851"/>
            <a:ext cx="1477920" cy="1486719"/>
          </a:xfrm>
          <a:prstGeom prst="rect">
            <a:avLst/>
          </a:prstGeom>
        </p:spPr>
      </p:pic>
    </p:spTree>
    <p:extLst>
      <p:ext uri="{BB962C8B-B14F-4D97-AF65-F5344CB8AC3E}">
        <p14:creationId xmlns:p14="http://schemas.microsoft.com/office/powerpoint/2010/main" xmlns="" val="16862232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20440" y="0"/>
            <a:ext cx="44165520" cy="7423153"/>
          </a:xfrm>
        </p:spPr>
        <p:txBody>
          <a:bodyPr>
            <a:normAutofit/>
          </a:bodyPr>
          <a:lstStyle/>
          <a:p>
            <a:r>
              <a:rPr lang="nl-BE" sz="17100" b="1" dirty="0" smtClean="0">
                <a:solidFill>
                  <a:srgbClr val="F26B21"/>
                </a:solidFill>
                <a:latin typeface="DIN-Regular" pitchFamily="2" charset="0"/>
              </a:rPr>
              <a:t>Novel Foods </a:t>
            </a:r>
            <a:r>
              <a:rPr lang="mr-IN" sz="17100" b="1" dirty="0" smtClean="0">
                <a:solidFill>
                  <a:srgbClr val="F26B21"/>
                </a:solidFill>
                <a:latin typeface="DIN-Regular" pitchFamily="2" charset="0"/>
              </a:rPr>
              <a:t>–</a:t>
            </a:r>
            <a:r>
              <a:rPr lang="nl-BE" sz="17100" b="1" dirty="0" smtClean="0">
                <a:solidFill>
                  <a:srgbClr val="F26B21"/>
                </a:solidFill>
                <a:latin typeface="DIN-Regular" pitchFamily="2" charset="0"/>
              </a:rPr>
              <a:t> Is it risky ?</a:t>
            </a:r>
            <a:endParaRPr lang="fr-FR" sz="17100" b="1" dirty="0">
              <a:solidFill>
                <a:srgbClr val="F26B21"/>
              </a:solidFill>
              <a:latin typeface="DIN-Regular" pitchFamily="2" charset="0"/>
            </a:endParaRPr>
          </a:p>
        </p:txBody>
      </p:sp>
      <p:sp>
        <p:nvSpPr>
          <p:cNvPr id="3" name="Espace réservé du contenu 2"/>
          <p:cNvSpPr>
            <a:spLocks noGrp="1"/>
          </p:cNvSpPr>
          <p:nvPr>
            <p:ph idx="1"/>
          </p:nvPr>
        </p:nvSpPr>
        <p:spPr>
          <a:xfrm>
            <a:off x="3520440" y="8763000"/>
            <a:ext cx="31877646" cy="26746200"/>
          </a:xfrm>
        </p:spPr>
        <p:txBody>
          <a:bodyPr>
            <a:normAutofit/>
          </a:bodyPr>
          <a:lstStyle/>
          <a:p>
            <a:pPr lvl="1" algn="just"/>
            <a:endParaRPr lang="nl-BE" sz="10300" i="1" dirty="0"/>
          </a:p>
          <a:p>
            <a:pPr lvl="1" algn="just"/>
            <a:endParaRPr lang="nl-BE" sz="10300" i="1" dirty="0" smtClean="0"/>
          </a:p>
          <a:p>
            <a:pPr lvl="1" algn="just"/>
            <a:endParaRPr lang="nl-BE" sz="10300" i="1" dirty="0"/>
          </a:p>
          <a:p>
            <a:pPr lvl="1" algn="just"/>
            <a:endParaRPr lang="nl-BE" sz="10300" i="1" dirty="0" smtClean="0"/>
          </a:p>
        </p:txBody>
      </p:sp>
      <p:pic>
        <p:nvPicPr>
          <p:cNvPr id="9" name="Picture 17">
            <a:extLst>
              <a:ext uri="{FF2B5EF4-FFF2-40B4-BE49-F238E27FC236}">
                <a16:creationId xmlns:a16="http://schemas.microsoft.com/office/drawing/2014/main" xmlns="" id="{E5A9DC68-AD33-5F41-B198-DF87271C2D97}"/>
              </a:ext>
            </a:extLst>
          </p:cNvPr>
          <p:cNvPicPr>
            <a:picLocks noChangeAspect="1"/>
          </p:cNvPicPr>
          <p:nvPr/>
        </p:nvPicPr>
        <p:blipFill>
          <a:blip r:embed="rId3"/>
          <a:stretch>
            <a:fillRect/>
          </a:stretch>
        </p:blipFill>
        <p:spPr>
          <a:xfrm>
            <a:off x="44680124" y="667430"/>
            <a:ext cx="6011671" cy="6011671"/>
          </a:xfrm>
          <a:prstGeom prst="rect">
            <a:avLst/>
          </a:prstGeom>
          <a:effectLst>
            <a:outerShdw blurRad="228600" dist="203200" dir="8220000" algn="t" rotWithShape="0">
              <a:prstClr val="black">
                <a:alpha val="40000"/>
              </a:prstClr>
            </a:outerShdw>
          </a:effectLst>
        </p:spPr>
      </p:pic>
      <p:sp>
        <p:nvSpPr>
          <p:cNvPr id="20" name="Espace réservé du contenu 2"/>
          <p:cNvSpPr txBox="1">
            <a:spLocks/>
          </p:cNvSpPr>
          <p:nvPr/>
        </p:nvSpPr>
        <p:spPr>
          <a:xfrm>
            <a:off x="3672840" y="8915400"/>
            <a:ext cx="44013120" cy="26746200"/>
          </a:xfrm>
          <a:prstGeom prst="rect">
            <a:avLst/>
          </a:prstGeom>
        </p:spPr>
        <p:txBody>
          <a:bodyPr vert="horz" lIns="91440" tIns="45720" rIns="91440" bIns="45720" rtlCol="0">
            <a:normAutofit/>
          </a:bodyPr>
          <a:lstStyle>
            <a:lvl1pPr marL="1280160" indent="-1280160" algn="l" defTabSz="5120640" rtl="0" eaLnBrk="1" latinLnBrk="0" hangingPunct="1">
              <a:lnSpc>
                <a:spcPct val="90000"/>
              </a:lnSpc>
              <a:spcBef>
                <a:spcPts val="5600"/>
              </a:spcBef>
              <a:buFont typeface="Arial" panose="020B0604020202020204" pitchFamily="34" charset="0"/>
              <a:buChar char="•"/>
              <a:defRPr sz="15680" kern="1200">
                <a:solidFill>
                  <a:schemeClr val="tx1"/>
                </a:solidFill>
                <a:latin typeface="+mn-lt"/>
                <a:ea typeface="+mn-ea"/>
                <a:cs typeface="+mn-cs"/>
              </a:defRPr>
            </a:lvl1pPr>
            <a:lvl2pPr marL="3840480" indent="-1280160" algn="l" defTabSz="5120640" rtl="0" eaLnBrk="1" latinLnBrk="0" hangingPunct="1">
              <a:lnSpc>
                <a:spcPct val="90000"/>
              </a:lnSpc>
              <a:spcBef>
                <a:spcPts val="2800"/>
              </a:spcBef>
              <a:buFont typeface="Arial" panose="020B0604020202020204" pitchFamily="34" charset="0"/>
              <a:buChar char="•"/>
              <a:defRPr sz="13440" kern="1200">
                <a:solidFill>
                  <a:schemeClr val="tx1"/>
                </a:solidFill>
                <a:latin typeface="+mn-lt"/>
                <a:ea typeface="+mn-ea"/>
                <a:cs typeface="+mn-cs"/>
              </a:defRPr>
            </a:lvl2pPr>
            <a:lvl3pPr marL="6400800" indent="-1280160" algn="l" defTabSz="5120640" rtl="0" eaLnBrk="1" latinLnBrk="0" hangingPunct="1">
              <a:lnSpc>
                <a:spcPct val="90000"/>
              </a:lnSpc>
              <a:spcBef>
                <a:spcPts val="2800"/>
              </a:spcBef>
              <a:buFont typeface="Arial" panose="020B0604020202020204" pitchFamily="34" charset="0"/>
              <a:buChar char="•"/>
              <a:defRPr sz="11200" kern="1200">
                <a:solidFill>
                  <a:schemeClr val="tx1"/>
                </a:solidFill>
                <a:latin typeface="+mn-lt"/>
                <a:ea typeface="+mn-ea"/>
                <a:cs typeface="+mn-cs"/>
              </a:defRPr>
            </a:lvl3pPr>
            <a:lvl4pPr marL="89611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4pPr>
            <a:lvl5pPr marL="1152144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5pPr>
            <a:lvl6pPr marL="1408176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6pPr>
            <a:lvl7pPr marL="1664208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7pPr>
            <a:lvl8pPr marL="1920240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8pPr>
            <a:lvl9pPr marL="217627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9pPr>
          </a:lstStyle>
          <a:p>
            <a:r>
              <a:rPr lang="en-US" sz="12100" dirty="0"/>
              <a:t>Global demographic </a:t>
            </a:r>
            <a:r>
              <a:rPr lang="en-US" sz="12100" dirty="0" smtClean="0"/>
              <a:t>implosion =&gt; look </a:t>
            </a:r>
            <a:r>
              <a:rPr lang="en-US" sz="12100" dirty="0"/>
              <a:t>for sustainable protein sources to ensure the nutrition of peoples. </a:t>
            </a:r>
            <a:endParaRPr lang="en-US" sz="12100" dirty="0" smtClean="0"/>
          </a:p>
          <a:p>
            <a:r>
              <a:rPr lang="en-US" sz="12100" dirty="0" smtClean="0"/>
              <a:t>Food </a:t>
            </a:r>
            <a:r>
              <a:rPr lang="en-US" sz="12100" dirty="0"/>
              <a:t>Allergy Organization (FAO) considers that the consumption of edible insects (</a:t>
            </a:r>
            <a:r>
              <a:rPr lang="en-US" sz="12100" dirty="0" err="1"/>
              <a:t>entomophagy</a:t>
            </a:r>
            <a:r>
              <a:rPr lang="en-US" sz="12100" dirty="0"/>
              <a:t>) could be an alternative to this </a:t>
            </a:r>
            <a:r>
              <a:rPr lang="en-US" sz="12100" dirty="0" smtClean="0"/>
              <a:t>crisis. </a:t>
            </a:r>
            <a:r>
              <a:rPr lang="en-US" sz="12100" dirty="0"/>
              <a:t>Indeed, they represent nutritional, economical and ecological benefits.  FAO promotes large-scale insect production and </a:t>
            </a:r>
            <a:r>
              <a:rPr lang="en-US" sz="12100" dirty="0" smtClean="0"/>
              <a:t>consumption.</a:t>
            </a:r>
          </a:p>
          <a:p>
            <a:r>
              <a:rPr lang="en-US" sz="12100" dirty="0" smtClean="0"/>
              <a:t>No toxicity </a:t>
            </a:r>
            <a:r>
              <a:rPr lang="en-US" sz="12100" dirty="0"/>
              <a:t>risk has been </a:t>
            </a:r>
            <a:r>
              <a:rPr lang="en-US" sz="12100" dirty="0" smtClean="0"/>
              <a:t>declared so far with best-sellers (crickets, </a:t>
            </a:r>
          </a:p>
          <a:p>
            <a:r>
              <a:rPr lang="en-US" sz="12100" dirty="0" smtClean="0"/>
              <a:t>Allergenic risk ? consumers exposition </a:t>
            </a:r>
          </a:p>
          <a:p>
            <a:pPr lvl="1"/>
            <a:r>
              <a:rPr lang="en-US" sz="11800" dirty="0" smtClean="0"/>
              <a:t>=&gt; food </a:t>
            </a:r>
            <a:r>
              <a:rPr lang="en-US" sz="11800" dirty="0"/>
              <a:t>allergy is a major public health problem in the world.  </a:t>
            </a:r>
            <a:endParaRPr lang="en-US" sz="11800" dirty="0" smtClean="0"/>
          </a:p>
          <a:p>
            <a:pPr lvl="1"/>
            <a:r>
              <a:rPr lang="en-US" sz="11800" dirty="0" smtClean="0"/>
              <a:t>Study allergenic </a:t>
            </a:r>
            <a:r>
              <a:rPr lang="en-US" sz="11800" dirty="0"/>
              <a:t>potential of novel protein sources </a:t>
            </a:r>
            <a:endParaRPr lang="en-US" sz="11800" dirty="0" smtClean="0"/>
          </a:p>
          <a:p>
            <a:pPr lvl="2"/>
            <a:r>
              <a:rPr lang="en-US" sz="9600" dirty="0" smtClean="0"/>
              <a:t>taxonomy </a:t>
            </a:r>
            <a:r>
              <a:rPr lang="en-US" sz="9600" dirty="0"/>
              <a:t>relationship with known allergenic sources in order to identify possible groups at risk.</a:t>
            </a:r>
            <a:endParaRPr lang="fr-FR" sz="9600" dirty="0"/>
          </a:p>
        </p:txBody>
      </p:sp>
      <p:pic>
        <p:nvPicPr>
          <p:cNvPr id="11" name="Picture 11">
            <a:extLst>
              <a:ext uri="{FF2B5EF4-FFF2-40B4-BE49-F238E27FC236}">
                <a16:creationId xmlns:a16="http://schemas.microsoft.com/office/drawing/2014/main" xmlns="" id="{38865332-73E1-1243-8066-3E53093E5700}"/>
              </a:ext>
            </a:extLst>
          </p:cNvPr>
          <p:cNvPicPr>
            <a:picLocks noChangeAspect="1"/>
          </p:cNvPicPr>
          <p:nvPr/>
        </p:nvPicPr>
        <p:blipFill>
          <a:blip r:embed="rId4"/>
          <a:stretch>
            <a:fillRect/>
          </a:stretch>
        </p:blipFill>
        <p:spPr>
          <a:xfrm>
            <a:off x="1278563" y="2968216"/>
            <a:ext cx="1477920" cy="1486719"/>
          </a:xfrm>
          <a:prstGeom prst="rect">
            <a:avLst/>
          </a:prstGeom>
        </p:spPr>
      </p:pic>
      <p:pic>
        <p:nvPicPr>
          <p:cNvPr id="7" name="Espace réservé du contenu 4">
            <a:extLst>
              <a:ext uri="{FF2B5EF4-FFF2-40B4-BE49-F238E27FC236}">
                <a16:creationId xmlns:a16="http://schemas.microsoft.com/office/drawing/2014/main" xmlns="" id="{CEEFE623-1FAC-4A03-9EB5-5A8E9C355522}"/>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31242000" y="667430"/>
            <a:ext cx="10432289" cy="8265733"/>
          </a:xfrm>
          <a:prstGeom prst="rect">
            <a:avLst/>
          </a:prstGeom>
        </p:spPr>
      </p:pic>
    </p:spTree>
    <p:extLst>
      <p:ext uri="{BB962C8B-B14F-4D97-AF65-F5344CB8AC3E}">
        <p14:creationId xmlns:p14="http://schemas.microsoft.com/office/powerpoint/2010/main" xmlns="" val="19535417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520440" y="8282580"/>
            <a:ext cx="35818750" cy="24367493"/>
          </a:xfrm>
        </p:spPr>
        <p:txBody>
          <a:bodyPr>
            <a:normAutofit fontScale="77500" lnSpcReduction="20000"/>
          </a:bodyPr>
          <a:lstStyle/>
          <a:p>
            <a:pPr marL="1280160" lvl="1">
              <a:spcBef>
                <a:spcPts val="5600"/>
              </a:spcBef>
            </a:pPr>
            <a:r>
              <a:rPr lang="en-US" dirty="0" smtClean="0"/>
              <a:t>As a result of this phylogenetic relation, homology between proteins of shrimp and different insects can be expected and has been recently documented. </a:t>
            </a:r>
          </a:p>
          <a:p>
            <a:pPr lvl="1"/>
            <a:r>
              <a:rPr lang="en-US" sz="13000" dirty="0" smtClean="0"/>
              <a:t>We expect that shrimp allergic patients could likely have a clinical reaction when eating other insects. </a:t>
            </a:r>
          </a:p>
          <a:p>
            <a:pPr lvl="2"/>
            <a:r>
              <a:rPr lang="en-US" sz="9500" dirty="0" smtClean="0"/>
              <a:t>&gt; 1% population, allergy to shrimp</a:t>
            </a:r>
          </a:p>
          <a:p>
            <a:r>
              <a:rPr lang="en-US" sz="13100" dirty="0" smtClean="0"/>
              <a:t>NOT ONLY Shrimp allergic patients !!</a:t>
            </a:r>
          </a:p>
          <a:p>
            <a:pPr lvl="1"/>
            <a:r>
              <a:rPr lang="en-US" sz="10860" dirty="0" smtClean="0"/>
              <a:t>Severe reactions, anaphylaxis… </a:t>
            </a:r>
            <a:r>
              <a:rPr lang="en-US" sz="10860" b="1" dirty="0" smtClean="0"/>
              <a:t>in HDM allergic patient </a:t>
            </a:r>
            <a:r>
              <a:rPr lang="en-US" sz="10860" dirty="0" smtClean="0"/>
              <a:t>!</a:t>
            </a:r>
          </a:p>
          <a:p>
            <a:r>
              <a:rPr lang="en-US" sz="13100" dirty="0" err="1" smtClean="0"/>
              <a:t>Pneumallergens</a:t>
            </a:r>
            <a:r>
              <a:rPr lang="en-US" sz="13100" dirty="0" smtClean="0"/>
              <a:t>, professional allergy !</a:t>
            </a:r>
          </a:p>
          <a:p>
            <a:endParaRPr lang="en-US" sz="13100" dirty="0" smtClean="0"/>
          </a:p>
          <a:p>
            <a:r>
              <a:rPr lang="en-US" sz="13100" dirty="0" smtClean="0"/>
              <a:t>Crude/</a:t>
            </a:r>
            <a:r>
              <a:rPr lang="en-US" sz="13100" dirty="0" err="1" smtClean="0"/>
              <a:t>rosten</a:t>
            </a:r>
            <a:r>
              <a:rPr lang="en-US" sz="13100" dirty="0" smtClean="0"/>
              <a:t>/flour/cooked</a:t>
            </a:r>
            <a:r>
              <a:rPr lang="mr-IN" sz="13100" dirty="0" smtClean="0"/>
              <a:t>…</a:t>
            </a:r>
            <a:r>
              <a:rPr lang="en-US" sz="13100" dirty="0" smtClean="0"/>
              <a:t> : We should study </a:t>
            </a:r>
            <a:r>
              <a:rPr lang="en-US" sz="13100" dirty="0" err="1" smtClean="0"/>
              <a:t>allergenicity</a:t>
            </a:r>
            <a:r>
              <a:rPr lang="en-US" sz="13100" dirty="0" smtClean="0"/>
              <a:t> of </a:t>
            </a:r>
            <a:r>
              <a:rPr lang="en-US" sz="13100" dirty="0"/>
              <a:t>a</a:t>
            </a:r>
            <a:r>
              <a:rPr lang="en-US" sz="13100" dirty="0" smtClean="0"/>
              <a:t>llergens after different process</a:t>
            </a:r>
            <a:r>
              <a:rPr lang="mr-IN" sz="13100" dirty="0" smtClean="0"/>
              <a:t>…</a:t>
            </a:r>
            <a:endParaRPr lang="nl-BE" sz="13100" dirty="0" smtClean="0"/>
          </a:p>
          <a:p>
            <a:pPr marL="2560320" lvl="1" indent="0">
              <a:buNone/>
            </a:pPr>
            <a:r>
              <a:rPr lang="nl-BE" sz="10860" dirty="0" smtClean="0"/>
              <a:t>What about epitopes ?</a:t>
            </a:r>
            <a:endParaRPr lang="en-US" sz="13100" dirty="0" smtClean="0"/>
          </a:p>
          <a:p>
            <a:endParaRPr lang="en-US" sz="13100" dirty="0" smtClean="0"/>
          </a:p>
          <a:p>
            <a:r>
              <a:rPr lang="en-US" sz="13100" dirty="0" smtClean="0"/>
              <a:t>Inform the clients on the label of food products</a:t>
            </a:r>
          </a:p>
          <a:p>
            <a:r>
              <a:rPr lang="en-US" sz="13100" dirty="0" smtClean="0"/>
              <a:t>Keep it in mind ! </a:t>
            </a:r>
          </a:p>
          <a:p>
            <a:endParaRPr lang="en-US" dirty="0"/>
          </a:p>
        </p:txBody>
      </p:sp>
      <p:pic>
        <p:nvPicPr>
          <p:cNvPr id="4" name="Image 3"/>
          <p:cNvPicPr>
            <a:picLocks noChangeAspect="1"/>
          </p:cNvPicPr>
          <p:nvPr/>
        </p:nvPicPr>
        <p:blipFill>
          <a:blip r:embed="rId2"/>
          <a:stretch>
            <a:fillRect/>
          </a:stretch>
        </p:blipFill>
        <p:spPr>
          <a:xfrm>
            <a:off x="42207951" y="10104233"/>
            <a:ext cx="4950999" cy="6848882"/>
          </a:xfrm>
          <a:prstGeom prst="rect">
            <a:avLst/>
          </a:prstGeom>
        </p:spPr>
      </p:pic>
      <p:pic>
        <p:nvPicPr>
          <p:cNvPr id="5" name="Image 4"/>
          <p:cNvPicPr>
            <a:picLocks noChangeAspect="1"/>
          </p:cNvPicPr>
          <p:nvPr/>
        </p:nvPicPr>
        <p:blipFill rotWithShape="1">
          <a:blip r:embed="rId3"/>
          <a:srcRect r="47611" b="33690"/>
          <a:stretch/>
        </p:blipFill>
        <p:spPr>
          <a:xfrm>
            <a:off x="41699051" y="28710185"/>
            <a:ext cx="6863209" cy="6956580"/>
          </a:xfrm>
          <a:prstGeom prst="rect">
            <a:avLst/>
          </a:prstGeom>
        </p:spPr>
      </p:pic>
      <p:pic>
        <p:nvPicPr>
          <p:cNvPr id="6" name="Image 5"/>
          <p:cNvPicPr>
            <a:picLocks noChangeAspect="1"/>
          </p:cNvPicPr>
          <p:nvPr/>
        </p:nvPicPr>
        <p:blipFill>
          <a:blip r:embed="rId4"/>
          <a:stretch>
            <a:fillRect/>
          </a:stretch>
        </p:blipFill>
        <p:spPr>
          <a:xfrm>
            <a:off x="39339190" y="20466327"/>
            <a:ext cx="11867210" cy="7897089"/>
          </a:xfrm>
          <a:prstGeom prst="rect">
            <a:avLst/>
          </a:prstGeom>
        </p:spPr>
      </p:pic>
      <p:sp>
        <p:nvSpPr>
          <p:cNvPr id="7" name="ZoneTexte 6"/>
          <p:cNvSpPr txBox="1"/>
          <p:nvPr/>
        </p:nvSpPr>
        <p:spPr>
          <a:xfrm>
            <a:off x="45272795" y="26414435"/>
            <a:ext cx="5780840" cy="1034579"/>
          </a:xfrm>
          <a:prstGeom prst="rect">
            <a:avLst/>
          </a:prstGeom>
          <a:noFill/>
        </p:spPr>
        <p:txBody>
          <a:bodyPr wrap="square" rtlCol="0">
            <a:spAutoFit/>
          </a:bodyPr>
          <a:lstStyle/>
          <a:p>
            <a:r>
              <a:rPr lang="en-US" smtClean="0"/>
              <a:t>insects</a:t>
            </a:r>
            <a:endParaRPr lang="en-US"/>
          </a:p>
        </p:txBody>
      </p:sp>
      <p:pic>
        <p:nvPicPr>
          <p:cNvPr id="8" name="Picture 11">
            <a:extLst>
              <a:ext uri="{FF2B5EF4-FFF2-40B4-BE49-F238E27FC236}">
                <a16:creationId xmlns:a16="http://schemas.microsoft.com/office/drawing/2014/main" xmlns="" id="{38865332-73E1-1243-8066-3E53093E5700}"/>
              </a:ext>
            </a:extLst>
          </p:cNvPr>
          <p:cNvPicPr>
            <a:picLocks noChangeAspect="1"/>
          </p:cNvPicPr>
          <p:nvPr/>
        </p:nvPicPr>
        <p:blipFill>
          <a:blip r:embed="rId5"/>
          <a:stretch>
            <a:fillRect/>
          </a:stretch>
        </p:blipFill>
        <p:spPr>
          <a:xfrm>
            <a:off x="2042520" y="4125296"/>
            <a:ext cx="1477920" cy="1486719"/>
          </a:xfrm>
          <a:prstGeom prst="rect">
            <a:avLst/>
          </a:prstGeom>
        </p:spPr>
      </p:pic>
      <p:sp>
        <p:nvSpPr>
          <p:cNvPr id="9" name="Titre 1"/>
          <p:cNvSpPr txBox="1">
            <a:spLocks/>
          </p:cNvSpPr>
          <p:nvPr/>
        </p:nvSpPr>
        <p:spPr>
          <a:xfrm>
            <a:off x="4892040" y="1157080"/>
            <a:ext cx="28483560" cy="7423153"/>
          </a:xfrm>
          <a:prstGeom prst="rect">
            <a:avLst/>
          </a:prstGeom>
        </p:spPr>
        <p:txBody>
          <a:bodyPr vert="horz" lIns="91440" tIns="45720" rIns="91440" bIns="45720" rtlCol="0" anchor="ctr">
            <a:normAutofit/>
          </a:bodyPr>
          <a:lstStyle>
            <a:lvl1pPr algn="l" defTabSz="5120640" rtl="0" eaLnBrk="1" latinLnBrk="0" hangingPunct="1">
              <a:lnSpc>
                <a:spcPct val="90000"/>
              </a:lnSpc>
              <a:spcBef>
                <a:spcPct val="0"/>
              </a:spcBef>
              <a:buNone/>
              <a:defRPr sz="24640" kern="1200">
                <a:solidFill>
                  <a:schemeClr val="tx1"/>
                </a:solidFill>
                <a:latin typeface="+mj-lt"/>
                <a:ea typeface="+mj-ea"/>
                <a:cs typeface="+mj-cs"/>
              </a:defRPr>
            </a:lvl1pPr>
          </a:lstStyle>
          <a:p>
            <a:r>
              <a:rPr lang="en-US" sz="20600" b="1" smtClean="0">
                <a:solidFill>
                  <a:srgbClr val="F26B21"/>
                </a:solidFill>
                <a:latin typeface="DIN-Regular" pitchFamily="2" charset="0"/>
              </a:rPr>
              <a:t>Take-home messages</a:t>
            </a:r>
            <a:endParaRPr lang="en-US" sz="20600" b="1">
              <a:solidFill>
                <a:srgbClr val="F26B21"/>
              </a:solidFill>
              <a:latin typeface="DIN-Regular" pitchFamily="2" charset="0"/>
            </a:endParaRPr>
          </a:p>
        </p:txBody>
      </p:sp>
    </p:spTree>
    <p:extLst>
      <p:ext uri="{BB962C8B-B14F-4D97-AF65-F5344CB8AC3E}">
        <p14:creationId xmlns:p14="http://schemas.microsoft.com/office/powerpoint/2010/main" xmlns="" val="14631532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34B45CC2-F404-C549-BF64-4AF22CB331C5}"/>
              </a:ext>
            </a:extLst>
          </p:cNvPr>
          <p:cNvSpPr txBox="1"/>
          <p:nvPr/>
        </p:nvSpPr>
        <p:spPr>
          <a:xfrm>
            <a:off x="0" y="27080308"/>
            <a:ext cx="51206400" cy="8186857"/>
          </a:xfrm>
          <a:prstGeom prst="rect">
            <a:avLst/>
          </a:prstGeom>
          <a:noFill/>
        </p:spPr>
        <p:txBody>
          <a:bodyPr wrap="square" rtlCol="0">
            <a:spAutoFit/>
          </a:bodyPr>
          <a:lstStyle/>
          <a:p>
            <a:pPr algn="ctr"/>
            <a:r>
              <a:rPr lang="en-US" sz="28700" b="1" dirty="0" smtClean="0">
                <a:solidFill>
                  <a:srgbClr val="005393"/>
                </a:solidFill>
                <a:latin typeface="DIN-Bold" pitchFamily="2" charset="0"/>
              </a:rPr>
              <a:t>Time for questions</a:t>
            </a:r>
            <a:r>
              <a:rPr lang="mr-IN" sz="28700" b="1" dirty="0" smtClean="0">
                <a:solidFill>
                  <a:srgbClr val="005393"/>
                </a:solidFill>
                <a:latin typeface="DIN-Bold" pitchFamily="2" charset="0"/>
              </a:rPr>
              <a:t>…</a:t>
            </a:r>
            <a:endParaRPr lang="nl-BE" sz="28700" b="1" smtClean="0">
              <a:solidFill>
                <a:srgbClr val="005393"/>
              </a:solidFill>
              <a:latin typeface="DIN-Bold" pitchFamily="2" charset="0"/>
            </a:endParaRPr>
          </a:p>
          <a:p>
            <a:pPr algn="ctr"/>
            <a:endParaRPr lang="en-US" sz="23900" b="1" dirty="0">
              <a:solidFill>
                <a:srgbClr val="005393"/>
              </a:solidFill>
              <a:latin typeface="DIN-Bold" pitchFamily="2" charset="0"/>
            </a:endParaRPr>
          </a:p>
        </p:txBody>
      </p:sp>
      <p:pic>
        <p:nvPicPr>
          <p:cNvPr id="2049" name="Picture 1"/>
          <p:cNvPicPr>
            <a:picLocks noChangeAspect="1" noChangeArrowheads="1"/>
          </p:cNvPicPr>
          <p:nvPr/>
        </p:nvPicPr>
        <p:blipFill>
          <a:blip r:embed="rId3"/>
          <a:srcRect l="13516" t="13761" r="50000" b="8505"/>
          <a:stretch>
            <a:fillRect/>
          </a:stretch>
        </p:blipFill>
        <p:spPr bwMode="auto">
          <a:xfrm>
            <a:off x="36284325" y="7284869"/>
            <a:ext cx="14036766" cy="18692191"/>
          </a:xfrm>
          <a:prstGeom prst="rect">
            <a:avLst/>
          </a:prstGeom>
          <a:noFill/>
          <a:ln w="9525">
            <a:noFill/>
            <a:miter lim="800000"/>
            <a:headEnd/>
            <a:tailEnd/>
          </a:ln>
        </p:spPr>
      </p:pic>
      <p:pic>
        <p:nvPicPr>
          <p:cNvPr id="2050" name="Picture 2"/>
          <p:cNvPicPr>
            <a:picLocks noChangeAspect="1" noChangeArrowheads="1"/>
          </p:cNvPicPr>
          <p:nvPr/>
        </p:nvPicPr>
        <p:blipFill>
          <a:blip r:embed="rId4"/>
          <a:srcRect l="7233" t="13761" r="60989" b="12022"/>
          <a:stretch>
            <a:fillRect/>
          </a:stretch>
        </p:blipFill>
        <p:spPr bwMode="auto">
          <a:xfrm>
            <a:off x="1406769" y="5998174"/>
            <a:ext cx="13687207" cy="19978887"/>
          </a:xfrm>
          <a:prstGeom prst="rect">
            <a:avLst/>
          </a:prstGeom>
          <a:noFill/>
          <a:ln w="9525">
            <a:noFill/>
            <a:miter lim="800000"/>
            <a:headEnd/>
            <a:tailEnd/>
          </a:ln>
        </p:spPr>
      </p:pic>
      <p:pic>
        <p:nvPicPr>
          <p:cNvPr id="2051" name="Picture 3"/>
          <p:cNvPicPr>
            <a:picLocks noChangeAspect="1" noChangeArrowheads="1"/>
          </p:cNvPicPr>
          <p:nvPr/>
        </p:nvPicPr>
        <p:blipFill>
          <a:blip r:embed="rId5"/>
          <a:srcRect l="7822" t="15538" r="62288" b="48594"/>
          <a:stretch>
            <a:fillRect/>
          </a:stretch>
        </p:blipFill>
        <p:spPr bwMode="auto">
          <a:xfrm>
            <a:off x="16051237" y="12849090"/>
            <a:ext cx="17503956" cy="13127970"/>
          </a:xfrm>
          <a:prstGeom prst="rect">
            <a:avLst/>
          </a:prstGeom>
          <a:noFill/>
          <a:ln w="9525">
            <a:noFill/>
            <a:miter lim="800000"/>
            <a:headEnd/>
            <a:tailEnd/>
          </a:ln>
        </p:spPr>
      </p:pic>
      <p:pic>
        <p:nvPicPr>
          <p:cNvPr id="3" name="Image 2"/>
          <p:cNvPicPr>
            <a:picLocks noChangeAspect="1"/>
          </p:cNvPicPr>
          <p:nvPr/>
        </p:nvPicPr>
        <p:blipFill rotWithShape="1">
          <a:blip r:embed="rId6"/>
          <a:srcRect l="18400"/>
          <a:stretch/>
        </p:blipFill>
        <p:spPr>
          <a:xfrm>
            <a:off x="22433278" y="1379868"/>
            <a:ext cx="8580023" cy="7886051"/>
          </a:xfrm>
          <a:prstGeom prst="rect">
            <a:avLst/>
          </a:prstGeom>
        </p:spPr>
      </p:pic>
      <p:sp>
        <p:nvSpPr>
          <p:cNvPr id="4" name="Rectangle 3"/>
          <p:cNvSpPr/>
          <p:nvPr/>
        </p:nvSpPr>
        <p:spPr>
          <a:xfrm>
            <a:off x="22844600" y="9265919"/>
            <a:ext cx="7757380" cy="1034579"/>
          </a:xfrm>
          <a:prstGeom prst="rect">
            <a:avLst/>
          </a:prstGeom>
        </p:spPr>
        <p:txBody>
          <a:bodyPr wrap="none">
            <a:spAutoFit/>
          </a:bodyPr>
          <a:lstStyle/>
          <a:p>
            <a:r>
              <a:rPr lang="fr-FR" i="1" dirty="0"/>
              <a:t>CHELORRHINA ROMYAE</a:t>
            </a:r>
          </a:p>
        </p:txBody>
      </p:sp>
    </p:spTree>
    <p:extLst>
      <p:ext uri="{BB962C8B-B14F-4D97-AF65-F5344CB8AC3E}">
        <p14:creationId xmlns:p14="http://schemas.microsoft.com/office/powerpoint/2010/main" xmlns="" val="8117248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705148" y="17890394"/>
            <a:ext cx="19422687" cy="8128442"/>
          </a:xfrm>
        </p:spPr>
        <p:txBody>
          <a:bodyPr>
            <a:normAutofit/>
          </a:bodyPr>
          <a:lstStyle/>
          <a:p>
            <a:r>
              <a:rPr lang="fr-FR" sz="12100" dirty="0" err="1" smtClean="0"/>
              <a:t>Human</a:t>
            </a:r>
            <a:r>
              <a:rPr lang="fr-FR" sz="12100" dirty="0" smtClean="0"/>
              <a:t> </a:t>
            </a:r>
            <a:r>
              <a:rPr lang="fr-FR" sz="12100" dirty="0" err="1" smtClean="0"/>
              <a:t>food</a:t>
            </a:r>
            <a:r>
              <a:rPr lang="fr-FR" sz="12100" dirty="0" smtClean="0"/>
              <a:t> </a:t>
            </a:r>
          </a:p>
          <a:p>
            <a:pPr lvl="1"/>
            <a:r>
              <a:rPr lang="fr-FR" sz="9600" i="1" dirty="0" smtClean="0"/>
              <a:t>Acheta </a:t>
            </a:r>
            <a:r>
              <a:rPr lang="fr-FR" sz="9600" i="1" dirty="0" err="1"/>
              <a:t>domesticus</a:t>
            </a:r>
            <a:r>
              <a:rPr lang="fr-FR" sz="9600" i="1" dirty="0"/>
              <a:t> </a:t>
            </a:r>
          </a:p>
          <a:p>
            <a:pPr lvl="1"/>
            <a:r>
              <a:rPr lang="fr-FR" sz="9600" i="1" dirty="0" err="1" smtClean="0"/>
              <a:t>Tenebrio</a:t>
            </a:r>
            <a:r>
              <a:rPr lang="fr-FR" sz="9600" i="1" dirty="0" smtClean="0"/>
              <a:t> </a:t>
            </a:r>
            <a:r>
              <a:rPr lang="fr-FR" sz="9600" i="1" dirty="0" err="1" smtClean="0"/>
              <a:t>molitor</a:t>
            </a:r>
            <a:endParaRPr lang="fr-FR" sz="9600" i="1" dirty="0" smtClean="0"/>
          </a:p>
          <a:p>
            <a:pPr lvl="1"/>
            <a:r>
              <a:rPr lang="fr-FR" sz="9600" i="1" dirty="0" err="1"/>
              <a:t>Locusta</a:t>
            </a:r>
            <a:r>
              <a:rPr lang="fr-FR" sz="9600" i="1" dirty="0"/>
              <a:t> </a:t>
            </a:r>
            <a:r>
              <a:rPr lang="fr-FR" sz="9600" i="1" dirty="0" err="1" smtClean="0"/>
              <a:t>migratoria</a:t>
            </a:r>
            <a:endParaRPr lang="fr-FR" sz="9600" i="1" dirty="0" smtClean="0"/>
          </a:p>
        </p:txBody>
      </p:sp>
      <p:sp>
        <p:nvSpPr>
          <p:cNvPr id="4" name="Titre 1"/>
          <p:cNvSpPr>
            <a:spLocks noGrp="1"/>
          </p:cNvSpPr>
          <p:nvPr>
            <p:ph type="title"/>
          </p:nvPr>
        </p:nvSpPr>
        <p:spPr>
          <a:xfrm>
            <a:off x="3520439" y="0"/>
            <a:ext cx="44165520" cy="7423153"/>
          </a:xfrm>
        </p:spPr>
        <p:txBody>
          <a:bodyPr>
            <a:normAutofit/>
          </a:bodyPr>
          <a:lstStyle/>
          <a:p>
            <a:r>
              <a:rPr lang="nl-BE" sz="17100" b="1" dirty="0" smtClean="0">
                <a:solidFill>
                  <a:srgbClr val="F26B21"/>
                </a:solidFill>
                <a:latin typeface="DIN-Regular" pitchFamily="2" charset="0"/>
              </a:rPr>
              <a:t>Novel Foods </a:t>
            </a:r>
            <a:r>
              <a:rPr lang="mr-IN" sz="17100" b="1" dirty="0" smtClean="0">
                <a:solidFill>
                  <a:srgbClr val="F26B21"/>
                </a:solidFill>
                <a:latin typeface="DIN-Regular" pitchFamily="2" charset="0"/>
              </a:rPr>
              <a:t>–</a:t>
            </a:r>
            <a:r>
              <a:rPr lang="nl-BE" sz="17100" b="1" dirty="0" smtClean="0">
                <a:solidFill>
                  <a:srgbClr val="F26B21"/>
                </a:solidFill>
                <a:latin typeface="DIN-Regular" pitchFamily="2" charset="0"/>
              </a:rPr>
              <a:t> Belgian legislation</a:t>
            </a:r>
            <a:endParaRPr lang="fr-FR" sz="17100" b="1" dirty="0">
              <a:solidFill>
                <a:srgbClr val="F26B21"/>
              </a:solidFill>
              <a:latin typeface="DIN-Regular" pitchFamily="2" charset="0"/>
            </a:endParaRPr>
          </a:p>
        </p:txBody>
      </p:sp>
      <p:sp>
        <p:nvSpPr>
          <p:cNvPr id="7" name="Espace réservé du contenu 2"/>
          <p:cNvSpPr txBox="1">
            <a:spLocks/>
          </p:cNvSpPr>
          <p:nvPr/>
        </p:nvSpPr>
        <p:spPr>
          <a:xfrm>
            <a:off x="22575196" y="17890394"/>
            <a:ext cx="26469895" cy="19849387"/>
          </a:xfrm>
          <a:prstGeom prst="rect">
            <a:avLst/>
          </a:prstGeom>
        </p:spPr>
        <p:txBody>
          <a:bodyPr vert="horz" lIns="91440" tIns="45720" rIns="91440" bIns="45720" rtlCol="0">
            <a:normAutofit/>
          </a:bodyPr>
          <a:lstStyle>
            <a:lvl1pPr marL="1280160" indent="-1280160" algn="l" defTabSz="5120640" rtl="0" eaLnBrk="1" latinLnBrk="0" hangingPunct="1">
              <a:lnSpc>
                <a:spcPct val="90000"/>
              </a:lnSpc>
              <a:spcBef>
                <a:spcPts val="5600"/>
              </a:spcBef>
              <a:buFont typeface="Arial" panose="020B0604020202020204" pitchFamily="34" charset="0"/>
              <a:buChar char="•"/>
              <a:defRPr sz="15680" kern="1200">
                <a:solidFill>
                  <a:schemeClr val="tx1"/>
                </a:solidFill>
                <a:latin typeface="+mn-lt"/>
                <a:ea typeface="+mn-ea"/>
                <a:cs typeface="+mn-cs"/>
              </a:defRPr>
            </a:lvl1pPr>
            <a:lvl2pPr marL="3840480" indent="-1280160" algn="l" defTabSz="5120640" rtl="0" eaLnBrk="1" latinLnBrk="0" hangingPunct="1">
              <a:lnSpc>
                <a:spcPct val="90000"/>
              </a:lnSpc>
              <a:spcBef>
                <a:spcPts val="2800"/>
              </a:spcBef>
              <a:buFont typeface="Arial" panose="020B0604020202020204" pitchFamily="34" charset="0"/>
              <a:buChar char="•"/>
              <a:defRPr sz="13440" kern="1200">
                <a:solidFill>
                  <a:schemeClr val="tx1"/>
                </a:solidFill>
                <a:latin typeface="+mn-lt"/>
                <a:ea typeface="+mn-ea"/>
                <a:cs typeface="+mn-cs"/>
              </a:defRPr>
            </a:lvl2pPr>
            <a:lvl3pPr marL="6400800" indent="-1280160" algn="l" defTabSz="5120640" rtl="0" eaLnBrk="1" latinLnBrk="0" hangingPunct="1">
              <a:lnSpc>
                <a:spcPct val="90000"/>
              </a:lnSpc>
              <a:spcBef>
                <a:spcPts val="2800"/>
              </a:spcBef>
              <a:buFont typeface="Arial" panose="020B0604020202020204" pitchFamily="34" charset="0"/>
              <a:buChar char="•"/>
              <a:defRPr sz="11200" kern="1200">
                <a:solidFill>
                  <a:schemeClr val="tx1"/>
                </a:solidFill>
                <a:latin typeface="+mn-lt"/>
                <a:ea typeface="+mn-ea"/>
                <a:cs typeface="+mn-cs"/>
              </a:defRPr>
            </a:lvl3pPr>
            <a:lvl4pPr marL="89611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4pPr>
            <a:lvl5pPr marL="1152144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5pPr>
            <a:lvl6pPr marL="1408176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6pPr>
            <a:lvl7pPr marL="1664208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7pPr>
            <a:lvl8pPr marL="1920240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8pPr>
            <a:lvl9pPr marL="217627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9pPr>
          </a:lstStyle>
          <a:p>
            <a:r>
              <a:rPr lang="fr-FR" sz="13100" dirty="0" smtClean="0"/>
              <a:t>Aquaculture </a:t>
            </a:r>
            <a:r>
              <a:rPr lang="fr-FR" sz="13100" dirty="0" err="1" smtClean="0"/>
              <a:t>feeds</a:t>
            </a:r>
            <a:r>
              <a:rPr lang="fr-FR" sz="13100" dirty="0" smtClean="0"/>
              <a:t> </a:t>
            </a:r>
            <a:r>
              <a:rPr lang="fr-FR" sz="10400" i="1" dirty="0"/>
              <a:t>: </a:t>
            </a:r>
          </a:p>
          <a:p>
            <a:pPr lvl="1"/>
            <a:r>
              <a:rPr lang="fr-FR" sz="10400" i="1" dirty="0" err="1"/>
              <a:t>Hermetia</a:t>
            </a:r>
            <a:r>
              <a:rPr lang="fr-FR" sz="10400" i="1" dirty="0"/>
              <a:t> </a:t>
            </a:r>
            <a:r>
              <a:rPr lang="fr-FR" sz="10400" i="1" dirty="0" err="1"/>
              <a:t>illucens</a:t>
            </a:r>
            <a:r>
              <a:rPr lang="fr-FR" sz="10400" i="1" dirty="0"/>
              <a:t> </a:t>
            </a:r>
            <a:r>
              <a:rPr lang="fr-FR" sz="10400" dirty="0"/>
              <a:t>(mouche soldat)</a:t>
            </a:r>
          </a:p>
          <a:p>
            <a:pPr lvl="1"/>
            <a:r>
              <a:rPr lang="fr-FR" sz="10400" i="1" dirty="0"/>
              <a:t>Acheta </a:t>
            </a:r>
            <a:r>
              <a:rPr lang="fr-FR" sz="10400" i="1" dirty="0" err="1"/>
              <a:t>domesticus</a:t>
            </a:r>
            <a:r>
              <a:rPr lang="fr-FR" sz="10400" i="1" dirty="0"/>
              <a:t> </a:t>
            </a:r>
          </a:p>
          <a:p>
            <a:pPr lvl="1"/>
            <a:r>
              <a:rPr lang="fr-FR" sz="10400" i="1" dirty="0" err="1"/>
              <a:t>Tenebrio</a:t>
            </a:r>
            <a:r>
              <a:rPr lang="fr-FR" sz="10400" i="1" dirty="0"/>
              <a:t> </a:t>
            </a:r>
            <a:r>
              <a:rPr lang="fr-FR" sz="10400" i="1" dirty="0" err="1"/>
              <a:t>molitor</a:t>
            </a:r>
            <a:r>
              <a:rPr lang="fr-FR" sz="10400" i="1" dirty="0"/>
              <a:t>§</a:t>
            </a:r>
          </a:p>
          <a:p>
            <a:pPr lvl="1"/>
            <a:r>
              <a:rPr lang="fr-FR" sz="10400" i="1" dirty="0" err="1"/>
              <a:t>Musca</a:t>
            </a:r>
            <a:r>
              <a:rPr lang="fr-FR" sz="10400" i="1" dirty="0"/>
              <a:t> </a:t>
            </a:r>
            <a:r>
              <a:rPr lang="fr-FR" sz="10400" i="1" dirty="0" err="1"/>
              <a:t>domestica</a:t>
            </a:r>
            <a:r>
              <a:rPr lang="fr-FR" sz="10400" i="1" dirty="0"/>
              <a:t> </a:t>
            </a:r>
            <a:r>
              <a:rPr lang="fr-FR" sz="10400" dirty="0"/>
              <a:t>(mouche domestique)</a:t>
            </a:r>
          </a:p>
          <a:p>
            <a:pPr lvl="1"/>
            <a:r>
              <a:rPr lang="fr-FR" sz="10400" i="1" dirty="0"/>
              <a:t>Acheta </a:t>
            </a:r>
            <a:r>
              <a:rPr lang="fr-FR" sz="10400" i="1" dirty="0" err="1"/>
              <a:t>domesticus</a:t>
            </a:r>
            <a:r>
              <a:rPr lang="fr-FR" sz="10400" i="1" dirty="0"/>
              <a:t> </a:t>
            </a:r>
            <a:r>
              <a:rPr lang="fr-FR" sz="10400" dirty="0"/>
              <a:t>(grillon domestique)</a:t>
            </a:r>
          </a:p>
          <a:p>
            <a:pPr lvl="1"/>
            <a:r>
              <a:rPr lang="fr-FR" sz="10400" i="1" dirty="0" err="1"/>
              <a:t>Alphitobius</a:t>
            </a:r>
            <a:r>
              <a:rPr lang="fr-FR" sz="10400" i="1" dirty="0"/>
              <a:t> </a:t>
            </a:r>
            <a:r>
              <a:rPr lang="fr-FR" sz="10400" i="1" dirty="0" err="1"/>
              <a:t>diaperinus</a:t>
            </a:r>
            <a:r>
              <a:rPr lang="fr-FR" sz="10400" i="1" dirty="0"/>
              <a:t> </a:t>
            </a:r>
            <a:r>
              <a:rPr lang="fr-FR" sz="10400" dirty="0"/>
              <a:t>(petit ténébrion mat)</a:t>
            </a:r>
          </a:p>
          <a:p>
            <a:pPr lvl="1"/>
            <a:r>
              <a:rPr lang="fr-FR" sz="10400" i="1" dirty="0" err="1"/>
              <a:t>Gryllodes</a:t>
            </a:r>
            <a:r>
              <a:rPr lang="fr-FR" sz="10400" i="1" dirty="0"/>
              <a:t> </a:t>
            </a:r>
            <a:r>
              <a:rPr lang="fr-FR" sz="10400" i="1" dirty="0" err="1"/>
              <a:t>sigillatus</a:t>
            </a:r>
            <a:r>
              <a:rPr lang="fr-FR" sz="10400" i="1" dirty="0"/>
              <a:t> (</a:t>
            </a:r>
            <a:r>
              <a:rPr lang="fr-FR" sz="10400" dirty="0"/>
              <a:t>grillon domestique tropical)</a:t>
            </a:r>
          </a:p>
          <a:p>
            <a:pPr lvl="1"/>
            <a:r>
              <a:rPr lang="fr-FR" sz="10400" i="1" dirty="0" err="1"/>
              <a:t>Gryllus</a:t>
            </a:r>
            <a:r>
              <a:rPr lang="fr-FR" sz="10400" i="1" dirty="0"/>
              <a:t> </a:t>
            </a:r>
            <a:r>
              <a:rPr lang="fr-FR" sz="10400" i="1" dirty="0" err="1"/>
              <a:t>assimilis</a:t>
            </a:r>
            <a:r>
              <a:rPr lang="fr-FR" sz="10400" i="1" dirty="0"/>
              <a:t> </a:t>
            </a:r>
            <a:r>
              <a:rPr lang="fr-FR" sz="10400" dirty="0"/>
              <a:t>(grillon des steppes)</a:t>
            </a:r>
          </a:p>
          <a:p>
            <a:endParaRPr lang="fr-FR" sz="10400" i="1" dirty="0"/>
          </a:p>
          <a:p>
            <a:endParaRPr lang="fr-FR" sz="13100" i="1" dirty="0" smtClean="0"/>
          </a:p>
          <a:p>
            <a:endParaRPr lang="fr-FR" sz="13100" dirty="0" smtClean="0"/>
          </a:p>
          <a:p>
            <a:endParaRPr lang="fr-FR" sz="13100" dirty="0"/>
          </a:p>
        </p:txBody>
      </p:sp>
      <p:sp>
        <p:nvSpPr>
          <p:cNvPr id="8" name="Rectangle 7"/>
          <p:cNvSpPr/>
          <p:nvPr/>
        </p:nvSpPr>
        <p:spPr>
          <a:xfrm>
            <a:off x="3520439" y="7423153"/>
            <a:ext cx="45524652" cy="8479244"/>
          </a:xfrm>
          <a:prstGeom prst="rect">
            <a:avLst/>
          </a:prstGeom>
        </p:spPr>
        <p:txBody>
          <a:bodyPr wrap="square">
            <a:spAutoFit/>
          </a:bodyPr>
          <a:lstStyle/>
          <a:p>
            <a:pPr marL="1143000" indent="-1143000">
              <a:buFont typeface="Arial" charset="0"/>
              <a:buChar char="•"/>
            </a:pPr>
            <a:r>
              <a:rPr lang="fr-FR" sz="12100" dirty="0"/>
              <a:t>N</a:t>
            </a:r>
            <a:r>
              <a:rPr lang="fr-FR" sz="12100" dirty="0" smtClean="0"/>
              <a:t>on-ruminant </a:t>
            </a:r>
            <a:r>
              <a:rPr lang="fr-FR" sz="12100" dirty="0" err="1" smtClean="0"/>
              <a:t>livestock</a:t>
            </a:r>
            <a:r>
              <a:rPr lang="fr-FR" sz="12100" dirty="0" smtClean="0"/>
              <a:t> and pets : </a:t>
            </a:r>
            <a:r>
              <a:rPr lang="fr-FR" sz="12100" dirty="0" err="1" smtClean="0"/>
              <a:t>can</a:t>
            </a:r>
            <a:r>
              <a:rPr lang="fr-FR" sz="12100" dirty="0" smtClean="0"/>
              <a:t> </a:t>
            </a:r>
            <a:r>
              <a:rPr lang="fr-FR" sz="12100" dirty="0" err="1" smtClean="0"/>
              <a:t>be</a:t>
            </a:r>
            <a:r>
              <a:rPr lang="fr-FR" sz="12100" dirty="0" smtClean="0"/>
              <a:t> </a:t>
            </a:r>
            <a:r>
              <a:rPr lang="fr-FR" sz="12100" dirty="0" err="1" smtClean="0"/>
              <a:t>fed</a:t>
            </a:r>
            <a:r>
              <a:rPr lang="fr-FR" sz="12100" dirty="0" smtClean="0"/>
              <a:t> </a:t>
            </a:r>
            <a:r>
              <a:rPr lang="fr-FR" sz="12100" b="1" dirty="0" smtClean="0"/>
              <a:t>live </a:t>
            </a:r>
            <a:r>
              <a:rPr lang="fr-FR" sz="12100" b="1" dirty="0" err="1" smtClean="0"/>
              <a:t>insects</a:t>
            </a:r>
            <a:r>
              <a:rPr lang="fr-FR" sz="12100" dirty="0" smtClean="0"/>
              <a:t>.</a:t>
            </a:r>
          </a:p>
          <a:p>
            <a:pPr marL="1143000" indent="-1143000">
              <a:buFont typeface="Arial" charset="0"/>
              <a:buChar char="•"/>
            </a:pPr>
            <a:r>
              <a:rPr lang="fr-FR" sz="12100" dirty="0" smtClean="0"/>
              <a:t>Dead </a:t>
            </a:r>
            <a:r>
              <a:rPr lang="fr-FR" sz="12100" dirty="0" err="1" smtClean="0"/>
              <a:t>insects</a:t>
            </a:r>
            <a:r>
              <a:rPr lang="fr-FR" sz="12100" dirty="0" smtClean="0"/>
              <a:t> and </a:t>
            </a:r>
            <a:r>
              <a:rPr lang="fr-FR" sz="12100" dirty="0" err="1" smtClean="0"/>
              <a:t>dead</a:t>
            </a:r>
            <a:r>
              <a:rPr lang="fr-FR" sz="12100" dirty="0" smtClean="0"/>
              <a:t> </a:t>
            </a:r>
            <a:r>
              <a:rPr lang="fr-FR" sz="12100" dirty="0" err="1" smtClean="0"/>
              <a:t>insect</a:t>
            </a:r>
            <a:r>
              <a:rPr lang="fr-FR" sz="12100" dirty="0" smtClean="0"/>
              <a:t> </a:t>
            </a:r>
            <a:r>
              <a:rPr lang="fr-FR" sz="12100" dirty="0" err="1" smtClean="0"/>
              <a:t>products</a:t>
            </a:r>
            <a:r>
              <a:rPr lang="fr-FR" sz="12100" dirty="0" smtClean="0"/>
              <a:t> must first </a:t>
            </a:r>
            <a:r>
              <a:rPr lang="fr-FR" sz="12100" dirty="0" err="1" smtClean="0"/>
              <a:t>be</a:t>
            </a:r>
            <a:r>
              <a:rPr lang="fr-FR" sz="12100" dirty="0" smtClean="0"/>
              <a:t> </a:t>
            </a:r>
            <a:r>
              <a:rPr lang="fr-FR" sz="12100" dirty="0" err="1" smtClean="0"/>
              <a:t>processed</a:t>
            </a:r>
            <a:r>
              <a:rPr lang="fr-FR" sz="12100" dirty="0" smtClean="0"/>
              <a:t>.</a:t>
            </a:r>
          </a:p>
          <a:p>
            <a:pPr marL="2698166" lvl="1" indent="-1143000">
              <a:buFont typeface="Arial" charset="0"/>
              <a:buChar char="•"/>
            </a:pPr>
            <a:r>
              <a:rPr lang="fr-FR" sz="10100" dirty="0" smtClean="0"/>
              <a:t>The </a:t>
            </a:r>
            <a:r>
              <a:rPr lang="fr-FR" sz="10100" dirty="0" err="1" smtClean="0"/>
              <a:t>rendered</a:t>
            </a:r>
            <a:r>
              <a:rPr lang="fr-FR" sz="10100" dirty="0" smtClean="0"/>
              <a:t> fats </a:t>
            </a:r>
            <a:r>
              <a:rPr lang="fr-FR" sz="10100" dirty="0" err="1" smtClean="0"/>
              <a:t>can</a:t>
            </a:r>
            <a:r>
              <a:rPr lang="fr-FR" sz="10100" dirty="0" smtClean="0"/>
              <a:t> </a:t>
            </a:r>
            <a:r>
              <a:rPr lang="fr-FR" sz="10100" dirty="0" err="1" smtClean="0"/>
              <a:t>be</a:t>
            </a:r>
            <a:r>
              <a:rPr lang="fr-FR" sz="10100" dirty="0" smtClean="0"/>
              <a:t> </a:t>
            </a:r>
            <a:r>
              <a:rPr lang="fr-FR" sz="10100" dirty="0" err="1" smtClean="0"/>
              <a:t>used</a:t>
            </a:r>
            <a:r>
              <a:rPr lang="fr-FR" sz="10100" dirty="0" smtClean="0"/>
              <a:t> in animal </a:t>
            </a:r>
            <a:r>
              <a:rPr lang="fr-FR" sz="10100" dirty="0" err="1" smtClean="0"/>
              <a:t>feed</a:t>
            </a:r>
            <a:r>
              <a:rPr lang="fr-FR" sz="10100" dirty="0" smtClean="0"/>
              <a:t> for all animal </a:t>
            </a:r>
            <a:r>
              <a:rPr lang="fr-FR" sz="10100" dirty="0" err="1"/>
              <a:t>species</a:t>
            </a:r>
            <a:r>
              <a:rPr lang="fr-FR" sz="10100" dirty="0"/>
              <a:t>. </a:t>
            </a:r>
            <a:endParaRPr lang="fr-FR" sz="10100" dirty="0" smtClean="0"/>
          </a:p>
          <a:p>
            <a:pPr marL="2698166" lvl="1" indent="-1143000">
              <a:buFont typeface="Arial" charset="0"/>
              <a:buChar char="•"/>
            </a:pPr>
            <a:r>
              <a:rPr lang="fr-FR" sz="10100" dirty="0" err="1" smtClean="0"/>
              <a:t>Protein</a:t>
            </a:r>
            <a:r>
              <a:rPr lang="fr-FR" sz="10100" dirty="0" smtClean="0"/>
              <a:t> </a:t>
            </a:r>
            <a:r>
              <a:rPr lang="fr-FR" sz="10100" dirty="0" err="1" smtClean="0"/>
              <a:t>flours</a:t>
            </a:r>
            <a:r>
              <a:rPr lang="fr-FR" sz="10100" dirty="0" smtClean="0"/>
              <a:t>, </a:t>
            </a:r>
            <a:r>
              <a:rPr lang="fr-FR" sz="10100" dirty="0" err="1" smtClean="0"/>
              <a:t>processed</a:t>
            </a:r>
            <a:r>
              <a:rPr lang="fr-FR" sz="10100" dirty="0" smtClean="0"/>
              <a:t> </a:t>
            </a:r>
            <a:r>
              <a:rPr lang="fr-FR" sz="10100" dirty="0" err="1"/>
              <a:t>whole</a:t>
            </a:r>
            <a:r>
              <a:rPr lang="fr-FR" sz="10100" dirty="0"/>
              <a:t> </a:t>
            </a:r>
            <a:r>
              <a:rPr lang="fr-FR" sz="10100" dirty="0" err="1"/>
              <a:t>insects</a:t>
            </a:r>
            <a:r>
              <a:rPr lang="fr-FR" sz="10100" dirty="0"/>
              <a:t> </a:t>
            </a:r>
            <a:r>
              <a:rPr lang="fr-FR" sz="10100" dirty="0" err="1" smtClean="0"/>
              <a:t>called</a:t>
            </a:r>
            <a:r>
              <a:rPr lang="fr-FR" sz="10100" dirty="0" smtClean="0"/>
              <a:t> «</a:t>
            </a:r>
            <a:r>
              <a:rPr lang="fr-FR" sz="10100" dirty="0" err="1" smtClean="0"/>
              <a:t>processed</a:t>
            </a:r>
            <a:r>
              <a:rPr lang="fr-FR" sz="10100" dirty="0" smtClean="0"/>
              <a:t> </a:t>
            </a:r>
            <a:r>
              <a:rPr lang="fr-FR" sz="10100" dirty="0"/>
              <a:t>animal </a:t>
            </a:r>
            <a:r>
              <a:rPr lang="fr-FR" sz="10100" dirty="0" err="1" smtClean="0"/>
              <a:t>proteins</a:t>
            </a:r>
            <a:r>
              <a:rPr lang="fr-FR" sz="10100" dirty="0" smtClean="0"/>
              <a:t>» </a:t>
            </a:r>
            <a:r>
              <a:rPr lang="fr-FR" sz="10100" dirty="0"/>
              <a:t>(PAT). </a:t>
            </a:r>
            <a:endParaRPr lang="fr-FR" sz="10100" dirty="0" smtClean="0"/>
          </a:p>
          <a:p>
            <a:pPr marL="2698166" lvl="1" indent="-1143000">
              <a:buFont typeface="Arial" charset="0"/>
              <a:buChar char="•"/>
            </a:pPr>
            <a:r>
              <a:rPr lang="fr-FR" sz="10100" dirty="0" err="1" smtClean="0"/>
              <a:t>These</a:t>
            </a:r>
            <a:r>
              <a:rPr lang="fr-FR" sz="10100" dirty="0" smtClean="0"/>
              <a:t> </a:t>
            </a:r>
            <a:r>
              <a:rPr lang="fr-FR" sz="10100" dirty="0" err="1" smtClean="0"/>
              <a:t>PATs</a:t>
            </a:r>
            <a:r>
              <a:rPr lang="fr-FR" sz="10100" dirty="0" smtClean="0"/>
              <a:t> </a:t>
            </a:r>
            <a:r>
              <a:rPr lang="fr-FR" sz="10100" dirty="0" err="1"/>
              <a:t>can</a:t>
            </a:r>
            <a:r>
              <a:rPr lang="fr-FR" sz="10100" dirty="0"/>
              <a:t> </a:t>
            </a:r>
            <a:r>
              <a:rPr lang="fr-FR" sz="10100" dirty="0" err="1"/>
              <a:t>be</a:t>
            </a:r>
            <a:r>
              <a:rPr lang="fr-FR" sz="10100" dirty="0"/>
              <a:t> </a:t>
            </a:r>
            <a:r>
              <a:rPr lang="fr-FR" sz="10100" dirty="0" err="1"/>
              <a:t>used</a:t>
            </a:r>
            <a:r>
              <a:rPr lang="fr-FR" sz="10100" dirty="0"/>
              <a:t> in pet </a:t>
            </a:r>
            <a:r>
              <a:rPr lang="fr-FR" sz="10100" dirty="0" err="1"/>
              <a:t>foods</a:t>
            </a:r>
            <a:r>
              <a:rPr lang="fr-FR" sz="10100" dirty="0"/>
              <a:t> </a:t>
            </a:r>
            <a:r>
              <a:rPr lang="fr-FR" sz="10100" dirty="0" smtClean="0"/>
              <a:t>and in </a:t>
            </a:r>
            <a:r>
              <a:rPr lang="fr-FR" sz="10100" dirty="0"/>
              <a:t>aquaculture </a:t>
            </a:r>
            <a:r>
              <a:rPr lang="fr-FR" sz="10100" dirty="0" err="1" smtClean="0"/>
              <a:t>feeds</a:t>
            </a:r>
            <a:endParaRPr lang="fr-FR" sz="10100" dirty="0"/>
          </a:p>
        </p:txBody>
      </p:sp>
      <p:pic>
        <p:nvPicPr>
          <p:cNvPr id="9" name="Espace réservé du contenu 4">
            <a:extLst>
              <a:ext uri="{FF2B5EF4-FFF2-40B4-BE49-F238E27FC236}">
                <a16:creationId xmlns:a16="http://schemas.microsoft.com/office/drawing/2014/main" xmlns="" id="{CEEFE623-1FAC-4A03-9EB5-5A8E9C355522}"/>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647709" y="27251742"/>
            <a:ext cx="12068053" cy="9561785"/>
          </a:xfrm>
          <a:prstGeom prst="rect">
            <a:avLst/>
          </a:prstGeom>
        </p:spPr>
      </p:pic>
      <p:pic>
        <p:nvPicPr>
          <p:cNvPr id="2" name="Image 1"/>
          <p:cNvPicPr>
            <a:picLocks noChangeAspect="1"/>
          </p:cNvPicPr>
          <p:nvPr/>
        </p:nvPicPr>
        <p:blipFill>
          <a:blip r:embed="rId3"/>
          <a:stretch>
            <a:fillRect/>
          </a:stretch>
        </p:blipFill>
        <p:spPr>
          <a:xfrm>
            <a:off x="17940632" y="18783149"/>
            <a:ext cx="4042209" cy="4042209"/>
          </a:xfrm>
          <a:prstGeom prst="rect">
            <a:avLst/>
          </a:prstGeom>
        </p:spPr>
      </p:pic>
      <p:pic>
        <p:nvPicPr>
          <p:cNvPr id="10" name="Picture 6" descr="https://upload.wikimedia.org/wikipedia/commons/4/4c/Tenebrio_molitor_MHNT.jpg"/>
          <p:cNvPicPr>
            <a:picLocks noChangeAspect="1" noChangeArrowheads="1"/>
          </p:cNvPicPr>
          <p:nvPr/>
        </p:nvPicPr>
        <p:blipFill>
          <a:blip r:embed="rId4"/>
          <a:srcRect/>
          <a:stretch>
            <a:fillRect/>
          </a:stretch>
        </p:blipFill>
        <p:spPr bwMode="auto">
          <a:xfrm rot="5400000">
            <a:off x="4060864" y="20641598"/>
            <a:ext cx="2525950" cy="3606800"/>
          </a:xfrm>
          <a:prstGeom prst="rect">
            <a:avLst/>
          </a:prstGeom>
          <a:noFill/>
        </p:spPr>
      </p:pic>
      <p:pic>
        <p:nvPicPr>
          <p:cNvPr id="5" name="Image 4"/>
          <p:cNvPicPr>
            <a:picLocks noChangeAspect="1"/>
          </p:cNvPicPr>
          <p:nvPr/>
        </p:nvPicPr>
        <p:blipFill>
          <a:blip r:embed="rId5"/>
          <a:stretch>
            <a:fillRect/>
          </a:stretch>
        </p:blipFill>
        <p:spPr>
          <a:xfrm>
            <a:off x="17608122" y="20376575"/>
            <a:ext cx="4826000" cy="7239000"/>
          </a:xfrm>
          <a:prstGeom prst="rect">
            <a:avLst/>
          </a:prstGeom>
        </p:spPr>
      </p:pic>
    </p:spTree>
    <p:extLst>
      <p:ext uri="{BB962C8B-B14F-4D97-AF65-F5344CB8AC3E}">
        <p14:creationId xmlns:p14="http://schemas.microsoft.com/office/powerpoint/2010/main" xmlns="" val="1556332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20440" y="0"/>
            <a:ext cx="44165520" cy="7423153"/>
          </a:xfrm>
        </p:spPr>
        <p:txBody>
          <a:bodyPr>
            <a:normAutofit/>
          </a:bodyPr>
          <a:lstStyle/>
          <a:p>
            <a:r>
              <a:rPr lang="nl-BE" sz="17100" b="1" dirty="0" smtClean="0">
                <a:solidFill>
                  <a:srgbClr val="F26B21"/>
                </a:solidFill>
                <a:latin typeface="DIN-Regular" pitchFamily="2" charset="0"/>
              </a:rPr>
              <a:t>Allergy risk </a:t>
            </a:r>
            <a:r>
              <a:rPr lang="mr-IN" sz="17100" b="1" dirty="0" smtClean="0">
                <a:solidFill>
                  <a:srgbClr val="F26B21"/>
                </a:solidFill>
                <a:latin typeface="DIN-Regular" pitchFamily="2" charset="0"/>
              </a:rPr>
              <a:t>–</a:t>
            </a:r>
            <a:r>
              <a:rPr lang="nl-BE" sz="17100" b="1" dirty="0" smtClean="0">
                <a:solidFill>
                  <a:srgbClr val="F26B21"/>
                </a:solidFill>
                <a:latin typeface="DIN-Regular" pitchFamily="2" charset="0"/>
              </a:rPr>
              <a:t> Who is concerned ?</a:t>
            </a:r>
            <a:endParaRPr lang="fr-FR" sz="17100" b="1" dirty="0">
              <a:solidFill>
                <a:srgbClr val="F26B21"/>
              </a:solidFill>
              <a:latin typeface="DIN-Regular" pitchFamily="2" charset="0"/>
            </a:endParaRPr>
          </a:p>
        </p:txBody>
      </p:sp>
      <p:pic>
        <p:nvPicPr>
          <p:cNvPr id="9" name="Picture 17">
            <a:extLst>
              <a:ext uri="{FF2B5EF4-FFF2-40B4-BE49-F238E27FC236}">
                <a16:creationId xmlns:a16="http://schemas.microsoft.com/office/drawing/2014/main" xmlns="" id="{E5A9DC68-AD33-5F41-B198-DF87271C2D97}"/>
              </a:ext>
            </a:extLst>
          </p:cNvPr>
          <p:cNvPicPr>
            <a:picLocks noChangeAspect="1"/>
          </p:cNvPicPr>
          <p:nvPr/>
        </p:nvPicPr>
        <p:blipFill>
          <a:blip r:embed="rId3"/>
          <a:stretch>
            <a:fillRect/>
          </a:stretch>
        </p:blipFill>
        <p:spPr>
          <a:xfrm>
            <a:off x="44680124" y="667430"/>
            <a:ext cx="6011671" cy="6011671"/>
          </a:xfrm>
          <a:prstGeom prst="rect">
            <a:avLst/>
          </a:prstGeom>
          <a:effectLst>
            <a:outerShdw blurRad="228600" dist="203200" dir="8220000" algn="t" rotWithShape="0">
              <a:prstClr val="black">
                <a:alpha val="40000"/>
              </a:prstClr>
            </a:outerShdw>
          </a:effectLst>
        </p:spPr>
      </p:pic>
      <p:sp>
        <p:nvSpPr>
          <p:cNvPr id="20" name="Espace réservé du contenu 2"/>
          <p:cNvSpPr txBox="1">
            <a:spLocks/>
          </p:cNvSpPr>
          <p:nvPr/>
        </p:nvSpPr>
        <p:spPr>
          <a:xfrm>
            <a:off x="3672839" y="8018948"/>
            <a:ext cx="44013120" cy="26746200"/>
          </a:xfrm>
          <a:prstGeom prst="rect">
            <a:avLst/>
          </a:prstGeom>
        </p:spPr>
        <p:txBody>
          <a:bodyPr vert="horz" lIns="91440" tIns="45720" rIns="91440" bIns="45720" rtlCol="0">
            <a:normAutofit/>
          </a:bodyPr>
          <a:lstStyle>
            <a:lvl1pPr marL="1280160" indent="-1280160" algn="l" defTabSz="5120640" rtl="0" eaLnBrk="1" latinLnBrk="0" hangingPunct="1">
              <a:lnSpc>
                <a:spcPct val="90000"/>
              </a:lnSpc>
              <a:spcBef>
                <a:spcPts val="5600"/>
              </a:spcBef>
              <a:buFont typeface="Arial" panose="020B0604020202020204" pitchFamily="34" charset="0"/>
              <a:buChar char="•"/>
              <a:defRPr sz="15680" kern="1200">
                <a:solidFill>
                  <a:schemeClr val="tx1"/>
                </a:solidFill>
                <a:latin typeface="+mn-lt"/>
                <a:ea typeface="+mn-ea"/>
                <a:cs typeface="+mn-cs"/>
              </a:defRPr>
            </a:lvl1pPr>
            <a:lvl2pPr marL="3840480" indent="-1280160" algn="l" defTabSz="5120640" rtl="0" eaLnBrk="1" latinLnBrk="0" hangingPunct="1">
              <a:lnSpc>
                <a:spcPct val="90000"/>
              </a:lnSpc>
              <a:spcBef>
                <a:spcPts val="2800"/>
              </a:spcBef>
              <a:buFont typeface="Arial" panose="020B0604020202020204" pitchFamily="34" charset="0"/>
              <a:buChar char="•"/>
              <a:defRPr sz="13440" kern="1200">
                <a:solidFill>
                  <a:schemeClr val="tx1"/>
                </a:solidFill>
                <a:latin typeface="+mn-lt"/>
                <a:ea typeface="+mn-ea"/>
                <a:cs typeface="+mn-cs"/>
              </a:defRPr>
            </a:lvl2pPr>
            <a:lvl3pPr marL="6400800" indent="-1280160" algn="l" defTabSz="5120640" rtl="0" eaLnBrk="1" latinLnBrk="0" hangingPunct="1">
              <a:lnSpc>
                <a:spcPct val="90000"/>
              </a:lnSpc>
              <a:spcBef>
                <a:spcPts val="2800"/>
              </a:spcBef>
              <a:buFont typeface="Arial" panose="020B0604020202020204" pitchFamily="34" charset="0"/>
              <a:buChar char="•"/>
              <a:defRPr sz="11200" kern="1200">
                <a:solidFill>
                  <a:schemeClr val="tx1"/>
                </a:solidFill>
                <a:latin typeface="+mn-lt"/>
                <a:ea typeface="+mn-ea"/>
                <a:cs typeface="+mn-cs"/>
              </a:defRPr>
            </a:lvl3pPr>
            <a:lvl4pPr marL="89611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4pPr>
            <a:lvl5pPr marL="1152144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5pPr>
            <a:lvl6pPr marL="1408176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6pPr>
            <a:lvl7pPr marL="1664208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7pPr>
            <a:lvl8pPr marL="1920240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8pPr>
            <a:lvl9pPr marL="217627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9pPr>
          </a:lstStyle>
          <a:p>
            <a:pPr marL="1280160" lvl="1">
              <a:spcBef>
                <a:spcPts val="5600"/>
              </a:spcBef>
            </a:pPr>
            <a:r>
              <a:rPr lang="en-US" sz="11800" dirty="0"/>
              <a:t>Prevalence of food allergy </a:t>
            </a:r>
            <a:r>
              <a:rPr lang="en-US" sz="11800" dirty="0" smtClean="0"/>
              <a:t>in </a:t>
            </a:r>
            <a:r>
              <a:rPr lang="en-US" sz="11800" dirty="0"/>
              <a:t>Europe up to 5.7% depending on age. </a:t>
            </a:r>
          </a:p>
          <a:p>
            <a:r>
              <a:rPr lang="en-US" sz="12100" dirty="0" smtClean="0"/>
              <a:t>Allergenic </a:t>
            </a:r>
            <a:r>
              <a:rPr lang="en-US" sz="12100" dirty="0"/>
              <a:t>potential of novel protein sources </a:t>
            </a:r>
            <a:r>
              <a:rPr lang="en-US" sz="12100" dirty="0" smtClean="0"/>
              <a:t> ?</a:t>
            </a:r>
          </a:p>
          <a:p>
            <a:pPr lvl="1"/>
            <a:r>
              <a:rPr lang="en-US" sz="11800" dirty="0"/>
              <a:t>S</a:t>
            </a:r>
            <a:r>
              <a:rPr lang="en-US" sz="11800" dirty="0" smtClean="0"/>
              <a:t>tudy </a:t>
            </a:r>
            <a:r>
              <a:rPr lang="en-US" sz="11800" dirty="0"/>
              <a:t>its </a:t>
            </a:r>
            <a:r>
              <a:rPr lang="en-US" sz="11800" b="1" dirty="0"/>
              <a:t>taxonomy relationship </a:t>
            </a:r>
            <a:r>
              <a:rPr lang="en-US" sz="11800" dirty="0"/>
              <a:t>with known allergenic sources </a:t>
            </a:r>
            <a:r>
              <a:rPr lang="en-US" sz="11800" dirty="0" smtClean="0"/>
              <a:t>=&gt;  </a:t>
            </a:r>
            <a:r>
              <a:rPr lang="en-US" sz="11800" dirty="0"/>
              <a:t>groups at </a:t>
            </a:r>
            <a:r>
              <a:rPr lang="en-US" sz="11800" dirty="0" smtClean="0"/>
              <a:t>risk</a:t>
            </a:r>
            <a:r>
              <a:rPr lang="en-US" sz="11800" dirty="0"/>
              <a:t> </a:t>
            </a:r>
            <a:r>
              <a:rPr lang="en-US" sz="11800" dirty="0" smtClean="0"/>
              <a:t>?</a:t>
            </a:r>
          </a:p>
          <a:p>
            <a:pPr lvl="1"/>
            <a:r>
              <a:rPr lang="en-US" sz="11800" dirty="0"/>
              <a:t>A</a:t>
            </a:r>
            <a:r>
              <a:rPr lang="en-US" sz="11800" dirty="0" smtClean="0"/>
              <a:t>llergenic </a:t>
            </a:r>
            <a:r>
              <a:rPr lang="en-US" sz="11800" dirty="0"/>
              <a:t>risk </a:t>
            </a:r>
            <a:r>
              <a:rPr lang="en-US" sz="11800" dirty="0" smtClean="0"/>
              <a:t>: due </a:t>
            </a:r>
            <a:r>
              <a:rPr lang="en-US" sz="11800" dirty="0"/>
              <a:t>to a possible </a:t>
            </a:r>
            <a:r>
              <a:rPr lang="en-US" sz="11800" b="1" dirty="0"/>
              <a:t>cross-reactivity</a:t>
            </a:r>
            <a:r>
              <a:rPr lang="en-US" sz="11800" dirty="0"/>
              <a:t> with other </a:t>
            </a:r>
            <a:r>
              <a:rPr lang="en-US" sz="11800" b="1" dirty="0"/>
              <a:t>arthropods</a:t>
            </a:r>
            <a:r>
              <a:rPr lang="en-US" sz="11800" dirty="0"/>
              <a:t>, especially </a:t>
            </a:r>
            <a:r>
              <a:rPr lang="en-US" sz="11800" b="1" dirty="0"/>
              <a:t>crustaceans</a:t>
            </a:r>
            <a:r>
              <a:rPr lang="en-US" sz="11800" dirty="0"/>
              <a:t>. </a:t>
            </a:r>
            <a:endParaRPr lang="en-US" sz="11800" dirty="0" smtClean="0"/>
          </a:p>
          <a:p>
            <a:pPr lvl="1"/>
            <a:r>
              <a:rPr lang="en-US" sz="11800" dirty="0" smtClean="0"/>
              <a:t>Edible </a:t>
            </a:r>
            <a:r>
              <a:rPr lang="en-US" sz="11800" dirty="0"/>
              <a:t>insects </a:t>
            </a:r>
            <a:r>
              <a:rPr lang="en-US" sz="11800" dirty="0" smtClean="0"/>
              <a:t>: Allergenic </a:t>
            </a:r>
            <a:r>
              <a:rPr lang="en-US" sz="11800" dirty="0"/>
              <a:t>risk </a:t>
            </a:r>
            <a:r>
              <a:rPr lang="en-US" sz="11800" dirty="0" smtClean="0"/>
              <a:t>for </a:t>
            </a:r>
            <a:r>
              <a:rPr lang="en-US" sz="11800" dirty="0"/>
              <a:t>subjects allergic to crustaceans, house dust mites (HDM) or </a:t>
            </a:r>
            <a:r>
              <a:rPr lang="en-US" sz="11800" dirty="0" smtClean="0"/>
              <a:t>mollusks. </a:t>
            </a:r>
          </a:p>
          <a:p>
            <a:pPr lvl="1"/>
            <a:r>
              <a:rPr lang="en-US" sz="11800" dirty="0" smtClean="0"/>
              <a:t>The </a:t>
            </a:r>
            <a:r>
              <a:rPr lang="en-US" sz="11800" dirty="0"/>
              <a:t>overall lifetime prevalence of self-reported </a:t>
            </a:r>
            <a:r>
              <a:rPr lang="en-US" sz="11800" b="1" dirty="0"/>
              <a:t>shellfish allergy is 1,3% </a:t>
            </a:r>
            <a:r>
              <a:rPr lang="en-US" sz="11800" dirty="0"/>
              <a:t>and shellfish is among the ten most prevalent </a:t>
            </a:r>
            <a:r>
              <a:rPr lang="en-US" sz="11800" dirty="0" smtClean="0"/>
              <a:t>food </a:t>
            </a:r>
            <a:r>
              <a:rPr lang="en-US" sz="11800" dirty="0"/>
              <a:t>allergic </a:t>
            </a:r>
            <a:r>
              <a:rPr lang="en-US" sz="11800" dirty="0" smtClean="0"/>
              <a:t>sources. </a:t>
            </a:r>
          </a:p>
        </p:txBody>
      </p:sp>
      <p:pic>
        <p:nvPicPr>
          <p:cNvPr id="11" name="Picture 11">
            <a:extLst>
              <a:ext uri="{FF2B5EF4-FFF2-40B4-BE49-F238E27FC236}">
                <a16:creationId xmlns:a16="http://schemas.microsoft.com/office/drawing/2014/main" xmlns="" id="{38865332-73E1-1243-8066-3E53093E5700}"/>
              </a:ext>
            </a:extLst>
          </p:cNvPr>
          <p:cNvPicPr>
            <a:picLocks noChangeAspect="1"/>
          </p:cNvPicPr>
          <p:nvPr/>
        </p:nvPicPr>
        <p:blipFill>
          <a:blip r:embed="rId4"/>
          <a:stretch>
            <a:fillRect/>
          </a:stretch>
        </p:blipFill>
        <p:spPr>
          <a:xfrm>
            <a:off x="1509120" y="2929905"/>
            <a:ext cx="1477920" cy="1486719"/>
          </a:xfrm>
          <a:prstGeom prst="rect">
            <a:avLst/>
          </a:prstGeom>
        </p:spPr>
      </p:pic>
    </p:spTree>
    <p:extLst>
      <p:ext uri="{BB962C8B-B14F-4D97-AF65-F5344CB8AC3E}">
        <p14:creationId xmlns:p14="http://schemas.microsoft.com/office/powerpoint/2010/main" xmlns="" val="11390700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a:xfrm>
            <a:off x="3520440" y="0"/>
            <a:ext cx="44165520" cy="7423153"/>
          </a:xfrm>
        </p:spPr>
        <p:txBody>
          <a:bodyPr>
            <a:normAutofit/>
          </a:bodyPr>
          <a:lstStyle/>
          <a:p>
            <a:r>
              <a:rPr lang="nl-BE" sz="17100" b="1" dirty="0" smtClean="0">
                <a:solidFill>
                  <a:srgbClr val="F26B21"/>
                </a:solidFill>
                <a:latin typeface="DIN-Regular" pitchFamily="2" charset="0"/>
              </a:rPr>
              <a:t>Food allergy </a:t>
            </a:r>
            <a:r>
              <a:rPr lang="mr-IN" sz="17100" b="1" dirty="0" smtClean="0">
                <a:solidFill>
                  <a:srgbClr val="F26B21"/>
                </a:solidFill>
                <a:latin typeface="DIN-Regular" pitchFamily="2" charset="0"/>
              </a:rPr>
              <a:t>–</a:t>
            </a:r>
            <a:r>
              <a:rPr lang="nl-BE" sz="17100" b="1" dirty="0" smtClean="0">
                <a:solidFill>
                  <a:srgbClr val="F26B21"/>
                </a:solidFill>
                <a:latin typeface="DIN-Regular" pitchFamily="2" charset="0"/>
              </a:rPr>
              <a:t> How it works</a:t>
            </a:r>
            <a:r>
              <a:rPr lang="mr-IN" sz="17100" b="1" dirty="0" smtClean="0">
                <a:solidFill>
                  <a:srgbClr val="F26B21"/>
                </a:solidFill>
                <a:latin typeface="DIN-Regular" pitchFamily="2" charset="0"/>
              </a:rPr>
              <a:t>…</a:t>
            </a:r>
            <a:endParaRPr lang="fr-FR" sz="17100" b="1" dirty="0">
              <a:solidFill>
                <a:srgbClr val="F26B21"/>
              </a:solidFill>
              <a:latin typeface="DIN-Regular" pitchFamily="2" charset="0"/>
            </a:endParaRPr>
          </a:p>
        </p:txBody>
      </p:sp>
      <p:pic>
        <p:nvPicPr>
          <p:cNvPr id="9" name="Picture 17">
            <a:extLst>
              <a:ext uri="{FF2B5EF4-FFF2-40B4-BE49-F238E27FC236}">
                <a16:creationId xmlns:a16="http://schemas.microsoft.com/office/drawing/2014/main" xmlns="" id="{E5A9DC68-AD33-5F41-B198-DF87271C2D97}"/>
              </a:ext>
            </a:extLst>
          </p:cNvPr>
          <p:cNvPicPr>
            <a:picLocks noChangeAspect="1"/>
          </p:cNvPicPr>
          <p:nvPr/>
        </p:nvPicPr>
        <p:blipFill>
          <a:blip r:embed="rId3"/>
          <a:stretch>
            <a:fillRect/>
          </a:stretch>
        </p:blipFill>
        <p:spPr>
          <a:xfrm>
            <a:off x="44680124" y="667430"/>
            <a:ext cx="6011671" cy="6011671"/>
          </a:xfrm>
          <a:prstGeom prst="rect">
            <a:avLst/>
          </a:prstGeom>
          <a:effectLst>
            <a:outerShdw blurRad="228600" dist="203200" dir="8220000" algn="t" rotWithShape="0">
              <a:prstClr val="black">
                <a:alpha val="40000"/>
              </a:prstClr>
            </a:outerShdw>
          </a:effectLst>
        </p:spPr>
      </p:pic>
      <p:sp>
        <p:nvSpPr>
          <p:cNvPr id="20" name="Espace réservé du contenu 2"/>
          <p:cNvSpPr txBox="1">
            <a:spLocks/>
          </p:cNvSpPr>
          <p:nvPr/>
        </p:nvSpPr>
        <p:spPr>
          <a:xfrm>
            <a:off x="2834640" y="7346531"/>
            <a:ext cx="45552360" cy="29839069"/>
          </a:xfrm>
          <a:prstGeom prst="rect">
            <a:avLst/>
          </a:prstGeom>
        </p:spPr>
        <p:txBody>
          <a:bodyPr vert="horz" lIns="91440" tIns="45720" rIns="91440" bIns="45720" rtlCol="0">
            <a:normAutofit/>
          </a:bodyPr>
          <a:lstStyle>
            <a:lvl1pPr marL="1280160" indent="-1280160" algn="l" defTabSz="5120640" rtl="0" eaLnBrk="1" latinLnBrk="0" hangingPunct="1">
              <a:lnSpc>
                <a:spcPct val="90000"/>
              </a:lnSpc>
              <a:spcBef>
                <a:spcPts val="5600"/>
              </a:spcBef>
              <a:buFont typeface="Arial" panose="020B0604020202020204" pitchFamily="34" charset="0"/>
              <a:buChar char="•"/>
              <a:defRPr sz="15680" kern="1200">
                <a:solidFill>
                  <a:schemeClr val="tx1"/>
                </a:solidFill>
                <a:latin typeface="+mn-lt"/>
                <a:ea typeface="+mn-ea"/>
                <a:cs typeface="+mn-cs"/>
              </a:defRPr>
            </a:lvl1pPr>
            <a:lvl2pPr marL="3840480" indent="-1280160" algn="l" defTabSz="5120640" rtl="0" eaLnBrk="1" latinLnBrk="0" hangingPunct="1">
              <a:lnSpc>
                <a:spcPct val="90000"/>
              </a:lnSpc>
              <a:spcBef>
                <a:spcPts val="2800"/>
              </a:spcBef>
              <a:buFont typeface="Arial" panose="020B0604020202020204" pitchFamily="34" charset="0"/>
              <a:buChar char="•"/>
              <a:defRPr sz="13440" kern="1200">
                <a:solidFill>
                  <a:schemeClr val="tx1"/>
                </a:solidFill>
                <a:latin typeface="+mn-lt"/>
                <a:ea typeface="+mn-ea"/>
                <a:cs typeface="+mn-cs"/>
              </a:defRPr>
            </a:lvl2pPr>
            <a:lvl3pPr marL="6400800" indent="-1280160" algn="l" defTabSz="5120640" rtl="0" eaLnBrk="1" latinLnBrk="0" hangingPunct="1">
              <a:lnSpc>
                <a:spcPct val="90000"/>
              </a:lnSpc>
              <a:spcBef>
                <a:spcPts val="2800"/>
              </a:spcBef>
              <a:buFont typeface="Arial" panose="020B0604020202020204" pitchFamily="34" charset="0"/>
              <a:buChar char="•"/>
              <a:defRPr sz="11200" kern="1200">
                <a:solidFill>
                  <a:schemeClr val="tx1"/>
                </a:solidFill>
                <a:latin typeface="+mn-lt"/>
                <a:ea typeface="+mn-ea"/>
                <a:cs typeface="+mn-cs"/>
              </a:defRPr>
            </a:lvl3pPr>
            <a:lvl4pPr marL="89611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4pPr>
            <a:lvl5pPr marL="1152144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5pPr>
            <a:lvl6pPr marL="1408176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6pPr>
            <a:lvl7pPr marL="1664208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7pPr>
            <a:lvl8pPr marL="1920240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8pPr>
            <a:lvl9pPr marL="217627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9pPr>
          </a:lstStyle>
          <a:p>
            <a:r>
              <a:rPr lang="en-US" sz="11800" dirty="0" smtClean="0"/>
              <a:t>Adverse </a:t>
            </a:r>
            <a:r>
              <a:rPr lang="en-US" sz="11800" dirty="0"/>
              <a:t>health effects </a:t>
            </a:r>
            <a:endParaRPr lang="en-US" sz="11800" dirty="0" smtClean="0"/>
          </a:p>
          <a:p>
            <a:r>
              <a:rPr lang="en-US" sz="11800" dirty="0" smtClean="0"/>
              <a:t>Immunological </a:t>
            </a:r>
            <a:r>
              <a:rPr lang="en-US" sz="11800" dirty="0"/>
              <a:t>mechanisms are involved that can be induced in sensitized subjects following dietary exposure to a relevant allergen in </a:t>
            </a:r>
            <a:r>
              <a:rPr lang="en-US" sz="11800" dirty="0" smtClean="0"/>
              <a:t>food. </a:t>
            </a:r>
          </a:p>
          <a:p>
            <a:r>
              <a:rPr lang="en-US" sz="11800" dirty="0" smtClean="0"/>
              <a:t>Food </a:t>
            </a:r>
            <a:r>
              <a:rPr lang="en-US" sz="11800" dirty="0"/>
              <a:t>allergy develops in two </a:t>
            </a:r>
            <a:r>
              <a:rPr lang="en-US" sz="11800" dirty="0" smtClean="0"/>
              <a:t>phases :  </a:t>
            </a:r>
          </a:p>
          <a:p>
            <a:pPr lvl="1"/>
            <a:r>
              <a:rPr lang="en-US" sz="9560" b="1" dirty="0" smtClean="0"/>
              <a:t>First </a:t>
            </a:r>
            <a:r>
              <a:rPr lang="en-US" sz="9560" b="1" dirty="0"/>
              <a:t>phase </a:t>
            </a:r>
            <a:r>
              <a:rPr lang="en-US" sz="9560" b="1" dirty="0" smtClean="0"/>
              <a:t>: susceptible </a:t>
            </a:r>
            <a:r>
              <a:rPr lang="en-US" sz="9560" b="1" dirty="0"/>
              <a:t>subjects are immunologically primed to specific food proteins resulting in allergic sensitization. Such sensitization may be acquired following dietary exposure to food proteins, or following other routes of exposure (like inhalation or skin contact). </a:t>
            </a:r>
            <a:r>
              <a:rPr lang="en-US" sz="9560" b="1" dirty="0" smtClean="0"/>
              <a:t>SILENT PHASE !</a:t>
            </a:r>
          </a:p>
          <a:p>
            <a:pPr lvl="1"/>
            <a:r>
              <a:rPr lang="en-US" sz="9560" b="1" dirty="0" smtClean="0"/>
              <a:t>Second phase : if </a:t>
            </a:r>
            <a:r>
              <a:rPr lang="en-US" sz="9560" b="1" dirty="0"/>
              <a:t>sensitized subjects </a:t>
            </a:r>
            <a:r>
              <a:rPr lang="en-US" sz="9560" b="1" dirty="0" smtClean="0"/>
              <a:t>encounter </a:t>
            </a:r>
            <a:r>
              <a:rPr lang="en-US" sz="9560" b="1" dirty="0"/>
              <a:t>sufficient levels of the inducing allergen in the diet then an allergic reaction may be elicited. </a:t>
            </a:r>
            <a:r>
              <a:rPr lang="en-US" sz="9560" b="1" dirty="0" smtClean="0"/>
              <a:t>SYMPTOMS !</a:t>
            </a:r>
          </a:p>
          <a:p>
            <a:pPr lvl="2"/>
            <a:r>
              <a:rPr lang="en-US" sz="8000" dirty="0" smtClean="0"/>
              <a:t>Symptoms vary </a:t>
            </a:r>
            <a:r>
              <a:rPr lang="en-US" sz="8000" dirty="0"/>
              <a:t>from mild, local and transient effects to systemic </a:t>
            </a:r>
            <a:r>
              <a:rPr lang="en-US" sz="8000" dirty="0" smtClean="0"/>
              <a:t>anaphylaxis.  </a:t>
            </a:r>
          </a:p>
          <a:p>
            <a:pPr lvl="2"/>
            <a:r>
              <a:rPr lang="en-US" sz="8000" dirty="0" smtClean="0"/>
              <a:t>Allergy </a:t>
            </a:r>
            <a:r>
              <a:rPr lang="en-US" sz="8000" dirty="0"/>
              <a:t>results from the elicitation of a specific immune response. </a:t>
            </a:r>
            <a:endParaRPr lang="en-US" sz="8000" dirty="0" smtClean="0"/>
          </a:p>
          <a:p>
            <a:pPr lvl="2"/>
            <a:r>
              <a:rPr lang="en-US" sz="8000" b="1" dirty="0" smtClean="0"/>
              <a:t>The </a:t>
            </a:r>
            <a:r>
              <a:rPr lang="en-US" sz="8000" b="1" dirty="0"/>
              <a:t>elaboration of sIgE antibodies is the most common immunological mechanism implicated in the acquisition of sensitization to food proteins </a:t>
            </a:r>
            <a:r>
              <a:rPr lang="en-US" sz="7200" i="1" dirty="0" smtClean="0"/>
              <a:t>(Perry TT</a:t>
            </a:r>
            <a:r>
              <a:rPr lang="en-US" sz="7200" i="1" dirty="0"/>
              <a:t> </a:t>
            </a:r>
            <a:r>
              <a:rPr lang="en-US" sz="7200" i="1" dirty="0" smtClean="0"/>
              <a:t>et al. </a:t>
            </a:r>
            <a:r>
              <a:rPr lang="en-US" sz="7200" i="1" dirty="0"/>
              <a:t>Clinical manifestations of food allergy. </a:t>
            </a:r>
            <a:r>
              <a:rPr lang="en-US" sz="7200" i="1" dirty="0" err="1"/>
              <a:t>Pediatr</a:t>
            </a:r>
            <a:r>
              <a:rPr lang="en-US" sz="7200" i="1" dirty="0"/>
              <a:t> Ann </a:t>
            </a:r>
            <a:r>
              <a:rPr lang="en-US" sz="7200" i="1" dirty="0" smtClean="0"/>
              <a:t>2013)</a:t>
            </a:r>
            <a:endParaRPr lang="en-US" sz="7200" i="1" dirty="0"/>
          </a:p>
          <a:p>
            <a:r>
              <a:rPr lang="en-US" sz="11900" dirty="0" smtClean="0"/>
              <a:t>Reproducible, even at low doses of allergens, immediate (&lt;2 hours)</a:t>
            </a:r>
            <a:endParaRPr lang="en-US" sz="11900" dirty="0"/>
          </a:p>
          <a:p>
            <a:endParaRPr lang="en-US" sz="9860" dirty="0" smtClean="0"/>
          </a:p>
        </p:txBody>
      </p:sp>
      <p:pic>
        <p:nvPicPr>
          <p:cNvPr id="11" name="Picture 11">
            <a:extLst>
              <a:ext uri="{FF2B5EF4-FFF2-40B4-BE49-F238E27FC236}">
                <a16:creationId xmlns:a16="http://schemas.microsoft.com/office/drawing/2014/main" xmlns="" id="{38865332-73E1-1243-8066-3E53093E5700}"/>
              </a:ext>
            </a:extLst>
          </p:cNvPr>
          <p:cNvPicPr>
            <a:picLocks noChangeAspect="1"/>
          </p:cNvPicPr>
          <p:nvPr/>
        </p:nvPicPr>
        <p:blipFill>
          <a:blip r:embed="rId4"/>
          <a:stretch>
            <a:fillRect/>
          </a:stretch>
        </p:blipFill>
        <p:spPr>
          <a:xfrm>
            <a:off x="1356720" y="2929905"/>
            <a:ext cx="1477920" cy="1486719"/>
          </a:xfrm>
          <a:prstGeom prst="rect">
            <a:avLst/>
          </a:prstGeom>
        </p:spPr>
      </p:pic>
    </p:spTree>
    <p:extLst>
      <p:ext uri="{BB962C8B-B14F-4D97-AF65-F5344CB8AC3E}">
        <p14:creationId xmlns:p14="http://schemas.microsoft.com/office/powerpoint/2010/main" xmlns="" val="46424900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20440" y="0"/>
            <a:ext cx="44165520" cy="7423153"/>
          </a:xfrm>
        </p:spPr>
        <p:txBody>
          <a:bodyPr>
            <a:normAutofit/>
          </a:bodyPr>
          <a:lstStyle/>
          <a:p>
            <a:r>
              <a:rPr lang="nl-BE" sz="17100" b="1" dirty="0" smtClean="0">
                <a:solidFill>
                  <a:srgbClr val="F26B21"/>
                </a:solidFill>
                <a:latin typeface="DIN-Regular" pitchFamily="2" charset="0"/>
              </a:rPr>
              <a:t>What kind of allergens </a:t>
            </a:r>
            <a:r>
              <a:rPr lang="mr-IN" sz="17100" b="1" dirty="0" smtClean="0">
                <a:solidFill>
                  <a:srgbClr val="F26B21"/>
                </a:solidFill>
                <a:latin typeface="DIN-Regular" pitchFamily="2" charset="0"/>
              </a:rPr>
              <a:t>–</a:t>
            </a:r>
            <a:r>
              <a:rPr lang="nl-BE" sz="17100" b="1" dirty="0" smtClean="0">
                <a:solidFill>
                  <a:srgbClr val="F26B21"/>
                </a:solidFill>
                <a:latin typeface="DIN-Regular" pitchFamily="2" charset="0"/>
              </a:rPr>
              <a:t>What is known</a:t>
            </a:r>
            <a:r>
              <a:rPr lang="mr-IN" sz="17100" b="1" dirty="0" smtClean="0">
                <a:solidFill>
                  <a:srgbClr val="F26B21"/>
                </a:solidFill>
                <a:latin typeface="DIN-Regular" pitchFamily="2" charset="0"/>
              </a:rPr>
              <a:t>…</a:t>
            </a:r>
            <a:endParaRPr lang="fr-FR" sz="17100" b="1" dirty="0">
              <a:solidFill>
                <a:srgbClr val="F26B21"/>
              </a:solidFill>
              <a:latin typeface="DIN-Regular" pitchFamily="2" charset="0"/>
            </a:endParaRPr>
          </a:p>
        </p:txBody>
      </p:sp>
      <p:pic>
        <p:nvPicPr>
          <p:cNvPr id="9" name="Picture 17">
            <a:extLst>
              <a:ext uri="{FF2B5EF4-FFF2-40B4-BE49-F238E27FC236}">
                <a16:creationId xmlns:a16="http://schemas.microsoft.com/office/drawing/2014/main" xmlns="" id="{E5A9DC68-AD33-5F41-B198-DF87271C2D97}"/>
              </a:ext>
            </a:extLst>
          </p:cNvPr>
          <p:cNvPicPr>
            <a:picLocks noChangeAspect="1"/>
          </p:cNvPicPr>
          <p:nvPr/>
        </p:nvPicPr>
        <p:blipFill>
          <a:blip r:embed="rId3"/>
          <a:stretch>
            <a:fillRect/>
          </a:stretch>
        </p:blipFill>
        <p:spPr>
          <a:xfrm>
            <a:off x="44680124" y="667430"/>
            <a:ext cx="6011671" cy="6011671"/>
          </a:xfrm>
          <a:prstGeom prst="rect">
            <a:avLst/>
          </a:prstGeom>
          <a:effectLst>
            <a:outerShdw blurRad="228600" dist="203200" dir="8220000" algn="t" rotWithShape="0">
              <a:prstClr val="black">
                <a:alpha val="40000"/>
              </a:prstClr>
            </a:outerShdw>
          </a:effectLst>
        </p:spPr>
      </p:pic>
      <p:sp>
        <p:nvSpPr>
          <p:cNvPr id="20" name="Espace réservé du contenu 2"/>
          <p:cNvSpPr txBox="1">
            <a:spLocks/>
          </p:cNvSpPr>
          <p:nvPr/>
        </p:nvSpPr>
        <p:spPr>
          <a:xfrm>
            <a:off x="3672839" y="8018948"/>
            <a:ext cx="44013120" cy="15298252"/>
          </a:xfrm>
          <a:prstGeom prst="rect">
            <a:avLst/>
          </a:prstGeom>
        </p:spPr>
        <p:txBody>
          <a:bodyPr vert="horz" lIns="91440" tIns="45720" rIns="91440" bIns="45720" rtlCol="0">
            <a:normAutofit/>
          </a:bodyPr>
          <a:lstStyle>
            <a:lvl1pPr marL="1280160" indent="-1280160" algn="l" defTabSz="5120640" rtl="0" eaLnBrk="1" latinLnBrk="0" hangingPunct="1">
              <a:lnSpc>
                <a:spcPct val="90000"/>
              </a:lnSpc>
              <a:spcBef>
                <a:spcPts val="5600"/>
              </a:spcBef>
              <a:buFont typeface="Arial" panose="020B0604020202020204" pitchFamily="34" charset="0"/>
              <a:buChar char="•"/>
              <a:defRPr sz="15680" kern="1200">
                <a:solidFill>
                  <a:schemeClr val="tx1"/>
                </a:solidFill>
                <a:latin typeface="+mn-lt"/>
                <a:ea typeface="+mn-ea"/>
                <a:cs typeface="+mn-cs"/>
              </a:defRPr>
            </a:lvl1pPr>
            <a:lvl2pPr marL="3840480" indent="-1280160" algn="l" defTabSz="5120640" rtl="0" eaLnBrk="1" latinLnBrk="0" hangingPunct="1">
              <a:lnSpc>
                <a:spcPct val="90000"/>
              </a:lnSpc>
              <a:spcBef>
                <a:spcPts val="2800"/>
              </a:spcBef>
              <a:buFont typeface="Arial" panose="020B0604020202020204" pitchFamily="34" charset="0"/>
              <a:buChar char="•"/>
              <a:defRPr sz="13440" kern="1200">
                <a:solidFill>
                  <a:schemeClr val="tx1"/>
                </a:solidFill>
                <a:latin typeface="+mn-lt"/>
                <a:ea typeface="+mn-ea"/>
                <a:cs typeface="+mn-cs"/>
              </a:defRPr>
            </a:lvl2pPr>
            <a:lvl3pPr marL="6400800" indent="-1280160" algn="l" defTabSz="5120640" rtl="0" eaLnBrk="1" latinLnBrk="0" hangingPunct="1">
              <a:lnSpc>
                <a:spcPct val="90000"/>
              </a:lnSpc>
              <a:spcBef>
                <a:spcPts val="2800"/>
              </a:spcBef>
              <a:buFont typeface="Arial" panose="020B0604020202020204" pitchFamily="34" charset="0"/>
              <a:buChar char="•"/>
              <a:defRPr sz="11200" kern="1200">
                <a:solidFill>
                  <a:schemeClr val="tx1"/>
                </a:solidFill>
                <a:latin typeface="+mn-lt"/>
                <a:ea typeface="+mn-ea"/>
                <a:cs typeface="+mn-cs"/>
              </a:defRPr>
            </a:lvl3pPr>
            <a:lvl4pPr marL="89611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4pPr>
            <a:lvl5pPr marL="1152144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5pPr>
            <a:lvl6pPr marL="1408176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6pPr>
            <a:lvl7pPr marL="1664208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7pPr>
            <a:lvl8pPr marL="1920240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8pPr>
            <a:lvl9pPr marL="217627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9pPr>
          </a:lstStyle>
          <a:p>
            <a:r>
              <a:rPr lang="en-US" sz="11800" b="1" dirty="0"/>
              <a:t>Prevalence of insect food allergy in European countries is not known so </a:t>
            </a:r>
            <a:r>
              <a:rPr lang="en-US" sz="11800" b="1" dirty="0" smtClean="0"/>
              <a:t>far</a:t>
            </a:r>
            <a:r>
              <a:rPr lang="mr-IN" sz="11800" b="1" dirty="0" smtClean="0"/>
              <a:t>…</a:t>
            </a:r>
            <a:endParaRPr lang="en-US" sz="9560" b="1" dirty="0"/>
          </a:p>
          <a:p>
            <a:r>
              <a:rPr lang="en-US" sz="11800" dirty="0" smtClean="0"/>
              <a:t>Various </a:t>
            </a:r>
            <a:r>
              <a:rPr lang="en-US" sz="11800" dirty="0" err="1"/>
              <a:t>panallergens</a:t>
            </a:r>
            <a:r>
              <a:rPr lang="en-US" sz="11800" dirty="0"/>
              <a:t> </a:t>
            </a:r>
            <a:r>
              <a:rPr lang="en-US" sz="11800" dirty="0" smtClean="0"/>
              <a:t>common </a:t>
            </a:r>
            <a:r>
              <a:rPr lang="en-US" sz="11800" dirty="0"/>
              <a:t>to insects, crustaceans, mites and mollusks, may be responsible for cross reactions between these organisms of different origins. </a:t>
            </a:r>
            <a:endParaRPr lang="en-US" sz="11800" dirty="0" smtClean="0"/>
          </a:p>
          <a:p>
            <a:r>
              <a:rPr lang="en-US" sz="11800" dirty="0" smtClean="0"/>
              <a:t>Some </a:t>
            </a:r>
            <a:r>
              <a:rPr lang="en-US" sz="11800" dirty="0"/>
              <a:t>allergens, more specific to insects, could also trigger allergic </a:t>
            </a:r>
            <a:r>
              <a:rPr lang="en-US" sz="11800" dirty="0" smtClean="0"/>
              <a:t>reactions = poorly </a:t>
            </a:r>
            <a:r>
              <a:rPr lang="en-US" sz="11800" dirty="0"/>
              <a:t>known </a:t>
            </a:r>
            <a:endParaRPr lang="en-US" sz="11800" dirty="0" smtClean="0"/>
          </a:p>
        </p:txBody>
      </p:sp>
      <p:pic>
        <p:nvPicPr>
          <p:cNvPr id="11" name="Picture 11">
            <a:extLst>
              <a:ext uri="{FF2B5EF4-FFF2-40B4-BE49-F238E27FC236}">
                <a16:creationId xmlns:a16="http://schemas.microsoft.com/office/drawing/2014/main" xmlns="" id="{38865332-73E1-1243-8066-3E53093E5700}"/>
              </a:ext>
            </a:extLst>
          </p:cNvPr>
          <p:cNvPicPr>
            <a:picLocks noChangeAspect="1"/>
          </p:cNvPicPr>
          <p:nvPr/>
        </p:nvPicPr>
        <p:blipFill>
          <a:blip r:embed="rId4"/>
          <a:stretch>
            <a:fillRect/>
          </a:stretch>
        </p:blipFill>
        <p:spPr>
          <a:xfrm>
            <a:off x="2042520" y="2968216"/>
            <a:ext cx="1477920" cy="1486719"/>
          </a:xfrm>
          <a:prstGeom prst="rect">
            <a:avLst/>
          </a:prstGeom>
        </p:spPr>
      </p:pic>
      <p:sp>
        <p:nvSpPr>
          <p:cNvPr id="6" name="Espace réservé du contenu 2"/>
          <p:cNvSpPr txBox="1">
            <a:spLocks/>
          </p:cNvSpPr>
          <p:nvPr/>
        </p:nvSpPr>
        <p:spPr>
          <a:xfrm>
            <a:off x="2781480" y="23317200"/>
            <a:ext cx="27492961" cy="13716000"/>
          </a:xfrm>
          <a:prstGeom prst="rect">
            <a:avLst/>
          </a:prstGeom>
        </p:spPr>
        <p:txBody>
          <a:bodyPr vert="horz" lIns="91440" tIns="45720" rIns="91440" bIns="45720" rtlCol="0">
            <a:normAutofit/>
          </a:bodyPr>
          <a:lstStyle>
            <a:lvl1pPr marL="1280160" indent="-1280160" algn="l" defTabSz="5120640" rtl="0" eaLnBrk="1" latinLnBrk="0" hangingPunct="1">
              <a:lnSpc>
                <a:spcPct val="90000"/>
              </a:lnSpc>
              <a:spcBef>
                <a:spcPts val="5600"/>
              </a:spcBef>
              <a:buFont typeface="Arial" panose="020B0604020202020204" pitchFamily="34" charset="0"/>
              <a:buChar char="•"/>
              <a:defRPr sz="15680" kern="1200">
                <a:solidFill>
                  <a:schemeClr val="tx1"/>
                </a:solidFill>
                <a:latin typeface="+mn-lt"/>
                <a:ea typeface="+mn-ea"/>
                <a:cs typeface="+mn-cs"/>
              </a:defRPr>
            </a:lvl1pPr>
            <a:lvl2pPr marL="3840480" indent="-1280160" algn="l" defTabSz="5120640" rtl="0" eaLnBrk="1" latinLnBrk="0" hangingPunct="1">
              <a:lnSpc>
                <a:spcPct val="90000"/>
              </a:lnSpc>
              <a:spcBef>
                <a:spcPts val="2800"/>
              </a:spcBef>
              <a:buFont typeface="Arial" panose="020B0604020202020204" pitchFamily="34" charset="0"/>
              <a:buChar char="•"/>
              <a:defRPr sz="13440" kern="1200">
                <a:solidFill>
                  <a:schemeClr val="tx1"/>
                </a:solidFill>
                <a:latin typeface="+mn-lt"/>
                <a:ea typeface="+mn-ea"/>
                <a:cs typeface="+mn-cs"/>
              </a:defRPr>
            </a:lvl2pPr>
            <a:lvl3pPr marL="6400800" indent="-1280160" algn="l" defTabSz="5120640" rtl="0" eaLnBrk="1" latinLnBrk="0" hangingPunct="1">
              <a:lnSpc>
                <a:spcPct val="90000"/>
              </a:lnSpc>
              <a:spcBef>
                <a:spcPts val="2800"/>
              </a:spcBef>
              <a:buFont typeface="Arial" panose="020B0604020202020204" pitchFamily="34" charset="0"/>
              <a:buChar char="•"/>
              <a:defRPr sz="11200" kern="1200">
                <a:solidFill>
                  <a:schemeClr val="tx1"/>
                </a:solidFill>
                <a:latin typeface="+mn-lt"/>
                <a:ea typeface="+mn-ea"/>
                <a:cs typeface="+mn-cs"/>
              </a:defRPr>
            </a:lvl3pPr>
            <a:lvl4pPr marL="89611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4pPr>
            <a:lvl5pPr marL="1152144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5pPr>
            <a:lvl6pPr marL="1408176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6pPr>
            <a:lvl7pPr marL="1664208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7pPr>
            <a:lvl8pPr marL="1920240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8pPr>
            <a:lvl9pPr marL="217627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9pPr>
          </a:lstStyle>
          <a:p>
            <a:pPr lvl="1" algn="just"/>
            <a:r>
              <a:rPr lang="en-US" sz="9560" dirty="0" smtClean="0"/>
              <a:t>It </a:t>
            </a:r>
            <a:r>
              <a:rPr lang="en-US" sz="9560" dirty="0"/>
              <a:t>was already showed that the majority of </a:t>
            </a:r>
            <a:r>
              <a:rPr lang="en-US" sz="9560" b="1" u="sng" dirty="0"/>
              <a:t>shrimp food allergic </a:t>
            </a:r>
            <a:r>
              <a:rPr lang="en-US" sz="9560" b="1" dirty="0"/>
              <a:t>patients also had mealworm food </a:t>
            </a:r>
            <a:r>
              <a:rPr lang="en-US" sz="9560" b="1" dirty="0" smtClean="0"/>
              <a:t>allergy</a:t>
            </a:r>
            <a:r>
              <a:rPr lang="en-US" sz="9560" dirty="0" smtClean="0"/>
              <a:t>. </a:t>
            </a:r>
          </a:p>
          <a:p>
            <a:pPr lvl="1" algn="just"/>
            <a:r>
              <a:rPr lang="en-US" sz="9560" b="1" u="sng" dirty="0" smtClean="0"/>
              <a:t>Primary </a:t>
            </a:r>
            <a:r>
              <a:rPr lang="en-US" sz="9560" b="1" u="sng" dirty="0"/>
              <a:t>mealworm </a:t>
            </a:r>
            <a:r>
              <a:rPr lang="en-US" sz="9560" b="1" dirty="0"/>
              <a:t>allergy </a:t>
            </a:r>
            <a:r>
              <a:rPr lang="en-US" sz="9560" dirty="0"/>
              <a:t>can develop in professional and </a:t>
            </a:r>
            <a:r>
              <a:rPr lang="en-US" sz="9560" b="1" dirty="0"/>
              <a:t>hobby insect </a:t>
            </a:r>
            <a:r>
              <a:rPr lang="en-US" sz="9560" b="1" dirty="0" smtClean="0"/>
              <a:t>breeders. </a:t>
            </a:r>
          </a:p>
          <a:p>
            <a:pPr lvl="1" algn="just"/>
            <a:r>
              <a:rPr lang="en-US" sz="9560" dirty="0" smtClean="0"/>
              <a:t>Some </a:t>
            </a:r>
            <a:r>
              <a:rPr lang="en-US" sz="9560" dirty="0"/>
              <a:t>cases of insect allergy with </a:t>
            </a:r>
            <a:r>
              <a:rPr lang="en-US" sz="9560" b="1" dirty="0"/>
              <a:t>respiratory or cutaneous clinical symptoms </a:t>
            </a:r>
            <a:r>
              <a:rPr lang="en-US" sz="9560" dirty="0"/>
              <a:t>were described into laboratory technicians assigned to the maintenance of </a:t>
            </a:r>
            <a:r>
              <a:rPr lang="en-US" sz="9560" b="1" dirty="0"/>
              <a:t>insect </a:t>
            </a:r>
            <a:r>
              <a:rPr lang="en-US" sz="9560" b="1" dirty="0" smtClean="0"/>
              <a:t>farms. </a:t>
            </a:r>
          </a:p>
        </p:txBody>
      </p:sp>
      <p:pic>
        <p:nvPicPr>
          <p:cNvPr id="3" name="Image 2"/>
          <p:cNvPicPr>
            <a:picLocks noChangeAspect="1"/>
          </p:cNvPicPr>
          <p:nvPr/>
        </p:nvPicPr>
        <p:blipFill>
          <a:blip r:embed="rId5"/>
          <a:stretch>
            <a:fillRect/>
          </a:stretch>
        </p:blipFill>
        <p:spPr>
          <a:xfrm>
            <a:off x="31606142" y="24522594"/>
            <a:ext cx="17583137" cy="10453205"/>
          </a:xfrm>
          <a:prstGeom prst="rect">
            <a:avLst/>
          </a:prstGeom>
        </p:spPr>
      </p:pic>
      <p:pic>
        <p:nvPicPr>
          <p:cNvPr id="4" name="Image 3"/>
          <p:cNvPicPr>
            <a:picLocks noChangeAspect="1"/>
          </p:cNvPicPr>
          <p:nvPr/>
        </p:nvPicPr>
        <p:blipFill>
          <a:blip r:embed="rId6"/>
          <a:stretch>
            <a:fillRect/>
          </a:stretch>
        </p:blipFill>
        <p:spPr>
          <a:xfrm>
            <a:off x="43954468" y="3673265"/>
            <a:ext cx="7462982" cy="7462982"/>
          </a:xfrm>
          <a:prstGeom prst="rect">
            <a:avLst/>
          </a:prstGeom>
        </p:spPr>
      </p:pic>
    </p:spTree>
    <p:extLst>
      <p:ext uri="{BB962C8B-B14F-4D97-AF65-F5344CB8AC3E}">
        <p14:creationId xmlns:p14="http://schemas.microsoft.com/office/powerpoint/2010/main" xmlns="" val="1717265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10816 0.0017 C 0.10599 -0.0005 0.10385 -0.00273 0.10165 -0.00479 C 0.10007 -0.00632 0.09874 -0.00901 0.09679 -0.00913 C 0.08866 -0.00975 0.08054 -0.00769 0.07245 -0.00698 C 0.05614 -0.00153 0.06368 -0.0045 0.04969 0.0017 L 0.04483 0.00385 C 0.03996 0.00314 0.03503 0.00298 0.03022 0.0017 C 0.02688 0.00079 0.02381 -0.00153 0.02049 -0.00264 C 0.01466 -0.00459 0.01206 -0.00558 0.00589 -0.00698 C 0.00211 -0.00781 -0.00171 -0.00843 -0.00549 -0.00913 C -0.03355 -0.00624 -0.02918 -0.00558 -0.06393 -0.00913 C -0.07028 -0.0098 -0.07239 -0.01724 -0.07853 -0.01996 L -0.08827 -0.02426 C -0.0953 -0.02356 -0.1024 -0.0236 -0.10938 -0.02211 C -0.11276 -0.02141 -0.1157 -0.01815 -0.11911 -0.01777 L -0.14022 -0.01562 C -0.14239 -0.01492 -0.14456 -0.01426 -0.1467 -0.01347 C -0.14838 -0.01285 -0.14993 -0.0119 -0.1516 -0.01128 C -0.15588 -0.00971 -0.16034 -0.00884 -0.16456 -0.00698 L -0.17433 -0.00264 C -0.17594 -0.0019 -0.17777 -0.00174 -0.17919 -0.0005 C -0.18549 0.00513 -0.1822 0.00302 -0.18893 0.00604 C -0.21534 0.00492 -0.23447 0.0055 -0.25871 0.0017 C -0.262 0.00116 -0.26522 0.00025 -0.26848 -0.0005 L -0.28308 -0.00698 L -0.28795 -0.00913 L -0.29282 -0.01128 L -0.33504 -0.00698 C -0.33777 -0.00653 -0.3404 -0.00508 -0.34313 -0.00479 C -0.36099 -0.00293 -0.3967 -0.0005 -0.3967 -0.00045 C -0.39943 0.00025 -0.40216 0.00079 -0.40483 0.0017 C -0.4065 0.00223 -0.40802 0.00335 -0.40969 0.00385 C -0.41292 0.0048 -0.4162 0.00529 -0.41943 0.00604 C -0.4335 0.00529 -0.44761 0.00513 -0.46165 0.00385 C -0.46336 0.00368 -0.46485 0.00215 -0.46652 0.0017 C -0.46885 0.00108 -0.48931 -0.00252 -0.49086 -0.00264 C -0.50871 -0.0038 -0.52657 -0.00409 -0.54443 -0.00479 C -0.56415 -0.00856 -0.54852 -0.00504 -0.56229 -0.00913 C -0.56498 -0.00992 -0.56774 -0.01042 -0.57041 -0.01128 C -0.58278 -0.01542 -0.56659 -0.01157 -0.58179 -0.01562 C -0.58501 -0.01649 -0.58827 -0.01707 -0.59152 -0.01777 C -0.60668 -0.01707 -0.62184 -0.01682 -0.63697 -0.01562 C -0.64026 -0.01538 -0.64342 -0.01381 -0.6467 -0.01347 C -0.65697 -0.01236 -0.66726 -0.01203 -0.67755 -0.01128 C -0.69144 -0.00512 -0.68391 -0.00641 -0.70028 -0.00913 C -0.71128 -0.01401 -0.70725 -0.01484 -0.71652 -0.01128 C -0.71816 -0.01066 -0.71974 -0.00984 -0.72139 -0.00913 C -0.7257 -0.00984 -0.7301 -0.01008 -0.73438 -0.01128 C -0.73773 -0.01223 -0.74086 -0.01418 -0.74411 -0.01562 L -0.74898 -0.01777 C -0.75059 -0.01852 -0.75242 -0.01868 -0.75385 -0.01996 L -0.75871 -0.02426 C -0.76414 -0.02356 -0.7696 -0.02344 -0.77496 -0.02211 C -0.77831 -0.02129 -0.78144 -0.01922 -0.78469 -0.01777 L -0.78956 -0.01562 C -0.79443 -0.01637 -0.79933 -0.0167 -0.80416 -0.01777 C -0.80587 -0.01819 -0.80733 -0.01996 -0.80903 -0.01996 C -0.81827 -0.01996 -0.82745 -0.01852 -0.83665 -0.01777 C -0.84205 -0.01852 -0.84744 -0.01996 -0.85287 -0.01996 C -0.8551 -0.01996 -0.8578 -0.01988 -0.85938 -0.01777 C -0.86021 -0.01666 -0.85721 -0.01637 -0.85612 -0.01562 " pathEditMode="relative" rAng="0" ptsTypes="AAAAAAAAAAAAAAAAAAAAAAAAAAAAAAAAAAAAAAAAAAAAAAAAAAAAAAAAAAAAA">
                                      <p:cBhvr>
                                        <p:cTn id="6" dur="45000" fill="hold"/>
                                        <p:tgtEl>
                                          <p:spTgt spid="4"/>
                                        </p:tgtEl>
                                        <p:attrNameLst>
                                          <p:attrName>ppt_x</p:attrName>
                                          <p:attrName>ppt_y</p:attrName>
                                        </p:attrNameLst>
                                      </p:cBhvr>
                                      <p:rCtr x="-48385" y="-10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20440" y="1298942"/>
            <a:ext cx="44165520" cy="5357058"/>
          </a:xfrm>
        </p:spPr>
        <p:txBody>
          <a:bodyPr>
            <a:normAutofit/>
          </a:bodyPr>
          <a:lstStyle/>
          <a:p>
            <a:r>
              <a:rPr lang="en-US" sz="15300" b="1" dirty="0" smtClean="0">
                <a:solidFill>
                  <a:srgbClr val="F26B21"/>
                </a:solidFill>
                <a:latin typeface="DIN-Regular" pitchFamily="2" charset="0"/>
              </a:rPr>
              <a:t>Molecular allergy… main allergens</a:t>
            </a:r>
            <a:endParaRPr lang="en-US" sz="15300" b="1" dirty="0">
              <a:solidFill>
                <a:srgbClr val="F26B21"/>
              </a:solidFill>
              <a:latin typeface="DIN-Regular" pitchFamily="2" charset="0"/>
            </a:endParaRPr>
          </a:p>
        </p:txBody>
      </p:sp>
      <p:pic>
        <p:nvPicPr>
          <p:cNvPr id="9" name="Image 8"/>
          <p:cNvPicPr>
            <a:picLocks noChangeAspect="1"/>
          </p:cNvPicPr>
          <p:nvPr/>
        </p:nvPicPr>
        <p:blipFill rotWithShape="1">
          <a:blip r:embed="rId3"/>
          <a:srcRect l="26083" t="39264" r="13033"/>
          <a:stretch/>
        </p:blipFill>
        <p:spPr>
          <a:xfrm>
            <a:off x="36502716" y="9868437"/>
            <a:ext cx="12673647" cy="5691967"/>
          </a:xfrm>
          <a:prstGeom prst="rect">
            <a:avLst/>
          </a:prstGeom>
        </p:spPr>
      </p:pic>
      <p:sp>
        <p:nvSpPr>
          <p:cNvPr id="3" name="Rectangle 2"/>
          <p:cNvSpPr/>
          <p:nvPr/>
        </p:nvSpPr>
        <p:spPr>
          <a:xfrm>
            <a:off x="5771256" y="9219056"/>
            <a:ext cx="30731460" cy="10926068"/>
          </a:xfrm>
          <a:prstGeom prst="rect">
            <a:avLst/>
          </a:prstGeom>
        </p:spPr>
        <p:txBody>
          <a:bodyPr wrap="square">
            <a:spAutoFit/>
          </a:bodyPr>
          <a:lstStyle/>
          <a:p>
            <a:pPr marL="857250" indent="-857250">
              <a:buFont typeface="Arial" charset="0"/>
              <a:buChar char="•"/>
            </a:pPr>
            <a:r>
              <a:rPr lang="en-US" sz="8800" dirty="0" smtClean="0">
                <a:latin typeface="Times" charset="0"/>
              </a:rPr>
              <a:t>Low homology </a:t>
            </a:r>
            <a:r>
              <a:rPr lang="en-US" sz="8800" dirty="0">
                <a:latin typeface="Times" charset="0"/>
              </a:rPr>
              <a:t>to vertebrate tropomyosin</a:t>
            </a:r>
          </a:p>
          <a:p>
            <a:pPr marL="857250" indent="-857250">
              <a:buFont typeface="Arial" charset="0"/>
              <a:buChar char="•"/>
            </a:pPr>
            <a:r>
              <a:rPr lang="en-US" sz="8800" dirty="0">
                <a:latin typeface="Times" charset="0"/>
              </a:rPr>
              <a:t>S</a:t>
            </a:r>
            <a:r>
              <a:rPr lang="en-US" sz="8800" dirty="0" smtClean="0">
                <a:latin typeface="Times" charset="0"/>
              </a:rPr>
              <a:t>equence </a:t>
            </a:r>
            <a:r>
              <a:rPr lang="en-US" sz="8800" b="1" dirty="0" smtClean="0">
                <a:latin typeface="Times" charset="0"/>
              </a:rPr>
              <a:t>homology</a:t>
            </a:r>
            <a:r>
              <a:rPr lang="en-US" sz="8800" dirty="0" smtClean="0">
                <a:latin typeface="Times" charset="0"/>
              </a:rPr>
              <a:t> identified in </a:t>
            </a:r>
            <a:r>
              <a:rPr lang="en-US" sz="8800" dirty="0" err="1" smtClean="0">
                <a:latin typeface="Times" charset="0"/>
              </a:rPr>
              <a:t>Crustacea</a:t>
            </a:r>
            <a:r>
              <a:rPr lang="en-US" sz="8800" dirty="0" smtClean="0">
                <a:latin typeface="Times" charset="0"/>
              </a:rPr>
              <a:t> (shrimp,</a:t>
            </a:r>
            <a:r>
              <a:rPr lang="en-US" sz="1050" dirty="0" smtClean="0">
                <a:latin typeface="Times" charset="0"/>
              </a:rPr>
              <a:t>45 </a:t>
            </a:r>
            <a:r>
              <a:rPr lang="en-US" sz="8800" dirty="0" smtClean="0">
                <a:latin typeface="Times" charset="0"/>
              </a:rPr>
              <a:t>crab,</a:t>
            </a:r>
            <a:r>
              <a:rPr lang="en-US" sz="1050" dirty="0" smtClean="0">
                <a:latin typeface="Times" charset="0"/>
              </a:rPr>
              <a:t>4 </a:t>
            </a:r>
            <a:r>
              <a:rPr lang="en-US" sz="8800" dirty="0" smtClean="0">
                <a:latin typeface="Times" charset="0"/>
              </a:rPr>
              <a:t>lobster), mollusks (oyster, scallop, squid), parasites (</a:t>
            </a:r>
            <a:r>
              <a:rPr lang="en-US" sz="8800" dirty="0" err="1" smtClean="0">
                <a:latin typeface="Times" charset="0"/>
              </a:rPr>
              <a:t>anisakis</a:t>
            </a:r>
            <a:r>
              <a:rPr lang="en-US" sz="8800" dirty="0" smtClean="0">
                <a:latin typeface="Times" charset="0"/>
              </a:rPr>
              <a:t>), </a:t>
            </a:r>
            <a:r>
              <a:rPr lang="en-US" sz="8800" b="1" dirty="0" smtClean="0">
                <a:latin typeface="Times" charset="0"/>
              </a:rPr>
              <a:t>dust mite </a:t>
            </a:r>
            <a:r>
              <a:rPr lang="en-US" sz="8800" u="sng" dirty="0" smtClean="0">
                <a:latin typeface="Times" charset="0"/>
              </a:rPr>
              <a:t>and</a:t>
            </a:r>
            <a:r>
              <a:rPr lang="en-US" sz="8800" dirty="0" smtClean="0">
                <a:latin typeface="Times" charset="0"/>
              </a:rPr>
              <a:t> </a:t>
            </a:r>
            <a:r>
              <a:rPr lang="en-US" sz="8800" b="1" dirty="0" smtClean="0">
                <a:latin typeface="Times" charset="0"/>
              </a:rPr>
              <a:t>insects</a:t>
            </a:r>
            <a:r>
              <a:rPr lang="en-US" sz="8800" dirty="0" smtClean="0">
                <a:latin typeface="Times" charset="0"/>
              </a:rPr>
              <a:t> : cockroach, grasshopper</a:t>
            </a:r>
          </a:p>
          <a:p>
            <a:pPr marL="857250" indent="-857250">
              <a:buFont typeface="Arial" charset="0"/>
              <a:buChar char="•"/>
            </a:pPr>
            <a:endParaRPr lang="en-US" sz="8800" dirty="0" smtClean="0">
              <a:latin typeface="Times" charset="0"/>
            </a:endParaRPr>
          </a:p>
          <a:p>
            <a:pPr marL="857250" indent="-857250">
              <a:buFont typeface="Arial" charset="0"/>
              <a:buChar char="•"/>
            </a:pPr>
            <a:r>
              <a:rPr lang="en-US" sz="8800" b="1" dirty="0">
                <a:latin typeface="Times" charset="0"/>
              </a:rPr>
              <a:t>Very stable to digestion, </a:t>
            </a:r>
            <a:r>
              <a:rPr lang="en-US" sz="8800" b="1" dirty="0" err="1">
                <a:latin typeface="Times" charset="0"/>
              </a:rPr>
              <a:t>heatstable</a:t>
            </a:r>
            <a:endParaRPr lang="en-US" sz="8800" b="1" dirty="0">
              <a:latin typeface="Times" charset="0"/>
            </a:endParaRPr>
          </a:p>
          <a:p>
            <a:pPr marL="857250" indent="-857250">
              <a:buFont typeface="Arial" charset="0"/>
              <a:buChar char="•"/>
            </a:pPr>
            <a:r>
              <a:rPr lang="en-US" sz="8800" b="1" dirty="0">
                <a:latin typeface="Times" charset="0"/>
              </a:rPr>
              <a:t>C</a:t>
            </a:r>
            <a:r>
              <a:rPr lang="en-US" sz="8800" b="1" dirty="0" smtClean="0">
                <a:latin typeface="Times" charset="0"/>
              </a:rPr>
              <a:t>ross-reactions to multiple crustaceans = fairly common. </a:t>
            </a:r>
          </a:p>
          <a:p>
            <a:pPr marL="857250" indent="-857250">
              <a:buFont typeface="Arial" charset="0"/>
              <a:buChar char="•"/>
            </a:pPr>
            <a:r>
              <a:rPr lang="en-US" sz="8800" b="1" dirty="0" smtClean="0">
                <a:latin typeface="Times" charset="0"/>
              </a:rPr>
              <a:t>Potential risk of severe reactions. </a:t>
            </a:r>
            <a:endParaRPr lang="en-US" sz="8000" b="1" dirty="0">
              <a:effectLst/>
            </a:endParaRPr>
          </a:p>
        </p:txBody>
      </p:sp>
      <p:pic>
        <p:nvPicPr>
          <p:cNvPr id="7" name="Image 6"/>
          <p:cNvPicPr>
            <a:picLocks noChangeAspect="1"/>
          </p:cNvPicPr>
          <p:nvPr/>
        </p:nvPicPr>
        <p:blipFill>
          <a:blip r:embed="rId4"/>
          <a:stretch>
            <a:fillRect/>
          </a:stretch>
        </p:blipFill>
        <p:spPr>
          <a:xfrm>
            <a:off x="40238828" y="27384474"/>
            <a:ext cx="9572990" cy="8527201"/>
          </a:xfrm>
          <a:prstGeom prst="rect">
            <a:avLst/>
          </a:prstGeom>
        </p:spPr>
      </p:pic>
      <p:sp>
        <p:nvSpPr>
          <p:cNvPr id="8" name="Rectangle 7"/>
          <p:cNvSpPr/>
          <p:nvPr/>
        </p:nvSpPr>
        <p:spPr>
          <a:xfrm>
            <a:off x="31780942" y="32378735"/>
            <a:ext cx="15496655" cy="5632311"/>
          </a:xfrm>
          <a:prstGeom prst="rect">
            <a:avLst/>
          </a:prstGeom>
        </p:spPr>
        <p:txBody>
          <a:bodyPr wrap="square">
            <a:spAutoFit/>
          </a:bodyPr>
          <a:lstStyle/>
          <a:p>
            <a:r>
              <a:rPr lang="en-US" sz="7200" dirty="0" smtClean="0">
                <a:solidFill>
                  <a:srgbClr val="333333"/>
                </a:solidFill>
                <a:latin typeface="Roboto" charset="0"/>
              </a:rPr>
              <a:t>Shellfish allergens: </a:t>
            </a:r>
          </a:p>
          <a:p>
            <a:pPr marL="1143000" indent="-1143000">
              <a:buAutoNum type="alphaLcParenR"/>
            </a:pPr>
            <a:r>
              <a:rPr lang="en-US" sz="7200" dirty="0" smtClean="0">
                <a:solidFill>
                  <a:srgbClr val="333333"/>
                </a:solidFill>
                <a:latin typeface="Roboto" charset="0"/>
              </a:rPr>
              <a:t>Tropomyosin </a:t>
            </a:r>
          </a:p>
          <a:p>
            <a:pPr marL="1143000" indent="-1143000">
              <a:buAutoNum type="alphaLcParenR"/>
            </a:pPr>
            <a:r>
              <a:rPr lang="en-US" sz="7200" dirty="0" smtClean="0">
                <a:solidFill>
                  <a:srgbClr val="333333"/>
                </a:solidFill>
                <a:latin typeface="Roboto" charset="0"/>
              </a:rPr>
              <a:t>Arginine kinase </a:t>
            </a:r>
          </a:p>
          <a:p>
            <a:pPr marL="1143000" indent="-1143000">
              <a:buAutoNum type="alphaLcParenR"/>
            </a:pPr>
            <a:r>
              <a:rPr lang="en-US" sz="7200" dirty="0" smtClean="0">
                <a:solidFill>
                  <a:srgbClr val="333333"/>
                </a:solidFill>
                <a:latin typeface="Roboto" charset="0"/>
              </a:rPr>
              <a:t>Myosin light chain </a:t>
            </a:r>
          </a:p>
          <a:p>
            <a:pPr marL="1143000" indent="-1143000">
              <a:buAutoNum type="alphaLcParenR"/>
            </a:pPr>
            <a:r>
              <a:rPr lang="en-US" sz="7200" dirty="0" smtClean="0">
                <a:solidFill>
                  <a:srgbClr val="333333"/>
                </a:solidFill>
                <a:latin typeface="Roboto" charset="0"/>
              </a:rPr>
              <a:t>Sarcoplasmic calcium-binding protein</a:t>
            </a:r>
            <a:endParaRPr lang="en-US" sz="7200" dirty="0"/>
          </a:p>
        </p:txBody>
      </p:sp>
      <p:sp>
        <p:nvSpPr>
          <p:cNvPr id="12" name="TextBox 4">
            <a:extLst>
              <a:ext uri="{FF2B5EF4-FFF2-40B4-BE49-F238E27FC236}">
                <a16:creationId xmlns:a16="http://schemas.microsoft.com/office/drawing/2014/main" xmlns="" id="{12FA3425-2E16-E04B-832D-AB57AAD77641}"/>
              </a:ext>
            </a:extLst>
          </p:cNvPr>
          <p:cNvSpPr txBox="1"/>
          <p:nvPr/>
        </p:nvSpPr>
        <p:spPr>
          <a:xfrm>
            <a:off x="4337165" y="6558339"/>
            <a:ext cx="42532069" cy="29638883"/>
          </a:xfrm>
          <a:prstGeom prst="rect">
            <a:avLst/>
          </a:prstGeom>
          <a:noFill/>
        </p:spPr>
        <p:txBody>
          <a:bodyPr wrap="square" rtlCol="0">
            <a:spAutoFit/>
          </a:bodyPr>
          <a:lstStyle/>
          <a:p>
            <a:pPr marL="1371600" indent="-1371600">
              <a:buFont typeface="+mj-lt"/>
              <a:buAutoNum type="arabicPeriod"/>
            </a:pPr>
            <a:r>
              <a:rPr lang="en-US" sz="9600" b="1" dirty="0" smtClean="0">
                <a:solidFill>
                  <a:srgbClr val="005393"/>
                </a:solidFill>
                <a:latin typeface="DIN-Bold" pitchFamily="2" charset="0"/>
              </a:rPr>
              <a:t>Tropomyosin</a:t>
            </a:r>
          </a:p>
          <a:p>
            <a:pPr marL="1371600" indent="-1371600">
              <a:buFont typeface="+mj-lt"/>
              <a:buAutoNum type="arabicPeriod"/>
            </a:pPr>
            <a:endParaRPr lang="en-US" sz="9600" b="1" dirty="0">
              <a:solidFill>
                <a:srgbClr val="005393"/>
              </a:solidFill>
              <a:latin typeface="DIN-Bold" pitchFamily="2" charset="0"/>
            </a:endParaRPr>
          </a:p>
          <a:p>
            <a:pPr marL="1371600" indent="-1371600">
              <a:buFont typeface="+mj-lt"/>
              <a:buAutoNum type="arabicPeriod"/>
            </a:pPr>
            <a:endParaRPr lang="en-US" sz="9600" b="1" dirty="0" smtClean="0">
              <a:solidFill>
                <a:srgbClr val="005393"/>
              </a:solidFill>
              <a:latin typeface="DIN-Bold" pitchFamily="2" charset="0"/>
            </a:endParaRPr>
          </a:p>
          <a:p>
            <a:pPr marL="1371600" indent="-1371600">
              <a:buFont typeface="+mj-lt"/>
              <a:buAutoNum type="arabicPeriod"/>
            </a:pPr>
            <a:endParaRPr lang="en-US" sz="9600" b="1" dirty="0">
              <a:solidFill>
                <a:srgbClr val="005393"/>
              </a:solidFill>
              <a:latin typeface="DIN-Bold" pitchFamily="2" charset="0"/>
            </a:endParaRPr>
          </a:p>
          <a:p>
            <a:pPr marL="1371600" indent="-1371600">
              <a:buFont typeface="+mj-lt"/>
              <a:buAutoNum type="arabicPeriod"/>
            </a:pPr>
            <a:endParaRPr lang="en-US" sz="9600" b="1" dirty="0" smtClean="0">
              <a:solidFill>
                <a:srgbClr val="005393"/>
              </a:solidFill>
              <a:latin typeface="DIN-Bold" pitchFamily="2" charset="0"/>
            </a:endParaRPr>
          </a:p>
          <a:p>
            <a:pPr marL="1371600" indent="-1371600">
              <a:buFont typeface="+mj-lt"/>
              <a:buAutoNum type="arabicPeriod"/>
            </a:pPr>
            <a:endParaRPr lang="en-US" sz="9600" b="1" dirty="0">
              <a:solidFill>
                <a:srgbClr val="005393"/>
              </a:solidFill>
              <a:latin typeface="DIN-Bold" pitchFamily="2" charset="0"/>
            </a:endParaRPr>
          </a:p>
          <a:p>
            <a:pPr marL="1371600" indent="-1371600">
              <a:buFont typeface="+mj-lt"/>
              <a:buAutoNum type="arabicPeriod"/>
            </a:pPr>
            <a:endParaRPr lang="en-US" sz="9600" b="1" dirty="0" smtClean="0">
              <a:solidFill>
                <a:srgbClr val="005393"/>
              </a:solidFill>
              <a:latin typeface="DIN-Bold" pitchFamily="2" charset="0"/>
            </a:endParaRPr>
          </a:p>
          <a:p>
            <a:pPr marL="1371600" indent="-1371600">
              <a:buFont typeface="+mj-lt"/>
              <a:buAutoNum type="arabicPeriod"/>
            </a:pPr>
            <a:endParaRPr lang="en-US" sz="9600" b="1" dirty="0">
              <a:solidFill>
                <a:srgbClr val="005393"/>
              </a:solidFill>
              <a:latin typeface="DIN-Bold" pitchFamily="2" charset="0"/>
            </a:endParaRPr>
          </a:p>
          <a:p>
            <a:pPr marL="1371600" indent="-1371600">
              <a:buFont typeface="+mj-lt"/>
              <a:buAutoNum type="arabicPeriod"/>
            </a:pPr>
            <a:endParaRPr lang="en-US" sz="9600" b="1" dirty="0" smtClean="0">
              <a:solidFill>
                <a:srgbClr val="005393"/>
              </a:solidFill>
              <a:latin typeface="DIN-Bold" pitchFamily="2" charset="0"/>
            </a:endParaRPr>
          </a:p>
          <a:p>
            <a:pPr marL="1371600" indent="-1371600">
              <a:buFont typeface="+mj-lt"/>
              <a:buAutoNum type="arabicPeriod"/>
            </a:pPr>
            <a:endParaRPr lang="en-US" sz="9600" b="1" dirty="0">
              <a:solidFill>
                <a:srgbClr val="005393"/>
              </a:solidFill>
              <a:latin typeface="DIN-Bold" pitchFamily="2" charset="0"/>
            </a:endParaRPr>
          </a:p>
          <a:p>
            <a:pPr marL="1371600" indent="-1371600">
              <a:buFont typeface="+mj-lt"/>
              <a:buAutoNum type="arabicPeriod"/>
            </a:pPr>
            <a:endParaRPr lang="en-US" sz="9600" b="1" dirty="0" smtClean="0">
              <a:solidFill>
                <a:srgbClr val="005393"/>
              </a:solidFill>
              <a:latin typeface="DIN-Bold" pitchFamily="2" charset="0"/>
            </a:endParaRPr>
          </a:p>
          <a:p>
            <a:pPr marL="1371600" indent="-1371600">
              <a:buFont typeface="+mj-lt"/>
              <a:buAutoNum type="arabicPeriod"/>
            </a:pPr>
            <a:r>
              <a:rPr lang="en-US" sz="9600" b="1" dirty="0" err="1">
                <a:solidFill>
                  <a:srgbClr val="005393"/>
                </a:solidFill>
                <a:latin typeface="DIN-Bold" pitchFamily="2" charset="0"/>
              </a:rPr>
              <a:t>Arginin</a:t>
            </a:r>
            <a:r>
              <a:rPr lang="en-US" sz="9600" b="1" dirty="0">
                <a:solidFill>
                  <a:srgbClr val="005393"/>
                </a:solidFill>
                <a:latin typeface="DIN-Bold" pitchFamily="2" charset="0"/>
              </a:rPr>
              <a:t> </a:t>
            </a:r>
            <a:r>
              <a:rPr lang="en-US" sz="9600" b="1" dirty="0" smtClean="0">
                <a:solidFill>
                  <a:srgbClr val="005393"/>
                </a:solidFill>
                <a:latin typeface="DIN-Bold" pitchFamily="2" charset="0"/>
              </a:rPr>
              <a:t>kinase</a:t>
            </a:r>
          </a:p>
          <a:p>
            <a:pPr marL="1371600" indent="-1371600">
              <a:buFont typeface="+mj-lt"/>
              <a:buAutoNum type="arabicPeriod"/>
            </a:pPr>
            <a:endParaRPr lang="en-US" sz="9600" b="1" dirty="0" smtClean="0">
              <a:solidFill>
                <a:srgbClr val="005393"/>
              </a:solidFill>
              <a:latin typeface="DIN-Bold" pitchFamily="2" charset="0"/>
            </a:endParaRPr>
          </a:p>
          <a:p>
            <a:pPr marL="1371600" indent="-1371600">
              <a:buFont typeface="+mj-lt"/>
              <a:buAutoNum type="arabicPeriod"/>
            </a:pPr>
            <a:r>
              <a:rPr lang="en-US" sz="9600" b="1" dirty="0" smtClean="0">
                <a:solidFill>
                  <a:srgbClr val="005393"/>
                </a:solidFill>
                <a:latin typeface="DIN-Bold" pitchFamily="2" charset="0"/>
              </a:rPr>
              <a:t>Alpha-amylase</a:t>
            </a:r>
          </a:p>
          <a:p>
            <a:pPr marL="1371600" indent="-1371600">
              <a:buFont typeface="+mj-lt"/>
              <a:buAutoNum type="arabicPeriod"/>
            </a:pPr>
            <a:r>
              <a:rPr lang="en-US" sz="9600" b="1" dirty="0" smtClean="0">
                <a:solidFill>
                  <a:srgbClr val="005393"/>
                </a:solidFill>
                <a:latin typeface="DIN-Bold" pitchFamily="2" charset="0"/>
              </a:rPr>
              <a:t>Myosin </a:t>
            </a:r>
            <a:r>
              <a:rPr lang="en-US" sz="9600" b="1" dirty="0">
                <a:solidFill>
                  <a:srgbClr val="005393"/>
                </a:solidFill>
                <a:latin typeface="DIN-Bold" pitchFamily="2" charset="0"/>
              </a:rPr>
              <a:t>light </a:t>
            </a:r>
            <a:r>
              <a:rPr lang="en-US" sz="9600" b="1" dirty="0" smtClean="0">
                <a:solidFill>
                  <a:srgbClr val="005393"/>
                </a:solidFill>
                <a:latin typeface="DIN-Bold" pitchFamily="2" charset="0"/>
              </a:rPr>
              <a:t>chain</a:t>
            </a:r>
          </a:p>
          <a:p>
            <a:pPr marL="1371600" indent="-1371600">
              <a:buFont typeface="+mj-lt"/>
              <a:buAutoNum type="arabicPeriod"/>
            </a:pPr>
            <a:r>
              <a:rPr lang="en-US" sz="9600" b="1" dirty="0" smtClean="0">
                <a:solidFill>
                  <a:srgbClr val="005393"/>
                </a:solidFill>
                <a:latin typeface="DIN-Bold" pitchFamily="2" charset="0"/>
              </a:rPr>
              <a:t>Sarcoplasmic </a:t>
            </a:r>
            <a:r>
              <a:rPr lang="en-US" sz="9600" b="1" dirty="0">
                <a:solidFill>
                  <a:srgbClr val="005393"/>
                </a:solidFill>
                <a:latin typeface="DIN-Bold" pitchFamily="2" charset="0"/>
              </a:rPr>
              <a:t>Calcium Binding </a:t>
            </a:r>
            <a:r>
              <a:rPr lang="en-US" sz="9600" b="1" dirty="0" smtClean="0">
                <a:solidFill>
                  <a:srgbClr val="005393"/>
                </a:solidFill>
                <a:latin typeface="DIN-Bold" pitchFamily="2" charset="0"/>
              </a:rPr>
              <a:t>Protein</a:t>
            </a:r>
          </a:p>
          <a:p>
            <a:pPr marL="1371600" indent="-1371600">
              <a:buFont typeface="+mj-lt"/>
              <a:buAutoNum type="arabicPeriod"/>
            </a:pPr>
            <a:r>
              <a:rPr lang="en-US" sz="9600" b="1" dirty="0" smtClean="0">
                <a:solidFill>
                  <a:srgbClr val="005393"/>
                </a:solidFill>
                <a:latin typeface="DIN-Bold" pitchFamily="2" charset="0"/>
              </a:rPr>
              <a:t>GADPH</a:t>
            </a:r>
            <a:r>
              <a:rPr lang="en-US" sz="9600" b="1" dirty="0">
                <a:solidFill>
                  <a:srgbClr val="005393"/>
                </a:solidFill>
                <a:latin typeface="DIN-Bold" pitchFamily="2" charset="0"/>
              </a:rPr>
              <a:t>, </a:t>
            </a:r>
            <a:endParaRPr lang="en-US" sz="9600" b="1" dirty="0" smtClean="0">
              <a:solidFill>
                <a:srgbClr val="005393"/>
              </a:solidFill>
              <a:latin typeface="DIN-Bold" pitchFamily="2" charset="0"/>
            </a:endParaRPr>
          </a:p>
          <a:p>
            <a:pPr marL="1371600" indent="-1371600">
              <a:buFont typeface="+mj-lt"/>
              <a:buAutoNum type="arabicPeriod"/>
            </a:pPr>
            <a:r>
              <a:rPr lang="en-US" sz="9600" b="1" dirty="0" smtClean="0">
                <a:solidFill>
                  <a:srgbClr val="005393"/>
                </a:solidFill>
                <a:latin typeface="DIN-Bold" pitchFamily="2" charset="0"/>
              </a:rPr>
              <a:t>Fructose-</a:t>
            </a:r>
            <a:r>
              <a:rPr lang="en-US" sz="9600" b="1" dirty="0" err="1" smtClean="0">
                <a:solidFill>
                  <a:srgbClr val="005393"/>
                </a:solidFill>
                <a:latin typeface="DIN-Bold" pitchFamily="2" charset="0"/>
              </a:rPr>
              <a:t>biphosphate</a:t>
            </a:r>
            <a:r>
              <a:rPr lang="en-US" sz="9600" b="1" dirty="0" smtClean="0">
                <a:solidFill>
                  <a:srgbClr val="005393"/>
                </a:solidFill>
                <a:latin typeface="DIN-Bold" pitchFamily="2" charset="0"/>
              </a:rPr>
              <a:t> </a:t>
            </a:r>
            <a:r>
              <a:rPr lang="en-US" sz="9600" b="1" dirty="0" err="1">
                <a:solidFill>
                  <a:srgbClr val="005393"/>
                </a:solidFill>
                <a:latin typeface="DIN-Bold" pitchFamily="2" charset="0"/>
              </a:rPr>
              <a:t>aldolase</a:t>
            </a:r>
            <a:r>
              <a:rPr lang="en-US" sz="9600" b="1" dirty="0">
                <a:solidFill>
                  <a:srgbClr val="005393"/>
                </a:solidFill>
                <a:latin typeface="DIN-Bold" pitchFamily="2" charset="0"/>
              </a:rPr>
              <a:t>, </a:t>
            </a:r>
            <a:endParaRPr lang="en-US" sz="9600" b="1" dirty="0" smtClean="0">
              <a:solidFill>
                <a:srgbClr val="005393"/>
              </a:solidFill>
              <a:latin typeface="DIN-Bold" pitchFamily="2" charset="0"/>
            </a:endParaRPr>
          </a:p>
          <a:p>
            <a:pPr marL="1371600" indent="-1371600">
              <a:buFont typeface="+mj-lt"/>
              <a:buAutoNum type="arabicPeriod"/>
            </a:pPr>
            <a:r>
              <a:rPr lang="en-US" sz="9600" b="1" dirty="0" smtClean="0">
                <a:solidFill>
                  <a:srgbClr val="005393"/>
                </a:solidFill>
                <a:latin typeface="DIN-Bold" pitchFamily="2" charset="0"/>
              </a:rPr>
              <a:t>Actin</a:t>
            </a:r>
            <a:r>
              <a:rPr lang="en-US" sz="9600" b="1" dirty="0">
                <a:solidFill>
                  <a:srgbClr val="005393"/>
                </a:solidFill>
                <a:latin typeface="DIN-Bold" pitchFamily="2" charset="0"/>
              </a:rPr>
              <a:t>, </a:t>
            </a:r>
            <a:endParaRPr lang="en-US" sz="9600" b="1" dirty="0" smtClean="0">
              <a:solidFill>
                <a:srgbClr val="005393"/>
              </a:solidFill>
              <a:latin typeface="DIN-Bold" pitchFamily="2" charset="0"/>
            </a:endParaRPr>
          </a:p>
          <a:p>
            <a:pPr marL="1371600" indent="-1371600">
              <a:buFont typeface="+mj-lt"/>
              <a:buAutoNum type="arabicPeriod"/>
            </a:pPr>
            <a:r>
              <a:rPr lang="en-US" sz="9600" b="1" dirty="0" smtClean="0">
                <a:solidFill>
                  <a:srgbClr val="005393"/>
                </a:solidFill>
                <a:latin typeface="DIN-Bold" pitchFamily="2" charset="0"/>
              </a:rPr>
              <a:t>Tubulin</a:t>
            </a:r>
            <a:r>
              <a:rPr lang="mr-IN" sz="9600" b="1" dirty="0">
                <a:solidFill>
                  <a:srgbClr val="005393"/>
                </a:solidFill>
                <a:latin typeface="DIN-Bold" pitchFamily="2" charset="0"/>
              </a:rPr>
              <a:t>…</a:t>
            </a:r>
            <a:r>
              <a:rPr lang="nl-BE" sz="9600" b="1" dirty="0">
                <a:solidFill>
                  <a:srgbClr val="005393"/>
                </a:solidFill>
                <a:latin typeface="DIN-Bold" pitchFamily="2" charset="0"/>
              </a:rPr>
              <a:t> </a:t>
            </a:r>
            <a:r>
              <a:rPr lang="en-US" sz="9600" b="1" dirty="0" smtClean="0">
                <a:solidFill>
                  <a:srgbClr val="005393"/>
                </a:solidFill>
                <a:latin typeface="DIN-Bold" pitchFamily="2" charset="0"/>
              </a:rPr>
              <a:t> </a:t>
            </a:r>
            <a:endParaRPr lang="en-US" sz="9600" b="1" dirty="0">
              <a:solidFill>
                <a:srgbClr val="005393"/>
              </a:solidFill>
              <a:latin typeface="DIN-Bold" pitchFamily="2" charset="0"/>
            </a:endParaRPr>
          </a:p>
        </p:txBody>
      </p:sp>
      <p:pic>
        <p:nvPicPr>
          <p:cNvPr id="14" name="Picture 11">
            <a:extLst>
              <a:ext uri="{FF2B5EF4-FFF2-40B4-BE49-F238E27FC236}">
                <a16:creationId xmlns:a16="http://schemas.microsoft.com/office/drawing/2014/main" xmlns="" id="{38865332-73E1-1243-8066-3E53093E5700}"/>
              </a:ext>
            </a:extLst>
          </p:cNvPr>
          <p:cNvPicPr>
            <a:picLocks noChangeAspect="1"/>
          </p:cNvPicPr>
          <p:nvPr/>
        </p:nvPicPr>
        <p:blipFill>
          <a:blip r:embed="rId5"/>
          <a:stretch>
            <a:fillRect/>
          </a:stretch>
        </p:blipFill>
        <p:spPr>
          <a:xfrm>
            <a:off x="1509120" y="2929905"/>
            <a:ext cx="1477920" cy="1486719"/>
          </a:xfrm>
          <a:prstGeom prst="rect">
            <a:avLst/>
          </a:prstGeom>
        </p:spPr>
      </p:pic>
      <p:sp>
        <p:nvSpPr>
          <p:cNvPr id="4" name="Rectangle à coins arrondis 3"/>
          <p:cNvSpPr/>
          <p:nvPr/>
        </p:nvSpPr>
        <p:spPr>
          <a:xfrm>
            <a:off x="2417947" y="5638099"/>
            <a:ext cx="33268043" cy="19119272"/>
          </a:xfrm>
          <a:prstGeom prst="roundRect">
            <a:avLst/>
          </a:prstGeom>
          <a:solidFill>
            <a:schemeClr val="accent1">
              <a:alpha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37438042" y="18503908"/>
            <a:ext cx="13337246" cy="1862048"/>
          </a:xfrm>
          <a:prstGeom prst="rect">
            <a:avLst/>
          </a:prstGeom>
          <a:noFill/>
        </p:spPr>
        <p:txBody>
          <a:bodyPr wrap="square" rtlCol="0">
            <a:spAutoFit/>
          </a:bodyPr>
          <a:lstStyle/>
          <a:p>
            <a:r>
              <a:rPr lang="fr-FR" sz="11500" b="1" dirty="0" err="1" smtClean="0">
                <a:ln w="0"/>
                <a:solidFill>
                  <a:schemeClr val="accent1"/>
                </a:solidFill>
                <a:effectLst>
                  <a:outerShdw blurRad="38100" dist="25400" dir="5400000" algn="ctr" rotWithShape="0">
                    <a:srgbClr val="6E747A">
                      <a:alpha val="43000"/>
                    </a:srgbClr>
                  </a:outerShdw>
                </a:effectLst>
              </a:rPr>
              <a:t>Panallergens</a:t>
            </a:r>
            <a:endParaRPr lang="fr-FR" sz="6600" b="1" dirty="0"/>
          </a:p>
        </p:txBody>
      </p:sp>
    </p:spTree>
    <p:extLst>
      <p:ext uri="{BB962C8B-B14F-4D97-AF65-F5344CB8AC3E}">
        <p14:creationId xmlns:p14="http://schemas.microsoft.com/office/powerpoint/2010/main" xmlns="" val="17186288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520440" y="10476568"/>
            <a:ext cx="44165520" cy="24367493"/>
          </a:xfrm>
        </p:spPr>
        <p:txBody>
          <a:bodyPr/>
          <a:lstStyle/>
          <a:p>
            <a:endParaRPr lang="fr-FR" dirty="0"/>
          </a:p>
          <a:p>
            <a:endParaRPr lang="fr-FR" dirty="0"/>
          </a:p>
        </p:txBody>
      </p:sp>
      <p:pic>
        <p:nvPicPr>
          <p:cNvPr id="6" name="Image 5"/>
          <p:cNvPicPr>
            <a:picLocks noChangeAspect="1"/>
          </p:cNvPicPr>
          <p:nvPr/>
        </p:nvPicPr>
        <p:blipFill>
          <a:blip r:embed="rId3"/>
          <a:stretch>
            <a:fillRect/>
          </a:stretch>
        </p:blipFill>
        <p:spPr>
          <a:xfrm>
            <a:off x="16420767" y="8330550"/>
            <a:ext cx="15600484" cy="7169154"/>
          </a:xfrm>
          <a:prstGeom prst="rect">
            <a:avLst/>
          </a:prstGeom>
        </p:spPr>
      </p:pic>
      <p:pic>
        <p:nvPicPr>
          <p:cNvPr id="7" name="Image 6"/>
          <p:cNvPicPr>
            <a:picLocks noChangeAspect="1"/>
          </p:cNvPicPr>
          <p:nvPr/>
        </p:nvPicPr>
        <p:blipFill>
          <a:blip r:embed="rId4"/>
          <a:stretch>
            <a:fillRect/>
          </a:stretch>
        </p:blipFill>
        <p:spPr>
          <a:xfrm>
            <a:off x="12037259" y="15829682"/>
            <a:ext cx="18735919" cy="1602932"/>
          </a:xfrm>
          <a:prstGeom prst="rect">
            <a:avLst/>
          </a:prstGeom>
        </p:spPr>
      </p:pic>
      <p:pic>
        <p:nvPicPr>
          <p:cNvPr id="50" name="Picture 3" descr="CAP e5"/>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2426311" y="20177396"/>
            <a:ext cx="2400369" cy="2890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 name="Picture 8"/>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27065604" y="28872524"/>
            <a:ext cx="10009160" cy="2693335"/>
          </a:xfrm>
          <a:prstGeom prst="rect">
            <a:avLst/>
          </a:prstGeom>
          <a:noFill/>
          <a:ln w="22225" cap="sq">
            <a:solidFill>
              <a:schemeClr val="hlink"/>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pic>
      <p:pic>
        <p:nvPicPr>
          <p:cNvPr id="64" name="Picture 3" descr="ImmunoCAP_ISAC_future"/>
          <p:cNvPicPr>
            <a:picLocks noChangeAspect="1" noChangeArrowheads="1"/>
          </p:cNvPicPr>
          <p:nvPr/>
        </p:nvPicPr>
        <p:blipFill>
          <a:blip r:embed="rId7">
            <a:extLst>
              <a:ext uri="{28A0092B-C50C-407E-A947-70E740481C1C}">
                <a14:useLocalDpi xmlns:a14="http://schemas.microsoft.com/office/drawing/2010/main" xmlns="" val="0"/>
              </a:ext>
            </a:extLst>
          </a:blip>
          <a:srcRect t="13312"/>
          <a:stretch>
            <a:fillRect/>
          </a:stretch>
        </p:blipFill>
        <p:spPr bwMode="auto">
          <a:xfrm>
            <a:off x="27065604" y="20514929"/>
            <a:ext cx="6275461" cy="73609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 name="Picture 3" descr="CAP e5"/>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4600592" y="22968461"/>
            <a:ext cx="2400369" cy="2890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7" name="Picture 3" descr="CAP e5"/>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1002176" y="24634586"/>
            <a:ext cx="2400369" cy="2890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8" name="Picture 3" descr="CAP e5"/>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5220583" y="20556448"/>
            <a:ext cx="2400369" cy="2890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9" name="Picture 3" descr="CAP e5"/>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2318257" y="21883719"/>
            <a:ext cx="2400369" cy="2890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0" name="Picture 3" descr="CAP e5"/>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9193120" y="22660315"/>
            <a:ext cx="2400369" cy="2890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 name="Picture 3" descr="CAP e5"/>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3684561" y="25719327"/>
            <a:ext cx="2400369" cy="2890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2" name="Picture 3" descr="CAP e5"/>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9415931" y="25720225"/>
            <a:ext cx="2400369" cy="2890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3" name="Picture 3" descr="CAP e5"/>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4627620" y="21560622"/>
            <a:ext cx="2400369" cy="2890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4" name="Picture 3" descr="CAP e5"/>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7045037" y="25435242"/>
            <a:ext cx="2400369" cy="2890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5" name="Picture 3" descr="CAP e5"/>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3446621" y="27101367"/>
            <a:ext cx="2400369" cy="2890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6" name="Picture 3" descr="CAP e5"/>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7665028" y="23023229"/>
            <a:ext cx="2400369" cy="2890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7" name="Picture 3" descr="CAP e5"/>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4762702" y="24350500"/>
            <a:ext cx="2400369" cy="2890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8" name="Picture 3" descr="CAP e5"/>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1545185" y="23798121"/>
            <a:ext cx="2400369" cy="2890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9" name="Picture 3" descr="CAP e5"/>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6129006" y="28186108"/>
            <a:ext cx="2400369" cy="2890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0" name="Picture 3" descr="CAP e5"/>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1860376" y="28187006"/>
            <a:ext cx="2400369" cy="2890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 name="Picture 9"/>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9193121" y="19692773"/>
            <a:ext cx="11043690" cy="12053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7" name="Picture 8"/>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26502789" y="18972306"/>
            <a:ext cx="13610247" cy="137226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 name="Titre 1"/>
          <p:cNvSpPr>
            <a:spLocks noGrp="1"/>
          </p:cNvSpPr>
          <p:nvPr>
            <p:ph type="title"/>
          </p:nvPr>
        </p:nvSpPr>
        <p:spPr>
          <a:xfrm>
            <a:off x="3520440" y="639212"/>
            <a:ext cx="44165520" cy="7423153"/>
          </a:xfrm>
        </p:spPr>
        <p:txBody>
          <a:bodyPr>
            <a:normAutofit/>
          </a:bodyPr>
          <a:lstStyle/>
          <a:p>
            <a:pPr algn="ctr"/>
            <a:r>
              <a:rPr lang="fr-FR" sz="17100" b="1" dirty="0" err="1">
                <a:solidFill>
                  <a:srgbClr val="F26B21"/>
                </a:solidFill>
                <a:latin typeface="DIN-Regular" pitchFamily="2" charset="0"/>
              </a:rPr>
              <a:t>Singleplex</a:t>
            </a:r>
            <a:r>
              <a:rPr lang="fr-FR" sz="17100" b="1" dirty="0">
                <a:solidFill>
                  <a:srgbClr val="F26B21"/>
                </a:solidFill>
                <a:latin typeface="DIN-Regular" pitchFamily="2" charset="0"/>
              </a:rPr>
              <a:t> </a:t>
            </a:r>
            <a:r>
              <a:rPr lang="fr-FR" sz="17100" b="1" dirty="0" smtClean="0">
                <a:solidFill>
                  <a:srgbClr val="F26B21"/>
                </a:solidFill>
                <a:latin typeface="DIN-Regular" pitchFamily="2" charset="0"/>
              </a:rPr>
              <a:t>- Multiplex</a:t>
            </a:r>
            <a:endParaRPr lang="fr-FR" sz="17100" b="1" dirty="0">
              <a:solidFill>
                <a:srgbClr val="F26B21"/>
              </a:solidFill>
              <a:latin typeface="DIN-Regular" pitchFamily="2" charset="0"/>
            </a:endParaRPr>
          </a:p>
        </p:txBody>
      </p:sp>
      <p:sp>
        <p:nvSpPr>
          <p:cNvPr id="29" name="ZoneTexte 28"/>
          <p:cNvSpPr txBox="1"/>
          <p:nvPr/>
        </p:nvSpPr>
        <p:spPr>
          <a:xfrm>
            <a:off x="9493536" y="32574993"/>
            <a:ext cx="10782418" cy="1034579"/>
          </a:xfrm>
          <a:prstGeom prst="rect">
            <a:avLst/>
          </a:prstGeom>
          <a:solidFill>
            <a:schemeClr val="accent5">
              <a:lumMod val="90000"/>
            </a:schemeClr>
          </a:solidFill>
          <a:ln>
            <a:solidFill>
              <a:schemeClr val="accent5">
                <a:lumMod val="50000"/>
              </a:schemeClr>
            </a:solidFill>
          </a:ln>
        </p:spPr>
        <p:txBody>
          <a:bodyPr wrap="square">
            <a:spAutoFit/>
            <a:scene3d>
              <a:camera prst="orthographicFront"/>
              <a:lightRig rig="soft" dir="t">
                <a:rot lat="0" lon="0" rev="15600000"/>
              </a:lightRig>
            </a:scene3d>
            <a:sp3d extrusionH="57150" prstMaterial="softEdge">
              <a:bevelT w="25400" h="38100"/>
            </a:sp3d>
          </a:bodyPr>
          <a:lstStyle/>
          <a:p>
            <a:pPr algn="ctr">
              <a:defRPr/>
            </a:pPr>
            <a:r>
              <a:rPr lang="fr-FR" b="1" dirty="0" smtClean="0">
                <a:ln/>
                <a:solidFill>
                  <a:schemeClr val="accent4"/>
                </a:solidFill>
                <a:latin typeface="Times New Roman"/>
                <a:ea typeface="ＭＳ Ｐゴシック" charset="0"/>
                <a:cs typeface="Times New Roman"/>
              </a:rPr>
              <a:t>ImmunoCAP</a:t>
            </a:r>
            <a:endParaRPr lang="fr-FR" sz="1200" b="1" dirty="0">
              <a:ln/>
              <a:solidFill>
                <a:schemeClr val="accent4"/>
              </a:solidFill>
              <a:latin typeface="Times New Roman"/>
              <a:ea typeface="ＭＳ Ｐゴシック" charset="0"/>
              <a:cs typeface="Times New Roman"/>
            </a:endParaRPr>
          </a:p>
        </p:txBody>
      </p:sp>
      <p:sp>
        <p:nvSpPr>
          <p:cNvPr id="30" name="ZoneTexte 29"/>
          <p:cNvSpPr txBox="1"/>
          <p:nvPr/>
        </p:nvSpPr>
        <p:spPr>
          <a:xfrm>
            <a:off x="29563906" y="32694995"/>
            <a:ext cx="7441561" cy="1280800"/>
          </a:xfrm>
          <a:prstGeom prst="rect">
            <a:avLst/>
          </a:prstGeom>
          <a:solidFill>
            <a:schemeClr val="accent5">
              <a:lumMod val="90000"/>
            </a:schemeClr>
          </a:solidFill>
          <a:ln>
            <a:solidFill>
              <a:schemeClr val="accent5">
                <a:lumMod val="50000"/>
              </a:schemeClr>
            </a:solidFill>
          </a:ln>
        </p:spPr>
        <p:txBody>
          <a:bodyPr wrap="square">
            <a:spAutoFit/>
            <a:scene3d>
              <a:camera prst="orthographicFront"/>
              <a:lightRig rig="soft" dir="t">
                <a:rot lat="0" lon="0" rev="15600000"/>
              </a:lightRig>
            </a:scene3d>
            <a:sp3d extrusionH="57150" prstMaterial="softEdge">
              <a:bevelT w="25400" h="38100"/>
            </a:sp3d>
          </a:bodyPr>
          <a:lstStyle/>
          <a:p>
            <a:pPr algn="ctr">
              <a:defRPr/>
            </a:pPr>
            <a:r>
              <a:rPr lang="fr-FR" b="1" dirty="0" smtClean="0">
                <a:ln/>
                <a:solidFill>
                  <a:schemeClr val="accent4"/>
                </a:solidFill>
                <a:latin typeface="Times New Roman"/>
                <a:ea typeface="ＭＳ Ｐゴシック" charset="0"/>
                <a:cs typeface="Times New Roman"/>
              </a:rPr>
              <a:t>ImmunoCAP  ISAC</a:t>
            </a:r>
            <a:endParaRPr lang="fr-FR" b="1" dirty="0">
              <a:ln/>
              <a:solidFill>
                <a:schemeClr val="accent4"/>
              </a:solidFill>
              <a:latin typeface="Times New Roman"/>
              <a:ea typeface="ＭＳ Ｐゴシック" charset="0"/>
              <a:cs typeface="Times New Roman"/>
            </a:endParaRPr>
          </a:p>
          <a:p>
            <a:pPr algn="ctr">
              <a:defRPr/>
            </a:pPr>
            <a:r>
              <a:rPr lang="fr-FR" sz="1600" b="1" dirty="0">
                <a:ln/>
                <a:solidFill>
                  <a:schemeClr val="accent4"/>
                </a:solidFill>
                <a:latin typeface="Times New Roman"/>
                <a:ea typeface="ＭＳ Ｐゴシック" charset="0"/>
                <a:cs typeface="Times New Roman"/>
              </a:rPr>
              <a:t>MULTIPLEX </a:t>
            </a:r>
            <a:endParaRPr lang="fr-FR" sz="1200" b="1" dirty="0">
              <a:ln/>
              <a:solidFill>
                <a:schemeClr val="accent4"/>
              </a:solidFill>
              <a:latin typeface="Times New Roman"/>
              <a:ea typeface="ＭＳ Ｐゴシック" charset="0"/>
              <a:cs typeface="Times New Roman"/>
            </a:endParaRPr>
          </a:p>
        </p:txBody>
      </p:sp>
      <p:sp>
        <p:nvSpPr>
          <p:cNvPr id="31" name="Cadre 30"/>
          <p:cNvSpPr/>
          <p:nvPr/>
        </p:nvSpPr>
        <p:spPr>
          <a:xfrm>
            <a:off x="26669043" y="19140437"/>
            <a:ext cx="3339902" cy="3519878"/>
          </a:xfrm>
          <a:prstGeom prst="frame">
            <a:avLst/>
          </a:prstGeom>
          <a:solidFill>
            <a:schemeClr val="accent1"/>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2" name="Cadre 31"/>
          <p:cNvSpPr/>
          <p:nvPr/>
        </p:nvSpPr>
        <p:spPr>
          <a:xfrm>
            <a:off x="36622319" y="25768688"/>
            <a:ext cx="3339902" cy="3519878"/>
          </a:xfrm>
          <a:prstGeom prst="frame">
            <a:avLst/>
          </a:prstGeom>
          <a:solidFill>
            <a:schemeClr val="accent1"/>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xmlns="" val="1467749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checkerboard(across)">
                                      <p:cBhvr>
                                        <p:cTn id="7" dur="500"/>
                                        <p:tgtEl>
                                          <p:spTgt spid="86"/>
                                        </p:tgtEl>
                                      </p:cBhvr>
                                    </p:animEffect>
                                  </p:childTnLst>
                                </p:cTn>
                              </p:par>
                              <p:par>
                                <p:cTn id="8" presetID="5" presetClass="entr" presetSubtype="10" fill="hold" nodeType="withEffect">
                                  <p:stCondLst>
                                    <p:cond delay="0"/>
                                  </p:stCondLst>
                                  <p:childTnLst>
                                    <p:set>
                                      <p:cBhvr>
                                        <p:cTn id="9" dur="1" fill="hold">
                                          <p:stCondLst>
                                            <p:cond delay="0"/>
                                          </p:stCondLst>
                                        </p:cTn>
                                        <p:tgtEl>
                                          <p:spTgt spid="87"/>
                                        </p:tgtEl>
                                        <p:attrNameLst>
                                          <p:attrName>style.visibility</p:attrName>
                                        </p:attrNameLst>
                                      </p:cBhvr>
                                      <p:to>
                                        <p:strVal val="visible"/>
                                      </p:to>
                                    </p:set>
                                    <p:animEffect transition="in" filter="checkerboard(across)">
                                      <p:cBhvr>
                                        <p:cTn id="10" dur="500"/>
                                        <p:tgtEl>
                                          <p:spTgt spid="87"/>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31"/>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520440" y="10223500"/>
            <a:ext cx="45358396" cy="24367493"/>
          </a:xfrm>
        </p:spPr>
        <p:txBody>
          <a:bodyPr/>
          <a:lstStyle/>
          <a:p>
            <a:endParaRPr lang="fr-FR" dirty="0"/>
          </a:p>
          <a:p>
            <a:endParaRPr lang="fr-FR" dirty="0"/>
          </a:p>
        </p:txBody>
      </p:sp>
      <p:pic>
        <p:nvPicPr>
          <p:cNvPr id="6" name="Image 5"/>
          <p:cNvPicPr>
            <a:picLocks noChangeAspect="1"/>
          </p:cNvPicPr>
          <p:nvPr/>
        </p:nvPicPr>
        <p:blipFill>
          <a:blip r:embed="rId3"/>
          <a:stretch>
            <a:fillRect/>
          </a:stretch>
        </p:blipFill>
        <p:spPr>
          <a:xfrm>
            <a:off x="16420767" y="8330550"/>
            <a:ext cx="15600484" cy="7169154"/>
          </a:xfrm>
          <a:prstGeom prst="rect">
            <a:avLst/>
          </a:prstGeom>
        </p:spPr>
      </p:pic>
      <p:pic>
        <p:nvPicPr>
          <p:cNvPr id="7" name="Image 6"/>
          <p:cNvPicPr>
            <a:picLocks noChangeAspect="1"/>
          </p:cNvPicPr>
          <p:nvPr/>
        </p:nvPicPr>
        <p:blipFill>
          <a:blip r:embed="rId4"/>
          <a:stretch>
            <a:fillRect/>
          </a:stretch>
        </p:blipFill>
        <p:spPr>
          <a:xfrm>
            <a:off x="12037259" y="15829682"/>
            <a:ext cx="18735919" cy="1602932"/>
          </a:xfrm>
          <a:prstGeom prst="rect">
            <a:avLst/>
          </a:prstGeom>
        </p:spPr>
      </p:pic>
      <p:sp>
        <p:nvSpPr>
          <p:cNvPr id="35" name="Titre 1"/>
          <p:cNvSpPr>
            <a:spLocks noGrp="1"/>
          </p:cNvSpPr>
          <p:nvPr>
            <p:ph type="title"/>
          </p:nvPr>
        </p:nvSpPr>
        <p:spPr>
          <a:xfrm>
            <a:off x="3520440" y="639212"/>
            <a:ext cx="44165520" cy="7423153"/>
          </a:xfrm>
        </p:spPr>
        <p:txBody>
          <a:bodyPr>
            <a:normAutofit/>
          </a:bodyPr>
          <a:lstStyle/>
          <a:p>
            <a:pPr algn="ctr"/>
            <a:r>
              <a:rPr lang="fr-FR" sz="17100" b="1" dirty="0">
                <a:solidFill>
                  <a:srgbClr val="F26B21"/>
                </a:solidFill>
                <a:latin typeface="DIN-Regular" pitchFamily="2" charset="0"/>
              </a:rPr>
              <a:t>Singleplex versus </a:t>
            </a:r>
            <a:r>
              <a:rPr lang="fr-FR" sz="17100" b="1" dirty="0" smtClean="0">
                <a:solidFill>
                  <a:srgbClr val="F26B21"/>
                </a:solidFill>
                <a:latin typeface="DIN-Regular" pitchFamily="2" charset="0"/>
              </a:rPr>
              <a:t>Multiplex</a:t>
            </a:r>
            <a:endParaRPr lang="fr-FR" sz="17100" b="1" dirty="0">
              <a:solidFill>
                <a:srgbClr val="F26B21"/>
              </a:solidFill>
              <a:latin typeface="DIN-Regular" pitchFamily="2" charset="0"/>
            </a:endParaRPr>
          </a:p>
        </p:txBody>
      </p:sp>
      <p:sp>
        <p:nvSpPr>
          <p:cNvPr id="5" name="ZoneTexte 4"/>
          <p:cNvSpPr txBox="1"/>
          <p:nvPr/>
        </p:nvSpPr>
        <p:spPr>
          <a:xfrm>
            <a:off x="2327564" y="20502603"/>
            <a:ext cx="21114327" cy="6294031"/>
          </a:xfrm>
          <a:prstGeom prst="rect">
            <a:avLst/>
          </a:prstGeom>
          <a:noFill/>
        </p:spPr>
        <p:txBody>
          <a:bodyPr wrap="square" rtlCol="0">
            <a:spAutoFit/>
          </a:bodyPr>
          <a:lstStyle/>
          <a:p>
            <a:r>
              <a:rPr lang="en-US" sz="11500" dirty="0" err="1" smtClean="0"/>
              <a:t>Singleplex</a:t>
            </a:r>
            <a:r>
              <a:rPr lang="en-US" sz="11500" dirty="0" smtClean="0"/>
              <a:t> : </a:t>
            </a:r>
          </a:p>
          <a:p>
            <a:pPr marL="1143000" indent="-1143000">
              <a:buFont typeface="Arial" charset="0"/>
              <a:buChar char="•"/>
            </a:pPr>
            <a:r>
              <a:rPr lang="en-US" sz="9600" dirty="0" err="1" smtClean="0"/>
              <a:t>Schrimp</a:t>
            </a:r>
            <a:r>
              <a:rPr lang="en-US" sz="9600" dirty="0" smtClean="0"/>
              <a:t> (Pen a 1/TP)</a:t>
            </a:r>
          </a:p>
          <a:p>
            <a:pPr marL="1143000" indent="-1143000">
              <a:buFont typeface="Arial" charset="0"/>
              <a:buChar char="•"/>
            </a:pPr>
            <a:r>
              <a:rPr lang="en-US" sz="9600" dirty="0" smtClean="0"/>
              <a:t>HDM (</a:t>
            </a:r>
            <a:r>
              <a:rPr lang="en-US" sz="9600" dirty="0"/>
              <a:t>Der p 1/Der f 1, Der p 2/Der f 2, </a:t>
            </a:r>
            <a:r>
              <a:rPr lang="en-US" sz="9600" dirty="0" smtClean="0"/>
              <a:t>Der p 10/TP)</a:t>
            </a:r>
          </a:p>
        </p:txBody>
      </p:sp>
      <p:sp>
        <p:nvSpPr>
          <p:cNvPr id="31" name="ZoneTexte 30"/>
          <p:cNvSpPr txBox="1"/>
          <p:nvPr/>
        </p:nvSpPr>
        <p:spPr>
          <a:xfrm>
            <a:off x="24634767" y="18943678"/>
            <a:ext cx="24244069" cy="12203341"/>
          </a:xfrm>
          <a:prstGeom prst="rect">
            <a:avLst/>
          </a:prstGeom>
          <a:noFill/>
        </p:spPr>
        <p:txBody>
          <a:bodyPr wrap="square" rtlCol="0">
            <a:spAutoFit/>
          </a:bodyPr>
          <a:lstStyle/>
          <a:p>
            <a:pPr marL="1143000" indent="-1143000">
              <a:buFont typeface="Arial" charset="0"/>
              <a:buChar char="•"/>
            </a:pPr>
            <a:endParaRPr lang="en-US" sz="9600" dirty="0"/>
          </a:p>
          <a:p>
            <a:r>
              <a:rPr lang="en-US" sz="11500" dirty="0" smtClean="0"/>
              <a:t>Multiplex :</a:t>
            </a:r>
          </a:p>
          <a:p>
            <a:pPr marL="1143000" indent="-1143000">
              <a:buFont typeface="Arial" charset="0"/>
              <a:buChar char="•"/>
            </a:pPr>
            <a:r>
              <a:rPr lang="en-US" sz="9600" dirty="0" smtClean="0"/>
              <a:t>Cockroach </a:t>
            </a:r>
            <a:r>
              <a:rPr lang="en-US" sz="9600" dirty="0"/>
              <a:t>(Bla g 1, Bla g 2- Aspartic Protease, Bla g 5- </a:t>
            </a:r>
            <a:r>
              <a:rPr lang="en-US" sz="9600" dirty="0" err="1"/>
              <a:t>Glutathion</a:t>
            </a:r>
            <a:r>
              <a:rPr lang="en-US" sz="9600" dirty="0"/>
              <a:t> S-</a:t>
            </a:r>
            <a:r>
              <a:rPr lang="en-US" sz="9600" dirty="0" err="1"/>
              <a:t>transferase</a:t>
            </a:r>
            <a:r>
              <a:rPr lang="en-US" sz="9600" dirty="0"/>
              <a:t>, Bla g 7/TP), </a:t>
            </a:r>
            <a:endParaRPr lang="en-US" sz="9600" dirty="0" smtClean="0"/>
          </a:p>
          <a:p>
            <a:pPr marL="1143000" indent="-1143000">
              <a:buFont typeface="Arial" charset="0"/>
              <a:buChar char="•"/>
            </a:pPr>
            <a:r>
              <a:rPr lang="en-US" sz="9600" dirty="0" smtClean="0"/>
              <a:t>Shrimp </a:t>
            </a:r>
            <a:r>
              <a:rPr lang="en-US" sz="9600" dirty="0"/>
              <a:t>(Pen m 1/TP, </a:t>
            </a:r>
            <a:r>
              <a:rPr lang="en-US" sz="9600" b="1" dirty="0"/>
              <a:t>Pen m 2/AK, Pen m 4- Sarcoplasmic calcium-binding </a:t>
            </a:r>
            <a:r>
              <a:rPr lang="en-US" sz="9600" b="1" dirty="0" smtClean="0"/>
              <a:t>protein</a:t>
            </a:r>
            <a:r>
              <a:rPr lang="en-US" sz="9600" dirty="0" smtClean="0"/>
              <a:t>) </a:t>
            </a:r>
          </a:p>
          <a:p>
            <a:pPr marL="1143000" indent="-1143000">
              <a:buFont typeface="Arial" charset="0"/>
              <a:buChar char="•"/>
            </a:pPr>
            <a:r>
              <a:rPr lang="en-US" sz="9600" dirty="0" smtClean="0"/>
              <a:t>HDM (Der </a:t>
            </a:r>
            <a:r>
              <a:rPr lang="en-US" sz="9600" dirty="0"/>
              <a:t>p 1/Der f 1, Der p 2/Der f 2, Der p 10/TP).</a:t>
            </a:r>
            <a:endParaRPr lang="fr-FR" sz="9600" dirty="0"/>
          </a:p>
        </p:txBody>
      </p:sp>
      <p:sp>
        <p:nvSpPr>
          <p:cNvPr id="8" name="Rectangle à coins arrondis 7"/>
          <p:cNvSpPr/>
          <p:nvPr/>
        </p:nvSpPr>
        <p:spPr>
          <a:xfrm>
            <a:off x="928849" y="19131222"/>
            <a:ext cx="22216820" cy="13305579"/>
          </a:xfrm>
          <a:prstGeom prst="roundRect">
            <a:avLst/>
          </a:prstGeom>
          <a:solidFill>
            <a:schemeClr val="accent1">
              <a:alpha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à coins arrondis 8"/>
          <p:cNvSpPr/>
          <p:nvPr/>
        </p:nvSpPr>
        <p:spPr>
          <a:xfrm>
            <a:off x="24221009" y="19189614"/>
            <a:ext cx="24657827" cy="13395389"/>
          </a:xfrm>
          <a:prstGeom prst="roundRect">
            <a:avLst/>
          </a:prstGeom>
          <a:solidFill>
            <a:schemeClr val="accent1">
              <a:alpha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xmlns="" val="155578913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30831</TotalTime>
  <Words>3537</Words>
  <Application>Microsoft Office PowerPoint</Application>
  <PresentationFormat>Personnalisé</PresentationFormat>
  <Paragraphs>290</Paragraphs>
  <Slides>21</Slides>
  <Notes>14</Notes>
  <HiddenSlides>1</HiddenSlides>
  <MMClips>0</MMClips>
  <ScaleCrop>false</ScaleCrop>
  <HeadingPairs>
    <vt:vector size="4" baseType="variant">
      <vt:variant>
        <vt:lpstr>Thème</vt:lpstr>
      </vt:variant>
      <vt:variant>
        <vt:i4>1</vt:i4>
      </vt:variant>
      <vt:variant>
        <vt:lpstr>Titres des diapositives</vt:lpstr>
      </vt:variant>
      <vt:variant>
        <vt:i4>21</vt:i4>
      </vt:variant>
    </vt:vector>
  </HeadingPairs>
  <TitlesOfParts>
    <vt:vector size="22" baseType="lpstr">
      <vt:lpstr>Office Theme</vt:lpstr>
      <vt:lpstr>Diapositive 1</vt:lpstr>
      <vt:lpstr>Novel Foods – Is it risky ?</vt:lpstr>
      <vt:lpstr>Novel Foods – Belgian legislation</vt:lpstr>
      <vt:lpstr>Allergy risk – Who is concerned ?</vt:lpstr>
      <vt:lpstr>Food allergy – How it works…</vt:lpstr>
      <vt:lpstr>What kind of allergens –What is known…</vt:lpstr>
      <vt:lpstr>Molecular allergy… main allergens</vt:lpstr>
      <vt:lpstr>Singleplex - Multiplex</vt:lpstr>
      <vt:lpstr>Singleplex versus Multiplex</vt:lpstr>
      <vt:lpstr>Shrimp allergic patient  …  their DBPCFC profiles </vt:lpstr>
      <vt:lpstr>Shrimp allergic patient … their DBPCF profiles </vt:lpstr>
      <vt:lpstr>Diapositive 12</vt:lpstr>
      <vt:lpstr>Diapositive 13</vt:lpstr>
      <vt:lpstr>Severity of reactions related to  insect consumption</vt:lpstr>
      <vt:lpstr>Insect allergy  in China </vt:lpstr>
      <vt:lpstr>Severity of reactions related to  insect consumption</vt:lpstr>
      <vt:lpstr>What about the situation in Africa…</vt:lpstr>
      <vt:lpstr>Diapositive 18</vt:lpstr>
      <vt:lpstr>Review</vt:lpstr>
      <vt:lpstr>Diapositive 20</vt:lpstr>
      <vt:lpstr>Diapositive 21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Dai Kumen</dc:creator>
  <cp:lastModifiedBy>c138564</cp:lastModifiedBy>
  <cp:revision>273</cp:revision>
  <cp:lastPrinted>2018-11-08T15:27:26Z</cp:lastPrinted>
  <dcterms:created xsi:type="dcterms:W3CDTF">2018-11-07T14:53:17Z</dcterms:created>
  <dcterms:modified xsi:type="dcterms:W3CDTF">2020-01-14T13:37:40Z</dcterms:modified>
</cp:coreProperties>
</file>