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8"/>
  </p:notesMasterIdLst>
  <p:sldIdLst>
    <p:sldId id="257" r:id="rId2"/>
    <p:sldId id="343" r:id="rId3"/>
    <p:sldId id="362" r:id="rId4"/>
    <p:sldId id="363" r:id="rId5"/>
    <p:sldId id="365" r:id="rId6"/>
    <p:sldId id="364" r:id="rId7"/>
    <p:sldId id="346" r:id="rId8"/>
    <p:sldId id="348" r:id="rId9"/>
    <p:sldId id="347" r:id="rId10"/>
    <p:sldId id="357" r:id="rId11"/>
    <p:sldId id="358" r:id="rId12"/>
    <p:sldId id="361" r:id="rId13"/>
    <p:sldId id="350" r:id="rId14"/>
    <p:sldId id="359" r:id="rId15"/>
    <p:sldId id="369" r:id="rId16"/>
    <p:sldId id="372" r:id="rId17"/>
    <p:sldId id="366" r:id="rId18"/>
    <p:sldId id="375" r:id="rId19"/>
    <p:sldId id="367" r:id="rId20"/>
    <p:sldId id="368" r:id="rId21"/>
    <p:sldId id="370" r:id="rId22"/>
    <p:sldId id="327" r:id="rId23"/>
    <p:sldId id="373" r:id="rId24"/>
    <p:sldId id="354" r:id="rId25"/>
    <p:sldId id="333" r:id="rId26"/>
    <p:sldId id="376" r:id="rId27"/>
  </p:sldIdLst>
  <p:sldSz cx="51206400" cy="38404800"/>
  <p:notesSz cx="6858000" cy="9144000"/>
  <p:defaultTextStyle>
    <a:defPPr>
      <a:defRPr lang="en-US"/>
    </a:defPPr>
    <a:lvl1pPr marL="0" algn="l" defTabSz="3110332" rtl="0" eaLnBrk="1" latinLnBrk="0" hangingPunct="1">
      <a:defRPr sz="6123" kern="1200">
        <a:solidFill>
          <a:schemeClr val="tx1"/>
        </a:solidFill>
        <a:latin typeface="+mn-lt"/>
        <a:ea typeface="+mn-ea"/>
        <a:cs typeface="+mn-cs"/>
      </a:defRPr>
    </a:lvl1pPr>
    <a:lvl2pPr marL="1555166" algn="l" defTabSz="3110332" rtl="0" eaLnBrk="1" latinLnBrk="0" hangingPunct="1">
      <a:defRPr sz="6123" kern="1200">
        <a:solidFill>
          <a:schemeClr val="tx1"/>
        </a:solidFill>
        <a:latin typeface="+mn-lt"/>
        <a:ea typeface="+mn-ea"/>
        <a:cs typeface="+mn-cs"/>
      </a:defRPr>
    </a:lvl2pPr>
    <a:lvl3pPr marL="3110332" algn="l" defTabSz="3110332" rtl="0" eaLnBrk="1" latinLnBrk="0" hangingPunct="1">
      <a:defRPr sz="6123" kern="1200">
        <a:solidFill>
          <a:schemeClr val="tx1"/>
        </a:solidFill>
        <a:latin typeface="+mn-lt"/>
        <a:ea typeface="+mn-ea"/>
        <a:cs typeface="+mn-cs"/>
      </a:defRPr>
    </a:lvl3pPr>
    <a:lvl4pPr marL="4665497" algn="l" defTabSz="3110332" rtl="0" eaLnBrk="1" latinLnBrk="0" hangingPunct="1">
      <a:defRPr sz="6123" kern="1200">
        <a:solidFill>
          <a:schemeClr val="tx1"/>
        </a:solidFill>
        <a:latin typeface="+mn-lt"/>
        <a:ea typeface="+mn-ea"/>
        <a:cs typeface="+mn-cs"/>
      </a:defRPr>
    </a:lvl4pPr>
    <a:lvl5pPr marL="6220663" algn="l" defTabSz="3110332" rtl="0" eaLnBrk="1" latinLnBrk="0" hangingPunct="1">
      <a:defRPr sz="6123" kern="1200">
        <a:solidFill>
          <a:schemeClr val="tx1"/>
        </a:solidFill>
        <a:latin typeface="+mn-lt"/>
        <a:ea typeface="+mn-ea"/>
        <a:cs typeface="+mn-cs"/>
      </a:defRPr>
    </a:lvl5pPr>
    <a:lvl6pPr marL="7775829" algn="l" defTabSz="3110332" rtl="0" eaLnBrk="1" latinLnBrk="0" hangingPunct="1">
      <a:defRPr sz="6123" kern="1200">
        <a:solidFill>
          <a:schemeClr val="tx1"/>
        </a:solidFill>
        <a:latin typeface="+mn-lt"/>
        <a:ea typeface="+mn-ea"/>
        <a:cs typeface="+mn-cs"/>
      </a:defRPr>
    </a:lvl6pPr>
    <a:lvl7pPr marL="9330995" algn="l" defTabSz="3110332" rtl="0" eaLnBrk="1" latinLnBrk="0" hangingPunct="1">
      <a:defRPr sz="6123" kern="1200">
        <a:solidFill>
          <a:schemeClr val="tx1"/>
        </a:solidFill>
        <a:latin typeface="+mn-lt"/>
        <a:ea typeface="+mn-ea"/>
        <a:cs typeface="+mn-cs"/>
      </a:defRPr>
    </a:lvl7pPr>
    <a:lvl8pPr marL="10886161" algn="l" defTabSz="3110332" rtl="0" eaLnBrk="1" latinLnBrk="0" hangingPunct="1">
      <a:defRPr sz="6123" kern="1200">
        <a:solidFill>
          <a:schemeClr val="tx1"/>
        </a:solidFill>
        <a:latin typeface="+mn-lt"/>
        <a:ea typeface="+mn-ea"/>
        <a:cs typeface="+mn-cs"/>
      </a:defRPr>
    </a:lvl8pPr>
    <a:lvl9pPr marL="12441326" algn="l" defTabSz="3110332" rtl="0" eaLnBrk="1" latinLnBrk="0" hangingPunct="1">
      <a:defRPr sz="6123"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2096">
          <p15:clr>
            <a:srgbClr val="A4A3A4"/>
          </p15:clr>
        </p15:guide>
        <p15:guide id="2" pos="16128">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E9E8"/>
    <a:srgbClr val="F26B21"/>
    <a:srgbClr val="5BC4BE"/>
    <a:srgbClr val="0053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8"/>
    <p:restoredTop sz="78859"/>
  </p:normalViewPr>
  <p:slideViewPr>
    <p:cSldViewPr snapToGrid="0" snapToObjects="1">
      <p:cViewPr>
        <p:scale>
          <a:sx n="19" d="100"/>
          <a:sy n="19" d="100"/>
        </p:scale>
        <p:origin x="1140" y="-72"/>
      </p:cViewPr>
      <p:guideLst>
        <p:guide orient="horz" pos="12096"/>
        <p:guide pos="16128"/>
      </p:guideLst>
    </p:cSldViewPr>
  </p:slideViewPr>
  <p:notesTextViewPr>
    <p:cViewPr>
      <p:scale>
        <a:sx n="1" d="1"/>
        <a:sy n="1" d="1"/>
      </p:scale>
      <p:origin x="0" y="0"/>
    </p:cViewPr>
  </p:notesTextViewPr>
  <p:sorterViewPr>
    <p:cViewPr>
      <p:scale>
        <a:sx n="20" d="100"/>
        <a:sy n="20" d="100"/>
      </p:scale>
      <p:origin x="0" y="0"/>
    </p:cViewPr>
  </p:sorterViewPr>
  <p:notesViewPr>
    <p:cSldViewPr snapToGrid="0" snapToObjects="1">
      <p:cViewPr varScale="1">
        <p:scale>
          <a:sx n="76" d="100"/>
          <a:sy n="76" d="100"/>
        </p:scale>
        <p:origin x="2280" y="368"/>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AE4F3-A7D0-7A49-8BC6-68081E334E86}" type="datetimeFigureOut">
              <a:rPr lang="en-US" smtClean="0"/>
              <a:pPr/>
              <a:t>1/14/2020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C32EB-34A8-8345-B665-F3C19AE613AC}" type="slidenum">
              <a:rPr lang="en-US" smtClean="0"/>
              <a:pPr/>
              <a:t>‹N°›</a:t>
            </a:fld>
            <a:endParaRPr lang="en-US" dirty="0"/>
          </a:p>
        </p:txBody>
      </p:sp>
    </p:spTree>
    <p:extLst>
      <p:ext uri="{BB962C8B-B14F-4D97-AF65-F5344CB8AC3E}">
        <p14:creationId xmlns:p14="http://schemas.microsoft.com/office/powerpoint/2010/main" xmlns="" val="38499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ink.springer.com/article/10.1007/s40629-017-0014-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ink.springer.com/article/10.1007/s40629-017-0014-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link.springer.com/article/10.1007/s40629-017-0014-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r.wikipedia.org/wiki/Polistes" TargetMode="External"/><Relationship Id="rId3" Type="http://schemas.openxmlformats.org/officeDocument/2006/relationships/hyperlink" Target="https://fr.wikipedia.org/wiki/Vespinae" TargetMode="External"/><Relationship Id="rId7" Type="http://schemas.openxmlformats.org/officeDocument/2006/relationships/hyperlink" Target="https://fr.wikipedia.org/wiki/Polistina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fr.wikipedia.org/wiki/Dolichovespula" TargetMode="External"/><Relationship Id="rId5" Type="http://schemas.openxmlformats.org/officeDocument/2006/relationships/hyperlink" Target="https://fr.wikipedia.org/wiki/Vespula" TargetMode="External"/><Relationship Id="rId4" Type="http://schemas.openxmlformats.org/officeDocument/2006/relationships/hyperlink" Target="https://fr.wikipedia.org/wiki/Vespa_(insecte)"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ink.springer.com/article/10.1007/s40629-017-0014-2"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ptodate.com/contents/differential-diagnosis-of-anaphylaxis-in-adults-and-childr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ink.springer.com/article/10.1007/s40629-017-0014-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ink.springer.com/article/10.1007/s40629-017-0014-2"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ink.springer.com/article/10.1007/s40629-017-0014-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FR" sz="1200" b="0" i="0" u="none" strike="noStrike" kern="1200" dirty="0" smtClean="0">
                <a:solidFill>
                  <a:schemeClr val="tx1"/>
                </a:solidFill>
                <a:effectLst/>
                <a:latin typeface="+mn-lt"/>
                <a:ea typeface="+mn-ea"/>
                <a:cs typeface="+mn-cs"/>
              </a:rPr>
              <a:t>Il existe deux principaux genres de guêpes </a:t>
            </a:r>
            <a:r>
              <a:rPr lang="fr-FR" sz="1200" b="0" i="0" u="none" strike="noStrike" kern="1200" dirty="0" err="1" smtClean="0">
                <a:solidFill>
                  <a:schemeClr val="tx1"/>
                </a:solidFill>
                <a:effectLst/>
                <a:latin typeface="+mn-lt"/>
                <a:ea typeface="+mn-ea"/>
                <a:cs typeface="+mn-cs"/>
              </a:rPr>
              <a:t>vespidae</a:t>
            </a:r>
            <a:r>
              <a:rPr lang="fr-FR" sz="1200" b="0" i="0" u="none" strike="noStrike" kern="1200" dirty="0" smtClean="0">
                <a:solidFill>
                  <a:schemeClr val="tx1"/>
                </a:solidFill>
                <a:effectLst/>
                <a:latin typeface="+mn-lt"/>
                <a:ea typeface="+mn-ea"/>
                <a:cs typeface="+mn-cs"/>
              </a:rPr>
              <a:t>  : les </a:t>
            </a:r>
            <a:r>
              <a:rPr lang="fr-FR" sz="1200" b="0" i="1" u="none" strike="noStrike" kern="1200" dirty="0" err="1" smtClean="0">
                <a:solidFill>
                  <a:schemeClr val="tx1"/>
                </a:solidFill>
                <a:effectLst/>
                <a:latin typeface="+mn-lt"/>
                <a:ea typeface="+mn-ea"/>
                <a:cs typeface="+mn-cs"/>
              </a:rPr>
              <a:t>Vespinae</a:t>
            </a:r>
            <a:r>
              <a:rPr lang="fr-FR" sz="1200" b="0" i="0" u="none" strike="noStrike" kern="1200" dirty="0" smtClean="0">
                <a:solidFill>
                  <a:schemeClr val="tx1"/>
                </a:solidFill>
                <a:effectLst/>
                <a:latin typeface="+mn-lt"/>
                <a:ea typeface="+mn-ea"/>
                <a:cs typeface="+mn-cs"/>
              </a:rPr>
              <a:t> et les </a:t>
            </a:r>
            <a:r>
              <a:rPr lang="fr-FR" sz="1200" b="0" i="1" u="none" strike="noStrike" kern="1200" dirty="0" err="1" smtClean="0">
                <a:solidFill>
                  <a:schemeClr val="tx1"/>
                </a:solidFill>
                <a:effectLst/>
                <a:latin typeface="+mn-lt"/>
                <a:ea typeface="+mn-ea"/>
                <a:cs typeface="+mn-cs"/>
              </a:rPr>
              <a:t>Polistinae</a:t>
            </a:r>
            <a:r>
              <a:rPr lang="fr-FR" sz="1200" b="0" i="0" u="none" strike="noStrike" kern="1200" dirty="0" smtClean="0">
                <a:solidFill>
                  <a:schemeClr val="tx1"/>
                </a:solidFill>
                <a:effectLst/>
                <a:latin typeface="+mn-lt"/>
                <a:ea typeface="+mn-ea"/>
                <a:cs typeface="+mn-cs"/>
              </a:rPr>
              <a:t>. La guêpe commune (</a:t>
            </a:r>
            <a:r>
              <a:rPr lang="fr-FR" sz="1200" b="0" i="1" u="none" strike="noStrike" kern="1200" dirty="0" err="1" smtClean="0">
                <a:solidFill>
                  <a:schemeClr val="tx1"/>
                </a:solidFill>
                <a:effectLst/>
                <a:latin typeface="+mn-lt"/>
                <a:ea typeface="+mn-ea"/>
                <a:cs typeface="+mn-cs"/>
              </a:rPr>
              <a:t>Vespula</a:t>
            </a:r>
            <a:r>
              <a:rPr lang="fr-FR" sz="1200" b="0" i="1" u="none" strike="noStrike" kern="1200" dirty="0" smtClean="0">
                <a:solidFill>
                  <a:schemeClr val="tx1"/>
                </a:solidFill>
                <a:effectLst/>
                <a:latin typeface="+mn-lt"/>
                <a:ea typeface="+mn-ea"/>
                <a:cs typeface="+mn-cs"/>
              </a:rPr>
              <a:t> </a:t>
            </a:r>
            <a:r>
              <a:rPr lang="fr-FR" sz="1200" b="0" i="1" u="none" strike="noStrike" kern="1200" dirty="0" err="1" smtClean="0">
                <a:solidFill>
                  <a:schemeClr val="tx1"/>
                </a:solidFill>
                <a:effectLst/>
                <a:latin typeface="+mn-lt"/>
                <a:ea typeface="+mn-ea"/>
                <a:cs typeface="+mn-cs"/>
              </a:rPr>
              <a:t>germanica</a:t>
            </a:r>
            <a:r>
              <a:rPr lang="fr-FR" sz="1200" b="0" i="0" u="none" strike="noStrike" kern="1200" dirty="0" smtClean="0">
                <a:solidFill>
                  <a:schemeClr val="tx1"/>
                </a:solidFill>
                <a:effectLst/>
                <a:latin typeface="+mn-lt"/>
                <a:ea typeface="+mn-ea"/>
                <a:cs typeface="+mn-cs"/>
              </a:rPr>
              <a:t> et </a:t>
            </a:r>
            <a:r>
              <a:rPr lang="fr-FR" sz="1200" b="0" i="1" u="none" strike="noStrike" kern="1200" dirty="0" err="1" smtClean="0">
                <a:solidFill>
                  <a:schemeClr val="tx1"/>
                </a:solidFill>
                <a:effectLst/>
                <a:latin typeface="+mn-lt"/>
                <a:ea typeface="+mn-ea"/>
                <a:cs typeface="+mn-cs"/>
              </a:rPr>
              <a:t>Vespula</a:t>
            </a:r>
            <a:r>
              <a:rPr lang="fr-FR" sz="1200" b="0" i="1" u="none" strike="noStrike" kern="1200" dirty="0" smtClean="0">
                <a:solidFill>
                  <a:schemeClr val="tx1"/>
                </a:solidFill>
                <a:effectLst/>
                <a:latin typeface="+mn-lt"/>
                <a:ea typeface="+mn-ea"/>
                <a:cs typeface="+mn-cs"/>
              </a:rPr>
              <a:t> </a:t>
            </a:r>
            <a:r>
              <a:rPr lang="fr-FR" sz="1200" b="0" i="1" u="none" strike="noStrike" kern="1200" dirty="0" err="1" smtClean="0">
                <a:solidFill>
                  <a:schemeClr val="tx1"/>
                </a:solidFill>
                <a:effectLst/>
                <a:latin typeface="+mn-lt"/>
                <a:ea typeface="+mn-ea"/>
                <a:cs typeface="+mn-cs"/>
              </a:rPr>
              <a:t>vulgaris</a:t>
            </a:r>
            <a:r>
              <a:rPr lang="fr-FR" sz="1200" b="0" i="0" u="none" strike="noStrike" kern="1200" dirty="0" smtClean="0">
                <a:solidFill>
                  <a:schemeClr val="tx1"/>
                </a:solidFill>
                <a:effectLst/>
                <a:latin typeface="+mn-lt"/>
                <a:ea typeface="+mn-ea"/>
                <a:cs typeface="+mn-cs"/>
              </a:rPr>
              <a:t>, figure 2) est l’espèce la plus importante en Europe et en Amérique du Nord. Par comparaison aux abeilles, les guêpes sont plus fines et leur corps est composé d’anneaux noirs et jaunes en alternance. Elles sont plus agressives que les abeilles et peuvent piquer sans raison apparente. L’aiguillon ne reste que rarement dans la peau lors d’une piqûre et les guêpes peuvent piquer à plusieurs reprises. Les piqûres surviennent plus fréquemment à la fin de l’été et en automne. Les guêpes polistes sont retrouvées dans les régions tempérées du sud de l’Europe et du bassin méditerranéen. Les frelons </a:t>
            </a:r>
            <a:r>
              <a:rPr lang="fr-FR" sz="1200" b="0" i="1" u="none" strike="noStrike" kern="1200" dirty="0" smtClean="0">
                <a:solidFill>
                  <a:schemeClr val="tx1"/>
                </a:solidFill>
                <a:effectLst/>
                <a:latin typeface="+mn-lt"/>
                <a:ea typeface="+mn-ea"/>
                <a:cs typeface="+mn-cs"/>
              </a:rPr>
              <a:t>(Vespa </a:t>
            </a:r>
            <a:r>
              <a:rPr lang="fr-FR" sz="1200" b="0" i="1" u="none" strike="noStrike" kern="1200" dirty="0" err="1" smtClean="0">
                <a:solidFill>
                  <a:schemeClr val="tx1"/>
                </a:solidFill>
                <a:effectLst/>
                <a:latin typeface="+mn-lt"/>
                <a:ea typeface="+mn-ea"/>
                <a:cs typeface="+mn-cs"/>
              </a:rPr>
              <a:t>crabro</a:t>
            </a:r>
            <a:r>
              <a:rPr lang="fr-FR" sz="1200" b="0" i="0" u="none" strike="noStrike" kern="1200" dirty="0" smtClean="0">
                <a:solidFill>
                  <a:schemeClr val="tx1"/>
                </a:solidFill>
                <a:effectLst/>
                <a:latin typeface="+mn-lt"/>
                <a:ea typeface="+mn-ea"/>
                <a:cs typeface="+mn-cs"/>
              </a:rPr>
              <a:t>, figure 3) font partie de la même famille que les guêpes. Ils sont d’aspect semblable mais peuvent mesurer jusqu’à 3-4 cm. Les piqûres sont plus douloureuses et la quantité de venin injecté plus importante. La composition de leur venin est semblable à celle du venin de guêpes et les réactions allergiques identiques (tab</a:t>
            </a:r>
            <a:endParaRPr lang="en-US" dirty="0"/>
          </a:p>
        </p:txBody>
      </p:sp>
      <p:sp>
        <p:nvSpPr>
          <p:cNvPr id="4" name="Slide Number Placeholder 3"/>
          <p:cNvSpPr>
            <a:spLocks noGrp="1"/>
          </p:cNvSpPr>
          <p:nvPr>
            <p:ph type="sldNum" sz="quarter" idx="10"/>
          </p:nvPr>
        </p:nvSpPr>
        <p:spPr/>
        <p:txBody>
          <a:bodyPr/>
          <a:lstStyle/>
          <a:p>
            <a:fld id="{A6DC32EB-34A8-8345-B665-F3C19AE613AC}" type="slidenum">
              <a:rPr lang="en-US" smtClean="0"/>
              <a:pPr/>
              <a:t>1</a:t>
            </a:fld>
            <a:endParaRPr lang="en-US"/>
          </a:p>
        </p:txBody>
      </p:sp>
    </p:spTree>
    <p:extLst>
      <p:ext uri="{BB962C8B-B14F-4D97-AF65-F5344CB8AC3E}">
        <p14:creationId xmlns:p14="http://schemas.microsoft.com/office/powerpoint/2010/main" xmlns="" val="904426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majority</a:t>
            </a:r>
            <a:r>
              <a:rPr lang="fr-FR" dirty="0" smtClean="0"/>
              <a:t> of HBV and YJV </a:t>
            </a:r>
            <a:r>
              <a:rPr lang="fr-FR" dirty="0" err="1" smtClean="0"/>
              <a:t>allergens</a:t>
            </a:r>
            <a:r>
              <a:rPr lang="fr-FR" dirty="0" smtClean="0"/>
              <a:t> are </a:t>
            </a:r>
            <a:r>
              <a:rPr lang="fr-FR" dirty="0" err="1" smtClean="0"/>
              <a:t>glycoproteins</a:t>
            </a:r>
            <a:r>
              <a:rPr lang="fr-FR" dirty="0" smtClean="0"/>
              <a:t> </a:t>
            </a:r>
            <a:r>
              <a:rPr lang="fr-FR" dirty="0" err="1" smtClean="0"/>
              <a:t>containing</a:t>
            </a:r>
            <a:r>
              <a:rPr lang="fr-FR" dirty="0" smtClean="0"/>
              <a:t> one or more oligosaccharides </a:t>
            </a:r>
            <a:r>
              <a:rPr lang="fr-FR" dirty="0" err="1" smtClean="0"/>
              <a:t>linked</a:t>
            </a:r>
            <a:r>
              <a:rPr lang="fr-FR" dirty="0" smtClean="0"/>
              <a:t> to the </a:t>
            </a:r>
            <a:r>
              <a:rPr lang="fr-FR" dirty="0" err="1" smtClean="0"/>
              <a:t>protein</a:t>
            </a:r>
            <a:r>
              <a:rPr lang="fr-FR" dirty="0" smtClean="0"/>
              <a:t>. </a:t>
            </a:r>
            <a:r>
              <a:rPr lang="fr-FR" dirty="0" err="1" smtClean="0"/>
              <a:t>These</a:t>
            </a:r>
            <a:r>
              <a:rPr lang="fr-FR" dirty="0" smtClean="0"/>
              <a:t> carbohydrates </a:t>
            </a:r>
            <a:r>
              <a:rPr lang="fr-FR" dirty="0" err="1" smtClean="0"/>
              <a:t>often</a:t>
            </a:r>
            <a:r>
              <a:rPr lang="fr-FR" dirty="0" smtClean="0"/>
              <a:t> </a:t>
            </a:r>
            <a:r>
              <a:rPr lang="fr-FR" dirty="0" err="1" smtClean="0"/>
              <a:t>contain</a:t>
            </a:r>
            <a:r>
              <a:rPr lang="fr-FR" dirty="0" smtClean="0"/>
              <a:t> an alpha 1.3-linked </a:t>
            </a:r>
            <a:r>
              <a:rPr lang="fr-FR" dirty="0" err="1" smtClean="0"/>
              <a:t>fucose</a:t>
            </a:r>
            <a:r>
              <a:rPr lang="fr-FR" dirty="0" smtClean="0"/>
              <a:t> </a:t>
            </a:r>
            <a:r>
              <a:rPr lang="fr-FR" dirty="0" err="1" smtClean="0"/>
              <a:t>residue</a:t>
            </a:r>
            <a:r>
              <a:rPr lang="fr-FR" dirty="0" smtClean="0"/>
              <a:t> on the N‑</a:t>
            </a:r>
            <a:r>
              <a:rPr lang="fr-FR" dirty="0" err="1" smtClean="0"/>
              <a:t>glycan</a:t>
            </a:r>
            <a:r>
              <a:rPr lang="fr-FR" dirty="0" smtClean="0"/>
              <a:t> </a:t>
            </a:r>
            <a:r>
              <a:rPr lang="fr-FR" dirty="0" err="1" smtClean="0"/>
              <a:t>core</a:t>
            </a:r>
            <a:r>
              <a:rPr lang="fr-FR" dirty="0" smtClean="0"/>
              <a:t> </a:t>
            </a:r>
            <a:r>
              <a:rPr lang="fr-FR" dirty="0" err="1" smtClean="0"/>
              <a:t>that</a:t>
            </a:r>
            <a:r>
              <a:rPr lang="fr-FR" dirty="0" smtClean="0"/>
              <a:t> </a:t>
            </a:r>
            <a:r>
              <a:rPr lang="fr-FR" dirty="0" err="1" smtClean="0"/>
              <a:t>is</a:t>
            </a:r>
            <a:r>
              <a:rPr lang="fr-FR" dirty="0" smtClean="0"/>
              <a:t> </a:t>
            </a:r>
            <a:r>
              <a:rPr lang="fr-FR" dirty="0" err="1" smtClean="0"/>
              <a:t>produced</a:t>
            </a:r>
            <a:r>
              <a:rPr lang="fr-FR" dirty="0" smtClean="0"/>
              <a:t> by </a:t>
            </a:r>
            <a:r>
              <a:rPr lang="fr-FR" dirty="0" err="1" smtClean="0"/>
              <a:t>insects</a:t>
            </a:r>
            <a:r>
              <a:rPr lang="fr-FR" dirty="0" smtClean="0"/>
              <a:t> and plants. The </a:t>
            </a:r>
            <a:r>
              <a:rPr lang="fr-FR" dirty="0" err="1" smtClean="0"/>
              <a:t>resulting</a:t>
            </a:r>
            <a:r>
              <a:rPr lang="fr-FR" dirty="0" smtClean="0"/>
              <a:t> structure </a:t>
            </a:r>
            <a:r>
              <a:rPr lang="fr-FR" dirty="0" err="1" smtClean="0"/>
              <a:t>is</a:t>
            </a:r>
            <a:r>
              <a:rPr lang="fr-FR" dirty="0" smtClean="0"/>
              <a:t> </a:t>
            </a:r>
            <a:r>
              <a:rPr lang="fr-FR" dirty="0" err="1" smtClean="0"/>
              <a:t>known</a:t>
            </a:r>
            <a:r>
              <a:rPr lang="fr-FR" dirty="0" smtClean="0"/>
              <a:t> as cross-</a:t>
            </a:r>
            <a:r>
              <a:rPr lang="fr-FR" dirty="0" err="1" smtClean="0"/>
              <a:t>reactive</a:t>
            </a:r>
            <a:r>
              <a:rPr lang="fr-FR" dirty="0" smtClean="0"/>
              <a:t> carbohydrate </a:t>
            </a:r>
            <a:r>
              <a:rPr lang="fr-FR" dirty="0" err="1" smtClean="0"/>
              <a:t>determinant</a:t>
            </a:r>
            <a:r>
              <a:rPr lang="fr-FR" dirty="0" smtClean="0"/>
              <a:t> (CCD) and </a:t>
            </a:r>
            <a:r>
              <a:rPr lang="fr-FR" dirty="0" err="1" smtClean="0"/>
              <a:t>does</a:t>
            </a:r>
            <a:r>
              <a:rPr lang="fr-FR" dirty="0" smtClean="0"/>
              <a:t> not </a:t>
            </a:r>
            <a:r>
              <a:rPr lang="fr-FR" dirty="0" err="1" smtClean="0"/>
              <a:t>exist</a:t>
            </a:r>
            <a:r>
              <a:rPr lang="fr-FR" dirty="0" smtClean="0"/>
              <a:t> in </a:t>
            </a:r>
            <a:r>
              <a:rPr lang="fr-FR" dirty="0" err="1" smtClean="0"/>
              <a:t>mammals</a:t>
            </a:r>
            <a:r>
              <a:rPr lang="fr-FR" dirty="0" smtClean="0"/>
              <a:t>. As a </a:t>
            </a:r>
            <a:r>
              <a:rPr lang="fr-FR" dirty="0" err="1" smtClean="0"/>
              <a:t>result</a:t>
            </a:r>
            <a:r>
              <a:rPr lang="fr-FR" dirty="0" smtClean="0"/>
              <a:t> and due to </a:t>
            </a:r>
            <a:r>
              <a:rPr lang="fr-FR" dirty="0" err="1" smtClean="0"/>
              <a:t>their</a:t>
            </a:r>
            <a:r>
              <a:rPr lang="fr-FR" dirty="0" smtClean="0"/>
              <a:t> </a:t>
            </a:r>
            <a:r>
              <a:rPr lang="fr-FR" dirty="0" err="1" smtClean="0"/>
              <a:t>widespread</a:t>
            </a:r>
            <a:r>
              <a:rPr lang="fr-FR" dirty="0" smtClean="0"/>
              <a:t> </a:t>
            </a:r>
            <a:r>
              <a:rPr lang="fr-FR" dirty="0" err="1" smtClean="0"/>
              <a:t>prevalence</a:t>
            </a:r>
            <a:r>
              <a:rPr lang="fr-FR" dirty="0" smtClean="0"/>
              <a:t>, CCD are </a:t>
            </a:r>
            <a:r>
              <a:rPr lang="fr-FR" dirty="0" err="1" smtClean="0"/>
              <a:t>highly</a:t>
            </a:r>
            <a:r>
              <a:rPr lang="fr-FR" dirty="0" smtClean="0"/>
              <a:t> </a:t>
            </a:r>
            <a:r>
              <a:rPr lang="fr-FR" dirty="0" err="1" smtClean="0"/>
              <a:t>immunogenic</a:t>
            </a:r>
            <a:r>
              <a:rPr lang="fr-FR" dirty="0" smtClean="0"/>
              <a:t> </a:t>
            </a:r>
            <a:r>
              <a:rPr lang="fr-FR" dirty="0" err="1" smtClean="0"/>
              <a:t>epitopes</a:t>
            </a:r>
            <a:r>
              <a:rPr lang="fr-FR" dirty="0" smtClean="0"/>
              <a:t> </a:t>
            </a:r>
            <a:r>
              <a:rPr lang="fr-FR" dirty="0" err="1" smtClean="0"/>
              <a:t>that</a:t>
            </a:r>
            <a:r>
              <a:rPr lang="fr-FR" dirty="0" smtClean="0"/>
              <a:t> </a:t>
            </a:r>
            <a:r>
              <a:rPr lang="fr-FR" dirty="0" err="1" smtClean="0"/>
              <a:t>can</a:t>
            </a:r>
            <a:r>
              <a:rPr lang="fr-FR" dirty="0" smtClean="0"/>
              <a:t> </a:t>
            </a:r>
            <a:r>
              <a:rPr lang="fr-FR" dirty="0" err="1" smtClean="0"/>
              <a:t>give</a:t>
            </a:r>
            <a:r>
              <a:rPr lang="fr-FR" dirty="0" smtClean="0"/>
              <a:t> </a:t>
            </a:r>
            <a:r>
              <a:rPr lang="fr-FR" dirty="0" err="1" smtClean="0"/>
              <a:t>rise</a:t>
            </a:r>
            <a:r>
              <a:rPr lang="fr-FR" dirty="0" smtClean="0"/>
              <a:t> to the production of sIgE. The </a:t>
            </a:r>
            <a:r>
              <a:rPr lang="fr-FR" dirty="0" err="1" smtClean="0"/>
              <a:t>clinical</a:t>
            </a:r>
            <a:r>
              <a:rPr lang="fr-FR" dirty="0" smtClean="0"/>
              <a:t> relevance of CCD </a:t>
            </a:r>
            <a:r>
              <a:rPr lang="fr-FR" dirty="0" err="1" smtClean="0"/>
              <a:t>is</a:t>
            </a:r>
            <a:r>
              <a:rPr lang="fr-FR" dirty="0" smtClean="0"/>
              <a:t> </a:t>
            </a:r>
            <a:r>
              <a:rPr lang="fr-FR" dirty="0" err="1" smtClean="0"/>
              <a:t>disputed</a:t>
            </a:r>
            <a:r>
              <a:rPr lang="fr-FR" dirty="0" smtClean="0"/>
              <a:t> but the consensus in the case of HVA </a:t>
            </a:r>
            <a:r>
              <a:rPr lang="fr-FR" dirty="0" err="1" smtClean="0"/>
              <a:t>is</a:t>
            </a:r>
            <a:r>
              <a:rPr lang="fr-FR" dirty="0" smtClean="0"/>
              <a:t> </a:t>
            </a:r>
            <a:r>
              <a:rPr lang="fr-FR" dirty="0" err="1" smtClean="0"/>
              <a:t>that</a:t>
            </a:r>
            <a:r>
              <a:rPr lang="fr-FR" dirty="0" smtClean="0"/>
              <a:t> CCD are </a:t>
            </a:r>
            <a:r>
              <a:rPr lang="fr-FR" dirty="0" err="1" smtClean="0"/>
              <a:t>clinically</a:t>
            </a:r>
            <a:r>
              <a:rPr lang="fr-FR" dirty="0" smtClean="0"/>
              <a:t> </a:t>
            </a:r>
            <a:r>
              <a:rPr lang="fr-FR" dirty="0" err="1" smtClean="0"/>
              <a:t>irrelevant</a:t>
            </a:r>
            <a:r>
              <a:rPr lang="fr-FR" dirty="0" smtClean="0"/>
              <a:t>. Table </a:t>
            </a:r>
            <a:r>
              <a:rPr lang="fr-FR" u="sng" dirty="0" smtClean="0">
                <a:hlinkClick r:id="rId3"/>
              </a:rPr>
              <a:t>4</a:t>
            </a:r>
            <a:r>
              <a:rPr lang="fr-FR" dirty="0" smtClean="0"/>
              <a:t> shows an </a:t>
            </a:r>
            <a:r>
              <a:rPr lang="fr-FR" dirty="0" err="1" smtClean="0"/>
              <a:t>overview</a:t>
            </a:r>
            <a:r>
              <a:rPr lang="fr-FR" dirty="0" smtClean="0"/>
              <a:t> of </a:t>
            </a:r>
            <a:r>
              <a:rPr lang="fr-FR" dirty="0" err="1" smtClean="0"/>
              <a:t>Hymenoptera</a:t>
            </a:r>
            <a:r>
              <a:rPr lang="fr-FR" dirty="0" smtClean="0"/>
              <a:t> </a:t>
            </a:r>
            <a:r>
              <a:rPr lang="fr-FR" dirty="0" err="1" smtClean="0"/>
              <a:t>venom</a:t>
            </a:r>
            <a:r>
              <a:rPr lang="fr-FR" dirty="0" smtClean="0"/>
              <a:t> </a:t>
            </a:r>
            <a:r>
              <a:rPr lang="fr-FR" dirty="0" err="1" smtClean="0"/>
              <a:t>allergens</a:t>
            </a:r>
            <a:r>
              <a:rPr lang="fr-FR" dirty="0" smtClean="0"/>
              <a:t> relevant in Germany and Europe </a:t>
            </a:r>
            <a:r>
              <a:rPr lang="fr-FR" dirty="0" err="1" smtClean="0"/>
              <a:t>including</a:t>
            </a:r>
            <a:r>
              <a:rPr lang="fr-FR" dirty="0" smtClean="0"/>
              <a:t> the </a:t>
            </a:r>
            <a:r>
              <a:rPr lang="fr-FR" dirty="0" err="1" smtClean="0"/>
              <a:t>number</a:t>
            </a:r>
            <a:r>
              <a:rPr lang="fr-FR" dirty="0" smtClean="0"/>
              <a:t> of </a:t>
            </a:r>
            <a:r>
              <a:rPr lang="fr-FR" dirty="0" err="1" smtClean="0"/>
              <a:t>potential</a:t>
            </a:r>
            <a:r>
              <a:rPr lang="fr-FR" dirty="0" smtClean="0"/>
              <a:t> glycosylations sites (</a:t>
            </a:r>
            <a:r>
              <a:rPr lang="fr-FR" dirty="0" err="1" smtClean="0"/>
              <a:t>adapted</a:t>
            </a:r>
            <a:r>
              <a:rPr lang="fr-FR" dirty="0" smtClean="0"/>
              <a:t> </a:t>
            </a:r>
            <a:r>
              <a:rPr lang="fr-FR" dirty="0" err="1" smtClean="0"/>
              <a:t>from</a:t>
            </a:r>
            <a:r>
              <a:rPr lang="fr-FR" dirty="0" smtClean="0"/>
              <a:t> [</a:t>
            </a:r>
            <a:r>
              <a:rPr lang="fr-FR" u="sng" dirty="0" smtClean="0">
                <a:hlinkClick r:id="rId3" tooltip="View reference"/>
              </a:rPr>
              <a:t>32</a:t>
            </a:r>
            <a:r>
              <a:rPr lang="fr-FR"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IgE </a:t>
            </a:r>
            <a:r>
              <a:rPr lang="fr-FR" sz="1200" kern="1200" dirty="0" err="1" smtClean="0">
                <a:solidFill>
                  <a:schemeClr val="tx1"/>
                </a:solidFill>
                <a:effectLst/>
                <a:latin typeface="+mn-lt"/>
                <a:ea typeface="+mn-ea"/>
                <a:cs typeface="+mn-cs"/>
              </a:rPr>
              <a:t>antibodies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directed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against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CCDs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shown</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of high </a:t>
            </a:r>
            <a:r>
              <a:rPr lang="fr-FR" sz="1200" kern="1200" dirty="0" err="1" smtClean="0">
                <a:solidFill>
                  <a:schemeClr val="tx1"/>
                </a:solidFill>
                <a:effectLst/>
                <a:latin typeface="+mn-lt"/>
                <a:ea typeface="+mn-ea"/>
                <a:cs typeface="+mn-cs"/>
              </a:rPr>
              <a:t>affinity</a:t>
            </a:r>
            <a:r>
              <a:rPr lang="fr-FR" sz="1200" kern="1200" dirty="0" smtClean="0">
                <a:solidFill>
                  <a:schemeClr val="tx1"/>
                </a:solidFill>
                <a:effectLst/>
                <a:latin typeface="+mn-lt"/>
                <a:ea typeface="+mn-ea"/>
                <a:cs typeface="+mn-cs"/>
              </a:rPr>
              <a:t> </a:t>
            </a:r>
            <a:endParaRPr lang="fr-FR" dirty="0" smtClean="0"/>
          </a:p>
          <a:p>
            <a:endParaRPr lang="fr-FR" dirty="0" smtClean="0"/>
          </a:p>
          <a:p>
            <a:r>
              <a:rPr lang="fr-FR" dirty="0" smtClean="0"/>
              <a:t>Cross-</a:t>
            </a:r>
            <a:r>
              <a:rPr lang="fr-FR" dirty="0" err="1" smtClean="0"/>
              <a:t>reactivity</a:t>
            </a:r>
            <a:r>
              <a:rPr lang="fr-FR" dirty="0" smtClean="0"/>
              <a:t> of </a:t>
            </a:r>
            <a:r>
              <a:rPr lang="fr-FR" dirty="0" err="1" smtClean="0"/>
              <a:t>honeybee</a:t>
            </a:r>
            <a:r>
              <a:rPr lang="fr-FR" dirty="0" smtClean="0"/>
              <a:t> and </a:t>
            </a:r>
            <a:r>
              <a:rPr lang="fr-FR" dirty="0" err="1" smtClean="0"/>
              <a:t>vespid</a:t>
            </a:r>
            <a:r>
              <a:rPr lang="fr-FR" dirty="0" smtClean="0"/>
              <a:t> </a:t>
            </a:r>
            <a:r>
              <a:rPr lang="fr-FR" dirty="0" err="1" smtClean="0"/>
              <a:t>venom</a:t>
            </a:r>
            <a:r>
              <a:rPr lang="fr-FR" dirty="0" smtClean="0"/>
              <a:t> at </a:t>
            </a:r>
            <a:r>
              <a:rPr lang="fr-FR" dirty="0" err="1" smtClean="0"/>
              <a:t>protein</a:t>
            </a:r>
            <a:r>
              <a:rPr lang="fr-FR" dirty="0" smtClean="0"/>
              <a:t> </a:t>
            </a:r>
            <a:r>
              <a:rPr lang="fr-FR" dirty="0" err="1" smtClean="0"/>
              <a:t>level</a:t>
            </a:r>
            <a:r>
              <a:rPr lang="fr-FR" dirty="0" smtClean="0"/>
              <a:t> </a:t>
            </a:r>
            <a:r>
              <a:rPr lang="fr-FR" dirty="0" err="1" smtClean="0"/>
              <a:t>is</a:t>
            </a:r>
            <a:r>
              <a:rPr lang="fr-FR" dirty="0" smtClean="0"/>
              <a:t> </a:t>
            </a:r>
            <a:r>
              <a:rPr lang="fr-FR" dirty="0" err="1" smtClean="0"/>
              <a:t>limited</a:t>
            </a:r>
            <a:r>
              <a:rPr lang="fr-FR" dirty="0" smtClean="0"/>
              <a:t> and </a:t>
            </a:r>
            <a:r>
              <a:rPr lang="fr-FR" dirty="0" err="1" smtClean="0"/>
              <a:t>largely</a:t>
            </a:r>
            <a:r>
              <a:rPr lang="fr-FR" dirty="0" smtClean="0"/>
              <a:t> </a:t>
            </a:r>
            <a:r>
              <a:rPr lang="fr-FR" dirty="0" err="1" smtClean="0"/>
              <a:t>contributed</a:t>
            </a:r>
            <a:r>
              <a:rPr lang="fr-FR" dirty="0" smtClean="0"/>
              <a:t> to </a:t>
            </a:r>
            <a:r>
              <a:rPr lang="fr-FR" dirty="0" err="1" smtClean="0"/>
              <a:t>homologous</a:t>
            </a:r>
            <a:r>
              <a:rPr lang="fr-FR" dirty="0" smtClean="0"/>
              <a:t> </a:t>
            </a:r>
            <a:r>
              <a:rPr lang="fr-FR" dirty="0" err="1" smtClean="0"/>
              <a:t>allergens</a:t>
            </a:r>
            <a:r>
              <a:rPr lang="fr-FR" dirty="0" smtClean="0"/>
              <a:t> </a:t>
            </a:r>
            <a:r>
              <a:rPr lang="fr-FR" dirty="0" err="1" smtClean="0"/>
              <a:t>present</a:t>
            </a:r>
            <a:r>
              <a:rPr lang="fr-FR" dirty="0" smtClean="0"/>
              <a:t> in </a:t>
            </a:r>
            <a:r>
              <a:rPr lang="fr-FR" dirty="0" err="1" smtClean="0"/>
              <a:t>both</a:t>
            </a:r>
            <a:r>
              <a:rPr lang="fr-FR" dirty="0" smtClean="0"/>
              <a:t> </a:t>
            </a:r>
            <a:r>
              <a:rPr lang="fr-FR" dirty="0" err="1" smtClean="0"/>
              <a:t>venoms</a:t>
            </a:r>
            <a:r>
              <a:rPr lang="fr-FR" dirty="0" smtClean="0"/>
              <a:t> </a:t>
            </a:r>
            <a:r>
              <a:rPr lang="fr-FR" dirty="0" err="1" smtClean="0"/>
              <a:t>such</a:t>
            </a:r>
            <a:r>
              <a:rPr lang="fr-FR" dirty="0" smtClean="0"/>
              <a:t> as </a:t>
            </a:r>
            <a:r>
              <a:rPr lang="fr-FR" dirty="0" err="1" smtClean="0"/>
              <a:t>hyaluronidases</a:t>
            </a:r>
            <a:r>
              <a:rPr lang="fr-FR" dirty="0" smtClean="0"/>
              <a:t>, </a:t>
            </a:r>
            <a:r>
              <a:rPr lang="fr-FR" dirty="0" err="1" smtClean="0"/>
              <a:t>dipeptidylpepdidases</a:t>
            </a:r>
            <a:r>
              <a:rPr lang="fr-FR" dirty="0" smtClean="0"/>
              <a:t> and </a:t>
            </a:r>
            <a:r>
              <a:rPr lang="fr-FR" dirty="0" err="1" smtClean="0"/>
              <a:t>vitellogenins</a:t>
            </a:r>
            <a:r>
              <a:rPr lang="fr-FR" dirty="0" smtClean="0"/>
              <a:t>. </a:t>
            </a:r>
            <a:r>
              <a:rPr lang="fr-FR" dirty="0" err="1" smtClean="0"/>
              <a:t>However</a:t>
            </a:r>
            <a:r>
              <a:rPr lang="fr-FR" dirty="0" smtClean="0"/>
              <a:t>, the </a:t>
            </a:r>
            <a:r>
              <a:rPr lang="fr-FR" dirty="0" err="1" smtClean="0"/>
              <a:t>majority</a:t>
            </a:r>
            <a:r>
              <a:rPr lang="fr-FR" dirty="0" smtClean="0"/>
              <a:t> of cross- reactivities </a:t>
            </a:r>
            <a:r>
              <a:rPr lang="fr-FR" dirty="0" err="1" smtClean="0"/>
              <a:t>can</a:t>
            </a:r>
            <a:r>
              <a:rPr lang="fr-FR" dirty="0" smtClean="0"/>
              <a:t> </a:t>
            </a:r>
            <a:r>
              <a:rPr lang="fr-FR" dirty="0" err="1" smtClean="0"/>
              <a:t>be</a:t>
            </a:r>
            <a:r>
              <a:rPr lang="fr-FR" dirty="0" smtClean="0"/>
              <a:t> </a:t>
            </a:r>
            <a:r>
              <a:rPr lang="fr-FR" dirty="0" err="1" smtClean="0"/>
              <a:t>attributed</a:t>
            </a:r>
            <a:r>
              <a:rPr lang="fr-FR" dirty="0" smtClean="0"/>
              <a:t> to </a:t>
            </a:r>
            <a:r>
              <a:rPr lang="fr-FR" dirty="0" err="1" smtClean="0"/>
              <a:t>clinically</a:t>
            </a:r>
            <a:r>
              <a:rPr lang="fr-FR" dirty="0" smtClean="0"/>
              <a:t> </a:t>
            </a:r>
            <a:r>
              <a:rPr lang="fr-FR" dirty="0" err="1" smtClean="0"/>
              <a:t>irrelevant</a:t>
            </a:r>
            <a:r>
              <a:rPr lang="fr-FR" dirty="0" smtClean="0"/>
              <a:t> IgE </a:t>
            </a:r>
            <a:r>
              <a:rPr lang="fr-FR" dirty="0" err="1" smtClean="0"/>
              <a:t>antibodies</a:t>
            </a:r>
            <a:r>
              <a:rPr lang="fr-FR" dirty="0" smtClean="0"/>
              <a:t> </a:t>
            </a:r>
            <a:r>
              <a:rPr lang="fr-FR" dirty="0" err="1" smtClean="0"/>
              <a:t>that</a:t>
            </a:r>
            <a:r>
              <a:rPr lang="fr-FR" dirty="0" smtClean="0"/>
              <a:t> are </a:t>
            </a:r>
            <a:r>
              <a:rPr lang="fr-FR" dirty="0" err="1" smtClean="0"/>
              <a:t>directed</a:t>
            </a:r>
            <a:r>
              <a:rPr lang="fr-FR" dirty="0" smtClean="0"/>
              <a:t> </a:t>
            </a:r>
            <a:r>
              <a:rPr lang="fr-FR" dirty="0" err="1" smtClean="0"/>
              <a:t>against</a:t>
            </a:r>
            <a:r>
              <a:rPr lang="fr-FR" dirty="0" smtClean="0"/>
              <a:t> cross-</a:t>
            </a:r>
            <a:r>
              <a:rPr lang="fr-FR" dirty="0" err="1" smtClean="0"/>
              <a:t>reactive</a:t>
            </a:r>
            <a:r>
              <a:rPr lang="fr-FR" dirty="0" smtClean="0"/>
              <a:t> carbohydrate </a:t>
            </a:r>
            <a:r>
              <a:rPr lang="fr-FR" dirty="0" err="1" smtClean="0"/>
              <a:t>determinants</a:t>
            </a:r>
            <a:r>
              <a:rPr lang="fr-FR" dirty="0" smtClean="0"/>
              <a:t> (</a:t>
            </a:r>
            <a:r>
              <a:rPr lang="fr-FR" dirty="0" err="1" smtClean="0"/>
              <a:t>CCDs</a:t>
            </a:r>
            <a:r>
              <a:rPr lang="fr-FR" dirty="0" smtClean="0"/>
              <a:t>) (</a:t>
            </a:r>
            <a:r>
              <a:rPr lang="fr-FR" dirty="0" err="1" smtClean="0"/>
              <a:t>Aalberse</a:t>
            </a:r>
            <a:r>
              <a:rPr lang="fr-FR" dirty="0" smtClean="0"/>
              <a:t> RC, </a:t>
            </a:r>
            <a:r>
              <a:rPr lang="fr-FR" dirty="0" err="1" smtClean="0"/>
              <a:t>Akkerdaas</a:t>
            </a:r>
            <a:r>
              <a:rPr lang="fr-FR" dirty="0" smtClean="0"/>
              <a:t> J, van Ree R. Cross-</a:t>
            </a:r>
            <a:r>
              <a:rPr lang="fr-FR" dirty="0" err="1" smtClean="0"/>
              <a:t>reactivity</a:t>
            </a:r>
            <a:r>
              <a:rPr lang="fr-FR" dirty="0" smtClean="0"/>
              <a:t> of IgE </a:t>
            </a:r>
            <a:r>
              <a:rPr lang="fr-FR" dirty="0" err="1" smtClean="0"/>
              <a:t>antibodies</a:t>
            </a:r>
            <a:r>
              <a:rPr lang="fr-FR" dirty="0" smtClean="0"/>
              <a:t> to </a:t>
            </a:r>
            <a:r>
              <a:rPr lang="fr-FR" dirty="0" err="1" smtClean="0"/>
              <a:t>allergens</a:t>
            </a:r>
            <a:r>
              <a:rPr lang="fr-FR" dirty="0" smtClean="0"/>
              <a:t>. </a:t>
            </a:r>
            <a:r>
              <a:rPr lang="fr-FR" i="1" dirty="0" err="1" smtClean="0"/>
              <a:t>Allergy</a:t>
            </a:r>
            <a:r>
              <a:rPr lang="fr-FR" i="1" dirty="0" smtClean="0"/>
              <a:t> </a:t>
            </a:r>
            <a:r>
              <a:rPr lang="fr-FR" dirty="0" smtClean="0"/>
              <a:t>2001;</a:t>
            </a:r>
            <a:r>
              <a:rPr lang="fr-FR" b="1" dirty="0" smtClean="0"/>
              <a:t>56</a:t>
            </a:r>
            <a:r>
              <a:rPr lang="fr-FR" dirty="0" smtClean="0"/>
              <a:t>:478- 490. </a:t>
            </a:r>
          </a:p>
          <a:p>
            <a:r>
              <a:rPr lang="fr-FR" dirty="0" smtClean="0"/>
              <a:t>This </a:t>
            </a:r>
            <a:r>
              <a:rPr lang="fr-FR" dirty="0" err="1" smtClean="0"/>
              <a:t>is</a:t>
            </a:r>
            <a:r>
              <a:rPr lang="fr-FR" dirty="0" smtClean="0"/>
              <a:t> of </a:t>
            </a:r>
            <a:r>
              <a:rPr lang="fr-FR" dirty="0" err="1" smtClean="0"/>
              <a:t>particular</a:t>
            </a:r>
            <a:r>
              <a:rPr lang="fr-FR" dirty="0" smtClean="0"/>
              <a:t> importance, </a:t>
            </a:r>
            <a:r>
              <a:rPr lang="fr-FR" dirty="0" err="1" smtClean="0"/>
              <a:t>since</a:t>
            </a:r>
            <a:r>
              <a:rPr lang="fr-FR" dirty="0" smtClean="0"/>
              <a:t> </a:t>
            </a:r>
            <a:r>
              <a:rPr lang="fr-FR" dirty="0" err="1" smtClean="0"/>
              <a:t>most</a:t>
            </a:r>
            <a:r>
              <a:rPr lang="fr-FR" dirty="0" smtClean="0"/>
              <a:t> </a:t>
            </a:r>
            <a:r>
              <a:rPr lang="fr-FR" dirty="0" err="1" smtClean="0"/>
              <a:t>Hymenoptera</a:t>
            </a:r>
            <a:r>
              <a:rPr lang="fr-FR" dirty="0" smtClean="0"/>
              <a:t> </a:t>
            </a:r>
            <a:r>
              <a:rPr lang="fr-FR" dirty="0" err="1" smtClean="0"/>
              <a:t>venom</a:t>
            </a:r>
            <a:r>
              <a:rPr lang="fr-FR" dirty="0" smtClean="0"/>
              <a:t> </a:t>
            </a:r>
            <a:r>
              <a:rPr lang="fr-FR" dirty="0" err="1" smtClean="0"/>
              <a:t>allergens</a:t>
            </a:r>
            <a:r>
              <a:rPr lang="fr-FR" dirty="0" smtClean="0"/>
              <a:t> are </a:t>
            </a:r>
            <a:r>
              <a:rPr lang="fr-FR" dirty="0" err="1" smtClean="0"/>
              <a:t>glycoproteins</a:t>
            </a:r>
            <a:r>
              <a:rPr lang="fr-FR" dirty="0" smtClean="0"/>
              <a:t> </a:t>
            </a:r>
            <a:r>
              <a:rPr lang="fr-FR" dirty="0" err="1" smtClean="0"/>
              <a:t>with</a:t>
            </a:r>
            <a:r>
              <a:rPr lang="fr-FR" dirty="0" smtClean="0"/>
              <a:t> one or more of </a:t>
            </a:r>
            <a:r>
              <a:rPr lang="fr-FR" dirty="0" err="1" smtClean="0"/>
              <a:t>such</a:t>
            </a:r>
            <a:r>
              <a:rPr lang="fr-FR" dirty="0" smtClean="0"/>
              <a:t> carbohydrate structures (Table 1). In </a:t>
            </a:r>
            <a:r>
              <a:rPr lang="fr-FR" dirty="0" err="1" smtClean="0"/>
              <a:t>insects</a:t>
            </a:r>
            <a:r>
              <a:rPr lang="fr-FR" dirty="0" smtClean="0"/>
              <a:t> the relevant CCD </a:t>
            </a:r>
            <a:r>
              <a:rPr lang="fr-FR" dirty="0" err="1" smtClean="0"/>
              <a:t>epitope</a:t>
            </a:r>
            <a:r>
              <a:rPr lang="fr-FR" dirty="0" smtClean="0"/>
              <a:t> </a:t>
            </a:r>
            <a:r>
              <a:rPr lang="fr-FR" dirty="0" err="1" smtClean="0"/>
              <a:t>is</a:t>
            </a:r>
            <a:r>
              <a:rPr lang="fr-FR" dirty="0" smtClean="0"/>
              <a:t> </a:t>
            </a:r>
            <a:r>
              <a:rPr lang="fr-FR" dirty="0" err="1" smtClean="0"/>
              <a:t>defined</a:t>
            </a:r>
            <a:r>
              <a:rPr lang="fr-FR" dirty="0" smtClean="0"/>
              <a:t> by an alpha-1,3-linked </a:t>
            </a:r>
            <a:r>
              <a:rPr lang="fr-FR" dirty="0" err="1" smtClean="0"/>
              <a:t>fucose</a:t>
            </a:r>
            <a:r>
              <a:rPr lang="fr-FR" dirty="0" smtClean="0"/>
              <a:t> </a:t>
            </a:r>
            <a:r>
              <a:rPr lang="fr-FR" dirty="0" err="1" smtClean="0"/>
              <a:t>residue</a:t>
            </a:r>
            <a:r>
              <a:rPr lang="fr-FR" dirty="0" smtClean="0"/>
              <a:t> at the </a:t>
            </a:r>
            <a:r>
              <a:rPr lang="fr-FR" dirty="0" err="1" smtClean="0"/>
              <a:t>innermost</a:t>
            </a:r>
            <a:r>
              <a:rPr lang="fr-FR" dirty="0" smtClean="0"/>
              <a:t> N-</a:t>
            </a:r>
            <a:r>
              <a:rPr lang="fr-FR" dirty="0" err="1" smtClean="0"/>
              <a:t>acetylglucosamine</a:t>
            </a:r>
            <a:r>
              <a:rPr lang="fr-FR" dirty="0" smtClean="0"/>
              <a:t> of the carbohydrate </a:t>
            </a:r>
            <a:r>
              <a:rPr lang="fr-FR" dirty="0" err="1" smtClean="0"/>
              <a:t>core</a:t>
            </a:r>
            <a:r>
              <a:rPr lang="fr-FR" dirty="0" smtClean="0"/>
              <a:t> structure. </a:t>
            </a:r>
            <a:r>
              <a:rPr lang="fr-FR" dirty="0" err="1" smtClean="0"/>
              <a:t>Since</a:t>
            </a:r>
            <a:r>
              <a:rPr lang="fr-FR" dirty="0" smtClean="0"/>
              <a:t> </a:t>
            </a:r>
            <a:r>
              <a:rPr lang="fr-FR" dirty="0" err="1" smtClean="0"/>
              <a:t>both</a:t>
            </a:r>
            <a:r>
              <a:rPr lang="fr-FR" dirty="0" smtClean="0"/>
              <a:t> </a:t>
            </a:r>
            <a:r>
              <a:rPr lang="fr-FR" dirty="0" err="1" smtClean="0"/>
              <a:t>glycan</a:t>
            </a:r>
            <a:r>
              <a:rPr lang="fr-FR" dirty="0" smtClean="0"/>
              <a:t> modifications are not </a:t>
            </a:r>
            <a:r>
              <a:rPr lang="fr-FR" dirty="0" err="1" smtClean="0"/>
              <a:t>present</a:t>
            </a:r>
            <a:r>
              <a:rPr lang="fr-FR" dirty="0" smtClean="0"/>
              <a:t> on </a:t>
            </a:r>
            <a:r>
              <a:rPr lang="fr-FR" dirty="0" err="1" smtClean="0"/>
              <a:t>human</a:t>
            </a:r>
            <a:r>
              <a:rPr lang="fr-FR" dirty="0" smtClean="0"/>
              <a:t> carbohydrate structures, </a:t>
            </a:r>
            <a:r>
              <a:rPr lang="fr-FR" dirty="0" err="1" smtClean="0"/>
              <a:t>they</a:t>
            </a:r>
            <a:r>
              <a:rPr lang="fr-FR" dirty="0" smtClean="0"/>
              <a:t> are </a:t>
            </a:r>
            <a:r>
              <a:rPr lang="fr-FR" dirty="0" err="1" smtClean="0"/>
              <a:t>highly</a:t>
            </a:r>
            <a:r>
              <a:rPr lang="fr-FR" dirty="0" smtClean="0"/>
              <a:t> </a:t>
            </a:r>
            <a:r>
              <a:rPr lang="fr-FR" dirty="0" err="1" smtClean="0"/>
              <a:t>immunogenic</a:t>
            </a:r>
            <a:r>
              <a:rPr lang="fr-FR" dirty="0" smtClean="0"/>
              <a:t> and </a:t>
            </a:r>
            <a:r>
              <a:rPr lang="fr-FR" dirty="0" err="1" smtClean="0"/>
              <a:t>can</a:t>
            </a:r>
            <a:r>
              <a:rPr lang="fr-FR" dirty="0" smtClean="0"/>
              <a:t> </a:t>
            </a:r>
            <a:r>
              <a:rPr lang="fr-FR" dirty="0" err="1" smtClean="0"/>
              <a:t>induce</a:t>
            </a:r>
            <a:r>
              <a:rPr lang="fr-FR" dirty="0" smtClean="0"/>
              <a:t> the production of </a:t>
            </a:r>
            <a:r>
              <a:rPr lang="fr-FR" dirty="0" err="1" smtClean="0"/>
              <a:t>specific</a:t>
            </a:r>
            <a:r>
              <a:rPr lang="fr-FR" dirty="0" smtClean="0"/>
              <a:t> </a:t>
            </a:r>
            <a:r>
              <a:rPr lang="fr-FR" dirty="0" err="1" smtClean="0"/>
              <a:t>IgG</a:t>
            </a:r>
            <a:r>
              <a:rPr lang="fr-FR" dirty="0" smtClean="0"/>
              <a:t> and IgE </a:t>
            </a:r>
            <a:r>
              <a:rPr lang="fr-FR" dirty="0" err="1" smtClean="0"/>
              <a:t>antibodies</a:t>
            </a:r>
            <a:r>
              <a:rPr lang="fr-FR" dirty="0" smtClean="0"/>
              <a:t>. IgE </a:t>
            </a:r>
            <a:r>
              <a:rPr lang="fr-FR" dirty="0" err="1" smtClean="0"/>
              <a:t>antibodies</a:t>
            </a:r>
            <a:r>
              <a:rPr lang="fr-FR" dirty="0" smtClean="0"/>
              <a:t> </a:t>
            </a:r>
            <a:r>
              <a:rPr lang="fr-FR" dirty="0" err="1" smtClean="0"/>
              <a:t>with</a:t>
            </a:r>
            <a:r>
              <a:rPr lang="fr-FR" dirty="0" smtClean="0"/>
              <a:t> </a:t>
            </a:r>
            <a:r>
              <a:rPr lang="fr-FR" dirty="0" err="1" smtClean="0"/>
              <a:t>specificity</a:t>
            </a:r>
            <a:r>
              <a:rPr lang="fr-FR" dirty="0" smtClean="0"/>
              <a:t> for the alpha-1,3-fucose </a:t>
            </a:r>
            <a:r>
              <a:rPr lang="fr-FR" dirty="0" err="1" smtClean="0"/>
              <a:t>epitope</a:t>
            </a:r>
            <a:r>
              <a:rPr lang="fr-FR" dirty="0" smtClean="0"/>
              <a:t> are </a:t>
            </a:r>
            <a:r>
              <a:rPr lang="fr-FR" dirty="0" err="1" smtClean="0"/>
              <a:t>responsible</a:t>
            </a:r>
            <a:r>
              <a:rPr lang="fr-FR" dirty="0" smtClean="0"/>
              <a:t> for a </a:t>
            </a:r>
            <a:r>
              <a:rPr lang="fr-FR" dirty="0" err="1" smtClean="0"/>
              <a:t>significant</a:t>
            </a:r>
            <a:r>
              <a:rPr lang="fr-FR" dirty="0" smtClean="0"/>
              <a:t> proportion of sIgE double </a:t>
            </a:r>
            <a:r>
              <a:rPr lang="fr-FR" dirty="0" err="1" smtClean="0"/>
              <a:t>sensitizations</a:t>
            </a:r>
            <a:r>
              <a:rPr lang="fr-FR" dirty="0" smtClean="0"/>
              <a:t> to </a:t>
            </a:r>
            <a:r>
              <a:rPr lang="fr-FR" dirty="0" err="1" smtClean="0"/>
              <a:t>honeybee</a:t>
            </a:r>
            <a:r>
              <a:rPr lang="fr-FR" dirty="0" smtClean="0"/>
              <a:t> and wasp (</a:t>
            </a:r>
            <a:r>
              <a:rPr lang="fr-FR" dirty="0" err="1" smtClean="0"/>
              <a:t>known</a:t>
            </a:r>
            <a:r>
              <a:rPr lang="fr-FR" dirty="0" smtClean="0"/>
              <a:t> as </a:t>
            </a:r>
            <a:r>
              <a:rPr lang="fr-FR" dirty="0" err="1" smtClean="0"/>
              <a:t>yellow</a:t>
            </a:r>
            <a:r>
              <a:rPr lang="fr-FR" dirty="0" smtClean="0"/>
              <a:t> jacket in the </a:t>
            </a:r>
            <a:r>
              <a:rPr lang="fr-FR" dirty="0" err="1" smtClean="0"/>
              <a:t>Unites</a:t>
            </a:r>
            <a:r>
              <a:rPr lang="fr-FR" dirty="0" smtClean="0"/>
              <a:t> States) </a:t>
            </a:r>
            <a:r>
              <a:rPr lang="fr-FR" dirty="0" err="1" smtClean="0"/>
              <a:t>venom</a:t>
            </a:r>
            <a:r>
              <a:rPr lang="fr-FR" dirty="0" smtClean="0"/>
              <a:t> (6). </a:t>
            </a:r>
          </a:p>
          <a:p>
            <a:r>
              <a:rPr lang="fr-FR" dirty="0" err="1" smtClean="0"/>
              <a:t>Nowadays</a:t>
            </a:r>
            <a:r>
              <a:rPr lang="fr-FR" dirty="0" smtClean="0"/>
              <a:t>, </a:t>
            </a:r>
            <a:r>
              <a:rPr lang="fr-FR" dirty="0" err="1" smtClean="0"/>
              <a:t>advanced</a:t>
            </a:r>
            <a:r>
              <a:rPr lang="fr-FR" dirty="0" smtClean="0"/>
              <a:t> recombinant </a:t>
            </a:r>
            <a:r>
              <a:rPr lang="fr-FR" dirty="0" err="1" smtClean="0"/>
              <a:t>strategies</a:t>
            </a:r>
            <a:r>
              <a:rPr lang="fr-FR" dirty="0" smtClean="0"/>
              <a:t> </a:t>
            </a:r>
            <a:r>
              <a:rPr lang="fr-FR" dirty="0" err="1" smtClean="0"/>
              <a:t>allow</a:t>
            </a:r>
            <a:r>
              <a:rPr lang="fr-FR" dirty="0" smtClean="0"/>
              <a:t> the production of </a:t>
            </a:r>
            <a:r>
              <a:rPr lang="fr-FR" dirty="0" err="1" smtClean="0"/>
              <a:t>correctly</a:t>
            </a:r>
            <a:r>
              <a:rPr lang="fr-FR" dirty="0" smtClean="0"/>
              <a:t> </a:t>
            </a:r>
            <a:r>
              <a:rPr lang="fr-FR" dirty="0" err="1" smtClean="0"/>
              <a:t>folded</a:t>
            </a:r>
            <a:r>
              <a:rPr lang="fr-FR" dirty="0" smtClean="0"/>
              <a:t> </a:t>
            </a:r>
            <a:r>
              <a:rPr lang="fr-FR" dirty="0" err="1" smtClean="0"/>
              <a:t>allergens</a:t>
            </a:r>
            <a:r>
              <a:rPr lang="fr-FR" dirty="0" smtClean="0"/>
              <a:t>, </a:t>
            </a:r>
            <a:r>
              <a:rPr lang="fr-FR" dirty="0" err="1" smtClean="0"/>
              <a:t>devoid</a:t>
            </a:r>
            <a:r>
              <a:rPr lang="fr-FR" dirty="0" smtClean="0"/>
              <a:t> of carbohydrate- </a:t>
            </a:r>
            <a:r>
              <a:rPr lang="fr-FR" dirty="0" err="1" smtClean="0"/>
              <a:t>based</a:t>
            </a:r>
            <a:r>
              <a:rPr lang="fr-FR" dirty="0" smtClean="0"/>
              <a:t> cross-</a:t>
            </a:r>
            <a:r>
              <a:rPr lang="fr-FR" dirty="0" err="1" smtClean="0"/>
              <a:t>reactivity</a:t>
            </a:r>
            <a:r>
              <a:rPr lang="fr-FR" dirty="0" smtClean="0"/>
              <a:t>, </a:t>
            </a:r>
            <a:r>
              <a:rPr lang="fr-FR" dirty="0" err="1" smtClean="0"/>
              <a:t>which</a:t>
            </a:r>
            <a:r>
              <a:rPr lang="fr-FR" dirty="0" smtClean="0"/>
              <a:t> </a:t>
            </a:r>
            <a:r>
              <a:rPr lang="fr-FR" dirty="0" err="1" smtClean="0"/>
              <a:t>allow</a:t>
            </a:r>
            <a:r>
              <a:rPr lang="fr-FR" dirty="0" smtClean="0"/>
              <a:t> the </a:t>
            </a:r>
            <a:r>
              <a:rPr lang="fr-FR" dirty="0" err="1" smtClean="0"/>
              <a:t>elucidation</a:t>
            </a:r>
            <a:r>
              <a:rPr lang="fr-FR" dirty="0" smtClean="0"/>
              <a:t> of the </a:t>
            </a:r>
            <a:r>
              <a:rPr lang="fr-FR" dirty="0" err="1" smtClean="0"/>
              <a:t>role</a:t>
            </a:r>
            <a:r>
              <a:rPr lang="fr-FR" dirty="0" smtClean="0"/>
              <a:t> of </a:t>
            </a:r>
            <a:r>
              <a:rPr lang="fr-FR" dirty="0" err="1" smtClean="0"/>
              <a:t>particular</a:t>
            </a:r>
            <a:r>
              <a:rPr lang="fr-FR" dirty="0" smtClean="0"/>
              <a:t> </a:t>
            </a:r>
            <a:r>
              <a:rPr lang="fr-FR" dirty="0" err="1" smtClean="0"/>
              <a:t>allergens</a:t>
            </a:r>
            <a:r>
              <a:rPr lang="fr-FR" dirty="0" smtClean="0"/>
              <a:t> </a:t>
            </a:r>
            <a:r>
              <a:rPr lang="fr-FR" dirty="0" err="1" smtClean="0"/>
              <a:t>beyond</a:t>
            </a:r>
            <a:r>
              <a:rPr lang="fr-FR" dirty="0" smtClean="0"/>
              <a:t> </a:t>
            </a:r>
            <a:r>
              <a:rPr lang="fr-FR" dirty="0" err="1" smtClean="0"/>
              <a:t>clinically</a:t>
            </a:r>
            <a:r>
              <a:rPr lang="fr-FR" dirty="0" smtClean="0"/>
              <a:t> </a:t>
            </a:r>
            <a:r>
              <a:rPr lang="fr-FR" dirty="0" err="1" smtClean="0"/>
              <a:t>irrelevant</a:t>
            </a:r>
            <a:r>
              <a:rPr lang="fr-FR" dirty="0" smtClean="0"/>
              <a:t> cross-</a:t>
            </a:r>
            <a:r>
              <a:rPr lang="fr-FR" dirty="0" err="1" smtClean="0"/>
              <a:t>reactivity</a:t>
            </a:r>
            <a:r>
              <a:rPr lang="fr-FR" dirty="0" smtClean="0"/>
              <a:t> (</a:t>
            </a:r>
            <a:r>
              <a:rPr lang="fr-FR" dirty="0" err="1" smtClean="0"/>
              <a:t>Seismann</a:t>
            </a:r>
            <a:r>
              <a:rPr lang="fr-FR" dirty="0" smtClean="0"/>
              <a:t> H, </a:t>
            </a:r>
            <a:r>
              <a:rPr lang="fr-FR" dirty="0" err="1" smtClean="0"/>
              <a:t>Blank</a:t>
            </a:r>
            <a:r>
              <a:rPr lang="fr-FR" dirty="0" smtClean="0"/>
              <a:t> S, </a:t>
            </a:r>
            <a:r>
              <a:rPr lang="fr-FR" dirty="0" err="1" smtClean="0"/>
              <a:t>Braren</a:t>
            </a:r>
            <a:r>
              <a:rPr lang="fr-FR" dirty="0" smtClean="0"/>
              <a:t> I, </a:t>
            </a:r>
            <a:r>
              <a:rPr lang="fr-FR" dirty="0" err="1" smtClean="0"/>
              <a:t>Greunke</a:t>
            </a:r>
            <a:r>
              <a:rPr lang="fr-FR" dirty="0" smtClean="0"/>
              <a:t> K, </a:t>
            </a:r>
            <a:r>
              <a:rPr lang="fr-FR" dirty="0" err="1" smtClean="0"/>
              <a:t>Cifuentes</a:t>
            </a:r>
            <a:r>
              <a:rPr lang="fr-FR" dirty="0" smtClean="0"/>
              <a:t> L, Grunwald </a:t>
            </a:r>
            <a:r>
              <a:rPr lang="fr-FR" dirty="0" err="1" smtClean="0"/>
              <a:t>T</a:t>
            </a:r>
            <a:r>
              <a:rPr lang="fr-FR" dirty="0" smtClean="0"/>
              <a:t> et al. </a:t>
            </a:r>
            <a:r>
              <a:rPr lang="fr-FR" dirty="0" err="1" smtClean="0"/>
              <a:t>Dissecting</a:t>
            </a:r>
            <a:r>
              <a:rPr lang="fr-FR" dirty="0" smtClean="0"/>
              <a:t> cross-</a:t>
            </a:r>
            <a:r>
              <a:rPr lang="fr-FR" dirty="0" err="1" smtClean="0"/>
              <a:t>reactivity</a:t>
            </a:r>
            <a:r>
              <a:rPr lang="fr-FR" dirty="0" smtClean="0"/>
              <a:t> in </a:t>
            </a:r>
            <a:r>
              <a:rPr lang="fr-FR" dirty="0" err="1" smtClean="0"/>
              <a:t>hymenoptera</a:t>
            </a:r>
            <a:r>
              <a:rPr lang="fr-FR" dirty="0" smtClean="0"/>
              <a:t> </a:t>
            </a:r>
            <a:r>
              <a:rPr lang="fr-FR" dirty="0" err="1" smtClean="0"/>
              <a:t>venom</a:t>
            </a:r>
            <a:r>
              <a:rPr lang="fr-FR" dirty="0" smtClean="0"/>
              <a:t> </a:t>
            </a:r>
            <a:r>
              <a:rPr lang="fr-FR" dirty="0" err="1" smtClean="0"/>
              <a:t>allergy</a:t>
            </a:r>
            <a:r>
              <a:rPr lang="fr-FR" dirty="0" smtClean="0"/>
              <a:t> by </a:t>
            </a:r>
            <a:r>
              <a:rPr lang="fr-FR" dirty="0" err="1" smtClean="0"/>
              <a:t>circumvention</a:t>
            </a:r>
            <a:r>
              <a:rPr lang="fr-FR" dirty="0" smtClean="0"/>
              <a:t> of alpha- 1,3-core </a:t>
            </a:r>
            <a:r>
              <a:rPr lang="fr-FR" dirty="0" err="1" smtClean="0"/>
              <a:t>fucosylation</a:t>
            </a:r>
            <a:r>
              <a:rPr lang="fr-FR" dirty="0" smtClean="0"/>
              <a:t>. </a:t>
            </a:r>
            <a:r>
              <a:rPr lang="fr-FR" i="1" dirty="0" smtClean="0"/>
              <a:t>Mol </a:t>
            </a:r>
            <a:r>
              <a:rPr lang="fr-FR" i="1" dirty="0" err="1" smtClean="0"/>
              <a:t>Immunol</a:t>
            </a:r>
            <a:r>
              <a:rPr lang="fr-FR" i="1" dirty="0" smtClean="0"/>
              <a:t> </a:t>
            </a:r>
            <a:r>
              <a:rPr lang="fr-FR" dirty="0" smtClean="0"/>
              <a:t>2010;</a:t>
            </a:r>
            <a:r>
              <a:rPr lang="fr-FR" b="1" dirty="0" smtClean="0"/>
              <a:t>47</a:t>
            </a:r>
            <a:r>
              <a:rPr lang="fr-FR" dirty="0" smtClean="0"/>
              <a:t>:799- 808. ).</a:t>
            </a: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10</a:t>
            </a:fld>
            <a:endParaRPr lang="en-US" dirty="0"/>
          </a:p>
        </p:txBody>
      </p:sp>
    </p:spTree>
    <p:extLst>
      <p:ext uri="{BB962C8B-B14F-4D97-AF65-F5344CB8AC3E}">
        <p14:creationId xmlns:p14="http://schemas.microsoft.com/office/powerpoint/2010/main" xmlns="" val="1749066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600" dirty="0" smtClean="0"/>
              <a:t>The </a:t>
            </a:r>
            <a:r>
              <a:rPr lang="fr-FR" sz="9600" dirty="0" err="1" smtClean="0"/>
              <a:t>venom</a:t>
            </a:r>
            <a:r>
              <a:rPr lang="fr-FR" sz="9600" dirty="0" smtClean="0"/>
              <a:t> of the </a:t>
            </a:r>
            <a:r>
              <a:rPr lang="fr-FR" sz="9600" dirty="0" err="1" smtClean="0"/>
              <a:t>honeybee</a:t>
            </a:r>
            <a:r>
              <a:rPr lang="fr-FR" sz="9600" dirty="0" smtClean="0"/>
              <a:t> </a:t>
            </a:r>
            <a:r>
              <a:rPr lang="fr-FR" sz="9600" i="1" dirty="0" smtClean="0"/>
              <a:t>Apis </a:t>
            </a:r>
            <a:r>
              <a:rPr lang="fr-FR" sz="9600" i="1" dirty="0" err="1" smtClean="0"/>
              <a:t>mellifera</a:t>
            </a:r>
            <a:r>
              <a:rPr lang="fr-FR" sz="9600" i="1" dirty="0" smtClean="0"/>
              <a:t> </a:t>
            </a:r>
            <a:r>
              <a:rPr lang="fr-FR" sz="9600" dirty="0" err="1" smtClean="0"/>
              <a:t>is</a:t>
            </a:r>
            <a:r>
              <a:rPr lang="fr-FR" sz="9600" dirty="0" smtClean="0"/>
              <a:t> </a:t>
            </a:r>
            <a:r>
              <a:rPr lang="fr-FR" sz="9600" dirty="0" err="1" smtClean="0"/>
              <a:t>certainly</a:t>
            </a:r>
            <a:r>
              <a:rPr lang="fr-FR" sz="9600" dirty="0" smtClean="0"/>
              <a:t> the best </a:t>
            </a:r>
            <a:r>
              <a:rPr lang="fr-FR" sz="9600" dirty="0" err="1" smtClean="0"/>
              <a:t>characterized</a:t>
            </a:r>
            <a:r>
              <a:rPr lang="fr-FR" sz="9600" dirty="0" smtClean="0"/>
              <a:t> </a:t>
            </a:r>
            <a:r>
              <a:rPr lang="fr-FR" sz="9600" dirty="0" err="1" smtClean="0"/>
              <a:t>Hymenoptera</a:t>
            </a:r>
            <a:r>
              <a:rPr lang="fr-FR" sz="9600" dirty="0" smtClean="0"/>
              <a:t> </a:t>
            </a:r>
            <a:r>
              <a:rPr lang="fr-FR" sz="9600" dirty="0" err="1" smtClean="0"/>
              <a:t>venom</a:t>
            </a:r>
            <a:r>
              <a:rPr lang="fr-FR" sz="9600" dirty="0" smtClean="0"/>
              <a:t> </a:t>
            </a:r>
          </a:p>
          <a:p>
            <a:r>
              <a:rPr lang="fr-FR" sz="9600" dirty="0" smtClean="0"/>
              <a:t>The </a:t>
            </a:r>
            <a:r>
              <a:rPr lang="fr-FR" sz="9600" dirty="0" err="1" smtClean="0"/>
              <a:t>allergenicity</a:t>
            </a:r>
            <a:r>
              <a:rPr lang="fr-FR" sz="9600" dirty="0" smtClean="0"/>
              <a:t> of </a:t>
            </a:r>
            <a:r>
              <a:rPr lang="fr-FR" sz="9600" dirty="0" err="1" smtClean="0"/>
              <a:t>most</a:t>
            </a:r>
            <a:r>
              <a:rPr lang="fr-FR" sz="9600" dirty="0" smtClean="0"/>
              <a:t> of the </a:t>
            </a:r>
            <a:r>
              <a:rPr lang="fr-FR" sz="9600" dirty="0" err="1" smtClean="0"/>
              <a:t>honeybee</a:t>
            </a:r>
            <a:r>
              <a:rPr lang="fr-FR" sz="9600" dirty="0" smtClean="0"/>
              <a:t> </a:t>
            </a:r>
            <a:r>
              <a:rPr lang="fr-FR" sz="9600" dirty="0" err="1" smtClean="0"/>
              <a:t>venom</a:t>
            </a:r>
            <a:r>
              <a:rPr lang="fr-FR" sz="9600" dirty="0" smtClean="0"/>
              <a:t> </a:t>
            </a:r>
            <a:r>
              <a:rPr lang="fr-FR" sz="9600" dirty="0" err="1" smtClean="0"/>
              <a:t>allergens</a:t>
            </a:r>
            <a:r>
              <a:rPr lang="fr-FR" sz="9600" dirty="0" smtClean="0"/>
              <a:t> </a:t>
            </a:r>
            <a:r>
              <a:rPr lang="fr-FR" sz="9600" dirty="0" err="1" smtClean="0"/>
              <a:t>seems</a:t>
            </a:r>
            <a:r>
              <a:rPr lang="fr-FR" sz="9600" dirty="0" smtClean="0"/>
              <a:t> to </a:t>
            </a:r>
            <a:r>
              <a:rPr lang="fr-FR" sz="9600" dirty="0" err="1" smtClean="0"/>
              <a:t>depend</a:t>
            </a:r>
            <a:r>
              <a:rPr lang="fr-FR" sz="9600" dirty="0" smtClean="0"/>
              <a:t> on correct </a:t>
            </a:r>
            <a:r>
              <a:rPr lang="fr-FR" sz="9600" dirty="0" err="1" smtClean="0"/>
              <a:t>threedimensional</a:t>
            </a:r>
            <a:r>
              <a:rPr lang="fr-FR" sz="9600" dirty="0" smtClean="0"/>
              <a:t> </a:t>
            </a:r>
            <a:r>
              <a:rPr lang="fr-FR" sz="9600" dirty="0" err="1" smtClean="0"/>
              <a:t>folding</a:t>
            </a:r>
            <a:r>
              <a:rPr lang="fr-FR" sz="9600" dirty="0" smtClean="0"/>
              <a:t> of the </a:t>
            </a:r>
            <a:r>
              <a:rPr lang="fr-FR" sz="9600" dirty="0" err="1" smtClean="0"/>
              <a:t>molecules</a:t>
            </a:r>
            <a:r>
              <a:rPr lang="fr-FR" sz="9600" dirty="0" smtClean="0"/>
              <a:t> (Figure 3). The </a:t>
            </a:r>
            <a:r>
              <a:rPr lang="fr-FR" sz="9600" dirty="0" err="1" smtClean="0"/>
              <a:t>role</a:t>
            </a:r>
            <a:r>
              <a:rPr lang="fr-FR" sz="9600" dirty="0" smtClean="0"/>
              <a:t> as major </a:t>
            </a:r>
            <a:r>
              <a:rPr lang="fr-FR" sz="9600" dirty="0" err="1" smtClean="0"/>
              <a:t>allergens</a:t>
            </a:r>
            <a:r>
              <a:rPr lang="fr-FR" sz="9600" dirty="0" smtClean="0"/>
              <a:t> to </a:t>
            </a:r>
            <a:r>
              <a:rPr lang="fr-FR" sz="9600" dirty="0" err="1" smtClean="0"/>
              <a:t>which</a:t>
            </a:r>
            <a:r>
              <a:rPr lang="fr-FR" sz="9600" dirty="0" smtClean="0"/>
              <a:t> more </a:t>
            </a:r>
            <a:r>
              <a:rPr lang="fr-FR" sz="9600" dirty="0" err="1" smtClean="0"/>
              <a:t>than</a:t>
            </a:r>
            <a:r>
              <a:rPr lang="fr-FR" sz="9600" dirty="0" smtClean="0"/>
              <a:t> 50 % of patients show IgE </a:t>
            </a:r>
            <a:r>
              <a:rPr lang="fr-FR" sz="9600" dirty="0" err="1" smtClean="0"/>
              <a:t>reactivity</a:t>
            </a:r>
            <a:r>
              <a:rPr lang="fr-FR" sz="9600" dirty="0" smtClean="0"/>
              <a:t> to, </a:t>
            </a:r>
            <a:r>
              <a:rPr lang="fr-FR" sz="9600" dirty="0" err="1" smtClean="0"/>
              <a:t>so</a:t>
            </a:r>
            <a:r>
              <a:rPr lang="fr-FR" sz="9600" dirty="0" smtClean="0"/>
              <a:t> far </a:t>
            </a:r>
            <a:r>
              <a:rPr lang="fr-FR" sz="9600" dirty="0" err="1" smtClean="0"/>
              <a:t>was</a:t>
            </a:r>
            <a:r>
              <a:rPr lang="fr-FR" sz="9600" dirty="0" smtClean="0"/>
              <a:t> </a:t>
            </a:r>
            <a:r>
              <a:rPr lang="fr-FR" sz="9600" dirty="0" err="1" smtClean="0"/>
              <a:t>demonstrated</a:t>
            </a:r>
            <a:r>
              <a:rPr lang="fr-FR" sz="9600" dirty="0" smtClean="0"/>
              <a:t> for the </a:t>
            </a:r>
            <a:r>
              <a:rPr lang="fr-FR" sz="9600" dirty="0" err="1" smtClean="0"/>
              <a:t>honeybee</a:t>
            </a:r>
            <a:r>
              <a:rPr lang="fr-FR" sz="9600" dirty="0" smtClean="0"/>
              <a:t> </a:t>
            </a:r>
            <a:r>
              <a:rPr lang="fr-FR" sz="9600" dirty="0" err="1" smtClean="0"/>
              <a:t>venom</a:t>
            </a:r>
            <a:r>
              <a:rPr lang="fr-FR" sz="9600" dirty="0" smtClean="0"/>
              <a:t> </a:t>
            </a:r>
            <a:r>
              <a:rPr lang="fr-FR" sz="9600" dirty="0" err="1" smtClean="0"/>
              <a:t>allergens</a:t>
            </a:r>
            <a:r>
              <a:rPr lang="fr-FR" sz="9600" dirty="0" smtClean="0"/>
              <a:t> Api m 1, Api m 2, Api m 3, Api m 5 and Api m 10 (for </a:t>
            </a:r>
            <a:r>
              <a:rPr lang="fr-FR" sz="9600" dirty="0" err="1" smtClean="0"/>
              <a:t>references</a:t>
            </a:r>
            <a:r>
              <a:rPr lang="fr-FR" sz="9600" dirty="0" smtClean="0"/>
              <a:t> </a:t>
            </a:r>
            <a:r>
              <a:rPr lang="fr-FR" sz="9600" dirty="0" err="1" smtClean="0"/>
              <a:t>see</a:t>
            </a:r>
            <a:r>
              <a:rPr lang="fr-FR" sz="9600" dirty="0" smtClean="0"/>
              <a:t> Table 1). </a:t>
            </a:r>
          </a:p>
          <a:p>
            <a:endParaRPr lang="fr-FR" sz="9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9600" dirty="0" smtClean="0"/>
              <a:t>Wasp and </a:t>
            </a:r>
            <a:r>
              <a:rPr lang="fr-FR" sz="9600" dirty="0" err="1" smtClean="0"/>
              <a:t>bee</a:t>
            </a:r>
            <a:r>
              <a:rPr lang="fr-FR" sz="9600" dirty="0" smtClean="0"/>
              <a:t> </a:t>
            </a:r>
            <a:r>
              <a:rPr lang="fr-FR" sz="9600" dirty="0" err="1" smtClean="0"/>
              <a:t>vitellogenins</a:t>
            </a:r>
            <a:r>
              <a:rPr lang="fr-FR" sz="9600" dirty="0" smtClean="0"/>
              <a:t> (</a:t>
            </a:r>
            <a:r>
              <a:rPr lang="fr-FR" sz="9600" dirty="0" err="1" smtClean="0"/>
              <a:t>rApi</a:t>
            </a:r>
            <a:r>
              <a:rPr lang="fr-FR" sz="9600" dirty="0" smtClean="0"/>
              <a:t> m 12 and </a:t>
            </a:r>
            <a:r>
              <a:rPr lang="fr-FR" sz="9600" dirty="0" err="1" smtClean="0"/>
              <a:t>rVes</a:t>
            </a:r>
            <a:r>
              <a:rPr lang="fr-FR" sz="9600" dirty="0" smtClean="0"/>
              <a:t> v 6) </a:t>
            </a:r>
            <a:r>
              <a:rPr lang="fr-FR" sz="9600" dirty="0" err="1" smtClean="0"/>
              <a:t>seem</a:t>
            </a:r>
            <a:r>
              <a:rPr lang="fr-FR" sz="9600" dirty="0" smtClean="0"/>
              <a:t> to </a:t>
            </a:r>
            <a:r>
              <a:rPr lang="fr-FR" sz="9600" dirty="0" err="1" smtClean="0"/>
              <a:t>play</a:t>
            </a:r>
            <a:r>
              <a:rPr lang="fr-FR" sz="9600" dirty="0" smtClean="0"/>
              <a:t> a relevant </a:t>
            </a:r>
            <a:r>
              <a:rPr lang="fr-FR" sz="9600" dirty="0" err="1" smtClean="0"/>
              <a:t>role</a:t>
            </a:r>
            <a:r>
              <a:rPr lang="fr-FR" sz="9600" dirty="0" smtClean="0"/>
              <a:t> as </a:t>
            </a:r>
            <a:r>
              <a:rPr lang="fr-FR" sz="9600" dirty="0" err="1" smtClean="0"/>
              <a:t>sensitizing</a:t>
            </a:r>
            <a:r>
              <a:rPr lang="fr-FR" sz="9600" dirty="0" smtClean="0"/>
              <a:t> </a:t>
            </a:r>
            <a:r>
              <a:rPr lang="fr-FR" sz="9600" dirty="0" err="1" smtClean="0"/>
              <a:t>venom</a:t>
            </a:r>
            <a:r>
              <a:rPr lang="fr-FR" sz="9600" dirty="0" smtClean="0"/>
              <a:t> components and as a </a:t>
            </a:r>
            <a:r>
              <a:rPr lang="fr-FR" sz="9600" dirty="0" err="1" smtClean="0"/>
              <a:t>novel</a:t>
            </a:r>
            <a:r>
              <a:rPr lang="fr-FR" sz="9600" dirty="0" smtClean="0"/>
              <a:t> cross-</a:t>
            </a:r>
            <a:r>
              <a:rPr lang="fr-FR" sz="9600" dirty="0" err="1" smtClean="0"/>
              <a:t>reactive</a:t>
            </a:r>
            <a:r>
              <a:rPr lang="fr-FR" sz="9600" dirty="0" smtClean="0"/>
              <a:t> class of </a:t>
            </a:r>
            <a:r>
              <a:rPr lang="fr-FR" sz="9600" dirty="0" err="1" smtClean="0"/>
              <a:t>homologous</a:t>
            </a:r>
            <a:r>
              <a:rPr lang="fr-FR" sz="9600" dirty="0" smtClean="0"/>
              <a:t> </a:t>
            </a:r>
            <a:r>
              <a:rPr lang="fr-FR" sz="9600" dirty="0" err="1" smtClean="0"/>
              <a:t>allergens</a:t>
            </a:r>
            <a:r>
              <a:rPr lang="fr-FR" sz="9600" dirty="0" smtClean="0"/>
              <a:t> </a:t>
            </a:r>
            <a:r>
              <a:rPr lang="fr-FR" sz="9600" dirty="0" err="1" smtClean="0"/>
              <a:t>responsible</a:t>
            </a:r>
            <a:r>
              <a:rPr lang="fr-FR" sz="9600" dirty="0" smtClean="0"/>
              <a:t> for double positive </a:t>
            </a:r>
            <a:r>
              <a:rPr lang="fr-FR" sz="9600" dirty="0" err="1" smtClean="0"/>
              <a:t>results</a:t>
            </a:r>
            <a:r>
              <a:rPr lang="fr-FR" sz="9600" dirty="0" smtClean="0"/>
              <a:t> </a:t>
            </a:r>
            <a:r>
              <a:rPr lang="fr-FR" sz="9600" dirty="0" err="1" smtClean="0"/>
              <a:t>with</a:t>
            </a:r>
            <a:r>
              <a:rPr lang="fr-FR" sz="9600" dirty="0" smtClean="0"/>
              <a:t> </a:t>
            </a:r>
            <a:r>
              <a:rPr lang="fr-FR" sz="9600" dirty="0" err="1" smtClean="0"/>
              <a:t>bee</a:t>
            </a:r>
            <a:r>
              <a:rPr lang="fr-FR" sz="9600" dirty="0" smtClean="0"/>
              <a:t> and YJ </a:t>
            </a:r>
            <a:r>
              <a:rPr lang="fr-FR" sz="9600" dirty="0" err="1" smtClean="0"/>
              <a:t>venoms</a:t>
            </a:r>
            <a:r>
              <a:rPr lang="fr-FR" sz="9600" dirty="0" smtClean="0"/>
              <a:t> </a:t>
            </a:r>
            <a:r>
              <a:rPr lang="fr-FR" sz="9600" dirty="0" err="1" smtClean="0"/>
              <a:t>apart</a:t>
            </a:r>
            <a:r>
              <a:rPr lang="fr-FR" sz="9600" dirty="0" smtClean="0"/>
              <a:t> </a:t>
            </a:r>
            <a:r>
              <a:rPr lang="fr-FR" sz="9600" dirty="0" err="1" smtClean="0"/>
              <a:t>from</a:t>
            </a:r>
            <a:r>
              <a:rPr lang="fr-FR" sz="9600" dirty="0" smtClean="0"/>
              <a:t>  cross-</a:t>
            </a:r>
            <a:r>
              <a:rPr lang="fr-FR" sz="9600" dirty="0" err="1" smtClean="0"/>
              <a:t>reactive</a:t>
            </a:r>
            <a:r>
              <a:rPr lang="fr-FR" sz="9600" dirty="0" smtClean="0"/>
              <a:t> carbohydrate </a:t>
            </a:r>
            <a:r>
              <a:rPr lang="fr-FR" sz="9600" dirty="0" err="1" smtClean="0"/>
              <a:t>determinants</a:t>
            </a:r>
            <a:r>
              <a:rPr lang="fr-FR" sz="9600" dirty="0" smtClean="0"/>
              <a:t> (</a:t>
            </a:r>
            <a:r>
              <a:rPr lang="fr-FR" sz="9600" dirty="0" err="1" smtClean="0"/>
              <a:t>CCDs</a:t>
            </a:r>
            <a:r>
              <a:rPr lang="fr-FR" sz="9600" dirty="0" smtClean="0"/>
              <a:t>).</a:t>
            </a:r>
          </a:p>
          <a:p>
            <a:endParaRPr lang="fr-FR" sz="9600"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11</a:t>
            </a:fld>
            <a:endParaRPr lang="en-US" dirty="0"/>
          </a:p>
        </p:txBody>
      </p:sp>
    </p:spTree>
    <p:extLst>
      <p:ext uri="{BB962C8B-B14F-4D97-AF65-F5344CB8AC3E}">
        <p14:creationId xmlns:p14="http://schemas.microsoft.com/office/powerpoint/2010/main" xmlns="" val="1301540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Specific</a:t>
            </a:r>
            <a:r>
              <a:rPr lang="fr-FR" dirty="0" smtClean="0"/>
              <a:t> IgE </a:t>
            </a:r>
            <a:r>
              <a:rPr lang="fr-FR" dirty="0" err="1" smtClean="0"/>
              <a:t>determination</a:t>
            </a:r>
            <a:r>
              <a:rPr lang="fr-FR" dirty="0" smtClean="0"/>
              <a:t> </a:t>
            </a:r>
            <a:r>
              <a:rPr lang="fr-FR" dirty="0" err="1" smtClean="0"/>
              <a:t>against</a:t>
            </a:r>
            <a:r>
              <a:rPr lang="fr-FR" dirty="0" smtClean="0"/>
              <a:t> non-</a:t>
            </a:r>
            <a:r>
              <a:rPr lang="fr-FR" dirty="0" err="1" smtClean="0"/>
              <a:t>glycosylated</a:t>
            </a:r>
            <a:r>
              <a:rPr lang="fr-FR" dirty="0" smtClean="0"/>
              <a:t> recombinant </a:t>
            </a:r>
            <a:r>
              <a:rPr lang="fr-FR" dirty="0" err="1" smtClean="0"/>
              <a:t>species-specific</a:t>
            </a:r>
            <a:r>
              <a:rPr lang="fr-FR" dirty="0" smtClean="0"/>
              <a:t> major </a:t>
            </a:r>
            <a:r>
              <a:rPr lang="fr-FR" dirty="0" err="1" smtClean="0"/>
              <a:t>allergen</a:t>
            </a:r>
            <a:r>
              <a:rPr lang="fr-FR" dirty="0" smtClean="0"/>
              <a:t> </a:t>
            </a:r>
            <a:r>
              <a:rPr lang="fr-FR" dirty="0" err="1" smtClean="0"/>
              <a:t>Ves</a:t>
            </a:r>
            <a:r>
              <a:rPr lang="fr-FR" dirty="0" smtClean="0"/>
              <a:t> v 5 </a:t>
            </a:r>
            <a:r>
              <a:rPr lang="fr-FR" dirty="0" err="1" smtClean="0"/>
              <a:t>alone</a:t>
            </a:r>
            <a:r>
              <a:rPr lang="fr-FR" dirty="0" smtClean="0"/>
              <a:t> </a:t>
            </a:r>
            <a:r>
              <a:rPr lang="fr-FR" dirty="0" err="1" smtClean="0"/>
              <a:t>showed</a:t>
            </a:r>
            <a:r>
              <a:rPr lang="fr-FR" dirty="0" smtClean="0"/>
              <a:t> a </a:t>
            </a:r>
            <a:r>
              <a:rPr lang="fr-FR" dirty="0" err="1" smtClean="0"/>
              <a:t>sensitivity</a:t>
            </a:r>
            <a:r>
              <a:rPr lang="fr-FR" dirty="0" smtClean="0"/>
              <a:t> </a:t>
            </a:r>
            <a:r>
              <a:rPr lang="fr-FR" dirty="0" err="1" smtClean="0"/>
              <a:t>between</a:t>
            </a:r>
            <a:r>
              <a:rPr lang="fr-FR" dirty="0" smtClean="0"/>
              <a:t> 84.5% and 100% (15-20). </a:t>
            </a:r>
          </a:p>
          <a:p>
            <a:r>
              <a:rPr lang="fr-FR" dirty="0" err="1" smtClean="0"/>
              <a:t>Sensitization</a:t>
            </a:r>
            <a:r>
              <a:rPr lang="fr-FR" dirty="0" smtClean="0"/>
              <a:t> to </a:t>
            </a:r>
            <a:r>
              <a:rPr lang="fr-FR" dirty="0" err="1" smtClean="0"/>
              <a:t>rVes</a:t>
            </a:r>
            <a:r>
              <a:rPr lang="fr-FR" dirty="0" smtClean="0"/>
              <a:t> v 1 </a:t>
            </a:r>
            <a:r>
              <a:rPr lang="fr-FR" dirty="0" err="1" smtClean="0"/>
              <a:t>was</a:t>
            </a:r>
            <a:r>
              <a:rPr lang="fr-FR" dirty="0" smtClean="0"/>
              <a:t> </a:t>
            </a:r>
            <a:r>
              <a:rPr lang="fr-FR" dirty="0" err="1" smtClean="0"/>
              <a:t>found</a:t>
            </a:r>
            <a:r>
              <a:rPr lang="fr-FR" dirty="0" smtClean="0"/>
              <a:t> in 33.3-54% of </a:t>
            </a:r>
            <a:r>
              <a:rPr lang="fr-FR" dirty="0" err="1" smtClean="0"/>
              <a:t>yellow</a:t>
            </a:r>
            <a:r>
              <a:rPr lang="fr-FR" dirty="0" smtClean="0"/>
              <a:t> jacket </a:t>
            </a:r>
            <a:r>
              <a:rPr lang="fr-FR" dirty="0" err="1" smtClean="0"/>
              <a:t>venom</a:t>
            </a:r>
            <a:r>
              <a:rPr lang="fr-FR" dirty="0" smtClean="0"/>
              <a:t> (YJV) </a:t>
            </a:r>
            <a:r>
              <a:rPr lang="fr-FR" dirty="0" err="1" smtClean="0"/>
              <a:t>allergic</a:t>
            </a:r>
            <a:r>
              <a:rPr lang="fr-FR" dirty="0" smtClean="0"/>
              <a:t> patients (17-22). </a:t>
            </a:r>
            <a:r>
              <a:rPr lang="fr-FR" dirty="0" err="1" smtClean="0"/>
              <a:t>Sensitization</a:t>
            </a:r>
            <a:r>
              <a:rPr lang="fr-FR" dirty="0" smtClean="0"/>
              <a:t> to </a:t>
            </a:r>
            <a:r>
              <a:rPr lang="fr-FR" dirty="0" err="1" smtClean="0"/>
              <a:t>rVes</a:t>
            </a:r>
            <a:r>
              <a:rPr lang="fr-FR" dirty="0" smtClean="0"/>
              <a:t> v 2 </a:t>
            </a:r>
            <a:r>
              <a:rPr lang="fr-FR" dirty="0" err="1" smtClean="0"/>
              <a:t>was</a:t>
            </a:r>
            <a:r>
              <a:rPr lang="fr-FR" dirty="0" smtClean="0"/>
              <a:t> </a:t>
            </a:r>
            <a:r>
              <a:rPr lang="fr-FR" dirty="0" err="1" smtClean="0"/>
              <a:t>reported</a:t>
            </a:r>
            <a:r>
              <a:rPr lang="fr-FR" dirty="0" smtClean="0"/>
              <a:t> in 5-25% of </a:t>
            </a:r>
          </a:p>
          <a:p>
            <a:r>
              <a:rPr lang="fr-FR" dirty="0" smtClean="0"/>
              <a:t>YJV </a:t>
            </a:r>
            <a:r>
              <a:rPr lang="fr-FR" dirty="0" err="1" smtClean="0"/>
              <a:t>allergic</a:t>
            </a:r>
            <a:r>
              <a:rPr lang="fr-FR" dirty="0" smtClean="0"/>
              <a:t> patients, </a:t>
            </a:r>
            <a:r>
              <a:rPr lang="fr-FR" dirty="0" err="1" smtClean="0"/>
              <a:t>while</a:t>
            </a:r>
            <a:r>
              <a:rPr lang="fr-FR" dirty="0" smtClean="0"/>
              <a:t> </a:t>
            </a:r>
            <a:r>
              <a:rPr lang="fr-FR" dirty="0" err="1" smtClean="0"/>
              <a:t>sensitization</a:t>
            </a:r>
            <a:r>
              <a:rPr lang="fr-FR" dirty="0" smtClean="0"/>
              <a:t> to </a:t>
            </a:r>
            <a:r>
              <a:rPr lang="fr-FR" dirty="0" err="1" smtClean="0"/>
              <a:t>rVes</a:t>
            </a:r>
            <a:r>
              <a:rPr lang="fr-FR" dirty="0" smtClean="0"/>
              <a:t> v 3 in 50-62.8% of YJV </a:t>
            </a:r>
            <a:r>
              <a:rPr lang="fr-FR" dirty="0" err="1" smtClean="0"/>
              <a:t>allergic</a:t>
            </a:r>
            <a:r>
              <a:rPr lang="fr-FR" dirty="0" smtClean="0"/>
              <a:t> patients (8, 20). </a:t>
            </a:r>
          </a:p>
          <a:p>
            <a:r>
              <a:rPr lang="fr-FR" dirty="0" smtClean="0"/>
              <a:t>Wasp and </a:t>
            </a:r>
            <a:r>
              <a:rPr lang="fr-FR" dirty="0" err="1" smtClean="0"/>
              <a:t>bee</a:t>
            </a:r>
            <a:r>
              <a:rPr lang="fr-FR" dirty="0" smtClean="0"/>
              <a:t> </a:t>
            </a:r>
            <a:r>
              <a:rPr lang="fr-FR" dirty="0" err="1" smtClean="0"/>
              <a:t>vitellogenins</a:t>
            </a:r>
            <a:r>
              <a:rPr lang="fr-FR" dirty="0" smtClean="0"/>
              <a:t> (</a:t>
            </a:r>
            <a:r>
              <a:rPr lang="fr-FR" dirty="0" err="1" smtClean="0"/>
              <a:t>rApi</a:t>
            </a:r>
            <a:r>
              <a:rPr lang="fr-FR" dirty="0" smtClean="0"/>
              <a:t> m 12 and </a:t>
            </a:r>
            <a:r>
              <a:rPr lang="fr-FR" dirty="0" err="1" smtClean="0"/>
              <a:t>rVes</a:t>
            </a:r>
            <a:r>
              <a:rPr lang="fr-FR" dirty="0" smtClean="0"/>
              <a:t> v 6) </a:t>
            </a:r>
            <a:r>
              <a:rPr lang="fr-FR" dirty="0" err="1" smtClean="0"/>
              <a:t>seem</a:t>
            </a:r>
            <a:r>
              <a:rPr lang="fr-FR" dirty="0" smtClean="0"/>
              <a:t> to </a:t>
            </a:r>
            <a:r>
              <a:rPr lang="fr-FR" dirty="0" err="1" smtClean="0"/>
              <a:t>play</a:t>
            </a:r>
            <a:r>
              <a:rPr lang="fr-FR" dirty="0" smtClean="0"/>
              <a:t> a relevant </a:t>
            </a:r>
            <a:r>
              <a:rPr lang="fr-FR" dirty="0" err="1" smtClean="0"/>
              <a:t>role</a:t>
            </a:r>
            <a:r>
              <a:rPr lang="fr-FR" dirty="0" smtClean="0"/>
              <a:t> as </a:t>
            </a:r>
            <a:r>
              <a:rPr lang="fr-FR" dirty="0" err="1" smtClean="0"/>
              <a:t>sensitizing</a:t>
            </a:r>
            <a:r>
              <a:rPr lang="fr-FR" dirty="0" smtClean="0"/>
              <a:t> </a:t>
            </a:r>
            <a:r>
              <a:rPr lang="fr-FR" dirty="0" err="1" smtClean="0"/>
              <a:t>venom</a:t>
            </a:r>
            <a:r>
              <a:rPr lang="fr-FR" dirty="0" smtClean="0"/>
              <a:t> components and as a </a:t>
            </a:r>
            <a:r>
              <a:rPr lang="fr-FR" dirty="0" err="1" smtClean="0"/>
              <a:t>novel</a:t>
            </a:r>
            <a:r>
              <a:rPr lang="fr-FR" dirty="0" smtClean="0"/>
              <a:t> cross-</a:t>
            </a:r>
            <a:r>
              <a:rPr lang="fr-FR" dirty="0" err="1" smtClean="0"/>
              <a:t>reactive</a:t>
            </a:r>
            <a:r>
              <a:rPr lang="fr-FR" dirty="0" smtClean="0"/>
              <a:t> class of </a:t>
            </a:r>
            <a:r>
              <a:rPr lang="fr-FR" dirty="0" err="1" smtClean="0"/>
              <a:t>homologous</a:t>
            </a:r>
            <a:r>
              <a:rPr lang="fr-FR" dirty="0" smtClean="0"/>
              <a:t> </a:t>
            </a:r>
            <a:r>
              <a:rPr lang="fr-FR" dirty="0" err="1" smtClean="0"/>
              <a:t>allergens</a:t>
            </a:r>
            <a:r>
              <a:rPr lang="fr-FR" dirty="0" smtClean="0"/>
              <a:t> </a:t>
            </a:r>
            <a:r>
              <a:rPr lang="fr-FR" dirty="0" err="1" smtClean="0"/>
              <a:t>responsible</a:t>
            </a:r>
            <a:r>
              <a:rPr lang="fr-FR" dirty="0" smtClean="0"/>
              <a:t> for double positive </a:t>
            </a:r>
            <a:r>
              <a:rPr lang="fr-FR" dirty="0" err="1" smtClean="0"/>
              <a:t>results</a:t>
            </a:r>
            <a:r>
              <a:rPr lang="fr-FR" dirty="0" smtClean="0"/>
              <a:t> </a:t>
            </a:r>
            <a:r>
              <a:rPr lang="fr-FR" dirty="0" err="1" smtClean="0"/>
              <a:t>with</a:t>
            </a:r>
            <a:r>
              <a:rPr lang="fr-FR" dirty="0" smtClean="0"/>
              <a:t> </a:t>
            </a:r>
            <a:r>
              <a:rPr lang="fr-FR" dirty="0" err="1" smtClean="0"/>
              <a:t>bee</a:t>
            </a:r>
            <a:r>
              <a:rPr lang="fr-FR" dirty="0" smtClean="0"/>
              <a:t> and YJ </a:t>
            </a:r>
            <a:r>
              <a:rPr lang="fr-FR" dirty="0" err="1" smtClean="0"/>
              <a:t>venoms</a:t>
            </a:r>
            <a:r>
              <a:rPr lang="fr-FR" dirty="0" smtClean="0"/>
              <a:t> </a:t>
            </a:r>
            <a:r>
              <a:rPr lang="fr-FR" dirty="0" err="1" smtClean="0"/>
              <a:t>apart</a:t>
            </a:r>
            <a:r>
              <a:rPr lang="fr-FR" dirty="0" smtClean="0"/>
              <a:t> </a:t>
            </a:r>
            <a:r>
              <a:rPr lang="fr-FR" dirty="0" err="1" smtClean="0"/>
              <a:t>from</a:t>
            </a:r>
            <a:r>
              <a:rPr lang="fr-FR" dirty="0" smtClean="0"/>
              <a:t> </a:t>
            </a:r>
          </a:p>
          <a:p>
            <a:r>
              <a:rPr lang="fr-FR" dirty="0" smtClean="0"/>
              <a:t>cross-</a:t>
            </a:r>
            <a:r>
              <a:rPr lang="fr-FR" dirty="0" err="1" smtClean="0"/>
              <a:t>reactive</a:t>
            </a:r>
            <a:r>
              <a:rPr lang="fr-FR" dirty="0" smtClean="0"/>
              <a:t> carbohydrate </a:t>
            </a:r>
            <a:r>
              <a:rPr lang="fr-FR" dirty="0" err="1" smtClean="0"/>
              <a:t>determinants</a:t>
            </a:r>
            <a:r>
              <a:rPr lang="fr-FR" dirty="0" smtClean="0"/>
              <a:t> (</a:t>
            </a:r>
            <a:r>
              <a:rPr lang="fr-FR" dirty="0" err="1" smtClean="0"/>
              <a:t>CCDs</a:t>
            </a:r>
            <a:r>
              <a:rPr lang="fr-FR" dirty="0" smtClean="0"/>
              <a:t>). In </a:t>
            </a:r>
            <a:r>
              <a:rPr lang="fr-FR" dirty="0" err="1" smtClean="0"/>
              <a:t>particular</a:t>
            </a:r>
            <a:r>
              <a:rPr lang="fr-FR" dirty="0" smtClean="0"/>
              <a:t> </a:t>
            </a:r>
            <a:r>
              <a:rPr lang="fr-FR" dirty="0" err="1" smtClean="0"/>
              <a:t>rVes</a:t>
            </a:r>
            <a:r>
              <a:rPr lang="fr-FR" dirty="0" smtClean="0"/>
              <a:t> v 6 </a:t>
            </a:r>
            <a:r>
              <a:rPr lang="fr-FR" dirty="0" err="1" smtClean="0"/>
              <a:t>was</a:t>
            </a:r>
            <a:r>
              <a:rPr lang="fr-FR" dirty="0" smtClean="0"/>
              <a:t> </a:t>
            </a:r>
            <a:r>
              <a:rPr lang="fr-FR" dirty="0" err="1" smtClean="0"/>
              <a:t>recognized</a:t>
            </a:r>
            <a:r>
              <a:rPr lang="fr-FR" dirty="0" smtClean="0"/>
              <a:t> by 39% of YJV </a:t>
            </a:r>
            <a:r>
              <a:rPr lang="fr-FR" dirty="0" err="1" smtClean="0"/>
              <a:t>allergic</a:t>
            </a:r>
            <a:r>
              <a:rPr lang="fr-FR" dirty="0" smtClean="0"/>
              <a:t> patients (9). </a:t>
            </a: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12</a:t>
            </a:fld>
            <a:endParaRPr lang="en-US" dirty="0"/>
          </a:p>
        </p:txBody>
      </p:sp>
    </p:spTree>
    <p:extLst>
      <p:ext uri="{BB962C8B-B14F-4D97-AF65-F5344CB8AC3E}">
        <p14:creationId xmlns:p14="http://schemas.microsoft.com/office/powerpoint/2010/main" xmlns="" val="502766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Between</a:t>
            </a:r>
            <a:r>
              <a:rPr lang="fr-FR" dirty="0" smtClean="0"/>
              <a:t> 45 and 50% of </a:t>
            </a:r>
            <a:r>
              <a:rPr lang="fr-FR" dirty="0" err="1" smtClean="0"/>
              <a:t>Hymenoptera</a:t>
            </a:r>
            <a:r>
              <a:rPr lang="fr-FR" dirty="0" smtClean="0"/>
              <a:t> </a:t>
            </a:r>
            <a:r>
              <a:rPr lang="fr-FR" dirty="0" err="1" smtClean="0"/>
              <a:t>venom</a:t>
            </a:r>
            <a:r>
              <a:rPr lang="fr-FR" dirty="0" smtClean="0"/>
              <a:t> </a:t>
            </a:r>
            <a:r>
              <a:rPr lang="fr-FR" dirty="0" err="1" smtClean="0"/>
              <a:t>allergic</a:t>
            </a:r>
            <a:r>
              <a:rPr lang="fr-FR" dirty="0" smtClean="0"/>
              <a:t> patients display double </a:t>
            </a:r>
            <a:r>
              <a:rPr lang="fr-FR" dirty="0" err="1" smtClean="0"/>
              <a:t>sensitization</a:t>
            </a:r>
            <a:r>
              <a:rPr lang="fr-FR" dirty="0" smtClean="0"/>
              <a:t> to </a:t>
            </a:r>
            <a:r>
              <a:rPr lang="fr-FR" dirty="0" err="1" smtClean="0"/>
              <a:t>both</a:t>
            </a:r>
            <a:r>
              <a:rPr lang="fr-FR" dirty="0" smtClean="0"/>
              <a:t> HBV and YJV on diagnostic </a:t>
            </a:r>
            <a:r>
              <a:rPr lang="fr-FR" dirty="0" err="1" smtClean="0"/>
              <a:t>testing</a:t>
            </a:r>
            <a:r>
              <a:rPr lang="fr-FR" dirty="0" smtClean="0"/>
              <a:t> </a:t>
            </a:r>
            <a:r>
              <a:rPr lang="fr-FR" dirty="0" err="1" smtClean="0"/>
              <a:t>with</a:t>
            </a:r>
            <a:r>
              <a:rPr lang="fr-FR" dirty="0" smtClean="0"/>
              <a:t> skin tests and </a:t>
            </a:r>
            <a:r>
              <a:rPr lang="fr-FR" dirty="0" err="1" smtClean="0"/>
              <a:t>venom</a:t>
            </a:r>
            <a:r>
              <a:rPr lang="fr-FR" dirty="0" smtClean="0"/>
              <a:t> sIgE.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Therefore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often</a:t>
            </a:r>
            <a:r>
              <a:rPr lang="fr-FR" sz="1200" kern="1200" dirty="0" smtClean="0">
                <a:solidFill>
                  <a:schemeClr val="tx1"/>
                </a:solidFill>
                <a:effectLst/>
                <a:latin typeface="+mn-lt"/>
                <a:ea typeface="+mn-ea"/>
                <a:cs typeface="+mn-cs"/>
              </a:rPr>
              <a:t> leads to </a:t>
            </a:r>
            <a:r>
              <a:rPr lang="fr-FR" sz="1200" kern="1200" dirty="0" err="1" smtClean="0">
                <a:solidFill>
                  <a:schemeClr val="tx1"/>
                </a:solidFill>
                <a:effectLst/>
                <a:latin typeface="+mn-lt"/>
                <a:ea typeface="+mn-ea"/>
                <a:cs typeface="+mn-cs"/>
              </a:rPr>
              <a:t>unnecessary</a:t>
            </a:r>
            <a:r>
              <a:rPr lang="fr-FR" sz="1200" kern="1200" dirty="0" smtClean="0">
                <a:solidFill>
                  <a:schemeClr val="tx1"/>
                </a:solidFill>
                <a:effectLst/>
                <a:latin typeface="+mn-lt"/>
                <a:ea typeface="+mn-ea"/>
                <a:cs typeface="+mn-cs"/>
              </a:rPr>
              <a:t> VIT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both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resulting</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higher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costs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potentially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increased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risk</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side-effects</a:t>
            </a:r>
            <a:r>
              <a:rPr lang="fr-FR" sz="1200" kern="1200" dirty="0" smtClean="0">
                <a:solidFill>
                  <a:schemeClr val="tx1"/>
                </a:solidFill>
                <a:effectLst/>
                <a:latin typeface="+mn-lt"/>
                <a:ea typeface="+mn-ea"/>
                <a:cs typeface="+mn-cs"/>
              </a:rPr>
              <a:t> and the </a:t>
            </a:r>
            <a:r>
              <a:rPr lang="fr-FR" sz="1200" kern="1200" dirty="0" err="1" smtClean="0">
                <a:solidFill>
                  <a:schemeClr val="tx1"/>
                </a:solidFill>
                <a:effectLst/>
                <a:latin typeface="+mn-lt"/>
                <a:ea typeface="+mn-ea"/>
                <a:cs typeface="+mn-cs"/>
              </a:rPr>
              <a:t>possibility</a:t>
            </a:r>
            <a:r>
              <a:rPr lang="fr-FR" sz="1200" kern="1200" dirty="0" smtClean="0">
                <a:solidFill>
                  <a:schemeClr val="tx1"/>
                </a:solidFill>
                <a:effectLst/>
                <a:latin typeface="+mn-lt"/>
                <a:ea typeface="+mn-ea"/>
                <a:cs typeface="+mn-cs"/>
              </a:rPr>
              <a:t> of de novo </a:t>
            </a:r>
            <a:r>
              <a:rPr lang="fr-FR" sz="1200" kern="1200" dirty="0" err="1" smtClean="0">
                <a:solidFill>
                  <a:schemeClr val="tx1"/>
                </a:solidFill>
                <a:effectLst/>
                <a:latin typeface="+mn-lt"/>
                <a:ea typeface="+mn-ea"/>
                <a:cs typeface="+mn-cs"/>
              </a:rPr>
              <a:t>sensitization</a:t>
            </a:r>
            <a:r>
              <a:rPr lang="fr-FR" sz="1200" kern="1200" dirty="0" smtClean="0">
                <a:solidFill>
                  <a:schemeClr val="tx1"/>
                </a:solidFill>
                <a:effectLst/>
                <a:latin typeface="+mn-lt"/>
                <a:ea typeface="+mn-ea"/>
                <a:cs typeface="+mn-cs"/>
              </a:rPr>
              <a:t>. </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This </a:t>
            </a:r>
            <a:r>
              <a:rPr lang="fr-FR" dirty="0" err="1" smtClean="0"/>
              <a:t>makes</a:t>
            </a:r>
            <a:r>
              <a:rPr lang="fr-FR" dirty="0" smtClean="0"/>
              <a:t> </a:t>
            </a:r>
            <a:r>
              <a:rPr lang="fr-FR" dirty="0" err="1" smtClean="0"/>
              <a:t>choosing</a:t>
            </a:r>
            <a:r>
              <a:rPr lang="fr-FR" dirty="0" smtClean="0"/>
              <a:t> the correct </a:t>
            </a:r>
            <a:r>
              <a:rPr lang="fr-FR" dirty="0" err="1" smtClean="0"/>
              <a:t>venom</a:t>
            </a:r>
            <a:r>
              <a:rPr lang="fr-FR" dirty="0" smtClean="0"/>
              <a:t> for </a:t>
            </a:r>
            <a:r>
              <a:rPr lang="fr-FR" dirty="0" err="1" smtClean="0"/>
              <a:t>immunotherapy</a:t>
            </a:r>
            <a:r>
              <a:rPr lang="fr-FR" dirty="0" smtClean="0"/>
              <a:t> </a:t>
            </a:r>
            <a:r>
              <a:rPr lang="fr-FR" dirty="0" err="1" smtClean="0"/>
              <a:t>difficult</a:t>
            </a:r>
            <a:r>
              <a:rPr lang="fr-FR" dirty="0" smtClean="0"/>
              <a:t>, </a:t>
            </a:r>
            <a:r>
              <a:rPr lang="fr-FR" dirty="0" err="1" smtClean="0"/>
              <a:t>when</a:t>
            </a:r>
            <a:r>
              <a:rPr lang="fr-FR" dirty="0" smtClean="0"/>
              <a:t> the </a:t>
            </a:r>
            <a:r>
              <a:rPr lang="fr-FR" dirty="0" err="1" smtClean="0"/>
              <a:t>culprit</a:t>
            </a:r>
            <a:r>
              <a:rPr lang="fr-FR" dirty="0" smtClean="0"/>
              <a:t> </a:t>
            </a:r>
            <a:r>
              <a:rPr lang="fr-FR" dirty="0" err="1" smtClean="0"/>
              <a:t>insect</a:t>
            </a:r>
            <a:r>
              <a:rPr lang="fr-FR" dirty="0" smtClean="0"/>
              <a:t> </a:t>
            </a:r>
            <a:r>
              <a:rPr lang="fr-FR" dirty="0" err="1" smtClean="0"/>
              <a:t>is</a:t>
            </a:r>
            <a:r>
              <a:rPr lang="fr-FR" dirty="0" smtClean="0"/>
              <a:t> </a:t>
            </a:r>
            <a:r>
              <a:rPr lang="fr-FR" dirty="0" err="1" smtClean="0"/>
              <a:t>unknown</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First, double </a:t>
            </a:r>
            <a:r>
              <a:rPr lang="fr-FR" dirty="0" err="1" smtClean="0"/>
              <a:t>sensitization</a:t>
            </a:r>
            <a:r>
              <a:rPr lang="fr-FR" dirty="0" smtClean="0"/>
              <a:t> </a:t>
            </a:r>
            <a:r>
              <a:rPr lang="fr-FR" dirty="0" err="1" smtClean="0"/>
              <a:t>can</a:t>
            </a:r>
            <a:r>
              <a:rPr lang="fr-FR" dirty="0" smtClean="0"/>
              <a:t> </a:t>
            </a:r>
            <a:r>
              <a:rPr lang="fr-FR" dirty="0" err="1" smtClean="0"/>
              <a:t>represent</a:t>
            </a:r>
            <a:r>
              <a:rPr lang="fr-FR" dirty="0" smtClean="0"/>
              <a:t> a </a:t>
            </a:r>
            <a:r>
              <a:rPr lang="fr-FR" dirty="0" err="1" smtClean="0"/>
              <a:t>genuine</a:t>
            </a:r>
            <a:r>
              <a:rPr lang="fr-FR" dirty="0" smtClean="0"/>
              <a:t> double </a:t>
            </a:r>
            <a:r>
              <a:rPr lang="fr-FR" dirty="0" err="1" smtClean="0"/>
              <a:t>sensitization</a:t>
            </a:r>
            <a:r>
              <a:rPr lang="fr-FR" dirty="0" smtClean="0"/>
              <a:t> to </a:t>
            </a:r>
            <a:r>
              <a:rPr lang="fr-FR" dirty="0" err="1" smtClean="0"/>
              <a:t>both</a:t>
            </a:r>
            <a:r>
              <a:rPr lang="fr-FR" dirty="0" smtClean="0"/>
              <a:t> HBV and YJV marker </a:t>
            </a:r>
            <a:r>
              <a:rPr lang="fr-FR" dirty="0" err="1" smtClean="0"/>
              <a:t>allergens</a:t>
            </a:r>
            <a:r>
              <a:rPr lang="fr-FR" dirty="0" smtClean="0"/>
              <a:t>, </a:t>
            </a:r>
            <a:r>
              <a:rPr lang="fr-FR" dirty="0" err="1" smtClean="0"/>
              <a:t>resulting</a:t>
            </a:r>
            <a:r>
              <a:rPr lang="fr-FR" dirty="0" smtClean="0"/>
              <a:t> </a:t>
            </a:r>
            <a:r>
              <a:rPr lang="fr-FR" dirty="0" err="1" smtClean="0"/>
              <a:t>from</a:t>
            </a:r>
            <a:r>
              <a:rPr lang="fr-FR" dirty="0" smtClean="0"/>
              <a:t> </a:t>
            </a:r>
            <a:r>
              <a:rPr lang="fr-FR" dirty="0" err="1" smtClean="0"/>
              <a:t>previous</a:t>
            </a:r>
            <a:r>
              <a:rPr lang="fr-FR" dirty="0" smtClean="0"/>
              <a:t> </a:t>
            </a:r>
            <a:r>
              <a:rPr lang="fr-FR" dirty="0" err="1" smtClean="0"/>
              <a:t>stings</a:t>
            </a:r>
            <a:r>
              <a:rPr lang="fr-FR" dirty="0" smtClean="0"/>
              <a:t> </a:t>
            </a:r>
            <a:r>
              <a:rPr lang="fr-FR" dirty="0" err="1" smtClean="0"/>
              <a:t>from</a:t>
            </a:r>
            <a:r>
              <a:rPr lang="fr-FR" dirty="0" smtClean="0"/>
              <a:t> </a:t>
            </a:r>
            <a:r>
              <a:rPr lang="fr-FR" dirty="0" err="1" smtClean="0"/>
              <a:t>both</a:t>
            </a:r>
            <a:r>
              <a:rPr lang="fr-FR" dirty="0" smtClean="0"/>
              <a:t> of </a:t>
            </a:r>
            <a:r>
              <a:rPr lang="fr-FR" dirty="0" err="1" smtClean="0"/>
              <a:t>these</a:t>
            </a:r>
            <a:r>
              <a:rPr lang="fr-FR" dirty="0" smtClean="0"/>
              <a:t> </a:t>
            </a:r>
            <a:r>
              <a:rPr lang="fr-FR" dirty="0" err="1" smtClean="0"/>
              <a:t>insects</a:t>
            </a:r>
            <a:r>
              <a:rPr lang="fr-FR" dirty="0" smtClean="0"/>
              <a:t>. The </a:t>
            </a:r>
            <a:r>
              <a:rPr lang="fr-FR" dirty="0" err="1" smtClean="0"/>
              <a:t>clinical</a:t>
            </a:r>
            <a:r>
              <a:rPr lang="fr-FR" dirty="0" smtClean="0"/>
              <a:t> relevance of </a:t>
            </a:r>
            <a:r>
              <a:rPr lang="fr-FR" dirty="0" err="1" smtClean="0"/>
              <a:t>genuine</a:t>
            </a:r>
            <a:r>
              <a:rPr lang="fr-FR" dirty="0" smtClean="0"/>
              <a:t> double </a:t>
            </a:r>
            <a:r>
              <a:rPr lang="fr-FR" dirty="0" err="1" smtClean="0"/>
              <a:t>sensitization</a:t>
            </a:r>
            <a:r>
              <a:rPr lang="fr-FR" dirty="0" smtClean="0"/>
              <a:t> </a:t>
            </a:r>
            <a:r>
              <a:rPr lang="fr-FR" dirty="0" err="1" smtClean="0"/>
              <a:t>depends</a:t>
            </a:r>
            <a:r>
              <a:rPr lang="fr-FR" dirty="0" smtClean="0"/>
              <a:t> on the patient </a:t>
            </a:r>
            <a:r>
              <a:rPr lang="fr-FR" dirty="0" err="1" smtClean="0"/>
              <a:t>history</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Second, double </a:t>
            </a:r>
            <a:r>
              <a:rPr lang="fr-FR" dirty="0" err="1" smtClean="0"/>
              <a:t>sensitization</a:t>
            </a:r>
            <a:r>
              <a:rPr lang="fr-FR" dirty="0" smtClean="0"/>
              <a:t> </a:t>
            </a:r>
            <a:r>
              <a:rPr lang="fr-FR" dirty="0" err="1" smtClean="0"/>
              <a:t>can</a:t>
            </a:r>
            <a:r>
              <a:rPr lang="fr-FR" dirty="0" smtClean="0"/>
              <a:t> </a:t>
            </a:r>
            <a:r>
              <a:rPr lang="fr-FR" dirty="0" err="1" smtClean="0"/>
              <a:t>result</a:t>
            </a:r>
            <a:r>
              <a:rPr lang="fr-FR" dirty="0" smtClean="0"/>
              <a:t> </a:t>
            </a:r>
            <a:r>
              <a:rPr lang="fr-FR" dirty="0" err="1" smtClean="0"/>
              <a:t>from</a:t>
            </a:r>
            <a:r>
              <a:rPr lang="fr-FR" dirty="0" smtClean="0"/>
              <a:t> IgE-</a:t>
            </a:r>
            <a:r>
              <a:rPr lang="fr-FR" dirty="0" err="1" smtClean="0"/>
              <a:t>mediated</a:t>
            </a:r>
            <a:r>
              <a:rPr lang="fr-FR" dirty="0" smtClean="0"/>
              <a:t> </a:t>
            </a:r>
            <a:r>
              <a:rPr lang="fr-FR" dirty="0" err="1" smtClean="0"/>
              <a:t>sensitization</a:t>
            </a:r>
            <a:r>
              <a:rPr lang="fr-FR" dirty="0" smtClean="0"/>
              <a:t> to cross-</a:t>
            </a:r>
            <a:r>
              <a:rPr lang="fr-FR" dirty="0" err="1" smtClean="0"/>
              <a:t>reactive</a:t>
            </a:r>
            <a:r>
              <a:rPr lang="fr-FR" dirty="0" smtClean="0"/>
              <a:t>, </a:t>
            </a:r>
            <a:r>
              <a:rPr lang="fr-FR" dirty="0" err="1" smtClean="0"/>
              <a:t>homologous</a:t>
            </a:r>
            <a:r>
              <a:rPr lang="fr-FR" dirty="0" smtClean="0"/>
              <a:t> </a:t>
            </a:r>
            <a:r>
              <a:rPr lang="fr-FR" dirty="0" err="1" smtClean="0"/>
              <a:t>venom</a:t>
            </a:r>
            <a:r>
              <a:rPr lang="fr-FR" dirty="0" smtClean="0"/>
              <a:t> </a:t>
            </a:r>
            <a:r>
              <a:rPr lang="fr-FR" dirty="0" err="1" smtClean="0"/>
              <a:t>allergens</a:t>
            </a:r>
            <a:r>
              <a:rPr lang="fr-FR" dirty="0" smtClean="0"/>
              <a:t> </a:t>
            </a:r>
            <a:r>
              <a:rPr lang="fr-FR" dirty="0" err="1" smtClean="0"/>
              <a:t>present</a:t>
            </a:r>
            <a:r>
              <a:rPr lang="fr-FR" dirty="0" smtClean="0"/>
              <a:t> in HBV and YJV, </a:t>
            </a:r>
            <a:r>
              <a:rPr lang="fr-FR" dirty="0" err="1" smtClean="0"/>
              <a:t>resulting</a:t>
            </a:r>
            <a:r>
              <a:rPr lang="fr-FR" dirty="0" smtClean="0"/>
              <a:t> </a:t>
            </a:r>
            <a:r>
              <a:rPr lang="fr-FR" dirty="0" err="1" smtClean="0"/>
              <a:t>from</a:t>
            </a:r>
            <a:r>
              <a:rPr lang="fr-FR" dirty="0" smtClean="0"/>
              <a:t> a </a:t>
            </a:r>
            <a:r>
              <a:rPr lang="fr-FR" dirty="0" err="1" smtClean="0"/>
              <a:t>sting</a:t>
            </a:r>
            <a:r>
              <a:rPr lang="fr-FR" dirty="0" smtClean="0"/>
              <a:t> </a:t>
            </a:r>
            <a:r>
              <a:rPr lang="fr-FR" dirty="0" err="1" smtClean="0"/>
              <a:t>from</a:t>
            </a:r>
            <a:r>
              <a:rPr lang="fr-FR" dirty="0" smtClean="0"/>
              <a:t> </a:t>
            </a:r>
            <a:r>
              <a:rPr lang="fr-FR" dirty="0" err="1" smtClean="0"/>
              <a:t>either</a:t>
            </a:r>
            <a:r>
              <a:rPr lang="fr-FR" dirty="0" smtClean="0"/>
              <a:t> of the </a:t>
            </a:r>
            <a:r>
              <a:rPr lang="fr-FR" dirty="0" err="1" smtClean="0"/>
              <a:t>insects</a:t>
            </a:r>
            <a:r>
              <a:rPr lang="fr-FR" dirty="0" smtClean="0"/>
              <a:t>. The </a:t>
            </a:r>
            <a:r>
              <a:rPr lang="fr-FR" dirty="0" err="1" smtClean="0"/>
              <a:t>third</a:t>
            </a:r>
            <a:r>
              <a:rPr lang="fr-FR" dirty="0" smtClean="0"/>
              <a:t> and </a:t>
            </a:r>
            <a:r>
              <a:rPr lang="fr-FR" dirty="0" err="1" smtClean="0"/>
              <a:t>most</a:t>
            </a:r>
            <a:r>
              <a:rPr lang="fr-FR" dirty="0" smtClean="0"/>
              <a:t> </a:t>
            </a:r>
            <a:r>
              <a:rPr lang="fr-FR" dirty="0" err="1" smtClean="0"/>
              <a:t>common</a:t>
            </a:r>
            <a:r>
              <a:rPr lang="fr-FR" dirty="0" smtClean="0"/>
              <a:t> cause of double </a:t>
            </a:r>
            <a:r>
              <a:rPr lang="fr-FR" dirty="0" err="1" smtClean="0"/>
              <a:t>sensitization</a:t>
            </a:r>
            <a:r>
              <a:rPr lang="fr-FR" dirty="0" smtClean="0"/>
              <a:t> to HBV and YJV </a:t>
            </a:r>
            <a:r>
              <a:rPr lang="fr-FR" dirty="0" err="1" smtClean="0"/>
              <a:t>is</a:t>
            </a:r>
            <a:r>
              <a:rPr lang="fr-FR" dirty="0" smtClean="0"/>
              <a:t> the </a:t>
            </a:r>
            <a:r>
              <a:rPr lang="fr-FR" dirty="0" err="1" smtClean="0"/>
              <a:t>presence</a:t>
            </a:r>
            <a:r>
              <a:rPr lang="fr-FR" dirty="0" smtClean="0"/>
              <a:t> of sIgE to CCD. This </a:t>
            </a:r>
            <a:r>
              <a:rPr lang="fr-FR" dirty="0" err="1" smtClean="0"/>
              <a:t>accounts</a:t>
            </a:r>
            <a:r>
              <a:rPr lang="fr-FR" dirty="0" smtClean="0"/>
              <a:t> for up to 50% of double </a:t>
            </a:r>
            <a:r>
              <a:rPr lang="fr-FR" dirty="0" err="1" smtClean="0"/>
              <a:t>sensitizations</a:t>
            </a:r>
            <a:r>
              <a:rPr lang="fr-FR" dirty="0" smtClean="0"/>
              <a:t> to HBV and YJV [</a:t>
            </a:r>
            <a:r>
              <a:rPr lang="fr-FR" u="sng" dirty="0" smtClean="0">
                <a:hlinkClick r:id="rId3" tooltip="View reference"/>
              </a:rPr>
              <a:t>33</a:t>
            </a:r>
            <a:r>
              <a:rPr lang="fr-FR" dirty="0" smtClean="0"/>
              <a:t>]. </a:t>
            </a:r>
            <a:r>
              <a:rPr lang="fr-FR" dirty="0" err="1" smtClean="0"/>
              <a:t>Specific</a:t>
            </a:r>
            <a:r>
              <a:rPr lang="fr-FR" dirty="0" smtClean="0"/>
              <a:t> IgE to CCD </a:t>
            </a:r>
            <a:r>
              <a:rPr lang="fr-FR" dirty="0" err="1" smtClean="0"/>
              <a:t>can</a:t>
            </a:r>
            <a:r>
              <a:rPr lang="fr-FR" dirty="0" smtClean="0"/>
              <a:t> </a:t>
            </a:r>
            <a:r>
              <a:rPr lang="fr-FR" dirty="0" err="1" smtClean="0"/>
              <a:t>be</a:t>
            </a:r>
            <a:r>
              <a:rPr lang="fr-FR" dirty="0" smtClean="0"/>
              <a:t> </a:t>
            </a:r>
            <a:r>
              <a:rPr lang="fr-FR" dirty="0" err="1" smtClean="0"/>
              <a:t>measured</a:t>
            </a:r>
            <a:r>
              <a:rPr lang="fr-FR" dirty="0" smtClean="0"/>
              <a:t> </a:t>
            </a:r>
            <a:r>
              <a:rPr lang="fr-FR" dirty="0" err="1" smtClean="0"/>
              <a:t>using</a:t>
            </a:r>
            <a:r>
              <a:rPr lang="fr-FR" dirty="0" smtClean="0"/>
              <a:t> </a:t>
            </a:r>
            <a:r>
              <a:rPr lang="fr-FR" dirty="0" err="1" smtClean="0"/>
              <a:t>horseradish</a:t>
            </a:r>
            <a:r>
              <a:rPr lang="fr-FR" dirty="0" smtClean="0"/>
              <a:t> </a:t>
            </a:r>
            <a:r>
              <a:rPr lang="fr-FR" dirty="0" err="1" smtClean="0"/>
              <a:t>peroxidase</a:t>
            </a:r>
            <a:r>
              <a:rPr lang="fr-FR" dirty="0" smtClean="0"/>
              <a:t> (HRP) or the </a:t>
            </a:r>
            <a:r>
              <a:rPr lang="fr-FR" dirty="0" err="1" smtClean="0"/>
              <a:t>glycan</a:t>
            </a:r>
            <a:r>
              <a:rPr lang="fr-FR" dirty="0" smtClean="0"/>
              <a:t> structure </a:t>
            </a:r>
            <a:r>
              <a:rPr lang="fr-FR" dirty="0" err="1" smtClean="0"/>
              <a:t>from</a:t>
            </a:r>
            <a:r>
              <a:rPr lang="fr-FR" dirty="0" smtClean="0"/>
              <a:t> </a:t>
            </a:r>
            <a:r>
              <a:rPr lang="fr-FR" dirty="0" err="1" smtClean="0"/>
              <a:t>pineapple</a:t>
            </a:r>
            <a:r>
              <a:rPr lang="fr-FR" dirty="0" smtClean="0"/>
              <a:t> stem </a:t>
            </a:r>
            <a:r>
              <a:rPr lang="fr-FR" dirty="0" err="1" smtClean="0"/>
              <a:t>bromelain</a:t>
            </a:r>
            <a:r>
              <a:rPr lang="fr-FR" dirty="0" smtClean="0"/>
              <a:t> (MUXF3) as test </a:t>
            </a:r>
            <a:r>
              <a:rPr lang="fr-FR" dirty="0" err="1" smtClean="0"/>
              <a:t>allergen</a:t>
            </a:r>
            <a:r>
              <a:rPr lang="fr-FR" dirty="0" smtClean="0"/>
              <a:t> and </a:t>
            </a:r>
            <a:r>
              <a:rPr lang="fr-FR" dirty="0" err="1" smtClean="0"/>
              <a:t>should</a:t>
            </a:r>
            <a:r>
              <a:rPr lang="fr-FR" dirty="0" smtClean="0"/>
              <a:t> </a:t>
            </a:r>
            <a:r>
              <a:rPr lang="fr-FR" dirty="0" err="1" smtClean="0"/>
              <a:t>be</a:t>
            </a:r>
            <a:r>
              <a:rPr lang="fr-FR" dirty="0" smtClean="0"/>
              <a:t> </a:t>
            </a:r>
            <a:r>
              <a:rPr lang="fr-FR" dirty="0" err="1" smtClean="0"/>
              <a:t>included</a:t>
            </a:r>
            <a:r>
              <a:rPr lang="fr-FR" dirty="0" smtClean="0"/>
              <a:t> in the investigation of double </a:t>
            </a:r>
            <a:r>
              <a:rPr lang="fr-FR" dirty="0" err="1" smtClean="0"/>
              <a:t>sensitized</a:t>
            </a:r>
            <a:r>
              <a:rPr lang="fr-FR" dirty="0" smtClean="0"/>
              <a:t> patients. </a:t>
            </a:r>
            <a:r>
              <a:rPr lang="fr-FR" dirty="0" err="1" smtClean="0"/>
              <a:t>However</a:t>
            </a:r>
            <a:r>
              <a:rPr lang="fr-FR" dirty="0" smtClean="0"/>
              <a:t>, </a:t>
            </a:r>
            <a:r>
              <a:rPr lang="fr-FR" dirty="0" err="1" smtClean="0"/>
              <a:t>sensitization</a:t>
            </a:r>
            <a:r>
              <a:rPr lang="fr-FR" dirty="0" smtClean="0"/>
              <a:t> to CCD </a:t>
            </a:r>
            <a:r>
              <a:rPr lang="fr-FR" dirty="0" err="1" smtClean="0"/>
              <a:t>does</a:t>
            </a:r>
            <a:r>
              <a:rPr lang="fr-FR" dirty="0" smtClean="0"/>
              <a:t> not </a:t>
            </a:r>
            <a:r>
              <a:rPr lang="fr-FR" dirty="0" err="1" smtClean="0"/>
              <a:t>rule</a:t>
            </a:r>
            <a:r>
              <a:rPr lang="fr-FR" dirty="0" smtClean="0"/>
              <a:t> out a </a:t>
            </a:r>
            <a:r>
              <a:rPr lang="fr-FR" dirty="0" err="1" smtClean="0"/>
              <a:t>simultaneous</a:t>
            </a:r>
            <a:r>
              <a:rPr lang="fr-FR" dirty="0" smtClean="0"/>
              <a:t> </a:t>
            </a:r>
            <a:r>
              <a:rPr lang="fr-FR" dirty="0" err="1" smtClean="0"/>
              <a:t>clinically</a:t>
            </a:r>
            <a:r>
              <a:rPr lang="fr-FR" dirty="0" smtClean="0"/>
              <a:t> relevant </a:t>
            </a:r>
            <a:r>
              <a:rPr lang="fr-FR" dirty="0" err="1" smtClean="0"/>
              <a:t>sensitization</a:t>
            </a:r>
            <a:r>
              <a:rPr lang="fr-FR" dirty="0" smtClean="0"/>
              <a:t> to an </a:t>
            </a:r>
            <a:r>
              <a:rPr lang="fr-FR" dirty="0" err="1" smtClean="0"/>
              <a:t>allergen</a:t>
            </a:r>
            <a:r>
              <a:rPr lang="fr-FR" dirty="0" smtClean="0"/>
              <a:t> </a:t>
            </a:r>
            <a:r>
              <a:rPr lang="fr-FR" dirty="0" err="1" smtClean="0"/>
              <a:t>protein</a:t>
            </a:r>
            <a:r>
              <a:rPr lang="fr-FR" dirty="0" smtClean="0"/>
              <a:t> </a:t>
            </a:r>
            <a:r>
              <a:rPr lang="fr-FR" dirty="0" err="1" smtClean="0"/>
              <a:t>epitope</a:t>
            </a:r>
            <a:r>
              <a:rPr lang="fr-FR" dirty="0" smtClean="0"/>
              <a:t> [</a:t>
            </a:r>
            <a:r>
              <a:rPr lang="fr-FR" u="sng" dirty="0" smtClean="0">
                <a:hlinkClick r:id="rId3" tooltip="View reference"/>
              </a:rPr>
              <a:t>32</a:t>
            </a:r>
            <a:r>
              <a:rPr lang="fr-FR" dirty="0" smtClean="0"/>
              <a:t>, </a:t>
            </a:r>
            <a:r>
              <a:rPr lang="fr-FR" u="sng" dirty="0" smtClean="0">
                <a:hlinkClick r:id="rId3" tooltip="View reference"/>
              </a:rPr>
              <a:t>34</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13</a:t>
            </a:fld>
            <a:endParaRPr lang="en-US" dirty="0"/>
          </a:p>
        </p:txBody>
      </p:sp>
    </p:spTree>
    <p:extLst>
      <p:ext uri="{BB962C8B-B14F-4D97-AF65-F5344CB8AC3E}">
        <p14:creationId xmlns:p14="http://schemas.microsoft.com/office/powerpoint/2010/main" xmlns="" val="1160515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It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not </a:t>
            </a:r>
            <a:r>
              <a:rPr lang="fr-FR" sz="1200" kern="1200" dirty="0" err="1" smtClean="0">
                <a:solidFill>
                  <a:schemeClr val="tx1"/>
                </a:solidFill>
                <a:effectLst/>
                <a:latin typeface="+mn-lt"/>
                <a:ea typeface="+mn-ea"/>
                <a:cs typeface="+mn-cs"/>
              </a:rPr>
              <a:t>known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whether</a:t>
            </a:r>
            <a:r>
              <a:rPr lang="fr-FR" sz="1200" kern="1200" dirty="0" smtClean="0">
                <a:solidFill>
                  <a:schemeClr val="tx1"/>
                </a:solidFill>
                <a:effectLst/>
                <a:latin typeface="+mn-lt"/>
                <a:ea typeface="+mn-ea"/>
                <a:cs typeface="+mn-cs"/>
              </a:rPr>
              <a:t> certain </a:t>
            </a:r>
            <a:r>
              <a:rPr lang="fr-FR" sz="1200" kern="1200" dirty="0" err="1" smtClean="0">
                <a:solidFill>
                  <a:schemeClr val="tx1"/>
                </a:solidFill>
                <a:effectLst/>
                <a:latin typeface="+mn-lt"/>
                <a:ea typeface="+mn-ea"/>
                <a:cs typeface="+mn-cs"/>
              </a:rPr>
              <a:t>sensitization</a:t>
            </a:r>
            <a:r>
              <a:rPr lang="fr-FR" sz="1200" kern="1200" dirty="0" smtClean="0">
                <a:solidFill>
                  <a:schemeClr val="tx1"/>
                </a:solidFill>
                <a:effectLst/>
                <a:latin typeface="+mn-lt"/>
                <a:ea typeface="+mn-ea"/>
                <a:cs typeface="+mn-cs"/>
              </a:rPr>
              <a:t> profiles </a:t>
            </a:r>
            <a:r>
              <a:rPr lang="fr-FR" sz="1200" kern="1200" dirty="0" err="1" smtClean="0">
                <a:solidFill>
                  <a:schemeClr val="tx1"/>
                </a:solidFill>
                <a:effectLst/>
                <a:latin typeface="+mn-lt"/>
                <a:ea typeface="+mn-ea"/>
                <a:cs typeface="+mn-cs"/>
              </a:rPr>
              <a:t>exist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linked</a:t>
            </a:r>
            <a:r>
              <a:rPr lang="fr-FR" sz="1200" kern="1200" dirty="0" smtClean="0">
                <a:solidFill>
                  <a:schemeClr val="tx1"/>
                </a:solidFill>
                <a:effectLst/>
                <a:latin typeface="+mn-lt"/>
                <a:ea typeface="+mn-ea"/>
                <a:cs typeface="+mn-cs"/>
              </a:rPr>
              <a:t> to the </a:t>
            </a:r>
            <a:r>
              <a:rPr lang="fr-FR" sz="1200" kern="1200" dirty="0" err="1" smtClean="0">
                <a:solidFill>
                  <a:schemeClr val="tx1"/>
                </a:solidFill>
                <a:effectLst/>
                <a:latin typeface="+mn-lt"/>
                <a:ea typeface="+mn-ea"/>
                <a:cs typeface="+mn-cs"/>
              </a:rPr>
              <a:t>severity</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disease</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predictive</a:t>
            </a:r>
            <a:r>
              <a:rPr lang="fr-FR" sz="1200" kern="1200" dirty="0" smtClean="0">
                <a:solidFill>
                  <a:schemeClr val="tx1"/>
                </a:solidFill>
                <a:effectLst/>
                <a:latin typeface="+mn-lt"/>
                <a:ea typeface="+mn-ea"/>
                <a:cs typeface="+mn-cs"/>
              </a:rPr>
              <a:t> for the </a:t>
            </a:r>
            <a:r>
              <a:rPr lang="fr-FR" sz="1200" kern="1200" dirty="0" err="1" smtClean="0">
                <a:solidFill>
                  <a:schemeClr val="tx1"/>
                </a:solidFill>
                <a:effectLst/>
                <a:latin typeface="+mn-lt"/>
                <a:ea typeface="+mn-ea"/>
                <a:cs typeface="+mn-cs"/>
              </a:rPr>
              <a:t>outcome</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immunotherapy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Recently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shown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Api m 3 and Api m 10 (68 % of patients show sIgE </a:t>
            </a:r>
            <a:r>
              <a:rPr lang="fr-FR" sz="1200" kern="1200" dirty="0" err="1" smtClean="0">
                <a:solidFill>
                  <a:schemeClr val="tx1"/>
                </a:solidFill>
                <a:effectLst/>
                <a:latin typeface="+mn-lt"/>
                <a:ea typeface="+mn-ea"/>
                <a:cs typeface="+mn-cs"/>
              </a:rPr>
              <a:t>reactivity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Api m3and/orApim10and4.8%aresensitizedtoApim3 and/or Api m 10 </a:t>
            </a:r>
            <a:r>
              <a:rPr lang="fr-FR" sz="1200" kern="1200" dirty="0" err="1" smtClean="0">
                <a:solidFill>
                  <a:schemeClr val="tx1"/>
                </a:solidFill>
                <a:effectLst/>
                <a:latin typeface="+mn-lt"/>
                <a:ea typeface="+mn-ea"/>
                <a:cs typeface="+mn-cs"/>
              </a:rPr>
              <a:t>exclusively</a:t>
            </a:r>
            <a:r>
              <a:rPr lang="fr-FR" sz="1200" kern="1200" dirty="0" smtClean="0">
                <a:solidFill>
                  <a:schemeClr val="tx1"/>
                </a:solidFill>
                <a:effectLst/>
                <a:latin typeface="+mn-lt"/>
                <a:ea typeface="+mn-ea"/>
                <a:cs typeface="+mn-cs"/>
              </a:rPr>
              <a:t> (13) are </a:t>
            </a:r>
            <a:r>
              <a:rPr lang="fr-FR" sz="1200" kern="1200" dirty="0" err="1" smtClean="0">
                <a:solidFill>
                  <a:schemeClr val="tx1"/>
                </a:solidFill>
                <a:effectLst/>
                <a:latin typeface="+mn-lt"/>
                <a:ea typeface="+mn-ea"/>
                <a:cs typeface="+mn-cs"/>
              </a:rPr>
              <a:t>underrepresented</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missing</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several</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licensed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preparations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routinely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used</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honeybee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immunotherapy</a:t>
            </a:r>
            <a:r>
              <a:rPr lang="fr-FR" sz="1200" kern="1200" dirty="0" smtClean="0">
                <a:solidFill>
                  <a:schemeClr val="tx1"/>
                </a:solidFill>
                <a:effectLst/>
                <a:latin typeface="+mn-lt"/>
                <a:ea typeface="+mn-ea"/>
                <a:cs typeface="+mn-cs"/>
              </a:rPr>
              <a:t> (14), and </a:t>
            </a:r>
            <a:r>
              <a:rPr lang="fr-FR" sz="1200" kern="1200" dirty="0" err="1" smtClean="0">
                <a:solidFill>
                  <a:schemeClr val="tx1"/>
                </a:solidFill>
                <a:effectLst/>
                <a:latin typeface="+mn-lt"/>
                <a:ea typeface="+mn-ea"/>
                <a:cs typeface="+mn-cs"/>
              </a:rPr>
              <a:t>moreover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during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immunotherapy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minimal IgG4 induction </a:t>
            </a:r>
            <a:r>
              <a:rPr lang="fr-FR" sz="1200" kern="1200" dirty="0" err="1" smtClean="0">
                <a:solidFill>
                  <a:schemeClr val="tx1"/>
                </a:solidFill>
                <a:effectLst/>
                <a:latin typeface="+mn-lt"/>
                <a:ea typeface="+mn-ea"/>
                <a:cs typeface="+mn-cs"/>
              </a:rPr>
              <a:t>against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two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contrast</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those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present</a:t>
            </a:r>
            <a:r>
              <a:rPr lang="fr-FR" sz="1200" kern="1200" dirty="0" smtClean="0">
                <a:solidFill>
                  <a:schemeClr val="tx1"/>
                </a:solidFill>
                <a:effectLst/>
                <a:latin typeface="+mn-lt"/>
                <a:ea typeface="+mn-ea"/>
                <a:cs typeface="+mn-cs"/>
              </a:rPr>
              <a:t> in high </a:t>
            </a:r>
            <a:r>
              <a:rPr lang="fr-FR" sz="1200" kern="1200" dirty="0" err="1" smtClean="0">
                <a:solidFill>
                  <a:schemeClr val="tx1"/>
                </a:solidFill>
                <a:effectLst/>
                <a:latin typeface="+mn-lt"/>
                <a:ea typeface="+mn-ea"/>
                <a:cs typeface="+mn-cs"/>
              </a:rPr>
              <a:t>amounts</a:t>
            </a:r>
            <a:r>
              <a:rPr lang="fr-FR" sz="1200" kern="1200" dirty="0" smtClean="0">
                <a:solidFill>
                  <a:schemeClr val="tx1"/>
                </a:solidFill>
                <a:effectLst/>
                <a:latin typeface="+mn-lt"/>
                <a:ea typeface="+mn-ea"/>
                <a:cs typeface="+mn-cs"/>
              </a:rPr>
              <a:t> in the </a:t>
            </a:r>
            <a:r>
              <a:rPr lang="fr-FR" sz="1200" kern="1200" dirty="0" err="1" smtClean="0">
                <a:solidFill>
                  <a:schemeClr val="tx1"/>
                </a:solidFill>
                <a:effectLst/>
                <a:latin typeface="+mn-lt"/>
                <a:ea typeface="+mn-ea"/>
                <a:cs typeface="+mn-cs"/>
              </a:rPr>
              <a:t>extracts</a:t>
            </a:r>
            <a:r>
              <a:rPr lang="fr-FR" sz="1200" kern="1200" dirty="0" smtClean="0">
                <a:solidFill>
                  <a:schemeClr val="tx1"/>
                </a:solidFill>
                <a:effectLst/>
                <a:latin typeface="+mn-lt"/>
                <a:ea typeface="+mn-ea"/>
                <a:cs typeface="+mn-cs"/>
              </a:rPr>
              <a:t> (13). It </a:t>
            </a:r>
            <a:r>
              <a:rPr lang="fr-FR" sz="1200" kern="1200" dirty="0" err="1" smtClean="0">
                <a:solidFill>
                  <a:schemeClr val="tx1"/>
                </a:solidFill>
                <a:effectLst/>
                <a:latin typeface="+mn-lt"/>
                <a:ea typeface="+mn-ea"/>
                <a:cs typeface="+mn-cs"/>
              </a:rPr>
              <a:t>will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remain</a:t>
            </a:r>
            <a:r>
              <a:rPr lang="fr-FR" sz="1200" kern="1200" dirty="0" smtClean="0">
                <a:solidFill>
                  <a:schemeClr val="tx1"/>
                </a:solidFill>
                <a:effectLst/>
                <a:latin typeface="+mn-lt"/>
                <a:ea typeface="+mn-ea"/>
                <a:cs typeface="+mn-cs"/>
              </a:rPr>
              <a:t> an important topic of future </a:t>
            </a:r>
            <a:r>
              <a:rPr lang="fr-FR" sz="1200" kern="1200" dirty="0" err="1" smtClean="0">
                <a:solidFill>
                  <a:schemeClr val="tx1"/>
                </a:solidFill>
                <a:effectLst/>
                <a:latin typeface="+mn-lt"/>
                <a:ea typeface="+mn-ea"/>
                <a:cs typeface="+mn-cs"/>
              </a:rPr>
              <a:t>clinical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research</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analyze</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relationship</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between</a:t>
            </a:r>
            <a:r>
              <a:rPr lang="fr-FR" sz="1200" kern="1200" dirty="0" smtClean="0">
                <a:solidFill>
                  <a:schemeClr val="tx1"/>
                </a:solidFill>
                <a:effectLst/>
                <a:latin typeface="+mn-lt"/>
                <a:ea typeface="+mn-ea"/>
                <a:cs typeface="+mn-cs"/>
              </a:rPr>
              <a:t> sIgE </a:t>
            </a:r>
            <a:r>
              <a:rPr lang="fr-FR" sz="1200" kern="1200" dirty="0" err="1" smtClean="0">
                <a:solidFill>
                  <a:schemeClr val="tx1"/>
                </a:solidFill>
                <a:effectLst/>
                <a:latin typeface="+mn-lt"/>
                <a:ea typeface="+mn-ea"/>
                <a:cs typeface="+mn-cs"/>
              </a:rPr>
              <a:t>specific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sensitization</a:t>
            </a:r>
            <a:r>
              <a:rPr lang="fr-FR" sz="1200" kern="1200" dirty="0" smtClean="0">
                <a:solidFill>
                  <a:schemeClr val="tx1"/>
                </a:solidFill>
                <a:effectLst/>
                <a:latin typeface="+mn-lt"/>
                <a:ea typeface="+mn-ea"/>
                <a:cs typeface="+mn-cs"/>
              </a:rPr>
              <a:t> profiles and </a:t>
            </a:r>
            <a:r>
              <a:rPr lang="fr-FR" sz="1200" kern="1200" dirty="0" err="1" smtClean="0">
                <a:solidFill>
                  <a:schemeClr val="tx1"/>
                </a:solidFill>
                <a:effectLst/>
                <a:latin typeface="+mn-lt"/>
                <a:ea typeface="+mn-ea"/>
                <a:cs typeface="+mn-cs"/>
              </a:rPr>
              <a:t>unwanted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side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effects</a:t>
            </a:r>
            <a:r>
              <a:rPr lang="fr-FR" sz="1200" kern="1200" dirty="0" smtClean="0">
                <a:solidFill>
                  <a:schemeClr val="tx1"/>
                </a:solidFill>
                <a:effectLst/>
                <a:latin typeface="+mn-lt"/>
                <a:ea typeface="+mn-ea"/>
                <a:cs typeface="+mn-cs"/>
              </a:rPr>
              <a:t> and/or </a:t>
            </a:r>
            <a:r>
              <a:rPr lang="fr-FR" sz="1200" kern="1200" dirty="0" err="1" smtClean="0">
                <a:solidFill>
                  <a:schemeClr val="tx1"/>
                </a:solidFill>
                <a:effectLst/>
                <a:latin typeface="+mn-lt"/>
                <a:ea typeface="+mn-ea"/>
                <a:cs typeface="+mn-cs"/>
              </a:rPr>
              <a:t>treatment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failure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during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honeybee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immunotherapy</a:t>
            </a:r>
            <a:r>
              <a:rPr lang="fr-FR"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Proposed</a:t>
            </a:r>
            <a:r>
              <a:rPr lang="fr-FR" sz="1200" kern="1200" dirty="0" smtClean="0">
                <a:solidFill>
                  <a:schemeClr val="tx1"/>
                </a:solidFill>
                <a:effectLst/>
                <a:latin typeface="+mn-lt"/>
                <a:ea typeface="+mn-ea"/>
                <a:cs typeface="+mn-cs"/>
              </a:rPr>
              <a:t> model for the association </a:t>
            </a:r>
            <a:r>
              <a:rPr lang="fr-FR" sz="1200" kern="1200" dirty="0" err="1" smtClean="0">
                <a:solidFill>
                  <a:schemeClr val="tx1"/>
                </a:solidFill>
                <a:effectLst/>
                <a:latin typeface="+mn-lt"/>
                <a:ea typeface="+mn-ea"/>
                <a:cs typeface="+mn-cs"/>
              </a:rPr>
              <a:t>between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therapeutic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success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venom-specific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immunotherapy</a:t>
            </a:r>
            <a:r>
              <a:rPr lang="fr-FR" sz="1200" kern="1200" dirty="0" smtClean="0">
                <a:solidFill>
                  <a:schemeClr val="tx1"/>
                </a:solidFill>
                <a:effectLst/>
                <a:latin typeface="+mn-lt"/>
                <a:ea typeface="+mn-ea"/>
                <a:cs typeface="+mn-cs"/>
              </a:rPr>
              <a:t> (VIT) and the concentration of the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relevant for a patient, in the VIT </a:t>
            </a:r>
            <a:r>
              <a:rPr lang="fr-FR" sz="1200" kern="1200" dirty="0" err="1" smtClean="0">
                <a:solidFill>
                  <a:schemeClr val="tx1"/>
                </a:solidFill>
                <a:effectLst/>
                <a:latin typeface="+mn-lt"/>
                <a:ea typeface="+mn-ea"/>
                <a:cs typeface="+mn-cs"/>
              </a:rPr>
              <a:t>extract</a:t>
            </a:r>
            <a:r>
              <a:rPr lang="fr-FR" sz="1200" kern="1200" dirty="0" smtClean="0">
                <a:solidFill>
                  <a:schemeClr val="tx1"/>
                </a:solidFill>
                <a:effectLst/>
                <a:latin typeface="+mn-lt"/>
                <a:ea typeface="+mn-ea"/>
                <a:cs typeface="+mn-cs"/>
              </a:rPr>
              <a:t>. A, General Model. B, Evidence-</a:t>
            </a:r>
            <a:r>
              <a:rPr lang="fr-FR" sz="1200" kern="1200" dirty="0" err="1" smtClean="0">
                <a:solidFill>
                  <a:schemeClr val="tx1"/>
                </a:solidFill>
                <a:effectLst/>
                <a:latin typeface="+mn-lt"/>
                <a:ea typeface="+mn-ea"/>
                <a:cs typeface="+mn-cs"/>
              </a:rPr>
              <a:t>based</a:t>
            </a:r>
            <a:r>
              <a:rPr lang="fr-FR" sz="1200" kern="1200" dirty="0" smtClean="0">
                <a:solidFill>
                  <a:schemeClr val="tx1"/>
                </a:solidFill>
                <a:effectLst/>
                <a:latin typeface="+mn-lt"/>
                <a:ea typeface="+mn-ea"/>
                <a:cs typeface="+mn-cs"/>
              </a:rPr>
              <a:t> model for </a:t>
            </a:r>
            <a:r>
              <a:rPr lang="fr-FR" sz="1200" kern="1200" dirty="0" err="1" smtClean="0">
                <a:solidFill>
                  <a:schemeClr val="tx1"/>
                </a:solidFill>
                <a:effectLst/>
                <a:latin typeface="+mn-lt"/>
                <a:ea typeface="+mn-ea"/>
                <a:cs typeface="+mn-cs"/>
              </a:rPr>
              <a:t>success</a:t>
            </a:r>
            <a:r>
              <a:rPr lang="fr-FR" sz="1200" kern="1200" dirty="0" smtClean="0">
                <a:solidFill>
                  <a:schemeClr val="tx1"/>
                </a:solidFill>
                <a:effectLst/>
                <a:latin typeface="+mn-lt"/>
                <a:ea typeface="+mn-ea"/>
                <a:cs typeface="+mn-cs"/>
              </a:rPr>
              <a:t> of HBV VIT. Of note,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model </a:t>
            </a:r>
            <a:r>
              <a:rPr lang="fr-FR" sz="1200" kern="1200" dirty="0" err="1" smtClean="0">
                <a:solidFill>
                  <a:schemeClr val="tx1"/>
                </a:solidFill>
                <a:effectLst/>
                <a:latin typeface="+mn-lt"/>
                <a:ea typeface="+mn-ea"/>
                <a:cs typeface="+mn-cs"/>
              </a:rPr>
              <a:t>might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particularly</a:t>
            </a:r>
            <a:r>
              <a:rPr lang="fr-FR" sz="1200" kern="1200" dirty="0" smtClean="0">
                <a:solidFill>
                  <a:schemeClr val="tx1"/>
                </a:solidFill>
                <a:effectLst/>
                <a:latin typeface="+mn-lt"/>
                <a:ea typeface="+mn-ea"/>
                <a:cs typeface="+mn-cs"/>
              </a:rPr>
              <a:t> relevant if a patient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predominantly</a:t>
            </a:r>
            <a:r>
              <a:rPr lang="fr-FR" sz="1200" kern="1200" dirty="0" smtClean="0">
                <a:solidFill>
                  <a:schemeClr val="tx1"/>
                </a:solidFill>
                <a:effectLst/>
                <a:latin typeface="+mn-lt"/>
                <a:ea typeface="+mn-ea"/>
                <a:cs typeface="+mn-cs"/>
              </a:rPr>
              <a:t> or </a:t>
            </a:r>
            <a:r>
              <a:rPr lang="fr-FR" sz="1200" kern="1200" dirty="0" err="1" smtClean="0">
                <a:solidFill>
                  <a:schemeClr val="tx1"/>
                </a:solidFill>
                <a:effectLst/>
                <a:latin typeface="+mn-lt"/>
                <a:ea typeface="+mn-ea"/>
                <a:cs typeface="+mn-cs"/>
              </a:rPr>
              <a:t>exclusively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sensitized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under-represented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and, </a:t>
            </a:r>
            <a:r>
              <a:rPr lang="fr-FR" sz="1200" kern="1200" dirty="0" err="1" smtClean="0">
                <a:solidFill>
                  <a:schemeClr val="tx1"/>
                </a:solidFill>
                <a:effectLst/>
                <a:latin typeface="+mn-lt"/>
                <a:ea typeface="+mn-ea"/>
                <a:cs typeface="+mn-cs"/>
              </a:rPr>
              <a:t>thus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sensitization</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under-represented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per se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no </a:t>
            </a:r>
            <a:r>
              <a:rPr lang="fr-FR" sz="1200" kern="1200" dirty="0" err="1" smtClean="0">
                <a:solidFill>
                  <a:schemeClr val="tx1"/>
                </a:solidFill>
                <a:effectLst/>
                <a:latin typeface="+mn-lt"/>
                <a:ea typeface="+mn-ea"/>
                <a:cs typeface="+mn-cs"/>
              </a:rPr>
              <a:t>risk</a:t>
            </a:r>
            <a:r>
              <a:rPr lang="fr-FR" sz="1200" kern="1200" dirty="0" smtClean="0">
                <a:solidFill>
                  <a:schemeClr val="tx1"/>
                </a:solidFill>
                <a:effectLst/>
                <a:latin typeface="+mn-lt"/>
                <a:ea typeface="+mn-ea"/>
                <a:cs typeface="+mn-cs"/>
              </a:rPr>
              <a:t> factor for </a:t>
            </a:r>
            <a:r>
              <a:rPr lang="fr-FR" sz="1200" kern="1200" dirty="0" err="1" smtClean="0">
                <a:solidFill>
                  <a:schemeClr val="tx1"/>
                </a:solidFill>
                <a:effectLst/>
                <a:latin typeface="+mn-lt"/>
                <a:ea typeface="+mn-ea"/>
                <a:cs typeface="+mn-cs"/>
              </a:rPr>
              <a:t>therapeutic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failure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Therefore</a:t>
            </a:r>
            <a:r>
              <a:rPr lang="fr-FR" sz="1200" kern="1200" dirty="0" smtClean="0">
                <a:solidFill>
                  <a:schemeClr val="tx1"/>
                </a:solidFill>
                <a:effectLst/>
                <a:latin typeface="+mn-lt"/>
                <a:ea typeface="+mn-ea"/>
                <a:cs typeface="+mn-cs"/>
              </a:rPr>
              <a:t>, a </a:t>
            </a:r>
            <a:r>
              <a:rPr lang="fr-FR" sz="1200" kern="1200" dirty="0" err="1" smtClean="0">
                <a:solidFill>
                  <a:schemeClr val="tx1"/>
                </a:solidFill>
                <a:effectLst/>
                <a:latin typeface="+mn-lt"/>
                <a:ea typeface="+mn-ea"/>
                <a:cs typeface="+mn-cs"/>
              </a:rPr>
              <a:t>low</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amount</a:t>
            </a:r>
            <a:r>
              <a:rPr lang="fr-FR" sz="1200" kern="1200" dirty="0" smtClean="0">
                <a:solidFill>
                  <a:schemeClr val="tx1"/>
                </a:solidFill>
                <a:effectLst/>
                <a:latin typeface="+mn-lt"/>
                <a:ea typeface="+mn-ea"/>
                <a:cs typeface="+mn-cs"/>
              </a:rPr>
              <a:t> of an </a:t>
            </a:r>
            <a:r>
              <a:rPr lang="fr-FR" sz="1200" kern="1200" dirty="0" err="1" smtClean="0">
                <a:solidFill>
                  <a:schemeClr val="tx1"/>
                </a:solidFill>
                <a:effectLst/>
                <a:latin typeface="+mn-lt"/>
                <a:ea typeface="+mn-ea"/>
                <a:cs typeface="+mn-cs"/>
              </a:rPr>
              <a:t>individual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in one </a:t>
            </a:r>
            <a:r>
              <a:rPr lang="fr-FR" sz="1200" kern="1200" dirty="0" err="1" smtClean="0">
                <a:solidFill>
                  <a:schemeClr val="tx1"/>
                </a:solidFill>
                <a:effectLst/>
                <a:latin typeface="+mn-lt"/>
                <a:ea typeface="+mn-ea"/>
                <a:cs typeface="+mn-cs"/>
              </a:rPr>
              <a:t>specific</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extract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might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relevant if the patient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dominantly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sensitized</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Finally</a:t>
            </a:r>
            <a:r>
              <a:rPr lang="fr-FR" dirty="0" smtClean="0"/>
              <a:t>, </a:t>
            </a:r>
            <a:r>
              <a:rPr lang="fr-FR" dirty="0" err="1" smtClean="0"/>
              <a:t>molecular</a:t>
            </a:r>
            <a:r>
              <a:rPr lang="fr-FR" dirty="0" smtClean="0"/>
              <a:t> </a:t>
            </a:r>
            <a:r>
              <a:rPr lang="fr-FR" dirty="0" err="1" smtClean="0"/>
              <a:t>sensitization</a:t>
            </a:r>
            <a:r>
              <a:rPr lang="fr-FR" dirty="0" smtClean="0"/>
              <a:t> profiles </a:t>
            </a:r>
            <a:r>
              <a:rPr lang="fr-FR" dirty="0" err="1" smtClean="0"/>
              <a:t>may</a:t>
            </a:r>
            <a:r>
              <a:rPr lang="fr-FR" dirty="0" smtClean="0"/>
              <a:t> not </a:t>
            </a:r>
            <a:r>
              <a:rPr lang="fr-FR" dirty="0" err="1" smtClean="0"/>
              <a:t>only</a:t>
            </a:r>
            <a:r>
              <a:rPr lang="fr-FR" dirty="0" smtClean="0"/>
              <a:t> help us to </a:t>
            </a:r>
            <a:r>
              <a:rPr lang="fr-FR" dirty="0" err="1" smtClean="0"/>
              <a:t>improve</a:t>
            </a:r>
            <a:r>
              <a:rPr lang="fr-FR" dirty="0" smtClean="0"/>
              <a:t> diagnostic </a:t>
            </a:r>
            <a:r>
              <a:rPr lang="fr-FR" dirty="0" err="1" smtClean="0"/>
              <a:t>precision</a:t>
            </a:r>
            <a:r>
              <a:rPr lang="fr-FR" dirty="0" smtClean="0"/>
              <a:t>, but </a:t>
            </a:r>
            <a:r>
              <a:rPr lang="fr-FR" dirty="0" err="1" smtClean="0"/>
              <a:t>may</a:t>
            </a:r>
            <a:r>
              <a:rPr lang="fr-FR" dirty="0" smtClean="0"/>
              <a:t> </a:t>
            </a:r>
            <a:r>
              <a:rPr lang="fr-FR" dirty="0" err="1" smtClean="0"/>
              <a:t>also</a:t>
            </a:r>
            <a:r>
              <a:rPr lang="fr-FR" dirty="0" smtClean="0"/>
              <a:t> </a:t>
            </a:r>
            <a:r>
              <a:rPr lang="fr-FR" dirty="0" err="1" smtClean="0"/>
              <a:t>prove</a:t>
            </a:r>
            <a:r>
              <a:rPr lang="fr-FR" dirty="0" smtClean="0"/>
              <a:t> to </a:t>
            </a:r>
            <a:r>
              <a:rPr lang="fr-FR" dirty="0" err="1" smtClean="0"/>
              <a:t>be</a:t>
            </a:r>
            <a:r>
              <a:rPr lang="fr-FR" dirty="0" smtClean="0"/>
              <a:t> </a:t>
            </a:r>
            <a:r>
              <a:rPr lang="fr-FR" dirty="0" err="1" smtClean="0"/>
              <a:t>useful</a:t>
            </a:r>
            <a:r>
              <a:rPr lang="fr-FR" dirty="0" smtClean="0"/>
              <a:t> as </a:t>
            </a:r>
            <a:r>
              <a:rPr lang="fr-FR" dirty="0" err="1" smtClean="0"/>
              <a:t>risk</a:t>
            </a:r>
            <a:r>
              <a:rPr lang="fr-FR" dirty="0" smtClean="0"/>
              <a:t> markers for </a:t>
            </a:r>
            <a:r>
              <a:rPr lang="fr-FR" dirty="0" err="1" smtClean="0"/>
              <a:t>treatment</a:t>
            </a:r>
            <a:r>
              <a:rPr lang="fr-FR" dirty="0" smtClean="0"/>
              <a:t> </a:t>
            </a:r>
            <a:r>
              <a:rPr lang="fr-FR" dirty="0" err="1" smtClean="0"/>
              <a:t>failure</a:t>
            </a:r>
            <a:r>
              <a:rPr lang="fr-FR" dirty="0" smtClean="0"/>
              <a:t> in VIT, as </a:t>
            </a:r>
            <a:r>
              <a:rPr lang="fr-FR" dirty="0" err="1" smtClean="0"/>
              <a:t>quite</a:t>
            </a:r>
            <a:r>
              <a:rPr lang="fr-FR" dirty="0" smtClean="0"/>
              <a:t> </a:t>
            </a:r>
            <a:r>
              <a:rPr lang="fr-FR" dirty="0" err="1" smtClean="0"/>
              <a:t>recently</a:t>
            </a:r>
            <a:r>
              <a:rPr lang="fr-FR" dirty="0" smtClean="0"/>
              <a:t> </a:t>
            </a:r>
            <a:r>
              <a:rPr lang="fr-FR" dirty="0" err="1" smtClean="0"/>
              <a:t>demonstrated</a:t>
            </a:r>
            <a:r>
              <a:rPr lang="fr-FR" dirty="0" smtClean="0"/>
              <a:t> for dominant Api m 10 </a:t>
            </a:r>
            <a:r>
              <a:rPr lang="fr-FR" dirty="0" err="1" smtClean="0"/>
              <a:t>sensitization</a:t>
            </a:r>
            <a:r>
              <a:rPr lang="fr-FR" dirty="0" smtClean="0"/>
              <a:t> in HBV </a:t>
            </a:r>
            <a:r>
              <a:rPr lang="fr-FR" dirty="0" err="1" smtClean="0"/>
              <a:t>allergy</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14</a:t>
            </a:fld>
            <a:endParaRPr lang="en-US" dirty="0"/>
          </a:p>
        </p:txBody>
      </p:sp>
    </p:spTree>
    <p:extLst>
      <p:ext uri="{BB962C8B-B14F-4D97-AF65-F5344CB8AC3E}">
        <p14:creationId xmlns:p14="http://schemas.microsoft.com/office/powerpoint/2010/main" xmlns="" val="1290251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15</a:t>
            </a:fld>
            <a:endParaRPr lang="en-US" dirty="0"/>
          </a:p>
        </p:txBody>
      </p:sp>
    </p:spTree>
    <p:extLst>
      <p:ext uri="{BB962C8B-B14F-4D97-AF65-F5344CB8AC3E}">
        <p14:creationId xmlns:p14="http://schemas.microsoft.com/office/powerpoint/2010/main" xmlns="" val="321743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Another</a:t>
            </a:r>
            <a:r>
              <a:rPr lang="fr-FR" dirty="0" smtClean="0"/>
              <a:t> </a:t>
            </a:r>
            <a:r>
              <a:rPr lang="fr-FR" dirty="0" err="1" smtClean="0"/>
              <a:t>problem</a:t>
            </a:r>
            <a:r>
              <a:rPr lang="fr-FR" dirty="0" smtClean="0"/>
              <a:t> of diagnostics </a:t>
            </a:r>
            <a:r>
              <a:rPr lang="fr-FR" dirty="0" err="1" smtClean="0"/>
              <a:t>with</a:t>
            </a:r>
            <a:r>
              <a:rPr lang="fr-FR" dirty="0" smtClean="0"/>
              <a:t> </a:t>
            </a:r>
            <a:r>
              <a:rPr lang="fr-FR" dirty="0" err="1" smtClean="0"/>
              <a:t>whole</a:t>
            </a:r>
            <a:r>
              <a:rPr lang="fr-FR" dirty="0" smtClean="0"/>
              <a:t> </a:t>
            </a:r>
            <a:r>
              <a:rPr lang="fr-FR" dirty="0" err="1" smtClean="0"/>
              <a:t>Hymenoptera</a:t>
            </a:r>
            <a:r>
              <a:rPr lang="fr-FR" dirty="0" smtClean="0"/>
              <a:t> </a:t>
            </a:r>
            <a:r>
              <a:rPr lang="fr-FR" dirty="0" err="1" smtClean="0"/>
              <a:t>ven</a:t>
            </a:r>
            <a:r>
              <a:rPr lang="fr-FR" dirty="0" smtClean="0"/>
              <a:t>- oms stems </a:t>
            </a:r>
            <a:r>
              <a:rPr lang="fr-FR" dirty="0" err="1" smtClean="0"/>
              <a:t>from</a:t>
            </a:r>
            <a:r>
              <a:rPr lang="fr-FR" dirty="0" smtClean="0"/>
              <a:t> the </a:t>
            </a:r>
            <a:r>
              <a:rPr lang="fr-FR" dirty="0" err="1" smtClean="0"/>
              <a:t>unequal</a:t>
            </a:r>
            <a:r>
              <a:rPr lang="fr-FR" dirty="0" smtClean="0"/>
              <a:t> distribution of relevant </a:t>
            </a:r>
            <a:r>
              <a:rPr lang="fr-FR" dirty="0" err="1" smtClean="0"/>
              <a:t>allergens</a:t>
            </a:r>
            <a:r>
              <a:rPr lang="fr-FR" dirty="0" smtClean="0"/>
              <a:t> in the </a:t>
            </a:r>
            <a:r>
              <a:rPr lang="fr-FR" dirty="0" err="1" smtClean="0"/>
              <a:t>venom</a:t>
            </a:r>
            <a:r>
              <a:rPr lang="fr-FR" dirty="0" smtClean="0"/>
              <a:t> </a:t>
            </a:r>
            <a:r>
              <a:rPr lang="fr-FR" dirty="0" err="1" smtClean="0"/>
              <a:t>preparation</a:t>
            </a:r>
            <a:r>
              <a:rPr lang="fr-FR" dirty="0" smtClean="0"/>
              <a:t> and the </a:t>
            </a:r>
            <a:r>
              <a:rPr lang="fr-FR" dirty="0" err="1" smtClean="0"/>
              <a:t>instability</a:t>
            </a:r>
            <a:r>
              <a:rPr lang="fr-FR" dirty="0" smtClean="0"/>
              <a:t> of certain </a:t>
            </a:r>
            <a:r>
              <a:rPr lang="fr-FR" dirty="0" err="1" smtClean="0"/>
              <a:t>allergens</a:t>
            </a:r>
            <a:r>
              <a:rPr lang="fr-FR" dirty="0" smtClean="0"/>
              <a:t>. In HBV, </a:t>
            </a:r>
            <a:r>
              <a:rPr lang="fr-FR" dirty="0" err="1" smtClean="0"/>
              <a:t>only</a:t>
            </a:r>
            <a:r>
              <a:rPr lang="fr-FR" dirty="0" smtClean="0"/>
              <a:t> one (Api m 1) of five relevant </a:t>
            </a:r>
            <a:r>
              <a:rPr lang="fr-FR" dirty="0" err="1" smtClean="0"/>
              <a:t>allergens</a:t>
            </a:r>
            <a:r>
              <a:rPr lang="fr-FR" dirty="0" smtClean="0"/>
              <a:t> </a:t>
            </a:r>
            <a:r>
              <a:rPr lang="fr-FR" dirty="0" err="1" smtClean="0"/>
              <a:t>is</a:t>
            </a:r>
            <a:r>
              <a:rPr lang="fr-FR" dirty="0" smtClean="0"/>
              <a:t> </a:t>
            </a:r>
            <a:r>
              <a:rPr lang="fr-FR" dirty="0" err="1" smtClean="0"/>
              <a:t>present</a:t>
            </a:r>
            <a:r>
              <a:rPr lang="fr-FR" dirty="0" smtClean="0"/>
              <a:t> in the </a:t>
            </a:r>
            <a:r>
              <a:rPr lang="fr-FR" dirty="0" err="1" smtClean="0"/>
              <a:t>venom</a:t>
            </a:r>
            <a:r>
              <a:rPr lang="fr-FR" dirty="0" smtClean="0"/>
              <a:t> in </a:t>
            </a:r>
            <a:r>
              <a:rPr lang="fr-FR" dirty="0" err="1" smtClean="0"/>
              <a:t>substantial</a:t>
            </a:r>
            <a:r>
              <a:rPr lang="fr-FR" dirty="0" smtClean="0"/>
              <a:t> </a:t>
            </a:r>
            <a:r>
              <a:rPr lang="fr-FR" dirty="0" err="1" smtClean="0"/>
              <a:t>amounts</a:t>
            </a:r>
            <a:r>
              <a:rPr lang="fr-FR" dirty="0" smtClean="0"/>
              <a:t>, </a:t>
            </a:r>
            <a:r>
              <a:rPr lang="fr-FR" dirty="0" err="1" smtClean="0"/>
              <a:t>while</a:t>
            </a:r>
            <a:r>
              <a:rPr lang="fr-FR" dirty="0" smtClean="0"/>
              <a:t> </a:t>
            </a:r>
            <a:r>
              <a:rPr lang="fr-FR" dirty="0" err="1" smtClean="0"/>
              <a:t>only</a:t>
            </a:r>
            <a:r>
              <a:rPr lang="fr-FR" dirty="0" smtClean="0"/>
              <a:t> trace </a:t>
            </a:r>
            <a:r>
              <a:rPr lang="fr-FR" dirty="0" err="1" smtClean="0"/>
              <a:t>amounts</a:t>
            </a:r>
            <a:r>
              <a:rPr lang="fr-FR" dirty="0" smtClean="0"/>
              <a:t> of the </a:t>
            </a:r>
            <a:r>
              <a:rPr lang="fr-FR" dirty="0" err="1" smtClean="0"/>
              <a:t>others</a:t>
            </a:r>
            <a:r>
              <a:rPr lang="fr-FR" dirty="0" smtClean="0"/>
              <a:t> are </a:t>
            </a:r>
            <a:r>
              <a:rPr lang="fr-FR" dirty="0" err="1" smtClean="0"/>
              <a:t>detectable</a:t>
            </a:r>
            <a:r>
              <a:rPr lang="fr-FR" dirty="0" smtClean="0"/>
              <a:t>. </a:t>
            </a:r>
            <a:r>
              <a:rPr lang="fr-FR" dirty="0" err="1" smtClean="0"/>
              <a:t>Moreover</a:t>
            </a:r>
            <a:r>
              <a:rPr lang="fr-FR" dirty="0" smtClean="0"/>
              <a:t>, an </a:t>
            </a:r>
            <a:r>
              <a:rPr lang="fr-FR" dirty="0" err="1" smtClean="0"/>
              <a:t>intrinsic</a:t>
            </a:r>
            <a:r>
              <a:rPr lang="fr-FR" dirty="0" smtClean="0"/>
              <a:t> </a:t>
            </a:r>
            <a:r>
              <a:rPr lang="fr-FR" dirty="0" err="1" smtClean="0"/>
              <a:t>instability</a:t>
            </a:r>
            <a:r>
              <a:rPr lang="fr-FR" dirty="0" smtClean="0"/>
              <a:t> and </a:t>
            </a:r>
            <a:r>
              <a:rPr lang="fr-FR" dirty="0" err="1" smtClean="0"/>
              <a:t>rapid</a:t>
            </a:r>
            <a:r>
              <a:rPr lang="fr-FR" dirty="0" smtClean="0"/>
              <a:t> </a:t>
            </a:r>
            <a:r>
              <a:rPr lang="fr-FR" dirty="0" err="1" smtClean="0"/>
              <a:t>degradation</a:t>
            </a:r>
            <a:r>
              <a:rPr lang="fr-FR" dirty="0" smtClean="0"/>
              <a:t> of the important major </a:t>
            </a:r>
            <a:r>
              <a:rPr lang="fr-FR" dirty="0" err="1" smtClean="0"/>
              <a:t>allergen</a:t>
            </a:r>
            <a:r>
              <a:rPr lang="fr-FR" dirty="0" smtClean="0"/>
              <a:t> Api m 10 </a:t>
            </a:r>
            <a:r>
              <a:rPr lang="fr-FR" dirty="0" err="1" smtClean="0"/>
              <a:t>was</a:t>
            </a:r>
            <a:r>
              <a:rPr lang="fr-FR" dirty="0" smtClean="0"/>
              <a:t> </a:t>
            </a:r>
            <a:r>
              <a:rPr lang="fr-FR" dirty="0" err="1" smtClean="0"/>
              <a:t>reported</a:t>
            </a:r>
            <a:r>
              <a:rPr lang="fr-FR" dirty="0" smtClean="0"/>
              <a:t> recently.71 </a:t>
            </a:r>
            <a:r>
              <a:rPr lang="fr-FR" dirty="0" err="1" smtClean="0"/>
              <a:t>Such</a:t>
            </a:r>
            <a:r>
              <a:rPr lang="fr-FR" dirty="0" smtClean="0"/>
              <a:t> a </a:t>
            </a:r>
            <a:r>
              <a:rPr lang="fr-FR" dirty="0" err="1" smtClean="0"/>
              <a:t>predominance</a:t>
            </a:r>
            <a:r>
              <a:rPr lang="fr-FR" dirty="0" smtClean="0"/>
              <a:t> of </a:t>
            </a:r>
            <a:r>
              <a:rPr lang="fr-FR" dirty="0" err="1" smtClean="0"/>
              <a:t>particular</a:t>
            </a:r>
            <a:r>
              <a:rPr lang="fr-FR" dirty="0" smtClean="0"/>
              <a:t> </a:t>
            </a:r>
            <a:r>
              <a:rPr lang="fr-FR" dirty="0" err="1" smtClean="0"/>
              <a:t>allergens</a:t>
            </a:r>
            <a:r>
              <a:rPr lang="fr-FR" dirty="0" smtClean="0"/>
              <a:t> in the </a:t>
            </a:r>
            <a:r>
              <a:rPr lang="fr-FR" dirty="0" err="1" smtClean="0"/>
              <a:t>venom</a:t>
            </a:r>
            <a:r>
              <a:rPr lang="fr-FR" dirty="0" smtClean="0"/>
              <a:t> </a:t>
            </a:r>
            <a:r>
              <a:rPr lang="fr-FR" dirty="0" err="1" smtClean="0"/>
              <a:t>extract</a:t>
            </a:r>
            <a:r>
              <a:rPr lang="fr-FR" dirty="0" smtClean="0"/>
              <a:t> </a:t>
            </a:r>
            <a:r>
              <a:rPr lang="fr-FR" dirty="0" err="1" smtClean="0"/>
              <a:t>is</a:t>
            </a:r>
            <a:r>
              <a:rPr lang="fr-FR" dirty="0" smtClean="0"/>
              <a:t> </a:t>
            </a:r>
            <a:r>
              <a:rPr lang="fr-FR" dirty="0" err="1" smtClean="0"/>
              <a:t>very</a:t>
            </a:r>
            <a:r>
              <a:rPr lang="fr-FR" dirty="0" smtClean="0"/>
              <a:t> </a:t>
            </a:r>
            <a:r>
              <a:rPr lang="fr-FR" dirty="0" err="1" smtClean="0"/>
              <a:t>likely</a:t>
            </a:r>
            <a:r>
              <a:rPr lang="fr-FR" dirty="0" smtClean="0"/>
              <a:t> to </a:t>
            </a:r>
            <a:r>
              <a:rPr lang="fr-FR" dirty="0" err="1" smtClean="0"/>
              <a:t>create</a:t>
            </a:r>
            <a:r>
              <a:rPr lang="fr-FR" dirty="0" smtClean="0"/>
              <a:t> a diagnostic information </a:t>
            </a:r>
            <a:r>
              <a:rPr lang="fr-FR" dirty="0" err="1" smtClean="0"/>
              <a:t>bias</a:t>
            </a:r>
            <a:r>
              <a:rPr lang="fr-FR" dirty="0" smtClean="0"/>
              <a:t> by </a:t>
            </a:r>
            <a:r>
              <a:rPr lang="fr-FR" dirty="0" err="1" smtClean="0"/>
              <a:t>favouring</a:t>
            </a:r>
            <a:r>
              <a:rPr lang="fr-FR" dirty="0" smtClean="0"/>
              <a:t> the </a:t>
            </a:r>
            <a:r>
              <a:rPr lang="fr-FR" dirty="0" err="1" smtClean="0"/>
              <a:t>detec</a:t>
            </a:r>
            <a:r>
              <a:rPr lang="fr-FR" dirty="0" smtClean="0"/>
              <a:t>- </a:t>
            </a:r>
            <a:r>
              <a:rPr lang="fr-FR" dirty="0" err="1" smtClean="0"/>
              <a:t>tion</a:t>
            </a:r>
            <a:r>
              <a:rPr lang="fr-FR" dirty="0" smtClean="0"/>
              <a:t> of high </a:t>
            </a:r>
            <a:r>
              <a:rPr lang="fr-FR" dirty="0" err="1" smtClean="0"/>
              <a:t>abundant</a:t>
            </a:r>
            <a:r>
              <a:rPr lang="fr-FR" dirty="0" smtClean="0"/>
              <a:t> </a:t>
            </a:r>
            <a:r>
              <a:rPr lang="fr-FR" dirty="0" err="1" smtClean="0"/>
              <a:t>allergens</a:t>
            </a:r>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16</a:t>
            </a:fld>
            <a:endParaRPr lang="en-US" dirty="0"/>
          </a:p>
        </p:txBody>
      </p:sp>
    </p:spTree>
    <p:extLst>
      <p:ext uri="{BB962C8B-B14F-4D97-AF65-F5344CB8AC3E}">
        <p14:creationId xmlns:p14="http://schemas.microsoft.com/office/powerpoint/2010/main" xmlns="" val="1586593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With</a:t>
            </a:r>
            <a:r>
              <a:rPr lang="fr-FR" dirty="0" smtClean="0"/>
              <a:t> </a:t>
            </a:r>
            <a:r>
              <a:rPr lang="fr-FR" dirty="0" err="1" smtClean="0"/>
              <a:t>currently</a:t>
            </a:r>
            <a:r>
              <a:rPr lang="fr-FR" dirty="0" smtClean="0"/>
              <a:t> </a:t>
            </a:r>
            <a:r>
              <a:rPr lang="fr-FR" dirty="0" err="1" smtClean="0"/>
              <a:t>available</a:t>
            </a:r>
            <a:r>
              <a:rPr lang="fr-FR" dirty="0" smtClean="0"/>
              <a:t> test </a:t>
            </a:r>
            <a:r>
              <a:rPr lang="fr-FR" dirty="0" err="1" smtClean="0"/>
              <a:t>systems</a:t>
            </a:r>
            <a:r>
              <a:rPr lang="fr-FR" dirty="0" smtClean="0"/>
              <a:t>, </a:t>
            </a:r>
            <a:r>
              <a:rPr lang="fr-FR" dirty="0" err="1" smtClean="0"/>
              <a:t>sensitization</a:t>
            </a:r>
            <a:r>
              <a:rPr lang="fr-FR" dirty="0" smtClean="0"/>
              <a:t> rates of 85-90% for </a:t>
            </a:r>
            <a:r>
              <a:rPr lang="fr-FR" dirty="0" err="1" smtClean="0"/>
              <a:t>rVes</a:t>
            </a:r>
            <a:r>
              <a:rPr lang="fr-FR" dirty="0" smtClean="0"/>
              <a:t> v 5 and 39-79% for </a:t>
            </a:r>
            <a:r>
              <a:rPr lang="fr-FR" dirty="0" err="1" smtClean="0"/>
              <a:t>rVes</a:t>
            </a:r>
            <a:r>
              <a:rPr lang="fr-FR" dirty="0" smtClean="0"/>
              <a:t> v 1 are </a:t>
            </a:r>
            <a:r>
              <a:rPr lang="fr-FR" dirty="0" err="1" smtClean="0"/>
              <a:t>reported</a:t>
            </a:r>
            <a:endParaRPr lang="fr-FR" dirty="0" smtClean="0"/>
          </a:p>
          <a:p>
            <a:pPr lvl="1"/>
            <a:r>
              <a:rPr lang="fr-FR" dirty="0" err="1" smtClean="0"/>
              <a:t>Combining</a:t>
            </a:r>
            <a:r>
              <a:rPr lang="fr-FR" dirty="0" smtClean="0"/>
              <a:t> </a:t>
            </a:r>
            <a:r>
              <a:rPr lang="fr-FR" dirty="0" err="1" smtClean="0"/>
              <a:t>both</a:t>
            </a:r>
            <a:r>
              <a:rPr lang="fr-FR" dirty="0" smtClean="0"/>
              <a:t> </a:t>
            </a:r>
            <a:r>
              <a:rPr lang="fr-FR" dirty="0" err="1" smtClean="0"/>
              <a:t>allergens</a:t>
            </a:r>
            <a:r>
              <a:rPr lang="fr-FR" dirty="0" smtClean="0"/>
              <a:t> </a:t>
            </a:r>
            <a:r>
              <a:rPr lang="fr-FR" dirty="0" err="1" smtClean="0"/>
              <a:t>resulted</a:t>
            </a:r>
            <a:r>
              <a:rPr lang="fr-FR" dirty="0" smtClean="0"/>
              <a:t> in a </a:t>
            </a:r>
            <a:r>
              <a:rPr lang="fr-FR" dirty="0" err="1" smtClean="0"/>
              <a:t>sensitivity</a:t>
            </a:r>
            <a:r>
              <a:rPr lang="fr-FR" dirty="0" smtClean="0"/>
              <a:t> of 92–96% for the </a:t>
            </a:r>
            <a:r>
              <a:rPr lang="fr-FR" dirty="0" err="1" smtClean="0"/>
              <a:t>detection</a:t>
            </a:r>
            <a:r>
              <a:rPr lang="fr-FR" dirty="0" smtClean="0"/>
              <a:t> of YJV </a:t>
            </a:r>
            <a:r>
              <a:rPr lang="fr-FR" dirty="0" err="1" smtClean="0"/>
              <a:t>allergic</a:t>
            </a:r>
            <a:r>
              <a:rPr lang="fr-FR" dirty="0" smtClean="0"/>
              <a:t> patients </a:t>
            </a:r>
          </a:p>
          <a:p>
            <a:r>
              <a:rPr lang="fr-FR" dirty="0" smtClean="0"/>
              <a:t>Phospholipase A 2 (Api m 1) </a:t>
            </a:r>
            <a:r>
              <a:rPr lang="fr-FR" dirty="0" err="1" smtClean="0"/>
              <a:t>was</a:t>
            </a:r>
            <a:r>
              <a:rPr lang="fr-FR" dirty="0" smtClean="0"/>
              <a:t> the first marker </a:t>
            </a:r>
            <a:r>
              <a:rPr lang="fr-FR" dirty="0" err="1" smtClean="0"/>
              <a:t>allergen</a:t>
            </a:r>
            <a:r>
              <a:rPr lang="fr-FR" dirty="0" smtClean="0"/>
              <a:t> to </a:t>
            </a:r>
            <a:r>
              <a:rPr lang="fr-FR" dirty="0" err="1" smtClean="0"/>
              <a:t>be</a:t>
            </a:r>
            <a:r>
              <a:rPr lang="fr-FR" dirty="0" smtClean="0"/>
              <a:t> </a:t>
            </a:r>
            <a:r>
              <a:rPr lang="fr-FR" dirty="0" err="1" smtClean="0"/>
              <a:t>identified</a:t>
            </a:r>
            <a:r>
              <a:rPr lang="fr-FR" dirty="0" smtClean="0"/>
              <a:t> in HBV. </a:t>
            </a:r>
          </a:p>
          <a:p>
            <a:r>
              <a:rPr lang="fr-FR" dirty="0" err="1" smtClean="0"/>
              <a:t>Compared</a:t>
            </a:r>
            <a:r>
              <a:rPr lang="fr-FR" dirty="0" smtClean="0"/>
              <a:t> to </a:t>
            </a:r>
            <a:r>
              <a:rPr lang="fr-FR" dirty="0" err="1" smtClean="0"/>
              <a:t>Ves</a:t>
            </a:r>
            <a:r>
              <a:rPr lang="fr-FR" dirty="0" smtClean="0"/>
              <a:t> v 5 in the case of YJV </a:t>
            </a:r>
            <a:r>
              <a:rPr lang="fr-FR" dirty="0" err="1" smtClean="0"/>
              <a:t>allergic</a:t>
            </a:r>
            <a:r>
              <a:rPr lang="fr-FR" dirty="0" smtClean="0"/>
              <a:t> patients the </a:t>
            </a:r>
            <a:r>
              <a:rPr lang="fr-FR" dirty="0" err="1" smtClean="0"/>
              <a:t>sensitivity</a:t>
            </a:r>
            <a:r>
              <a:rPr lang="fr-FR" dirty="0" smtClean="0"/>
              <a:t> of Api m 1 in HBV </a:t>
            </a:r>
            <a:r>
              <a:rPr lang="fr-FR" dirty="0" err="1" smtClean="0"/>
              <a:t>allergy</a:t>
            </a:r>
            <a:r>
              <a:rPr lang="fr-FR" dirty="0" smtClean="0"/>
              <a:t> </a:t>
            </a:r>
            <a:r>
              <a:rPr lang="fr-FR" dirty="0" err="1" smtClean="0"/>
              <a:t>is</a:t>
            </a:r>
            <a:r>
              <a:rPr lang="fr-FR" dirty="0" smtClean="0"/>
              <a:t> </a:t>
            </a:r>
            <a:r>
              <a:rPr lang="fr-FR" dirty="0" err="1" smtClean="0"/>
              <a:t>low</a:t>
            </a:r>
            <a:r>
              <a:rPr lang="fr-FR" dirty="0" smtClean="0"/>
              <a:t>. </a:t>
            </a:r>
          </a:p>
          <a:p>
            <a:r>
              <a:rPr lang="fr-FR" dirty="0" smtClean="0"/>
              <a:t>In HBV </a:t>
            </a:r>
            <a:r>
              <a:rPr lang="fr-FR" dirty="0" err="1" smtClean="0"/>
              <a:t>allergic</a:t>
            </a:r>
            <a:r>
              <a:rPr lang="fr-FR" dirty="0" smtClean="0"/>
              <a:t> patients, the </a:t>
            </a:r>
            <a:r>
              <a:rPr lang="fr-FR" dirty="0" err="1" smtClean="0"/>
              <a:t>prevalence</a:t>
            </a:r>
            <a:r>
              <a:rPr lang="fr-FR" dirty="0" smtClean="0"/>
              <a:t> of </a:t>
            </a:r>
            <a:r>
              <a:rPr lang="fr-FR" dirty="0" err="1" smtClean="0"/>
              <a:t>sensitization</a:t>
            </a:r>
            <a:r>
              <a:rPr lang="fr-FR" dirty="0" smtClean="0"/>
              <a:t> to Api m 1 </a:t>
            </a:r>
            <a:r>
              <a:rPr lang="fr-FR" dirty="0" err="1" smtClean="0"/>
              <a:t>is</a:t>
            </a:r>
            <a:r>
              <a:rPr lang="fr-FR" dirty="0" smtClean="0"/>
              <a:t> </a:t>
            </a:r>
            <a:r>
              <a:rPr lang="fr-FR" dirty="0" err="1" smtClean="0"/>
              <a:t>reported</a:t>
            </a:r>
            <a:r>
              <a:rPr lang="fr-FR" dirty="0" smtClean="0"/>
              <a:t> to range 57-97% </a:t>
            </a:r>
          </a:p>
          <a:p>
            <a:r>
              <a:rPr lang="fr-FR" dirty="0" err="1" smtClean="0"/>
              <a:t>Based</a:t>
            </a:r>
            <a:r>
              <a:rPr lang="fr-FR" dirty="0" smtClean="0"/>
              <a:t> on </a:t>
            </a:r>
            <a:r>
              <a:rPr lang="fr-FR" dirty="0" err="1" smtClean="0"/>
              <a:t>this</a:t>
            </a:r>
            <a:r>
              <a:rPr lang="fr-FR" dirty="0" smtClean="0"/>
              <a:t>, </a:t>
            </a:r>
            <a:r>
              <a:rPr lang="fr-FR" dirty="0" err="1" smtClean="0"/>
              <a:t>lack</a:t>
            </a:r>
            <a:r>
              <a:rPr lang="fr-FR" dirty="0" smtClean="0"/>
              <a:t> of </a:t>
            </a:r>
            <a:r>
              <a:rPr lang="fr-FR" dirty="0" err="1" smtClean="0"/>
              <a:t>sensitization</a:t>
            </a:r>
            <a:r>
              <a:rPr lang="fr-FR" dirty="0" smtClean="0"/>
              <a:t> to Api m 1 in patients </a:t>
            </a:r>
            <a:r>
              <a:rPr lang="fr-FR" dirty="0" err="1" smtClean="0"/>
              <a:t>suspected</a:t>
            </a:r>
            <a:r>
              <a:rPr lang="fr-FR" dirty="0" smtClean="0"/>
              <a:t> of </a:t>
            </a:r>
            <a:r>
              <a:rPr lang="fr-FR" dirty="0" err="1" smtClean="0"/>
              <a:t>having</a:t>
            </a:r>
            <a:r>
              <a:rPr lang="fr-FR" dirty="0" smtClean="0"/>
              <a:t> HBV </a:t>
            </a:r>
            <a:r>
              <a:rPr lang="fr-FR" dirty="0" err="1" smtClean="0"/>
              <a:t>allergy</a:t>
            </a:r>
            <a:r>
              <a:rPr lang="fr-FR" dirty="0" smtClean="0"/>
              <a:t> </a:t>
            </a:r>
            <a:r>
              <a:rPr lang="fr-FR" dirty="0" err="1" smtClean="0"/>
              <a:t>is</a:t>
            </a:r>
            <a:r>
              <a:rPr lang="fr-FR" dirty="0" smtClean="0"/>
              <a:t> </a:t>
            </a:r>
            <a:r>
              <a:rPr lang="fr-FR" dirty="0" err="1" smtClean="0"/>
              <a:t>insufficient</a:t>
            </a:r>
            <a:r>
              <a:rPr lang="fr-FR" dirty="0" smtClean="0"/>
              <a:t> to </a:t>
            </a:r>
            <a:r>
              <a:rPr lang="fr-FR" dirty="0" err="1" smtClean="0"/>
              <a:t>rule</a:t>
            </a:r>
            <a:r>
              <a:rPr lang="fr-FR" dirty="0" smtClean="0"/>
              <a:t> out </a:t>
            </a:r>
            <a:r>
              <a:rPr lang="fr-FR" dirty="0" err="1" smtClean="0"/>
              <a:t>genuine</a:t>
            </a:r>
            <a:r>
              <a:rPr lang="fr-FR" dirty="0" smtClean="0"/>
              <a:t> HBV </a:t>
            </a:r>
            <a:r>
              <a:rPr lang="fr-FR" dirty="0" err="1" smtClean="0"/>
              <a:t>sensitization</a:t>
            </a:r>
            <a:r>
              <a:rPr lang="fr-FR" dirty="0" smtClean="0"/>
              <a:t>. </a:t>
            </a:r>
          </a:p>
          <a:p>
            <a:r>
              <a:rPr lang="fr-FR" dirty="0" err="1" smtClean="0"/>
              <a:t>Further</a:t>
            </a:r>
            <a:r>
              <a:rPr lang="fr-FR" dirty="0" smtClean="0"/>
              <a:t> </a:t>
            </a:r>
            <a:r>
              <a:rPr lang="fr-FR" dirty="0" err="1" smtClean="0"/>
              <a:t>allergens</a:t>
            </a:r>
            <a:r>
              <a:rPr lang="fr-FR" dirty="0" smtClean="0"/>
              <a:t> </a:t>
            </a:r>
            <a:r>
              <a:rPr lang="fr-FR" dirty="0" err="1" smtClean="0"/>
              <a:t>occurring</a:t>
            </a:r>
            <a:r>
              <a:rPr lang="fr-FR" dirty="0" smtClean="0"/>
              <a:t> in </a:t>
            </a:r>
            <a:r>
              <a:rPr lang="fr-FR" dirty="0" err="1" smtClean="0"/>
              <a:t>lesser</a:t>
            </a:r>
            <a:r>
              <a:rPr lang="fr-FR" dirty="0" smtClean="0"/>
              <a:t> </a:t>
            </a:r>
            <a:r>
              <a:rPr lang="fr-FR" dirty="0" err="1" smtClean="0"/>
              <a:t>abundance</a:t>
            </a:r>
            <a:r>
              <a:rPr lang="fr-FR" dirty="0" smtClean="0"/>
              <a:t> in HBV have </a:t>
            </a:r>
            <a:r>
              <a:rPr lang="fr-FR" dirty="0" err="1" smtClean="0"/>
              <a:t>since</a:t>
            </a:r>
            <a:r>
              <a:rPr lang="fr-FR" dirty="0" smtClean="0"/>
              <a:t> been </a:t>
            </a:r>
            <a:r>
              <a:rPr lang="fr-FR" dirty="0" err="1" smtClean="0"/>
              <a:t>identified</a:t>
            </a:r>
            <a:r>
              <a:rPr lang="fr-FR" dirty="0" smtClean="0"/>
              <a:t> as major </a:t>
            </a:r>
            <a:r>
              <a:rPr lang="fr-FR" dirty="0" err="1" smtClean="0"/>
              <a:t>allergens</a:t>
            </a:r>
            <a:r>
              <a:rPr lang="fr-FR" dirty="0" smtClean="0"/>
              <a:t> </a:t>
            </a:r>
            <a:r>
              <a:rPr lang="fr-FR" dirty="0" err="1" smtClean="0"/>
              <a:t>including</a:t>
            </a:r>
            <a:r>
              <a:rPr lang="fr-FR" dirty="0" smtClean="0"/>
              <a:t> Api m 3 and Api m 10. </a:t>
            </a:r>
            <a:r>
              <a:rPr lang="fr-FR" dirty="0" err="1" smtClean="0"/>
              <a:t>Sensitizations</a:t>
            </a:r>
            <a:r>
              <a:rPr lang="fr-FR" dirty="0" smtClean="0"/>
              <a:t> to </a:t>
            </a:r>
            <a:r>
              <a:rPr lang="fr-FR" dirty="0" err="1" smtClean="0"/>
              <a:t>these</a:t>
            </a:r>
            <a:r>
              <a:rPr lang="fr-FR" dirty="0" smtClean="0"/>
              <a:t> </a:t>
            </a:r>
            <a:r>
              <a:rPr lang="fr-FR" dirty="0" err="1" smtClean="0"/>
              <a:t>allergens</a:t>
            </a:r>
            <a:r>
              <a:rPr lang="fr-FR" dirty="0" smtClean="0"/>
              <a:t> are </a:t>
            </a:r>
            <a:r>
              <a:rPr lang="fr-FR" dirty="0" err="1" smtClean="0"/>
              <a:t>present</a:t>
            </a:r>
            <a:r>
              <a:rPr lang="fr-FR" dirty="0" smtClean="0"/>
              <a:t> in 50 and 62% of HBV </a:t>
            </a:r>
            <a:r>
              <a:rPr lang="fr-FR" dirty="0" err="1" smtClean="0"/>
              <a:t>allergic</a:t>
            </a:r>
            <a:r>
              <a:rPr lang="fr-FR" dirty="0" smtClean="0"/>
              <a:t> patients, </a:t>
            </a:r>
            <a:r>
              <a:rPr lang="fr-FR" dirty="0" err="1" smtClean="0"/>
              <a:t>respectively</a:t>
            </a:r>
            <a:r>
              <a:rPr lang="fr-FR" dirty="0" smtClean="0"/>
              <a:t>. An </a:t>
            </a:r>
            <a:r>
              <a:rPr lang="fr-FR" dirty="0" err="1" smtClean="0"/>
              <a:t>extended</a:t>
            </a:r>
            <a:r>
              <a:rPr lang="fr-FR" dirty="0" smtClean="0"/>
              <a:t> </a:t>
            </a:r>
            <a:r>
              <a:rPr lang="fr-FR" dirty="0" err="1" smtClean="0"/>
              <a:t>repertoire</a:t>
            </a:r>
            <a:r>
              <a:rPr lang="fr-FR" dirty="0" smtClean="0"/>
              <a:t> of HBV marker </a:t>
            </a:r>
            <a:r>
              <a:rPr lang="fr-FR" dirty="0" err="1" smtClean="0"/>
              <a:t>allergens</a:t>
            </a:r>
            <a:r>
              <a:rPr lang="fr-FR" dirty="0" smtClean="0"/>
              <a:t> (Api m 1, Api m 3, Api m 4, and Api m 10) </a:t>
            </a:r>
            <a:r>
              <a:rPr lang="fr-FR" dirty="0" err="1" smtClean="0"/>
              <a:t>significantly</a:t>
            </a:r>
            <a:r>
              <a:rPr lang="fr-FR" dirty="0" smtClean="0"/>
              <a:t> </a:t>
            </a:r>
            <a:r>
              <a:rPr lang="fr-FR" dirty="0" err="1" smtClean="0"/>
              <a:t>increased</a:t>
            </a:r>
            <a:r>
              <a:rPr lang="fr-FR" dirty="0" smtClean="0"/>
              <a:t> the diagnostic </a:t>
            </a:r>
            <a:r>
              <a:rPr lang="fr-FR" dirty="0" err="1" smtClean="0"/>
              <a:t>sensitivity</a:t>
            </a:r>
            <a:r>
              <a:rPr lang="fr-FR" dirty="0" smtClean="0"/>
              <a:t> for </a:t>
            </a:r>
            <a:r>
              <a:rPr lang="fr-FR" dirty="0" err="1" smtClean="0"/>
              <a:t>detection</a:t>
            </a:r>
            <a:r>
              <a:rPr lang="fr-FR" dirty="0" smtClean="0"/>
              <a:t> of HBV </a:t>
            </a:r>
            <a:r>
              <a:rPr lang="fr-FR" dirty="0" err="1" smtClean="0"/>
              <a:t>sensitization</a:t>
            </a:r>
            <a:r>
              <a:rPr lang="fr-FR" dirty="0" smtClean="0"/>
              <a:t> and </a:t>
            </a:r>
            <a:r>
              <a:rPr lang="fr-FR" dirty="0" err="1" smtClean="0"/>
              <a:t>reached</a:t>
            </a:r>
            <a:r>
              <a:rPr lang="fr-FR" dirty="0" smtClean="0"/>
              <a:t> </a:t>
            </a:r>
            <a:r>
              <a:rPr lang="fr-FR" dirty="0" err="1" smtClean="0"/>
              <a:t>nearly</a:t>
            </a:r>
            <a:r>
              <a:rPr lang="fr-FR" dirty="0" smtClean="0"/>
              <a:t> 90% </a:t>
            </a:r>
            <a:r>
              <a:rPr lang="fr-FR" dirty="0" err="1" smtClean="0"/>
              <a:t>compared</a:t>
            </a:r>
            <a:r>
              <a:rPr lang="fr-FR" dirty="0" smtClean="0"/>
              <a:t> to 72% for Api m 1 </a:t>
            </a:r>
            <a:r>
              <a:rPr lang="fr-FR" dirty="0" err="1" smtClean="0"/>
              <a:t>alone</a:t>
            </a:r>
            <a:r>
              <a:rPr lang="fr-FR" dirty="0" smtClean="0"/>
              <a:t> [</a:t>
            </a:r>
            <a:r>
              <a:rPr lang="fr-FR" u="sng" dirty="0" smtClean="0">
                <a:hlinkClick r:id="rId3" tooltip="View reference"/>
              </a:rPr>
              <a:t>46</a:t>
            </a:r>
            <a:r>
              <a:rPr lang="fr-FR" dirty="0" smtClean="0"/>
              <a:t>]. In addition, a high </a:t>
            </a:r>
            <a:r>
              <a:rPr lang="fr-FR" dirty="0" err="1" smtClean="0"/>
              <a:t>individual</a:t>
            </a:r>
            <a:r>
              <a:rPr lang="fr-FR" dirty="0" smtClean="0"/>
              <a:t> </a:t>
            </a:r>
            <a:r>
              <a:rPr lang="fr-FR" dirty="0" err="1" smtClean="0"/>
              <a:t>heterogeneity</a:t>
            </a:r>
            <a:r>
              <a:rPr lang="fr-FR" dirty="0" smtClean="0"/>
              <a:t> of </a:t>
            </a:r>
            <a:r>
              <a:rPr lang="fr-FR" dirty="0" err="1" smtClean="0"/>
              <a:t>sensitization</a:t>
            </a:r>
            <a:r>
              <a:rPr lang="fr-FR" dirty="0" smtClean="0"/>
              <a:t> profiles to HBV </a:t>
            </a:r>
            <a:r>
              <a:rPr lang="fr-FR" dirty="0" err="1" smtClean="0"/>
              <a:t>allergens</a:t>
            </a:r>
            <a:r>
              <a:rPr lang="fr-FR" dirty="0" smtClean="0"/>
              <a:t> </a:t>
            </a:r>
            <a:r>
              <a:rPr lang="fr-FR" dirty="0" err="1" smtClean="0"/>
              <a:t>was</a:t>
            </a:r>
            <a:r>
              <a:rPr lang="fr-FR" dirty="0" smtClean="0"/>
              <a:t> </a:t>
            </a:r>
            <a:r>
              <a:rPr lang="fr-FR" dirty="0" err="1" smtClean="0"/>
              <a:t>found</a:t>
            </a:r>
            <a:r>
              <a:rPr lang="fr-FR" dirty="0" smtClean="0"/>
              <a:t>. </a:t>
            </a:r>
            <a:r>
              <a:rPr lang="fr-FR" dirty="0" err="1" smtClean="0"/>
              <a:t>Similarly</a:t>
            </a:r>
            <a:r>
              <a:rPr lang="fr-FR" dirty="0" smtClean="0"/>
              <a:t> in patients double </a:t>
            </a:r>
            <a:r>
              <a:rPr lang="fr-FR" dirty="0" err="1" smtClean="0"/>
              <a:t>sensitized</a:t>
            </a:r>
            <a:r>
              <a:rPr lang="fr-FR" dirty="0" smtClean="0"/>
              <a:t> to HBV and YJV </a:t>
            </a:r>
            <a:r>
              <a:rPr lang="fr-FR" dirty="0" err="1" smtClean="0"/>
              <a:t>that</a:t>
            </a:r>
            <a:r>
              <a:rPr lang="fr-FR" dirty="0" smtClean="0"/>
              <a:t> </a:t>
            </a:r>
            <a:r>
              <a:rPr lang="fr-FR" dirty="0" err="1" smtClean="0"/>
              <a:t>had</a:t>
            </a:r>
            <a:r>
              <a:rPr lang="fr-FR" dirty="0" smtClean="0"/>
              <a:t> not </a:t>
            </a:r>
            <a:r>
              <a:rPr lang="fr-FR" dirty="0" err="1" smtClean="0"/>
              <a:t>identified</a:t>
            </a:r>
            <a:r>
              <a:rPr lang="fr-FR" dirty="0" smtClean="0"/>
              <a:t> the </a:t>
            </a:r>
            <a:r>
              <a:rPr lang="fr-FR" dirty="0" err="1" smtClean="0"/>
              <a:t>culprit</a:t>
            </a:r>
            <a:r>
              <a:rPr lang="fr-FR" dirty="0" smtClean="0"/>
              <a:t> </a:t>
            </a:r>
            <a:r>
              <a:rPr lang="fr-FR" dirty="0" err="1" smtClean="0"/>
              <a:t>insect</a:t>
            </a:r>
            <a:r>
              <a:rPr lang="fr-FR" dirty="0" smtClean="0"/>
              <a:t>, the </a:t>
            </a:r>
            <a:r>
              <a:rPr lang="fr-FR" dirty="0" err="1" smtClean="0"/>
              <a:t>combination</a:t>
            </a:r>
            <a:r>
              <a:rPr lang="fr-FR" dirty="0" smtClean="0"/>
              <a:t> of Api m 1, Api m 3, and Api m 10 </a:t>
            </a:r>
            <a:r>
              <a:rPr lang="fr-FR" dirty="0" err="1" smtClean="0"/>
              <a:t>increased</a:t>
            </a:r>
            <a:r>
              <a:rPr lang="fr-FR" dirty="0" smtClean="0"/>
              <a:t> the diagnostic </a:t>
            </a:r>
            <a:r>
              <a:rPr lang="fr-FR" dirty="0" err="1" smtClean="0"/>
              <a:t>sensitivity</a:t>
            </a:r>
            <a:r>
              <a:rPr lang="fr-FR" dirty="0" smtClean="0"/>
              <a:t> to 78.6% </a:t>
            </a:r>
            <a:r>
              <a:rPr lang="fr-FR" dirty="0" err="1" smtClean="0"/>
              <a:t>compared</a:t>
            </a:r>
            <a:r>
              <a:rPr lang="fr-FR" dirty="0" smtClean="0"/>
              <a:t> </a:t>
            </a:r>
            <a:r>
              <a:rPr lang="fr-FR" dirty="0" err="1" smtClean="0"/>
              <a:t>with</a:t>
            </a:r>
            <a:r>
              <a:rPr lang="fr-FR" dirty="0" smtClean="0"/>
              <a:t> 54% </a:t>
            </a:r>
            <a:r>
              <a:rPr lang="fr-FR" dirty="0" err="1" smtClean="0"/>
              <a:t>using</a:t>
            </a:r>
            <a:r>
              <a:rPr lang="fr-FR" dirty="0" smtClean="0"/>
              <a:t> Api m 1 </a:t>
            </a:r>
            <a:r>
              <a:rPr lang="fr-FR" dirty="0" err="1" smtClean="0"/>
              <a:t>alone</a:t>
            </a:r>
            <a:r>
              <a:rPr lang="fr-FR" dirty="0" smtClean="0"/>
              <a:t>. </a:t>
            </a:r>
            <a:r>
              <a:rPr lang="fr-FR" dirty="0" err="1" smtClean="0"/>
              <a:t>Sensitizations</a:t>
            </a:r>
            <a:r>
              <a:rPr lang="fr-FR" dirty="0" smtClean="0"/>
              <a:t> to Api m 3 and Api m 10 </a:t>
            </a:r>
            <a:r>
              <a:rPr lang="fr-FR" dirty="0" err="1" smtClean="0"/>
              <a:t>were</a:t>
            </a:r>
            <a:r>
              <a:rPr lang="fr-FR" dirty="0" smtClean="0"/>
              <a:t> </a:t>
            </a:r>
            <a:r>
              <a:rPr lang="fr-FR" dirty="0" err="1" smtClean="0"/>
              <a:t>detected</a:t>
            </a:r>
            <a:r>
              <a:rPr lang="fr-FR" dirty="0" smtClean="0"/>
              <a:t> in </a:t>
            </a:r>
            <a:r>
              <a:rPr lang="fr-FR" dirty="0" err="1" smtClean="0"/>
              <a:t>two</a:t>
            </a:r>
            <a:r>
              <a:rPr lang="fr-FR" dirty="0" smtClean="0"/>
              <a:t> </a:t>
            </a:r>
            <a:r>
              <a:rPr lang="fr-FR" dirty="0" err="1" smtClean="0"/>
              <a:t>thirds</a:t>
            </a:r>
            <a:r>
              <a:rPr lang="fr-FR" dirty="0" smtClean="0"/>
              <a:t> of patients </a:t>
            </a:r>
            <a:r>
              <a:rPr lang="fr-FR" dirty="0" err="1" smtClean="0"/>
              <a:t>that</a:t>
            </a:r>
            <a:r>
              <a:rPr lang="fr-FR" dirty="0" smtClean="0"/>
              <a:t> </a:t>
            </a:r>
            <a:r>
              <a:rPr lang="fr-FR" dirty="0" err="1" smtClean="0"/>
              <a:t>had</a:t>
            </a:r>
            <a:r>
              <a:rPr lang="fr-FR" dirty="0" smtClean="0"/>
              <a:t> </a:t>
            </a:r>
            <a:r>
              <a:rPr lang="fr-FR" dirty="0" err="1" smtClean="0"/>
              <a:t>tested</a:t>
            </a:r>
            <a:r>
              <a:rPr lang="fr-FR" dirty="0" smtClean="0"/>
              <a:t> </a:t>
            </a:r>
            <a:r>
              <a:rPr lang="fr-FR" dirty="0" err="1" smtClean="0"/>
              <a:t>negative</a:t>
            </a:r>
            <a:r>
              <a:rPr lang="fr-FR" dirty="0" smtClean="0"/>
              <a:t> to Api m 1, </a:t>
            </a:r>
            <a:r>
              <a:rPr lang="fr-FR" dirty="0" err="1" smtClean="0"/>
              <a:t>thus</a:t>
            </a:r>
            <a:r>
              <a:rPr lang="fr-FR" dirty="0" smtClean="0"/>
              <a:t>, </a:t>
            </a:r>
            <a:r>
              <a:rPr lang="fr-FR" dirty="0" err="1" smtClean="0"/>
              <a:t>providing</a:t>
            </a:r>
            <a:r>
              <a:rPr lang="fr-FR" dirty="0" smtClean="0"/>
              <a:t> </a:t>
            </a:r>
            <a:r>
              <a:rPr lang="fr-FR" dirty="0" err="1" smtClean="0"/>
              <a:t>evidence</a:t>
            </a:r>
            <a:r>
              <a:rPr lang="fr-FR" dirty="0" smtClean="0"/>
              <a:t> of the </a:t>
            </a:r>
            <a:r>
              <a:rPr lang="fr-FR" dirty="0" err="1" smtClean="0"/>
              <a:t>need</a:t>
            </a:r>
            <a:r>
              <a:rPr lang="fr-FR" dirty="0" smtClean="0"/>
              <a:t> for </a:t>
            </a:r>
            <a:r>
              <a:rPr lang="fr-FR" dirty="0" err="1" smtClean="0"/>
              <a:t>treatment</a:t>
            </a:r>
            <a:r>
              <a:rPr lang="fr-FR" dirty="0" smtClean="0"/>
              <a:t> </a:t>
            </a:r>
            <a:r>
              <a:rPr lang="fr-FR" dirty="0" err="1" smtClean="0"/>
              <a:t>with</a:t>
            </a:r>
            <a:r>
              <a:rPr lang="fr-FR" dirty="0" smtClean="0"/>
              <a:t> </a:t>
            </a:r>
            <a:r>
              <a:rPr lang="fr-FR" dirty="0" err="1" smtClean="0"/>
              <a:t>both</a:t>
            </a:r>
            <a:r>
              <a:rPr lang="fr-FR" dirty="0" smtClean="0"/>
              <a:t> </a:t>
            </a:r>
            <a:r>
              <a:rPr lang="fr-FR" dirty="0" err="1" smtClean="0"/>
              <a:t>honeybee</a:t>
            </a:r>
            <a:r>
              <a:rPr lang="fr-FR" dirty="0" smtClean="0"/>
              <a:t> and </a:t>
            </a:r>
            <a:r>
              <a:rPr lang="fr-FR" dirty="0" err="1" smtClean="0"/>
              <a:t>yellow</a:t>
            </a:r>
            <a:r>
              <a:rPr lang="fr-FR" dirty="0" smtClean="0"/>
              <a:t> jacket VIT in </a:t>
            </a:r>
            <a:r>
              <a:rPr lang="fr-FR" dirty="0" err="1" smtClean="0"/>
              <a:t>these</a:t>
            </a:r>
            <a:r>
              <a:rPr lang="fr-FR" dirty="0" smtClean="0"/>
              <a:t> patients [</a:t>
            </a:r>
            <a:r>
              <a:rPr lang="fr-FR" u="sng" dirty="0" smtClean="0">
                <a:hlinkClick r:id="rId3" tooltip="View reference"/>
              </a:rPr>
              <a:t>54</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19</a:t>
            </a:fld>
            <a:endParaRPr lang="en-US" dirty="0"/>
          </a:p>
        </p:txBody>
      </p:sp>
    </p:spTree>
    <p:extLst>
      <p:ext uri="{BB962C8B-B14F-4D97-AF65-F5344CB8AC3E}">
        <p14:creationId xmlns:p14="http://schemas.microsoft.com/office/powerpoint/2010/main" xmlns="" val="991975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With</a:t>
            </a:r>
            <a:r>
              <a:rPr lang="fr-FR" dirty="0" smtClean="0"/>
              <a:t> </a:t>
            </a:r>
            <a:r>
              <a:rPr lang="fr-FR" dirty="0" err="1" smtClean="0"/>
              <a:t>currently</a:t>
            </a:r>
            <a:r>
              <a:rPr lang="fr-FR" dirty="0" smtClean="0"/>
              <a:t> </a:t>
            </a:r>
            <a:r>
              <a:rPr lang="fr-FR" dirty="0" err="1" smtClean="0"/>
              <a:t>available</a:t>
            </a:r>
            <a:r>
              <a:rPr lang="fr-FR" dirty="0" smtClean="0"/>
              <a:t> test </a:t>
            </a:r>
            <a:r>
              <a:rPr lang="fr-FR" dirty="0" err="1" smtClean="0"/>
              <a:t>systems</a:t>
            </a:r>
            <a:r>
              <a:rPr lang="fr-FR" dirty="0" smtClean="0"/>
              <a:t>, </a:t>
            </a:r>
            <a:r>
              <a:rPr lang="fr-FR" dirty="0" err="1" smtClean="0"/>
              <a:t>sensitization</a:t>
            </a:r>
            <a:r>
              <a:rPr lang="fr-FR" dirty="0" smtClean="0"/>
              <a:t> rates of 85-90% for </a:t>
            </a:r>
            <a:r>
              <a:rPr lang="fr-FR" dirty="0" err="1" smtClean="0"/>
              <a:t>rVes</a:t>
            </a:r>
            <a:r>
              <a:rPr lang="fr-FR" dirty="0" smtClean="0"/>
              <a:t> v 5 and 39-79% for </a:t>
            </a:r>
            <a:r>
              <a:rPr lang="fr-FR" dirty="0" err="1" smtClean="0"/>
              <a:t>rVes</a:t>
            </a:r>
            <a:r>
              <a:rPr lang="fr-FR" dirty="0" smtClean="0"/>
              <a:t> v 1 are </a:t>
            </a:r>
            <a:r>
              <a:rPr lang="fr-FR" dirty="0" err="1" smtClean="0"/>
              <a:t>reported</a:t>
            </a:r>
            <a:endParaRPr lang="fr-FR" dirty="0" smtClean="0"/>
          </a:p>
          <a:p>
            <a:pPr lvl="1"/>
            <a:r>
              <a:rPr lang="fr-FR" dirty="0" err="1" smtClean="0"/>
              <a:t>Combining</a:t>
            </a:r>
            <a:r>
              <a:rPr lang="fr-FR" dirty="0" smtClean="0"/>
              <a:t> </a:t>
            </a:r>
            <a:r>
              <a:rPr lang="fr-FR" dirty="0" err="1" smtClean="0"/>
              <a:t>both</a:t>
            </a:r>
            <a:r>
              <a:rPr lang="fr-FR" dirty="0" smtClean="0"/>
              <a:t> </a:t>
            </a:r>
            <a:r>
              <a:rPr lang="fr-FR" dirty="0" err="1" smtClean="0"/>
              <a:t>allergens</a:t>
            </a:r>
            <a:r>
              <a:rPr lang="fr-FR" dirty="0" smtClean="0"/>
              <a:t> </a:t>
            </a:r>
            <a:r>
              <a:rPr lang="fr-FR" dirty="0" err="1" smtClean="0"/>
              <a:t>resulted</a:t>
            </a:r>
            <a:r>
              <a:rPr lang="fr-FR" dirty="0" smtClean="0"/>
              <a:t> in a </a:t>
            </a:r>
            <a:r>
              <a:rPr lang="fr-FR" dirty="0" err="1" smtClean="0"/>
              <a:t>sensitivity</a:t>
            </a:r>
            <a:r>
              <a:rPr lang="fr-FR" dirty="0" smtClean="0"/>
              <a:t> of 92–96% for the </a:t>
            </a:r>
            <a:r>
              <a:rPr lang="fr-FR" dirty="0" err="1" smtClean="0"/>
              <a:t>detection</a:t>
            </a:r>
            <a:r>
              <a:rPr lang="fr-FR" dirty="0" smtClean="0"/>
              <a:t> of YJV </a:t>
            </a:r>
            <a:r>
              <a:rPr lang="fr-FR" dirty="0" err="1" smtClean="0"/>
              <a:t>allergic</a:t>
            </a:r>
            <a:r>
              <a:rPr lang="fr-FR" dirty="0" smtClean="0"/>
              <a:t> patients </a:t>
            </a:r>
          </a:p>
          <a:p>
            <a:r>
              <a:rPr lang="fr-FR" dirty="0" err="1" smtClean="0"/>
              <a:t>Measuring</a:t>
            </a:r>
            <a:r>
              <a:rPr lang="fr-FR" dirty="0" smtClean="0"/>
              <a:t> </a:t>
            </a:r>
            <a:r>
              <a:rPr lang="fr-FR" dirty="0" err="1" smtClean="0"/>
              <a:t>Ves</a:t>
            </a:r>
            <a:r>
              <a:rPr lang="fr-FR" dirty="0" smtClean="0"/>
              <a:t> v 1 + </a:t>
            </a:r>
            <a:r>
              <a:rPr lang="fr-FR" dirty="0" err="1" smtClean="0"/>
              <a:t>Ves</a:t>
            </a:r>
            <a:r>
              <a:rPr lang="fr-FR" dirty="0" smtClean="0"/>
              <a:t> v 5 =&gt; CRD </a:t>
            </a:r>
            <a:r>
              <a:rPr lang="fr-FR" dirty="0" err="1" smtClean="0"/>
              <a:t>failed</a:t>
            </a:r>
            <a:r>
              <a:rPr lang="fr-FR" dirty="0" smtClean="0"/>
              <a:t> to diagnose 2%-8% of </a:t>
            </a:r>
            <a:r>
              <a:rPr lang="fr-FR" dirty="0" err="1" smtClean="0"/>
              <a:t>subjects</a:t>
            </a:r>
            <a:r>
              <a:rPr lang="fr-FR" dirty="0" smtClean="0"/>
              <a:t> </a:t>
            </a:r>
            <a:r>
              <a:rPr lang="fr-FR" dirty="0" err="1" smtClean="0"/>
              <a:t>with</a:t>
            </a:r>
            <a:r>
              <a:rPr lang="fr-FR" dirty="0" smtClean="0"/>
              <a:t> </a:t>
            </a:r>
            <a:r>
              <a:rPr lang="fr-FR" dirty="0" err="1" smtClean="0"/>
              <a:t>clear</a:t>
            </a:r>
            <a:r>
              <a:rPr lang="fr-FR" dirty="0" smtClean="0"/>
              <a:t> </a:t>
            </a:r>
            <a:r>
              <a:rPr lang="fr-FR" dirty="0" err="1" smtClean="0"/>
              <a:t>history</a:t>
            </a:r>
            <a:r>
              <a:rPr lang="fr-FR" dirty="0" smtClean="0"/>
              <a:t> of YJV </a:t>
            </a:r>
            <a:r>
              <a:rPr lang="fr-FR" dirty="0" err="1" smtClean="0"/>
              <a:t>allergy</a:t>
            </a:r>
            <a:r>
              <a:rPr lang="fr-FR" dirty="0" smtClean="0"/>
              <a:t>, </a:t>
            </a:r>
            <a:r>
              <a:rPr lang="fr-FR" dirty="0" err="1" smtClean="0"/>
              <a:t>suggesting</a:t>
            </a:r>
            <a:r>
              <a:rPr lang="fr-FR" dirty="0" smtClean="0"/>
              <a:t> </a:t>
            </a:r>
            <a:r>
              <a:rPr lang="fr-FR" dirty="0" err="1" smtClean="0"/>
              <a:t>that</a:t>
            </a:r>
            <a:r>
              <a:rPr lang="fr-FR" dirty="0" smtClean="0"/>
              <a:t> more </a:t>
            </a:r>
            <a:r>
              <a:rPr lang="fr-FR" dirty="0" err="1" smtClean="0"/>
              <a:t>allergen</a:t>
            </a:r>
            <a:r>
              <a:rPr lang="fr-FR" dirty="0" smtClean="0"/>
              <a:t> components for in vitro diagnostics are </a:t>
            </a:r>
            <a:r>
              <a:rPr lang="fr-FR" dirty="0" err="1" smtClean="0"/>
              <a:t>needed</a:t>
            </a:r>
            <a:r>
              <a:rPr lang="fr-FR" dirty="0" smtClean="0"/>
              <a:t>. </a:t>
            </a:r>
            <a:r>
              <a:rPr lang="fr-FR" dirty="0" err="1" smtClean="0"/>
              <a:t>Indeed</a:t>
            </a:r>
            <a:r>
              <a:rPr lang="fr-FR" dirty="0" smtClean="0"/>
              <a:t>, one </a:t>
            </a:r>
            <a:r>
              <a:rPr lang="fr-FR" dirty="0" err="1" smtClean="0"/>
              <a:t>study</a:t>
            </a:r>
            <a:r>
              <a:rPr lang="fr-FR" dirty="0" smtClean="0"/>
              <a:t> </a:t>
            </a:r>
            <a:r>
              <a:rPr lang="fr-FR" dirty="0" err="1" smtClean="0"/>
              <a:t>using</a:t>
            </a:r>
            <a:r>
              <a:rPr lang="fr-FR" dirty="0" smtClean="0"/>
              <a:t> a </a:t>
            </a:r>
            <a:r>
              <a:rPr lang="fr-FR" dirty="0" err="1" smtClean="0"/>
              <a:t>combination</a:t>
            </a:r>
            <a:r>
              <a:rPr lang="fr-FR" dirty="0" smtClean="0"/>
              <a:t> of routine </a:t>
            </a:r>
            <a:r>
              <a:rPr lang="fr-FR" dirty="0" err="1" smtClean="0"/>
              <a:t>ImmunoCAPs</a:t>
            </a:r>
            <a:r>
              <a:rPr lang="fr-FR" dirty="0" smtClean="0"/>
              <a:t> for </a:t>
            </a:r>
            <a:r>
              <a:rPr lang="fr-FR" dirty="0" err="1" smtClean="0"/>
              <a:t>Ves</a:t>
            </a:r>
            <a:r>
              <a:rPr lang="fr-FR" dirty="0" smtClean="0"/>
              <a:t> v 1 and </a:t>
            </a:r>
            <a:r>
              <a:rPr lang="fr-FR" dirty="0" err="1" smtClean="0"/>
              <a:t>Ves</a:t>
            </a:r>
            <a:r>
              <a:rPr lang="fr-FR" dirty="0" smtClean="0"/>
              <a:t> v 5 and </a:t>
            </a:r>
            <a:r>
              <a:rPr lang="fr-FR" dirty="0" err="1" smtClean="0"/>
              <a:t>ELISAs</a:t>
            </a:r>
            <a:r>
              <a:rPr lang="fr-FR" dirty="0" smtClean="0"/>
              <a:t> for </a:t>
            </a:r>
            <a:r>
              <a:rPr lang="fr-FR" dirty="0" err="1" smtClean="0"/>
              <a:t>Ves</a:t>
            </a:r>
            <a:r>
              <a:rPr lang="fr-FR" dirty="0" smtClean="0"/>
              <a:t> v 2 and </a:t>
            </a:r>
            <a:r>
              <a:rPr lang="fr-FR" dirty="0" err="1" smtClean="0"/>
              <a:t>Ves</a:t>
            </a:r>
            <a:r>
              <a:rPr lang="fr-FR" dirty="0" smtClean="0"/>
              <a:t> v 3 </a:t>
            </a:r>
            <a:r>
              <a:rPr lang="fr-FR" dirty="0" err="1" smtClean="0"/>
              <a:t>demonstrated</a:t>
            </a:r>
            <a:r>
              <a:rPr lang="fr-FR" dirty="0" smtClean="0"/>
              <a:t> a diagnostic </a:t>
            </a:r>
            <a:r>
              <a:rPr lang="fr-FR" dirty="0" err="1" smtClean="0"/>
              <a:t>sensitivity</a:t>
            </a:r>
            <a:r>
              <a:rPr lang="fr-FR" dirty="0" smtClean="0"/>
              <a:t> of 100%. </a:t>
            </a:r>
            <a:r>
              <a:rPr lang="fr-FR" sz="13100" i="1" dirty="0" err="1" smtClean="0"/>
              <a:t>Cifuentes</a:t>
            </a:r>
            <a:r>
              <a:rPr lang="fr-FR" sz="13100" i="1" dirty="0" smtClean="0"/>
              <a:t> L et al . J </a:t>
            </a:r>
            <a:r>
              <a:rPr lang="fr-FR" sz="13100" i="1" dirty="0" err="1" smtClean="0"/>
              <a:t>Allergy</a:t>
            </a:r>
            <a:r>
              <a:rPr lang="fr-FR" sz="13100" i="1" dirty="0" smtClean="0"/>
              <a:t> Clin </a:t>
            </a:r>
            <a:r>
              <a:rPr lang="fr-FR" sz="13100" i="1" dirty="0" err="1" smtClean="0"/>
              <a:t>Immunol</a:t>
            </a:r>
            <a:r>
              <a:rPr lang="fr-FR" sz="13100" i="1" dirty="0" smtClean="0"/>
              <a:t>. 2014.</a:t>
            </a:r>
          </a:p>
          <a:p>
            <a:r>
              <a:rPr lang="fr-FR" sz="16400" dirty="0" smtClean="0"/>
              <a:t>YJ </a:t>
            </a:r>
            <a:r>
              <a:rPr lang="fr-FR" sz="16400" dirty="0" err="1" smtClean="0"/>
              <a:t>allergic</a:t>
            </a:r>
            <a:r>
              <a:rPr lang="fr-FR" sz="16400" dirty="0" smtClean="0"/>
              <a:t> patients not </a:t>
            </a:r>
            <a:r>
              <a:rPr lang="fr-FR" sz="16400" dirty="0" err="1" smtClean="0"/>
              <a:t>sensitized</a:t>
            </a:r>
            <a:r>
              <a:rPr lang="fr-FR" sz="16400" dirty="0" smtClean="0"/>
              <a:t> to </a:t>
            </a:r>
            <a:r>
              <a:rPr lang="fr-FR" sz="16400" dirty="0" err="1" smtClean="0"/>
              <a:t>whole</a:t>
            </a:r>
            <a:r>
              <a:rPr lang="fr-FR" sz="16400" dirty="0" smtClean="0"/>
              <a:t> YJV </a:t>
            </a:r>
            <a:r>
              <a:rPr lang="fr-FR" sz="16400" dirty="0" err="1" smtClean="0"/>
              <a:t>subsequently</a:t>
            </a:r>
            <a:r>
              <a:rPr lang="fr-FR" sz="16400" dirty="0" smtClean="0"/>
              <a:t> </a:t>
            </a:r>
            <a:r>
              <a:rPr lang="fr-FR" sz="16400" dirty="0" err="1" smtClean="0"/>
              <a:t>tested</a:t>
            </a:r>
            <a:r>
              <a:rPr lang="fr-FR" sz="16400" dirty="0" smtClean="0"/>
              <a:t> positive for </a:t>
            </a:r>
            <a:r>
              <a:rPr lang="fr-FR" sz="16400" dirty="0" err="1" smtClean="0"/>
              <a:t>rVes</a:t>
            </a:r>
            <a:r>
              <a:rPr lang="fr-FR" sz="16400" dirty="0" smtClean="0"/>
              <a:t> v 5 !!!</a:t>
            </a:r>
            <a:endParaRPr lang="fr-FR" sz="13100" i="1" dirty="0" smtClean="0"/>
          </a:p>
          <a:p>
            <a:r>
              <a:rPr lang="fr-FR" dirty="0" smtClean="0"/>
              <a:t>The </a:t>
            </a:r>
            <a:r>
              <a:rPr lang="fr-FR" dirty="0" err="1" smtClean="0"/>
              <a:t>sensitization</a:t>
            </a:r>
            <a:r>
              <a:rPr lang="fr-FR" dirty="0" smtClean="0"/>
              <a:t> rates of YJV-</a:t>
            </a:r>
            <a:r>
              <a:rPr lang="fr-FR" dirty="0" err="1" smtClean="0"/>
              <a:t>allergic</a:t>
            </a:r>
            <a:r>
              <a:rPr lang="fr-FR" dirty="0" smtClean="0"/>
              <a:t> patients to </a:t>
            </a:r>
            <a:r>
              <a:rPr lang="fr-FR" dirty="0" err="1" smtClean="0"/>
              <a:t>Ves</a:t>
            </a:r>
            <a:r>
              <a:rPr lang="fr-FR" dirty="0" smtClean="0"/>
              <a:t> v 1, </a:t>
            </a:r>
            <a:r>
              <a:rPr lang="fr-FR" dirty="0" err="1" smtClean="0"/>
              <a:t>Ves</a:t>
            </a:r>
            <a:r>
              <a:rPr lang="fr-FR" dirty="0" smtClean="0"/>
              <a:t> v 3 and </a:t>
            </a:r>
            <a:r>
              <a:rPr lang="fr-FR" dirty="0" err="1" smtClean="0"/>
              <a:t>Ves</a:t>
            </a:r>
            <a:r>
              <a:rPr lang="fr-FR" dirty="0" smtClean="0"/>
              <a:t> v 5 are 33.3%-54%,28-33 50%-62.8% 27,28 and 84.5%-100%, </a:t>
            </a:r>
            <a:r>
              <a:rPr lang="fr-FR" dirty="0" err="1" smtClean="0"/>
              <a:t>respectively</a:t>
            </a:r>
            <a:r>
              <a:rPr lang="fr-FR" dirty="0" smtClean="0"/>
              <a:t>. </a:t>
            </a:r>
            <a:r>
              <a:rPr lang="fr-FR" dirty="0" err="1" smtClean="0"/>
              <a:t>Ves</a:t>
            </a:r>
            <a:r>
              <a:rPr lang="fr-FR" dirty="0" smtClean="0"/>
              <a:t> v 2  </a:t>
            </a:r>
            <a:r>
              <a:rPr lang="fr-FR" dirty="0" err="1" smtClean="0"/>
              <a:t>seems</a:t>
            </a:r>
            <a:r>
              <a:rPr lang="fr-FR" dirty="0" smtClean="0"/>
              <a:t> to </a:t>
            </a:r>
            <a:r>
              <a:rPr lang="fr-FR" dirty="0" err="1" smtClean="0"/>
              <a:t>be</a:t>
            </a:r>
            <a:r>
              <a:rPr lang="fr-FR" dirty="0" smtClean="0"/>
              <a:t> of </a:t>
            </a:r>
            <a:r>
              <a:rPr lang="fr-FR" dirty="0" err="1" smtClean="0"/>
              <a:t>restricted</a:t>
            </a:r>
            <a:r>
              <a:rPr lang="fr-FR" dirty="0" smtClean="0"/>
              <a:t> relevance and </a:t>
            </a:r>
            <a:r>
              <a:rPr lang="fr-FR" dirty="0" err="1" smtClean="0"/>
              <a:t>sensitization</a:t>
            </a:r>
            <a:r>
              <a:rPr lang="fr-FR" dirty="0" smtClean="0"/>
              <a:t> </a:t>
            </a:r>
            <a:r>
              <a:rPr lang="fr-FR" dirty="0" err="1" smtClean="0"/>
              <a:t>was</a:t>
            </a:r>
            <a:r>
              <a:rPr lang="fr-FR" dirty="0" smtClean="0"/>
              <a:t> </a:t>
            </a:r>
            <a:r>
              <a:rPr lang="fr-FR" dirty="0" err="1" smtClean="0"/>
              <a:t>reported</a:t>
            </a:r>
            <a:r>
              <a:rPr lang="fr-FR" dirty="0" smtClean="0"/>
              <a:t> in 5%-25% of YJV-</a:t>
            </a:r>
            <a:r>
              <a:rPr lang="fr-FR" dirty="0" err="1" smtClean="0"/>
              <a:t>allergic</a:t>
            </a:r>
            <a:r>
              <a:rPr lang="fr-FR" dirty="0" smtClean="0"/>
              <a:t> patients </a:t>
            </a: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20</a:t>
            </a:fld>
            <a:endParaRPr lang="en-US" dirty="0"/>
          </a:p>
        </p:txBody>
      </p:sp>
    </p:spTree>
    <p:extLst>
      <p:ext uri="{BB962C8B-B14F-4D97-AF65-F5344CB8AC3E}">
        <p14:creationId xmlns:p14="http://schemas.microsoft.com/office/powerpoint/2010/main" xmlns="" val="668614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composition of PDV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very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similar</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of YJV, and the </a:t>
            </a:r>
            <a:r>
              <a:rPr lang="fr-FR" sz="1200" kern="1200" dirty="0" err="1" smtClean="0">
                <a:solidFill>
                  <a:schemeClr val="tx1"/>
                </a:solidFill>
                <a:effectLst/>
                <a:latin typeface="+mn-lt"/>
                <a:ea typeface="+mn-ea"/>
                <a:cs typeface="+mn-cs"/>
              </a:rPr>
              <a:t>most</a:t>
            </a:r>
            <a:r>
              <a:rPr lang="fr-FR" sz="1200" kern="1200" dirty="0" smtClean="0">
                <a:solidFill>
                  <a:schemeClr val="tx1"/>
                </a:solidFill>
                <a:effectLst/>
                <a:latin typeface="+mn-lt"/>
                <a:ea typeface="+mn-ea"/>
                <a:cs typeface="+mn-cs"/>
              </a:rPr>
              <a:t> important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are phospholipase A1 (Pol d 1), </a:t>
            </a:r>
            <a:r>
              <a:rPr lang="fr-FR" sz="1200" kern="1200" dirty="0" err="1" smtClean="0">
                <a:solidFill>
                  <a:schemeClr val="tx1"/>
                </a:solidFill>
                <a:effectLst/>
                <a:latin typeface="+mn-lt"/>
                <a:ea typeface="+mn-ea"/>
                <a:cs typeface="+mn-cs"/>
              </a:rPr>
              <a:t>dipeptidyl</a:t>
            </a:r>
            <a:r>
              <a:rPr lang="fr-FR" sz="1200" kern="1200" dirty="0" smtClean="0">
                <a:solidFill>
                  <a:schemeClr val="tx1"/>
                </a:solidFill>
                <a:effectLst/>
                <a:latin typeface="+mn-lt"/>
                <a:ea typeface="+mn-ea"/>
                <a:cs typeface="+mn-cs"/>
              </a:rPr>
              <a:t> peptidase IV (Pol d 3) and </a:t>
            </a:r>
            <a:r>
              <a:rPr lang="fr-FR" sz="1200" kern="1200" dirty="0" err="1" smtClean="0">
                <a:solidFill>
                  <a:schemeClr val="tx1"/>
                </a:solidFill>
                <a:effectLst/>
                <a:latin typeface="+mn-lt"/>
                <a:ea typeface="+mn-ea"/>
                <a:cs typeface="+mn-cs"/>
              </a:rPr>
              <a:t>antigen</a:t>
            </a:r>
            <a:r>
              <a:rPr lang="fr-FR" sz="1200" kern="1200" dirty="0" smtClean="0">
                <a:solidFill>
                  <a:schemeClr val="tx1"/>
                </a:solidFill>
                <a:effectLst/>
                <a:latin typeface="+mn-lt"/>
                <a:ea typeface="+mn-ea"/>
                <a:cs typeface="+mn-cs"/>
              </a:rPr>
              <a:t> 5 (Pol d 5)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sensiti</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zation</a:t>
            </a:r>
            <a:r>
              <a:rPr lang="fr-FR" sz="1200" kern="1200" dirty="0" smtClean="0">
                <a:solidFill>
                  <a:schemeClr val="tx1"/>
                </a:solidFill>
                <a:effectLst/>
                <a:latin typeface="+mn-lt"/>
                <a:ea typeface="+mn-ea"/>
                <a:cs typeface="+mn-cs"/>
              </a:rPr>
              <a:t> rates of 87%,37 66.7% 38 and 69%-72%,37 </a:t>
            </a:r>
            <a:r>
              <a:rPr lang="fr-FR" sz="1200" kern="1200" dirty="0" err="1" smtClean="0">
                <a:solidFill>
                  <a:schemeClr val="tx1"/>
                </a:solidFill>
                <a:effectLst/>
                <a:latin typeface="+mn-lt"/>
                <a:ea typeface="+mn-ea"/>
                <a:cs typeface="+mn-cs"/>
              </a:rPr>
              <a:t>respectively</a:t>
            </a:r>
            <a:r>
              <a:rPr lang="fr-FR" sz="1200" kern="1200" dirty="0" smtClean="0">
                <a:solidFill>
                  <a:schemeClr val="tx1"/>
                </a:solidFill>
                <a:effectLst/>
                <a:latin typeface="+mn-lt"/>
                <a:ea typeface="+mn-ea"/>
                <a:cs typeface="+mn-cs"/>
              </a:rPr>
              <a:t>. More- over, PDV </a:t>
            </a:r>
            <a:r>
              <a:rPr lang="fr-FR" sz="1200" kern="1200" dirty="0" err="1" smtClean="0">
                <a:solidFill>
                  <a:schemeClr val="tx1"/>
                </a:solidFill>
                <a:effectLst/>
                <a:latin typeface="+mn-lt"/>
                <a:ea typeface="+mn-ea"/>
                <a:cs typeface="+mn-cs"/>
              </a:rPr>
              <a:t>contains</a:t>
            </a:r>
            <a:r>
              <a:rPr lang="fr-FR" sz="1200" kern="1200" dirty="0" smtClean="0">
                <a:solidFill>
                  <a:schemeClr val="tx1"/>
                </a:solidFill>
                <a:effectLst/>
                <a:latin typeface="+mn-lt"/>
                <a:ea typeface="+mn-ea"/>
                <a:cs typeface="+mn-cs"/>
              </a:rPr>
              <a:t> a serine </a:t>
            </a:r>
            <a:r>
              <a:rPr lang="fr-FR" sz="1200" kern="1200" dirty="0" err="1" smtClean="0">
                <a:solidFill>
                  <a:schemeClr val="tx1"/>
                </a:solidFill>
                <a:effectLst/>
                <a:latin typeface="+mn-lt"/>
                <a:ea typeface="+mn-ea"/>
                <a:cs typeface="+mn-cs"/>
              </a:rPr>
              <a:t>protease</a:t>
            </a:r>
            <a:r>
              <a:rPr lang="fr-FR" sz="1200" kern="1200" dirty="0" smtClean="0">
                <a:solidFill>
                  <a:schemeClr val="tx1"/>
                </a:solidFill>
                <a:effectLst/>
                <a:latin typeface="+mn-lt"/>
                <a:ea typeface="+mn-ea"/>
                <a:cs typeface="+mn-cs"/>
              </a:rPr>
              <a:t> (Pol d 4) and a </a:t>
            </a:r>
            <a:r>
              <a:rPr lang="fr-FR" sz="1200" kern="1200" dirty="0" err="1" smtClean="0">
                <a:solidFill>
                  <a:schemeClr val="tx1"/>
                </a:solidFill>
                <a:effectLst/>
                <a:latin typeface="+mn-lt"/>
                <a:ea typeface="+mn-ea"/>
                <a:cs typeface="+mn-cs"/>
              </a:rPr>
              <a:t>hyaluronidase</a:t>
            </a:r>
            <a:r>
              <a:rPr lang="fr-FR" sz="1200" kern="1200" dirty="0" smtClean="0">
                <a:solidFill>
                  <a:schemeClr val="tx1"/>
                </a:solidFill>
                <a:effectLst/>
                <a:latin typeface="+mn-lt"/>
                <a:ea typeface="+mn-ea"/>
                <a:cs typeface="+mn-cs"/>
              </a:rPr>
              <a:t> (Pol d 2), for </a:t>
            </a:r>
            <a:r>
              <a:rPr lang="fr-FR" sz="1200" kern="1200" dirty="0" err="1" smtClean="0">
                <a:solidFill>
                  <a:schemeClr val="tx1"/>
                </a:solidFill>
                <a:effectLst/>
                <a:latin typeface="+mn-lt"/>
                <a:ea typeface="+mn-ea"/>
                <a:cs typeface="+mn-cs"/>
              </a:rPr>
              <a:t>which</a:t>
            </a:r>
            <a:r>
              <a:rPr lang="fr-FR" sz="1200" kern="1200" dirty="0" smtClean="0">
                <a:solidFill>
                  <a:schemeClr val="tx1"/>
                </a:solidFill>
                <a:effectLst/>
                <a:latin typeface="+mn-lt"/>
                <a:ea typeface="+mn-ea"/>
                <a:cs typeface="+mn-cs"/>
              </a:rPr>
              <a:t> no data about </a:t>
            </a:r>
            <a:r>
              <a:rPr lang="fr-FR" sz="1200" kern="1200" dirty="0" err="1" smtClean="0">
                <a:solidFill>
                  <a:schemeClr val="tx1"/>
                </a:solidFill>
                <a:effectLst/>
                <a:latin typeface="+mn-lt"/>
                <a:ea typeface="+mn-ea"/>
                <a:cs typeface="+mn-cs"/>
              </a:rPr>
              <a:t>their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clinical</a:t>
            </a:r>
            <a:r>
              <a:rPr lang="fr-FR" sz="1200" kern="1200" dirty="0" smtClean="0">
                <a:solidFill>
                  <a:schemeClr val="tx1"/>
                </a:solidFill>
                <a:effectLst/>
                <a:latin typeface="+mn-lt"/>
                <a:ea typeface="+mn-ea"/>
                <a:cs typeface="+mn-cs"/>
              </a:rPr>
              <a:t> relevance are </a:t>
            </a:r>
            <a:r>
              <a:rPr lang="fr-FR" sz="1200" kern="1200" dirty="0" err="1" smtClean="0">
                <a:solidFill>
                  <a:schemeClr val="tx1"/>
                </a:solidFill>
                <a:effectLst/>
                <a:latin typeface="+mn-lt"/>
                <a:ea typeface="+mn-ea"/>
                <a:cs typeface="+mn-cs"/>
              </a:rPr>
              <a:t>avail</a:t>
            </a:r>
            <a:r>
              <a:rPr lang="fr-FR" sz="1200" kern="1200" dirty="0" smtClean="0">
                <a:solidFill>
                  <a:schemeClr val="tx1"/>
                </a:solidFill>
                <a:effectLst/>
                <a:latin typeface="+mn-lt"/>
                <a:ea typeface="+mn-ea"/>
                <a:cs typeface="+mn-cs"/>
              </a:rPr>
              <a:t>- able </a:t>
            </a:r>
            <a:r>
              <a:rPr lang="fr-FR" sz="1200" kern="1200" dirty="0" err="1" smtClean="0">
                <a:solidFill>
                  <a:schemeClr val="tx1"/>
                </a:solidFill>
                <a:effectLst/>
                <a:latin typeface="+mn-lt"/>
                <a:ea typeface="+mn-ea"/>
                <a:cs typeface="+mn-cs"/>
              </a:rPr>
              <a:t>so</a:t>
            </a:r>
            <a:r>
              <a:rPr lang="fr-FR" sz="1200" kern="1200" dirty="0" smtClean="0">
                <a:solidFill>
                  <a:schemeClr val="tx1"/>
                </a:solidFill>
                <a:effectLst/>
                <a:latin typeface="+mn-lt"/>
                <a:ea typeface="+mn-ea"/>
                <a:cs typeface="+mn-cs"/>
              </a:rPr>
              <a:t> far.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21</a:t>
            </a:fld>
            <a:endParaRPr lang="en-US" dirty="0"/>
          </a:p>
        </p:txBody>
      </p:sp>
    </p:spTree>
    <p:extLst>
      <p:ext uri="{BB962C8B-B14F-4D97-AF65-F5344CB8AC3E}">
        <p14:creationId xmlns:p14="http://schemas.microsoft.com/office/powerpoint/2010/main" xmlns="" val="727126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9600" dirty="0" err="1" smtClean="0"/>
              <a:t>Hymenoptera</a:t>
            </a:r>
            <a:r>
              <a:rPr lang="fr-FR" sz="9600" dirty="0" smtClean="0"/>
              <a:t> </a:t>
            </a:r>
            <a:r>
              <a:rPr lang="fr-FR" sz="9600" dirty="0" err="1" smtClean="0"/>
              <a:t>stings</a:t>
            </a:r>
            <a:r>
              <a:rPr lang="fr-FR" sz="9600" dirty="0" smtClean="0"/>
              <a:t> are </a:t>
            </a:r>
            <a:r>
              <a:rPr lang="fr-FR" sz="9600" dirty="0" err="1" smtClean="0"/>
              <a:t>among</a:t>
            </a:r>
            <a:r>
              <a:rPr lang="fr-FR" sz="9600" dirty="0" smtClean="0"/>
              <a:t> the </a:t>
            </a:r>
            <a:r>
              <a:rPr lang="fr-FR" sz="9600" dirty="0" err="1" smtClean="0"/>
              <a:t>most</a:t>
            </a:r>
            <a:r>
              <a:rPr lang="fr-FR" sz="9600" dirty="0" smtClean="0"/>
              <a:t> </a:t>
            </a:r>
            <a:r>
              <a:rPr lang="fr-FR" sz="9600" dirty="0" err="1" smtClean="0"/>
              <a:t>common</a:t>
            </a:r>
            <a:r>
              <a:rPr lang="fr-FR" sz="9600" dirty="0" smtClean="0"/>
              <a:t> </a:t>
            </a:r>
            <a:r>
              <a:rPr lang="fr-FR" sz="9600" dirty="0" err="1" smtClean="0"/>
              <a:t>reasons</a:t>
            </a:r>
            <a:r>
              <a:rPr lang="fr-FR" sz="9600" dirty="0" smtClean="0"/>
              <a:t> for </a:t>
            </a:r>
            <a:r>
              <a:rPr lang="fr-FR" sz="9600" dirty="0" err="1" smtClean="0"/>
              <a:t>anaphylaxis</a:t>
            </a:r>
            <a:r>
              <a:rPr lang="fr-FR" sz="9600" dirty="0" smtClean="0"/>
              <a:t>. In Europe, </a:t>
            </a:r>
            <a:r>
              <a:rPr lang="fr-FR" sz="9600" dirty="0" err="1" smtClean="0"/>
              <a:t>between</a:t>
            </a:r>
            <a:r>
              <a:rPr lang="fr-FR" sz="9600" dirty="0" smtClean="0"/>
              <a:t> 0.3 and 7.5% of the </a:t>
            </a:r>
            <a:r>
              <a:rPr lang="fr-FR" sz="9600" dirty="0" err="1" smtClean="0"/>
              <a:t>general</a:t>
            </a:r>
            <a:r>
              <a:rPr lang="fr-FR" sz="9600" dirty="0" smtClean="0"/>
              <a:t> population are </a:t>
            </a:r>
            <a:r>
              <a:rPr lang="fr-FR" sz="9600" dirty="0" err="1" smtClean="0"/>
              <a:t>affected</a:t>
            </a:r>
            <a:r>
              <a:rPr lang="fr-FR" sz="9600" dirty="0" smtClean="0"/>
              <a:t> by </a:t>
            </a:r>
            <a:r>
              <a:rPr lang="fr-FR" sz="9600" dirty="0" err="1" smtClean="0"/>
              <a:t>systemic</a:t>
            </a:r>
            <a:r>
              <a:rPr lang="fr-FR" sz="9600" dirty="0" smtClean="0"/>
              <a:t> </a:t>
            </a:r>
            <a:r>
              <a:rPr lang="fr-FR" sz="9600" dirty="0" err="1" smtClean="0"/>
              <a:t>anaphylactic</a:t>
            </a:r>
            <a:r>
              <a:rPr lang="fr-FR" sz="9600" dirty="0" smtClean="0"/>
              <a:t> </a:t>
            </a:r>
            <a:r>
              <a:rPr lang="fr-FR" sz="9600" dirty="0" err="1" smtClean="0"/>
              <a:t>sting</a:t>
            </a:r>
            <a:r>
              <a:rPr lang="fr-FR" sz="9600" dirty="0" smtClean="0"/>
              <a:t> </a:t>
            </a:r>
            <a:r>
              <a:rPr lang="fr-FR" sz="9600" dirty="0" err="1" smtClean="0"/>
              <a:t>reactions</a:t>
            </a:r>
            <a:r>
              <a:rPr lang="fr-FR" sz="9600" dirty="0" smtClean="0"/>
              <a:t> (</a:t>
            </a:r>
            <a:r>
              <a:rPr lang="fr-FR" sz="9600" dirty="0" err="1" smtClean="0"/>
              <a:t>Bilo</a:t>
            </a:r>
            <a:r>
              <a:rPr lang="fr-FR" sz="9600" dirty="0" smtClean="0"/>
              <a:t> BM et </a:t>
            </a:r>
            <a:r>
              <a:rPr lang="fr-FR" sz="9600" dirty="0" err="1" smtClean="0"/>
              <a:t>al,Allergy</a:t>
            </a:r>
            <a:r>
              <a:rPr lang="fr-FR" sz="9600" dirty="0" smtClean="0"/>
              <a:t>. 2005;60(11):1339–49.)</a:t>
            </a:r>
          </a:p>
          <a:p>
            <a:r>
              <a:rPr lang="fr-FR" sz="9600" dirty="0" smtClean="0"/>
              <a:t>In Germany the main </a:t>
            </a:r>
            <a:r>
              <a:rPr lang="fr-FR" sz="9600" dirty="0" err="1" smtClean="0"/>
              <a:t>perpetrators</a:t>
            </a:r>
            <a:r>
              <a:rPr lang="fr-FR" sz="9600" dirty="0" smtClean="0"/>
              <a:t> of HVA are </a:t>
            </a:r>
            <a:r>
              <a:rPr lang="fr-FR" sz="9600" dirty="0" err="1" smtClean="0"/>
              <a:t>yellow</a:t>
            </a:r>
            <a:r>
              <a:rPr lang="fr-FR" sz="9600" dirty="0" smtClean="0"/>
              <a:t> jackets (</a:t>
            </a:r>
            <a:r>
              <a:rPr lang="fr-FR" sz="9600" dirty="0" err="1" smtClean="0"/>
              <a:t>Vespula</a:t>
            </a:r>
            <a:r>
              <a:rPr lang="fr-FR" sz="9600" dirty="0" smtClean="0"/>
              <a:t>) and </a:t>
            </a:r>
            <a:r>
              <a:rPr lang="fr-FR" sz="9600" dirty="0" err="1" smtClean="0"/>
              <a:t>honeybees</a:t>
            </a:r>
            <a:r>
              <a:rPr lang="fr-FR" sz="9600" dirty="0" smtClean="0"/>
              <a:t> (Apis). </a:t>
            </a:r>
            <a:r>
              <a:rPr lang="fr-FR" sz="9600" dirty="0" err="1" smtClean="0"/>
              <a:t>Bumblebees</a:t>
            </a:r>
            <a:r>
              <a:rPr lang="fr-FR" sz="9600" dirty="0" smtClean="0"/>
              <a:t> (Bombus) and </a:t>
            </a:r>
            <a:r>
              <a:rPr lang="fr-FR" sz="9600" dirty="0" err="1" smtClean="0"/>
              <a:t>hornets</a:t>
            </a:r>
            <a:r>
              <a:rPr lang="fr-FR" sz="9600" dirty="0" smtClean="0"/>
              <a:t> (Vespa) are </a:t>
            </a:r>
            <a:r>
              <a:rPr lang="fr-FR" sz="9600" dirty="0" err="1" smtClean="0"/>
              <a:t>rarely</a:t>
            </a:r>
            <a:r>
              <a:rPr lang="fr-FR" sz="9600" dirty="0" smtClean="0"/>
              <a:t> </a:t>
            </a:r>
            <a:r>
              <a:rPr lang="fr-FR" sz="9600" dirty="0" err="1" smtClean="0"/>
              <a:t>involved</a:t>
            </a:r>
            <a:r>
              <a:rPr lang="fr-FR" sz="9600" dirty="0" smtClean="0"/>
              <a:t> in </a:t>
            </a:r>
            <a:r>
              <a:rPr lang="fr-FR" sz="9600" dirty="0" err="1" smtClean="0"/>
              <a:t>sting</a:t>
            </a:r>
            <a:r>
              <a:rPr lang="fr-FR" sz="9600" dirty="0" smtClean="0"/>
              <a:t> </a:t>
            </a:r>
            <a:r>
              <a:rPr lang="fr-FR" sz="9600" dirty="0" err="1" smtClean="0"/>
              <a:t>reactions</a:t>
            </a:r>
            <a:r>
              <a:rPr lang="fr-FR" sz="9600" dirty="0" smtClean="0"/>
              <a:t> and </a:t>
            </a:r>
            <a:r>
              <a:rPr lang="fr-FR" sz="9600" dirty="0" err="1" smtClean="0"/>
              <a:t>allergy</a:t>
            </a:r>
            <a:r>
              <a:rPr lang="fr-FR" sz="9600" dirty="0" smtClean="0"/>
              <a:t> </a:t>
            </a:r>
            <a:r>
              <a:rPr lang="fr-FR" sz="9600" dirty="0" err="1" smtClean="0"/>
              <a:t>is</a:t>
            </a:r>
            <a:r>
              <a:rPr lang="fr-FR" sz="9600" dirty="0" smtClean="0"/>
              <a:t> </a:t>
            </a:r>
            <a:r>
              <a:rPr lang="fr-FR" sz="9600" dirty="0" err="1" smtClean="0"/>
              <a:t>usually</a:t>
            </a:r>
            <a:r>
              <a:rPr lang="fr-FR" sz="9600" dirty="0" smtClean="0"/>
              <a:t> due to cross-</a:t>
            </a:r>
            <a:r>
              <a:rPr lang="fr-FR" sz="9600" dirty="0" err="1" smtClean="0"/>
              <a:t>reactivity</a:t>
            </a:r>
            <a:r>
              <a:rPr lang="fr-FR" sz="9600" dirty="0" smtClean="0"/>
              <a:t> to </a:t>
            </a:r>
            <a:r>
              <a:rPr lang="fr-FR" sz="9600" dirty="0" err="1" smtClean="0"/>
              <a:t>honeybee</a:t>
            </a:r>
            <a:r>
              <a:rPr lang="fr-FR" sz="9600" dirty="0" smtClean="0"/>
              <a:t> </a:t>
            </a:r>
            <a:r>
              <a:rPr lang="fr-FR" sz="9600" dirty="0" err="1" smtClean="0"/>
              <a:t>venom</a:t>
            </a:r>
            <a:r>
              <a:rPr lang="fr-FR" sz="9600" dirty="0" smtClean="0"/>
              <a:t> (HBV) and </a:t>
            </a:r>
            <a:r>
              <a:rPr lang="fr-FR" sz="9600" dirty="0" err="1" smtClean="0"/>
              <a:t>yellow</a:t>
            </a:r>
            <a:r>
              <a:rPr lang="fr-FR" sz="9600" dirty="0" smtClean="0"/>
              <a:t> jacket </a:t>
            </a:r>
            <a:r>
              <a:rPr lang="fr-FR" sz="9600" dirty="0" err="1" smtClean="0"/>
              <a:t>venom</a:t>
            </a:r>
            <a:r>
              <a:rPr lang="fr-FR" sz="9600" dirty="0" smtClean="0"/>
              <a:t> (YJV), </a:t>
            </a:r>
            <a:r>
              <a:rPr lang="fr-FR" sz="9600" dirty="0" err="1" smtClean="0"/>
              <a:t>respectively</a:t>
            </a:r>
            <a:r>
              <a:rPr lang="fr-FR" sz="9600" dirty="0" smtClean="0"/>
              <a:t>. In </a:t>
            </a:r>
            <a:r>
              <a:rPr lang="fr-FR" sz="9600" dirty="0" err="1" smtClean="0"/>
              <a:t>America</a:t>
            </a:r>
            <a:r>
              <a:rPr lang="fr-FR" sz="9600" dirty="0" smtClean="0"/>
              <a:t> and </a:t>
            </a:r>
            <a:r>
              <a:rPr lang="fr-FR" sz="9600" dirty="0" err="1" smtClean="0"/>
              <a:t>Mediterranean</a:t>
            </a:r>
            <a:r>
              <a:rPr lang="fr-FR" sz="9600" dirty="0" smtClean="0"/>
              <a:t> countries </a:t>
            </a:r>
            <a:r>
              <a:rPr lang="fr-FR" sz="9600" dirty="0" err="1" smtClean="0"/>
              <a:t>paper</a:t>
            </a:r>
            <a:r>
              <a:rPr lang="fr-FR" sz="9600" dirty="0" smtClean="0"/>
              <a:t> wasps (Polistes) or white-</a:t>
            </a:r>
            <a:r>
              <a:rPr lang="fr-FR" sz="9600" dirty="0" err="1" smtClean="0"/>
              <a:t>faced</a:t>
            </a:r>
            <a:r>
              <a:rPr lang="fr-FR" sz="9600" dirty="0" smtClean="0"/>
              <a:t> </a:t>
            </a:r>
            <a:r>
              <a:rPr lang="fr-FR" sz="9600" dirty="0" err="1" smtClean="0"/>
              <a:t>hornets</a:t>
            </a:r>
            <a:r>
              <a:rPr lang="fr-FR" sz="9600" dirty="0" smtClean="0"/>
              <a:t> (</a:t>
            </a:r>
            <a:r>
              <a:rPr lang="fr-FR" sz="9600" dirty="0" err="1" smtClean="0"/>
              <a:t>Dolichovespula</a:t>
            </a:r>
            <a:r>
              <a:rPr lang="fr-FR" sz="9600" dirty="0" smtClean="0"/>
              <a:t>) and </a:t>
            </a:r>
            <a:r>
              <a:rPr lang="fr-FR" sz="9600" dirty="0" err="1" smtClean="0"/>
              <a:t>some</a:t>
            </a:r>
            <a:r>
              <a:rPr lang="fr-FR" sz="9600" dirty="0" smtClean="0"/>
              <a:t> </a:t>
            </a:r>
            <a:r>
              <a:rPr lang="fr-FR" sz="9600" dirty="0" err="1" smtClean="0"/>
              <a:t>ants</a:t>
            </a:r>
            <a:r>
              <a:rPr lang="fr-FR" sz="9600" dirty="0" smtClean="0"/>
              <a:t> (</a:t>
            </a:r>
            <a:r>
              <a:rPr lang="fr-FR" sz="9600" dirty="0" err="1" smtClean="0"/>
              <a:t>Formicidae</a:t>
            </a:r>
            <a:r>
              <a:rPr lang="fr-FR" sz="9600" dirty="0" smtClean="0"/>
              <a:t>) are </a:t>
            </a:r>
            <a:r>
              <a:rPr lang="fr-FR" sz="9600" dirty="0" err="1" smtClean="0"/>
              <a:t>implicated</a:t>
            </a:r>
            <a:r>
              <a:rPr lang="fr-FR" sz="9600" dirty="0" smtClean="0"/>
              <a:t> in </a:t>
            </a:r>
            <a:r>
              <a:rPr lang="fr-FR" sz="9600" dirty="0" err="1" smtClean="0"/>
              <a:t>sting</a:t>
            </a:r>
            <a:r>
              <a:rPr lang="fr-FR" sz="9600" dirty="0" smtClean="0"/>
              <a:t> </a:t>
            </a:r>
            <a:r>
              <a:rPr lang="fr-FR" sz="9600" dirty="0" err="1" smtClean="0"/>
              <a:t>anaphylaxis</a:t>
            </a:r>
            <a:endParaRPr lang="fr-FR" sz="9600" dirty="0" smtClean="0"/>
          </a:p>
          <a:p>
            <a:r>
              <a:rPr lang="fr-FR" sz="9600" dirty="0" smtClean="0"/>
              <a:t>The diagnostic </a:t>
            </a:r>
            <a:r>
              <a:rPr lang="fr-FR" sz="9600" dirty="0" err="1" smtClean="0"/>
              <a:t>workup</a:t>
            </a:r>
            <a:r>
              <a:rPr lang="fr-FR" sz="9600" dirty="0" smtClean="0"/>
              <a:t> of patients </a:t>
            </a:r>
            <a:r>
              <a:rPr lang="fr-FR" sz="9600" dirty="0" err="1" smtClean="0"/>
              <a:t>with</a:t>
            </a:r>
            <a:r>
              <a:rPr lang="fr-FR" sz="9600" dirty="0" smtClean="0"/>
              <a:t> </a:t>
            </a:r>
            <a:r>
              <a:rPr lang="fr-FR" sz="9600" dirty="0" err="1" smtClean="0"/>
              <a:t>suspected</a:t>
            </a:r>
            <a:r>
              <a:rPr lang="fr-FR" sz="9600" dirty="0" smtClean="0"/>
              <a:t> </a:t>
            </a:r>
            <a:r>
              <a:rPr lang="fr-FR" sz="9600" dirty="0" err="1" smtClean="0"/>
              <a:t>Hymenoptera</a:t>
            </a:r>
            <a:r>
              <a:rPr lang="fr-FR" sz="9600" dirty="0" smtClean="0"/>
              <a:t> </a:t>
            </a:r>
            <a:r>
              <a:rPr lang="fr-FR" sz="9600" dirty="0" err="1" smtClean="0"/>
              <a:t>venom</a:t>
            </a:r>
            <a:r>
              <a:rPr lang="fr-FR" sz="9600" dirty="0" smtClean="0"/>
              <a:t> </a:t>
            </a:r>
            <a:r>
              <a:rPr lang="fr-FR" sz="9600" dirty="0" err="1" smtClean="0"/>
              <a:t>allergy</a:t>
            </a:r>
            <a:r>
              <a:rPr lang="fr-FR" sz="9600" dirty="0" smtClean="0"/>
              <a:t> </a:t>
            </a:r>
            <a:r>
              <a:rPr lang="fr-FR" sz="9600" dirty="0" err="1" smtClean="0"/>
              <a:t>includes</a:t>
            </a:r>
            <a:r>
              <a:rPr lang="fr-FR" sz="9600" dirty="0" smtClean="0"/>
              <a:t> a </a:t>
            </a:r>
            <a:r>
              <a:rPr lang="fr-FR" sz="9600" dirty="0" err="1" smtClean="0"/>
              <a:t>comprehensive</a:t>
            </a:r>
            <a:r>
              <a:rPr lang="fr-FR" sz="9600" dirty="0" smtClean="0"/>
              <a:t> </a:t>
            </a:r>
            <a:r>
              <a:rPr lang="fr-FR" sz="9600" dirty="0" err="1" smtClean="0"/>
              <a:t>clinical</a:t>
            </a:r>
            <a:r>
              <a:rPr lang="fr-FR" sz="9600" dirty="0" smtClean="0"/>
              <a:t> </a:t>
            </a:r>
            <a:r>
              <a:rPr lang="fr-FR" sz="9600" dirty="0" err="1" smtClean="0"/>
              <a:t>history</a:t>
            </a:r>
            <a:r>
              <a:rPr lang="fr-FR" sz="9600" dirty="0" smtClean="0"/>
              <a:t>, skin tests and the </a:t>
            </a:r>
            <a:r>
              <a:rPr lang="fr-FR" sz="9600" dirty="0" err="1" smtClean="0"/>
              <a:t>measurement</a:t>
            </a:r>
            <a:r>
              <a:rPr lang="fr-FR" sz="9600" dirty="0" smtClean="0"/>
              <a:t> of </a:t>
            </a:r>
            <a:r>
              <a:rPr lang="fr-FR" sz="9600" dirty="0" err="1" smtClean="0"/>
              <a:t>specific</a:t>
            </a:r>
            <a:r>
              <a:rPr lang="fr-FR" sz="9600" dirty="0" smtClean="0"/>
              <a:t> IgE </a:t>
            </a:r>
            <a:r>
              <a:rPr lang="fr-FR" sz="9600" dirty="0" err="1" smtClean="0"/>
              <a:t>antibodies</a:t>
            </a:r>
            <a:r>
              <a:rPr lang="fr-FR" sz="9600" dirty="0" smtClean="0"/>
              <a:t> (sIgE) to </a:t>
            </a:r>
            <a:r>
              <a:rPr lang="fr-FR" sz="9600" dirty="0" err="1" smtClean="0"/>
              <a:t>whole</a:t>
            </a:r>
            <a:r>
              <a:rPr lang="fr-FR" sz="9600" dirty="0" smtClean="0"/>
              <a:t> </a:t>
            </a:r>
            <a:r>
              <a:rPr lang="fr-FR" sz="9600" dirty="0" err="1" smtClean="0"/>
              <a:t>venom</a:t>
            </a:r>
            <a:r>
              <a:rPr lang="fr-FR" sz="9600" dirty="0" smtClean="0"/>
              <a:t> </a:t>
            </a:r>
            <a:r>
              <a:rPr lang="fr-FR" sz="9600" dirty="0" err="1" smtClean="0"/>
              <a:t>preparations</a:t>
            </a:r>
            <a:r>
              <a:rPr lang="fr-FR" sz="9600" dirty="0" smtClean="0"/>
              <a:t>. </a:t>
            </a:r>
            <a:r>
              <a:rPr lang="fr-FR" sz="9600" dirty="0" err="1" smtClean="0"/>
              <a:t>Additional</a:t>
            </a:r>
            <a:r>
              <a:rPr lang="fr-FR" sz="9600" dirty="0" smtClean="0"/>
              <a:t> in vitro tests </a:t>
            </a:r>
            <a:r>
              <a:rPr lang="fr-FR" sz="9600" dirty="0" err="1" smtClean="0"/>
              <a:t>can</a:t>
            </a:r>
            <a:r>
              <a:rPr lang="fr-FR" sz="9600" dirty="0" smtClean="0"/>
              <a:t> </a:t>
            </a:r>
            <a:r>
              <a:rPr lang="fr-FR" sz="9600" dirty="0" err="1" smtClean="0"/>
              <a:t>be</a:t>
            </a:r>
            <a:r>
              <a:rPr lang="fr-FR" sz="9600" dirty="0" smtClean="0"/>
              <a:t> </a:t>
            </a:r>
            <a:r>
              <a:rPr lang="fr-FR" sz="9600" dirty="0" err="1" smtClean="0"/>
              <a:t>necessary</a:t>
            </a:r>
            <a:r>
              <a:rPr lang="fr-FR" sz="9600" dirty="0" smtClean="0"/>
              <a:t> in case of </a:t>
            </a:r>
            <a:r>
              <a:rPr lang="fr-FR" sz="9600" dirty="0" err="1" smtClean="0"/>
              <a:t>unexpected</a:t>
            </a:r>
            <a:r>
              <a:rPr lang="fr-FR" sz="9600" dirty="0" smtClean="0"/>
              <a:t> </a:t>
            </a:r>
            <a:r>
              <a:rPr lang="fr-FR" sz="9600" dirty="0" err="1" smtClean="0"/>
              <a:t>negative</a:t>
            </a:r>
            <a:r>
              <a:rPr lang="fr-FR" sz="9600" dirty="0" smtClean="0"/>
              <a:t> </a:t>
            </a:r>
            <a:r>
              <a:rPr lang="fr-FR" sz="9600" dirty="0" err="1" smtClean="0"/>
              <a:t>results</a:t>
            </a:r>
            <a:r>
              <a:rPr lang="fr-FR" sz="9600" dirty="0" smtClean="0"/>
              <a:t>. BST </a:t>
            </a:r>
            <a:r>
              <a:rPr lang="fr-FR" sz="9600" dirty="0" err="1" smtClean="0"/>
              <a:t>levels</a:t>
            </a:r>
            <a:r>
              <a:rPr lang="fr-FR" sz="9600" dirty="0" smtClean="0"/>
              <a:t> are </a:t>
            </a:r>
            <a:r>
              <a:rPr lang="fr-FR" sz="9600" dirty="0" err="1" smtClean="0"/>
              <a:t>evaluated</a:t>
            </a:r>
            <a:r>
              <a:rPr lang="fr-FR" sz="9600" dirty="0" smtClean="0"/>
              <a:t> in case of </a:t>
            </a:r>
            <a:r>
              <a:rPr lang="fr-FR" sz="9600" dirty="0" err="1" smtClean="0"/>
              <a:t>systemic</a:t>
            </a:r>
            <a:r>
              <a:rPr lang="fr-FR" sz="9600" dirty="0" smtClean="0"/>
              <a:t> </a:t>
            </a:r>
            <a:r>
              <a:rPr lang="fr-FR" sz="9600" dirty="0" err="1" smtClean="0"/>
              <a:t>anaphylaxis</a:t>
            </a:r>
            <a:r>
              <a:rPr lang="fr-FR" sz="9600" dirty="0" smtClean="0"/>
              <a:t> [12, 13]. In </a:t>
            </a:r>
            <a:r>
              <a:rPr lang="fr-FR" sz="9600" dirty="0" err="1" smtClean="0"/>
              <a:t>recent</a:t>
            </a:r>
            <a:r>
              <a:rPr lang="fr-FR" sz="9600" dirty="0" smtClean="0"/>
              <a:t> </a:t>
            </a:r>
            <a:r>
              <a:rPr lang="fr-FR" sz="9600" dirty="0" err="1" smtClean="0"/>
              <a:t>years</a:t>
            </a:r>
            <a:r>
              <a:rPr lang="fr-FR" sz="9600" dirty="0" smtClean="0"/>
              <a:t>, diagnostic </a:t>
            </a:r>
            <a:r>
              <a:rPr lang="fr-FR" sz="9600" dirty="0" err="1" smtClean="0"/>
              <a:t>accuracy</a:t>
            </a:r>
            <a:r>
              <a:rPr lang="fr-FR" sz="9600" dirty="0" smtClean="0"/>
              <a:t> of </a:t>
            </a:r>
            <a:r>
              <a:rPr lang="fr-FR" sz="9600" dirty="0" err="1" smtClean="0"/>
              <a:t>insect</a:t>
            </a:r>
            <a:r>
              <a:rPr lang="fr-FR" sz="9600" dirty="0" smtClean="0"/>
              <a:t> </a:t>
            </a:r>
            <a:r>
              <a:rPr lang="fr-FR" sz="9600" dirty="0" err="1" smtClean="0"/>
              <a:t>sting</a:t>
            </a:r>
            <a:r>
              <a:rPr lang="fr-FR" sz="9600" dirty="0" smtClean="0"/>
              <a:t> allergies has been </a:t>
            </a:r>
            <a:r>
              <a:rPr lang="fr-FR" sz="9600" dirty="0" err="1" smtClean="0"/>
              <a:t>improved</a:t>
            </a:r>
            <a:r>
              <a:rPr lang="fr-FR" sz="9600" dirty="0" smtClean="0"/>
              <a:t> by </a:t>
            </a:r>
            <a:r>
              <a:rPr lang="fr-FR" sz="9600" dirty="0" err="1" smtClean="0"/>
              <a:t>using</a:t>
            </a:r>
            <a:r>
              <a:rPr lang="fr-FR" sz="9600" dirty="0" smtClean="0"/>
              <a:t> </a:t>
            </a:r>
            <a:r>
              <a:rPr lang="fr-FR" sz="9600" dirty="0" err="1" smtClean="0"/>
              <a:t>molecular</a:t>
            </a:r>
            <a:r>
              <a:rPr lang="fr-FR" sz="9600" dirty="0" smtClean="0"/>
              <a:t> diagnostics. SIgE to major </a:t>
            </a:r>
            <a:r>
              <a:rPr lang="fr-FR" sz="9600" dirty="0" err="1" smtClean="0"/>
              <a:t>allergens</a:t>
            </a:r>
            <a:r>
              <a:rPr lang="fr-FR" sz="9600" dirty="0" smtClean="0"/>
              <a:t> </a:t>
            </a:r>
            <a:r>
              <a:rPr lang="fr-FR" sz="9600" dirty="0" err="1" smtClean="0"/>
              <a:t>such</a:t>
            </a:r>
            <a:r>
              <a:rPr lang="fr-FR" sz="9600" dirty="0" smtClean="0"/>
              <a:t> as phospholipase A2 (</a:t>
            </a:r>
            <a:r>
              <a:rPr lang="fr-FR" sz="9600" dirty="0" err="1" smtClean="0"/>
              <a:t>rApi</a:t>
            </a:r>
            <a:r>
              <a:rPr lang="fr-FR" sz="9600" dirty="0" smtClean="0"/>
              <a:t> m 1) in </a:t>
            </a:r>
            <a:r>
              <a:rPr lang="fr-FR" sz="9600" dirty="0" err="1" smtClean="0"/>
              <a:t>honeybee</a:t>
            </a:r>
            <a:r>
              <a:rPr lang="fr-FR" sz="9600" dirty="0" smtClean="0"/>
              <a:t> </a:t>
            </a:r>
            <a:r>
              <a:rPr lang="fr-FR" sz="9600" dirty="0" err="1" smtClean="0"/>
              <a:t>venom</a:t>
            </a:r>
            <a:r>
              <a:rPr lang="fr-FR" sz="9600" dirty="0" smtClean="0"/>
              <a:t> or phospholipase A1 (</a:t>
            </a:r>
            <a:r>
              <a:rPr lang="fr-FR" sz="9600" dirty="0" err="1" smtClean="0"/>
              <a:t>rVes</a:t>
            </a:r>
            <a:r>
              <a:rPr lang="fr-FR" sz="9600" dirty="0" smtClean="0"/>
              <a:t> v 1) and </a:t>
            </a:r>
            <a:r>
              <a:rPr lang="fr-FR" sz="9600" dirty="0" err="1" smtClean="0"/>
              <a:t>antigen</a:t>
            </a:r>
            <a:r>
              <a:rPr lang="fr-FR" sz="9600" dirty="0" smtClean="0"/>
              <a:t> 5 (</a:t>
            </a:r>
            <a:r>
              <a:rPr lang="fr-FR" sz="9600" dirty="0" err="1" smtClean="0"/>
              <a:t>rVes</a:t>
            </a:r>
            <a:r>
              <a:rPr lang="fr-FR" sz="9600" dirty="0" smtClean="0"/>
              <a:t> v 5) in wasp </a:t>
            </a:r>
            <a:r>
              <a:rPr lang="fr-FR" sz="9600" dirty="0" err="1" smtClean="0"/>
              <a:t>venom</a:t>
            </a:r>
            <a:r>
              <a:rPr lang="fr-FR" sz="9600" dirty="0" smtClean="0"/>
              <a:t> </a:t>
            </a:r>
            <a:r>
              <a:rPr lang="fr-FR" sz="9600" dirty="0" err="1" smtClean="0"/>
              <a:t>can</a:t>
            </a:r>
            <a:r>
              <a:rPr lang="fr-FR" sz="9600" dirty="0" smtClean="0"/>
              <a:t> </a:t>
            </a:r>
            <a:r>
              <a:rPr lang="fr-FR" dirty="0" smtClean="0"/>
              <a:t>help to </a:t>
            </a:r>
            <a:r>
              <a:rPr lang="fr-FR" dirty="0" err="1" smtClean="0"/>
              <a:t>distinguish</a:t>
            </a:r>
            <a:r>
              <a:rPr lang="fr-FR" dirty="0" smtClean="0"/>
              <a:t> </a:t>
            </a:r>
            <a:r>
              <a:rPr lang="fr-FR" dirty="0" err="1" smtClean="0"/>
              <a:t>genuine</a:t>
            </a:r>
            <a:r>
              <a:rPr lang="fr-FR" dirty="0" smtClean="0"/>
              <a:t> double </a:t>
            </a:r>
            <a:r>
              <a:rPr lang="fr-FR" dirty="0" err="1" smtClean="0"/>
              <a:t>sensitisation</a:t>
            </a:r>
            <a:r>
              <a:rPr lang="fr-FR" dirty="0" smtClean="0"/>
              <a:t> </a:t>
            </a:r>
            <a:r>
              <a:rPr lang="fr-FR" dirty="0" err="1" smtClean="0"/>
              <a:t>from</a:t>
            </a:r>
            <a:r>
              <a:rPr lang="fr-FR" dirty="0" smtClean="0"/>
              <a:t> cross-</a:t>
            </a:r>
            <a:r>
              <a:rPr lang="fr-FR" dirty="0" err="1" smtClean="0"/>
              <a:t>reactivity</a:t>
            </a:r>
            <a:r>
              <a:rPr lang="fr-FR" dirty="0" smtClean="0"/>
              <a:t> </a:t>
            </a:r>
          </a:p>
          <a:p>
            <a:endParaRPr lang="fr-FR" dirty="0" smtClean="0"/>
          </a:p>
          <a:p>
            <a:r>
              <a:rPr lang="fr-FR" dirty="0" smtClean="0"/>
              <a:t>VESPIDAE : </a:t>
            </a:r>
          </a:p>
          <a:p>
            <a:r>
              <a:rPr lang="fr-FR" sz="1200" b="0" i="0" u="none" strike="noStrike" kern="1200" dirty="0" smtClean="0">
                <a:solidFill>
                  <a:schemeClr val="tx1"/>
                </a:solidFill>
                <a:effectLst/>
                <a:latin typeface="+mn-lt"/>
                <a:ea typeface="+mn-ea"/>
                <a:cs typeface="+mn-cs"/>
                <a:hlinkClick r:id="rId3" tooltip="Vespinae"/>
              </a:rPr>
              <a:t>Vespinae</a:t>
            </a:r>
            <a:r>
              <a:rPr lang="fr-FR" sz="1200" b="0" i="0" u="none" strike="noStrike" kern="1200" dirty="0" smtClean="0">
                <a:solidFill>
                  <a:schemeClr val="tx1"/>
                </a:solidFill>
                <a:effectLst/>
                <a:latin typeface="+mn-lt"/>
                <a:ea typeface="+mn-ea"/>
                <a:cs typeface="+mn-cs"/>
              </a:rPr>
              <a:t> - sociaux avec les genres : </a:t>
            </a:r>
            <a:r>
              <a:rPr lang="fr-FR" sz="1200" b="0" i="1" u="none" strike="noStrike" kern="1200" dirty="0" smtClean="0">
                <a:solidFill>
                  <a:schemeClr val="tx1"/>
                </a:solidFill>
                <a:effectLst/>
                <a:latin typeface="+mn-lt"/>
                <a:ea typeface="+mn-ea"/>
                <a:cs typeface="+mn-cs"/>
                <a:hlinkClick r:id="rId4" tooltip="Vespa (insecte)"/>
              </a:rPr>
              <a:t>Vespa</a:t>
            </a:r>
            <a:r>
              <a:rPr lang="fr-FR" sz="1200" b="0" i="0" u="none" strike="noStrike" kern="1200" dirty="0" smtClean="0">
                <a:solidFill>
                  <a:schemeClr val="tx1"/>
                </a:solidFill>
                <a:effectLst/>
                <a:latin typeface="+mn-lt"/>
                <a:ea typeface="+mn-ea"/>
                <a:cs typeface="+mn-cs"/>
              </a:rPr>
              <a:t>, </a:t>
            </a:r>
            <a:r>
              <a:rPr lang="fr-FR" sz="1200" b="0" i="1" u="none" strike="noStrike" kern="1200" dirty="0" smtClean="0">
                <a:solidFill>
                  <a:schemeClr val="tx1"/>
                </a:solidFill>
                <a:effectLst/>
                <a:latin typeface="+mn-lt"/>
                <a:ea typeface="+mn-ea"/>
                <a:cs typeface="+mn-cs"/>
                <a:hlinkClick r:id="rId5" tooltip="Vespula"/>
              </a:rPr>
              <a:t>Vespula</a:t>
            </a:r>
            <a:r>
              <a:rPr lang="fr-FR" sz="1200" b="0" i="0" u="none" strike="noStrike" kern="1200" dirty="0" smtClean="0">
                <a:solidFill>
                  <a:schemeClr val="tx1"/>
                </a:solidFill>
                <a:effectLst/>
                <a:latin typeface="+mn-lt"/>
                <a:ea typeface="+mn-ea"/>
                <a:cs typeface="+mn-cs"/>
              </a:rPr>
              <a:t>, </a:t>
            </a:r>
            <a:r>
              <a:rPr lang="fr-FR" sz="1200" b="0" i="1" u="none" strike="noStrike" kern="1200" dirty="0" smtClean="0">
                <a:solidFill>
                  <a:schemeClr val="tx1"/>
                </a:solidFill>
                <a:effectLst/>
                <a:latin typeface="+mn-lt"/>
                <a:ea typeface="+mn-ea"/>
                <a:cs typeface="+mn-cs"/>
                <a:hlinkClick r:id="rId6" tooltip="Dolichovespula"/>
              </a:rPr>
              <a:t>Dolichovespula</a:t>
            </a:r>
            <a:r>
              <a:rPr lang="fr-FR" sz="1200" b="0" i="1" u="none" strike="noStrike" kern="1200" dirty="0" smtClean="0">
                <a:solidFill>
                  <a:schemeClr val="tx1"/>
                </a:solidFill>
                <a:effectLst/>
                <a:latin typeface="+mn-lt"/>
                <a:ea typeface="+mn-ea"/>
                <a:cs typeface="+mn-cs"/>
              </a:rPr>
              <a:t> </a:t>
            </a:r>
            <a:r>
              <a:rPr lang="fr-FR" sz="1200" b="0" i="1" u="none" strike="noStrike" kern="1200" dirty="0" err="1" smtClean="0">
                <a:solidFill>
                  <a:schemeClr val="tx1"/>
                </a:solidFill>
                <a:effectLst/>
                <a:latin typeface="+mn-lt"/>
                <a:ea typeface="+mn-ea"/>
                <a:cs typeface="+mn-cs"/>
              </a:rPr>
              <a:t>guepe</a:t>
            </a:r>
            <a:r>
              <a:rPr lang="fr-FR" sz="1200" b="0" i="1" u="none" strike="noStrike" kern="1200" dirty="0" smtClean="0">
                <a:solidFill>
                  <a:schemeClr val="tx1"/>
                </a:solidFill>
                <a:effectLst/>
                <a:latin typeface="+mn-lt"/>
                <a:ea typeface="+mn-ea"/>
                <a:cs typeface="+mn-cs"/>
              </a:rPr>
              <a:t> YJ</a:t>
            </a:r>
            <a:r>
              <a:rPr lang="fr-FR" sz="1200" b="0" i="1" u="none" strike="noStrike" kern="1200" baseline="0" dirty="0" smtClean="0">
                <a:solidFill>
                  <a:schemeClr val="tx1"/>
                </a:solidFill>
                <a:effectLst/>
                <a:latin typeface="+mn-lt"/>
                <a:ea typeface="+mn-ea"/>
                <a:cs typeface="+mn-cs"/>
              </a:rPr>
              <a:t>  et white </a:t>
            </a:r>
            <a:r>
              <a:rPr lang="fr-FR" sz="1200" b="0" i="1" u="none" strike="noStrike" kern="1200" baseline="0" dirty="0" err="1" smtClean="0">
                <a:solidFill>
                  <a:schemeClr val="tx1"/>
                </a:solidFill>
                <a:effectLst/>
                <a:latin typeface="+mn-lt"/>
                <a:ea typeface="+mn-ea"/>
                <a:cs typeface="+mn-cs"/>
              </a:rPr>
              <a:t>faced</a:t>
            </a:r>
            <a:r>
              <a:rPr lang="fr-FR" sz="1200" b="0" i="1" u="none" strike="noStrike" kern="1200" baseline="0" dirty="0" smtClean="0">
                <a:solidFill>
                  <a:schemeClr val="tx1"/>
                </a:solidFill>
                <a:effectLst/>
                <a:latin typeface="+mn-lt"/>
                <a:ea typeface="+mn-ea"/>
                <a:cs typeface="+mn-cs"/>
              </a:rPr>
              <a:t> </a:t>
            </a:r>
            <a:r>
              <a:rPr lang="fr-FR" sz="1200" b="0" i="1" u="none" strike="noStrike" kern="1200" baseline="0" smtClean="0">
                <a:solidFill>
                  <a:schemeClr val="tx1"/>
                </a:solidFill>
                <a:effectLst/>
                <a:latin typeface="+mn-lt"/>
                <a:ea typeface="+mn-ea"/>
                <a:cs typeface="+mn-cs"/>
              </a:rPr>
              <a:t>hornet</a:t>
            </a:r>
            <a:endParaRPr lang="fr-FR" sz="1200" b="0" i="1" u="none" strike="noStrike" kern="1200" baseline="0" dirty="0" smtClean="0">
              <a:solidFill>
                <a:schemeClr val="tx1"/>
              </a:solidFill>
              <a:effectLst/>
              <a:latin typeface="+mn-lt"/>
              <a:ea typeface="+mn-ea"/>
              <a:cs typeface="+mn-cs"/>
            </a:endParaRPr>
          </a:p>
          <a:p>
            <a:r>
              <a:rPr lang="fr-FR" sz="1200" b="0" i="0" u="none" strike="noStrike" kern="1200" dirty="0" smtClean="0">
                <a:solidFill>
                  <a:schemeClr val="tx1"/>
                </a:solidFill>
                <a:effectLst/>
                <a:latin typeface="+mn-lt"/>
                <a:ea typeface="+mn-ea"/>
                <a:cs typeface="+mn-cs"/>
                <a:hlinkClick r:id="rId7" tooltip="Polistinae"/>
              </a:rPr>
              <a:t>Polistinae</a:t>
            </a:r>
            <a:r>
              <a:rPr lang="fr-FR" sz="1200" b="0" i="0" u="none" strike="noStrike" kern="1200" dirty="0" smtClean="0">
                <a:solidFill>
                  <a:schemeClr val="tx1"/>
                </a:solidFill>
                <a:effectLst/>
                <a:latin typeface="+mn-lt"/>
                <a:ea typeface="+mn-ea"/>
                <a:cs typeface="+mn-cs"/>
              </a:rPr>
              <a:t> - sociaux avec le genre : </a:t>
            </a:r>
            <a:r>
              <a:rPr lang="fr-FR" sz="1200" b="0" i="1" u="none" strike="noStrike" kern="1200" dirty="0" smtClean="0">
                <a:solidFill>
                  <a:schemeClr val="tx1"/>
                </a:solidFill>
                <a:effectLst/>
                <a:latin typeface="+mn-lt"/>
                <a:ea typeface="+mn-ea"/>
                <a:cs typeface="+mn-cs"/>
                <a:hlinkClick r:id="rId8" tooltip="Polistes"/>
              </a:rPr>
              <a:t>Polistes</a:t>
            </a:r>
            <a:r>
              <a:rPr lang="fr-FR" sz="1200" b="0" i="1" u="none" strike="noStrike" kern="1200" dirty="0" smtClean="0">
                <a:solidFill>
                  <a:schemeClr val="tx1"/>
                </a:solidFill>
                <a:effectLst/>
                <a:latin typeface="+mn-lt"/>
                <a:ea typeface="+mn-ea"/>
                <a:cs typeface="+mn-cs"/>
              </a:rPr>
              <a:t> wasp</a:t>
            </a:r>
            <a:endParaRPr lang="fr-FR" sz="1200" b="0" i="0" u="none" strike="noStrike" kern="1200" dirty="0" smtClean="0">
              <a:solidFill>
                <a:schemeClr val="tx1"/>
              </a:solidFill>
              <a:effectLst/>
              <a:latin typeface="+mn-lt"/>
              <a:ea typeface="+mn-ea"/>
              <a:cs typeface="+mn-cs"/>
            </a:endParaRP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a:t>
            </a:fld>
            <a:endParaRPr lang="en-US" dirty="0"/>
          </a:p>
        </p:txBody>
      </p:sp>
    </p:spTree>
    <p:extLst>
      <p:ext uri="{BB962C8B-B14F-4D97-AF65-F5344CB8AC3E}">
        <p14:creationId xmlns:p14="http://schemas.microsoft.com/office/powerpoint/2010/main" xmlns="" val="37967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22</a:t>
            </a:fld>
            <a:endParaRPr lang="en-US"/>
          </a:p>
        </p:txBody>
      </p:sp>
    </p:spTree>
    <p:extLst>
      <p:ext uri="{BB962C8B-B14F-4D97-AF65-F5344CB8AC3E}">
        <p14:creationId xmlns:p14="http://schemas.microsoft.com/office/powerpoint/2010/main" xmlns="" val="155704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Even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though</a:t>
            </a:r>
            <a:r>
              <a:rPr lang="fr-FR" sz="1200" kern="1200" dirty="0" smtClean="0">
                <a:solidFill>
                  <a:schemeClr val="tx1"/>
                </a:solidFill>
                <a:effectLst/>
                <a:latin typeface="+mn-lt"/>
                <a:ea typeface="+mn-ea"/>
                <a:cs typeface="+mn-cs"/>
              </a:rPr>
              <a:t> skin </a:t>
            </a:r>
            <a:r>
              <a:rPr lang="fr-FR" sz="1200" kern="1200" dirty="0" err="1" smtClean="0">
                <a:solidFill>
                  <a:schemeClr val="tx1"/>
                </a:solidFill>
                <a:effectLst/>
                <a:latin typeface="+mn-lt"/>
                <a:ea typeface="+mn-ea"/>
                <a:cs typeface="+mn-cs"/>
              </a:rPr>
              <a:t>testing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whole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extracts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still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plays</a:t>
            </a:r>
            <a:r>
              <a:rPr lang="fr-FR" sz="1200" kern="1200" dirty="0" smtClean="0">
                <a:solidFill>
                  <a:schemeClr val="tx1"/>
                </a:solidFill>
                <a:effectLst/>
                <a:latin typeface="+mn-lt"/>
                <a:ea typeface="+mn-ea"/>
                <a:cs typeface="+mn-cs"/>
              </a:rPr>
              <a:t> a key </a:t>
            </a:r>
            <a:r>
              <a:rPr lang="fr-FR" sz="1200" kern="1200" dirty="0" err="1" smtClean="0">
                <a:solidFill>
                  <a:schemeClr val="tx1"/>
                </a:solidFill>
                <a:effectLst/>
                <a:latin typeface="+mn-lt"/>
                <a:ea typeface="+mn-ea"/>
                <a:cs typeface="+mn-cs"/>
              </a:rPr>
              <a:t>role</a:t>
            </a:r>
            <a:r>
              <a:rPr lang="fr-FR" sz="1200" kern="1200" dirty="0" smtClean="0">
                <a:solidFill>
                  <a:schemeClr val="tx1"/>
                </a:solidFill>
                <a:effectLst/>
                <a:latin typeface="+mn-lt"/>
                <a:ea typeface="+mn-ea"/>
                <a:cs typeface="+mn-cs"/>
              </a:rPr>
              <a:t> in the </a:t>
            </a:r>
            <a:r>
              <a:rPr lang="fr-FR" sz="1200" kern="1200" dirty="0" err="1" smtClean="0">
                <a:solidFill>
                  <a:schemeClr val="tx1"/>
                </a:solidFill>
                <a:effectLst/>
                <a:latin typeface="+mn-lt"/>
                <a:ea typeface="+mn-ea"/>
                <a:cs typeface="+mn-cs"/>
              </a:rPr>
              <a:t>diagnosis</a:t>
            </a:r>
            <a:r>
              <a:rPr lang="fr-FR" sz="1200" kern="1200" dirty="0" smtClean="0">
                <a:solidFill>
                  <a:schemeClr val="tx1"/>
                </a:solidFill>
                <a:effectLst/>
                <a:latin typeface="+mn-lt"/>
                <a:ea typeface="+mn-ea"/>
                <a:cs typeface="+mn-cs"/>
              </a:rPr>
              <a:t> of </a:t>
            </a:r>
            <a:r>
              <a:rPr lang="fr-FR" sz="1200" kern="1200" dirty="0" err="1" smtClean="0">
                <a:solidFill>
                  <a:schemeClr val="tx1"/>
                </a:solidFill>
                <a:effectLst/>
                <a:latin typeface="+mn-lt"/>
                <a:ea typeface="+mn-ea"/>
                <a:cs typeface="+mn-cs"/>
              </a:rPr>
              <a:t>Hymenoptera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allergy</a:t>
            </a:r>
            <a:r>
              <a:rPr lang="fr-FR" sz="1200" kern="1200" dirty="0" smtClean="0">
                <a:solidFill>
                  <a:schemeClr val="tx1"/>
                </a:solidFill>
                <a:effectLst/>
                <a:latin typeface="+mn-lt"/>
                <a:ea typeface="+mn-ea"/>
                <a:cs typeface="+mn-cs"/>
              </a:rPr>
              <a:t>, CRD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undoubtedly</a:t>
            </a:r>
            <a:r>
              <a:rPr lang="fr-FR" sz="1200" kern="1200" dirty="0" smtClean="0">
                <a:solidFill>
                  <a:schemeClr val="tx1"/>
                </a:solidFill>
                <a:effectLst/>
                <a:latin typeface="+mn-lt"/>
                <a:ea typeface="+mn-ea"/>
                <a:cs typeface="+mn-cs"/>
              </a:rPr>
              <a:t> a major </a:t>
            </a:r>
            <a:r>
              <a:rPr lang="fr-FR" sz="1200" kern="1200" dirty="0" err="1" smtClean="0">
                <a:solidFill>
                  <a:schemeClr val="tx1"/>
                </a:solidFill>
                <a:effectLst/>
                <a:latin typeface="+mn-lt"/>
                <a:ea typeface="+mn-ea"/>
                <a:cs typeface="+mn-cs"/>
              </a:rPr>
              <a:t>advancement</a:t>
            </a:r>
            <a:r>
              <a:rPr lang="fr-FR" sz="1200" kern="1200" dirty="0" smtClean="0">
                <a:solidFill>
                  <a:schemeClr val="tx1"/>
                </a:solidFill>
                <a:effectLst/>
                <a:latin typeface="+mn-lt"/>
                <a:ea typeface="+mn-ea"/>
                <a:cs typeface="+mn-cs"/>
              </a:rPr>
              <a:t> in the </a:t>
            </a:r>
            <a:r>
              <a:rPr lang="fr-FR" sz="1200" kern="1200" dirty="0" err="1" smtClean="0">
                <a:solidFill>
                  <a:schemeClr val="tx1"/>
                </a:solidFill>
                <a:effectLst/>
                <a:latin typeface="+mn-lt"/>
                <a:ea typeface="+mn-ea"/>
                <a:cs typeface="+mn-cs"/>
              </a:rPr>
              <a:t>field</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fact</a:t>
            </a:r>
            <a:r>
              <a:rPr lang="fr-FR" sz="1200" kern="1200" dirty="0" smtClean="0">
                <a:solidFill>
                  <a:schemeClr val="tx1"/>
                </a:solidFill>
                <a:effectLst/>
                <a:latin typeface="+mn-lt"/>
                <a:ea typeface="+mn-ea"/>
                <a:cs typeface="+mn-cs"/>
              </a:rPr>
              <a:t>, CRD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helpful</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discrimi</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nate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between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true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venoms</a:t>
            </a:r>
            <a:r>
              <a:rPr lang="fr-FR" sz="1200" kern="1200" dirty="0" smtClean="0">
                <a:solidFill>
                  <a:schemeClr val="tx1"/>
                </a:solidFill>
                <a:effectLst/>
                <a:latin typeface="+mn-lt"/>
                <a:ea typeface="+mn-ea"/>
                <a:cs typeface="+mn-cs"/>
              </a:rPr>
              <a:t> and cross-</a:t>
            </a:r>
            <a:r>
              <a:rPr lang="fr-FR" sz="1200" kern="1200" dirty="0" err="1" smtClean="0">
                <a:solidFill>
                  <a:schemeClr val="tx1"/>
                </a:solidFill>
                <a:effectLst/>
                <a:latin typeface="+mn-lt"/>
                <a:ea typeface="+mn-ea"/>
                <a:cs typeface="+mn-cs"/>
              </a:rPr>
              <a:t>reactivity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allowing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physicians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optimize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selection</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immunotherapy</a:t>
            </a:r>
            <a:r>
              <a:rPr lang="fr-FR" sz="1200" kern="1200" dirty="0" smtClean="0">
                <a:solidFill>
                  <a:schemeClr val="tx1"/>
                </a:solidFill>
                <a:effectLst/>
                <a:latin typeface="+mn-lt"/>
                <a:ea typeface="+mn-ea"/>
                <a:cs typeface="+mn-cs"/>
              </a:rPr>
              <a:t>. CRD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helpful</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identifying</a:t>
            </a:r>
            <a:r>
              <a:rPr lang="fr-FR" sz="1200" kern="1200" dirty="0" smtClean="0">
                <a:solidFill>
                  <a:schemeClr val="tx1"/>
                </a:solidFill>
                <a:effectLst/>
                <a:latin typeface="+mn-lt"/>
                <a:ea typeface="+mn-ea"/>
                <a:cs typeface="+mn-cs"/>
              </a:rPr>
              <a:t> patients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Hymenoptera</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induced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anaphylaxis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having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negative</a:t>
            </a:r>
            <a:r>
              <a:rPr lang="fr-FR" sz="1200" kern="1200" dirty="0" smtClean="0">
                <a:solidFill>
                  <a:schemeClr val="tx1"/>
                </a:solidFill>
                <a:effectLst/>
                <a:latin typeface="+mn-lt"/>
                <a:ea typeface="+mn-ea"/>
                <a:cs typeface="+mn-cs"/>
              </a:rPr>
              <a:t> test </a:t>
            </a:r>
            <a:r>
              <a:rPr lang="fr-FR" sz="1200" kern="1200" dirty="0" err="1" smtClean="0">
                <a:solidFill>
                  <a:schemeClr val="tx1"/>
                </a:solidFill>
                <a:effectLst/>
                <a:latin typeface="+mn-lt"/>
                <a:ea typeface="+mn-ea"/>
                <a:cs typeface="+mn-cs"/>
              </a:rPr>
              <a:t>results</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whole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extracts</a:t>
            </a:r>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CRD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CCD-free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and CCD markers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always</a:t>
            </a:r>
            <a:r>
              <a:rPr lang="fr-FR" sz="1200" kern="1200" dirty="0" smtClean="0">
                <a:solidFill>
                  <a:schemeClr val="tx1"/>
                </a:solidFill>
                <a:effectLst/>
                <a:latin typeface="+mn-lt"/>
                <a:ea typeface="+mn-ea"/>
                <a:cs typeface="+mn-cs"/>
              </a:rPr>
              <a:t> </a:t>
            </a:r>
            <a:endParaRPr lang="fr-FR" dirty="0" smtClean="0"/>
          </a:p>
          <a:p>
            <a:r>
              <a:rPr lang="fr-FR" sz="1200" kern="1200" dirty="0" err="1" smtClean="0">
                <a:solidFill>
                  <a:schemeClr val="tx1"/>
                </a:solidFill>
                <a:effectLst/>
                <a:latin typeface="+mn-lt"/>
                <a:ea typeface="+mn-ea"/>
                <a:cs typeface="+mn-cs"/>
              </a:rPr>
              <a:t>preferable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taking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into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account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sIgE to </a:t>
            </a:r>
            <a:r>
              <a:rPr lang="fr-FR" sz="1200" kern="1200" dirty="0" err="1" smtClean="0">
                <a:solidFill>
                  <a:schemeClr val="tx1"/>
                </a:solidFill>
                <a:effectLst/>
                <a:latin typeface="+mn-lt"/>
                <a:ea typeface="+mn-ea"/>
                <a:cs typeface="+mn-cs"/>
              </a:rPr>
              <a:t>CCDs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does</a:t>
            </a:r>
            <a:r>
              <a:rPr lang="fr-FR" sz="1200" kern="1200" dirty="0" smtClean="0">
                <a:solidFill>
                  <a:schemeClr val="tx1"/>
                </a:solidFill>
                <a:effectLst/>
                <a:latin typeface="+mn-lt"/>
                <a:ea typeface="+mn-ea"/>
                <a:cs typeface="+mn-cs"/>
              </a:rPr>
              <a:t> not </a:t>
            </a:r>
            <a:r>
              <a:rPr lang="fr-FR" sz="1200" kern="1200" dirty="0" err="1" smtClean="0">
                <a:solidFill>
                  <a:schemeClr val="tx1"/>
                </a:solidFill>
                <a:effectLst/>
                <a:latin typeface="+mn-lt"/>
                <a:ea typeface="+mn-ea"/>
                <a:cs typeface="+mn-cs"/>
              </a:rPr>
              <a:t>exclude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clinically</a:t>
            </a:r>
            <a:r>
              <a:rPr lang="fr-FR" sz="1200" kern="1200" dirty="0" smtClean="0">
                <a:solidFill>
                  <a:schemeClr val="tx1"/>
                </a:solidFill>
                <a:effectLst/>
                <a:latin typeface="+mn-lt"/>
                <a:ea typeface="+mn-ea"/>
                <a:cs typeface="+mn-cs"/>
              </a:rPr>
              <a:t> relevant </a:t>
            </a:r>
            <a:r>
              <a:rPr lang="fr-FR" sz="1200" kern="1200" dirty="0" err="1" smtClean="0">
                <a:solidFill>
                  <a:schemeClr val="tx1"/>
                </a:solidFill>
                <a:effectLst/>
                <a:latin typeface="+mn-lt"/>
                <a:ea typeface="+mn-ea"/>
                <a:cs typeface="+mn-cs"/>
              </a:rPr>
              <a:t>allergy</a:t>
            </a:r>
            <a:r>
              <a:rPr lang="fr-FR" sz="1200" kern="1200" dirty="0" smtClean="0">
                <a:solidFill>
                  <a:schemeClr val="tx1"/>
                </a:solidFill>
                <a:effectLst/>
                <a:latin typeface="+mn-lt"/>
                <a:ea typeface="+mn-ea"/>
                <a:cs typeface="+mn-cs"/>
              </a:rPr>
              <a:t> to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venoms</a:t>
            </a:r>
            <a:r>
              <a:rPr lang="fr-FR" sz="1200" kern="1200" dirty="0" smtClean="0">
                <a:solidFill>
                  <a:schemeClr val="tx1"/>
                </a:solidFill>
                <a:effectLst/>
                <a:latin typeface="+mn-lt"/>
                <a:ea typeface="+mn-ea"/>
                <a:cs typeface="+mn-cs"/>
              </a:rPr>
              <a:t>. </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the extension of the panel of </a:t>
            </a:r>
            <a:r>
              <a:rPr lang="fr-FR" sz="1200" kern="1200" dirty="0" err="1" smtClean="0">
                <a:solidFill>
                  <a:schemeClr val="tx1"/>
                </a:solidFill>
                <a:effectLst/>
                <a:latin typeface="+mn-lt"/>
                <a:ea typeface="+mn-ea"/>
                <a:cs typeface="+mn-cs"/>
              </a:rPr>
              <a:t>commercially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avail</a:t>
            </a:r>
            <a:r>
              <a:rPr lang="fr-FR" sz="1200" kern="1200" dirty="0" smtClean="0">
                <a:solidFill>
                  <a:schemeClr val="tx1"/>
                </a:solidFill>
                <a:effectLst/>
                <a:latin typeface="+mn-lt"/>
                <a:ea typeface="+mn-ea"/>
                <a:cs typeface="+mn-cs"/>
              </a:rPr>
              <a:t>- able HBV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has </a:t>
            </a:r>
            <a:r>
              <a:rPr lang="fr-FR" sz="1200" kern="1200" dirty="0" err="1" smtClean="0">
                <a:solidFill>
                  <a:schemeClr val="tx1"/>
                </a:solidFill>
                <a:effectLst/>
                <a:latin typeface="+mn-lt"/>
                <a:ea typeface="+mn-ea"/>
                <a:cs typeface="+mn-cs"/>
              </a:rPr>
              <a:t>created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clear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added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clinical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benefit</a:t>
            </a:r>
            <a:r>
              <a:rPr lang="fr-FR" sz="1200" kern="1200" dirty="0" smtClean="0">
                <a:solidFill>
                  <a:schemeClr val="tx1"/>
                </a:solidFill>
                <a:effectLst/>
                <a:latin typeface="+mn-lt"/>
                <a:ea typeface="+mn-ea"/>
                <a:cs typeface="+mn-cs"/>
              </a:rPr>
              <a:t> as </a:t>
            </a:r>
            <a:r>
              <a:rPr lang="fr-FR" sz="1200" kern="1200" dirty="0" err="1" smtClean="0">
                <a:solidFill>
                  <a:schemeClr val="tx1"/>
                </a:solidFill>
                <a:effectLst/>
                <a:latin typeface="+mn-lt"/>
                <a:ea typeface="+mn-ea"/>
                <a:cs typeface="+mn-cs"/>
              </a:rPr>
              <a:t>approximately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two-thirds</a:t>
            </a:r>
            <a:r>
              <a:rPr lang="fr-FR" sz="1200" kern="1200" dirty="0" smtClean="0">
                <a:solidFill>
                  <a:schemeClr val="tx1"/>
                </a:solidFill>
                <a:effectLst/>
                <a:latin typeface="+mn-lt"/>
                <a:ea typeface="+mn-ea"/>
                <a:cs typeface="+mn-cs"/>
              </a:rPr>
              <a:t> of patients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negative</a:t>
            </a:r>
            <a:r>
              <a:rPr lang="fr-FR" sz="1200" kern="1200" dirty="0" smtClean="0">
                <a:solidFill>
                  <a:schemeClr val="tx1"/>
                </a:solidFill>
                <a:effectLst/>
                <a:latin typeface="+mn-lt"/>
                <a:ea typeface="+mn-ea"/>
                <a:cs typeface="+mn-cs"/>
              </a:rPr>
              <a:t> sIgE to Api m 1 </a:t>
            </a:r>
            <a:r>
              <a:rPr lang="fr-FR" sz="1200" kern="1200" dirty="0" err="1" smtClean="0">
                <a:solidFill>
                  <a:schemeClr val="tx1"/>
                </a:solidFill>
                <a:effectLst/>
                <a:latin typeface="+mn-lt"/>
                <a:ea typeface="+mn-ea"/>
                <a:cs typeface="+mn-cs"/>
              </a:rPr>
              <a:t>can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diagnosed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using</a:t>
            </a:r>
            <a:r>
              <a:rPr lang="fr-FR" sz="1200" kern="1200" dirty="0" smtClean="0">
                <a:solidFill>
                  <a:schemeClr val="tx1"/>
                </a:solidFill>
                <a:effectLst/>
                <a:latin typeface="+mn-lt"/>
                <a:ea typeface="+mn-ea"/>
                <a:cs typeface="+mn-cs"/>
              </a:rPr>
              <a:t> Api m 3 and Api m 10.51 It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of note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using</a:t>
            </a:r>
            <a:r>
              <a:rPr lang="fr-FR" sz="1200" kern="1200" dirty="0" smtClean="0">
                <a:solidFill>
                  <a:schemeClr val="tx1"/>
                </a:solidFill>
                <a:effectLst/>
                <a:latin typeface="+mn-lt"/>
                <a:ea typeface="+mn-ea"/>
                <a:cs typeface="+mn-cs"/>
              </a:rPr>
              <a:t> the </a:t>
            </a:r>
            <a:r>
              <a:rPr lang="fr-FR" sz="1200" kern="1200" dirty="0" err="1" smtClean="0">
                <a:solidFill>
                  <a:schemeClr val="tx1"/>
                </a:solidFill>
                <a:effectLst/>
                <a:latin typeface="+mn-lt"/>
                <a:ea typeface="+mn-ea"/>
                <a:cs typeface="+mn-cs"/>
              </a:rPr>
              <a:t>cut</a:t>
            </a:r>
            <a:r>
              <a:rPr lang="fr-FR" sz="1200" kern="1200" dirty="0" smtClean="0">
                <a:solidFill>
                  <a:schemeClr val="tx1"/>
                </a:solidFill>
                <a:effectLst/>
                <a:latin typeface="+mn-lt"/>
                <a:ea typeface="+mn-ea"/>
                <a:cs typeface="+mn-cs"/>
              </a:rPr>
              <a:t>-off of 0.35 </a:t>
            </a:r>
            <a:r>
              <a:rPr lang="fr-FR" sz="1200" kern="1200" dirty="0" err="1" smtClean="0">
                <a:solidFill>
                  <a:schemeClr val="tx1"/>
                </a:solidFill>
                <a:effectLst/>
                <a:latin typeface="+mn-lt"/>
                <a:ea typeface="+mn-ea"/>
                <a:cs typeface="+mn-cs"/>
              </a:rPr>
              <a:t>kUA</a:t>
            </a:r>
            <a:r>
              <a:rPr lang="fr-FR" sz="1200" kern="1200" dirty="0" smtClean="0">
                <a:solidFill>
                  <a:schemeClr val="tx1"/>
                </a:solidFill>
                <a:effectLst/>
                <a:latin typeface="+mn-lt"/>
                <a:ea typeface="+mn-ea"/>
                <a:cs typeface="+mn-cs"/>
              </a:rPr>
              <a:t>/L, 85%-100% of HBV-</a:t>
            </a:r>
            <a:r>
              <a:rPr lang="fr-FR" sz="1200" kern="1200" dirty="0" err="1" smtClean="0">
                <a:solidFill>
                  <a:schemeClr val="tx1"/>
                </a:solidFill>
                <a:effectLst/>
                <a:latin typeface="+mn-lt"/>
                <a:ea typeface="+mn-ea"/>
                <a:cs typeface="+mn-cs"/>
              </a:rPr>
              <a:t>allergic</a:t>
            </a:r>
            <a:r>
              <a:rPr lang="fr-FR" sz="1200" kern="1200" dirty="0" smtClean="0">
                <a:solidFill>
                  <a:schemeClr val="tx1"/>
                </a:solidFill>
                <a:effectLst/>
                <a:latin typeface="+mn-lt"/>
                <a:ea typeface="+mn-ea"/>
                <a:cs typeface="+mn-cs"/>
              </a:rPr>
              <a:t> patients are </a:t>
            </a:r>
            <a:r>
              <a:rPr lang="fr-FR" sz="1200" kern="1200" dirty="0" err="1" smtClean="0">
                <a:solidFill>
                  <a:schemeClr val="tx1"/>
                </a:solidFill>
                <a:effectLst/>
                <a:latin typeface="+mn-lt"/>
                <a:ea typeface="+mn-ea"/>
                <a:cs typeface="+mn-cs"/>
              </a:rPr>
              <a:t>tested</a:t>
            </a:r>
            <a:r>
              <a:rPr lang="fr-FR" sz="1200" kern="1200" dirty="0" smtClean="0">
                <a:solidFill>
                  <a:schemeClr val="tx1"/>
                </a:solidFill>
                <a:effectLst/>
                <a:latin typeface="+mn-lt"/>
                <a:ea typeface="+mn-ea"/>
                <a:cs typeface="+mn-cs"/>
              </a:rPr>
              <a:t> positive for IgE to HBV extract.35,41,52 </a:t>
            </a:r>
            <a:endParaRPr lang="fr-FR" dirty="0" smtClean="0"/>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Unique marker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would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allow</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reliable</a:t>
            </a:r>
            <a:r>
              <a:rPr lang="fr-FR" sz="1200" kern="1200" dirty="0" smtClean="0">
                <a:solidFill>
                  <a:schemeClr val="tx1"/>
                </a:solidFill>
                <a:effectLst/>
                <a:latin typeface="+mn-lt"/>
                <a:ea typeface="+mn-ea"/>
                <a:cs typeface="+mn-cs"/>
              </a:rPr>
              <a:t> discrimination are not </a:t>
            </a:r>
            <a:r>
              <a:rPr lang="fr-FR" sz="1200" kern="1200" dirty="0" err="1" smtClean="0">
                <a:solidFill>
                  <a:schemeClr val="tx1"/>
                </a:solidFill>
                <a:effectLst/>
                <a:latin typeface="+mn-lt"/>
                <a:ea typeface="+mn-ea"/>
                <a:cs typeface="+mn-cs"/>
              </a:rPr>
              <a:t>available</a:t>
            </a:r>
            <a:r>
              <a:rPr lang="fr-FR" sz="1200" kern="1200" dirty="0" smtClean="0">
                <a:solidFill>
                  <a:schemeClr val="tx1"/>
                </a:solidFill>
                <a:effectLst/>
                <a:latin typeface="+mn-lt"/>
                <a:ea typeface="+mn-ea"/>
                <a:cs typeface="+mn-cs"/>
              </a:rPr>
              <a:t> and, to </a:t>
            </a:r>
            <a:r>
              <a:rPr lang="fr-FR" sz="1200" kern="1200" dirty="0" err="1" smtClean="0">
                <a:solidFill>
                  <a:schemeClr val="tx1"/>
                </a:solidFill>
                <a:effectLst/>
                <a:latin typeface="+mn-lt"/>
                <a:ea typeface="+mn-ea"/>
                <a:cs typeface="+mn-cs"/>
              </a:rPr>
              <a:t>our</a:t>
            </a:r>
            <a:r>
              <a:rPr lang="fr-FR" sz="1200" kern="1200" dirty="0" smtClean="0">
                <a:solidFill>
                  <a:schemeClr val="tx1"/>
                </a:solidFill>
                <a:effectLst/>
                <a:latin typeface="+mn-lt"/>
                <a:ea typeface="+mn-ea"/>
                <a:cs typeface="+mn-cs"/>
              </a:rPr>
              <a:t> opinion, </a:t>
            </a:r>
            <a:r>
              <a:rPr lang="fr-FR" sz="1200" kern="1200" dirty="0" err="1" smtClean="0">
                <a:solidFill>
                  <a:schemeClr val="tx1"/>
                </a:solidFill>
                <a:effectLst/>
                <a:latin typeface="+mn-lt"/>
                <a:ea typeface="+mn-ea"/>
                <a:cs typeface="+mn-cs"/>
              </a:rPr>
              <a:t>will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hard to </a:t>
            </a:r>
            <a:r>
              <a:rPr lang="fr-FR" sz="1200" kern="1200" dirty="0" err="1" smtClean="0">
                <a:solidFill>
                  <a:schemeClr val="tx1"/>
                </a:solidFill>
                <a:effectLst/>
                <a:latin typeface="+mn-lt"/>
                <a:ea typeface="+mn-ea"/>
                <a:cs typeface="+mn-cs"/>
              </a:rPr>
              <a:t>find</a:t>
            </a:r>
            <a:r>
              <a:rPr lang="fr-FR" sz="1200" kern="1200" dirty="0" smtClean="0">
                <a:solidFill>
                  <a:schemeClr val="tx1"/>
                </a:solidFill>
                <a:effectLst/>
                <a:latin typeface="+mn-lt"/>
                <a:ea typeface="+mn-ea"/>
                <a:cs typeface="+mn-cs"/>
              </a:rPr>
              <a:t> due to the close </a:t>
            </a:r>
            <a:r>
              <a:rPr lang="fr-FR" sz="1200" kern="1200" dirty="0" err="1" smtClean="0">
                <a:solidFill>
                  <a:schemeClr val="tx1"/>
                </a:solidFill>
                <a:effectLst/>
                <a:latin typeface="+mn-lt"/>
                <a:ea typeface="+mn-ea"/>
                <a:cs typeface="+mn-cs"/>
              </a:rPr>
              <a:t>phylogenetic</a:t>
            </a:r>
            <a:r>
              <a:rPr lang="fr-FR" sz="1200" kern="1200" dirty="0" smtClean="0">
                <a:solidFill>
                  <a:schemeClr val="tx1"/>
                </a:solidFill>
                <a:effectLst/>
                <a:latin typeface="+mn-lt"/>
                <a:ea typeface="+mn-ea"/>
                <a:cs typeface="+mn-cs"/>
              </a:rPr>
              <a:t> distance of the </a:t>
            </a:r>
            <a:r>
              <a:rPr lang="fr-FR" sz="1200" kern="1200" dirty="0" err="1" smtClean="0">
                <a:solidFill>
                  <a:schemeClr val="tx1"/>
                </a:solidFill>
                <a:effectLst/>
                <a:latin typeface="+mn-lt"/>
                <a:ea typeface="+mn-ea"/>
                <a:cs typeface="+mn-cs"/>
              </a:rPr>
              <a:t>spe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cies</a:t>
            </a:r>
            <a:r>
              <a:rPr lang="fr-FR" sz="1200" kern="1200" dirty="0" smtClean="0">
                <a:solidFill>
                  <a:schemeClr val="tx1"/>
                </a:solidFill>
                <a:effectLst/>
                <a:latin typeface="+mn-lt"/>
                <a:ea typeface="+mn-ea"/>
                <a:cs typeface="+mn-cs"/>
              </a:rPr>
              <a:t>. </a:t>
            </a: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25</a:t>
            </a:fld>
            <a:endParaRPr lang="en-US" dirty="0"/>
          </a:p>
        </p:txBody>
      </p:sp>
    </p:spTree>
    <p:extLst>
      <p:ext uri="{BB962C8B-B14F-4D97-AF65-F5344CB8AC3E}">
        <p14:creationId xmlns:p14="http://schemas.microsoft.com/office/powerpoint/2010/main" xmlns="" val="840072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fr-FR" dirty="0" smtClean="0"/>
              <a:t>The </a:t>
            </a:r>
            <a:r>
              <a:rPr lang="fr-FR" dirty="0" err="1" smtClean="0"/>
              <a:t>prevalence</a:t>
            </a:r>
            <a:r>
              <a:rPr lang="fr-FR" dirty="0" smtClean="0"/>
              <a:t> of </a:t>
            </a:r>
            <a:r>
              <a:rPr lang="fr-FR" dirty="0" err="1" smtClean="0"/>
              <a:t>sensitization</a:t>
            </a:r>
            <a:r>
              <a:rPr lang="fr-FR" dirty="0" smtClean="0"/>
              <a:t> (</a:t>
            </a:r>
            <a:r>
              <a:rPr lang="fr-FR" dirty="0" err="1" smtClean="0"/>
              <a:t>indicated</a:t>
            </a:r>
            <a:r>
              <a:rPr lang="fr-FR" dirty="0" smtClean="0"/>
              <a:t> by a positive skin test and/or the </a:t>
            </a:r>
            <a:r>
              <a:rPr lang="fr-FR" dirty="0" err="1" smtClean="0"/>
              <a:t>detection</a:t>
            </a:r>
            <a:r>
              <a:rPr lang="fr-FR" dirty="0" smtClean="0"/>
              <a:t> of </a:t>
            </a:r>
            <a:r>
              <a:rPr lang="fr-FR" dirty="0" err="1" smtClean="0"/>
              <a:t>serum</a:t>
            </a:r>
            <a:r>
              <a:rPr lang="fr-FR" dirty="0" smtClean="0"/>
              <a:t> </a:t>
            </a:r>
            <a:r>
              <a:rPr lang="fr-FR" dirty="0" err="1" smtClean="0"/>
              <a:t>specific</a:t>
            </a:r>
            <a:r>
              <a:rPr lang="fr-FR" dirty="0" smtClean="0"/>
              <a:t> IgE to </a:t>
            </a:r>
            <a:r>
              <a:rPr lang="fr-FR" dirty="0" err="1" smtClean="0"/>
              <a:t>whole</a:t>
            </a:r>
            <a:r>
              <a:rPr lang="fr-FR" dirty="0" smtClean="0"/>
              <a:t> </a:t>
            </a:r>
            <a:r>
              <a:rPr lang="fr-FR" dirty="0" err="1" smtClean="0"/>
              <a:t>venom</a:t>
            </a:r>
            <a:r>
              <a:rPr lang="fr-FR" dirty="0" smtClean="0"/>
              <a:t> </a:t>
            </a:r>
            <a:r>
              <a:rPr lang="fr-FR" dirty="0" err="1" smtClean="0"/>
              <a:t>extract</a:t>
            </a:r>
            <a:r>
              <a:rPr lang="fr-FR" dirty="0" smtClean="0"/>
              <a:t> in patients </a:t>
            </a:r>
            <a:r>
              <a:rPr lang="fr-FR" dirty="0" err="1" smtClean="0"/>
              <a:t>with</a:t>
            </a:r>
            <a:r>
              <a:rPr lang="fr-FR" dirty="0" smtClean="0"/>
              <a:t> no </a:t>
            </a:r>
            <a:r>
              <a:rPr lang="fr-FR" dirty="0" err="1" smtClean="0"/>
              <a:t>previous</a:t>
            </a:r>
            <a:r>
              <a:rPr lang="fr-FR" dirty="0" smtClean="0"/>
              <a:t> case </a:t>
            </a:r>
            <a:r>
              <a:rPr lang="fr-FR" dirty="0" err="1" smtClean="0"/>
              <a:t>history</a:t>
            </a:r>
            <a:r>
              <a:rPr lang="fr-FR" dirty="0" smtClean="0"/>
              <a:t>) </a:t>
            </a:r>
            <a:r>
              <a:rPr lang="fr-FR" dirty="0" err="1" smtClean="0"/>
              <a:t>is</a:t>
            </a:r>
            <a:r>
              <a:rPr lang="fr-FR" dirty="0" smtClean="0"/>
              <a:t> </a:t>
            </a:r>
            <a:r>
              <a:rPr lang="fr-FR" dirty="0" err="1" smtClean="0"/>
              <a:t>estimated</a:t>
            </a:r>
            <a:r>
              <a:rPr lang="fr-FR" dirty="0" smtClean="0"/>
              <a:t> at </a:t>
            </a:r>
            <a:r>
              <a:rPr lang="fr-FR" dirty="0" err="1" smtClean="0"/>
              <a:t>between</a:t>
            </a:r>
            <a:r>
              <a:rPr lang="fr-FR" dirty="0" smtClean="0"/>
              <a:t> 9.3% and 28.7% (12) in the </a:t>
            </a:r>
            <a:r>
              <a:rPr lang="fr-FR" dirty="0" err="1" smtClean="0"/>
              <a:t>adult</a:t>
            </a:r>
            <a:r>
              <a:rPr lang="fr-FR" dirty="0" smtClean="0"/>
              <a:t> population </a:t>
            </a:r>
            <a:r>
              <a:rPr lang="fr-FR" dirty="0" err="1" smtClean="0"/>
              <a:t>which</a:t>
            </a:r>
            <a:r>
              <a:rPr lang="fr-FR" dirty="0" smtClean="0"/>
              <a:t> </a:t>
            </a:r>
            <a:r>
              <a:rPr lang="fr-FR" dirty="0" err="1" smtClean="0"/>
              <a:t>is</a:t>
            </a:r>
            <a:r>
              <a:rPr lang="fr-FR" dirty="0" smtClean="0"/>
              <a:t> </a:t>
            </a:r>
            <a:r>
              <a:rPr lang="fr-FR" dirty="0" err="1" smtClean="0"/>
              <a:t>related</a:t>
            </a:r>
            <a:r>
              <a:rPr lang="fr-FR" dirty="0" smtClean="0"/>
              <a:t> to the </a:t>
            </a:r>
            <a:r>
              <a:rPr lang="fr-FR" dirty="0" err="1" smtClean="0"/>
              <a:t>degree</a:t>
            </a:r>
            <a:r>
              <a:rPr lang="fr-FR" dirty="0" smtClean="0"/>
              <a:t> of </a:t>
            </a:r>
            <a:r>
              <a:rPr lang="fr-FR" dirty="0" err="1" smtClean="0"/>
              <a:t>exposure</a:t>
            </a:r>
            <a:r>
              <a:rPr lang="fr-FR" dirty="0" smtClean="0"/>
              <a:t> to </a:t>
            </a:r>
            <a:r>
              <a:rPr lang="fr-FR" dirty="0" err="1" smtClean="0"/>
              <a:t>stings</a:t>
            </a:r>
            <a:r>
              <a:rPr lang="fr-FR" dirty="0" smtClean="0"/>
              <a:t> and to the </a:t>
            </a:r>
            <a:r>
              <a:rPr lang="fr-FR" dirty="0" err="1" smtClean="0"/>
              <a:t>insect</a:t>
            </a:r>
            <a:r>
              <a:rPr lang="fr-FR" dirty="0" smtClean="0"/>
              <a:t> distribution and </a:t>
            </a:r>
            <a:r>
              <a:rPr lang="fr-FR" dirty="0" err="1" smtClean="0"/>
              <a:t>behavior</a:t>
            </a:r>
            <a:r>
              <a:rPr lang="fr-FR" dirty="0" smtClean="0"/>
              <a:t>. </a:t>
            </a:r>
            <a:r>
              <a:rPr lang="fr-FR" dirty="0" err="1" smtClean="0"/>
              <a:t>Reliable</a:t>
            </a:r>
            <a:r>
              <a:rPr lang="fr-FR" dirty="0" smtClean="0"/>
              <a:t> data on </a:t>
            </a:r>
            <a:r>
              <a:rPr lang="fr-FR" dirty="0" err="1" smtClean="0"/>
              <a:t>asymptomatic</a:t>
            </a:r>
            <a:r>
              <a:rPr lang="fr-FR" dirty="0" smtClean="0"/>
              <a:t> </a:t>
            </a:r>
            <a:r>
              <a:rPr lang="fr-FR" dirty="0" err="1" smtClean="0"/>
              <a:t>sensitization</a:t>
            </a:r>
            <a:r>
              <a:rPr lang="fr-FR" dirty="0" smtClean="0"/>
              <a:t> rate are not </a:t>
            </a:r>
            <a:r>
              <a:rPr lang="fr-FR" dirty="0" err="1" smtClean="0"/>
              <a:t>available</a:t>
            </a:r>
            <a:r>
              <a:rPr lang="fr-FR" dirty="0" smtClean="0"/>
              <a:t> for </a:t>
            </a:r>
            <a:r>
              <a:rPr lang="fr-FR" dirty="0" err="1" smtClean="0"/>
              <a:t>Vespid</a:t>
            </a:r>
            <a:r>
              <a:rPr lang="fr-FR" dirty="0" smtClean="0"/>
              <a:t> </a:t>
            </a:r>
            <a:r>
              <a:rPr lang="fr-FR" dirty="0" err="1" smtClean="0"/>
              <a:t>venom</a:t>
            </a:r>
            <a:r>
              <a:rPr lang="fr-FR" dirty="0" smtClean="0"/>
              <a:t> recombinant </a:t>
            </a:r>
            <a:r>
              <a:rPr lang="fr-FR" dirty="0" err="1" smtClean="0"/>
              <a:t>allergens</a:t>
            </a:r>
            <a:r>
              <a:rPr lang="fr-FR" dirty="0" smtClean="0"/>
              <a:t>. </a:t>
            </a:r>
          </a:p>
          <a:p>
            <a:endParaRPr lang="fr-FR" sz="9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9600" dirty="0" smtClean="0"/>
              <a:t>The </a:t>
            </a:r>
            <a:r>
              <a:rPr lang="fr-FR" sz="9600" dirty="0" err="1" smtClean="0"/>
              <a:t>prevalence</a:t>
            </a:r>
            <a:r>
              <a:rPr lang="fr-FR" sz="9600" dirty="0" smtClean="0"/>
              <a:t> of </a:t>
            </a:r>
            <a:r>
              <a:rPr lang="fr-FR" sz="9600" dirty="0" err="1" smtClean="0"/>
              <a:t>sensitization</a:t>
            </a:r>
            <a:r>
              <a:rPr lang="fr-FR" sz="9600" dirty="0" smtClean="0"/>
              <a:t> to HBV </a:t>
            </a:r>
            <a:r>
              <a:rPr lang="fr-FR" sz="9600" dirty="0" err="1" smtClean="0"/>
              <a:t>is</a:t>
            </a:r>
            <a:r>
              <a:rPr lang="fr-FR" sz="9600" dirty="0" smtClean="0"/>
              <a:t> </a:t>
            </a:r>
            <a:r>
              <a:rPr lang="fr-FR" sz="9600" dirty="0" err="1" smtClean="0"/>
              <a:t>related</a:t>
            </a:r>
            <a:r>
              <a:rPr lang="fr-FR" sz="9600" dirty="0" smtClean="0"/>
              <a:t> to the </a:t>
            </a:r>
            <a:r>
              <a:rPr lang="fr-FR" sz="9600" dirty="0" err="1" smtClean="0"/>
              <a:t>degree</a:t>
            </a:r>
            <a:r>
              <a:rPr lang="fr-FR" sz="9600" dirty="0" smtClean="0"/>
              <a:t> of </a:t>
            </a:r>
            <a:r>
              <a:rPr lang="fr-FR" sz="9600" dirty="0" err="1" smtClean="0"/>
              <a:t>exposure</a:t>
            </a:r>
            <a:r>
              <a:rPr lang="fr-FR" sz="9600" dirty="0" smtClean="0"/>
              <a:t>. </a:t>
            </a:r>
            <a:r>
              <a:rPr lang="fr-FR" sz="9600" dirty="0" err="1" smtClean="0"/>
              <a:t>Thus</a:t>
            </a:r>
            <a:r>
              <a:rPr lang="fr-FR" sz="9600" dirty="0" smtClean="0"/>
              <a:t>, the </a:t>
            </a:r>
            <a:r>
              <a:rPr lang="fr-FR" sz="9600" dirty="0" err="1" smtClean="0"/>
              <a:t>frequency</a:t>
            </a:r>
            <a:r>
              <a:rPr lang="fr-FR" sz="9600" dirty="0" smtClean="0"/>
              <a:t> of </a:t>
            </a:r>
            <a:r>
              <a:rPr lang="fr-FR" sz="9600" dirty="0" err="1" smtClean="0"/>
              <a:t>honeybee</a:t>
            </a:r>
            <a:r>
              <a:rPr lang="fr-FR" sz="9600" dirty="0" smtClean="0"/>
              <a:t> </a:t>
            </a:r>
            <a:r>
              <a:rPr lang="fr-FR" sz="9600" dirty="0" err="1" smtClean="0"/>
              <a:t>venom</a:t>
            </a:r>
            <a:r>
              <a:rPr lang="fr-FR" sz="9600" dirty="0" smtClean="0"/>
              <a:t> </a:t>
            </a:r>
            <a:r>
              <a:rPr lang="fr-FR" sz="9600" dirty="0" err="1" smtClean="0"/>
              <a:t>allergy</a:t>
            </a:r>
            <a:r>
              <a:rPr lang="fr-FR" sz="9600" dirty="0" smtClean="0"/>
              <a:t> </a:t>
            </a:r>
            <a:r>
              <a:rPr lang="fr-FR" sz="9600" dirty="0" err="1" smtClean="0"/>
              <a:t>is</a:t>
            </a:r>
            <a:r>
              <a:rPr lang="fr-FR" sz="9600" dirty="0" smtClean="0"/>
              <a:t> </a:t>
            </a:r>
            <a:r>
              <a:rPr lang="fr-FR" sz="9600" dirty="0" err="1" smtClean="0"/>
              <a:t>higher</a:t>
            </a:r>
            <a:r>
              <a:rPr lang="fr-FR" sz="9600" dirty="0" smtClean="0"/>
              <a:t> in rural </a:t>
            </a:r>
            <a:r>
              <a:rPr lang="fr-FR" sz="9600" dirty="0" err="1" smtClean="0"/>
              <a:t>than</a:t>
            </a:r>
            <a:r>
              <a:rPr lang="fr-FR" sz="9600" dirty="0" smtClean="0"/>
              <a:t> in </a:t>
            </a:r>
            <a:r>
              <a:rPr lang="fr-FR" sz="9600" dirty="0" err="1" smtClean="0"/>
              <a:t>urban</a:t>
            </a:r>
            <a:r>
              <a:rPr lang="fr-FR" sz="9600" dirty="0" smtClean="0"/>
              <a:t> populations and </a:t>
            </a:r>
            <a:r>
              <a:rPr lang="fr-FR" sz="9600" dirty="0" err="1" smtClean="0"/>
              <a:t>especially</a:t>
            </a:r>
            <a:r>
              <a:rPr lang="fr-FR" sz="9600" dirty="0" smtClean="0"/>
              <a:t> </a:t>
            </a:r>
            <a:r>
              <a:rPr lang="fr-FR" sz="9600" dirty="0" err="1" smtClean="0"/>
              <a:t>beekeepers</a:t>
            </a:r>
            <a:r>
              <a:rPr lang="fr-FR" sz="9600" dirty="0" smtClean="0"/>
              <a:t> and </a:t>
            </a:r>
            <a:r>
              <a:rPr lang="fr-FR" sz="9600" dirty="0" err="1" smtClean="0"/>
              <a:t>their</a:t>
            </a:r>
            <a:r>
              <a:rPr lang="fr-FR" sz="9600" dirty="0" smtClean="0"/>
              <a:t> </a:t>
            </a:r>
            <a:r>
              <a:rPr lang="fr-FR" sz="9600" dirty="0" err="1" smtClean="0"/>
              <a:t>family</a:t>
            </a:r>
            <a:r>
              <a:rPr lang="fr-FR" sz="9600" dirty="0" smtClean="0"/>
              <a:t> </a:t>
            </a:r>
            <a:r>
              <a:rPr lang="fr-FR" sz="9600" dirty="0" err="1" smtClean="0"/>
              <a:t>members</a:t>
            </a:r>
            <a:r>
              <a:rPr lang="fr-FR" sz="9600" dirty="0" smtClean="0"/>
              <a:t> are at a high </a:t>
            </a:r>
            <a:r>
              <a:rPr lang="fr-FR" sz="9600" dirty="0" err="1" smtClean="0"/>
              <a:t>risk</a:t>
            </a:r>
            <a:r>
              <a:rPr lang="fr-FR" sz="9600" dirty="0" smtClean="0"/>
              <a:t> for </a:t>
            </a:r>
            <a:r>
              <a:rPr lang="fr-FR" sz="9600" dirty="0" err="1" smtClean="0"/>
              <a:t>honeybee</a:t>
            </a:r>
            <a:r>
              <a:rPr lang="fr-FR" sz="9600" dirty="0" smtClean="0"/>
              <a:t> </a:t>
            </a:r>
            <a:r>
              <a:rPr lang="fr-FR" sz="9600" dirty="0" err="1" smtClean="0"/>
              <a:t>venom</a:t>
            </a:r>
            <a:r>
              <a:rPr lang="fr-FR" sz="9600" dirty="0" smtClean="0"/>
              <a:t> </a:t>
            </a:r>
            <a:r>
              <a:rPr lang="fr-FR" sz="9600" dirty="0" err="1" smtClean="0"/>
              <a:t>allergy</a:t>
            </a:r>
            <a:r>
              <a:rPr lang="fr-FR" sz="9600" dirty="0" smtClean="0"/>
              <a:t> (</a:t>
            </a:r>
            <a:r>
              <a:rPr lang="fr-FR" sz="9600" dirty="0" err="1" smtClean="0"/>
              <a:t>Antonicelli</a:t>
            </a:r>
            <a:r>
              <a:rPr lang="fr-FR" sz="9600" dirty="0" smtClean="0"/>
              <a:t> L, </a:t>
            </a:r>
            <a:r>
              <a:rPr lang="fr-FR" sz="9600" dirty="0" err="1" smtClean="0"/>
              <a:t>Bilo</a:t>
            </a:r>
            <a:r>
              <a:rPr lang="fr-FR" sz="9600" dirty="0" smtClean="0"/>
              <a:t> MB, </a:t>
            </a:r>
            <a:r>
              <a:rPr lang="fr-FR" sz="9600" dirty="0" err="1" smtClean="0"/>
              <a:t>Bonifazi</a:t>
            </a:r>
            <a:r>
              <a:rPr lang="fr-FR" sz="9600" dirty="0" smtClean="0"/>
              <a:t> F. </a:t>
            </a:r>
            <a:r>
              <a:rPr lang="fr-FR" sz="9600" dirty="0" err="1" smtClean="0"/>
              <a:t>Epidemiology</a:t>
            </a:r>
            <a:r>
              <a:rPr lang="fr-FR" sz="9600" dirty="0" smtClean="0"/>
              <a:t> of </a:t>
            </a:r>
            <a:r>
              <a:rPr lang="fr-FR" sz="9600" dirty="0" err="1" smtClean="0"/>
              <a:t>Hymenoptera</a:t>
            </a:r>
            <a:r>
              <a:rPr lang="fr-FR" sz="9600" dirty="0" smtClean="0"/>
              <a:t> </a:t>
            </a:r>
            <a:r>
              <a:rPr lang="fr-FR" sz="9600" dirty="0" err="1" smtClean="0"/>
              <a:t>allergy</a:t>
            </a:r>
            <a:r>
              <a:rPr lang="fr-FR" sz="9600" dirty="0" smtClean="0"/>
              <a:t>. </a:t>
            </a:r>
            <a:r>
              <a:rPr lang="fr-FR" sz="9600" i="1" dirty="0" err="1" smtClean="0"/>
              <a:t>Curr</a:t>
            </a:r>
            <a:r>
              <a:rPr lang="fr-FR" sz="9600" i="1" dirty="0" smtClean="0"/>
              <a:t> </a:t>
            </a:r>
            <a:r>
              <a:rPr lang="fr-FR" sz="9600" i="1" dirty="0" err="1" smtClean="0"/>
              <a:t>Opin</a:t>
            </a:r>
            <a:r>
              <a:rPr lang="fr-FR" sz="9600" i="1" dirty="0" smtClean="0"/>
              <a:t> </a:t>
            </a:r>
            <a:r>
              <a:rPr lang="fr-FR" sz="9600" i="1" dirty="0" err="1" smtClean="0"/>
              <a:t>Allergy</a:t>
            </a:r>
            <a:r>
              <a:rPr lang="fr-FR" sz="9600" i="1" dirty="0" smtClean="0"/>
              <a:t> Clin </a:t>
            </a:r>
            <a:r>
              <a:rPr lang="fr-FR" sz="9600" i="1" dirty="0" err="1" smtClean="0"/>
              <a:t>Immunol</a:t>
            </a:r>
            <a:r>
              <a:rPr lang="fr-FR" sz="9600" i="1" dirty="0" smtClean="0"/>
              <a:t> </a:t>
            </a:r>
            <a:r>
              <a:rPr lang="fr-FR" sz="9600" dirty="0" smtClean="0"/>
              <a:t>2002;</a:t>
            </a:r>
            <a:r>
              <a:rPr lang="fr-FR" sz="9600" b="1" dirty="0" smtClean="0"/>
              <a:t>2</a:t>
            </a:r>
            <a:r>
              <a:rPr lang="fr-FR" sz="9600" dirty="0" smtClean="0"/>
              <a:t>:341-346</a:t>
            </a:r>
          </a:p>
          <a:p>
            <a:endParaRPr lang="fr-FR" sz="9600" dirty="0" smtClean="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3</a:t>
            </a:fld>
            <a:endParaRPr lang="en-US" dirty="0"/>
          </a:p>
        </p:txBody>
      </p:sp>
    </p:spTree>
    <p:extLst>
      <p:ext uri="{BB962C8B-B14F-4D97-AF65-F5344CB8AC3E}">
        <p14:creationId xmlns:p14="http://schemas.microsoft.com/office/powerpoint/2010/main" xmlns="" val="91746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According</a:t>
            </a:r>
            <a:r>
              <a:rPr lang="fr-FR" dirty="0" smtClean="0"/>
              <a:t> to the </a:t>
            </a:r>
            <a:r>
              <a:rPr lang="fr-FR" dirty="0" err="1" smtClean="0"/>
              <a:t>current</a:t>
            </a:r>
            <a:r>
              <a:rPr lang="fr-FR" dirty="0" smtClean="0"/>
              <a:t> guideline for </a:t>
            </a:r>
            <a:r>
              <a:rPr lang="fr-FR" dirty="0" err="1" smtClean="0"/>
              <a:t>diagnosis</a:t>
            </a:r>
            <a:r>
              <a:rPr lang="fr-FR" dirty="0" smtClean="0"/>
              <a:t> and </a:t>
            </a:r>
            <a:r>
              <a:rPr lang="fr-FR" dirty="0" err="1" smtClean="0"/>
              <a:t>therapy</a:t>
            </a:r>
            <a:r>
              <a:rPr lang="fr-FR" dirty="0" smtClean="0"/>
              <a:t> of </a:t>
            </a:r>
            <a:r>
              <a:rPr lang="fr-FR" dirty="0" err="1" smtClean="0"/>
              <a:t>bee</a:t>
            </a:r>
            <a:r>
              <a:rPr lang="fr-FR" dirty="0" smtClean="0"/>
              <a:t> and wasp </a:t>
            </a:r>
            <a:r>
              <a:rPr lang="fr-FR" dirty="0" err="1" smtClean="0"/>
              <a:t>venom</a:t>
            </a:r>
            <a:r>
              <a:rPr lang="fr-FR" dirty="0" smtClean="0"/>
              <a:t> </a:t>
            </a:r>
            <a:r>
              <a:rPr lang="fr-FR" dirty="0" err="1" smtClean="0"/>
              <a:t>allergy</a:t>
            </a:r>
            <a:r>
              <a:rPr lang="fr-FR" dirty="0" smtClean="0"/>
              <a:t>, </a:t>
            </a:r>
            <a:r>
              <a:rPr lang="fr-FR" dirty="0" err="1" smtClean="0"/>
              <a:t>only</a:t>
            </a:r>
            <a:r>
              <a:rPr lang="fr-FR" dirty="0" smtClean="0"/>
              <a:t> patients </a:t>
            </a:r>
            <a:r>
              <a:rPr lang="fr-FR" dirty="0" err="1" smtClean="0"/>
              <a:t>with</a:t>
            </a:r>
            <a:r>
              <a:rPr lang="fr-FR" dirty="0" smtClean="0"/>
              <a:t> a </a:t>
            </a:r>
            <a:r>
              <a:rPr lang="fr-FR" dirty="0" err="1" smtClean="0"/>
              <a:t>clinical</a:t>
            </a:r>
            <a:r>
              <a:rPr lang="fr-FR" dirty="0" smtClean="0"/>
              <a:t> </a:t>
            </a:r>
            <a:r>
              <a:rPr lang="fr-FR" dirty="0" err="1" smtClean="0"/>
              <a:t>history</a:t>
            </a:r>
            <a:r>
              <a:rPr lang="fr-FR" dirty="0" smtClean="0"/>
              <a:t> of </a:t>
            </a:r>
            <a:r>
              <a:rPr lang="fr-FR" dirty="0" err="1" smtClean="0"/>
              <a:t>anaphylactic</a:t>
            </a:r>
            <a:r>
              <a:rPr lang="fr-FR" dirty="0" smtClean="0"/>
              <a:t> </a:t>
            </a:r>
            <a:r>
              <a:rPr lang="fr-FR" dirty="0" err="1" smtClean="0"/>
              <a:t>sting</a:t>
            </a:r>
            <a:r>
              <a:rPr lang="fr-FR" dirty="0" smtClean="0"/>
              <a:t> </a:t>
            </a:r>
            <a:r>
              <a:rPr lang="fr-FR" dirty="0" err="1" smtClean="0"/>
              <a:t>reactions</a:t>
            </a:r>
            <a:r>
              <a:rPr lang="fr-FR" dirty="0" smtClean="0"/>
              <a:t> </a:t>
            </a:r>
            <a:r>
              <a:rPr lang="fr-FR" dirty="0" err="1" smtClean="0"/>
              <a:t>should</a:t>
            </a:r>
            <a:r>
              <a:rPr lang="fr-FR" dirty="0" smtClean="0"/>
              <a:t> </a:t>
            </a:r>
            <a:r>
              <a:rPr lang="fr-FR" dirty="0" err="1" smtClean="0"/>
              <a:t>undergo</a:t>
            </a:r>
            <a:r>
              <a:rPr lang="fr-FR" dirty="0" smtClean="0"/>
              <a:t> diagnostic </a:t>
            </a:r>
            <a:r>
              <a:rPr lang="fr-FR" dirty="0" err="1" smtClean="0"/>
              <a:t>testing</a:t>
            </a:r>
            <a:r>
              <a:rPr lang="fr-FR" dirty="0" smtClean="0"/>
              <a:t>, and </a:t>
            </a:r>
            <a:r>
              <a:rPr lang="fr-FR" dirty="0" err="1" smtClean="0"/>
              <a:t>only</a:t>
            </a:r>
            <a:r>
              <a:rPr lang="fr-FR" dirty="0" smtClean="0"/>
              <a:t> </a:t>
            </a:r>
            <a:r>
              <a:rPr lang="fr-FR" dirty="0" err="1" smtClean="0"/>
              <a:t>those</a:t>
            </a:r>
            <a:r>
              <a:rPr lang="fr-FR" dirty="0" smtClean="0"/>
              <a:t> </a:t>
            </a:r>
            <a:r>
              <a:rPr lang="fr-FR" dirty="0" err="1" smtClean="0"/>
              <a:t>with</a:t>
            </a:r>
            <a:r>
              <a:rPr lang="fr-FR" dirty="0" smtClean="0"/>
              <a:t> </a:t>
            </a:r>
            <a:r>
              <a:rPr lang="fr-FR" dirty="0" err="1" smtClean="0"/>
              <a:t>evidence</a:t>
            </a:r>
            <a:r>
              <a:rPr lang="fr-FR" dirty="0" smtClean="0"/>
              <a:t> of IgE-</a:t>
            </a:r>
            <a:r>
              <a:rPr lang="fr-FR" dirty="0" err="1" smtClean="0"/>
              <a:t>mediated</a:t>
            </a:r>
            <a:r>
              <a:rPr lang="fr-FR" dirty="0" smtClean="0"/>
              <a:t> </a:t>
            </a:r>
            <a:r>
              <a:rPr lang="fr-FR" dirty="0" err="1" smtClean="0"/>
              <a:t>sensitization</a:t>
            </a:r>
            <a:r>
              <a:rPr lang="fr-FR" dirty="0" smtClean="0"/>
              <a:t> to </a:t>
            </a:r>
            <a:r>
              <a:rPr lang="fr-FR" dirty="0" err="1" smtClean="0"/>
              <a:t>Hymenoptera</a:t>
            </a:r>
            <a:r>
              <a:rPr lang="fr-FR" dirty="0" smtClean="0"/>
              <a:t> </a:t>
            </a:r>
            <a:r>
              <a:rPr lang="fr-FR" dirty="0" err="1" smtClean="0"/>
              <a:t>venom</a:t>
            </a:r>
            <a:r>
              <a:rPr lang="fr-FR" dirty="0" smtClean="0"/>
              <a:t> </a:t>
            </a:r>
            <a:r>
              <a:rPr lang="fr-FR" dirty="0" err="1" smtClean="0"/>
              <a:t>should</a:t>
            </a:r>
            <a:r>
              <a:rPr lang="fr-FR" dirty="0" smtClean="0"/>
              <a:t> </a:t>
            </a:r>
            <a:r>
              <a:rPr lang="fr-FR" dirty="0" err="1" smtClean="0"/>
              <a:t>be</a:t>
            </a:r>
            <a:r>
              <a:rPr lang="fr-FR" dirty="0" smtClean="0"/>
              <a:t> </a:t>
            </a:r>
            <a:r>
              <a:rPr lang="fr-FR" dirty="0" err="1" smtClean="0"/>
              <a:t>offered</a:t>
            </a:r>
            <a:r>
              <a:rPr lang="fr-FR" dirty="0" smtClean="0"/>
              <a:t> VIT</a:t>
            </a:r>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4</a:t>
            </a:fld>
            <a:endParaRPr lang="en-US" dirty="0"/>
          </a:p>
        </p:txBody>
      </p:sp>
    </p:spTree>
    <p:extLst>
      <p:ext uri="{BB962C8B-B14F-4D97-AF65-F5344CB8AC3E}">
        <p14:creationId xmlns:p14="http://schemas.microsoft.com/office/powerpoint/2010/main" xmlns="" val="139996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Making</a:t>
            </a:r>
            <a:r>
              <a:rPr lang="fr-FR" dirty="0" smtClean="0"/>
              <a:t> a confident </a:t>
            </a:r>
            <a:r>
              <a:rPr lang="fr-FR" dirty="0" err="1" smtClean="0"/>
              <a:t>diagnosis</a:t>
            </a:r>
            <a:r>
              <a:rPr lang="fr-FR" dirty="0" smtClean="0"/>
              <a:t> of HVA </a:t>
            </a:r>
            <a:r>
              <a:rPr lang="fr-FR" dirty="0" err="1" smtClean="0"/>
              <a:t>is</a:t>
            </a:r>
            <a:r>
              <a:rPr lang="fr-FR" dirty="0" smtClean="0"/>
              <a:t> </a:t>
            </a:r>
            <a:r>
              <a:rPr lang="fr-FR" dirty="0" err="1" smtClean="0"/>
              <a:t>complicated</a:t>
            </a:r>
            <a:r>
              <a:rPr lang="fr-FR" dirty="0" smtClean="0"/>
              <a:t> by </a:t>
            </a:r>
            <a:r>
              <a:rPr lang="fr-FR" dirty="0" err="1" smtClean="0"/>
              <a:t>several</a:t>
            </a:r>
            <a:r>
              <a:rPr lang="fr-FR" dirty="0" smtClean="0"/>
              <a:t> </a:t>
            </a:r>
            <a:r>
              <a:rPr lang="fr-FR" dirty="0" err="1" smtClean="0"/>
              <a:t>factors</a:t>
            </a:r>
            <a:r>
              <a:rPr lang="fr-FR" dirty="0" smtClean="0"/>
              <a:t>: The high rate of </a:t>
            </a:r>
            <a:r>
              <a:rPr lang="fr-FR" dirty="0" err="1" smtClean="0"/>
              <a:t>asymptomatic</a:t>
            </a:r>
            <a:r>
              <a:rPr lang="fr-FR" dirty="0" smtClean="0"/>
              <a:t> </a:t>
            </a:r>
            <a:r>
              <a:rPr lang="fr-FR" dirty="0" err="1" smtClean="0"/>
              <a:t>Hymenoptera</a:t>
            </a:r>
            <a:r>
              <a:rPr lang="fr-FR" dirty="0" smtClean="0"/>
              <a:t> </a:t>
            </a:r>
            <a:r>
              <a:rPr lang="fr-FR" dirty="0" err="1" smtClean="0"/>
              <a:t>venom</a:t>
            </a:r>
            <a:r>
              <a:rPr lang="fr-FR" dirty="0" smtClean="0"/>
              <a:t> </a:t>
            </a:r>
            <a:r>
              <a:rPr lang="fr-FR" dirty="0" err="1" smtClean="0"/>
              <a:t>sensitization</a:t>
            </a:r>
            <a:r>
              <a:rPr lang="fr-FR" dirty="0" smtClean="0"/>
              <a:t> in the </a:t>
            </a:r>
            <a:r>
              <a:rPr lang="fr-FR" dirty="0" err="1" smtClean="0"/>
              <a:t>general</a:t>
            </a:r>
            <a:r>
              <a:rPr lang="fr-FR" dirty="0" smtClean="0"/>
              <a:t> population, </a:t>
            </a:r>
            <a:r>
              <a:rPr lang="fr-FR" dirty="0" err="1" smtClean="0"/>
              <a:t>failure</a:t>
            </a:r>
            <a:r>
              <a:rPr lang="fr-FR" dirty="0" smtClean="0"/>
              <a:t> to </a:t>
            </a:r>
            <a:r>
              <a:rPr lang="fr-FR" dirty="0" err="1" smtClean="0"/>
              <a:t>identify</a:t>
            </a:r>
            <a:r>
              <a:rPr lang="fr-FR" dirty="0" smtClean="0"/>
              <a:t> or test for the </a:t>
            </a:r>
            <a:r>
              <a:rPr lang="fr-FR" dirty="0" err="1" smtClean="0"/>
              <a:t>culprit</a:t>
            </a:r>
            <a:r>
              <a:rPr lang="fr-FR" dirty="0" smtClean="0"/>
              <a:t> </a:t>
            </a:r>
            <a:r>
              <a:rPr lang="fr-FR" dirty="0" err="1" smtClean="0"/>
              <a:t>insect</a:t>
            </a:r>
            <a:r>
              <a:rPr lang="fr-FR" dirty="0" smtClean="0"/>
              <a:t>, </a:t>
            </a:r>
            <a:r>
              <a:rPr lang="fr-FR" dirty="0" err="1" smtClean="0"/>
              <a:t>loss</a:t>
            </a:r>
            <a:r>
              <a:rPr lang="fr-FR" dirty="0" smtClean="0"/>
              <a:t> of </a:t>
            </a:r>
            <a:r>
              <a:rPr lang="fr-FR" dirty="0" err="1" smtClean="0"/>
              <a:t>sensitization</a:t>
            </a:r>
            <a:r>
              <a:rPr lang="fr-FR" dirty="0" smtClean="0"/>
              <a:t> profiles over time and conditions </a:t>
            </a:r>
            <a:r>
              <a:rPr lang="fr-FR" dirty="0" err="1" smtClean="0"/>
              <a:t>mimicking</a:t>
            </a:r>
            <a:r>
              <a:rPr lang="fr-FR" dirty="0" smtClean="0"/>
              <a:t> </a:t>
            </a:r>
            <a:r>
              <a:rPr lang="fr-FR" dirty="0" err="1" smtClean="0"/>
              <a:t>anaphylaxis</a:t>
            </a:r>
            <a:r>
              <a:rPr lang="fr-FR" dirty="0" smtClean="0"/>
              <a:t> </a:t>
            </a:r>
            <a:r>
              <a:rPr lang="fr-FR" dirty="0" err="1" smtClean="0"/>
              <a:t>can</a:t>
            </a:r>
            <a:r>
              <a:rPr lang="fr-FR" dirty="0" smtClean="0"/>
              <a:t> all lead to an incorrect </a:t>
            </a:r>
            <a:r>
              <a:rPr lang="fr-FR" dirty="0" err="1" smtClean="0"/>
              <a:t>diagnosis</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Often</a:t>
            </a:r>
            <a:r>
              <a:rPr lang="fr-FR" dirty="0" smtClean="0"/>
              <a:t> the </a:t>
            </a:r>
            <a:r>
              <a:rPr lang="fr-FR" dirty="0" err="1" smtClean="0"/>
              <a:t>insect</a:t>
            </a:r>
            <a:r>
              <a:rPr lang="fr-FR" dirty="0" smtClean="0"/>
              <a:t> </a:t>
            </a:r>
            <a:r>
              <a:rPr lang="fr-FR" dirty="0" err="1" smtClean="0"/>
              <a:t>responsible</a:t>
            </a:r>
            <a:r>
              <a:rPr lang="fr-FR" dirty="0" smtClean="0"/>
              <a:t> for the </a:t>
            </a:r>
            <a:r>
              <a:rPr lang="fr-FR" dirty="0" err="1" smtClean="0"/>
              <a:t>systemic</a:t>
            </a:r>
            <a:r>
              <a:rPr lang="fr-FR" dirty="0" smtClean="0"/>
              <a:t> </a:t>
            </a:r>
            <a:r>
              <a:rPr lang="fr-FR" dirty="0" err="1" smtClean="0"/>
              <a:t>reaction</a:t>
            </a:r>
            <a:r>
              <a:rPr lang="fr-FR" dirty="0" smtClean="0"/>
              <a:t> </a:t>
            </a:r>
            <a:r>
              <a:rPr lang="fr-FR" dirty="0" err="1" smtClean="0"/>
              <a:t>goes</a:t>
            </a:r>
            <a:r>
              <a:rPr lang="fr-FR" dirty="0" smtClean="0"/>
              <a:t> </a:t>
            </a:r>
            <a:r>
              <a:rPr lang="fr-FR" dirty="0" err="1" smtClean="0"/>
              <a:t>unidentified</a:t>
            </a:r>
            <a:r>
              <a:rPr lang="fr-FR" dirty="0" smtClean="0"/>
              <a:t>. </a:t>
            </a:r>
            <a:r>
              <a:rPr lang="fr-FR" dirty="0" err="1" smtClean="0"/>
              <a:t>When</a:t>
            </a:r>
            <a:r>
              <a:rPr lang="fr-FR" dirty="0" smtClean="0"/>
              <a:t> the </a:t>
            </a:r>
            <a:r>
              <a:rPr lang="fr-FR" dirty="0" err="1" smtClean="0"/>
              <a:t>insect</a:t>
            </a:r>
            <a:r>
              <a:rPr lang="fr-FR" dirty="0" smtClean="0"/>
              <a:t> </a:t>
            </a:r>
            <a:r>
              <a:rPr lang="fr-FR" dirty="0" err="1" smtClean="0"/>
              <a:t>was</a:t>
            </a:r>
            <a:r>
              <a:rPr lang="fr-FR" dirty="0" smtClean="0"/>
              <a:t> </a:t>
            </a:r>
            <a:r>
              <a:rPr lang="fr-FR" dirty="0" err="1" smtClean="0"/>
              <a:t>identified</a:t>
            </a:r>
            <a:r>
              <a:rPr lang="fr-FR" dirty="0" smtClean="0"/>
              <a:t>, </a:t>
            </a:r>
            <a:r>
              <a:rPr lang="fr-FR" dirty="0" err="1" smtClean="0"/>
              <a:t>it</a:t>
            </a:r>
            <a:r>
              <a:rPr lang="fr-FR" dirty="0" smtClean="0"/>
              <a:t> </a:t>
            </a:r>
            <a:r>
              <a:rPr lang="fr-FR" dirty="0" err="1" smtClean="0"/>
              <a:t>should</a:t>
            </a:r>
            <a:r>
              <a:rPr lang="fr-FR" dirty="0" smtClean="0"/>
              <a:t> </a:t>
            </a:r>
            <a:r>
              <a:rPr lang="fr-FR" dirty="0" err="1" smtClean="0"/>
              <a:t>be</a:t>
            </a:r>
            <a:r>
              <a:rPr lang="fr-FR" dirty="0" smtClean="0"/>
              <a:t> </a:t>
            </a:r>
            <a:r>
              <a:rPr lang="fr-FR" dirty="0" err="1" smtClean="0"/>
              <a:t>noted</a:t>
            </a:r>
            <a:r>
              <a:rPr lang="fr-FR" dirty="0" smtClean="0"/>
              <a:t> </a:t>
            </a:r>
            <a:r>
              <a:rPr lang="fr-FR" dirty="0" err="1" smtClean="0"/>
              <a:t>that</a:t>
            </a:r>
            <a:r>
              <a:rPr lang="fr-FR" dirty="0" smtClean="0"/>
              <a:t> the </a:t>
            </a:r>
            <a:r>
              <a:rPr lang="fr-FR" dirty="0" err="1" smtClean="0"/>
              <a:t>ability</a:t>
            </a:r>
            <a:r>
              <a:rPr lang="fr-FR" dirty="0" smtClean="0"/>
              <a:t> of the </a:t>
            </a:r>
            <a:r>
              <a:rPr lang="fr-FR" dirty="0" err="1" smtClean="0"/>
              <a:t>general</a:t>
            </a:r>
            <a:r>
              <a:rPr lang="fr-FR" dirty="0" smtClean="0"/>
              <a:t> population to </a:t>
            </a:r>
            <a:r>
              <a:rPr lang="fr-FR" dirty="0" err="1" smtClean="0"/>
              <a:t>correctly</a:t>
            </a:r>
            <a:r>
              <a:rPr lang="fr-FR" dirty="0" smtClean="0"/>
              <a:t> </a:t>
            </a:r>
            <a:r>
              <a:rPr lang="fr-FR" dirty="0" err="1" smtClean="0"/>
              <a:t>identify</a:t>
            </a:r>
            <a:r>
              <a:rPr lang="fr-FR" dirty="0" smtClean="0"/>
              <a:t> </a:t>
            </a:r>
            <a:r>
              <a:rPr lang="fr-FR" dirty="0" err="1" smtClean="0"/>
              <a:t>Hymenoptera</a:t>
            </a:r>
            <a:r>
              <a:rPr lang="fr-FR" dirty="0" smtClean="0"/>
              <a:t> </a:t>
            </a:r>
            <a:r>
              <a:rPr lang="fr-FR" dirty="0" err="1" smtClean="0"/>
              <a:t>is</a:t>
            </a:r>
            <a:r>
              <a:rPr lang="fr-FR" dirty="0" smtClean="0"/>
              <a:t> </a:t>
            </a:r>
            <a:r>
              <a:rPr lang="fr-FR" dirty="0" err="1" smtClean="0"/>
              <a:t>limited</a:t>
            </a:r>
            <a:r>
              <a:rPr lang="fr-FR" dirty="0" smtClean="0"/>
              <a:t> [</a:t>
            </a:r>
            <a:r>
              <a:rPr lang="fr-FR" u="sng" dirty="0" smtClean="0">
                <a:hlinkClick r:id="rId3" tooltip="View reference"/>
              </a:rPr>
              <a:t>7</a:t>
            </a:r>
            <a:r>
              <a:rPr lang="fr-FR" dirty="0" smtClean="0"/>
              <a:t>]. </a:t>
            </a:r>
            <a:r>
              <a:rPr lang="fr-FR" dirty="0" err="1" smtClean="0"/>
              <a:t>oneybees</a:t>
            </a:r>
            <a:r>
              <a:rPr lang="fr-FR" dirty="0" smtClean="0"/>
              <a:t> </a:t>
            </a:r>
            <a:r>
              <a:rPr lang="fr-FR" dirty="0" err="1" smtClean="0"/>
              <a:t>is</a:t>
            </a:r>
            <a:r>
              <a:rPr lang="fr-FR" dirty="0" smtClean="0"/>
              <a:t> </a:t>
            </a:r>
            <a:r>
              <a:rPr lang="fr-FR" dirty="0" err="1" smtClean="0"/>
              <a:t>that</a:t>
            </a:r>
            <a:r>
              <a:rPr lang="fr-FR" dirty="0" smtClean="0"/>
              <a:t> </a:t>
            </a:r>
            <a:r>
              <a:rPr lang="fr-FR" dirty="0" err="1" smtClean="0"/>
              <a:t>they</a:t>
            </a:r>
            <a:r>
              <a:rPr lang="fr-FR" dirty="0" smtClean="0"/>
              <a:t> are the </a:t>
            </a:r>
            <a:r>
              <a:rPr lang="fr-FR" dirty="0" err="1" smtClean="0"/>
              <a:t>only</a:t>
            </a:r>
            <a:r>
              <a:rPr lang="fr-FR" dirty="0" smtClean="0"/>
              <a:t> </a:t>
            </a:r>
            <a:r>
              <a:rPr lang="fr-FR" dirty="0" err="1" smtClean="0"/>
              <a:t>stinging</a:t>
            </a:r>
            <a:r>
              <a:rPr lang="fr-FR" dirty="0" smtClean="0"/>
              <a:t> </a:t>
            </a:r>
            <a:r>
              <a:rPr lang="fr-FR" dirty="0" err="1" smtClean="0"/>
              <a:t>Hymenoptera</a:t>
            </a:r>
            <a:r>
              <a:rPr lang="fr-FR" dirty="0" smtClean="0"/>
              <a:t> </a:t>
            </a:r>
            <a:r>
              <a:rPr lang="fr-FR" dirty="0" err="1" smtClean="0"/>
              <a:t>species</a:t>
            </a:r>
            <a:r>
              <a:rPr lang="fr-FR" dirty="0" smtClean="0"/>
              <a:t> </a:t>
            </a:r>
            <a:r>
              <a:rPr lang="fr-FR" dirty="0" err="1" smtClean="0"/>
              <a:t>that</a:t>
            </a:r>
            <a:r>
              <a:rPr lang="fr-FR" dirty="0" smtClean="0"/>
              <a:t> </a:t>
            </a:r>
            <a:r>
              <a:rPr lang="fr-FR" dirty="0" err="1" smtClean="0"/>
              <a:t>nearly</a:t>
            </a:r>
            <a:r>
              <a:rPr lang="fr-FR" dirty="0" smtClean="0"/>
              <a:t> </a:t>
            </a:r>
            <a:r>
              <a:rPr lang="fr-FR" dirty="0" err="1" smtClean="0"/>
              <a:t>always</a:t>
            </a:r>
            <a:r>
              <a:rPr lang="fr-FR" dirty="0" smtClean="0"/>
              <a:t> </a:t>
            </a:r>
            <a:r>
              <a:rPr lang="fr-FR" dirty="0" err="1" smtClean="0"/>
              <a:t>leaves</a:t>
            </a:r>
            <a:r>
              <a:rPr lang="fr-FR" dirty="0" smtClean="0"/>
              <a:t> </a:t>
            </a:r>
            <a:r>
              <a:rPr lang="fr-FR" dirty="0" err="1" smtClean="0"/>
              <a:t>their</a:t>
            </a:r>
            <a:r>
              <a:rPr lang="fr-FR" dirty="0" smtClean="0"/>
              <a:t> </a:t>
            </a:r>
            <a:r>
              <a:rPr lang="fr-FR" dirty="0" err="1" smtClean="0"/>
              <a:t>stinger</a:t>
            </a:r>
            <a:r>
              <a:rPr lang="fr-FR" dirty="0" smtClean="0"/>
              <a:t> </a:t>
            </a:r>
            <a:r>
              <a:rPr lang="fr-FR" dirty="0" err="1" smtClean="0"/>
              <a:t>with</a:t>
            </a:r>
            <a:r>
              <a:rPr lang="fr-FR" dirty="0" smtClean="0"/>
              <a:t> </a:t>
            </a:r>
            <a:r>
              <a:rPr lang="fr-FR" dirty="0" err="1" smtClean="0"/>
              <a:t>adherent</a:t>
            </a:r>
            <a:r>
              <a:rPr lang="fr-FR" dirty="0" smtClean="0"/>
              <a:t> </a:t>
            </a:r>
            <a:r>
              <a:rPr lang="fr-FR" dirty="0" err="1" smtClean="0"/>
              <a:t>venom</a:t>
            </a:r>
            <a:r>
              <a:rPr lang="fr-FR" dirty="0" smtClean="0"/>
              <a:t> sac in the skin of the </a:t>
            </a:r>
            <a:r>
              <a:rPr lang="fr-FR" dirty="0" err="1" smtClean="0"/>
              <a:t>victim</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 in </a:t>
            </a:r>
            <a:r>
              <a:rPr lang="fr-FR" dirty="0" err="1" smtClean="0"/>
              <a:t>order</a:t>
            </a:r>
            <a:r>
              <a:rPr lang="fr-FR" dirty="0" smtClean="0"/>
              <a:t> to </a:t>
            </a:r>
            <a:r>
              <a:rPr lang="fr-FR" dirty="0" err="1" smtClean="0"/>
              <a:t>make</a:t>
            </a:r>
            <a:r>
              <a:rPr lang="fr-FR" dirty="0" smtClean="0"/>
              <a:t> use of the booster </a:t>
            </a:r>
            <a:r>
              <a:rPr lang="fr-FR" dirty="0" err="1" smtClean="0"/>
              <a:t>effect</a:t>
            </a:r>
            <a:r>
              <a:rPr lang="fr-FR" dirty="0" smtClean="0"/>
              <a:t>, </a:t>
            </a:r>
            <a:r>
              <a:rPr lang="fr-FR" dirty="0" err="1" smtClean="0"/>
              <a:t>venom</a:t>
            </a:r>
            <a:r>
              <a:rPr lang="fr-FR" dirty="0" smtClean="0"/>
              <a:t> sIgE </a:t>
            </a:r>
            <a:r>
              <a:rPr lang="fr-FR" dirty="0" err="1" smtClean="0"/>
              <a:t>should</a:t>
            </a:r>
            <a:r>
              <a:rPr lang="fr-FR" dirty="0" smtClean="0"/>
              <a:t> </a:t>
            </a:r>
            <a:r>
              <a:rPr lang="fr-FR" dirty="0" err="1" smtClean="0"/>
              <a:t>be</a:t>
            </a:r>
            <a:r>
              <a:rPr lang="fr-FR" dirty="0" smtClean="0"/>
              <a:t> </a:t>
            </a:r>
            <a:r>
              <a:rPr lang="fr-FR" dirty="0" err="1" smtClean="0"/>
              <a:t>measured</a:t>
            </a:r>
            <a:r>
              <a:rPr lang="fr-FR" dirty="0" smtClean="0"/>
              <a:t> 1–6 </a:t>
            </a:r>
            <a:r>
              <a:rPr lang="fr-FR" dirty="0" err="1" smtClean="0"/>
              <a:t>weeks</a:t>
            </a:r>
            <a:r>
              <a:rPr lang="fr-FR" dirty="0" smtClean="0"/>
              <a:t> </a:t>
            </a:r>
            <a:r>
              <a:rPr lang="fr-FR" dirty="0" err="1" smtClean="0"/>
              <a:t>after</a:t>
            </a:r>
            <a:r>
              <a:rPr lang="fr-FR" dirty="0" smtClean="0"/>
              <a:t> a </a:t>
            </a:r>
            <a:r>
              <a:rPr lang="fr-FR" dirty="0" err="1" smtClean="0"/>
              <a:t>sting</a:t>
            </a:r>
            <a:r>
              <a:rPr lang="fr-FR" dirty="0" smtClean="0"/>
              <a:t> </a:t>
            </a:r>
            <a:r>
              <a:rPr lang="fr-FR" dirty="0" err="1" smtClean="0"/>
              <a:t>event</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Failure</a:t>
            </a:r>
            <a:r>
              <a:rPr lang="fr-FR" dirty="0" smtClean="0"/>
              <a:t> to </a:t>
            </a:r>
            <a:r>
              <a:rPr lang="fr-FR" dirty="0" err="1" smtClean="0"/>
              <a:t>detect</a:t>
            </a:r>
            <a:r>
              <a:rPr lang="fr-FR" dirty="0" smtClean="0"/>
              <a:t> </a:t>
            </a:r>
            <a:r>
              <a:rPr lang="fr-FR" dirty="0" err="1" smtClean="0"/>
              <a:t>venom</a:t>
            </a:r>
            <a:r>
              <a:rPr lang="fr-FR" dirty="0" smtClean="0"/>
              <a:t> sIgE in patients </a:t>
            </a:r>
            <a:r>
              <a:rPr lang="fr-FR" dirty="0" err="1" smtClean="0"/>
              <a:t>with</a:t>
            </a:r>
            <a:r>
              <a:rPr lang="fr-FR" dirty="0" smtClean="0"/>
              <a:t> a </a:t>
            </a:r>
            <a:r>
              <a:rPr lang="fr-FR" dirty="0" err="1" smtClean="0"/>
              <a:t>convincing</a:t>
            </a:r>
            <a:r>
              <a:rPr lang="fr-FR" dirty="0" smtClean="0"/>
              <a:t> </a:t>
            </a:r>
            <a:r>
              <a:rPr lang="fr-FR" dirty="0" err="1" smtClean="0"/>
              <a:t>history</a:t>
            </a:r>
            <a:r>
              <a:rPr lang="fr-FR" dirty="0" smtClean="0"/>
              <a:t> of </a:t>
            </a:r>
            <a:r>
              <a:rPr lang="fr-FR" dirty="0" err="1" smtClean="0"/>
              <a:t>Hymenoptera</a:t>
            </a:r>
            <a:r>
              <a:rPr lang="fr-FR" dirty="0" smtClean="0"/>
              <a:t> </a:t>
            </a:r>
            <a:r>
              <a:rPr lang="fr-FR" dirty="0" err="1" smtClean="0"/>
              <a:t>venom</a:t>
            </a:r>
            <a:r>
              <a:rPr lang="fr-FR" dirty="0" smtClean="0"/>
              <a:t> </a:t>
            </a:r>
            <a:r>
              <a:rPr lang="fr-FR" dirty="0" err="1" smtClean="0"/>
              <a:t>anaphylaxis</a:t>
            </a:r>
            <a:r>
              <a:rPr lang="fr-FR" dirty="0" smtClean="0"/>
              <a:t> </a:t>
            </a:r>
            <a:r>
              <a:rPr lang="fr-FR" dirty="0" err="1" smtClean="0"/>
              <a:t>may</a:t>
            </a:r>
            <a:r>
              <a:rPr lang="fr-FR" dirty="0" smtClean="0"/>
              <a:t> </a:t>
            </a:r>
            <a:r>
              <a:rPr lang="fr-FR" dirty="0" err="1" smtClean="0"/>
              <a:t>be</a:t>
            </a:r>
            <a:r>
              <a:rPr lang="fr-FR" dirty="0" smtClean="0"/>
              <a:t> due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to a long time </a:t>
            </a:r>
            <a:r>
              <a:rPr lang="fr-FR" dirty="0" err="1" smtClean="0"/>
              <a:t>interval</a:t>
            </a:r>
            <a:r>
              <a:rPr lang="fr-FR" dirty="0" smtClean="0"/>
              <a:t> </a:t>
            </a:r>
            <a:r>
              <a:rPr lang="fr-FR" dirty="0" err="1" smtClean="0"/>
              <a:t>between</a:t>
            </a:r>
            <a:r>
              <a:rPr lang="fr-FR" dirty="0" smtClean="0"/>
              <a:t> the </a:t>
            </a:r>
            <a:r>
              <a:rPr lang="fr-FR" dirty="0" err="1" smtClean="0"/>
              <a:t>sting</a:t>
            </a:r>
            <a:r>
              <a:rPr lang="fr-FR" dirty="0" smtClean="0"/>
              <a:t> </a:t>
            </a:r>
            <a:r>
              <a:rPr lang="fr-FR" dirty="0" err="1" smtClean="0"/>
              <a:t>reaction</a:t>
            </a:r>
            <a:r>
              <a:rPr lang="fr-FR" dirty="0" smtClean="0"/>
              <a:t> and diagnostic </a:t>
            </a:r>
            <a:r>
              <a:rPr lang="fr-FR" dirty="0" err="1" smtClean="0"/>
              <a:t>work</a:t>
            </a:r>
            <a:r>
              <a:rPr lang="fr-FR" dirty="0" smtClean="0"/>
              <a:t>-up. sIgE has been </a:t>
            </a:r>
            <a:r>
              <a:rPr lang="fr-FR" dirty="0" err="1" smtClean="0"/>
              <a:t>found</a:t>
            </a:r>
            <a:r>
              <a:rPr lang="fr-FR" dirty="0" smtClean="0"/>
              <a:t> to </a:t>
            </a:r>
            <a:r>
              <a:rPr lang="fr-FR" dirty="0" err="1" smtClean="0"/>
              <a:t>decrease</a:t>
            </a:r>
            <a:r>
              <a:rPr lang="fr-FR" dirty="0" smtClean="0"/>
              <a:t> </a:t>
            </a:r>
            <a:r>
              <a:rPr lang="fr-FR" dirty="0" err="1" smtClean="0"/>
              <a:t>between</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1 and 4 </a:t>
            </a:r>
            <a:r>
              <a:rPr lang="fr-FR" dirty="0" err="1" smtClean="0"/>
              <a:t>years</a:t>
            </a:r>
            <a:r>
              <a:rPr lang="fr-FR" dirty="0" smtClean="0"/>
              <a:t> </a:t>
            </a:r>
            <a:r>
              <a:rPr lang="fr-FR" dirty="0" err="1" smtClean="0"/>
              <a:t>after</a:t>
            </a:r>
            <a:r>
              <a:rPr lang="fr-FR" dirty="0" smtClean="0"/>
              <a:t> </a:t>
            </a:r>
            <a:r>
              <a:rPr lang="fr-FR" dirty="0" err="1" smtClean="0"/>
              <a:t>Hymenoptera</a:t>
            </a:r>
            <a:r>
              <a:rPr lang="fr-FR" dirty="0" smtClean="0"/>
              <a:t> </a:t>
            </a:r>
            <a:r>
              <a:rPr lang="fr-FR" dirty="0" err="1" smtClean="0"/>
              <a:t>venom</a:t>
            </a:r>
            <a:r>
              <a:rPr lang="fr-FR" dirty="0" smtClean="0"/>
              <a:t> </a:t>
            </a:r>
            <a:r>
              <a:rPr lang="fr-FR" dirty="0" err="1" smtClean="0"/>
              <a:t>anaphylaxis</a:t>
            </a:r>
            <a:r>
              <a:rPr lang="fr-FR" dirty="0" smtClean="0"/>
              <a:t> and </a:t>
            </a:r>
            <a:r>
              <a:rPr lang="fr-FR" dirty="0" err="1" smtClean="0"/>
              <a:t>may</a:t>
            </a:r>
            <a:r>
              <a:rPr lang="fr-FR" dirty="0" smtClean="0"/>
              <a:t> </a:t>
            </a:r>
            <a:r>
              <a:rPr lang="fr-FR" dirty="0" err="1" smtClean="0"/>
              <a:t>fall</a:t>
            </a:r>
            <a:r>
              <a:rPr lang="fr-FR" dirty="0" smtClean="0"/>
              <a:t> </a:t>
            </a:r>
            <a:r>
              <a:rPr lang="fr-FR" dirty="0" err="1" smtClean="0"/>
              <a:t>below</a:t>
            </a:r>
            <a:r>
              <a:rPr lang="fr-FR" dirty="0" smtClean="0"/>
              <a:t> the </a:t>
            </a:r>
            <a:r>
              <a:rPr lang="fr-FR" dirty="0" err="1" smtClean="0"/>
              <a:t>level</a:t>
            </a:r>
            <a:r>
              <a:rPr lang="fr-FR" dirty="0" smtClean="0"/>
              <a:t> of </a:t>
            </a:r>
            <a:r>
              <a:rPr lang="fr-FR" dirty="0" err="1" smtClean="0"/>
              <a:t>detection</a:t>
            </a:r>
            <a:r>
              <a:rPr lang="fr-FR" dirty="0" smtClean="0"/>
              <a:t> </a:t>
            </a:r>
            <a:r>
              <a:rPr lang="fr-FR" dirty="0" err="1" smtClean="0"/>
              <a:t>with</a:t>
            </a:r>
            <a:r>
              <a:rPr lang="fr-FR" dirty="0" smtClean="0"/>
              <a:t> </a:t>
            </a:r>
            <a:r>
              <a:rPr lang="fr-FR" dirty="0" err="1" smtClean="0"/>
              <a:t>very</a:t>
            </a:r>
            <a:r>
              <a:rPr lang="fr-FR" dirty="0" smtClean="0"/>
              <a:t> long </a:t>
            </a:r>
            <a:r>
              <a:rPr lang="fr-FR" dirty="0" err="1" smtClean="0"/>
              <a:t>latency</a:t>
            </a:r>
            <a:r>
              <a:rPr lang="fr-FR" dirty="0" smtClean="0"/>
              <a:t> </a:t>
            </a:r>
            <a:r>
              <a:rPr lang="fr-FR" dirty="0" err="1" smtClean="0"/>
              <a:t>periods</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Earlier</a:t>
            </a:r>
            <a:r>
              <a:rPr lang="fr-FR" dirty="0" smtClean="0"/>
              <a:t> </a:t>
            </a:r>
            <a:r>
              <a:rPr lang="fr-FR" dirty="0" err="1" smtClean="0"/>
              <a:t>assumptions</a:t>
            </a:r>
            <a:r>
              <a:rPr lang="fr-FR" dirty="0" smtClean="0"/>
              <a:t> </a:t>
            </a:r>
            <a:r>
              <a:rPr lang="fr-FR" dirty="0" err="1" smtClean="0"/>
              <a:t>that</a:t>
            </a:r>
            <a:r>
              <a:rPr lang="fr-FR" dirty="0" smtClean="0"/>
              <a:t> </a:t>
            </a:r>
            <a:r>
              <a:rPr lang="fr-FR" dirty="0" err="1" smtClean="0"/>
              <a:t>venom</a:t>
            </a:r>
            <a:r>
              <a:rPr lang="fr-FR" dirty="0" smtClean="0"/>
              <a:t> sIgE </a:t>
            </a:r>
            <a:r>
              <a:rPr lang="fr-FR" dirty="0" err="1" smtClean="0"/>
              <a:t>is</a:t>
            </a:r>
            <a:r>
              <a:rPr lang="fr-FR" dirty="0" smtClean="0"/>
              <a:t> </a:t>
            </a:r>
            <a:r>
              <a:rPr lang="fr-FR" dirty="0" err="1" smtClean="0"/>
              <a:t>consumed</a:t>
            </a:r>
            <a:r>
              <a:rPr lang="fr-FR" dirty="0" smtClean="0"/>
              <a:t> by an </a:t>
            </a:r>
            <a:r>
              <a:rPr lang="fr-FR" dirty="0" err="1" smtClean="0"/>
              <a:t>anaphylactic</a:t>
            </a:r>
            <a:r>
              <a:rPr lang="fr-FR" dirty="0" smtClean="0"/>
              <a:t> </a:t>
            </a:r>
            <a:r>
              <a:rPr lang="fr-FR" dirty="0" err="1" smtClean="0"/>
              <a:t>sting</a:t>
            </a:r>
            <a:r>
              <a:rPr lang="fr-FR" dirty="0" smtClean="0"/>
              <a:t> </a:t>
            </a:r>
            <a:r>
              <a:rPr lang="fr-FR" dirty="0" err="1" smtClean="0"/>
              <a:t>reaction</a:t>
            </a:r>
            <a:r>
              <a:rPr lang="fr-FR" dirty="0" smtClean="0"/>
              <a:t> have not been </a:t>
            </a:r>
            <a:r>
              <a:rPr lang="fr-FR" dirty="0" err="1" smtClean="0"/>
              <a:t>verified</a:t>
            </a:r>
            <a:r>
              <a:rPr lang="fr-FR" dirty="0" smtClean="0"/>
              <a:t> [</a:t>
            </a:r>
            <a:r>
              <a:rPr lang="fr-FR" u="sng" dirty="0" smtClean="0">
                <a:hlinkClick r:id="rId3" tooltip="View reference"/>
              </a:rPr>
              <a:t>12</a:t>
            </a:r>
            <a:r>
              <a:rPr lang="fr-FR"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r>
              <a:rPr lang="fr-FR" sz="1200" b="0" i="0" u="none" strike="noStrike" kern="1200" dirty="0" smtClean="0">
                <a:solidFill>
                  <a:schemeClr val="tx1"/>
                </a:solidFill>
                <a:effectLst/>
                <a:latin typeface="+mn-lt"/>
                <a:ea typeface="+mn-ea"/>
                <a:cs typeface="+mn-cs"/>
              </a:rPr>
              <a:t>Common </a:t>
            </a:r>
            <a:r>
              <a:rPr lang="fr-FR" sz="1200" b="0" i="0" u="none" strike="noStrike" kern="1200" dirty="0" err="1" smtClean="0">
                <a:solidFill>
                  <a:schemeClr val="tx1"/>
                </a:solidFill>
                <a:effectLst/>
                <a:latin typeface="+mn-lt"/>
                <a:ea typeface="+mn-ea"/>
                <a:cs typeface="+mn-cs"/>
              </a:rPr>
              <a:t>disorders</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that</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mimic</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anaphylaxis</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include</a:t>
            </a:r>
            <a:r>
              <a:rPr lang="fr-FR" sz="1200" b="0" i="0" u="none" strike="noStrike" kern="1200" dirty="0" smtClean="0">
                <a:solidFill>
                  <a:schemeClr val="tx1"/>
                </a:solidFill>
                <a:effectLst/>
                <a:latin typeface="+mn-lt"/>
                <a:ea typeface="+mn-ea"/>
                <a:cs typeface="+mn-cs"/>
              </a:rPr>
              <a:t> acute </a:t>
            </a:r>
            <a:r>
              <a:rPr lang="fr-FR" sz="1200" b="0" i="0" u="none" strike="noStrike" kern="1200" dirty="0" err="1" smtClean="0">
                <a:solidFill>
                  <a:schemeClr val="tx1"/>
                </a:solidFill>
                <a:effectLst/>
                <a:latin typeface="+mn-lt"/>
                <a:ea typeface="+mn-ea"/>
                <a:cs typeface="+mn-cs"/>
              </a:rPr>
              <a:t>generalized</a:t>
            </a:r>
            <a:r>
              <a:rPr lang="fr-FR" sz="1200" b="0" i="0" u="none" strike="noStrike" kern="1200" dirty="0" smtClean="0">
                <a:solidFill>
                  <a:schemeClr val="tx1"/>
                </a:solidFill>
                <a:effectLst/>
                <a:latin typeface="+mn-lt"/>
                <a:ea typeface="+mn-ea"/>
                <a:cs typeface="+mn-cs"/>
              </a:rPr>
              <a:t> </a:t>
            </a:r>
            <a:r>
              <a:rPr lang="fr-FR" sz="1200" b="0" i="0" u="none" strike="noStrike" kern="1200" dirty="0" err="1" smtClean="0">
                <a:solidFill>
                  <a:schemeClr val="tx1"/>
                </a:solidFill>
                <a:effectLst/>
                <a:latin typeface="+mn-lt"/>
                <a:ea typeface="+mn-ea"/>
                <a:cs typeface="+mn-cs"/>
              </a:rPr>
              <a:t>urticaria</a:t>
            </a:r>
            <a:r>
              <a:rPr lang="fr-FR" sz="1200" b="0" i="0" u="none" strike="noStrike" kern="1200" dirty="0" smtClean="0">
                <a:solidFill>
                  <a:schemeClr val="tx1"/>
                </a:solidFill>
                <a:effectLst/>
                <a:latin typeface="+mn-lt"/>
                <a:ea typeface="+mn-ea"/>
                <a:cs typeface="+mn-cs"/>
              </a:rPr>
              <a:t>, acute </a:t>
            </a:r>
            <a:r>
              <a:rPr lang="fr-FR" sz="1200" b="0" i="0" u="none" strike="noStrike" kern="1200" dirty="0" err="1" smtClean="0">
                <a:solidFill>
                  <a:schemeClr val="tx1"/>
                </a:solidFill>
                <a:effectLst/>
                <a:latin typeface="+mn-lt"/>
                <a:ea typeface="+mn-ea"/>
                <a:cs typeface="+mn-cs"/>
              </a:rPr>
              <a:t>angioedema</a:t>
            </a:r>
            <a:r>
              <a:rPr lang="fr-FR" sz="1200" b="0" i="0" u="none" strike="noStrike" kern="1200" dirty="0" smtClean="0">
                <a:solidFill>
                  <a:schemeClr val="tx1"/>
                </a:solidFill>
                <a:effectLst/>
                <a:latin typeface="+mn-lt"/>
                <a:ea typeface="+mn-ea"/>
                <a:cs typeface="+mn-cs"/>
              </a:rPr>
              <a:t>, </a:t>
            </a:r>
          </a:p>
          <a:p>
            <a:r>
              <a:rPr lang="fr-FR" sz="1200" b="0" i="0" u="none" strike="noStrike" kern="1200" dirty="0" smtClean="0">
                <a:solidFill>
                  <a:schemeClr val="tx1"/>
                </a:solidFill>
                <a:effectLst/>
                <a:latin typeface="+mn-lt"/>
                <a:ea typeface="+mn-ea"/>
                <a:cs typeface="+mn-cs"/>
              </a:rPr>
              <a:t>acute </a:t>
            </a:r>
            <a:r>
              <a:rPr lang="fr-FR" sz="1200" b="0" i="0" u="none" strike="noStrike" kern="1200" dirty="0" err="1" smtClean="0">
                <a:solidFill>
                  <a:schemeClr val="tx1"/>
                </a:solidFill>
                <a:effectLst/>
                <a:latin typeface="+mn-lt"/>
                <a:ea typeface="+mn-ea"/>
                <a:cs typeface="+mn-cs"/>
              </a:rPr>
              <a:t>asthma</a:t>
            </a:r>
            <a:r>
              <a:rPr lang="fr-FR" sz="1200" b="0" i="0" u="none" strike="noStrike" kern="1200" dirty="0" smtClean="0">
                <a:solidFill>
                  <a:schemeClr val="tx1"/>
                </a:solidFill>
                <a:effectLst/>
                <a:latin typeface="+mn-lt"/>
                <a:ea typeface="+mn-ea"/>
                <a:cs typeface="+mn-cs"/>
              </a:rPr>
              <a:t> exacerbations, syncope (</a:t>
            </a:r>
            <a:r>
              <a:rPr lang="fr-FR" sz="1200" b="0" i="0" u="none" strike="noStrike" kern="1200" dirty="0" err="1" smtClean="0">
                <a:solidFill>
                  <a:schemeClr val="tx1"/>
                </a:solidFill>
                <a:effectLst/>
                <a:latin typeface="+mn-lt"/>
                <a:ea typeface="+mn-ea"/>
                <a:cs typeface="+mn-cs"/>
              </a:rPr>
              <a:t>faint</a:t>
            </a:r>
            <a:r>
              <a:rPr lang="fr-FR" sz="1200" b="0" i="0" u="none" strike="noStrike" kern="1200" dirty="0" smtClean="0">
                <a:solidFill>
                  <a:schemeClr val="tx1"/>
                </a:solidFill>
                <a:effectLst/>
                <a:latin typeface="+mn-lt"/>
                <a:ea typeface="+mn-ea"/>
                <a:cs typeface="+mn-cs"/>
              </a:rPr>
              <a:t>), and panic </a:t>
            </a:r>
            <a:r>
              <a:rPr lang="fr-FR" sz="1200" b="0" i="0" u="none" strike="noStrike" kern="1200" dirty="0" err="1" smtClean="0">
                <a:solidFill>
                  <a:schemeClr val="tx1"/>
                </a:solidFill>
                <a:effectLst/>
                <a:latin typeface="+mn-lt"/>
                <a:ea typeface="+mn-ea"/>
                <a:cs typeface="+mn-cs"/>
              </a:rPr>
              <a:t>attacks</a:t>
            </a:r>
            <a:r>
              <a:rPr lang="fr-FR" sz="1200" b="0" i="0" u="none" strike="noStrike" kern="1200" dirty="0" smtClean="0">
                <a:solidFill>
                  <a:schemeClr val="tx1"/>
                </a:solidFill>
                <a:effectLst/>
                <a:latin typeface="+mn-lt"/>
                <a:ea typeface="+mn-ea"/>
                <a:cs typeface="+mn-cs"/>
              </a:rPr>
              <a:t> or acute </a:t>
            </a:r>
            <a:r>
              <a:rPr lang="fr-FR" sz="1200" b="0" i="0" u="none" strike="noStrike" kern="1200" dirty="0" err="1" smtClean="0">
                <a:solidFill>
                  <a:schemeClr val="tx1"/>
                </a:solidFill>
                <a:effectLst/>
                <a:latin typeface="+mn-lt"/>
                <a:ea typeface="+mn-ea"/>
                <a:cs typeface="+mn-cs"/>
              </a:rPr>
              <a:t>anxiety</a:t>
            </a:r>
            <a:r>
              <a:rPr lang="fr-FR" sz="1200" b="0" i="0" u="none" strike="noStrike" kern="1200" dirty="0" smtClean="0">
                <a:solidFill>
                  <a:schemeClr val="tx1"/>
                </a:solidFill>
                <a:effectLst/>
                <a:latin typeface="+mn-lt"/>
                <a:ea typeface="+mn-ea"/>
                <a:cs typeface="+mn-cs"/>
              </a:rPr>
              <a:t> (</a:t>
            </a:r>
            <a:r>
              <a:rPr lang="fr-FR" sz="1200" b="0" i="0" u="sng" kern="1200" dirty="0" smtClean="0">
                <a:solidFill>
                  <a:schemeClr val="tx1"/>
                </a:solidFill>
                <a:effectLst/>
                <a:latin typeface="+mn-lt"/>
                <a:ea typeface="+mn-ea"/>
                <a:cs typeface="+mn-cs"/>
                <a:hlinkClick r:id="rId4"/>
              </a:rPr>
              <a:t>table 3</a:t>
            </a:r>
            <a:r>
              <a:rPr lang="fr-FR" sz="1200" b="0" i="0" u="none" strike="noStrike" kern="1200" dirty="0" smtClean="0">
                <a:solidFill>
                  <a:schemeClr val="tx1"/>
                </a:solidFill>
                <a:effectLst/>
                <a:latin typeface="+mn-lt"/>
                <a:ea typeface="+mn-ea"/>
                <a:cs typeface="+mn-cs"/>
              </a:rPr>
              <a:t>).</a:t>
            </a:r>
          </a:p>
          <a:p>
            <a:r>
              <a:rPr lang="fr-FR" dirty="0" smtClean="0"/>
              <a:t/>
            </a:r>
            <a:br>
              <a:rPr lang="fr-FR" dirty="0" smtClean="0"/>
            </a:b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5</a:t>
            </a:fld>
            <a:endParaRPr lang="en-US" dirty="0"/>
          </a:p>
        </p:txBody>
      </p:sp>
    </p:spTree>
    <p:extLst>
      <p:ext uri="{BB962C8B-B14F-4D97-AF65-F5344CB8AC3E}">
        <p14:creationId xmlns:p14="http://schemas.microsoft.com/office/powerpoint/2010/main" xmlns="" val="1397850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Up to 50% of </a:t>
            </a:r>
            <a:r>
              <a:rPr lang="fr-FR" dirty="0" err="1" smtClean="0"/>
              <a:t>those</a:t>
            </a:r>
            <a:r>
              <a:rPr lang="fr-FR" dirty="0" smtClean="0"/>
              <a:t> </a:t>
            </a:r>
            <a:r>
              <a:rPr lang="fr-FR" dirty="0" err="1" smtClean="0"/>
              <a:t>allergic</a:t>
            </a:r>
            <a:r>
              <a:rPr lang="fr-FR" dirty="0" smtClean="0"/>
              <a:t> to </a:t>
            </a:r>
            <a:r>
              <a:rPr lang="fr-FR" dirty="0" err="1" smtClean="0"/>
              <a:t>Hymenoptera</a:t>
            </a:r>
            <a:r>
              <a:rPr lang="fr-FR" dirty="0" smtClean="0"/>
              <a:t> </a:t>
            </a:r>
            <a:r>
              <a:rPr lang="fr-FR" dirty="0" err="1" smtClean="0"/>
              <a:t>venom</a:t>
            </a:r>
            <a:r>
              <a:rPr lang="fr-FR" dirty="0" smtClean="0"/>
              <a:t> are double </a:t>
            </a:r>
            <a:r>
              <a:rPr lang="fr-FR" dirty="0" err="1" smtClean="0"/>
              <a:t>sensitized</a:t>
            </a:r>
            <a:r>
              <a:rPr lang="fr-FR" dirty="0" smtClean="0"/>
              <a:t> to HBV and YJV but </a:t>
            </a:r>
            <a:r>
              <a:rPr lang="fr-FR" dirty="0" err="1" smtClean="0"/>
              <a:t>usually</a:t>
            </a:r>
            <a:r>
              <a:rPr lang="fr-FR" dirty="0" smtClean="0"/>
              <a:t> </a:t>
            </a:r>
            <a:r>
              <a:rPr lang="fr-FR" dirty="0" err="1" smtClean="0"/>
              <a:t>only</a:t>
            </a:r>
            <a:r>
              <a:rPr lang="fr-FR" dirty="0" smtClean="0"/>
              <a:t> one of </a:t>
            </a:r>
            <a:r>
              <a:rPr lang="fr-FR" dirty="0" err="1" smtClean="0"/>
              <a:t>these</a:t>
            </a:r>
            <a:r>
              <a:rPr lang="fr-FR" dirty="0" smtClean="0"/>
              <a:t> </a:t>
            </a:r>
            <a:r>
              <a:rPr lang="fr-FR" dirty="0" err="1" smtClean="0"/>
              <a:t>sensitizations</a:t>
            </a:r>
            <a:r>
              <a:rPr lang="fr-FR" dirty="0" smtClean="0"/>
              <a:t> </a:t>
            </a:r>
            <a:r>
              <a:rPr lang="fr-FR" dirty="0" err="1" smtClean="0"/>
              <a:t>is</a:t>
            </a:r>
            <a:r>
              <a:rPr lang="fr-FR" dirty="0" smtClean="0"/>
              <a:t> </a:t>
            </a:r>
            <a:r>
              <a:rPr lang="fr-FR" dirty="0" err="1" smtClean="0"/>
              <a:t>clinically</a:t>
            </a:r>
            <a:r>
              <a:rPr lang="fr-FR" dirty="0" smtClean="0"/>
              <a:t> relevant [</a:t>
            </a:r>
            <a:r>
              <a:rPr lang="fr-FR" u="sng" dirty="0" smtClean="0">
                <a:hlinkClick r:id="rId3" tooltip="View reference"/>
              </a:rPr>
              <a:t>6</a:t>
            </a:r>
            <a:r>
              <a:rPr lang="fr-FR"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In </a:t>
            </a:r>
            <a:r>
              <a:rPr lang="fr-FR" dirty="0" err="1" smtClean="0"/>
              <a:t>order</a:t>
            </a:r>
            <a:r>
              <a:rPr lang="fr-FR" dirty="0" smtClean="0"/>
              <a:t> to </a:t>
            </a:r>
            <a:r>
              <a:rPr lang="fr-FR" dirty="0" err="1" smtClean="0"/>
              <a:t>minimize</a:t>
            </a:r>
            <a:r>
              <a:rPr lang="fr-FR" dirty="0" smtClean="0"/>
              <a:t> the </a:t>
            </a:r>
            <a:r>
              <a:rPr lang="fr-FR" dirty="0" err="1" smtClean="0"/>
              <a:t>risks</a:t>
            </a:r>
            <a:r>
              <a:rPr lang="fr-FR" dirty="0" smtClean="0"/>
              <a:t> of not </a:t>
            </a:r>
            <a:r>
              <a:rPr lang="fr-FR" dirty="0" err="1" smtClean="0"/>
              <a:t>detecting</a:t>
            </a:r>
            <a:r>
              <a:rPr lang="fr-FR" dirty="0" smtClean="0"/>
              <a:t> </a:t>
            </a:r>
            <a:r>
              <a:rPr lang="fr-FR" dirty="0" err="1" smtClean="0"/>
              <a:t>clinically</a:t>
            </a:r>
            <a:r>
              <a:rPr lang="fr-FR" dirty="0" smtClean="0"/>
              <a:t> relevant </a:t>
            </a:r>
            <a:r>
              <a:rPr lang="fr-FR" dirty="0" err="1" smtClean="0"/>
              <a:t>sensitizations</a:t>
            </a:r>
            <a:r>
              <a:rPr lang="fr-FR" dirty="0" smtClean="0"/>
              <a:t>, </a:t>
            </a:r>
            <a:r>
              <a:rPr lang="fr-FR" dirty="0" err="1" smtClean="0"/>
              <a:t>reliable</a:t>
            </a:r>
            <a:r>
              <a:rPr lang="fr-FR" dirty="0" smtClean="0"/>
              <a:t> diagnostic tests </a:t>
            </a:r>
            <a:r>
              <a:rPr lang="fr-FR" dirty="0" err="1" smtClean="0"/>
              <a:t>that</a:t>
            </a:r>
            <a:r>
              <a:rPr lang="fr-FR" dirty="0" smtClean="0"/>
              <a:t> </a:t>
            </a:r>
            <a:r>
              <a:rPr lang="fr-FR" dirty="0" err="1" smtClean="0"/>
              <a:t>accurately</a:t>
            </a:r>
            <a:r>
              <a:rPr lang="fr-FR" dirty="0" smtClean="0"/>
              <a:t> </a:t>
            </a:r>
            <a:r>
              <a:rPr lang="fr-FR" dirty="0" err="1" smtClean="0"/>
              <a:t>identify</a:t>
            </a:r>
            <a:r>
              <a:rPr lang="fr-FR" dirty="0" smtClean="0"/>
              <a:t> </a:t>
            </a:r>
            <a:r>
              <a:rPr lang="fr-FR" dirty="0" err="1" smtClean="0"/>
              <a:t>venom</a:t>
            </a:r>
            <a:r>
              <a:rPr lang="fr-FR" dirty="0" smtClean="0"/>
              <a:t> </a:t>
            </a:r>
            <a:r>
              <a:rPr lang="fr-FR" dirty="0" err="1" smtClean="0"/>
              <a:t>sensitizations</a:t>
            </a:r>
            <a:r>
              <a:rPr lang="fr-FR" dirty="0" smtClean="0"/>
              <a:t> are essential.</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r>
              <a:rPr lang="fr-FR" sz="15940" dirty="0" err="1" smtClean="0"/>
              <a:t>Clinical</a:t>
            </a:r>
            <a:r>
              <a:rPr lang="fr-FR" sz="15940" dirty="0" smtClean="0"/>
              <a:t> </a:t>
            </a:r>
            <a:r>
              <a:rPr lang="fr-FR" sz="15940" dirty="0" err="1" smtClean="0"/>
              <a:t>history</a:t>
            </a:r>
            <a:r>
              <a:rPr lang="fr-FR" sz="15940" dirty="0" smtClean="0"/>
              <a:t>, skin tests and the </a:t>
            </a:r>
            <a:r>
              <a:rPr lang="fr-FR" sz="15940" dirty="0" err="1" smtClean="0"/>
              <a:t>measurement</a:t>
            </a:r>
            <a:r>
              <a:rPr lang="fr-FR" sz="15940" dirty="0" smtClean="0"/>
              <a:t> of </a:t>
            </a:r>
            <a:r>
              <a:rPr lang="fr-FR" sz="15940" dirty="0" err="1" smtClean="0"/>
              <a:t>specific</a:t>
            </a:r>
            <a:r>
              <a:rPr lang="fr-FR" sz="15940" dirty="0" smtClean="0"/>
              <a:t> IgE </a:t>
            </a:r>
            <a:r>
              <a:rPr lang="fr-FR" sz="15940" dirty="0" err="1" smtClean="0"/>
              <a:t>antibodies</a:t>
            </a:r>
            <a:r>
              <a:rPr lang="fr-FR" sz="15940" dirty="0" smtClean="0"/>
              <a:t> (sIgE) to </a:t>
            </a:r>
            <a:r>
              <a:rPr lang="fr-FR" sz="15940" dirty="0" err="1" smtClean="0"/>
              <a:t>whole</a:t>
            </a:r>
            <a:r>
              <a:rPr lang="fr-FR" sz="15940" dirty="0" smtClean="0"/>
              <a:t> </a:t>
            </a:r>
            <a:r>
              <a:rPr lang="fr-FR" sz="15940" dirty="0" err="1" smtClean="0"/>
              <a:t>venom</a:t>
            </a:r>
            <a:r>
              <a:rPr lang="fr-FR" sz="15940" dirty="0" smtClean="0"/>
              <a:t> </a:t>
            </a:r>
            <a:r>
              <a:rPr lang="fr-FR" sz="15940" dirty="0" err="1" smtClean="0"/>
              <a:t>preparations</a:t>
            </a:r>
            <a:r>
              <a:rPr lang="fr-FR" sz="15940" dirty="0" smtClean="0"/>
              <a:t>. </a:t>
            </a:r>
          </a:p>
          <a:p>
            <a:r>
              <a:rPr lang="fr-FR" sz="15700" dirty="0" smtClean="0"/>
              <a:t>In </a:t>
            </a:r>
            <a:r>
              <a:rPr lang="fr-FR" sz="15700" dirty="0" err="1" smtClean="0"/>
              <a:t>recent</a:t>
            </a:r>
            <a:r>
              <a:rPr lang="fr-FR" sz="15700" dirty="0" smtClean="0"/>
              <a:t> </a:t>
            </a:r>
            <a:r>
              <a:rPr lang="fr-FR" sz="15700" dirty="0" err="1" smtClean="0"/>
              <a:t>years</a:t>
            </a:r>
            <a:r>
              <a:rPr lang="fr-FR" sz="15700" dirty="0" smtClean="0"/>
              <a:t>, diagnostic </a:t>
            </a:r>
            <a:r>
              <a:rPr lang="fr-FR" sz="15700" dirty="0" err="1" smtClean="0"/>
              <a:t>accuracy</a:t>
            </a:r>
            <a:r>
              <a:rPr lang="fr-FR" sz="15700" dirty="0" smtClean="0"/>
              <a:t> </a:t>
            </a:r>
            <a:r>
              <a:rPr lang="fr-FR" sz="15700" dirty="0" err="1" smtClean="0"/>
              <a:t>improved</a:t>
            </a:r>
            <a:r>
              <a:rPr lang="fr-FR" sz="15700" dirty="0" smtClean="0"/>
              <a:t> by </a:t>
            </a:r>
            <a:r>
              <a:rPr lang="fr-FR" sz="15700" dirty="0" err="1" smtClean="0"/>
              <a:t>using</a:t>
            </a:r>
            <a:r>
              <a:rPr lang="fr-FR" sz="15700" dirty="0" smtClean="0"/>
              <a:t> </a:t>
            </a:r>
            <a:r>
              <a:rPr lang="fr-FR" sz="15700" dirty="0" err="1" smtClean="0"/>
              <a:t>molecular</a:t>
            </a:r>
            <a:r>
              <a:rPr lang="fr-FR" sz="15700" dirty="0" smtClean="0"/>
              <a:t> diagnostics. </a:t>
            </a:r>
          </a:p>
          <a:p>
            <a:pPr lvl="1"/>
            <a:r>
              <a:rPr lang="fr-FR" sz="13460" dirty="0" smtClean="0"/>
              <a:t>SIgE to major </a:t>
            </a:r>
            <a:r>
              <a:rPr lang="fr-FR" sz="13460" dirty="0" err="1" smtClean="0"/>
              <a:t>allergens</a:t>
            </a:r>
            <a:r>
              <a:rPr lang="fr-FR" sz="13460" dirty="0" smtClean="0"/>
              <a:t> </a:t>
            </a:r>
            <a:r>
              <a:rPr lang="fr-FR" sz="13460" dirty="0" err="1" smtClean="0"/>
              <a:t>such</a:t>
            </a:r>
            <a:r>
              <a:rPr lang="fr-FR" sz="13460" dirty="0" smtClean="0"/>
              <a:t> as phospholipase A2 (</a:t>
            </a:r>
            <a:r>
              <a:rPr lang="fr-FR" sz="13460" dirty="0" err="1" smtClean="0"/>
              <a:t>rApi</a:t>
            </a:r>
            <a:r>
              <a:rPr lang="fr-FR" sz="13460" dirty="0" smtClean="0"/>
              <a:t> m 1) in HBV or phospholipase A1 (</a:t>
            </a:r>
            <a:r>
              <a:rPr lang="fr-FR" sz="13460" dirty="0" err="1" smtClean="0"/>
              <a:t>rVes</a:t>
            </a:r>
            <a:r>
              <a:rPr lang="fr-FR" sz="13460" dirty="0" smtClean="0"/>
              <a:t> v 1) and </a:t>
            </a:r>
            <a:r>
              <a:rPr lang="fr-FR" sz="13460" dirty="0" err="1" smtClean="0"/>
              <a:t>antigen</a:t>
            </a:r>
            <a:r>
              <a:rPr lang="fr-FR" sz="13460" dirty="0" smtClean="0"/>
              <a:t> 5 (</a:t>
            </a:r>
            <a:r>
              <a:rPr lang="fr-FR" sz="13460" dirty="0" err="1" smtClean="0"/>
              <a:t>rVes</a:t>
            </a:r>
            <a:r>
              <a:rPr lang="fr-FR" sz="13460" dirty="0" smtClean="0"/>
              <a:t> v 5) in wasp </a:t>
            </a:r>
            <a:r>
              <a:rPr lang="fr-FR" sz="13460" dirty="0" err="1" smtClean="0"/>
              <a:t>venom</a:t>
            </a:r>
            <a:r>
              <a:rPr lang="fr-FR" sz="13460" dirty="0" smtClean="0"/>
              <a:t> </a:t>
            </a:r>
            <a:r>
              <a:rPr lang="fr-FR" sz="13460" dirty="0" err="1" smtClean="0"/>
              <a:t>can</a:t>
            </a:r>
            <a:r>
              <a:rPr lang="fr-FR" sz="13460" dirty="0" smtClean="0"/>
              <a:t> </a:t>
            </a:r>
            <a:r>
              <a:rPr lang="fr-FR" dirty="0" smtClean="0"/>
              <a:t>help to </a:t>
            </a:r>
            <a:r>
              <a:rPr lang="fr-FR" dirty="0" err="1" smtClean="0"/>
              <a:t>distinguish</a:t>
            </a:r>
            <a:r>
              <a:rPr lang="fr-FR" dirty="0" smtClean="0"/>
              <a:t> </a:t>
            </a:r>
            <a:r>
              <a:rPr lang="fr-FR" dirty="0" err="1" smtClean="0"/>
              <a:t>genuine</a:t>
            </a:r>
            <a:r>
              <a:rPr lang="fr-FR" dirty="0" smtClean="0"/>
              <a:t> double </a:t>
            </a:r>
            <a:r>
              <a:rPr lang="fr-FR" dirty="0" err="1" smtClean="0"/>
              <a:t>sensitisation</a:t>
            </a:r>
            <a:r>
              <a:rPr lang="fr-FR" dirty="0" smtClean="0"/>
              <a:t> </a:t>
            </a:r>
            <a:r>
              <a:rPr lang="fr-FR" dirty="0" err="1" smtClean="0"/>
              <a:t>from</a:t>
            </a:r>
            <a:r>
              <a:rPr lang="fr-FR" dirty="0" smtClean="0"/>
              <a:t> cross-</a:t>
            </a:r>
            <a:r>
              <a:rPr lang="fr-FR" dirty="0" err="1" smtClean="0"/>
              <a:t>reactivity</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6</a:t>
            </a:fld>
            <a:endParaRPr lang="en-US" dirty="0"/>
          </a:p>
        </p:txBody>
      </p:sp>
    </p:spTree>
    <p:extLst>
      <p:ext uri="{BB962C8B-B14F-4D97-AF65-F5344CB8AC3E}">
        <p14:creationId xmlns:p14="http://schemas.microsoft.com/office/powerpoint/2010/main" xmlns="" val="152009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sIgE to HBV in HBV </a:t>
            </a:r>
            <a:r>
              <a:rPr lang="fr-FR" dirty="0" err="1" smtClean="0"/>
              <a:t>allergic</a:t>
            </a:r>
            <a:r>
              <a:rPr lang="fr-FR" dirty="0" smtClean="0"/>
              <a:t> patients = 98–100%</a:t>
            </a:r>
          </a:p>
          <a:p>
            <a:r>
              <a:rPr lang="fr-FR" dirty="0" smtClean="0"/>
              <a:t>sIgE to YJV = 83–93%  </a:t>
            </a:r>
          </a:p>
          <a:p>
            <a:r>
              <a:rPr lang="fr-FR" dirty="0" smtClean="0"/>
              <a:t>It </a:t>
            </a:r>
            <a:r>
              <a:rPr lang="fr-FR" dirty="0" err="1" smtClean="0"/>
              <a:t>is</a:t>
            </a:r>
            <a:r>
              <a:rPr lang="fr-FR" dirty="0" smtClean="0"/>
              <a:t> of </a:t>
            </a:r>
            <a:r>
              <a:rPr lang="fr-FR" dirty="0" err="1" smtClean="0"/>
              <a:t>limited</a:t>
            </a:r>
            <a:r>
              <a:rPr lang="fr-FR" dirty="0" smtClean="0"/>
              <a:t> use to </a:t>
            </a:r>
            <a:r>
              <a:rPr lang="fr-FR" dirty="0" err="1" smtClean="0"/>
              <a:t>calculate</a:t>
            </a:r>
            <a:r>
              <a:rPr lang="fr-FR" dirty="0" smtClean="0"/>
              <a:t> diagnostic </a:t>
            </a:r>
            <a:r>
              <a:rPr lang="fr-FR" dirty="0" err="1" smtClean="0"/>
              <a:t>specificity</a:t>
            </a:r>
            <a:r>
              <a:rPr lang="fr-FR" dirty="0" smtClean="0"/>
              <a:t> and positive </a:t>
            </a:r>
            <a:r>
              <a:rPr lang="fr-FR" dirty="0" err="1" smtClean="0"/>
              <a:t>predictive</a:t>
            </a:r>
            <a:r>
              <a:rPr lang="fr-FR" dirty="0" smtClean="0"/>
              <a:t> values for </a:t>
            </a:r>
            <a:r>
              <a:rPr lang="fr-FR" dirty="0" err="1" smtClean="0"/>
              <a:t>detecting</a:t>
            </a:r>
            <a:r>
              <a:rPr lang="fr-FR" dirty="0" smtClean="0"/>
              <a:t> HVA </a:t>
            </a:r>
            <a:r>
              <a:rPr lang="fr-FR" dirty="0" err="1" smtClean="0"/>
              <a:t>when</a:t>
            </a:r>
            <a:r>
              <a:rPr lang="fr-FR" dirty="0" smtClean="0"/>
              <a:t> </a:t>
            </a:r>
            <a:r>
              <a:rPr lang="fr-FR" dirty="0" err="1" smtClean="0"/>
              <a:t>evaluating</a:t>
            </a:r>
            <a:r>
              <a:rPr lang="fr-FR" dirty="0" smtClean="0"/>
              <a:t> the performance of sIgE </a:t>
            </a:r>
            <a:r>
              <a:rPr lang="fr-FR" dirty="0" err="1" smtClean="0"/>
              <a:t>testing</a:t>
            </a:r>
            <a:r>
              <a:rPr lang="fr-FR" dirty="0" smtClean="0"/>
              <a:t>, </a:t>
            </a:r>
            <a:r>
              <a:rPr lang="fr-FR" dirty="0" err="1" smtClean="0"/>
              <a:t>since</a:t>
            </a:r>
            <a:r>
              <a:rPr lang="fr-FR" dirty="0" smtClean="0"/>
              <a:t> the test system </a:t>
            </a:r>
            <a:r>
              <a:rPr lang="fr-FR" dirty="0" err="1" smtClean="0"/>
              <a:t>only</a:t>
            </a:r>
            <a:r>
              <a:rPr lang="fr-FR" dirty="0" smtClean="0"/>
              <a:t> </a:t>
            </a:r>
            <a:r>
              <a:rPr lang="fr-FR" dirty="0" err="1" smtClean="0"/>
              <a:t>enables</a:t>
            </a:r>
            <a:r>
              <a:rPr lang="fr-FR" dirty="0" smtClean="0"/>
              <a:t> the </a:t>
            </a:r>
            <a:r>
              <a:rPr lang="fr-FR" dirty="0" err="1" smtClean="0"/>
              <a:t>presence</a:t>
            </a:r>
            <a:r>
              <a:rPr lang="fr-FR" dirty="0" smtClean="0"/>
              <a:t> or absence of IgE-</a:t>
            </a:r>
            <a:r>
              <a:rPr lang="fr-FR" dirty="0" err="1" smtClean="0"/>
              <a:t>mediated</a:t>
            </a:r>
            <a:r>
              <a:rPr lang="fr-FR" dirty="0" smtClean="0"/>
              <a:t> </a:t>
            </a:r>
            <a:r>
              <a:rPr lang="fr-FR" dirty="0" err="1" smtClean="0"/>
              <a:t>sensitizations</a:t>
            </a:r>
            <a:r>
              <a:rPr lang="fr-FR" dirty="0" smtClean="0"/>
              <a:t> to </a:t>
            </a:r>
            <a:r>
              <a:rPr lang="fr-FR" dirty="0" err="1" smtClean="0"/>
              <a:t>be</a:t>
            </a:r>
            <a:r>
              <a:rPr lang="fr-FR" dirty="0" smtClean="0"/>
              <a:t> </a:t>
            </a:r>
            <a:r>
              <a:rPr lang="fr-FR" dirty="0" err="1" smtClean="0"/>
              <a:t>detected</a:t>
            </a:r>
            <a:r>
              <a:rPr lang="fr-FR" dirty="0" smtClean="0"/>
              <a:t> and </a:t>
            </a:r>
            <a:r>
              <a:rPr lang="fr-FR" dirty="0" err="1" smtClean="0"/>
              <a:t>cannot</a:t>
            </a:r>
            <a:r>
              <a:rPr lang="fr-FR" dirty="0" smtClean="0"/>
              <a:t> </a:t>
            </a:r>
            <a:r>
              <a:rPr lang="fr-FR" dirty="0" err="1" smtClean="0"/>
              <a:t>assess</a:t>
            </a:r>
            <a:r>
              <a:rPr lang="fr-FR" dirty="0" smtClean="0"/>
              <a:t> </a:t>
            </a:r>
            <a:r>
              <a:rPr lang="fr-FR" dirty="0" err="1" smtClean="0"/>
              <a:t>clinical</a:t>
            </a:r>
            <a:r>
              <a:rPr lang="fr-FR" dirty="0" smtClean="0"/>
              <a:t> relevance.</a:t>
            </a:r>
          </a:p>
          <a:p>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The </a:t>
            </a:r>
            <a:r>
              <a:rPr lang="fr-FR" dirty="0" err="1" smtClean="0"/>
              <a:t>internationally</a:t>
            </a:r>
            <a:r>
              <a:rPr lang="fr-FR" dirty="0" smtClean="0"/>
              <a:t> </a:t>
            </a:r>
            <a:r>
              <a:rPr lang="fr-FR" dirty="0" err="1" smtClean="0"/>
              <a:t>accepted</a:t>
            </a:r>
            <a:r>
              <a:rPr lang="fr-FR" dirty="0" smtClean="0"/>
              <a:t> </a:t>
            </a:r>
            <a:r>
              <a:rPr lang="fr-FR" dirty="0" err="1" smtClean="0"/>
              <a:t>cut</a:t>
            </a:r>
            <a:r>
              <a:rPr lang="fr-FR" dirty="0" smtClean="0"/>
              <a:t>-off </a:t>
            </a:r>
            <a:r>
              <a:rPr lang="fr-FR" dirty="0" err="1" smtClean="0"/>
              <a:t>level</a:t>
            </a:r>
            <a:r>
              <a:rPr lang="fr-FR" dirty="0" smtClean="0"/>
              <a:t> for </a:t>
            </a:r>
            <a:r>
              <a:rPr lang="fr-FR" dirty="0" err="1" smtClean="0"/>
              <a:t>detecting</a:t>
            </a:r>
            <a:r>
              <a:rPr lang="fr-FR" dirty="0" smtClean="0"/>
              <a:t> sIgE </a:t>
            </a:r>
            <a:r>
              <a:rPr lang="fr-FR" dirty="0" err="1" smtClean="0"/>
              <a:t>is</a:t>
            </a:r>
            <a:r>
              <a:rPr lang="fr-FR" dirty="0" smtClean="0"/>
              <a:t> 0.35 </a:t>
            </a:r>
            <a:r>
              <a:rPr lang="fr-FR" dirty="0" err="1" smtClean="0"/>
              <a:t>kU</a:t>
            </a:r>
            <a:r>
              <a:rPr lang="fr-FR" dirty="0" smtClean="0"/>
              <a:t>/l, </a:t>
            </a:r>
            <a:r>
              <a:rPr lang="fr-FR" dirty="0" err="1" smtClean="0"/>
              <a:t>however</a:t>
            </a:r>
            <a:r>
              <a:rPr lang="fr-FR" dirty="0" smtClean="0"/>
              <a:t>, the </a:t>
            </a:r>
            <a:r>
              <a:rPr lang="fr-FR" dirty="0" err="1" smtClean="0"/>
              <a:t>analytical</a:t>
            </a:r>
            <a:r>
              <a:rPr lang="fr-FR" dirty="0" smtClean="0"/>
              <a:t> </a:t>
            </a:r>
            <a:r>
              <a:rPr lang="fr-FR" dirty="0" err="1" smtClean="0"/>
              <a:t>sensitivity</a:t>
            </a:r>
            <a:r>
              <a:rPr lang="fr-FR" dirty="0" smtClean="0"/>
              <a:t> of modern </a:t>
            </a:r>
            <a:r>
              <a:rPr lang="fr-FR" dirty="0" err="1" smtClean="0"/>
              <a:t>assays</a:t>
            </a:r>
            <a:r>
              <a:rPr lang="fr-FR" dirty="0" smtClean="0"/>
              <a:t> </a:t>
            </a:r>
            <a:r>
              <a:rPr lang="fr-FR" dirty="0" err="1" smtClean="0"/>
              <a:t>is</a:t>
            </a:r>
            <a:r>
              <a:rPr lang="fr-FR" dirty="0" smtClean="0"/>
              <a:t> 0.10 </a:t>
            </a:r>
            <a:r>
              <a:rPr lang="fr-FR" dirty="0" err="1" smtClean="0"/>
              <a:t>kU</a:t>
            </a:r>
            <a:r>
              <a:rPr lang="fr-FR" dirty="0" smtClean="0"/>
              <a:t>/l [</a:t>
            </a:r>
            <a:r>
              <a:rPr lang="fr-FR" u="sng" dirty="0" smtClean="0">
                <a:hlinkClick r:id="rId3" tooltip="View reference"/>
              </a:rPr>
              <a:t>30</a:t>
            </a:r>
            <a:r>
              <a:rPr lang="fr-FR" dirty="0" smtClean="0"/>
              <a:t>]. As the </a:t>
            </a:r>
            <a:r>
              <a:rPr lang="fr-FR" dirty="0" err="1" smtClean="0"/>
              <a:t>level</a:t>
            </a:r>
            <a:r>
              <a:rPr lang="fr-FR" dirty="0" smtClean="0"/>
              <a:t> of </a:t>
            </a:r>
            <a:r>
              <a:rPr lang="fr-FR" dirty="0" err="1" smtClean="0"/>
              <a:t>venom</a:t>
            </a:r>
            <a:r>
              <a:rPr lang="fr-FR" dirty="0" smtClean="0"/>
              <a:t> sIgE </a:t>
            </a:r>
            <a:r>
              <a:rPr lang="fr-FR" dirty="0" err="1" smtClean="0"/>
              <a:t>is</a:t>
            </a:r>
            <a:r>
              <a:rPr lang="fr-FR" dirty="0" smtClean="0"/>
              <a:t> </a:t>
            </a:r>
            <a:r>
              <a:rPr lang="fr-FR" dirty="0" err="1" smtClean="0"/>
              <a:t>related</a:t>
            </a:r>
            <a:r>
              <a:rPr lang="fr-FR" dirty="0" smtClean="0"/>
              <a:t> to total IgE, </a:t>
            </a:r>
            <a:r>
              <a:rPr lang="fr-FR" dirty="0" err="1" smtClean="0"/>
              <a:t>venom</a:t>
            </a:r>
            <a:r>
              <a:rPr lang="fr-FR" dirty="0" smtClean="0"/>
              <a:t> sIgE </a:t>
            </a:r>
            <a:r>
              <a:rPr lang="fr-FR" dirty="0" err="1" smtClean="0"/>
              <a:t>between</a:t>
            </a:r>
            <a:r>
              <a:rPr lang="fr-FR" dirty="0" smtClean="0"/>
              <a:t> 0.10 and 0.35 </a:t>
            </a:r>
            <a:r>
              <a:rPr lang="fr-FR" dirty="0" err="1" smtClean="0"/>
              <a:t>kU</a:t>
            </a:r>
            <a:r>
              <a:rPr lang="fr-FR" dirty="0" smtClean="0"/>
              <a:t>/l </a:t>
            </a:r>
            <a:r>
              <a:rPr lang="fr-FR" dirty="0" err="1" smtClean="0"/>
              <a:t>may</a:t>
            </a:r>
            <a:r>
              <a:rPr lang="fr-FR" dirty="0" smtClean="0"/>
              <a:t> </a:t>
            </a:r>
            <a:r>
              <a:rPr lang="fr-FR" dirty="0" err="1" smtClean="0"/>
              <a:t>be</a:t>
            </a:r>
            <a:r>
              <a:rPr lang="fr-FR" dirty="0" smtClean="0"/>
              <a:t> </a:t>
            </a:r>
            <a:r>
              <a:rPr lang="fr-FR" dirty="0" err="1" smtClean="0"/>
              <a:t>clinically</a:t>
            </a:r>
            <a:r>
              <a:rPr lang="fr-FR" dirty="0" smtClean="0"/>
              <a:t> relevant in patients </a:t>
            </a:r>
            <a:r>
              <a:rPr lang="fr-FR" dirty="0" err="1" smtClean="0"/>
              <a:t>with</a:t>
            </a:r>
            <a:r>
              <a:rPr lang="fr-FR" dirty="0" smtClean="0"/>
              <a:t> </a:t>
            </a:r>
            <a:r>
              <a:rPr lang="fr-FR" dirty="0" err="1" smtClean="0"/>
              <a:t>low</a:t>
            </a:r>
            <a:r>
              <a:rPr lang="fr-FR" dirty="0" smtClean="0"/>
              <a:t> total IgE and </a:t>
            </a:r>
            <a:r>
              <a:rPr lang="fr-FR" dirty="0" err="1" smtClean="0"/>
              <a:t>this</a:t>
            </a:r>
            <a:r>
              <a:rPr lang="fr-FR" dirty="0" smtClean="0"/>
              <a:t> must </a:t>
            </a:r>
            <a:r>
              <a:rPr lang="fr-FR" dirty="0" err="1" smtClean="0"/>
              <a:t>be</a:t>
            </a:r>
            <a:r>
              <a:rPr lang="fr-FR" dirty="0" smtClean="0"/>
              <a:t> </a:t>
            </a:r>
            <a:r>
              <a:rPr lang="fr-FR" dirty="0" err="1" smtClean="0"/>
              <a:t>evaluated</a:t>
            </a:r>
            <a:r>
              <a:rPr lang="fr-FR" dirty="0" smtClean="0"/>
              <a:t> in the </a:t>
            </a:r>
            <a:r>
              <a:rPr lang="fr-FR" dirty="0" err="1" smtClean="0"/>
              <a:t>context</a:t>
            </a:r>
            <a:r>
              <a:rPr lang="fr-FR" dirty="0" smtClean="0"/>
              <a:t> of the patient </a:t>
            </a:r>
            <a:r>
              <a:rPr lang="fr-FR" dirty="0" err="1" smtClean="0"/>
              <a:t>history</a:t>
            </a:r>
            <a:r>
              <a:rPr lang="fr-FR" dirty="0" smtClean="0"/>
              <a:t>.</a:t>
            </a:r>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7</a:t>
            </a:fld>
            <a:endParaRPr lang="en-US" dirty="0"/>
          </a:p>
        </p:txBody>
      </p:sp>
    </p:spTree>
    <p:extLst>
      <p:ext uri="{BB962C8B-B14F-4D97-AF65-F5344CB8AC3E}">
        <p14:creationId xmlns:p14="http://schemas.microsoft.com/office/powerpoint/2010/main" xmlns="" val="2038674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Currently</a:t>
            </a:r>
            <a:r>
              <a:rPr lang="fr-FR" dirty="0" smtClean="0"/>
              <a:t> 12 </a:t>
            </a:r>
            <a:r>
              <a:rPr lang="fr-FR" dirty="0" err="1" smtClean="0"/>
              <a:t>honeybee</a:t>
            </a:r>
            <a:r>
              <a:rPr lang="fr-FR" dirty="0" smtClean="0"/>
              <a:t> and 5 </a:t>
            </a:r>
            <a:r>
              <a:rPr lang="fr-FR" dirty="0" err="1" smtClean="0"/>
              <a:t>yellow</a:t>
            </a:r>
            <a:r>
              <a:rPr lang="fr-FR" dirty="0" smtClean="0"/>
              <a:t> jacket </a:t>
            </a:r>
            <a:r>
              <a:rPr lang="fr-FR" dirty="0" err="1" smtClean="0"/>
              <a:t>venom</a:t>
            </a:r>
            <a:r>
              <a:rPr lang="fr-FR" dirty="0" smtClean="0"/>
              <a:t> </a:t>
            </a:r>
            <a:r>
              <a:rPr lang="fr-FR" dirty="0" err="1" smtClean="0"/>
              <a:t>allergens</a:t>
            </a:r>
            <a:r>
              <a:rPr lang="fr-FR" dirty="0" smtClean="0"/>
              <a:t> have been </a:t>
            </a:r>
            <a:r>
              <a:rPr lang="fr-FR" dirty="0" err="1" smtClean="0"/>
              <a:t>characterized</a:t>
            </a:r>
            <a:r>
              <a:rPr lang="fr-FR" dirty="0" smtClean="0"/>
              <a:t> in </a:t>
            </a:r>
            <a:r>
              <a:rPr lang="fr-FR" dirty="0" err="1" smtClean="0"/>
              <a:t>detail</a:t>
            </a:r>
            <a:r>
              <a:rPr lang="fr-FR" dirty="0" smtClean="0"/>
              <a:t> and are </a:t>
            </a:r>
            <a:r>
              <a:rPr lang="fr-FR" dirty="0" err="1" smtClean="0"/>
              <a:t>listed</a:t>
            </a:r>
            <a:r>
              <a:rPr lang="fr-FR" dirty="0" smtClean="0"/>
              <a:t> in the official </a:t>
            </a:r>
            <a:r>
              <a:rPr lang="fr-FR" dirty="0" err="1" smtClean="0"/>
              <a:t>allergen</a:t>
            </a:r>
            <a:r>
              <a:rPr lang="fr-FR" dirty="0" smtClean="0"/>
              <a:t> data </a:t>
            </a:r>
            <a:r>
              <a:rPr lang="fr-FR" dirty="0" err="1" smtClean="0"/>
              <a:t>bank</a:t>
            </a:r>
            <a:r>
              <a:rPr lang="fr-FR" dirty="0" smtClean="0"/>
              <a:t> of WHO/IUIS </a:t>
            </a:r>
            <a:r>
              <a:rPr lang="fr-FR" dirty="0" err="1" smtClean="0"/>
              <a:t>subcommittee</a:t>
            </a:r>
            <a:r>
              <a:rPr lang="fr-FR" dirty="0" smtClean="0"/>
              <a:t> on </a:t>
            </a:r>
            <a:r>
              <a:rPr lang="fr-FR" dirty="0" err="1" smtClean="0"/>
              <a:t>allergen</a:t>
            </a:r>
            <a:r>
              <a:rPr lang="fr-FR" dirty="0" smtClean="0"/>
              <a:t> nomenclature [</a:t>
            </a:r>
            <a:r>
              <a:rPr lang="fr-FR" u="sng" dirty="0" smtClean="0">
                <a:hlinkClick r:id="rId3" tooltip="View reference"/>
              </a:rPr>
              <a:t>31</a:t>
            </a:r>
            <a:r>
              <a:rPr lang="fr-FR" dirty="0" smtClean="0"/>
              <a:t>]. </a:t>
            </a:r>
            <a:r>
              <a:rPr lang="fr-FR" dirty="0" err="1" smtClean="0"/>
              <a:t>Some</a:t>
            </a:r>
            <a:r>
              <a:rPr lang="fr-FR" dirty="0" smtClean="0"/>
              <a:t> </a:t>
            </a:r>
            <a:r>
              <a:rPr lang="fr-FR" dirty="0" err="1" smtClean="0"/>
              <a:t>allergens</a:t>
            </a:r>
            <a:r>
              <a:rPr lang="fr-FR" dirty="0" smtClean="0"/>
              <a:t> </a:t>
            </a:r>
            <a:r>
              <a:rPr lang="fr-FR" dirty="0" err="1" smtClean="0"/>
              <a:t>present</a:t>
            </a:r>
            <a:r>
              <a:rPr lang="fr-FR" dirty="0" smtClean="0"/>
              <a:t> in HBV are </a:t>
            </a:r>
            <a:r>
              <a:rPr lang="fr-FR" dirty="0" err="1" smtClean="0"/>
              <a:t>specific</a:t>
            </a:r>
            <a:r>
              <a:rPr lang="fr-FR" dirty="0" smtClean="0"/>
              <a:t> to </a:t>
            </a:r>
            <a:r>
              <a:rPr lang="fr-FR" dirty="0" err="1" smtClean="0"/>
              <a:t>honeybee</a:t>
            </a:r>
            <a:r>
              <a:rPr lang="fr-FR" dirty="0" smtClean="0"/>
              <a:t> and are not </a:t>
            </a:r>
            <a:r>
              <a:rPr lang="fr-FR" dirty="0" err="1" smtClean="0"/>
              <a:t>present</a:t>
            </a:r>
            <a:r>
              <a:rPr lang="fr-FR" dirty="0" smtClean="0"/>
              <a:t> in the </a:t>
            </a:r>
            <a:r>
              <a:rPr lang="fr-FR" dirty="0" err="1" smtClean="0"/>
              <a:t>venom</a:t>
            </a:r>
            <a:r>
              <a:rPr lang="fr-FR" dirty="0" smtClean="0"/>
              <a:t> of </a:t>
            </a:r>
            <a:r>
              <a:rPr lang="fr-FR" dirty="0" err="1" smtClean="0"/>
              <a:t>yellow</a:t>
            </a:r>
            <a:r>
              <a:rPr lang="fr-FR" dirty="0" smtClean="0"/>
              <a:t> jacket or </a:t>
            </a:r>
            <a:r>
              <a:rPr lang="fr-FR" dirty="0" err="1" smtClean="0"/>
              <a:t>other</a:t>
            </a:r>
            <a:r>
              <a:rPr lang="fr-FR" dirty="0" smtClean="0"/>
              <a:t> </a:t>
            </a:r>
            <a:r>
              <a:rPr lang="fr-FR" dirty="0" err="1" smtClean="0"/>
              <a:t>Hymenoptera</a:t>
            </a:r>
            <a:r>
              <a:rPr lang="fr-FR" dirty="0" smtClean="0"/>
              <a:t>. </a:t>
            </a:r>
            <a:r>
              <a:rPr lang="fr-FR" dirty="0" err="1" smtClean="0"/>
              <a:t>These</a:t>
            </a:r>
            <a:r>
              <a:rPr lang="fr-FR" dirty="0" smtClean="0"/>
              <a:t> are </a:t>
            </a:r>
            <a:r>
              <a:rPr lang="fr-FR" dirty="0" err="1" smtClean="0"/>
              <a:t>termed</a:t>
            </a:r>
            <a:r>
              <a:rPr lang="fr-FR" dirty="0" smtClean="0"/>
              <a:t> marker </a:t>
            </a:r>
            <a:r>
              <a:rPr lang="fr-FR" dirty="0" err="1" smtClean="0"/>
              <a:t>allergens</a:t>
            </a:r>
            <a:r>
              <a:rPr lang="fr-FR" dirty="0" smtClean="0"/>
              <a:t> as </a:t>
            </a:r>
            <a:r>
              <a:rPr lang="fr-FR" dirty="0" err="1" smtClean="0"/>
              <a:t>they</a:t>
            </a:r>
            <a:r>
              <a:rPr lang="fr-FR" dirty="0" smtClean="0"/>
              <a:t> serve as a marker of </a:t>
            </a:r>
            <a:r>
              <a:rPr lang="fr-FR" dirty="0" err="1" smtClean="0"/>
              <a:t>genuine</a:t>
            </a:r>
            <a:r>
              <a:rPr lang="fr-FR" dirty="0" smtClean="0"/>
              <a:t> </a:t>
            </a:r>
            <a:r>
              <a:rPr lang="fr-FR" dirty="0" err="1" smtClean="0"/>
              <a:t>sensitization</a:t>
            </a:r>
            <a:r>
              <a:rPr lang="fr-FR" dirty="0" smtClean="0"/>
              <a:t> to HBV. </a:t>
            </a:r>
            <a:r>
              <a:rPr lang="fr-FR" dirty="0" err="1" smtClean="0"/>
              <a:t>Examples</a:t>
            </a:r>
            <a:r>
              <a:rPr lang="fr-FR" dirty="0" smtClean="0"/>
              <a:t> of </a:t>
            </a:r>
            <a:r>
              <a:rPr lang="fr-FR" dirty="0" err="1" smtClean="0"/>
              <a:t>honeybee</a:t>
            </a:r>
            <a:r>
              <a:rPr lang="fr-FR" dirty="0" smtClean="0"/>
              <a:t> marker </a:t>
            </a:r>
            <a:r>
              <a:rPr lang="fr-FR" dirty="0" err="1" smtClean="0"/>
              <a:t>allergens</a:t>
            </a:r>
            <a:r>
              <a:rPr lang="fr-FR" dirty="0" smtClean="0"/>
              <a:t> are phospholipase A2 (Api m 1), </a:t>
            </a:r>
            <a:r>
              <a:rPr lang="fr-FR" dirty="0" err="1" smtClean="0"/>
              <a:t>acid</a:t>
            </a:r>
            <a:r>
              <a:rPr lang="fr-FR" dirty="0" smtClean="0"/>
              <a:t> phosphatase (Api m 3), </a:t>
            </a:r>
            <a:r>
              <a:rPr lang="fr-FR" dirty="0" err="1" smtClean="0"/>
              <a:t>melittin</a:t>
            </a:r>
            <a:r>
              <a:rPr lang="fr-FR" dirty="0" smtClean="0"/>
              <a:t> (Api m 4), and </a:t>
            </a:r>
            <a:r>
              <a:rPr lang="fr-FR" dirty="0" err="1" smtClean="0"/>
              <a:t>icarapin</a:t>
            </a:r>
            <a:r>
              <a:rPr lang="fr-FR" dirty="0" smtClean="0"/>
              <a:t> (Api m 10). In YJV, phospholipase A1 (</a:t>
            </a:r>
            <a:r>
              <a:rPr lang="fr-FR" dirty="0" err="1" smtClean="0"/>
              <a:t>Ves</a:t>
            </a:r>
            <a:r>
              <a:rPr lang="fr-FR" dirty="0" smtClean="0"/>
              <a:t> v 1) and </a:t>
            </a:r>
            <a:r>
              <a:rPr lang="fr-FR" dirty="0" err="1" smtClean="0"/>
              <a:t>antigen</a:t>
            </a:r>
            <a:r>
              <a:rPr lang="fr-FR" dirty="0" smtClean="0"/>
              <a:t> 5 (</a:t>
            </a:r>
            <a:r>
              <a:rPr lang="fr-FR" dirty="0" err="1" smtClean="0"/>
              <a:t>Ves</a:t>
            </a:r>
            <a:r>
              <a:rPr lang="fr-FR" dirty="0" smtClean="0"/>
              <a:t> v 5) are marker </a:t>
            </a:r>
            <a:r>
              <a:rPr lang="fr-FR" dirty="0" err="1" smtClean="0"/>
              <a:t>allergens</a:t>
            </a:r>
            <a:r>
              <a:rPr lang="fr-FR" dirty="0" smtClean="0"/>
              <a:t> </a:t>
            </a:r>
            <a:r>
              <a:rPr lang="fr-FR" dirty="0" err="1" smtClean="0"/>
              <a:t>specific</a:t>
            </a:r>
            <a:r>
              <a:rPr lang="fr-FR" dirty="0" smtClean="0"/>
              <a:t> to </a:t>
            </a:r>
            <a:r>
              <a:rPr lang="fr-FR" dirty="0" err="1" smtClean="0"/>
              <a:t>yellow</a:t>
            </a:r>
            <a:r>
              <a:rPr lang="fr-FR" dirty="0" smtClean="0"/>
              <a:t> jacket. In addition, </a:t>
            </a:r>
            <a:r>
              <a:rPr lang="fr-FR" dirty="0" err="1" smtClean="0"/>
              <a:t>some</a:t>
            </a:r>
            <a:r>
              <a:rPr lang="fr-FR" dirty="0" smtClean="0"/>
              <a:t> </a:t>
            </a:r>
            <a:r>
              <a:rPr lang="fr-FR" dirty="0" err="1" smtClean="0"/>
              <a:t>allergens</a:t>
            </a:r>
            <a:r>
              <a:rPr lang="fr-FR" dirty="0" smtClean="0"/>
              <a:t> in HBV are </a:t>
            </a:r>
            <a:r>
              <a:rPr lang="fr-FR" dirty="0" err="1" smtClean="0"/>
              <a:t>similar</a:t>
            </a:r>
            <a:r>
              <a:rPr lang="fr-FR" dirty="0" smtClean="0"/>
              <a:t> to </a:t>
            </a:r>
            <a:r>
              <a:rPr lang="fr-FR" dirty="0" err="1" smtClean="0"/>
              <a:t>allergens</a:t>
            </a:r>
            <a:r>
              <a:rPr lang="fr-FR" dirty="0" smtClean="0"/>
              <a:t> in YJV </a:t>
            </a:r>
            <a:r>
              <a:rPr lang="fr-FR" dirty="0" err="1" smtClean="0"/>
              <a:t>resulting</a:t>
            </a:r>
            <a:r>
              <a:rPr lang="fr-FR" dirty="0" smtClean="0"/>
              <a:t> </a:t>
            </a:r>
            <a:r>
              <a:rPr lang="fr-FR" dirty="0" err="1" smtClean="0"/>
              <a:t>from</a:t>
            </a:r>
            <a:r>
              <a:rPr lang="fr-FR" dirty="0" smtClean="0"/>
              <a:t> a high </a:t>
            </a:r>
            <a:r>
              <a:rPr lang="fr-FR" dirty="0" err="1" smtClean="0"/>
              <a:t>sequence</a:t>
            </a:r>
            <a:r>
              <a:rPr lang="fr-FR" dirty="0" smtClean="0"/>
              <a:t> </a:t>
            </a:r>
            <a:r>
              <a:rPr lang="fr-FR" dirty="0" err="1" smtClean="0"/>
              <a:t>identity</a:t>
            </a:r>
            <a:r>
              <a:rPr lang="fr-FR" dirty="0" smtClean="0"/>
              <a:t>. </a:t>
            </a:r>
            <a:r>
              <a:rPr lang="fr-FR" dirty="0" err="1" smtClean="0"/>
              <a:t>Such</a:t>
            </a:r>
            <a:r>
              <a:rPr lang="fr-FR" dirty="0" smtClean="0"/>
              <a:t> </a:t>
            </a:r>
            <a:r>
              <a:rPr lang="fr-FR" dirty="0" err="1" smtClean="0"/>
              <a:t>allergens</a:t>
            </a:r>
            <a:r>
              <a:rPr lang="fr-FR" dirty="0" smtClean="0"/>
              <a:t> are </a:t>
            </a:r>
            <a:r>
              <a:rPr lang="fr-FR" dirty="0" err="1" smtClean="0"/>
              <a:t>termed</a:t>
            </a:r>
            <a:r>
              <a:rPr lang="fr-FR" dirty="0" smtClean="0"/>
              <a:t> </a:t>
            </a:r>
            <a:r>
              <a:rPr lang="fr-FR" dirty="0" err="1" smtClean="0"/>
              <a:t>homologous</a:t>
            </a:r>
            <a:r>
              <a:rPr lang="fr-FR" dirty="0" smtClean="0"/>
              <a:t> or cross-</a:t>
            </a:r>
            <a:r>
              <a:rPr lang="fr-FR" dirty="0" err="1" smtClean="0"/>
              <a:t>reactive</a:t>
            </a:r>
            <a:r>
              <a:rPr lang="fr-FR" dirty="0" smtClean="0"/>
              <a:t> </a:t>
            </a:r>
            <a:r>
              <a:rPr lang="fr-FR" dirty="0" err="1" smtClean="0"/>
              <a:t>allergens</a:t>
            </a:r>
            <a:r>
              <a:rPr lang="fr-FR" dirty="0" smtClean="0"/>
              <a:t> as sIgE of </a:t>
            </a:r>
            <a:r>
              <a:rPr lang="fr-FR" dirty="0" err="1" smtClean="0"/>
              <a:t>individuals</a:t>
            </a:r>
            <a:r>
              <a:rPr lang="fr-FR" dirty="0" smtClean="0"/>
              <a:t> </a:t>
            </a:r>
            <a:r>
              <a:rPr lang="fr-FR" dirty="0" err="1" smtClean="0"/>
              <a:t>sensitized</a:t>
            </a:r>
            <a:r>
              <a:rPr lang="fr-FR" dirty="0" smtClean="0"/>
              <a:t> to one of </a:t>
            </a:r>
            <a:r>
              <a:rPr lang="fr-FR" dirty="0" err="1" smtClean="0"/>
              <a:t>these</a:t>
            </a:r>
            <a:r>
              <a:rPr lang="fr-FR" dirty="0" smtClean="0"/>
              <a:t> </a:t>
            </a:r>
            <a:r>
              <a:rPr lang="fr-FR" dirty="0" err="1" smtClean="0"/>
              <a:t>allergens</a:t>
            </a:r>
            <a:r>
              <a:rPr lang="fr-FR" dirty="0" smtClean="0"/>
              <a:t> in HBV </a:t>
            </a:r>
            <a:r>
              <a:rPr lang="fr-FR" dirty="0" err="1" smtClean="0"/>
              <a:t>might</a:t>
            </a:r>
            <a:r>
              <a:rPr lang="fr-FR" dirty="0" smtClean="0"/>
              <a:t> show cross-</a:t>
            </a:r>
            <a:r>
              <a:rPr lang="fr-FR" dirty="0" err="1" smtClean="0"/>
              <a:t>reactivity</a:t>
            </a:r>
            <a:r>
              <a:rPr lang="fr-FR" dirty="0" smtClean="0"/>
              <a:t> </a:t>
            </a:r>
            <a:r>
              <a:rPr lang="fr-FR" dirty="0" err="1" smtClean="0"/>
              <a:t>with</a:t>
            </a:r>
            <a:r>
              <a:rPr lang="fr-FR" dirty="0" smtClean="0"/>
              <a:t> the </a:t>
            </a:r>
            <a:r>
              <a:rPr lang="fr-FR" dirty="0" err="1" smtClean="0"/>
              <a:t>homologous</a:t>
            </a:r>
            <a:r>
              <a:rPr lang="fr-FR" dirty="0" smtClean="0"/>
              <a:t> </a:t>
            </a:r>
            <a:r>
              <a:rPr lang="fr-FR" dirty="0" err="1" smtClean="0"/>
              <a:t>allergens</a:t>
            </a:r>
            <a:r>
              <a:rPr lang="fr-FR" dirty="0" smtClean="0"/>
              <a:t> in YJV. Cross-</a:t>
            </a:r>
            <a:r>
              <a:rPr lang="fr-FR" dirty="0" err="1" smtClean="0"/>
              <a:t>reactive</a:t>
            </a:r>
            <a:r>
              <a:rPr lang="fr-FR" dirty="0" smtClean="0"/>
              <a:t> </a:t>
            </a:r>
            <a:r>
              <a:rPr lang="fr-FR" dirty="0" err="1" smtClean="0"/>
              <a:t>allergens</a:t>
            </a:r>
            <a:r>
              <a:rPr lang="fr-FR" dirty="0" smtClean="0"/>
              <a:t> in HBV and YJV are the </a:t>
            </a:r>
            <a:r>
              <a:rPr lang="fr-FR" dirty="0" err="1" smtClean="0"/>
              <a:t>hyaluronidases</a:t>
            </a:r>
            <a:r>
              <a:rPr lang="fr-FR" dirty="0" smtClean="0"/>
              <a:t> (Api m 2 and </a:t>
            </a:r>
            <a:r>
              <a:rPr lang="fr-FR" dirty="0" err="1" smtClean="0"/>
              <a:t>Ves</a:t>
            </a:r>
            <a:r>
              <a:rPr lang="fr-FR" dirty="0" smtClean="0"/>
              <a:t> v 2), the </a:t>
            </a:r>
            <a:r>
              <a:rPr lang="fr-FR" dirty="0" err="1" smtClean="0"/>
              <a:t>dipeptidylpeptidases</a:t>
            </a:r>
            <a:r>
              <a:rPr lang="fr-FR" dirty="0" smtClean="0"/>
              <a:t> IV (Api m 5 and </a:t>
            </a:r>
            <a:r>
              <a:rPr lang="fr-FR" dirty="0" err="1" smtClean="0"/>
              <a:t>Ves</a:t>
            </a:r>
            <a:r>
              <a:rPr lang="fr-FR" dirty="0" smtClean="0"/>
              <a:t> v 3), and the </a:t>
            </a:r>
            <a:r>
              <a:rPr lang="fr-FR" dirty="0" err="1" smtClean="0"/>
              <a:t>vitellogenins</a:t>
            </a:r>
            <a:r>
              <a:rPr lang="fr-FR" dirty="0" smtClean="0"/>
              <a:t> (Api m 12 and </a:t>
            </a:r>
            <a:r>
              <a:rPr lang="fr-FR" dirty="0" err="1" smtClean="0"/>
              <a:t>Ves</a:t>
            </a:r>
            <a:r>
              <a:rPr lang="fr-FR" dirty="0" smtClean="0"/>
              <a:t> v 6). Fig. </a:t>
            </a:r>
            <a:r>
              <a:rPr lang="fr-FR" u="sng" dirty="0" smtClean="0">
                <a:hlinkClick r:id="rId3"/>
              </a:rPr>
              <a:t>1</a:t>
            </a:r>
            <a:r>
              <a:rPr lang="fr-FR" dirty="0" smtClean="0"/>
              <a:t> </a:t>
            </a:r>
            <a:r>
              <a:rPr lang="fr-FR" dirty="0" err="1" smtClean="0"/>
              <a:t>illustrates</a:t>
            </a:r>
            <a:r>
              <a:rPr lang="fr-FR" dirty="0" smtClean="0"/>
              <a:t> marker and cross-</a:t>
            </a:r>
            <a:r>
              <a:rPr lang="fr-FR" dirty="0" err="1" smtClean="0"/>
              <a:t>reactive</a:t>
            </a:r>
            <a:r>
              <a:rPr lang="fr-FR" dirty="0" smtClean="0"/>
              <a:t> </a:t>
            </a:r>
            <a:r>
              <a:rPr lang="fr-FR" dirty="0" err="1" smtClean="0"/>
              <a:t>allergens</a:t>
            </a:r>
            <a:r>
              <a:rPr lang="fr-FR" dirty="0" smtClean="0"/>
              <a:t> </a:t>
            </a:r>
            <a:r>
              <a:rPr lang="fr-FR" dirty="0" err="1" smtClean="0"/>
              <a:t>present</a:t>
            </a:r>
            <a:r>
              <a:rPr lang="fr-FR" dirty="0" smtClean="0"/>
              <a:t> in HBV and YJV, </a:t>
            </a:r>
            <a:r>
              <a:rPr lang="fr-FR" dirty="0" err="1" smtClean="0"/>
              <a:t>respectively</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8</a:t>
            </a:fld>
            <a:endParaRPr lang="en-US" dirty="0"/>
          </a:p>
        </p:txBody>
      </p:sp>
    </p:spTree>
    <p:extLst>
      <p:ext uri="{BB962C8B-B14F-4D97-AF65-F5344CB8AC3E}">
        <p14:creationId xmlns:p14="http://schemas.microsoft.com/office/powerpoint/2010/main" xmlns="" val="358190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dditionally</a:t>
            </a:r>
            <a:r>
              <a:rPr lang="fr-FR" sz="1200" kern="1200" dirty="0" smtClean="0">
                <a:solidFill>
                  <a:schemeClr val="tx1"/>
                </a:solidFill>
                <a:effectLst/>
                <a:latin typeface="+mn-lt"/>
                <a:ea typeface="+mn-ea"/>
                <a:cs typeface="+mn-cs"/>
              </a:rPr>
              <a:t>, double-positive sIgE test </a:t>
            </a:r>
            <a:r>
              <a:rPr lang="fr-FR" sz="1200" kern="1200" dirty="0" err="1" smtClean="0">
                <a:solidFill>
                  <a:schemeClr val="tx1"/>
                </a:solidFill>
                <a:effectLst/>
                <a:latin typeface="+mn-lt"/>
                <a:ea typeface="+mn-ea"/>
                <a:cs typeface="+mn-cs"/>
              </a:rPr>
              <a:t>results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caused</a:t>
            </a:r>
            <a:r>
              <a:rPr lang="fr-FR" sz="1200" kern="1200" dirty="0" smtClean="0">
                <a:solidFill>
                  <a:schemeClr val="tx1"/>
                </a:solidFill>
                <a:effectLst/>
                <a:latin typeface="+mn-lt"/>
                <a:ea typeface="+mn-ea"/>
                <a:cs typeface="+mn-cs"/>
              </a:rPr>
              <a:t> by </a:t>
            </a:r>
            <a:r>
              <a:rPr lang="fr-FR" sz="1200" kern="1200" dirty="0" err="1" smtClean="0">
                <a:solidFill>
                  <a:schemeClr val="tx1"/>
                </a:solidFill>
                <a:effectLst/>
                <a:latin typeface="+mn-lt"/>
                <a:ea typeface="+mn-ea"/>
                <a:cs typeface="+mn-cs"/>
              </a:rPr>
              <a:t>homologous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which</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present</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different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venoms</a:t>
            </a:r>
            <a:r>
              <a:rPr lang="fr-FR" sz="1200" kern="1200" dirty="0" smtClean="0">
                <a:solidFill>
                  <a:schemeClr val="tx1"/>
                </a:solidFill>
                <a:effectLst/>
                <a:latin typeface="+mn-lt"/>
                <a:ea typeface="+mn-ea"/>
                <a:cs typeface="+mn-cs"/>
              </a:rPr>
              <a:t>. So far, </a:t>
            </a:r>
            <a:r>
              <a:rPr lang="fr-FR" sz="1200" kern="1200" dirty="0" err="1" smtClean="0">
                <a:solidFill>
                  <a:schemeClr val="tx1"/>
                </a:solidFill>
                <a:effectLst/>
                <a:latin typeface="+mn-lt"/>
                <a:ea typeface="+mn-ea"/>
                <a:cs typeface="+mn-cs"/>
              </a:rPr>
              <a:t>three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homologous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a:t>
            </a:r>
            <a:r>
              <a:rPr lang="fr-FR" sz="1200" kern="1200" dirty="0" smtClean="0">
                <a:solidFill>
                  <a:schemeClr val="tx1"/>
                </a:solidFill>
                <a:effectLst/>
                <a:latin typeface="+mn-lt"/>
                <a:ea typeface="+mn-ea"/>
                <a:cs typeface="+mn-cs"/>
              </a:rPr>
              <a:t> pairs have been </a:t>
            </a:r>
            <a:r>
              <a:rPr lang="fr-FR" sz="1200" kern="1200" dirty="0" err="1" smtClean="0">
                <a:solidFill>
                  <a:schemeClr val="tx1"/>
                </a:solidFill>
                <a:effectLst/>
                <a:latin typeface="+mn-lt"/>
                <a:ea typeface="+mn-ea"/>
                <a:cs typeface="+mn-cs"/>
              </a:rPr>
              <a:t>described</a:t>
            </a:r>
            <a:r>
              <a:rPr lang="fr-FR" sz="1200" kern="1200" dirty="0" smtClean="0">
                <a:solidFill>
                  <a:schemeClr val="tx1"/>
                </a:solidFill>
                <a:effectLst/>
                <a:latin typeface="+mn-lt"/>
                <a:ea typeface="+mn-ea"/>
                <a:cs typeface="+mn-cs"/>
              </a:rPr>
              <a:t> in HBV and YJV: the </a:t>
            </a:r>
            <a:r>
              <a:rPr lang="fr-FR" sz="1200" kern="1200" dirty="0" err="1" smtClean="0">
                <a:solidFill>
                  <a:schemeClr val="tx1"/>
                </a:solidFill>
                <a:effectLst/>
                <a:latin typeface="+mn-lt"/>
                <a:ea typeface="+mn-ea"/>
                <a:cs typeface="+mn-cs"/>
              </a:rPr>
              <a:t>hyaluronidases</a:t>
            </a:r>
            <a:r>
              <a:rPr lang="fr-FR" sz="1200" kern="1200" dirty="0" smtClean="0">
                <a:solidFill>
                  <a:schemeClr val="tx1"/>
                </a:solidFill>
                <a:effectLst/>
                <a:latin typeface="+mn-lt"/>
                <a:ea typeface="+mn-ea"/>
                <a:cs typeface="+mn-cs"/>
              </a:rPr>
              <a:t> (Api m 2 and </a:t>
            </a:r>
            <a:r>
              <a:rPr lang="fr-FR" sz="1200" kern="1200" dirty="0" err="1" smtClean="0">
                <a:solidFill>
                  <a:schemeClr val="tx1"/>
                </a:solidFill>
                <a:effectLst/>
                <a:latin typeface="+mn-lt"/>
                <a:ea typeface="+mn-ea"/>
                <a:cs typeface="+mn-cs"/>
              </a:rPr>
              <a:t>Ves</a:t>
            </a:r>
            <a:r>
              <a:rPr lang="fr-FR" sz="1200" kern="1200" dirty="0" smtClean="0">
                <a:solidFill>
                  <a:schemeClr val="tx1"/>
                </a:solidFill>
                <a:effectLst/>
                <a:latin typeface="+mn-lt"/>
                <a:ea typeface="+mn-ea"/>
                <a:cs typeface="+mn-cs"/>
              </a:rPr>
              <a:t> v 2), the </a:t>
            </a:r>
            <a:r>
              <a:rPr lang="fr-FR" sz="1200" kern="1200" dirty="0" err="1" smtClean="0">
                <a:solidFill>
                  <a:schemeClr val="tx1"/>
                </a:solidFill>
                <a:effectLst/>
                <a:latin typeface="+mn-lt"/>
                <a:ea typeface="+mn-ea"/>
                <a:cs typeface="+mn-cs"/>
              </a:rPr>
              <a:t>dipeptidyl</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pepti</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dases</a:t>
            </a:r>
            <a:r>
              <a:rPr lang="fr-FR" sz="1200" kern="1200" dirty="0" smtClean="0">
                <a:solidFill>
                  <a:schemeClr val="tx1"/>
                </a:solidFill>
                <a:effectLst/>
                <a:latin typeface="+mn-lt"/>
                <a:ea typeface="+mn-ea"/>
                <a:cs typeface="+mn-cs"/>
              </a:rPr>
              <a:t> IV (Api m 5 and </a:t>
            </a:r>
            <a:r>
              <a:rPr lang="fr-FR" sz="1200" kern="1200" dirty="0" err="1" smtClean="0">
                <a:solidFill>
                  <a:schemeClr val="tx1"/>
                </a:solidFill>
                <a:effectLst/>
                <a:latin typeface="+mn-lt"/>
                <a:ea typeface="+mn-ea"/>
                <a:cs typeface="+mn-cs"/>
              </a:rPr>
              <a:t>Ves</a:t>
            </a:r>
            <a:r>
              <a:rPr lang="fr-FR" sz="1200" kern="1200" dirty="0" smtClean="0">
                <a:solidFill>
                  <a:schemeClr val="tx1"/>
                </a:solidFill>
                <a:effectLst/>
                <a:latin typeface="+mn-lt"/>
                <a:ea typeface="+mn-ea"/>
                <a:cs typeface="+mn-cs"/>
              </a:rPr>
              <a:t> v 3) and the </a:t>
            </a:r>
            <a:r>
              <a:rPr lang="fr-FR" sz="1200" kern="1200" dirty="0" err="1" smtClean="0">
                <a:solidFill>
                  <a:schemeClr val="tx1"/>
                </a:solidFill>
                <a:effectLst/>
                <a:latin typeface="+mn-lt"/>
                <a:ea typeface="+mn-ea"/>
                <a:cs typeface="+mn-cs"/>
              </a:rPr>
              <a:t>vitellogenins</a:t>
            </a:r>
            <a:r>
              <a:rPr lang="fr-FR" sz="1200" kern="1200" dirty="0" smtClean="0">
                <a:solidFill>
                  <a:schemeClr val="tx1"/>
                </a:solidFill>
                <a:effectLst/>
                <a:latin typeface="+mn-lt"/>
                <a:ea typeface="+mn-ea"/>
                <a:cs typeface="+mn-cs"/>
              </a:rPr>
              <a:t> (Api m 12 and </a:t>
            </a:r>
            <a:r>
              <a:rPr lang="fr-FR" sz="1200" kern="1200" dirty="0" err="1" smtClean="0">
                <a:solidFill>
                  <a:schemeClr val="tx1"/>
                </a:solidFill>
                <a:effectLst/>
                <a:latin typeface="+mn-lt"/>
                <a:ea typeface="+mn-ea"/>
                <a:cs typeface="+mn-cs"/>
              </a:rPr>
              <a:t>Ves</a:t>
            </a:r>
            <a:r>
              <a:rPr lang="fr-FR" sz="1200" kern="1200" dirty="0" smtClean="0">
                <a:solidFill>
                  <a:schemeClr val="tx1"/>
                </a:solidFill>
                <a:effectLst/>
                <a:latin typeface="+mn-lt"/>
                <a:ea typeface="+mn-ea"/>
                <a:cs typeface="+mn-cs"/>
              </a:rPr>
              <a:t> v 6) (Figure 2). </a:t>
            </a:r>
            <a:r>
              <a:rPr lang="fr-FR" sz="1200" kern="1200" dirty="0" err="1" smtClean="0">
                <a:solidFill>
                  <a:schemeClr val="tx1"/>
                </a:solidFill>
                <a:effectLst/>
                <a:latin typeface="+mn-lt"/>
                <a:ea typeface="+mn-ea"/>
                <a:cs typeface="+mn-cs"/>
              </a:rPr>
              <a:t>However</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was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suggested</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cross-</a:t>
            </a:r>
            <a:r>
              <a:rPr lang="fr-FR" sz="1200" kern="1200" dirty="0" err="1" smtClean="0">
                <a:solidFill>
                  <a:schemeClr val="tx1"/>
                </a:solidFill>
                <a:effectLst/>
                <a:latin typeface="+mn-lt"/>
                <a:ea typeface="+mn-ea"/>
                <a:cs typeface="+mn-cs"/>
              </a:rPr>
              <a:t>reactivity</a:t>
            </a:r>
            <a:r>
              <a:rPr lang="fr-FR" sz="1200" kern="1200" dirty="0" smtClean="0">
                <a:solidFill>
                  <a:schemeClr val="tx1"/>
                </a:solidFill>
                <a:effectLst/>
                <a:latin typeface="+mn-lt"/>
                <a:ea typeface="+mn-ea"/>
                <a:cs typeface="+mn-cs"/>
              </a:rPr>
              <a:t> of the </a:t>
            </a:r>
            <a:r>
              <a:rPr lang="fr-FR" sz="1200" kern="1200" dirty="0" err="1" smtClean="0">
                <a:solidFill>
                  <a:schemeClr val="tx1"/>
                </a:solidFill>
                <a:effectLst/>
                <a:latin typeface="+mn-lt"/>
                <a:ea typeface="+mn-ea"/>
                <a:cs typeface="+mn-cs"/>
              </a:rPr>
              <a:t>hyaluronidases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mainly</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caused</a:t>
            </a:r>
            <a:r>
              <a:rPr lang="fr-FR" sz="1200" kern="1200" dirty="0" smtClean="0">
                <a:solidFill>
                  <a:schemeClr val="tx1"/>
                </a:solidFill>
                <a:effectLst/>
                <a:latin typeface="+mn-lt"/>
                <a:ea typeface="+mn-ea"/>
                <a:cs typeface="+mn-cs"/>
              </a:rPr>
              <a:t> by </a:t>
            </a:r>
            <a:r>
              <a:rPr lang="fr-FR" sz="1200" kern="1200" dirty="0" err="1" smtClean="0">
                <a:solidFill>
                  <a:schemeClr val="tx1"/>
                </a:solidFill>
                <a:effectLst/>
                <a:latin typeface="+mn-lt"/>
                <a:ea typeface="+mn-ea"/>
                <a:cs typeface="+mn-cs"/>
              </a:rPr>
              <a:t>CCDs</a:t>
            </a:r>
            <a:r>
              <a:rPr lang="fr-FR" sz="1200" kern="1200" dirty="0" smtClean="0">
                <a:solidFill>
                  <a:schemeClr val="tx1"/>
                </a:solidFill>
                <a:effectLst/>
                <a:latin typeface="+mn-lt"/>
                <a:ea typeface="+mn-ea"/>
                <a:cs typeface="+mn-cs"/>
              </a:rPr>
              <a:t> </a:t>
            </a:r>
            <a:endParaRPr lang="fr-F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err="1" smtClean="0">
                <a:solidFill>
                  <a:schemeClr val="tx1"/>
                </a:solidFill>
                <a:effectLst/>
                <a:latin typeface="+mn-lt"/>
                <a:ea typeface="+mn-ea"/>
                <a:cs typeface="+mn-cs"/>
              </a:rPr>
              <a:t>he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potential</a:t>
            </a:r>
            <a:r>
              <a:rPr lang="fr-FR" sz="1200" kern="1200" dirty="0" smtClean="0">
                <a:solidFill>
                  <a:schemeClr val="tx1"/>
                </a:solidFill>
                <a:effectLst/>
                <a:latin typeface="+mn-lt"/>
                <a:ea typeface="+mn-ea"/>
                <a:cs typeface="+mn-cs"/>
              </a:rPr>
              <a:t> of CRD </a:t>
            </a:r>
            <a:r>
              <a:rPr lang="fr-FR" sz="1200" kern="1200" dirty="0" err="1" smtClean="0">
                <a:solidFill>
                  <a:schemeClr val="tx1"/>
                </a:solidFill>
                <a:effectLst/>
                <a:latin typeface="+mn-lt"/>
                <a:ea typeface="+mn-ea"/>
                <a:cs typeface="+mn-cs"/>
              </a:rPr>
              <a:t>becomes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evident</a:t>
            </a:r>
            <a:r>
              <a:rPr lang="fr-FR" sz="1200" kern="1200" dirty="0" smtClean="0">
                <a:solidFill>
                  <a:schemeClr val="tx1"/>
                </a:solidFill>
                <a:effectLst/>
                <a:latin typeface="+mn-lt"/>
                <a:ea typeface="+mn-ea"/>
                <a:cs typeface="+mn-cs"/>
              </a:rPr>
              <a:t> by the </a:t>
            </a:r>
            <a:r>
              <a:rPr lang="fr-FR" sz="1200" kern="1200" dirty="0" err="1" smtClean="0">
                <a:solidFill>
                  <a:schemeClr val="tx1"/>
                </a:solidFill>
                <a:effectLst/>
                <a:latin typeface="+mn-lt"/>
                <a:ea typeface="+mn-ea"/>
                <a:cs typeface="+mn-cs"/>
              </a:rPr>
              <a:t>fact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that</a:t>
            </a:r>
            <a:r>
              <a:rPr lang="fr-FR" sz="1200" kern="1200" dirty="0" smtClean="0">
                <a:solidFill>
                  <a:schemeClr val="tx1"/>
                </a:solidFill>
                <a:effectLst/>
                <a:latin typeface="+mn-lt"/>
                <a:ea typeface="+mn-ea"/>
                <a:cs typeface="+mn-cs"/>
              </a:rPr>
              <a:t> HBV and YJV in addition to </a:t>
            </a:r>
            <a:r>
              <a:rPr lang="fr-FR" sz="1200" kern="1200" dirty="0" err="1" smtClean="0">
                <a:solidFill>
                  <a:schemeClr val="tx1"/>
                </a:solidFill>
                <a:effectLst/>
                <a:latin typeface="+mn-lt"/>
                <a:ea typeface="+mn-ea"/>
                <a:cs typeface="+mn-cs"/>
              </a:rPr>
              <a:t>homologous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also</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contain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differentiating</a:t>
            </a:r>
            <a:r>
              <a:rPr lang="fr-FR" sz="1200" kern="1200" dirty="0" smtClean="0">
                <a:solidFill>
                  <a:schemeClr val="tx1"/>
                </a:solidFill>
                <a:effectLst/>
                <a:latin typeface="+mn-lt"/>
                <a:ea typeface="+mn-ea"/>
                <a:cs typeface="+mn-cs"/>
              </a:rPr>
              <a:t> marker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which</a:t>
            </a:r>
            <a:r>
              <a:rPr lang="fr-FR" sz="1200" kern="1200" dirty="0" smtClean="0">
                <a:solidFill>
                  <a:schemeClr val="tx1"/>
                </a:solidFill>
                <a:effectLst/>
                <a:latin typeface="+mn-lt"/>
                <a:ea typeface="+mn-ea"/>
                <a:cs typeface="+mn-cs"/>
              </a:rPr>
              <a:t> are </a:t>
            </a:r>
            <a:r>
              <a:rPr lang="fr-FR" sz="1200" kern="1200" dirty="0" err="1" smtClean="0">
                <a:solidFill>
                  <a:schemeClr val="tx1"/>
                </a:solidFill>
                <a:effectLst/>
                <a:latin typeface="+mn-lt"/>
                <a:ea typeface="+mn-ea"/>
                <a:cs typeface="+mn-cs"/>
              </a:rPr>
              <a:t>present</a:t>
            </a:r>
            <a:r>
              <a:rPr lang="fr-FR" sz="1200" kern="1200" dirty="0" smtClean="0">
                <a:solidFill>
                  <a:schemeClr val="tx1"/>
                </a:solidFill>
                <a:effectLst/>
                <a:latin typeface="+mn-lt"/>
                <a:ea typeface="+mn-ea"/>
                <a:cs typeface="+mn-cs"/>
              </a:rPr>
              <a:t> in </a:t>
            </a:r>
            <a:r>
              <a:rPr lang="fr-FR" sz="1200" kern="1200" dirty="0" err="1" smtClean="0">
                <a:solidFill>
                  <a:schemeClr val="tx1"/>
                </a:solidFill>
                <a:effectLst/>
                <a:latin typeface="+mn-lt"/>
                <a:ea typeface="+mn-ea"/>
                <a:cs typeface="+mn-cs"/>
              </a:rPr>
              <a:t>either</a:t>
            </a:r>
            <a:r>
              <a:rPr lang="fr-FR" sz="1200" kern="1200" dirty="0" smtClean="0">
                <a:solidFill>
                  <a:schemeClr val="tx1"/>
                </a:solidFill>
                <a:effectLst/>
                <a:latin typeface="+mn-lt"/>
                <a:ea typeface="+mn-ea"/>
                <a:cs typeface="+mn-cs"/>
              </a:rPr>
              <a:t> HBV or YJV. So far, </a:t>
            </a:r>
            <a:r>
              <a:rPr lang="fr-FR" sz="1200" kern="1200" dirty="0" err="1" smtClean="0">
                <a:solidFill>
                  <a:schemeClr val="tx1"/>
                </a:solidFill>
                <a:effectLst/>
                <a:latin typeface="+mn-lt"/>
                <a:ea typeface="+mn-ea"/>
                <a:cs typeface="+mn-cs"/>
              </a:rPr>
              <a:t>iden</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tified</a:t>
            </a:r>
            <a:r>
              <a:rPr lang="fr-FR" sz="1200" kern="1200" dirty="0" smtClean="0">
                <a:solidFill>
                  <a:schemeClr val="tx1"/>
                </a:solidFill>
                <a:effectLst/>
                <a:latin typeface="+mn-lt"/>
                <a:ea typeface="+mn-ea"/>
                <a:cs typeface="+mn-cs"/>
              </a:rPr>
              <a:t> marker </a:t>
            </a:r>
            <a:r>
              <a:rPr lang="fr-FR" sz="1200" kern="1200" dirty="0" err="1" smtClean="0">
                <a:solidFill>
                  <a:schemeClr val="tx1"/>
                </a:solidFill>
                <a:effectLst/>
                <a:latin typeface="+mn-lt"/>
                <a:ea typeface="+mn-ea"/>
                <a:cs typeface="+mn-cs"/>
              </a:rPr>
              <a:t>allergens</a:t>
            </a:r>
            <a:r>
              <a:rPr lang="fr-FR" sz="1200" kern="1200" dirty="0" smtClean="0">
                <a:solidFill>
                  <a:schemeClr val="tx1"/>
                </a:solidFill>
                <a:effectLst/>
                <a:latin typeface="+mn-lt"/>
                <a:ea typeface="+mn-ea"/>
                <a:cs typeface="+mn-cs"/>
              </a:rPr>
              <a:t> are Api m 1, Api m 3, Api m 4 and Api m 10 in HBV and </a:t>
            </a:r>
            <a:r>
              <a:rPr lang="fr-FR" sz="1200" kern="1200" dirty="0" err="1" smtClean="0">
                <a:solidFill>
                  <a:schemeClr val="tx1"/>
                </a:solidFill>
                <a:effectLst/>
                <a:latin typeface="+mn-lt"/>
                <a:ea typeface="+mn-ea"/>
                <a:cs typeface="+mn-cs"/>
              </a:rPr>
              <a:t>Ves</a:t>
            </a:r>
            <a:r>
              <a:rPr lang="fr-FR" sz="1200" kern="1200" dirty="0" smtClean="0">
                <a:solidFill>
                  <a:schemeClr val="tx1"/>
                </a:solidFill>
                <a:effectLst/>
                <a:latin typeface="+mn-lt"/>
                <a:ea typeface="+mn-ea"/>
                <a:cs typeface="+mn-cs"/>
              </a:rPr>
              <a:t> v 1 and </a:t>
            </a:r>
            <a:r>
              <a:rPr lang="fr-FR" sz="1200" kern="1200" dirty="0" err="1" smtClean="0">
                <a:solidFill>
                  <a:schemeClr val="tx1"/>
                </a:solidFill>
                <a:effectLst/>
                <a:latin typeface="+mn-lt"/>
                <a:ea typeface="+mn-ea"/>
                <a:cs typeface="+mn-cs"/>
              </a:rPr>
              <a:t>Ves</a:t>
            </a:r>
            <a:r>
              <a:rPr lang="fr-FR" sz="1200" kern="1200" dirty="0" smtClean="0">
                <a:solidFill>
                  <a:schemeClr val="tx1"/>
                </a:solidFill>
                <a:effectLst/>
                <a:latin typeface="+mn-lt"/>
                <a:ea typeface="+mn-ea"/>
                <a:cs typeface="+mn-cs"/>
              </a:rPr>
              <a:t> v 5 in YJV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6DC32EB-34A8-8345-B665-F3C19AE613AC}" type="slidenum">
              <a:rPr lang="en-US" smtClean="0"/>
              <a:pPr/>
              <a:t>9</a:t>
            </a:fld>
            <a:endParaRPr lang="en-US" dirty="0"/>
          </a:p>
        </p:txBody>
      </p:sp>
    </p:spTree>
    <p:extLst>
      <p:ext uri="{BB962C8B-B14F-4D97-AF65-F5344CB8AC3E}">
        <p14:creationId xmlns:p14="http://schemas.microsoft.com/office/powerpoint/2010/main" xmlns="" val="72068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0" y="6285233"/>
            <a:ext cx="43525440" cy="13370560"/>
          </a:xfrm>
        </p:spPr>
        <p:txBody>
          <a:bodyPr anchor="b"/>
          <a:lstStyle>
            <a:lvl1pPr algn="ctr">
              <a:defRPr sz="33600"/>
            </a:lvl1pPr>
          </a:lstStyle>
          <a:p>
            <a:r>
              <a:rPr lang="en-US"/>
              <a:t>Click to edit Master title style</a:t>
            </a:r>
            <a:endParaRPr lang="en-US" dirty="0"/>
          </a:p>
        </p:txBody>
      </p:sp>
      <p:sp>
        <p:nvSpPr>
          <p:cNvPr id="3" name="Subtitle 2"/>
          <p:cNvSpPr>
            <a:spLocks noGrp="1"/>
          </p:cNvSpPr>
          <p:nvPr>
            <p:ph type="subTitle" idx="1"/>
          </p:nvPr>
        </p:nvSpPr>
        <p:spPr>
          <a:xfrm>
            <a:off x="6400800" y="20171413"/>
            <a:ext cx="38404800" cy="9272267"/>
          </a:xfrm>
        </p:spPr>
        <p:txBody>
          <a:bodyPr/>
          <a:lstStyle>
            <a:lvl1pPr marL="0" indent="0" algn="ctr">
              <a:buNone/>
              <a:defRPr sz="13440"/>
            </a:lvl1pPr>
            <a:lvl2pPr marL="2560320" indent="0" algn="ctr">
              <a:buNone/>
              <a:defRPr sz="11200"/>
            </a:lvl2pPr>
            <a:lvl3pPr marL="5120640" indent="0" algn="ctr">
              <a:buNone/>
              <a:defRPr sz="10080"/>
            </a:lvl3pPr>
            <a:lvl4pPr marL="7680960" indent="0" algn="ctr">
              <a:buNone/>
              <a:defRPr sz="8960"/>
            </a:lvl4pPr>
            <a:lvl5pPr marL="10241280" indent="0" algn="ctr">
              <a:buNone/>
              <a:defRPr sz="8960"/>
            </a:lvl5pPr>
            <a:lvl6pPr marL="12801600" indent="0" algn="ctr">
              <a:buNone/>
              <a:defRPr sz="8960"/>
            </a:lvl6pPr>
            <a:lvl7pPr marL="15361920" indent="0" algn="ctr">
              <a:buNone/>
              <a:defRPr sz="8960"/>
            </a:lvl7pPr>
            <a:lvl8pPr marL="17922240" indent="0" algn="ctr">
              <a:buNone/>
              <a:defRPr sz="8960"/>
            </a:lvl8pPr>
            <a:lvl9pPr marL="20482560" indent="0" algn="ctr">
              <a:buNone/>
              <a:defRPr sz="89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8C5991-8A03-E049-AF6B-BEC927B413EF}" type="datetime1">
              <a:rPr lang="fr-BE" smtClean="0"/>
              <a:pPr/>
              <a:t>14/01/2020</a:t>
            </a:fld>
            <a:endParaRPr lang="en-US" dirty="0"/>
          </a:p>
        </p:txBody>
      </p:sp>
      <p:sp>
        <p:nvSpPr>
          <p:cNvPr id="5" name="Footer Placeholder 4"/>
          <p:cNvSpPr>
            <a:spLocks noGrp="1"/>
          </p:cNvSpPr>
          <p:nvPr>
            <p:ph type="ftr" sz="quarter" idx="11"/>
          </p:nvPr>
        </p:nvSpPr>
        <p:spPr/>
        <p:txBody>
          <a:bodyPr/>
          <a:lstStyle/>
          <a:p>
            <a:r>
              <a:rPr lang="en-US" smtClean="0"/>
              <a:t>14/12/2019 : Académie Algérienne d'Allergologie</a:t>
            </a:r>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3032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A9B709-F6FB-B74F-86B6-8080D41A8AD6}" type="datetime1">
              <a:rPr lang="fr-BE" smtClean="0"/>
              <a:pPr/>
              <a:t>14/01/2020</a:t>
            </a:fld>
            <a:endParaRPr lang="en-US" dirty="0"/>
          </a:p>
        </p:txBody>
      </p:sp>
      <p:sp>
        <p:nvSpPr>
          <p:cNvPr id="5" name="Footer Placeholder 4"/>
          <p:cNvSpPr>
            <a:spLocks noGrp="1"/>
          </p:cNvSpPr>
          <p:nvPr>
            <p:ph type="ftr" sz="quarter" idx="11"/>
          </p:nvPr>
        </p:nvSpPr>
        <p:spPr/>
        <p:txBody>
          <a:bodyPr/>
          <a:lstStyle/>
          <a:p>
            <a:r>
              <a:rPr lang="en-US" smtClean="0"/>
              <a:t>14/12/2019 : Académie Algérienne d'Allergologie</a:t>
            </a:r>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49037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3" y="2044700"/>
            <a:ext cx="1104138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20443" y="2044700"/>
            <a:ext cx="3248406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1906DE-D761-294B-AC01-B0FF438F1534}" type="datetime1">
              <a:rPr lang="fr-BE" smtClean="0"/>
              <a:pPr/>
              <a:t>14/01/2020</a:t>
            </a:fld>
            <a:endParaRPr lang="en-US" dirty="0"/>
          </a:p>
        </p:txBody>
      </p:sp>
      <p:sp>
        <p:nvSpPr>
          <p:cNvPr id="5" name="Footer Placeholder 4"/>
          <p:cNvSpPr>
            <a:spLocks noGrp="1"/>
          </p:cNvSpPr>
          <p:nvPr>
            <p:ph type="ftr" sz="quarter" idx="11"/>
          </p:nvPr>
        </p:nvSpPr>
        <p:spPr/>
        <p:txBody>
          <a:bodyPr/>
          <a:lstStyle/>
          <a:p>
            <a:r>
              <a:rPr lang="en-US" smtClean="0"/>
              <a:t>14/12/2019 : Académie Algérienne d'Allergologie</a:t>
            </a:r>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59354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EC1F86-912C-7F48-9960-215F36DA6E86}" type="datetime1">
              <a:rPr lang="fr-BE" smtClean="0"/>
              <a:pPr/>
              <a:t>14/01/2020</a:t>
            </a:fld>
            <a:endParaRPr lang="en-US" dirty="0"/>
          </a:p>
        </p:txBody>
      </p:sp>
      <p:sp>
        <p:nvSpPr>
          <p:cNvPr id="5" name="Footer Placeholder 4"/>
          <p:cNvSpPr>
            <a:spLocks noGrp="1"/>
          </p:cNvSpPr>
          <p:nvPr>
            <p:ph type="ftr" sz="quarter" idx="11"/>
          </p:nvPr>
        </p:nvSpPr>
        <p:spPr/>
        <p:txBody>
          <a:bodyPr/>
          <a:lstStyle/>
          <a:p>
            <a:r>
              <a:rPr lang="en-US" smtClean="0"/>
              <a:t>14/12/2019 : Académie Algérienne d'Allergologie</a:t>
            </a:r>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868399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3" y="9574541"/>
            <a:ext cx="44165520" cy="15975327"/>
          </a:xfrm>
        </p:spPr>
        <p:txBody>
          <a:bodyPr anchor="b"/>
          <a:lstStyle>
            <a:lvl1pPr>
              <a:defRPr sz="33600"/>
            </a:lvl1pPr>
          </a:lstStyle>
          <a:p>
            <a:r>
              <a:rPr lang="en-US"/>
              <a:t>Click to edit Master title style</a:t>
            </a:r>
            <a:endParaRPr lang="en-US" dirty="0"/>
          </a:p>
        </p:txBody>
      </p:sp>
      <p:sp>
        <p:nvSpPr>
          <p:cNvPr id="3" name="Text Placeholder 2"/>
          <p:cNvSpPr>
            <a:spLocks noGrp="1"/>
          </p:cNvSpPr>
          <p:nvPr>
            <p:ph type="body" idx="1"/>
          </p:nvPr>
        </p:nvSpPr>
        <p:spPr>
          <a:xfrm>
            <a:off x="3493773" y="25701001"/>
            <a:ext cx="44165520" cy="8401047"/>
          </a:xfrm>
        </p:spPr>
        <p:txBody>
          <a:bodyPr/>
          <a:lstStyle>
            <a:lvl1pPr marL="0" indent="0">
              <a:buNone/>
              <a:defRPr sz="13440">
                <a:solidFill>
                  <a:schemeClr val="tx1"/>
                </a:solidFill>
              </a:defRPr>
            </a:lvl1pPr>
            <a:lvl2pPr marL="2560320" indent="0">
              <a:buNone/>
              <a:defRPr sz="11200">
                <a:solidFill>
                  <a:schemeClr val="tx1">
                    <a:tint val="75000"/>
                  </a:schemeClr>
                </a:solidFill>
              </a:defRPr>
            </a:lvl2pPr>
            <a:lvl3pPr marL="5120640" indent="0">
              <a:buNone/>
              <a:defRPr sz="10080">
                <a:solidFill>
                  <a:schemeClr val="tx1">
                    <a:tint val="75000"/>
                  </a:schemeClr>
                </a:solidFill>
              </a:defRPr>
            </a:lvl3pPr>
            <a:lvl4pPr marL="7680960" indent="0">
              <a:buNone/>
              <a:defRPr sz="8960">
                <a:solidFill>
                  <a:schemeClr val="tx1">
                    <a:tint val="75000"/>
                  </a:schemeClr>
                </a:solidFill>
              </a:defRPr>
            </a:lvl4pPr>
            <a:lvl5pPr marL="10241280" indent="0">
              <a:buNone/>
              <a:defRPr sz="8960">
                <a:solidFill>
                  <a:schemeClr val="tx1">
                    <a:tint val="75000"/>
                  </a:schemeClr>
                </a:solidFill>
              </a:defRPr>
            </a:lvl5pPr>
            <a:lvl6pPr marL="12801600" indent="0">
              <a:buNone/>
              <a:defRPr sz="8960">
                <a:solidFill>
                  <a:schemeClr val="tx1">
                    <a:tint val="75000"/>
                  </a:schemeClr>
                </a:solidFill>
              </a:defRPr>
            </a:lvl6pPr>
            <a:lvl7pPr marL="15361920" indent="0">
              <a:buNone/>
              <a:defRPr sz="8960">
                <a:solidFill>
                  <a:schemeClr val="tx1">
                    <a:tint val="75000"/>
                  </a:schemeClr>
                </a:solidFill>
              </a:defRPr>
            </a:lvl7pPr>
            <a:lvl8pPr marL="17922240" indent="0">
              <a:buNone/>
              <a:defRPr sz="8960">
                <a:solidFill>
                  <a:schemeClr val="tx1">
                    <a:tint val="75000"/>
                  </a:schemeClr>
                </a:solidFill>
              </a:defRPr>
            </a:lvl8pPr>
            <a:lvl9pPr marL="20482560" indent="0">
              <a:buNone/>
              <a:defRPr sz="89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446745-0CD7-0449-8439-956DEB49057E}" type="datetime1">
              <a:rPr lang="fr-BE" smtClean="0"/>
              <a:pPr/>
              <a:t>14/01/2020</a:t>
            </a:fld>
            <a:endParaRPr lang="en-US" dirty="0"/>
          </a:p>
        </p:txBody>
      </p:sp>
      <p:sp>
        <p:nvSpPr>
          <p:cNvPr id="5" name="Footer Placeholder 4"/>
          <p:cNvSpPr>
            <a:spLocks noGrp="1"/>
          </p:cNvSpPr>
          <p:nvPr>
            <p:ph type="ftr" sz="quarter" idx="11"/>
          </p:nvPr>
        </p:nvSpPr>
        <p:spPr/>
        <p:txBody>
          <a:bodyPr/>
          <a:lstStyle/>
          <a:p>
            <a:r>
              <a:rPr lang="en-US" smtClean="0"/>
              <a:t>14/12/2019 : Académie Algérienne d'Allergologie</a:t>
            </a:r>
            <a:endParaRPr lang="en-US" dirty="0"/>
          </a:p>
        </p:txBody>
      </p:sp>
      <p:sp>
        <p:nvSpPr>
          <p:cNvPr id="6" name="Slide Number Placeholder 5"/>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12993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204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923240" y="10223500"/>
            <a:ext cx="217627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9F627B-BE67-1A42-A6C3-F5CF29A2D085}" type="datetime1">
              <a:rPr lang="fr-BE" smtClean="0"/>
              <a:pPr/>
              <a:t>14/01/2020</a:t>
            </a:fld>
            <a:endParaRPr lang="en-US" dirty="0"/>
          </a:p>
        </p:txBody>
      </p:sp>
      <p:sp>
        <p:nvSpPr>
          <p:cNvPr id="6" name="Footer Placeholder 5"/>
          <p:cNvSpPr>
            <a:spLocks noGrp="1"/>
          </p:cNvSpPr>
          <p:nvPr>
            <p:ph type="ftr" sz="quarter" idx="11"/>
          </p:nvPr>
        </p:nvSpPr>
        <p:spPr/>
        <p:txBody>
          <a:bodyPr/>
          <a:lstStyle/>
          <a:p>
            <a:r>
              <a:rPr lang="en-US" smtClean="0"/>
              <a:t>14/12/2019 : Académie Algérienne d'Allergologie</a:t>
            </a:r>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4042125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044708"/>
            <a:ext cx="441655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7115" y="9414513"/>
            <a:ext cx="21662704"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4" name="Content Placeholder 3"/>
          <p:cNvSpPr>
            <a:spLocks noGrp="1"/>
          </p:cNvSpPr>
          <p:nvPr>
            <p:ph sz="half" idx="2"/>
          </p:nvPr>
        </p:nvSpPr>
        <p:spPr>
          <a:xfrm>
            <a:off x="3527115" y="14028420"/>
            <a:ext cx="2166270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923243" y="9414513"/>
            <a:ext cx="21769390" cy="4613907"/>
          </a:xfrm>
        </p:spPr>
        <p:txBody>
          <a:bodyPr anchor="b"/>
          <a:lstStyle>
            <a:lvl1pPr marL="0" indent="0">
              <a:buNone/>
              <a:defRPr sz="13440" b="1"/>
            </a:lvl1pPr>
            <a:lvl2pPr marL="2560320" indent="0">
              <a:buNone/>
              <a:defRPr sz="11200" b="1"/>
            </a:lvl2pPr>
            <a:lvl3pPr marL="5120640" indent="0">
              <a:buNone/>
              <a:defRPr sz="10080" b="1"/>
            </a:lvl3pPr>
            <a:lvl4pPr marL="7680960" indent="0">
              <a:buNone/>
              <a:defRPr sz="8960" b="1"/>
            </a:lvl4pPr>
            <a:lvl5pPr marL="10241280" indent="0">
              <a:buNone/>
              <a:defRPr sz="8960" b="1"/>
            </a:lvl5pPr>
            <a:lvl6pPr marL="12801600" indent="0">
              <a:buNone/>
              <a:defRPr sz="8960" b="1"/>
            </a:lvl6pPr>
            <a:lvl7pPr marL="15361920" indent="0">
              <a:buNone/>
              <a:defRPr sz="8960" b="1"/>
            </a:lvl7pPr>
            <a:lvl8pPr marL="17922240" indent="0">
              <a:buNone/>
              <a:defRPr sz="8960" b="1"/>
            </a:lvl8pPr>
            <a:lvl9pPr marL="20482560" indent="0">
              <a:buNone/>
              <a:defRPr sz="8960" b="1"/>
            </a:lvl9pPr>
          </a:lstStyle>
          <a:p>
            <a:pPr lvl="0"/>
            <a:r>
              <a:rPr lang="en-US"/>
              <a:t>Edit Master text styles</a:t>
            </a:r>
          </a:p>
        </p:txBody>
      </p:sp>
      <p:sp>
        <p:nvSpPr>
          <p:cNvPr id="6" name="Content Placeholder 5"/>
          <p:cNvSpPr>
            <a:spLocks noGrp="1"/>
          </p:cNvSpPr>
          <p:nvPr>
            <p:ph sz="quarter" idx="4"/>
          </p:nvPr>
        </p:nvSpPr>
        <p:spPr>
          <a:xfrm>
            <a:off x="25923243" y="14028420"/>
            <a:ext cx="21769390"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7B2F0D-943C-3E49-B870-01470D9910BD}" type="datetime1">
              <a:rPr lang="fr-BE" smtClean="0"/>
              <a:pPr/>
              <a:t>14/01/2020</a:t>
            </a:fld>
            <a:endParaRPr lang="en-US" dirty="0"/>
          </a:p>
        </p:txBody>
      </p:sp>
      <p:sp>
        <p:nvSpPr>
          <p:cNvPr id="8" name="Footer Placeholder 7"/>
          <p:cNvSpPr>
            <a:spLocks noGrp="1"/>
          </p:cNvSpPr>
          <p:nvPr>
            <p:ph type="ftr" sz="quarter" idx="11"/>
          </p:nvPr>
        </p:nvSpPr>
        <p:spPr/>
        <p:txBody>
          <a:bodyPr/>
          <a:lstStyle/>
          <a:p>
            <a:r>
              <a:rPr lang="en-US" smtClean="0"/>
              <a:t>14/12/2019 : Académie Algérienne d'Allergologie</a:t>
            </a:r>
            <a:endParaRPr lang="en-US" dirty="0"/>
          </a:p>
        </p:txBody>
      </p:sp>
      <p:sp>
        <p:nvSpPr>
          <p:cNvPr id="9" name="Slide Number Placeholder 8"/>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82666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4876D-503E-9541-9A79-60E02A7070EE}" type="datetime1">
              <a:rPr lang="fr-BE" smtClean="0"/>
              <a:pPr/>
              <a:t>14/01/2020</a:t>
            </a:fld>
            <a:endParaRPr lang="en-US" dirty="0"/>
          </a:p>
        </p:txBody>
      </p:sp>
      <p:sp>
        <p:nvSpPr>
          <p:cNvPr id="4" name="Footer Placeholder 3"/>
          <p:cNvSpPr>
            <a:spLocks noGrp="1"/>
          </p:cNvSpPr>
          <p:nvPr>
            <p:ph type="ftr" sz="quarter" idx="11"/>
          </p:nvPr>
        </p:nvSpPr>
        <p:spPr/>
        <p:txBody>
          <a:bodyPr/>
          <a:lstStyle/>
          <a:p>
            <a:r>
              <a:rPr lang="en-US" smtClean="0"/>
              <a:t>14/12/2019 : Académie Algérienne d'Allergologie</a:t>
            </a:r>
            <a:endParaRPr lang="en-US" dirty="0"/>
          </a:p>
        </p:txBody>
      </p:sp>
      <p:sp>
        <p:nvSpPr>
          <p:cNvPr id="5" name="Slide Number Placeholder 4"/>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2690945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BF7632-1AA1-6440-833B-A6BCE82946F7}" type="datetime1">
              <a:rPr lang="fr-BE" smtClean="0"/>
              <a:pPr/>
              <a:t>14/01/2020</a:t>
            </a:fld>
            <a:endParaRPr lang="en-US" dirty="0"/>
          </a:p>
        </p:txBody>
      </p:sp>
      <p:sp>
        <p:nvSpPr>
          <p:cNvPr id="3" name="Footer Placeholder 2"/>
          <p:cNvSpPr>
            <a:spLocks noGrp="1"/>
          </p:cNvSpPr>
          <p:nvPr>
            <p:ph type="ftr" sz="quarter" idx="11"/>
          </p:nvPr>
        </p:nvSpPr>
        <p:spPr/>
        <p:txBody>
          <a:bodyPr/>
          <a:lstStyle/>
          <a:p>
            <a:r>
              <a:rPr lang="en-US" smtClean="0"/>
              <a:t>14/12/2019 : Académie Algérienne d'Allergologie</a:t>
            </a:r>
            <a:endParaRPr lang="en-US" dirty="0"/>
          </a:p>
        </p:txBody>
      </p:sp>
      <p:sp>
        <p:nvSpPr>
          <p:cNvPr id="4" name="Slide Number Placeholder 3"/>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5431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Content Placeholder 2"/>
          <p:cNvSpPr>
            <a:spLocks noGrp="1"/>
          </p:cNvSpPr>
          <p:nvPr>
            <p:ph idx="1"/>
          </p:nvPr>
        </p:nvSpPr>
        <p:spPr>
          <a:xfrm>
            <a:off x="21769390" y="5529588"/>
            <a:ext cx="25923240" cy="27292300"/>
          </a:xfrm>
        </p:spPr>
        <p:txBody>
          <a:bodyPr/>
          <a:lstStyle>
            <a:lvl1pPr>
              <a:defRPr sz="17920"/>
            </a:lvl1pPr>
            <a:lvl2pPr>
              <a:defRPr sz="15680"/>
            </a:lvl2pPr>
            <a:lvl3pPr>
              <a:defRPr sz="13440"/>
            </a:lvl3pPr>
            <a:lvl4pPr>
              <a:defRPr sz="11200"/>
            </a:lvl4pPr>
            <a:lvl5pPr>
              <a:defRPr sz="11200"/>
            </a:lvl5pPr>
            <a:lvl6pPr>
              <a:defRPr sz="11200"/>
            </a:lvl6pPr>
            <a:lvl7pPr>
              <a:defRPr sz="11200"/>
            </a:lvl7pPr>
            <a:lvl8pPr>
              <a:defRPr sz="11200"/>
            </a:lvl8pPr>
            <a:lvl9pPr>
              <a:defRPr sz="1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FA20182C-5F6C-1944-B1F4-82A446DEDF43}" type="datetime1">
              <a:rPr lang="fr-BE" smtClean="0"/>
              <a:pPr/>
              <a:t>14/01/2020</a:t>
            </a:fld>
            <a:endParaRPr lang="en-US" dirty="0"/>
          </a:p>
        </p:txBody>
      </p:sp>
      <p:sp>
        <p:nvSpPr>
          <p:cNvPr id="6" name="Footer Placeholder 5"/>
          <p:cNvSpPr>
            <a:spLocks noGrp="1"/>
          </p:cNvSpPr>
          <p:nvPr>
            <p:ph type="ftr" sz="quarter" idx="11"/>
          </p:nvPr>
        </p:nvSpPr>
        <p:spPr/>
        <p:txBody>
          <a:bodyPr/>
          <a:lstStyle/>
          <a:p>
            <a:r>
              <a:rPr lang="en-US" smtClean="0"/>
              <a:t>14/12/2019 : Académie Algérienne d'Allergologie</a:t>
            </a:r>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138773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0" y="2560320"/>
            <a:ext cx="16515397" cy="8961120"/>
          </a:xfrm>
        </p:spPr>
        <p:txBody>
          <a:bodyPr anchor="b"/>
          <a:lstStyle>
            <a:lvl1pPr>
              <a:defRPr sz="1792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69390" y="5529588"/>
            <a:ext cx="25923240" cy="27292300"/>
          </a:xfrm>
        </p:spPr>
        <p:txBody>
          <a:bodyPr anchor="t"/>
          <a:lstStyle>
            <a:lvl1pPr marL="0" indent="0">
              <a:buNone/>
              <a:defRPr sz="17920"/>
            </a:lvl1pPr>
            <a:lvl2pPr marL="2560320" indent="0">
              <a:buNone/>
              <a:defRPr sz="15680"/>
            </a:lvl2pPr>
            <a:lvl3pPr marL="5120640" indent="0">
              <a:buNone/>
              <a:defRPr sz="13440"/>
            </a:lvl3pPr>
            <a:lvl4pPr marL="7680960" indent="0">
              <a:buNone/>
              <a:defRPr sz="11200"/>
            </a:lvl4pPr>
            <a:lvl5pPr marL="10241280" indent="0">
              <a:buNone/>
              <a:defRPr sz="11200"/>
            </a:lvl5pPr>
            <a:lvl6pPr marL="12801600" indent="0">
              <a:buNone/>
              <a:defRPr sz="11200"/>
            </a:lvl6pPr>
            <a:lvl7pPr marL="15361920" indent="0">
              <a:buNone/>
              <a:defRPr sz="11200"/>
            </a:lvl7pPr>
            <a:lvl8pPr marL="17922240" indent="0">
              <a:buNone/>
              <a:defRPr sz="11200"/>
            </a:lvl8pPr>
            <a:lvl9pPr marL="20482560" indent="0">
              <a:buNone/>
              <a:defRPr sz="11200"/>
            </a:lvl9pPr>
          </a:lstStyle>
          <a:p>
            <a:r>
              <a:rPr lang="en-US" dirty="0"/>
              <a:t>Click icon to add picture</a:t>
            </a:r>
          </a:p>
        </p:txBody>
      </p:sp>
      <p:sp>
        <p:nvSpPr>
          <p:cNvPr id="4" name="Text Placeholder 3"/>
          <p:cNvSpPr>
            <a:spLocks noGrp="1"/>
          </p:cNvSpPr>
          <p:nvPr>
            <p:ph type="body" sz="half" idx="2"/>
          </p:nvPr>
        </p:nvSpPr>
        <p:spPr>
          <a:xfrm>
            <a:off x="3527110" y="11521440"/>
            <a:ext cx="16515397" cy="21344893"/>
          </a:xfrm>
        </p:spPr>
        <p:txBody>
          <a:bodyPr/>
          <a:lstStyle>
            <a:lvl1pPr marL="0" indent="0">
              <a:buNone/>
              <a:defRPr sz="8960"/>
            </a:lvl1pPr>
            <a:lvl2pPr marL="2560320" indent="0">
              <a:buNone/>
              <a:defRPr sz="7840"/>
            </a:lvl2pPr>
            <a:lvl3pPr marL="5120640" indent="0">
              <a:buNone/>
              <a:defRPr sz="6720"/>
            </a:lvl3pPr>
            <a:lvl4pPr marL="7680960" indent="0">
              <a:buNone/>
              <a:defRPr sz="5600"/>
            </a:lvl4pPr>
            <a:lvl5pPr marL="10241280" indent="0">
              <a:buNone/>
              <a:defRPr sz="5600"/>
            </a:lvl5pPr>
            <a:lvl6pPr marL="12801600" indent="0">
              <a:buNone/>
              <a:defRPr sz="5600"/>
            </a:lvl6pPr>
            <a:lvl7pPr marL="15361920" indent="0">
              <a:buNone/>
              <a:defRPr sz="5600"/>
            </a:lvl7pPr>
            <a:lvl8pPr marL="17922240" indent="0">
              <a:buNone/>
              <a:defRPr sz="5600"/>
            </a:lvl8pPr>
            <a:lvl9pPr marL="20482560" indent="0">
              <a:buNone/>
              <a:defRPr sz="5600"/>
            </a:lvl9pPr>
          </a:lstStyle>
          <a:p>
            <a:pPr lvl="0"/>
            <a:r>
              <a:rPr lang="en-US"/>
              <a:t>Edit Master text styles</a:t>
            </a:r>
          </a:p>
        </p:txBody>
      </p:sp>
      <p:sp>
        <p:nvSpPr>
          <p:cNvPr id="5" name="Date Placeholder 4"/>
          <p:cNvSpPr>
            <a:spLocks noGrp="1"/>
          </p:cNvSpPr>
          <p:nvPr>
            <p:ph type="dt" sz="half" idx="10"/>
          </p:nvPr>
        </p:nvSpPr>
        <p:spPr/>
        <p:txBody>
          <a:bodyPr/>
          <a:lstStyle/>
          <a:p>
            <a:fld id="{82BC7924-D88A-5A44-ACDE-1F02285EE95A}" type="datetime1">
              <a:rPr lang="fr-BE" smtClean="0"/>
              <a:pPr/>
              <a:t>14/01/2020</a:t>
            </a:fld>
            <a:endParaRPr lang="en-US" dirty="0"/>
          </a:p>
        </p:txBody>
      </p:sp>
      <p:sp>
        <p:nvSpPr>
          <p:cNvPr id="6" name="Footer Placeholder 5"/>
          <p:cNvSpPr>
            <a:spLocks noGrp="1"/>
          </p:cNvSpPr>
          <p:nvPr>
            <p:ph type="ftr" sz="quarter" idx="11"/>
          </p:nvPr>
        </p:nvSpPr>
        <p:spPr/>
        <p:txBody>
          <a:bodyPr/>
          <a:lstStyle/>
          <a:p>
            <a:r>
              <a:rPr lang="en-US" smtClean="0"/>
              <a:t>14/12/2019 : Académie Algérienne d'Allergologie</a:t>
            </a:r>
            <a:endParaRPr lang="en-US" dirty="0"/>
          </a:p>
        </p:txBody>
      </p:sp>
      <p:sp>
        <p:nvSpPr>
          <p:cNvPr id="7" name="Slide Number Placeholder 6"/>
          <p:cNvSpPr>
            <a:spLocks noGrp="1"/>
          </p:cNvSpPr>
          <p:nvPr>
            <p:ph type="sldNum" sz="quarter" idx="12"/>
          </p:nvPr>
        </p:nvSpPr>
        <p:spPr/>
        <p:txBody>
          <a:body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73024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2044708"/>
            <a:ext cx="441655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0440" y="10223500"/>
            <a:ext cx="441655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20440" y="35595568"/>
            <a:ext cx="11521440" cy="2044700"/>
          </a:xfrm>
          <a:prstGeom prst="rect">
            <a:avLst/>
          </a:prstGeom>
        </p:spPr>
        <p:txBody>
          <a:bodyPr vert="horz" lIns="91440" tIns="45720" rIns="91440" bIns="45720" rtlCol="0" anchor="ctr"/>
          <a:lstStyle>
            <a:lvl1pPr algn="l">
              <a:defRPr sz="6720">
                <a:solidFill>
                  <a:schemeClr val="tx1">
                    <a:tint val="75000"/>
                  </a:schemeClr>
                </a:solidFill>
              </a:defRPr>
            </a:lvl1pPr>
          </a:lstStyle>
          <a:p>
            <a:fld id="{D7158952-B1B5-9746-91F1-A9562A8157A4}" type="datetime1">
              <a:rPr lang="fr-BE" smtClean="0"/>
              <a:pPr/>
              <a:t>14/01/2020</a:t>
            </a:fld>
            <a:endParaRPr lang="en-US" dirty="0"/>
          </a:p>
        </p:txBody>
      </p:sp>
      <p:sp>
        <p:nvSpPr>
          <p:cNvPr id="5" name="Footer Placeholder 4"/>
          <p:cNvSpPr>
            <a:spLocks noGrp="1"/>
          </p:cNvSpPr>
          <p:nvPr>
            <p:ph type="ftr" sz="quarter" idx="3"/>
          </p:nvPr>
        </p:nvSpPr>
        <p:spPr>
          <a:xfrm>
            <a:off x="16962120" y="35595568"/>
            <a:ext cx="17282160" cy="2044700"/>
          </a:xfrm>
          <a:prstGeom prst="rect">
            <a:avLst/>
          </a:prstGeom>
        </p:spPr>
        <p:txBody>
          <a:bodyPr vert="horz" lIns="91440" tIns="45720" rIns="91440" bIns="45720" rtlCol="0" anchor="ctr"/>
          <a:lstStyle>
            <a:lvl1pPr algn="ctr">
              <a:defRPr sz="6720">
                <a:solidFill>
                  <a:schemeClr val="tx1">
                    <a:tint val="75000"/>
                  </a:schemeClr>
                </a:solidFill>
              </a:defRPr>
            </a:lvl1pPr>
          </a:lstStyle>
          <a:p>
            <a:r>
              <a:rPr lang="en-US" smtClean="0"/>
              <a:t>14/12/2019 : Académie Algérienne d'Allergologie</a:t>
            </a:r>
            <a:endParaRPr lang="en-US" dirty="0"/>
          </a:p>
        </p:txBody>
      </p:sp>
      <p:sp>
        <p:nvSpPr>
          <p:cNvPr id="6" name="Slide Number Placeholder 5"/>
          <p:cNvSpPr>
            <a:spLocks noGrp="1"/>
          </p:cNvSpPr>
          <p:nvPr>
            <p:ph type="sldNum" sz="quarter" idx="4"/>
          </p:nvPr>
        </p:nvSpPr>
        <p:spPr>
          <a:xfrm>
            <a:off x="36164520" y="35595568"/>
            <a:ext cx="11521440" cy="2044700"/>
          </a:xfrm>
          <a:prstGeom prst="rect">
            <a:avLst/>
          </a:prstGeom>
        </p:spPr>
        <p:txBody>
          <a:bodyPr vert="horz" lIns="91440" tIns="45720" rIns="91440" bIns="45720" rtlCol="0" anchor="ctr"/>
          <a:lstStyle>
            <a:lvl1pPr algn="r">
              <a:defRPr sz="6720">
                <a:solidFill>
                  <a:schemeClr val="tx1">
                    <a:tint val="75000"/>
                  </a:schemeClr>
                </a:solidFill>
              </a:defRPr>
            </a:lvl1pPr>
          </a:lstStyle>
          <a:p>
            <a:fld id="{B1BCE2C6-3DFF-0247-8CC5-BC681CC654AF}" type="slidenum">
              <a:rPr lang="en-US" smtClean="0"/>
              <a:pPr/>
              <a:t>‹N°›</a:t>
            </a:fld>
            <a:endParaRPr lang="en-US" dirty="0"/>
          </a:p>
        </p:txBody>
      </p:sp>
    </p:spTree>
    <p:extLst>
      <p:ext uri="{BB962C8B-B14F-4D97-AF65-F5344CB8AC3E}">
        <p14:creationId xmlns:p14="http://schemas.microsoft.com/office/powerpoint/2010/main" xmlns="" val="31109224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p:titleStyle>
    <p:body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p:bodyStyle>
    <p:otherStyle>
      <a:defPPr>
        <a:defRPr lang="en-US"/>
      </a:defPPr>
      <a:lvl1pPr marL="0" algn="l" defTabSz="5120640" rtl="0" eaLnBrk="1" latinLnBrk="0" hangingPunct="1">
        <a:defRPr sz="10080" kern="1200">
          <a:solidFill>
            <a:schemeClr val="tx1"/>
          </a:solidFill>
          <a:latin typeface="+mn-lt"/>
          <a:ea typeface="+mn-ea"/>
          <a:cs typeface="+mn-cs"/>
        </a:defRPr>
      </a:lvl1pPr>
      <a:lvl2pPr marL="2560320" algn="l" defTabSz="5120640" rtl="0" eaLnBrk="1" latinLnBrk="0" hangingPunct="1">
        <a:defRPr sz="10080" kern="1200">
          <a:solidFill>
            <a:schemeClr val="tx1"/>
          </a:solidFill>
          <a:latin typeface="+mn-lt"/>
          <a:ea typeface="+mn-ea"/>
          <a:cs typeface="+mn-cs"/>
        </a:defRPr>
      </a:lvl2pPr>
      <a:lvl3pPr marL="5120640" algn="l" defTabSz="5120640" rtl="0" eaLnBrk="1" latinLnBrk="0" hangingPunct="1">
        <a:defRPr sz="10080" kern="1200">
          <a:solidFill>
            <a:schemeClr val="tx1"/>
          </a:solidFill>
          <a:latin typeface="+mn-lt"/>
          <a:ea typeface="+mn-ea"/>
          <a:cs typeface="+mn-cs"/>
        </a:defRPr>
      </a:lvl3pPr>
      <a:lvl4pPr marL="7680960" algn="l" defTabSz="5120640" rtl="0" eaLnBrk="1" latinLnBrk="0" hangingPunct="1">
        <a:defRPr sz="10080" kern="1200">
          <a:solidFill>
            <a:schemeClr val="tx1"/>
          </a:solidFill>
          <a:latin typeface="+mn-lt"/>
          <a:ea typeface="+mn-ea"/>
          <a:cs typeface="+mn-cs"/>
        </a:defRPr>
      </a:lvl4pPr>
      <a:lvl5pPr marL="10241280" algn="l" defTabSz="5120640" rtl="0" eaLnBrk="1" latinLnBrk="0" hangingPunct="1">
        <a:defRPr sz="10080" kern="1200">
          <a:solidFill>
            <a:schemeClr val="tx1"/>
          </a:solidFill>
          <a:latin typeface="+mn-lt"/>
          <a:ea typeface="+mn-ea"/>
          <a:cs typeface="+mn-cs"/>
        </a:defRPr>
      </a:lvl5pPr>
      <a:lvl6pPr marL="12801600" algn="l" defTabSz="5120640" rtl="0" eaLnBrk="1" latinLnBrk="0" hangingPunct="1">
        <a:defRPr sz="10080" kern="1200">
          <a:solidFill>
            <a:schemeClr val="tx1"/>
          </a:solidFill>
          <a:latin typeface="+mn-lt"/>
          <a:ea typeface="+mn-ea"/>
          <a:cs typeface="+mn-cs"/>
        </a:defRPr>
      </a:lvl6pPr>
      <a:lvl7pPr marL="15361920" algn="l" defTabSz="5120640" rtl="0" eaLnBrk="1" latinLnBrk="0" hangingPunct="1">
        <a:defRPr sz="10080" kern="1200">
          <a:solidFill>
            <a:schemeClr val="tx1"/>
          </a:solidFill>
          <a:latin typeface="+mn-lt"/>
          <a:ea typeface="+mn-ea"/>
          <a:cs typeface="+mn-cs"/>
        </a:defRPr>
      </a:lvl7pPr>
      <a:lvl8pPr marL="17922240" algn="l" defTabSz="5120640" rtl="0" eaLnBrk="1" latinLnBrk="0" hangingPunct="1">
        <a:defRPr sz="10080" kern="1200">
          <a:solidFill>
            <a:schemeClr val="tx1"/>
          </a:solidFill>
          <a:latin typeface="+mn-lt"/>
          <a:ea typeface="+mn-ea"/>
          <a:cs typeface="+mn-cs"/>
        </a:defRPr>
      </a:lvl8pPr>
      <a:lvl9pPr marL="20482560" algn="l" defTabSz="5120640" rtl="0" eaLnBrk="1" latinLnBrk="0" hangingPunct="1">
        <a:defRPr sz="10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2FA3425-2E16-E04B-832D-AB57AAD77641}"/>
              </a:ext>
            </a:extLst>
          </p:cNvPr>
          <p:cNvSpPr txBox="1"/>
          <p:nvPr/>
        </p:nvSpPr>
        <p:spPr>
          <a:xfrm>
            <a:off x="0" y="16301484"/>
            <a:ext cx="51206400" cy="4339650"/>
          </a:xfrm>
          <a:prstGeom prst="rect">
            <a:avLst/>
          </a:prstGeom>
          <a:noFill/>
        </p:spPr>
        <p:txBody>
          <a:bodyPr wrap="square" rtlCol="0">
            <a:spAutoFit/>
          </a:bodyPr>
          <a:lstStyle/>
          <a:p>
            <a:pPr algn="ctr"/>
            <a:r>
              <a:rPr lang="en-US" sz="13800" b="1" dirty="0" smtClean="0">
                <a:solidFill>
                  <a:srgbClr val="005393"/>
                </a:solidFill>
                <a:latin typeface="DIN-Bold" pitchFamily="2" charset="0"/>
              </a:rPr>
              <a:t>New approaches to manage hymenoptera venom </a:t>
            </a:r>
          </a:p>
          <a:p>
            <a:pPr algn="ctr"/>
            <a:r>
              <a:rPr lang="en-US" sz="13800" b="1" dirty="0" smtClean="0">
                <a:solidFill>
                  <a:srgbClr val="005393"/>
                </a:solidFill>
                <a:latin typeface="DIN-Bold" pitchFamily="2" charset="0"/>
              </a:rPr>
              <a:t>allergic patients at risk of anaphylaxis</a:t>
            </a:r>
          </a:p>
        </p:txBody>
      </p:sp>
      <p:pic>
        <p:nvPicPr>
          <p:cNvPr id="9" name="Picture 8">
            <a:extLst>
              <a:ext uri="{FF2B5EF4-FFF2-40B4-BE49-F238E27FC236}">
                <a16:creationId xmlns="" xmlns:a16="http://schemas.microsoft.com/office/drawing/2014/main" id="{C2F7802D-9917-354C-B67C-5C6AD1D6FE8B}"/>
              </a:ext>
            </a:extLst>
          </p:cNvPr>
          <p:cNvPicPr>
            <a:picLocks noChangeAspect="1"/>
          </p:cNvPicPr>
          <p:nvPr/>
        </p:nvPicPr>
        <p:blipFill>
          <a:blip r:embed="rId3"/>
          <a:stretch>
            <a:fillRect/>
          </a:stretch>
        </p:blipFill>
        <p:spPr>
          <a:xfrm>
            <a:off x="414312" y="31596806"/>
            <a:ext cx="11790938" cy="6747249"/>
          </a:xfrm>
          <a:prstGeom prst="rect">
            <a:avLst/>
          </a:prstGeom>
        </p:spPr>
      </p:pic>
      <p:pic>
        <p:nvPicPr>
          <p:cNvPr id="11" name="Picture 10">
            <a:extLst>
              <a:ext uri="{FF2B5EF4-FFF2-40B4-BE49-F238E27FC236}">
                <a16:creationId xmlns="" xmlns:a16="http://schemas.microsoft.com/office/drawing/2014/main" id="{5B661ADF-7634-E245-A7DC-0397BB01BB96}"/>
              </a:ext>
            </a:extLst>
          </p:cNvPr>
          <p:cNvPicPr>
            <a:picLocks noChangeAspect="1"/>
          </p:cNvPicPr>
          <p:nvPr/>
        </p:nvPicPr>
        <p:blipFill>
          <a:blip r:embed="rId4"/>
          <a:stretch>
            <a:fillRect/>
          </a:stretch>
        </p:blipFill>
        <p:spPr>
          <a:xfrm>
            <a:off x="20721326" y="2585726"/>
            <a:ext cx="9763748" cy="9763748"/>
          </a:xfrm>
          <a:prstGeom prst="rect">
            <a:avLst/>
          </a:prstGeom>
        </p:spPr>
      </p:pic>
      <p:pic>
        <p:nvPicPr>
          <p:cNvPr id="13" name="Picture 12">
            <a:extLst>
              <a:ext uri="{FF2B5EF4-FFF2-40B4-BE49-F238E27FC236}">
                <a16:creationId xmlns="" xmlns:a16="http://schemas.microsoft.com/office/drawing/2014/main" id="{95EE253E-7C77-F44B-916A-B234C576FAAC}"/>
              </a:ext>
            </a:extLst>
          </p:cNvPr>
          <p:cNvPicPr>
            <a:picLocks noChangeAspect="1"/>
          </p:cNvPicPr>
          <p:nvPr/>
        </p:nvPicPr>
        <p:blipFill>
          <a:blip r:embed="rId5"/>
          <a:stretch>
            <a:fillRect/>
          </a:stretch>
        </p:blipFill>
        <p:spPr>
          <a:xfrm>
            <a:off x="39172222" y="31941457"/>
            <a:ext cx="11278805" cy="6463343"/>
          </a:xfrm>
          <a:prstGeom prst="rect">
            <a:avLst/>
          </a:prstGeom>
        </p:spPr>
      </p:pic>
      <p:sp>
        <p:nvSpPr>
          <p:cNvPr id="44" name="TextBox 43">
            <a:extLst>
              <a:ext uri="{FF2B5EF4-FFF2-40B4-BE49-F238E27FC236}">
                <a16:creationId xmlns="" xmlns:a16="http://schemas.microsoft.com/office/drawing/2014/main" id="{259C3E34-9B0C-BF4D-9040-24B11958F300}"/>
              </a:ext>
            </a:extLst>
          </p:cNvPr>
          <p:cNvSpPr txBox="1"/>
          <p:nvPr/>
        </p:nvSpPr>
        <p:spPr>
          <a:xfrm>
            <a:off x="14432429" y="23752387"/>
            <a:ext cx="22349415" cy="1862048"/>
          </a:xfrm>
          <a:prstGeom prst="rect">
            <a:avLst/>
          </a:prstGeom>
          <a:noFill/>
        </p:spPr>
        <p:txBody>
          <a:bodyPr wrap="square" rtlCol="0">
            <a:spAutoFit/>
          </a:bodyPr>
          <a:lstStyle/>
          <a:p>
            <a:pPr algn="ctr"/>
            <a:r>
              <a:rPr lang="en-US" sz="11500" smtClean="0">
                <a:solidFill>
                  <a:srgbClr val="F26B21"/>
                </a:solidFill>
                <a:latin typeface="DIN-Bold" pitchFamily="2" charset="0"/>
              </a:rPr>
              <a:t>Romy GADISSEUR</a:t>
            </a:r>
            <a:endParaRPr lang="en-US" sz="11500">
              <a:solidFill>
                <a:srgbClr val="F26B21"/>
              </a:solidFill>
              <a:latin typeface="DIN-Bold" pitchFamily="2" charset="0"/>
            </a:endParaRPr>
          </a:p>
        </p:txBody>
      </p:sp>
      <p:sp>
        <p:nvSpPr>
          <p:cNvPr id="47" name="TextBox 46">
            <a:extLst>
              <a:ext uri="{FF2B5EF4-FFF2-40B4-BE49-F238E27FC236}">
                <a16:creationId xmlns="" xmlns:a16="http://schemas.microsoft.com/office/drawing/2014/main" id="{3B359E3D-2708-D04B-B9E7-716EDEA75018}"/>
              </a:ext>
            </a:extLst>
          </p:cNvPr>
          <p:cNvSpPr txBox="1"/>
          <p:nvPr/>
        </p:nvSpPr>
        <p:spPr>
          <a:xfrm>
            <a:off x="14432429" y="25701446"/>
            <a:ext cx="22349415" cy="2954655"/>
          </a:xfrm>
          <a:prstGeom prst="rect">
            <a:avLst/>
          </a:prstGeom>
          <a:noFill/>
        </p:spPr>
        <p:txBody>
          <a:bodyPr wrap="square" rtlCol="0">
            <a:spAutoFit/>
          </a:bodyPr>
          <a:lstStyle/>
          <a:p>
            <a:pPr algn="ctr"/>
            <a:r>
              <a:rPr lang="en-US" sz="6600" b="1">
                <a:latin typeface="DIN-Regular" pitchFamily="2" charset="0"/>
              </a:rPr>
              <a:t>Department of Clinical Chemistry</a:t>
            </a:r>
          </a:p>
          <a:p>
            <a:pPr algn="ctr"/>
            <a:r>
              <a:rPr lang="en-US" sz="6000">
                <a:latin typeface="DIN-Regular" pitchFamily="2" charset="0"/>
              </a:rPr>
              <a:t>University of Liège, CHU Sart-Tilman</a:t>
            </a:r>
          </a:p>
          <a:p>
            <a:pPr algn="ctr"/>
            <a:r>
              <a:rPr lang="en-US" sz="6000">
                <a:latin typeface="DIN-Regular" pitchFamily="2" charset="0"/>
              </a:rPr>
              <a:t>Liège, Belgium</a:t>
            </a:r>
          </a:p>
        </p:txBody>
      </p:sp>
      <p:sp>
        <p:nvSpPr>
          <p:cNvPr id="50" name="TextBox 49">
            <a:extLst>
              <a:ext uri="{FF2B5EF4-FFF2-40B4-BE49-F238E27FC236}">
                <a16:creationId xmlns="" xmlns:a16="http://schemas.microsoft.com/office/drawing/2014/main" id="{087BADED-57DC-BA46-80C7-53945CC8D7D6}"/>
              </a:ext>
            </a:extLst>
          </p:cNvPr>
          <p:cNvSpPr txBox="1"/>
          <p:nvPr/>
        </p:nvSpPr>
        <p:spPr>
          <a:xfrm>
            <a:off x="14766184" y="28578138"/>
            <a:ext cx="22349415" cy="1015663"/>
          </a:xfrm>
          <a:prstGeom prst="rect">
            <a:avLst/>
          </a:prstGeom>
          <a:noFill/>
        </p:spPr>
        <p:txBody>
          <a:bodyPr wrap="square" rtlCol="0">
            <a:spAutoFit/>
          </a:bodyPr>
          <a:lstStyle/>
          <a:p>
            <a:pPr algn="ctr"/>
            <a:r>
              <a:rPr lang="en-US" sz="6000">
                <a:latin typeface="DIN-Regular" pitchFamily="2" charset="0"/>
              </a:rPr>
              <a:t>Email: </a:t>
            </a:r>
            <a:r>
              <a:rPr lang="en-US" sz="6000" i="1" smtClean="0">
                <a:solidFill>
                  <a:srgbClr val="005393"/>
                </a:solidFill>
                <a:latin typeface="DIN-Regular" pitchFamily="2" charset="0"/>
              </a:rPr>
              <a:t>romy.gadisseur</a:t>
            </a:r>
            <a:r>
              <a:rPr lang="en-US" sz="6000" i="1" smtClean="0">
                <a:solidFill>
                  <a:srgbClr val="005393"/>
                </a:solidFill>
              </a:rPr>
              <a:t>@</a:t>
            </a:r>
            <a:r>
              <a:rPr lang="en-US" sz="6000" i="1" smtClean="0">
                <a:solidFill>
                  <a:srgbClr val="005393"/>
                </a:solidFill>
                <a:latin typeface="DIN-Regular" pitchFamily="2" charset="0"/>
              </a:rPr>
              <a:t>chuliege.be</a:t>
            </a:r>
            <a:endParaRPr lang="en-US" sz="6000" i="1">
              <a:solidFill>
                <a:srgbClr val="005393"/>
              </a:solidFill>
              <a:latin typeface="DIN-Regular" pitchFamily="2" charset="0"/>
            </a:endParaRPr>
          </a:p>
        </p:txBody>
      </p:sp>
      <p:pic>
        <p:nvPicPr>
          <p:cNvPr id="12" name="Image 11"/>
          <p:cNvPicPr>
            <a:picLocks noChangeAspect="1"/>
          </p:cNvPicPr>
          <p:nvPr/>
        </p:nvPicPr>
        <p:blipFill>
          <a:blip r:embed="rId6"/>
          <a:stretch>
            <a:fillRect/>
          </a:stretch>
        </p:blipFill>
        <p:spPr>
          <a:xfrm>
            <a:off x="414312" y="22720208"/>
            <a:ext cx="13854178" cy="7308191"/>
          </a:xfrm>
          <a:prstGeom prst="rect">
            <a:avLst/>
          </a:prstGeom>
        </p:spPr>
      </p:pic>
      <p:pic>
        <p:nvPicPr>
          <p:cNvPr id="14" name="Image 13"/>
          <p:cNvPicPr>
            <a:picLocks noChangeAspect="1"/>
          </p:cNvPicPr>
          <p:nvPr/>
        </p:nvPicPr>
        <p:blipFill>
          <a:blip r:embed="rId7"/>
          <a:stretch>
            <a:fillRect/>
          </a:stretch>
        </p:blipFill>
        <p:spPr>
          <a:xfrm>
            <a:off x="37115599" y="22720207"/>
            <a:ext cx="11576201" cy="8483323"/>
          </a:xfrm>
          <a:prstGeom prst="rect">
            <a:avLst/>
          </a:prstGeom>
        </p:spPr>
      </p:pic>
      <p:sp>
        <p:nvSpPr>
          <p:cNvPr id="2" name="Espace réservé du pied de page 1"/>
          <p:cNvSpPr>
            <a:spLocks noGrp="1"/>
          </p:cNvSpPr>
          <p:nvPr>
            <p:ph type="ftr" sz="quarter" idx="11"/>
          </p:nvPr>
        </p:nvSpPr>
        <p:spPr>
          <a:xfrm>
            <a:off x="17299811" y="35714225"/>
            <a:ext cx="17282160" cy="2044700"/>
          </a:xfrm>
        </p:spPr>
        <p:txBody>
          <a:bodyPr/>
          <a:lstStyle/>
          <a:p>
            <a:r>
              <a:rPr lang="en-US" dirty="0" smtClean="0"/>
              <a:t>14/12/2019 : </a:t>
            </a:r>
            <a:r>
              <a:rPr lang="en-US" dirty="0" err="1" smtClean="0"/>
              <a:t>Académie</a:t>
            </a:r>
            <a:r>
              <a:rPr lang="en-US" dirty="0" smtClean="0"/>
              <a:t> </a:t>
            </a:r>
            <a:r>
              <a:rPr lang="en-US" dirty="0" err="1" smtClean="0"/>
              <a:t>Algérienne</a:t>
            </a:r>
            <a:r>
              <a:rPr lang="en-US" dirty="0" smtClean="0"/>
              <a:t> </a:t>
            </a:r>
            <a:r>
              <a:rPr lang="en-US" dirty="0" err="1" smtClean="0"/>
              <a:t>d'Allergologie</a:t>
            </a:r>
            <a:endParaRPr lang="en-US" dirty="0"/>
          </a:p>
        </p:txBody>
      </p:sp>
    </p:spTree>
    <p:extLst>
      <p:ext uri="{BB962C8B-B14F-4D97-AF65-F5344CB8AC3E}">
        <p14:creationId xmlns:p14="http://schemas.microsoft.com/office/powerpoint/2010/main" xmlns="" val="2743995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772294" y="8063346"/>
            <a:ext cx="32355906" cy="15544797"/>
          </a:xfrm>
        </p:spPr>
        <p:txBody>
          <a:bodyPr>
            <a:normAutofit fontScale="62500" lnSpcReduction="20000"/>
          </a:bodyPr>
          <a:lstStyle/>
          <a:p>
            <a:r>
              <a:rPr lang="en-AU" dirty="0" smtClean="0"/>
              <a:t>Majority of allergens HBV and YJV </a:t>
            </a:r>
            <a:r>
              <a:rPr lang="en-AU" b="1" dirty="0" smtClean="0"/>
              <a:t>glycoproteins</a:t>
            </a:r>
            <a:r>
              <a:rPr lang="en-AU" dirty="0" smtClean="0"/>
              <a:t> = oligosaccharides linked to the protein. </a:t>
            </a:r>
          </a:p>
          <a:p>
            <a:r>
              <a:rPr lang="en-AU" b="1" dirty="0" smtClean="0"/>
              <a:t>alpha 1.3-linked </a:t>
            </a:r>
            <a:r>
              <a:rPr lang="en-AU" b="1" dirty="0" err="1" smtClean="0"/>
              <a:t>fucose</a:t>
            </a:r>
            <a:r>
              <a:rPr lang="en-AU" b="1" dirty="0" smtClean="0"/>
              <a:t> residue </a:t>
            </a:r>
            <a:r>
              <a:rPr lang="en-AU" dirty="0" smtClean="0"/>
              <a:t>on the N‑glycan core produced by insects. </a:t>
            </a:r>
          </a:p>
          <a:p>
            <a:r>
              <a:rPr lang="en-AU" dirty="0" smtClean="0"/>
              <a:t>Both glycan modifications not present on human carbohydrate structures </a:t>
            </a:r>
          </a:p>
          <a:p>
            <a:pPr lvl="1">
              <a:buFont typeface="Symbol" charset="2"/>
              <a:buChar char="Þ"/>
            </a:pPr>
            <a:r>
              <a:rPr lang="en-AU" b="1" dirty="0" smtClean="0"/>
              <a:t>highly immunogenic </a:t>
            </a:r>
            <a:r>
              <a:rPr lang="en-AU" dirty="0" smtClean="0"/>
              <a:t>=&gt; production of </a:t>
            </a:r>
            <a:r>
              <a:rPr lang="en-AU" dirty="0" err="1" smtClean="0"/>
              <a:t>sIgG</a:t>
            </a:r>
            <a:r>
              <a:rPr lang="en-AU" dirty="0" smtClean="0"/>
              <a:t>/sIgE. </a:t>
            </a:r>
          </a:p>
          <a:p>
            <a:pPr>
              <a:buFont typeface="Symbol" charset="2"/>
              <a:buChar char="Þ"/>
            </a:pPr>
            <a:r>
              <a:rPr lang="en-AU" dirty="0" smtClean="0"/>
              <a:t> test sIgE MUXF – </a:t>
            </a:r>
            <a:r>
              <a:rPr lang="en-AU" dirty="0" err="1" smtClean="0"/>
              <a:t>Bromelain</a:t>
            </a:r>
            <a:endParaRPr lang="en-AU" dirty="0" smtClean="0"/>
          </a:p>
          <a:p>
            <a:r>
              <a:rPr lang="en-AU" dirty="0" err="1" smtClean="0"/>
              <a:t>IgE</a:t>
            </a:r>
            <a:r>
              <a:rPr lang="en-AU" dirty="0" smtClean="0"/>
              <a:t> against CCDs =  </a:t>
            </a:r>
            <a:r>
              <a:rPr lang="en-AU" b="1" dirty="0" smtClean="0"/>
              <a:t>high affinity </a:t>
            </a:r>
          </a:p>
          <a:p>
            <a:r>
              <a:rPr lang="en-AU" b="1" dirty="0" smtClean="0"/>
              <a:t>No clinical relevance </a:t>
            </a:r>
            <a:r>
              <a:rPr lang="en-AU" dirty="0" smtClean="0"/>
              <a:t>of CCD in the case of HVA. </a:t>
            </a:r>
            <a:r>
              <a:rPr lang="en-AU" sz="9600" i="1" dirty="0" err="1" smtClean="0"/>
              <a:t>Mol</a:t>
            </a:r>
            <a:r>
              <a:rPr lang="en-AU" sz="9600" i="1" dirty="0" smtClean="0"/>
              <a:t> </a:t>
            </a:r>
            <a:r>
              <a:rPr lang="en-AU" sz="9600" i="1" dirty="0" err="1" smtClean="0"/>
              <a:t>Immunol</a:t>
            </a:r>
            <a:r>
              <a:rPr lang="en-AU" sz="9600" i="1" dirty="0" smtClean="0"/>
              <a:t> 2010)</a:t>
            </a:r>
            <a:endParaRPr lang="en-AU" sz="9600" i="1" dirty="0"/>
          </a:p>
        </p:txBody>
      </p:sp>
      <p:pic>
        <p:nvPicPr>
          <p:cNvPr id="4" name="Image 3"/>
          <p:cNvPicPr>
            <a:picLocks noChangeAspect="1"/>
          </p:cNvPicPr>
          <p:nvPr/>
        </p:nvPicPr>
        <p:blipFill rotWithShape="1">
          <a:blip r:embed="rId3"/>
          <a:srcRect t="6976" b="8530"/>
          <a:stretch/>
        </p:blipFill>
        <p:spPr>
          <a:xfrm>
            <a:off x="32246686" y="8063346"/>
            <a:ext cx="16812259" cy="10390910"/>
          </a:xfrm>
          <a:prstGeom prst="rect">
            <a:avLst/>
          </a:prstGeom>
        </p:spPr>
      </p:pic>
      <p:sp>
        <p:nvSpPr>
          <p:cNvPr id="5" name="Titre 1"/>
          <p:cNvSpPr>
            <a:spLocks noGrp="1"/>
          </p:cNvSpPr>
          <p:nvPr>
            <p:ph type="title"/>
          </p:nvPr>
        </p:nvSpPr>
        <p:spPr>
          <a:xfrm>
            <a:off x="3520440" y="0"/>
            <a:ext cx="44165520" cy="6982691"/>
          </a:xfrm>
        </p:spPr>
        <p:txBody>
          <a:bodyPr/>
          <a:lstStyle/>
          <a:p>
            <a:r>
              <a:rPr lang="fr-FR" sz="20600" b="1" dirty="0" smtClean="0">
                <a:solidFill>
                  <a:srgbClr val="F26B21"/>
                </a:solidFill>
                <a:latin typeface="DIN-Regular" pitchFamily="2" charset="0"/>
              </a:rPr>
              <a:t>Cross-</a:t>
            </a:r>
            <a:r>
              <a:rPr lang="fr-FR" sz="20600" b="1" dirty="0" err="1" smtClean="0">
                <a:solidFill>
                  <a:srgbClr val="F26B21"/>
                </a:solidFill>
                <a:latin typeface="DIN-Regular" pitchFamily="2" charset="0"/>
              </a:rPr>
              <a:t>reactive</a:t>
            </a:r>
            <a:r>
              <a:rPr lang="fr-FR" sz="20600" b="1" dirty="0" smtClean="0">
                <a:solidFill>
                  <a:srgbClr val="F26B21"/>
                </a:solidFill>
                <a:latin typeface="DIN-Regular" pitchFamily="2" charset="0"/>
              </a:rPr>
              <a:t> Carbohydrate </a:t>
            </a:r>
            <a:r>
              <a:rPr lang="fr-FR" sz="20600" b="1" dirty="0" err="1" smtClean="0">
                <a:solidFill>
                  <a:srgbClr val="F26B21"/>
                </a:solidFill>
                <a:latin typeface="DIN-Regular" pitchFamily="2" charset="0"/>
              </a:rPr>
              <a:t>Determinant</a:t>
            </a:r>
            <a:r>
              <a:rPr lang="fr-FR" sz="20600" b="1" dirty="0" smtClean="0">
                <a:solidFill>
                  <a:srgbClr val="F26B21"/>
                </a:solidFill>
                <a:latin typeface="DIN-Regular" pitchFamily="2" charset="0"/>
              </a:rPr>
              <a:t> </a:t>
            </a:r>
            <a:r>
              <a:rPr lang="fr-FR" sz="20600" b="1" dirty="0">
                <a:solidFill>
                  <a:srgbClr val="F26B21"/>
                </a:solidFill>
                <a:latin typeface="DIN-Regular" pitchFamily="2" charset="0"/>
              </a:rPr>
              <a:t>(</a:t>
            </a:r>
            <a:r>
              <a:rPr lang="fr-FR" sz="20600" b="1" dirty="0" smtClean="0">
                <a:solidFill>
                  <a:srgbClr val="F26B21"/>
                </a:solidFill>
                <a:latin typeface="DIN-Regular" pitchFamily="2" charset="0"/>
              </a:rPr>
              <a:t>CCD)</a:t>
            </a:r>
            <a:endParaRPr lang="fr-FR" sz="20600" b="1" dirty="0">
              <a:solidFill>
                <a:srgbClr val="F26B21"/>
              </a:solidFill>
              <a:latin typeface="DIN-Regular" pitchFamily="2" charset="0"/>
            </a:endParaRPr>
          </a:p>
        </p:txBody>
      </p:sp>
      <p:sp>
        <p:nvSpPr>
          <p:cNvPr id="6" name="Espace réservé du contenu 2"/>
          <p:cNvSpPr txBox="1">
            <a:spLocks/>
          </p:cNvSpPr>
          <p:nvPr/>
        </p:nvSpPr>
        <p:spPr>
          <a:xfrm>
            <a:off x="2772294" y="24688798"/>
            <a:ext cx="46286651" cy="10141529"/>
          </a:xfrm>
          <a:prstGeom prst="rect">
            <a:avLst/>
          </a:prstGeom>
        </p:spPr>
        <p:txBody>
          <a:bodyPr vert="horz" lIns="91440" tIns="45720" rIns="91440" bIns="45720" rtlCol="0">
            <a:normAutofit fontScale="62500" lnSpcReduction="20000"/>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AU" dirty="0" smtClean="0"/>
              <a:t>Cross-reactivity of HB and vespid venom :  majority attributed to irrelevant sIgE to CCDs   </a:t>
            </a:r>
            <a:r>
              <a:rPr lang="en-AU" sz="13100" i="1" dirty="0" smtClean="0"/>
              <a:t>(</a:t>
            </a:r>
            <a:r>
              <a:rPr lang="en-AU" sz="13100" i="1" dirty="0" err="1" smtClean="0"/>
              <a:t>Aalberse</a:t>
            </a:r>
            <a:r>
              <a:rPr lang="en-AU" sz="13100" i="1" dirty="0" smtClean="0"/>
              <a:t> RC et al. Allergy 2001.)</a:t>
            </a:r>
          </a:p>
          <a:p>
            <a:pPr lvl="1"/>
            <a:r>
              <a:rPr lang="en-AU" dirty="0" smtClean="0"/>
              <a:t>Double sensitizations to HB and wasp venom. </a:t>
            </a:r>
          </a:p>
          <a:p>
            <a:r>
              <a:rPr lang="en-AU" dirty="0" smtClean="0"/>
              <a:t>Production of correctly folded allergens, devoid of CCDs</a:t>
            </a:r>
          </a:p>
          <a:p>
            <a:pPr marL="0" indent="0" algn="ctr">
              <a:buFont typeface="Arial" panose="020B0604020202020204" pitchFamily="34" charset="0"/>
              <a:buNone/>
            </a:pPr>
            <a:r>
              <a:rPr lang="en-AU" sz="8600" i="1" dirty="0" smtClean="0"/>
              <a:t>(</a:t>
            </a:r>
            <a:r>
              <a:rPr lang="en-AU" sz="8600" i="1" dirty="0" err="1" smtClean="0"/>
              <a:t>Seismann</a:t>
            </a:r>
            <a:r>
              <a:rPr lang="en-AU" sz="8600" i="1" dirty="0" smtClean="0"/>
              <a:t> H et al. </a:t>
            </a:r>
            <a:r>
              <a:rPr lang="en-AU" sz="8600" i="1" dirty="0" err="1" smtClean="0"/>
              <a:t>Mol</a:t>
            </a:r>
            <a:r>
              <a:rPr lang="en-AU" sz="8600" i="1" dirty="0" smtClean="0"/>
              <a:t> </a:t>
            </a:r>
            <a:r>
              <a:rPr lang="en-AU" sz="8600" i="1" dirty="0" err="1" smtClean="0"/>
              <a:t>Immunol</a:t>
            </a:r>
            <a:r>
              <a:rPr lang="en-AU" sz="8600" i="1" dirty="0" smtClean="0"/>
              <a:t> 2010).</a:t>
            </a:r>
          </a:p>
          <a:p>
            <a:r>
              <a:rPr lang="en-AU" sz="16300" dirty="0" smtClean="0"/>
              <a:t>The detection of sIgE to CCD does not rule out a clinically relevant sensitization to protein epitopes on allergens of different venoms ! </a:t>
            </a:r>
            <a:endParaRPr lang="en-AU" sz="16300" dirty="0"/>
          </a:p>
        </p:txBody>
      </p:sp>
      <p:pic>
        <p:nvPicPr>
          <p:cNvPr id="7" name="Picture 10">
            <a:extLst>
              <a:ext uri="{FF2B5EF4-FFF2-40B4-BE49-F238E27FC236}">
                <a16:creationId xmlns="" xmlns:a16="http://schemas.microsoft.com/office/drawing/2014/main" id="{5B661ADF-7634-E245-A7DC-0397BB01BB96}"/>
              </a:ext>
            </a:extLst>
          </p:cNvPr>
          <p:cNvPicPr>
            <a:picLocks noChangeAspect="1"/>
          </p:cNvPicPr>
          <p:nvPr/>
        </p:nvPicPr>
        <p:blipFill>
          <a:blip r:embed="rId4"/>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AU" dirty="0" smtClean="0"/>
              <a:t>14/12/2019 : </a:t>
            </a:r>
            <a:r>
              <a:rPr lang="en-AU" dirty="0" err="1" smtClean="0"/>
              <a:t>Académie</a:t>
            </a:r>
            <a:r>
              <a:rPr lang="en-AU" dirty="0" smtClean="0"/>
              <a:t> </a:t>
            </a:r>
            <a:r>
              <a:rPr lang="en-AU" dirty="0" err="1" smtClean="0"/>
              <a:t>Algérienne</a:t>
            </a:r>
            <a:r>
              <a:rPr lang="en-AU" dirty="0" smtClean="0"/>
              <a:t> </a:t>
            </a:r>
            <a:r>
              <a:rPr lang="en-AU" dirty="0" err="1" smtClean="0"/>
              <a:t>d'Allergologie</a:t>
            </a:r>
            <a:endParaRPr lang="en-AU" dirty="0"/>
          </a:p>
        </p:txBody>
      </p:sp>
      <p:pic>
        <p:nvPicPr>
          <p:cNvPr id="8" name="Image 7"/>
          <p:cNvPicPr>
            <a:picLocks noChangeAspect="1"/>
          </p:cNvPicPr>
          <p:nvPr/>
        </p:nvPicPr>
        <p:blipFill>
          <a:blip r:embed="rId5"/>
          <a:stretch>
            <a:fillRect/>
          </a:stretch>
        </p:blipFill>
        <p:spPr>
          <a:xfrm>
            <a:off x="882533" y="31285060"/>
            <a:ext cx="3520440" cy="2640330"/>
          </a:xfrm>
          <a:prstGeom prst="rect">
            <a:avLst/>
          </a:prstGeom>
        </p:spPr>
      </p:pic>
    </p:spTree>
    <p:extLst>
      <p:ext uri="{BB962C8B-B14F-4D97-AF65-F5344CB8AC3E}">
        <p14:creationId xmlns:p14="http://schemas.microsoft.com/office/powerpoint/2010/main" xmlns="" val="470167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10223500"/>
            <a:ext cx="20170833" cy="24367493"/>
          </a:xfrm>
        </p:spPr>
        <p:txBody>
          <a:bodyPr>
            <a:normAutofit fontScale="92500" lnSpcReduction="10000"/>
          </a:bodyPr>
          <a:lstStyle/>
          <a:p>
            <a:r>
              <a:rPr lang="en-CA" sz="10200" dirty="0" smtClean="0"/>
              <a:t>HBV (</a:t>
            </a:r>
            <a:r>
              <a:rPr lang="en-CA" sz="10200" i="1" dirty="0" err="1" smtClean="0"/>
              <a:t>Apis</a:t>
            </a:r>
            <a:r>
              <a:rPr lang="en-CA" sz="10200" i="1" dirty="0" smtClean="0"/>
              <a:t> </a:t>
            </a:r>
            <a:r>
              <a:rPr lang="en-CA" sz="10200" i="1" dirty="0" err="1" smtClean="0"/>
              <a:t>mellifera</a:t>
            </a:r>
            <a:r>
              <a:rPr lang="en-CA" sz="10200" i="1" dirty="0" smtClean="0"/>
              <a:t>) </a:t>
            </a:r>
            <a:r>
              <a:rPr lang="en-CA" sz="10200" dirty="0" smtClean="0"/>
              <a:t>best characterized HV</a:t>
            </a:r>
          </a:p>
          <a:p>
            <a:r>
              <a:rPr lang="en-CA" sz="10200" dirty="0" smtClean="0"/>
              <a:t>The </a:t>
            </a:r>
            <a:r>
              <a:rPr lang="en-CA" sz="10200" dirty="0" err="1" smtClean="0"/>
              <a:t>allergenicity</a:t>
            </a:r>
            <a:r>
              <a:rPr lang="en-CA" sz="10200" dirty="0" smtClean="0"/>
              <a:t> of most of HB allergens depend on 3D-folding of the molecules. </a:t>
            </a:r>
          </a:p>
          <a:p>
            <a:r>
              <a:rPr lang="en-CA" sz="10200" b="1" dirty="0" smtClean="0"/>
              <a:t>Major allergens </a:t>
            </a:r>
            <a:r>
              <a:rPr lang="en-CA" sz="10200" dirty="0" smtClean="0"/>
              <a:t>(&gt;50% show </a:t>
            </a:r>
            <a:r>
              <a:rPr lang="en-CA" sz="10200" dirty="0" err="1" smtClean="0"/>
              <a:t>IgE</a:t>
            </a:r>
            <a:r>
              <a:rPr lang="en-CA" sz="10200" dirty="0" smtClean="0"/>
              <a:t> reactivity) : </a:t>
            </a:r>
          </a:p>
          <a:p>
            <a:pPr lvl="1"/>
            <a:r>
              <a:rPr lang="en-CA" sz="7960" dirty="0" err="1" smtClean="0"/>
              <a:t>Api</a:t>
            </a:r>
            <a:r>
              <a:rPr lang="en-CA" sz="7960" dirty="0" smtClean="0"/>
              <a:t> m 1, </a:t>
            </a:r>
          </a:p>
          <a:p>
            <a:pPr lvl="1"/>
            <a:r>
              <a:rPr lang="en-CA" sz="7960" dirty="0" err="1" smtClean="0"/>
              <a:t>Api</a:t>
            </a:r>
            <a:r>
              <a:rPr lang="en-CA" sz="7960" dirty="0" smtClean="0"/>
              <a:t> m 2, </a:t>
            </a:r>
          </a:p>
          <a:p>
            <a:pPr lvl="1"/>
            <a:r>
              <a:rPr lang="en-CA" sz="7960" dirty="0" err="1" smtClean="0"/>
              <a:t>Api</a:t>
            </a:r>
            <a:r>
              <a:rPr lang="en-CA" sz="7960" dirty="0" smtClean="0"/>
              <a:t> m 3, </a:t>
            </a:r>
          </a:p>
          <a:p>
            <a:pPr lvl="1"/>
            <a:r>
              <a:rPr lang="en-CA" sz="7960" dirty="0" err="1" smtClean="0"/>
              <a:t>Api</a:t>
            </a:r>
            <a:r>
              <a:rPr lang="en-CA" sz="7960" dirty="0" smtClean="0"/>
              <a:t> m 5 </a:t>
            </a:r>
          </a:p>
          <a:p>
            <a:pPr lvl="1"/>
            <a:r>
              <a:rPr lang="en-CA" sz="7960" dirty="0" err="1" smtClean="0"/>
              <a:t>Api</a:t>
            </a:r>
            <a:r>
              <a:rPr lang="en-CA" sz="7960" dirty="0" smtClean="0"/>
              <a:t> m 10 </a:t>
            </a:r>
          </a:p>
          <a:p>
            <a:endParaRPr lang="en-CA" sz="10200" dirty="0" smtClean="0"/>
          </a:p>
          <a:p>
            <a:r>
              <a:rPr lang="en-CA" sz="10200" dirty="0" err="1" smtClean="0"/>
              <a:t>Vitellogenins</a:t>
            </a:r>
            <a:r>
              <a:rPr lang="en-CA" sz="10200" dirty="0" smtClean="0"/>
              <a:t> (</a:t>
            </a:r>
            <a:r>
              <a:rPr lang="en-CA" sz="10200" dirty="0" err="1" smtClean="0"/>
              <a:t>Api</a:t>
            </a:r>
            <a:r>
              <a:rPr lang="en-CA" sz="10200" dirty="0" smtClean="0"/>
              <a:t> m 12 - </a:t>
            </a:r>
            <a:r>
              <a:rPr lang="en-CA" sz="10200" dirty="0" err="1" smtClean="0"/>
              <a:t>Ves</a:t>
            </a:r>
            <a:r>
              <a:rPr lang="en-CA" sz="10200" dirty="0" smtClean="0"/>
              <a:t> v 6): role as sensitizing venom components and novel cross-reactive class of homologous allergens responsible for double positive results with HB and YJ</a:t>
            </a:r>
          </a:p>
          <a:p>
            <a:endParaRPr lang="en-CA" sz="10200" dirty="0"/>
          </a:p>
        </p:txBody>
      </p:sp>
      <p:pic>
        <p:nvPicPr>
          <p:cNvPr id="4" name="Image 3"/>
          <p:cNvPicPr>
            <a:picLocks noChangeAspect="1"/>
          </p:cNvPicPr>
          <p:nvPr/>
        </p:nvPicPr>
        <p:blipFill>
          <a:blip r:embed="rId3"/>
          <a:stretch>
            <a:fillRect/>
          </a:stretch>
        </p:blipFill>
        <p:spPr>
          <a:xfrm>
            <a:off x="23691273" y="12928600"/>
            <a:ext cx="26275386" cy="22418032"/>
          </a:xfrm>
          <a:prstGeom prst="rect">
            <a:avLst/>
          </a:prstGeom>
        </p:spPr>
      </p:pic>
      <p:pic>
        <p:nvPicPr>
          <p:cNvPr id="5" name="Image 4"/>
          <p:cNvPicPr>
            <a:picLocks noChangeAspect="1"/>
          </p:cNvPicPr>
          <p:nvPr/>
        </p:nvPicPr>
        <p:blipFill>
          <a:blip r:embed="rId4"/>
          <a:stretch>
            <a:fillRect/>
          </a:stretch>
        </p:blipFill>
        <p:spPr>
          <a:xfrm>
            <a:off x="23691272" y="12045471"/>
            <a:ext cx="25475045" cy="626252"/>
          </a:xfrm>
          <a:prstGeom prst="rect">
            <a:avLst/>
          </a:prstGeom>
        </p:spPr>
      </p:pic>
      <p:pic>
        <p:nvPicPr>
          <p:cNvPr id="6" name="Image 5"/>
          <p:cNvPicPr>
            <a:picLocks noChangeAspect="1"/>
          </p:cNvPicPr>
          <p:nvPr/>
        </p:nvPicPr>
        <p:blipFill>
          <a:blip r:embed="rId5"/>
          <a:stretch>
            <a:fillRect/>
          </a:stretch>
        </p:blipFill>
        <p:spPr>
          <a:xfrm>
            <a:off x="26597211" y="5205928"/>
            <a:ext cx="21088749" cy="5249560"/>
          </a:xfrm>
          <a:prstGeom prst="rect">
            <a:avLst/>
          </a:prstGeom>
        </p:spPr>
      </p:pic>
      <p:sp>
        <p:nvSpPr>
          <p:cNvPr id="7" name="Titre 1"/>
          <p:cNvSpPr>
            <a:spLocks noGrp="1"/>
          </p:cNvSpPr>
          <p:nvPr>
            <p:ph type="title"/>
          </p:nvPr>
        </p:nvSpPr>
        <p:spPr>
          <a:xfrm>
            <a:off x="3520440" y="0"/>
            <a:ext cx="44165520" cy="6982691"/>
          </a:xfrm>
        </p:spPr>
        <p:txBody>
          <a:bodyPr/>
          <a:lstStyle/>
          <a:p>
            <a:r>
              <a:rPr lang="fr-FR" sz="20600" b="1" i="1" dirty="0" smtClean="0">
                <a:solidFill>
                  <a:srgbClr val="F26B21"/>
                </a:solidFill>
                <a:latin typeface="DIN-Regular" pitchFamily="2" charset="0"/>
              </a:rPr>
              <a:t>Apis </a:t>
            </a:r>
            <a:r>
              <a:rPr lang="fr-FR" sz="20600" b="1" i="1" dirty="0" err="1" smtClean="0">
                <a:solidFill>
                  <a:srgbClr val="F26B21"/>
                </a:solidFill>
                <a:latin typeface="DIN-Regular" pitchFamily="2" charset="0"/>
              </a:rPr>
              <a:t>mellifera</a:t>
            </a:r>
            <a:r>
              <a:rPr lang="fr-FR" sz="20600" b="1" i="1" dirty="0" smtClean="0">
                <a:solidFill>
                  <a:srgbClr val="F26B21"/>
                </a:solidFill>
                <a:latin typeface="DIN-Regular" pitchFamily="2" charset="0"/>
              </a:rPr>
              <a:t> </a:t>
            </a:r>
            <a:r>
              <a:rPr lang="fr-FR" sz="20600" b="1" dirty="0" err="1" smtClean="0">
                <a:solidFill>
                  <a:srgbClr val="F26B21"/>
                </a:solidFill>
                <a:latin typeface="DIN-Regular" pitchFamily="2" charset="0"/>
              </a:rPr>
              <a:t>allergens</a:t>
            </a:r>
            <a:endParaRPr lang="fr-FR" sz="20600" b="1" i="1" dirty="0">
              <a:solidFill>
                <a:srgbClr val="F26B21"/>
              </a:solidFill>
              <a:latin typeface="DIN-Regular" pitchFamily="2" charset="0"/>
            </a:endParaRPr>
          </a:p>
        </p:txBody>
      </p:sp>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479450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217516" y="6273767"/>
            <a:ext cx="35421446" cy="12436264"/>
          </a:xfrm>
          <a:prstGeom prst="rect">
            <a:avLst/>
          </a:prstGeom>
        </p:spPr>
      </p:pic>
      <p:sp>
        <p:nvSpPr>
          <p:cNvPr id="5" name="Titre 1"/>
          <p:cNvSpPr txBox="1">
            <a:spLocks/>
          </p:cNvSpPr>
          <p:nvPr/>
        </p:nvSpPr>
        <p:spPr>
          <a:xfrm>
            <a:off x="3520440" y="0"/>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i="1" smtClean="0">
                <a:solidFill>
                  <a:srgbClr val="F26B21"/>
                </a:solidFill>
                <a:latin typeface="DIN-Regular" pitchFamily="2" charset="0"/>
              </a:rPr>
              <a:t>Yellow jacket </a:t>
            </a:r>
            <a:r>
              <a:rPr lang="fr-FR" sz="20600" b="1" dirty="0" err="1" smtClean="0">
                <a:solidFill>
                  <a:srgbClr val="F26B21"/>
                </a:solidFill>
                <a:latin typeface="DIN-Regular" pitchFamily="2" charset="0"/>
              </a:rPr>
              <a:t>allergens</a:t>
            </a:r>
            <a:endParaRPr lang="fr-FR" sz="20600" b="1" i="1" dirty="0">
              <a:solidFill>
                <a:srgbClr val="F26B21"/>
              </a:solidFill>
              <a:latin typeface="DIN-Regular" pitchFamily="2" charset="0"/>
            </a:endParaRPr>
          </a:p>
        </p:txBody>
      </p:sp>
      <p:sp>
        <p:nvSpPr>
          <p:cNvPr id="9" name="Espace réservé du contenu 2"/>
          <p:cNvSpPr>
            <a:spLocks noGrp="1"/>
          </p:cNvSpPr>
          <p:nvPr>
            <p:ph idx="1"/>
          </p:nvPr>
        </p:nvSpPr>
        <p:spPr>
          <a:xfrm>
            <a:off x="4853354" y="20820185"/>
            <a:ext cx="41499692" cy="12403015"/>
          </a:xfrm>
        </p:spPr>
        <p:txBody>
          <a:bodyPr>
            <a:normAutofit fontScale="85000" lnSpcReduction="20000"/>
          </a:bodyPr>
          <a:lstStyle/>
          <a:p>
            <a:r>
              <a:rPr lang="en-AU" dirty="0" smtClean="0"/>
              <a:t>Major allergen </a:t>
            </a:r>
            <a:r>
              <a:rPr lang="en-AU" dirty="0" err="1" smtClean="0"/>
              <a:t>Ves</a:t>
            </a:r>
            <a:r>
              <a:rPr lang="en-AU" dirty="0" smtClean="0"/>
              <a:t> v 5. </a:t>
            </a:r>
          </a:p>
          <a:p>
            <a:r>
              <a:rPr lang="en-AU" dirty="0" smtClean="0"/>
              <a:t>YJV allergic patients, sensitization :</a:t>
            </a:r>
          </a:p>
          <a:p>
            <a:pPr lvl="1"/>
            <a:r>
              <a:rPr lang="en-AU" dirty="0" err="1" smtClean="0"/>
              <a:t>Ves</a:t>
            </a:r>
            <a:r>
              <a:rPr lang="en-AU" dirty="0" smtClean="0"/>
              <a:t> v 5 in 84,5-100%</a:t>
            </a:r>
          </a:p>
          <a:p>
            <a:pPr lvl="1"/>
            <a:r>
              <a:rPr lang="en-AU" dirty="0" err="1" smtClean="0"/>
              <a:t>Ves</a:t>
            </a:r>
            <a:r>
              <a:rPr lang="en-AU" dirty="0" smtClean="0"/>
              <a:t> v 1 in 33.3-54% </a:t>
            </a:r>
          </a:p>
          <a:p>
            <a:pPr lvl="1"/>
            <a:r>
              <a:rPr lang="en-AU" dirty="0" err="1" smtClean="0"/>
              <a:t>Ves</a:t>
            </a:r>
            <a:r>
              <a:rPr lang="en-AU" dirty="0" smtClean="0"/>
              <a:t> v 2 in 5-25% </a:t>
            </a:r>
          </a:p>
          <a:p>
            <a:pPr lvl="1"/>
            <a:r>
              <a:rPr lang="en-AU" dirty="0" err="1" smtClean="0"/>
              <a:t>Ves</a:t>
            </a:r>
            <a:r>
              <a:rPr lang="en-AU" dirty="0" smtClean="0"/>
              <a:t> v 3 in 50-62.8% </a:t>
            </a:r>
          </a:p>
          <a:p>
            <a:pPr lvl="1"/>
            <a:r>
              <a:rPr lang="en-AU" dirty="0" err="1" smtClean="0"/>
              <a:t>Ves</a:t>
            </a:r>
            <a:r>
              <a:rPr lang="en-AU" dirty="0" smtClean="0"/>
              <a:t> v 6 in 39% </a:t>
            </a:r>
          </a:p>
          <a:p>
            <a:endParaRPr lang="en-AU" dirty="0"/>
          </a:p>
        </p:txBody>
      </p:sp>
      <p:pic>
        <p:nvPicPr>
          <p:cNvPr id="6" name="Picture 10">
            <a:extLst>
              <a:ext uri="{FF2B5EF4-FFF2-40B4-BE49-F238E27FC236}">
                <a16:creationId xmlns="" xmlns:a16="http://schemas.microsoft.com/office/drawing/2014/main" id="{5B661ADF-7634-E245-A7DC-0397BB01BB96}"/>
              </a:ext>
            </a:extLst>
          </p:cNvPr>
          <p:cNvPicPr>
            <a:picLocks noChangeAspect="1"/>
          </p:cNvPicPr>
          <p:nvPr/>
        </p:nvPicPr>
        <p:blipFill>
          <a:blip r:embed="rId4"/>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859432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39" y="7730837"/>
            <a:ext cx="45109015" cy="28013890"/>
          </a:xfrm>
        </p:spPr>
        <p:txBody>
          <a:bodyPr>
            <a:normAutofit lnSpcReduction="10000"/>
          </a:bodyPr>
          <a:lstStyle/>
          <a:p>
            <a:r>
              <a:rPr lang="en-US" sz="12100" dirty="0" smtClean="0"/>
              <a:t>45-50% double sensitization =&gt; correct venom for immunotherapy ?</a:t>
            </a:r>
            <a:endParaRPr lang="en-US" sz="9860" dirty="0" smtClean="0"/>
          </a:p>
          <a:p>
            <a:pPr lvl="1"/>
            <a:r>
              <a:rPr lang="en-US" sz="10400" dirty="0" smtClean="0"/>
              <a:t>Unnecessary VIT with both venoms :</a:t>
            </a:r>
          </a:p>
          <a:p>
            <a:pPr lvl="2"/>
            <a:r>
              <a:rPr lang="en-US" sz="7800" dirty="0" smtClean="0"/>
              <a:t>higher costs, increased risk of side-effects, possibility of de novo sensitization. </a:t>
            </a:r>
          </a:p>
          <a:p>
            <a:pPr marL="0" indent="0">
              <a:buNone/>
            </a:pPr>
            <a:endParaRPr lang="en-US" sz="5200" dirty="0" smtClean="0"/>
          </a:p>
          <a:p>
            <a:pPr marL="1371600" indent="-1371600">
              <a:buFont typeface="+mj-lt"/>
              <a:buAutoNum type="arabicPeriod"/>
            </a:pPr>
            <a:r>
              <a:rPr lang="en-US" sz="12100" b="1" dirty="0" smtClean="0"/>
              <a:t>Genuine double sensitization </a:t>
            </a:r>
            <a:r>
              <a:rPr lang="en-US" sz="12100" dirty="0" smtClean="0"/>
              <a:t>to both HBV and YJV </a:t>
            </a:r>
          </a:p>
          <a:p>
            <a:pPr lvl="1"/>
            <a:r>
              <a:rPr lang="en-US" sz="9860" dirty="0" smtClean="0"/>
              <a:t>Previous stings from both of these insects. </a:t>
            </a:r>
          </a:p>
          <a:p>
            <a:pPr lvl="1"/>
            <a:r>
              <a:rPr lang="en-US" sz="10300" dirty="0" smtClean="0"/>
              <a:t>The clinical relevance </a:t>
            </a:r>
            <a:r>
              <a:rPr lang="en-US" sz="10300" dirty="0" smtClean="0">
                <a:sym typeface="Wingdings"/>
              </a:rPr>
              <a:t> </a:t>
            </a:r>
            <a:r>
              <a:rPr lang="en-US" sz="10300" dirty="0" smtClean="0"/>
              <a:t> patient history. </a:t>
            </a:r>
          </a:p>
          <a:p>
            <a:pPr marL="1371600" indent="-1371600">
              <a:buFont typeface="+mj-lt"/>
              <a:buAutoNum type="arabicPeriod"/>
            </a:pPr>
            <a:r>
              <a:rPr lang="en-US" sz="12100" dirty="0" err="1" smtClean="0"/>
              <a:t>IgE</a:t>
            </a:r>
            <a:r>
              <a:rPr lang="en-US" sz="12100" dirty="0" smtClean="0"/>
              <a:t>-mediated sensitization to </a:t>
            </a:r>
            <a:r>
              <a:rPr lang="en-US" sz="12100" b="1" dirty="0" smtClean="0"/>
              <a:t>cross-reactive </a:t>
            </a:r>
            <a:r>
              <a:rPr lang="en-US" sz="12100" dirty="0" smtClean="0"/>
              <a:t>venom allergens in HBV/YJV</a:t>
            </a:r>
          </a:p>
          <a:p>
            <a:pPr lvl="1"/>
            <a:r>
              <a:rPr lang="en-US" sz="10300" dirty="0" smtClean="0"/>
              <a:t>Previous sting from either of the insects. </a:t>
            </a:r>
          </a:p>
          <a:p>
            <a:pPr marL="1371600" indent="-1371600">
              <a:buFont typeface="+mj-lt"/>
              <a:buAutoNum type="arabicPeriod"/>
            </a:pPr>
            <a:r>
              <a:rPr lang="en-US" sz="12100" dirty="0" smtClean="0"/>
              <a:t>Most common cause : presence of </a:t>
            </a:r>
            <a:r>
              <a:rPr lang="en-US" sz="12100" b="1" dirty="0" smtClean="0"/>
              <a:t>sIgE to CCD</a:t>
            </a:r>
            <a:r>
              <a:rPr lang="en-US" sz="12100" dirty="0" smtClean="0"/>
              <a:t>. </a:t>
            </a:r>
          </a:p>
          <a:p>
            <a:pPr lvl="1"/>
            <a:r>
              <a:rPr lang="en-US" sz="10300" dirty="0" smtClean="0"/>
              <a:t>Up to 50% </a:t>
            </a:r>
          </a:p>
          <a:p>
            <a:pPr lvl="1"/>
            <a:r>
              <a:rPr lang="en-US" sz="10300" dirty="0" smtClean="0"/>
              <a:t>sIgE to CCD </a:t>
            </a:r>
            <a:r>
              <a:rPr lang="en-US" sz="10300" dirty="0" err="1" smtClean="0"/>
              <a:t>bromelain</a:t>
            </a:r>
            <a:r>
              <a:rPr lang="en-US" sz="10300" dirty="0" smtClean="0"/>
              <a:t> (MUXF3) should be included in the investigation of double sensitized patients. </a:t>
            </a:r>
          </a:p>
          <a:p>
            <a:pPr lvl="1"/>
            <a:endParaRPr lang="en-US" sz="10300" dirty="0" smtClean="0"/>
          </a:p>
          <a:p>
            <a:pPr marL="0" indent="0">
              <a:buNone/>
            </a:pPr>
            <a:r>
              <a:rPr lang="en-US" sz="12100" b="1" dirty="0" smtClean="0"/>
              <a:t>Molecular allergy !</a:t>
            </a:r>
            <a:endParaRPr lang="en-US" sz="12100" b="1" dirty="0"/>
          </a:p>
        </p:txBody>
      </p:sp>
      <p:sp>
        <p:nvSpPr>
          <p:cNvPr id="5"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dirty="0" smtClean="0">
                <a:solidFill>
                  <a:srgbClr val="F26B21"/>
                </a:solidFill>
                <a:latin typeface="DIN-Regular" pitchFamily="2" charset="0"/>
              </a:rPr>
              <a:t>DOUBLE SENSITIZATION </a:t>
            </a:r>
            <a:r>
              <a:rPr lang="fr-FR" sz="14300" b="1" dirty="0" smtClean="0">
                <a:solidFill>
                  <a:srgbClr val="F26B21"/>
                </a:solidFill>
                <a:latin typeface="DIN-Regular" pitchFamily="2" charset="0"/>
              </a:rPr>
              <a:t>HB/YJ </a:t>
            </a:r>
            <a:r>
              <a:rPr lang="fr-FR" sz="20600" b="1" dirty="0" smtClean="0">
                <a:solidFill>
                  <a:srgbClr val="F26B21"/>
                </a:solidFill>
                <a:latin typeface="DIN-Regular" pitchFamily="2" charset="0"/>
              </a:rPr>
              <a:t>?</a:t>
            </a:r>
            <a:endParaRPr lang="fr-FR" sz="20600" b="1" dirty="0">
              <a:solidFill>
                <a:srgbClr val="F26B21"/>
              </a:solidFill>
              <a:latin typeface="DIN-Regular" pitchFamily="2" charset="0"/>
            </a:endParaRPr>
          </a:p>
        </p:txBody>
      </p:sp>
      <p:pic>
        <p:nvPicPr>
          <p:cNvPr id="4"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222712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730836"/>
            <a:ext cx="44165520" cy="29149964"/>
          </a:xfrm>
        </p:spPr>
        <p:txBody>
          <a:bodyPr>
            <a:normAutofit fontScale="92500" lnSpcReduction="10000"/>
          </a:bodyPr>
          <a:lstStyle/>
          <a:p>
            <a:r>
              <a:rPr lang="en-AU" sz="13100" dirty="0" smtClean="0"/>
              <a:t>It was shown that </a:t>
            </a:r>
            <a:r>
              <a:rPr lang="en-AU" sz="13100" dirty="0" err="1" smtClean="0"/>
              <a:t>Api</a:t>
            </a:r>
            <a:r>
              <a:rPr lang="en-AU" sz="13100" dirty="0" smtClean="0"/>
              <a:t> m 3 and </a:t>
            </a:r>
            <a:r>
              <a:rPr lang="en-AU" sz="13100" dirty="0" err="1" smtClean="0"/>
              <a:t>Api</a:t>
            </a:r>
            <a:r>
              <a:rPr lang="en-AU" sz="13100" dirty="0" smtClean="0"/>
              <a:t> m 10 are underrepresented or missing in several of the licensed preparations routinely used for honeybee VIT :</a:t>
            </a:r>
          </a:p>
          <a:p>
            <a:pPr lvl="1"/>
            <a:r>
              <a:rPr lang="en-AU" sz="11300" dirty="0" smtClean="0"/>
              <a:t>68 % of patients show sIgE reactivity with </a:t>
            </a:r>
            <a:r>
              <a:rPr lang="en-AU" sz="11300" dirty="0" err="1" smtClean="0"/>
              <a:t>Api</a:t>
            </a:r>
            <a:r>
              <a:rPr lang="en-AU" sz="11300" dirty="0" smtClean="0"/>
              <a:t> m 3 and/or </a:t>
            </a:r>
            <a:r>
              <a:rPr lang="en-AU" sz="11300" dirty="0" err="1" smtClean="0"/>
              <a:t>Api</a:t>
            </a:r>
            <a:r>
              <a:rPr lang="en-AU" sz="11300" dirty="0" smtClean="0"/>
              <a:t> m 10 </a:t>
            </a:r>
          </a:p>
          <a:p>
            <a:pPr lvl="1"/>
            <a:r>
              <a:rPr lang="en-AU" sz="11300" dirty="0" smtClean="0"/>
              <a:t>4.8% are sensitized to </a:t>
            </a:r>
            <a:r>
              <a:rPr lang="en-AU" sz="11300" dirty="0" err="1" smtClean="0"/>
              <a:t>Api</a:t>
            </a:r>
            <a:r>
              <a:rPr lang="en-AU" sz="11300" dirty="0" smtClean="0"/>
              <a:t> m 3 and/or </a:t>
            </a:r>
            <a:r>
              <a:rPr lang="en-AU" sz="11300" dirty="0" err="1" smtClean="0"/>
              <a:t>Api</a:t>
            </a:r>
            <a:r>
              <a:rPr lang="en-AU" sz="11300" dirty="0" smtClean="0"/>
              <a:t> m 10 exclusively</a:t>
            </a:r>
          </a:p>
          <a:p>
            <a:endParaRPr lang="en-AU" dirty="0" smtClean="0"/>
          </a:p>
          <a:p>
            <a:endParaRPr lang="en-AU" dirty="0" smtClean="0"/>
          </a:p>
          <a:p>
            <a:endParaRPr lang="en-AU" dirty="0" smtClean="0"/>
          </a:p>
          <a:p>
            <a:endParaRPr lang="en-AU" dirty="0" smtClean="0"/>
          </a:p>
          <a:p>
            <a:endParaRPr lang="en-AU" dirty="0" smtClean="0"/>
          </a:p>
          <a:p>
            <a:endParaRPr lang="en-AU" dirty="0" smtClean="0"/>
          </a:p>
          <a:p>
            <a:r>
              <a:rPr lang="en-AU" sz="13100" dirty="0" smtClean="0"/>
              <a:t>During VIT : minimal IgG4 induction against these two allergens in contrast to those that are present in high amounts in the extracts !</a:t>
            </a:r>
          </a:p>
          <a:p>
            <a:pPr marL="0" indent="0" algn="ctr">
              <a:buNone/>
            </a:pPr>
            <a:r>
              <a:rPr lang="en-AU" sz="9600" i="1" dirty="0" smtClean="0"/>
              <a:t>Kohler J et al. J Allergy </a:t>
            </a:r>
            <a:r>
              <a:rPr lang="en-AU" sz="9600" i="1" dirty="0" err="1" smtClean="0"/>
              <a:t>Clin</a:t>
            </a:r>
            <a:r>
              <a:rPr lang="en-AU" sz="9600" i="1" dirty="0" smtClean="0"/>
              <a:t> </a:t>
            </a:r>
            <a:r>
              <a:rPr lang="en-AU" sz="9600" i="1" dirty="0" err="1" smtClean="0"/>
              <a:t>Immunol</a:t>
            </a:r>
            <a:r>
              <a:rPr lang="en-AU" sz="9600" i="1" dirty="0" smtClean="0"/>
              <a:t> 2014. </a:t>
            </a:r>
          </a:p>
          <a:p>
            <a:endParaRPr lang="en-AU" dirty="0"/>
          </a:p>
        </p:txBody>
      </p:sp>
      <p:sp>
        <p:nvSpPr>
          <p:cNvPr id="4"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dirty="0" err="1" smtClean="0">
                <a:solidFill>
                  <a:srgbClr val="F26B21"/>
                </a:solidFill>
                <a:latin typeface="DIN-Regular" pitchFamily="2" charset="0"/>
              </a:rPr>
              <a:t>Lacking</a:t>
            </a:r>
            <a:r>
              <a:rPr lang="fr-FR" sz="20600" b="1" dirty="0" smtClean="0">
                <a:solidFill>
                  <a:srgbClr val="F26B21"/>
                </a:solidFill>
                <a:latin typeface="DIN-Regular" pitchFamily="2" charset="0"/>
              </a:rPr>
              <a:t> </a:t>
            </a:r>
            <a:r>
              <a:rPr lang="fr-FR" sz="20600" b="1" dirty="0" err="1" smtClean="0">
                <a:solidFill>
                  <a:srgbClr val="F26B21"/>
                </a:solidFill>
                <a:latin typeface="DIN-Regular" pitchFamily="2" charset="0"/>
              </a:rPr>
              <a:t>allergens</a:t>
            </a:r>
            <a:r>
              <a:rPr lang="fr-FR" sz="20600" b="1" dirty="0" smtClean="0">
                <a:solidFill>
                  <a:srgbClr val="F26B21"/>
                </a:solidFill>
                <a:latin typeface="DIN-Regular" pitchFamily="2" charset="0"/>
              </a:rPr>
              <a:t>  in VIT - HB</a:t>
            </a:r>
            <a:endParaRPr lang="fr-FR" sz="20600" b="1" dirty="0">
              <a:solidFill>
                <a:srgbClr val="F26B21"/>
              </a:solidFill>
              <a:latin typeface="DIN-Regular" pitchFamily="2" charset="0"/>
            </a:endParaRPr>
          </a:p>
        </p:txBody>
      </p:sp>
      <p:pic>
        <p:nvPicPr>
          <p:cNvPr id="2" name="Image 1"/>
          <p:cNvPicPr>
            <a:picLocks noChangeAspect="1"/>
          </p:cNvPicPr>
          <p:nvPr/>
        </p:nvPicPr>
        <p:blipFill>
          <a:blip r:embed="rId3"/>
          <a:stretch>
            <a:fillRect/>
          </a:stretch>
        </p:blipFill>
        <p:spPr>
          <a:xfrm>
            <a:off x="6934201" y="17948181"/>
            <a:ext cx="35640714" cy="11063237"/>
          </a:xfrm>
          <a:prstGeom prst="rect">
            <a:avLst/>
          </a:prstGeom>
        </p:spPr>
      </p:pic>
      <p:sp>
        <p:nvSpPr>
          <p:cNvPr id="5" name="Rectangle 4"/>
          <p:cNvSpPr/>
          <p:nvPr/>
        </p:nvSpPr>
        <p:spPr>
          <a:xfrm>
            <a:off x="42983288" y="27441758"/>
            <a:ext cx="6781801" cy="1569660"/>
          </a:xfrm>
          <a:prstGeom prst="rect">
            <a:avLst/>
          </a:prstGeom>
        </p:spPr>
        <p:txBody>
          <a:bodyPr wrap="square">
            <a:spAutoFit/>
          </a:bodyPr>
          <a:lstStyle/>
          <a:p>
            <a:r>
              <a:rPr lang="fr-FR" sz="4800" dirty="0" err="1" smtClean="0"/>
              <a:t>Adapted</a:t>
            </a:r>
            <a:r>
              <a:rPr lang="fr-FR" sz="4800" dirty="0" smtClean="0"/>
              <a:t> </a:t>
            </a:r>
            <a:r>
              <a:rPr lang="fr-FR" sz="4800" dirty="0" err="1" smtClean="0"/>
              <a:t>from</a:t>
            </a:r>
            <a:r>
              <a:rPr lang="fr-FR" sz="4800" dirty="0" smtClean="0"/>
              <a:t> </a:t>
            </a:r>
            <a:r>
              <a:rPr lang="fr-FR" sz="4800" i="1" dirty="0" err="1" smtClean="0"/>
              <a:t>Blank</a:t>
            </a:r>
            <a:r>
              <a:rPr lang="fr-FR" sz="4800" i="1" dirty="0" smtClean="0"/>
              <a:t> S et al, </a:t>
            </a:r>
            <a:r>
              <a:rPr lang="fr-FR" sz="4800" i="1" dirty="0"/>
              <a:t>Clin </a:t>
            </a:r>
            <a:r>
              <a:rPr lang="fr-FR" sz="4800" i="1" dirty="0" err="1"/>
              <a:t>Exp</a:t>
            </a:r>
            <a:r>
              <a:rPr lang="fr-FR" sz="4800" i="1" dirty="0"/>
              <a:t> </a:t>
            </a:r>
            <a:r>
              <a:rPr lang="fr-FR" sz="4800" i="1" dirty="0" err="1" smtClean="0"/>
              <a:t>Allergy</a:t>
            </a:r>
            <a:r>
              <a:rPr lang="fr-FR" sz="4800" i="1" dirty="0" smtClean="0"/>
              <a:t> (2018)</a:t>
            </a:r>
            <a:endParaRPr lang="fr-FR" sz="4800" i="1" dirty="0"/>
          </a:p>
        </p:txBody>
      </p:sp>
      <p:sp>
        <p:nvSpPr>
          <p:cNvPr id="7" name="Espace réservé du pied de page 6"/>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53187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10223500"/>
            <a:ext cx="44165520" cy="25819100"/>
          </a:xfrm>
        </p:spPr>
        <p:txBody>
          <a:bodyPr>
            <a:normAutofit/>
          </a:bodyPr>
          <a:lstStyle/>
          <a:p>
            <a:r>
              <a:rPr lang="en-AU" sz="13100" dirty="0" smtClean="0"/>
              <a:t>YJ allergic patients not sensitized to whole YJV subsequently tested positive for </a:t>
            </a:r>
            <a:r>
              <a:rPr lang="en-AU" sz="13100" dirty="0" err="1" smtClean="0"/>
              <a:t>rVes</a:t>
            </a:r>
            <a:r>
              <a:rPr lang="en-AU" sz="13100" dirty="0" smtClean="0"/>
              <a:t> v 5 !!!</a:t>
            </a:r>
            <a:endParaRPr lang="en-AU" sz="10400" i="1" dirty="0" smtClean="0"/>
          </a:p>
          <a:p>
            <a:endParaRPr lang="en-AU" sz="13100" dirty="0" smtClean="0"/>
          </a:p>
          <a:p>
            <a:r>
              <a:rPr lang="en-AU" sz="13100" dirty="0" smtClean="0"/>
              <a:t>An increased diagnostic sensitivity of 97% was reported for the detection of sIgE to a </a:t>
            </a:r>
            <a:r>
              <a:rPr lang="en-AU" sz="13100" dirty="0" err="1" smtClean="0"/>
              <a:t>rVes</a:t>
            </a:r>
            <a:r>
              <a:rPr lang="en-AU" sz="13100" dirty="0" smtClean="0"/>
              <a:t> v 5 supplemented whole YJV extract compared to 83% using conventional whole YJV </a:t>
            </a:r>
          </a:p>
          <a:p>
            <a:endParaRPr lang="en-AU" sz="13100" dirty="0" smtClean="0"/>
          </a:p>
          <a:p>
            <a:r>
              <a:rPr lang="en-AU" sz="13100" dirty="0" smtClean="0"/>
              <a:t>=&gt; spiking of YJV with </a:t>
            </a:r>
            <a:r>
              <a:rPr lang="en-AU" sz="13100" dirty="0" err="1" smtClean="0"/>
              <a:t>rVes</a:t>
            </a:r>
            <a:r>
              <a:rPr lang="en-AU" sz="13100" dirty="0" smtClean="0"/>
              <a:t> v 5 by one manufacturer</a:t>
            </a:r>
            <a:endParaRPr lang="en-AU" sz="13100" dirty="0"/>
          </a:p>
        </p:txBody>
      </p:sp>
      <p:sp>
        <p:nvSpPr>
          <p:cNvPr id="4"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dirty="0" err="1" smtClean="0">
                <a:solidFill>
                  <a:srgbClr val="F26B21"/>
                </a:solidFill>
                <a:latin typeface="DIN-Regular" pitchFamily="2" charset="0"/>
              </a:rPr>
              <a:t>Lacking</a:t>
            </a:r>
            <a:r>
              <a:rPr lang="fr-FR" sz="20600" b="1" dirty="0" smtClean="0">
                <a:solidFill>
                  <a:srgbClr val="F26B21"/>
                </a:solidFill>
                <a:latin typeface="DIN-Regular" pitchFamily="2" charset="0"/>
              </a:rPr>
              <a:t> </a:t>
            </a:r>
            <a:r>
              <a:rPr lang="fr-FR" sz="20600" b="1" dirty="0" err="1" smtClean="0">
                <a:solidFill>
                  <a:srgbClr val="F26B21"/>
                </a:solidFill>
                <a:latin typeface="DIN-Regular" pitchFamily="2" charset="0"/>
              </a:rPr>
              <a:t>allergens</a:t>
            </a:r>
            <a:r>
              <a:rPr lang="fr-FR" sz="20600" b="1" dirty="0" smtClean="0">
                <a:solidFill>
                  <a:srgbClr val="F26B21"/>
                </a:solidFill>
                <a:latin typeface="DIN-Regular" pitchFamily="2" charset="0"/>
              </a:rPr>
              <a:t> in IgE </a:t>
            </a:r>
            <a:r>
              <a:rPr lang="fr-FR" sz="20600" b="1" dirty="0" err="1" smtClean="0">
                <a:solidFill>
                  <a:srgbClr val="F26B21"/>
                </a:solidFill>
                <a:latin typeface="DIN-Regular" pitchFamily="2" charset="0"/>
              </a:rPr>
              <a:t>extracts</a:t>
            </a:r>
            <a:r>
              <a:rPr lang="fr-FR" sz="20600" b="1" dirty="0" smtClean="0">
                <a:solidFill>
                  <a:srgbClr val="F26B21"/>
                </a:solidFill>
                <a:latin typeface="DIN-Regular" pitchFamily="2" charset="0"/>
              </a:rPr>
              <a:t> - YJ</a:t>
            </a:r>
            <a:endParaRPr lang="fr-FR"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AU" dirty="0" smtClean="0"/>
              <a:t>14/12/2019 : </a:t>
            </a:r>
            <a:r>
              <a:rPr lang="en-AU" dirty="0" err="1" smtClean="0"/>
              <a:t>Académie</a:t>
            </a:r>
            <a:r>
              <a:rPr lang="en-AU" dirty="0" smtClean="0"/>
              <a:t> </a:t>
            </a:r>
            <a:r>
              <a:rPr lang="en-AU" dirty="0" err="1" smtClean="0"/>
              <a:t>Algérienne</a:t>
            </a:r>
            <a:r>
              <a:rPr lang="en-AU" dirty="0" smtClean="0"/>
              <a:t> </a:t>
            </a:r>
            <a:r>
              <a:rPr lang="en-AU" dirty="0" err="1" smtClean="0"/>
              <a:t>d'Allergologie</a:t>
            </a:r>
            <a:endParaRPr lang="en-AU" dirty="0"/>
          </a:p>
        </p:txBody>
      </p:sp>
    </p:spTree>
    <p:extLst>
      <p:ext uri="{BB962C8B-B14F-4D97-AF65-F5344CB8AC3E}">
        <p14:creationId xmlns:p14="http://schemas.microsoft.com/office/powerpoint/2010/main" xmlns="" val="2019985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en-AU" dirty="0" smtClean="0"/>
              <a:t>Unequal distribution of relevant allergens in the venom preparation </a:t>
            </a:r>
          </a:p>
          <a:p>
            <a:pPr marL="3840480" lvl="2">
              <a:spcBef>
                <a:spcPts val="5600"/>
              </a:spcBef>
            </a:pPr>
            <a:r>
              <a:rPr lang="en-AU" dirty="0"/>
              <a:t>In HBV, only one (</a:t>
            </a:r>
            <a:r>
              <a:rPr lang="en-AU" dirty="0" err="1"/>
              <a:t>Api</a:t>
            </a:r>
            <a:r>
              <a:rPr lang="en-AU" dirty="0"/>
              <a:t> m 1) of five relevant allergens is present in the venom in substantial amounts, while only trace amounts of the others are detectable. </a:t>
            </a:r>
          </a:p>
          <a:p>
            <a:r>
              <a:rPr lang="en-AU" dirty="0" smtClean="0"/>
              <a:t>Instability of certain allergens. </a:t>
            </a:r>
          </a:p>
          <a:p>
            <a:pPr lvl="1"/>
            <a:r>
              <a:rPr lang="en-AU" dirty="0" smtClean="0"/>
              <a:t>Intrinsic instability and rapid degradation of the important major allergen </a:t>
            </a:r>
            <a:r>
              <a:rPr lang="en-AU" dirty="0" err="1" smtClean="0"/>
              <a:t>Api</a:t>
            </a:r>
            <a:r>
              <a:rPr lang="en-AU" dirty="0" smtClean="0"/>
              <a:t> m 10 </a:t>
            </a:r>
          </a:p>
          <a:p>
            <a:pPr lvl="1"/>
            <a:endParaRPr lang="en-AU" dirty="0" smtClean="0"/>
          </a:p>
          <a:p>
            <a:pPr lvl="1"/>
            <a:r>
              <a:rPr lang="en-AU" dirty="0" smtClean="0"/>
              <a:t>=&gt; diagnostic information bias by favouring the detection of high abundant allergens !</a:t>
            </a:r>
          </a:p>
          <a:p>
            <a:endParaRPr lang="en-AU" dirty="0"/>
          </a:p>
        </p:txBody>
      </p:sp>
      <p:sp>
        <p:nvSpPr>
          <p:cNvPr id="4"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dirty="0" err="1" smtClean="0">
                <a:solidFill>
                  <a:srgbClr val="F26B21"/>
                </a:solidFill>
                <a:latin typeface="DIN-Regular" pitchFamily="2" charset="0"/>
              </a:rPr>
              <a:t>Whole</a:t>
            </a:r>
            <a:r>
              <a:rPr lang="fr-FR" sz="20600" b="1" dirty="0" smtClean="0">
                <a:solidFill>
                  <a:srgbClr val="F26B21"/>
                </a:solidFill>
                <a:latin typeface="DIN-Regular" pitchFamily="2" charset="0"/>
              </a:rPr>
              <a:t> </a:t>
            </a:r>
            <a:r>
              <a:rPr lang="fr-FR" sz="20600" b="1" dirty="0" err="1" smtClean="0">
                <a:solidFill>
                  <a:srgbClr val="F26B21"/>
                </a:solidFill>
                <a:latin typeface="DIN-Regular" pitchFamily="2" charset="0"/>
              </a:rPr>
              <a:t>Hymenoptera</a:t>
            </a:r>
            <a:r>
              <a:rPr lang="fr-FR" sz="20600" b="1" dirty="0" smtClean="0">
                <a:solidFill>
                  <a:srgbClr val="F26B21"/>
                </a:solidFill>
                <a:latin typeface="DIN-Regular" pitchFamily="2" charset="0"/>
              </a:rPr>
              <a:t> </a:t>
            </a:r>
            <a:r>
              <a:rPr lang="fr-FR" sz="20600" b="1" dirty="0" err="1" smtClean="0">
                <a:solidFill>
                  <a:srgbClr val="F26B21"/>
                </a:solidFill>
                <a:latin typeface="DIN-Regular" pitchFamily="2" charset="0"/>
              </a:rPr>
              <a:t>venoms</a:t>
            </a:r>
            <a:endParaRPr lang="fr-FR" sz="20600" b="1" dirty="0">
              <a:solidFill>
                <a:srgbClr val="F26B21"/>
              </a:solidFill>
              <a:latin typeface="DIN-Regular" pitchFamily="2" charset="0"/>
            </a:endParaRPr>
          </a:p>
        </p:txBody>
      </p:sp>
      <p:pic>
        <p:nvPicPr>
          <p:cNvPr id="6"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7" name="Espace réservé du pied de page 6"/>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320177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730836"/>
            <a:ext cx="44165520" cy="26860157"/>
          </a:xfrm>
        </p:spPr>
        <p:txBody>
          <a:bodyPr>
            <a:normAutofit/>
          </a:bodyPr>
          <a:lstStyle/>
          <a:p>
            <a:r>
              <a:rPr lang="en-AU" b="1" dirty="0" smtClean="0"/>
              <a:t>Optimal management </a:t>
            </a:r>
            <a:r>
              <a:rPr lang="en-AU" dirty="0" smtClean="0"/>
              <a:t>of HVA patients can be challenging. </a:t>
            </a:r>
          </a:p>
          <a:p>
            <a:pPr lvl="1"/>
            <a:r>
              <a:rPr lang="en-AU" b="1" dirty="0" smtClean="0"/>
              <a:t>Molecular allergy diagnostics </a:t>
            </a:r>
            <a:r>
              <a:rPr lang="en-AU" dirty="0" smtClean="0"/>
              <a:t>have significantly improved the diagnostic precision in HVA but a diagnostic gap remains. </a:t>
            </a:r>
            <a:r>
              <a:rPr lang="en-AU" dirty="0"/>
              <a:t>a limited number of components are commercially available : </a:t>
            </a:r>
          </a:p>
          <a:p>
            <a:pPr lvl="2"/>
            <a:r>
              <a:rPr lang="en-AU" dirty="0" err="1"/>
              <a:t>rVes</a:t>
            </a:r>
            <a:r>
              <a:rPr lang="en-AU" dirty="0"/>
              <a:t> v 1 and </a:t>
            </a:r>
            <a:r>
              <a:rPr lang="en-AU" dirty="0" err="1"/>
              <a:t>rVes</a:t>
            </a:r>
            <a:r>
              <a:rPr lang="en-AU" dirty="0"/>
              <a:t> v 5 in the case of YJV </a:t>
            </a:r>
          </a:p>
          <a:p>
            <a:pPr lvl="2"/>
            <a:r>
              <a:rPr lang="en-AU" dirty="0" err="1"/>
              <a:t>rApi</a:t>
            </a:r>
            <a:r>
              <a:rPr lang="en-AU" dirty="0"/>
              <a:t> m 1, </a:t>
            </a:r>
            <a:r>
              <a:rPr lang="en-AU" dirty="0" err="1"/>
              <a:t>rApi</a:t>
            </a:r>
            <a:r>
              <a:rPr lang="en-AU" dirty="0"/>
              <a:t> m 2, </a:t>
            </a:r>
            <a:r>
              <a:rPr lang="en-AU" dirty="0" err="1"/>
              <a:t>rApi</a:t>
            </a:r>
            <a:r>
              <a:rPr lang="en-AU" dirty="0"/>
              <a:t> m 3, </a:t>
            </a:r>
            <a:r>
              <a:rPr lang="en-AU" dirty="0" err="1"/>
              <a:t>rApi</a:t>
            </a:r>
            <a:r>
              <a:rPr lang="en-AU" dirty="0"/>
              <a:t> m 5 and </a:t>
            </a:r>
            <a:r>
              <a:rPr lang="en-AU" dirty="0" err="1"/>
              <a:t>rApi</a:t>
            </a:r>
            <a:r>
              <a:rPr lang="en-AU" dirty="0"/>
              <a:t> m 10 in the case of HBV.</a:t>
            </a:r>
          </a:p>
          <a:p>
            <a:pPr lvl="2"/>
            <a:r>
              <a:rPr lang="en-AU" dirty="0" err="1"/>
              <a:t>rPol</a:t>
            </a:r>
            <a:r>
              <a:rPr lang="en-AU" dirty="0"/>
              <a:t> d 5 in case of </a:t>
            </a:r>
            <a:r>
              <a:rPr lang="en-AU" i="1" dirty="0" err="1"/>
              <a:t>Polistes</a:t>
            </a:r>
            <a:endParaRPr lang="en-AU" i="1" dirty="0"/>
          </a:p>
          <a:p>
            <a:r>
              <a:rPr lang="en-AU" dirty="0"/>
              <a:t>Traditional platforms / Microarray</a:t>
            </a:r>
          </a:p>
          <a:p>
            <a:endParaRPr lang="en-AU" dirty="0" smtClean="0"/>
          </a:p>
        </p:txBody>
      </p:sp>
      <p:sp>
        <p:nvSpPr>
          <p:cNvPr id="4"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dirty="0" smtClean="0">
                <a:solidFill>
                  <a:srgbClr val="F26B21"/>
                </a:solidFill>
                <a:latin typeface="DIN-Regular" pitchFamily="2" charset="0"/>
              </a:rPr>
              <a:t>Component </a:t>
            </a:r>
            <a:r>
              <a:rPr lang="fr-FR" sz="20600" b="1" dirty="0" err="1" smtClean="0">
                <a:solidFill>
                  <a:srgbClr val="F26B21"/>
                </a:solidFill>
                <a:latin typeface="DIN-Regular" pitchFamily="2" charset="0"/>
              </a:rPr>
              <a:t>Resolved</a:t>
            </a:r>
            <a:r>
              <a:rPr lang="fr-FR" sz="20600" b="1" dirty="0" smtClean="0">
                <a:solidFill>
                  <a:srgbClr val="F26B21"/>
                </a:solidFill>
                <a:latin typeface="DIN-Regular" pitchFamily="2" charset="0"/>
              </a:rPr>
              <a:t> </a:t>
            </a:r>
            <a:r>
              <a:rPr lang="fr-FR" sz="20600" b="1" dirty="0" err="1" smtClean="0">
                <a:solidFill>
                  <a:srgbClr val="F26B21"/>
                </a:solidFill>
                <a:latin typeface="DIN-Regular" pitchFamily="2" charset="0"/>
              </a:rPr>
              <a:t>Diagnosis</a:t>
            </a:r>
            <a:r>
              <a:rPr lang="fr-FR" sz="20600" b="1" dirty="0" smtClean="0">
                <a:solidFill>
                  <a:srgbClr val="F26B21"/>
                </a:solidFill>
                <a:latin typeface="DIN-Regular" pitchFamily="2" charset="0"/>
              </a:rPr>
              <a:t> (CRD)</a:t>
            </a:r>
            <a:endParaRPr lang="fr-FR"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2"/>
          <a:stretch>
            <a:fillRect/>
          </a:stretch>
        </p:blipFill>
        <p:spPr>
          <a:xfrm>
            <a:off x="45406825" y="32605225"/>
            <a:ext cx="5799575" cy="5799575"/>
          </a:xfrm>
          <a:prstGeom prst="rect">
            <a:avLst/>
          </a:prstGeom>
        </p:spPr>
      </p:pic>
      <p:sp>
        <p:nvSpPr>
          <p:cNvPr id="6" name="Espace réservé du pied de page 5"/>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222355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2460623"/>
            <a:ext cx="44165520" cy="7423153"/>
          </a:xfrm>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3520440" y="1767056"/>
            <a:ext cx="35890566" cy="33665944"/>
          </a:xfrm>
          <a:prstGeom prst="rect">
            <a:avLst/>
          </a:prstGeom>
        </p:spPr>
      </p:pic>
      <p:sp>
        <p:nvSpPr>
          <p:cNvPr id="5" name="Rectangle 4"/>
          <p:cNvSpPr/>
          <p:nvPr/>
        </p:nvSpPr>
        <p:spPr>
          <a:xfrm>
            <a:off x="30175200" y="36548154"/>
            <a:ext cx="20269201" cy="1015663"/>
          </a:xfrm>
          <a:prstGeom prst="rect">
            <a:avLst/>
          </a:prstGeom>
        </p:spPr>
        <p:txBody>
          <a:bodyPr wrap="square">
            <a:spAutoFit/>
          </a:bodyPr>
          <a:lstStyle/>
          <a:p>
            <a:r>
              <a:rPr lang="fr-FR" sz="6000" dirty="0" err="1" smtClean="0"/>
              <a:t>Adapted</a:t>
            </a:r>
            <a:r>
              <a:rPr lang="fr-FR" sz="6000" dirty="0" smtClean="0"/>
              <a:t> </a:t>
            </a:r>
            <a:r>
              <a:rPr lang="fr-FR" sz="6000" dirty="0" err="1" smtClean="0"/>
              <a:t>from</a:t>
            </a:r>
            <a:r>
              <a:rPr lang="fr-FR" sz="6000" dirty="0" smtClean="0"/>
              <a:t> </a:t>
            </a:r>
            <a:r>
              <a:rPr lang="fr-FR" sz="6000" i="1" dirty="0" smtClean="0"/>
              <a:t>Jakob </a:t>
            </a:r>
            <a:r>
              <a:rPr lang="fr-FR" sz="6000" i="1" dirty="0" err="1" smtClean="0"/>
              <a:t>T</a:t>
            </a:r>
            <a:r>
              <a:rPr lang="fr-FR" sz="6000" i="1" dirty="0"/>
              <a:t> </a:t>
            </a:r>
            <a:r>
              <a:rPr lang="fr-FR" sz="6000" i="1" dirty="0" smtClean="0"/>
              <a:t>et al, </a:t>
            </a:r>
            <a:r>
              <a:rPr lang="fr-FR" sz="6000" i="1" dirty="0" err="1"/>
              <a:t>Curr</a:t>
            </a:r>
            <a:r>
              <a:rPr lang="fr-FR" sz="6000" i="1" dirty="0"/>
              <a:t> </a:t>
            </a:r>
            <a:r>
              <a:rPr lang="fr-FR" sz="6000" i="1" dirty="0" err="1"/>
              <a:t>Opin</a:t>
            </a:r>
            <a:r>
              <a:rPr lang="fr-FR" sz="6000" i="1" dirty="0"/>
              <a:t> </a:t>
            </a:r>
            <a:r>
              <a:rPr lang="fr-FR" sz="6000" i="1" dirty="0" err="1"/>
              <a:t>Allergy</a:t>
            </a:r>
            <a:r>
              <a:rPr lang="fr-FR" sz="6000" i="1" dirty="0"/>
              <a:t> Clin </a:t>
            </a:r>
            <a:r>
              <a:rPr lang="fr-FR" sz="6000" i="1" dirty="0" err="1"/>
              <a:t>Immunol</a:t>
            </a:r>
            <a:r>
              <a:rPr lang="fr-FR" sz="6000" i="1" dirty="0"/>
              <a:t> 2017 </a:t>
            </a:r>
          </a:p>
        </p:txBody>
      </p:sp>
      <p:cxnSp>
        <p:nvCxnSpPr>
          <p:cNvPr id="7" name="Connecteur droit 6"/>
          <p:cNvCxnSpPr/>
          <p:nvPr/>
        </p:nvCxnSpPr>
        <p:spPr>
          <a:xfrm>
            <a:off x="20726400" y="6172200"/>
            <a:ext cx="2209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29633425"/>
            <a:ext cx="5799575" cy="5799575"/>
          </a:xfrm>
          <a:prstGeom prst="rect">
            <a:avLst/>
          </a:prstGeom>
        </p:spPr>
      </p:pic>
      <p:sp>
        <p:nvSpPr>
          <p:cNvPr id="10" name="Espace réservé du pied de page 9"/>
          <p:cNvSpPr>
            <a:spLocks noGrp="1"/>
          </p:cNvSpPr>
          <p:nvPr>
            <p:ph type="ftr" sz="quarter" idx="11"/>
          </p:nvPr>
        </p:nvSpPr>
        <p:spPr>
          <a:xfrm>
            <a:off x="11124028" y="35772724"/>
            <a:ext cx="17282160" cy="2044700"/>
          </a:xfrm>
        </p:spPr>
        <p:txBody>
          <a:bodyPr/>
          <a:lstStyle/>
          <a:p>
            <a:r>
              <a:rPr lang="en-US" smtClean="0"/>
              <a:t>14/12/2019 : </a:t>
            </a:r>
            <a:r>
              <a:rPr lang="en-US" dirty="0" err="1" smtClean="0"/>
              <a:t>Académie</a:t>
            </a:r>
            <a:r>
              <a:rPr lang="en-US" dirty="0" smtClean="0"/>
              <a:t> </a:t>
            </a:r>
            <a:r>
              <a:rPr lang="en-US" dirty="0" err="1" smtClean="0"/>
              <a:t>Algérienne</a:t>
            </a:r>
            <a:r>
              <a:rPr lang="en-US" dirty="0" smtClean="0"/>
              <a:t> </a:t>
            </a:r>
            <a:r>
              <a:rPr lang="en-US" dirty="0" err="1" smtClean="0"/>
              <a:t>d'Allergologie</a:t>
            </a:r>
            <a:endParaRPr lang="en-US" dirty="0"/>
          </a:p>
        </p:txBody>
      </p:sp>
    </p:spTree>
    <p:extLst>
      <p:ext uri="{BB962C8B-B14F-4D97-AF65-F5344CB8AC3E}">
        <p14:creationId xmlns:p14="http://schemas.microsoft.com/office/powerpoint/2010/main" xmlns="" val="229931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730836"/>
            <a:ext cx="44165520" cy="27854564"/>
          </a:xfrm>
        </p:spPr>
        <p:txBody>
          <a:bodyPr>
            <a:normAutofit fontScale="85000" lnSpcReduction="10000"/>
          </a:bodyPr>
          <a:lstStyle/>
          <a:p>
            <a:r>
              <a:rPr lang="en-AU" dirty="0" smtClean="0"/>
              <a:t>Phospholipase A 2 (</a:t>
            </a:r>
            <a:r>
              <a:rPr lang="en-AU" dirty="0" err="1" smtClean="0"/>
              <a:t>Api</a:t>
            </a:r>
            <a:r>
              <a:rPr lang="en-AU" dirty="0" smtClean="0"/>
              <a:t> m 1) was the 1</a:t>
            </a:r>
            <a:r>
              <a:rPr lang="en-AU" baseline="30000" dirty="0" smtClean="0"/>
              <a:t>st</a:t>
            </a:r>
            <a:r>
              <a:rPr lang="en-AU" dirty="0" smtClean="0"/>
              <a:t> marker allergen to be identified in HBV. </a:t>
            </a:r>
          </a:p>
          <a:p>
            <a:pPr lvl="1"/>
            <a:r>
              <a:rPr lang="en-AU" dirty="0" smtClean="0"/>
              <a:t>The </a:t>
            </a:r>
            <a:r>
              <a:rPr lang="en-AU" b="1" dirty="0" smtClean="0"/>
              <a:t>sensitivity of </a:t>
            </a:r>
            <a:r>
              <a:rPr lang="en-AU" b="1" dirty="0" err="1" smtClean="0"/>
              <a:t>Api</a:t>
            </a:r>
            <a:r>
              <a:rPr lang="en-AU" b="1" dirty="0" smtClean="0"/>
              <a:t> m 1 in HBV allergy is low</a:t>
            </a:r>
            <a:r>
              <a:rPr lang="en-AU" dirty="0" smtClean="0"/>
              <a:t>…</a:t>
            </a:r>
          </a:p>
          <a:p>
            <a:pPr lvl="1"/>
            <a:r>
              <a:rPr lang="en-AU" dirty="0" smtClean="0"/>
              <a:t>In HBV allergic patients, the prevalence of sensitization to </a:t>
            </a:r>
            <a:r>
              <a:rPr lang="en-AU" dirty="0" err="1" smtClean="0"/>
              <a:t>Api</a:t>
            </a:r>
            <a:r>
              <a:rPr lang="en-AU" dirty="0" smtClean="0"/>
              <a:t> m 1 is 57-97% </a:t>
            </a:r>
          </a:p>
          <a:p>
            <a:pPr lvl="1"/>
            <a:r>
              <a:rPr lang="en-AU" dirty="0" smtClean="0"/>
              <a:t>=&gt; Lack of sensitization to </a:t>
            </a:r>
            <a:r>
              <a:rPr lang="en-AU" dirty="0" err="1" smtClean="0"/>
              <a:t>Api</a:t>
            </a:r>
            <a:r>
              <a:rPr lang="en-AU" dirty="0" smtClean="0"/>
              <a:t> m 1 in patients suspected of having HBV allergy is insufficient to rule out genuine HBV sensitization !</a:t>
            </a:r>
          </a:p>
          <a:p>
            <a:r>
              <a:rPr lang="en-AU" dirty="0" smtClean="0"/>
              <a:t>Allergens - lesser abundance : major allergens </a:t>
            </a:r>
            <a:r>
              <a:rPr lang="en-AU" dirty="0" err="1" smtClean="0"/>
              <a:t>Api</a:t>
            </a:r>
            <a:r>
              <a:rPr lang="en-AU" dirty="0" smtClean="0"/>
              <a:t> m 3, </a:t>
            </a:r>
            <a:r>
              <a:rPr lang="en-AU" dirty="0" err="1" smtClean="0"/>
              <a:t>Api</a:t>
            </a:r>
            <a:r>
              <a:rPr lang="en-AU" dirty="0" smtClean="0"/>
              <a:t> m 10. </a:t>
            </a:r>
          </a:p>
          <a:p>
            <a:pPr lvl="1"/>
            <a:r>
              <a:rPr lang="en-AU" dirty="0" smtClean="0"/>
              <a:t>Sensitizations </a:t>
            </a:r>
            <a:r>
              <a:rPr lang="en-AU" dirty="0" err="1" smtClean="0"/>
              <a:t>Api</a:t>
            </a:r>
            <a:r>
              <a:rPr lang="en-AU" dirty="0" smtClean="0"/>
              <a:t> m 3 (50%) – </a:t>
            </a:r>
            <a:r>
              <a:rPr lang="en-AU" dirty="0" err="1" smtClean="0"/>
              <a:t>Api</a:t>
            </a:r>
            <a:r>
              <a:rPr lang="en-AU" dirty="0" smtClean="0"/>
              <a:t> m 10 (62%) in HBV allergic patient. </a:t>
            </a:r>
          </a:p>
          <a:p>
            <a:pPr lvl="1"/>
            <a:r>
              <a:rPr lang="en-AU" b="1" dirty="0" err="1" smtClean="0"/>
              <a:t>Api</a:t>
            </a:r>
            <a:r>
              <a:rPr lang="en-AU" b="1" dirty="0" smtClean="0"/>
              <a:t> m 1, </a:t>
            </a:r>
            <a:r>
              <a:rPr lang="en-AU" b="1" dirty="0" err="1" smtClean="0"/>
              <a:t>Api</a:t>
            </a:r>
            <a:r>
              <a:rPr lang="en-AU" b="1" dirty="0" smtClean="0"/>
              <a:t> m 3, </a:t>
            </a:r>
            <a:r>
              <a:rPr lang="en-AU" b="1" dirty="0" err="1" smtClean="0"/>
              <a:t>Api</a:t>
            </a:r>
            <a:r>
              <a:rPr lang="en-AU" b="1" dirty="0" smtClean="0"/>
              <a:t> m 4, </a:t>
            </a:r>
            <a:r>
              <a:rPr lang="en-AU" b="1" dirty="0" err="1" smtClean="0"/>
              <a:t>Api</a:t>
            </a:r>
            <a:r>
              <a:rPr lang="en-AU" b="1" dirty="0" smtClean="0"/>
              <a:t> m 10</a:t>
            </a:r>
            <a:r>
              <a:rPr lang="en-AU" dirty="0" smtClean="0"/>
              <a:t> :  increased the diagnostic sensitivity for detection of HBV sensitization =&gt; </a:t>
            </a:r>
            <a:r>
              <a:rPr lang="en-AU" b="1" dirty="0" smtClean="0"/>
              <a:t>90%</a:t>
            </a:r>
            <a:r>
              <a:rPr lang="en-AU" dirty="0" smtClean="0"/>
              <a:t> </a:t>
            </a:r>
          </a:p>
          <a:p>
            <a:pPr lvl="1"/>
            <a:r>
              <a:rPr lang="en-AU" dirty="0" smtClean="0"/>
              <a:t>The combination of </a:t>
            </a:r>
            <a:r>
              <a:rPr lang="en-AU" b="1" dirty="0" err="1" smtClean="0"/>
              <a:t>Api</a:t>
            </a:r>
            <a:r>
              <a:rPr lang="en-AU" b="1" dirty="0" smtClean="0"/>
              <a:t> m 1, 2, 3, 4, 5, and 10 </a:t>
            </a:r>
            <a:r>
              <a:rPr lang="en-AU" dirty="0" smtClean="0"/>
              <a:t>detected </a:t>
            </a:r>
            <a:r>
              <a:rPr lang="en-AU" b="1" dirty="0" smtClean="0"/>
              <a:t>94%</a:t>
            </a:r>
            <a:r>
              <a:rPr lang="en-AU" dirty="0" smtClean="0"/>
              <a:t> of HBV allergic patients.</a:t>
            </a:r>
          </a:p>
          <a:p>
            <a:r>
              <a:rPr lang="en-AU" b="1" dirty="0" smtClean="0"/>
              <a:t>High individual heterogeneity of sensitization profiles </a:t>
            </a:r>
            <a:r>
              <a:rPr lang="en-AU" dirty="0" smtClean="0"/>
              <a:t>to HBV </a:t>
            </a:r>
          </a:p>
          <a:p>
            <a:pPr lvl="1"/>
            <a:endParaRPr lang="en-AU" dirty="0" smtClean="0"/>
          </a:p>
        </p:txBody>
      </p:sp>
      <p:sp>
        <p:nvSpPr>
          <p:cNvPr id="4"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dirty="0">
                <a:solidFill>
                  <a:srgbClr val="F26B21"/>
                </a:solidFill>
                <a:latin typeface="DIN-Regular" pitchFamily="2" charset="0"/>
              </a:rPr>
              <a:t>CRD - </a:t>
            </a:r>
            <a:r>
              <a:rPr lang="fr-FR" sz="20600" b="1" dirty="0" err="1">
                <a:solidFill>
                  <a:srgbClr val="F26B21"/>
                </a:solidFill>
                <a:latin typeface="DIN-Regular" pitchFamily="2" charset="0"/>
              </a:rPr>
              <a:t>Honey</a:t>
            </a:r>
            <a:r>
              <a:rPr lang="fr-FR" sz="20600" b="1" dirty="0">
                <a:solidFill>
                  <a:srgbClr val="F26B21"/>
                </a:solidFill>
                <a:latin typeface="DIN-Regular" pitchFamily="2" charset="0"/>
              </a:rPr>
              <a:t> </a:t>
            </a:r>
            <a:r>
              <a:rPr lang="fr-FR" sz="20600" b="1" dirty="0" err="1">
                <a:solidFill>
                  <a:srgbClr val="F26B21"/>
                </a:solidFill>
                <a:latin typeface="DIN-Regular" pitchFamily="2" charset="0"/>
              </a:rPr>
              <a:t>bee</a:t>
            </a:r>
            <a:endParaRPr lang="fr-FR" sz="20600" b="1" dirty="0">
              <a:solidFill>
                <a:srgbClr val="F26B21"/>
              </a:solidFill>
              <a:latin typeface="DIN-Regular" pitchFamily="2" charset="0"/>
            </a:endParaRPr>
          </a:p>
        </p:txBody>
      </p:sp>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716477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2336816"/>
            <a:ext cx="44165520" cy="7423153"/>
          </a:xfrm>
        </p:spPr>
        <p:txBody>
          <a:bodyPr/>
          <a:lstStyle/>
          <a:p>
            <a:r>
              <a:rPr lang="en-GB" sz="20600" b="1" dirty="0" smtClean="0">
                <a:solidFill>
                  <a:srgbClr val="F26B21"/>
                </a:solidFill>
                <a:latin typeface="DIN-Regular" pitchFamily="2" charset="0"/>
              </a:rPr>
              <a:t>INTRODUCTION</a:t>
            </a:r>
            <a:endParaRPr lang="en-GB" sz="20600" b="1" dirty="0">
              <a:solidFill>
                <a:srgbClr val="F26B21"/>
              </a:solidFill>
              <a:latin typeface="DIN-Regular" pitchFamily="2" charset="0"/>
            </a:endParaRPr>
          </a:p>
        </p:txBody>
      </p:sp>
      <p:sp>
        <p:nvSpPr>
          <p:cNvPr id="3" name="Espace réservé du contenu 2"/>
          <p:cNvSpPr>
            <a:spLocks noGrp="1"/>
          </p:cNvSpPr>
          <p:nvPr>
            <p:ph idx="1"/>
          </p:nvPr>
        </p:nvSpPr>
        <p:spPr>
          <a:xfrm>
            <a:off x="3520440" y="10223500"/>
            <a:ext cx="44165520" cy="22381725"/>
          </a:xfrm>
        </p:spPr>
        <p:txBody>
          <a:bodyPr>
            <a:normAutofit/>
          </a:bodyPr>
          <a:lstStyle/>
          <a:p>
            <a:r>
              <a:rPr lang="en-GB" sz="12100" dirty="0" smtClean="0"/>
              <a:t>Most common reason for anaphylaxis. </a:t>
            </a:r>
          </a:p>
          <a:p>
            <a:r>
              <a:rPr lang="en-GB" sz="12100" dirty="0" smtClean="0"/>
              <a:t>Europe : 0.3 -7.5% affected by systemic anaphylactic sting reactions (</a:t>
            </a:r>
            <a:r>
              <a:rPr lang="en-GB" sz="9800" i="1" dirty="0" err="1" smtClean="0"/>
              <a:t>Bilo</a:t>
            </a:r>
            <a:r>
              <a:rPr lang="en-GB" sz="9800" i="1" dirty="0" smtClean="0"/>
              <a:t> BM et al, Allergy.)</a:t>
            </a:r>
          </a:p>
          <a:p>
            <a:r>
              <a:rPr lang="en-GB" sz="12100" dirty="0" smtClean="0"/>
              <a:t>Northern - central Europe : Main perpetrators are yellow jackets (YJ) </a:t>
            </a:r>
            <a:r>
              <a:rPr lang="en-GB" sz="12100" i="1" dirty="0" err="1" smtClean="0"/>
              <a:t>Vespula</a:t>
            </a:r>
            <a:r>
              <a:rPr lang="en-GB" sz="12100" i="1" dirty="0" smtClean="0"/>
              <a:t> </a:t>
            </a:r>
            <a:r>
              <a:rPr lang="en-GB" sz="12100" i="1" dirty="0" err="1" smtClean="0"/>
              <a:t>spp</a:t>
            </a:r>
            <a:r>
              <a:rPr lang="en-GB" sz="12100" i="1" dirty="0" smtClean="0"/>
              <a:t> </a:t>
            </a:r>
            <a:r>
              <a:rPr lang="en-GB" sz="12100" dirty="0" smtClean="0"/>
              <a:t>and honeybees (HB) </a:t>
            </a:r>
            <a:r>
              <a:rPr lang="en-GB" sz="12100" i="1" dirty="0" err="1" smtClean="0"/>
              <a:t>Apis</a:t>
            </a:r>
            <a:r>
              <a:rPr lang="en-GB" sz="12100" i="1" dirty="0" smtClean="0"/>
              <a:t> </a:t>
            </a:r>
            <a:r>
              <a:rPr lang="en-GB" sz="12100" i="1" dirty="0" err="1" smtClean="0"/>
              <a:t>mellif</a:t>
            </a:r>
            <a:r>
              <a:rPr lang="en-GB" sz="12100" dirty="0" err="1" smtClean="0"/>
              <a:t>era</a:t>
            </a:r>
            <a:r>
              <a:rPr lang="en-GB" sz="12100" dirty="0" smtClean="0"/>
              <a:t>. </a:t>
            </a:r>
          </a:p>
          <a:p>
            <a:pPr marL="2560320" lvl="1" indent="0">
              <a:buNone/>
            </a:pPr>
            <a:r>
              <a:rPr lang="en-GB" sz="10400" dirty="0" smtClean="0"/>
              <a:t>Bumblebees (BB) and hornets (HN) rarely involved in sting reactions =&gt; allergy due to cross-reactivity to HB venom (HBV) and YJ venom (YJV).</a:t>
            </a:r>
          </a:p>
          <a:p>
            <a:r>
              <a:rPr lang="en-GB" sz="12100" dirty="0" smtClean="0"/>
              <a:t>America/Southern </a:t>
            </a:r>
            <a:r>
              <a:rPr lang="en-GB" sz="12100" dirty="0" err="1" smtClean="0"/>
              <a:t>europe</a:t>
            </a:r>
            <a:r>
              <a:rPr lang="en-GB" sz="12100" dirty="0" smtClean="0"/>
              <a:t>: + paper wasps (</a:t>
            </a:r>
            <a:r>
              <a:rPr lang="en-GB" sz="12100" i="1" dirty="0" err="1" smtClean="0"/>
              <a:t>Polistes</a:t>
            </a:r>
            <a:r>
              <a:rPr lang="en-GB" sz="12100" i="1" dirty="0" smtClean="0"/>
              <a:t> </a:t>
            </a:r>
            <a:r>
              <a:rPr lang="en-GB" sz="12100" i="1" dirty="0" err="1" smtClean="0"/>
              <a:t>spp</a:t>
            </a:r>
            <a:r>
              <a:rPr lang="en-GB" sz="12100" i="1" dirty="0" smtClean="0"/>
              <a:t> - </a:t>
            </a:r>
            <a:r>
              <a:rPr lang="en-GB" sz="12100" i="1" dirty="0" err="1" smtClean="0"/>
              <a:t>Polistes</a:t>
            </a:r>
            <a:r>
              <a:rPr lang="en-GB" sz="12100" i="1" dirty="0" smtClean="0"/>
              <a:t> </a:t>
            </a:r>
            <a:r>
              <a:rPr lang="en-GB" sz="12100" i="1" dirty="0" err="1" smtClean="0"/>
              <a:t>dominula</a:t>
            </a:r>
            <a:r>
              <a:rPr lang="en-GB" sz="12100" dirty="0" smtClean="0"/>
              <a:t>) or white-faced hornets (</a:t>
            </a:r>
            <a:r>
              <a:rPr lang="en-GB" sz="12100" i="1" dirty="0" err="1" smtClean="0"/>
              <a:t>Dolichovespula</a:t>
            </a:r>
            <a:r>
              <a:rPr lang="en-GB" sz="12100" dirty="0" smtClean="0"/>
              <a:t>) and some ants (</a:t>
            </a:r>
            <a:r>
              <a:rPr lang="en-GB" sz="12100" i="1" dirty="0" err="1" smtClean="0"/>
              <a:t>Formicidae</a:t>
            </a:r>
            <a:r>
              <a:rPr lang="en-GB" sz="12100" dirty="0" smtClean="0"/>
              <a:t>) are implicated in sting anaphylaxis</a:t>
            </a:r>
          </a:p>
          <a:p>
            <a:endParaRPr lang="en-GB" sz="11200" dirty="0" smtClean="0"/>
          </a:p>
          <a:p>
            <a:endParaRPr lang="en-GB" sz="11200" dirty="0" smtClean="0"/>
          </a:p>
          <a:p>
            <a:endParaRPr lang="en-GB" sz="11200" dirty="0" smtClean="0"/>
          </a:p>
          <a:p>
            <a:endParaRPr lang="en-GB" sz="11200" dirty="0" smtClean="0"/>
          </a:p>
          <a:p>
            <a:endParaRPr lang="en-GB" sz="12100" dirty="0"/>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pic>
        <p:nvPicPr>
          <p:cNvPr id="6" name="Image 5"/>
          <p:cNvPicPr>
            <a:picLocks noChangeAspect="1"/>
          </p:cNvPicPr>
          <p:nvPr/>
        </p:nvPicPr>
        <p:blipFill>
          <a:blip r:embed="rId4"/>
          <a:stretch>
            <a:fillRect/>
          </a:stretch>
        </p:blipFill>
        <p:spPr>
          <a:xfrm>
            <a:off x="36160434" y="896808"/>
            <a:ext cx="14207766" cy="11178169"/>
          </a:xfrm>
          <a:prstGeom prst="rect">
            <a:avLst/>
          </a:prstGeom>
        </p:spPr>
      </p:pic>
      <p:sp>
        <p:nvSpPr>
          <p:cNvPr id="7" name="Espace réservé du pied de page 6"/>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899077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8534400"/>
            <a:ext cx="44165520" cy="26056593"/>
          </a:xfrm>
        </p:spPr>
        <p:txBody>
          <a:bodyPr>
            <a:normAutofit/>
          </a:bodyPr>
          <a:lstStyle/>
          <a:p>
            <a:pPr marL="1280160" lvl="1">
              <a:spcBef>
                <a:spcPts val="5600"/>
              </a:spcBef>
            </a:pPr>
            <a:r>
              <a:rPr lang="en-AU" sz="10300" dirty="0" smtClean="0"/>
              <a:t>Sensitization in </a:t>
            </a:r>
            <a:r>
              <a:rPr lang="en-AU" sz="10300" dirty="0"/>
              <a:t>YJV allergic patients =</a:t>
            </a:r>
            <a:r>
              <a:rPr lang="en-AU" sz="10300" dirty="0" smtClean="0"/>
              <a:t> 85-90% for </a:t>
            </a:r>
            <a:r>
              <a:rPr lang="en-AU" sz="10300" dirty="0" err="1" smtClean="0"/>
              <a:t>rVes</a:t>
            </a:r>
            <a:r>
              <a:rPr lang="en-AU" sz="10300" dirty="0" smtClean="0"/>
              <a:t> v 5 and 39-79% for </a:t>
            </a:r>
            <a:r>
              <a:rPr lang="en-AU" sz="10300" dirty="0" err="1" smtClean="0"/>
              <a:t>rVes</a:t>
            </a:r>
            <a:r>
              <a:rPr lang="en-AU" sz="10300" dirty="0" smtClean="0"/>
              <a:t> v 1</a:t>
            </a:r>
          </a:p>
          <a:p>
            <a:pPr lvl="1"/>
            <a:r>
              <a:rPr lang="en-AU" sz="10300" b="1" dirty="0" smtClean="0"/>
              <a:t>Combining both </a:t>
            </a:r>
            <a:r>
              <a:rPr lang="en-AU" sz="10300" dirty="0" smtClean="0"/>
              <a:t>allergens =&gt; sensitivity </a:t>
            </a:r>
            <a:r>
              <a:rPr lang="en-AU" sz="10300" b="1" dirty="0" smtClean="0"/>
              <a:t>92–96%</a:t>
            </a:r>
            <a:r>
              <a:rPr lang="en-AU" sz="10300" dirty="0" smtClean="0"/>
              <a:t>.  </a:t>
            </a:r>
          </a:p>
          <a:p>
            <a:pPr lvl="1"/>
            <a:r>
              <a:rPr lang="en-AU" sz="10300" dirty="0" err="1" smtClean="0"/>
              <a:t>Ves</a:t>
            </a:r>
            <a:r>
              <a:rPr lang="en-AU" sz="10300" dirty="0" smtClean="0"/>
              <a:t> v 1 + </a:t>
            </a:r>
            <a:r>
              <a:rPr lang="en-AU" sz="10300" dirty="0" err="1" smtClean="0"/>
              <a:t>Ves</a:t>
            </a:r>
            <a:r>
              <a:rPr lang="en-AU" sz="10300" dirty="0" smtClean="0"/>
              <a:t> v 5 =&gt; </a:t>
            </a:r>
            <a:r>
              <a:rPr lang="en-AU" sz="10300" b="1" dirty="0" smtClean="0"/>
              <a:t>CRD failed to diagnose 2%-8% </a:t>
            </a:r>
            <a:r>
              <a:rPr lang="en-AU" sz="10300" dirty="0" smtClean="0"/>
              <a:t>of subjects with clear history of YJV allergy</a:t>
            </a:r>
          </a:p>
          <a:p>
            <a:pPr lvl="1"/>
            <a:r>
              <a:rPr lang="en-AU" sz="10300" dirty="0" smtClean="0"/>
              <a:t>A combination of </a:t>
            </a:r>
            <a:r>
              <a:rPr lang="en-AU" sz="10300" dirty="0" err="1" smtClean="0"/>
              <a:t>ImmunoCAPs</a:t>
            </a:r>
            <a:r>
              <a:rPr lang="en-AU" sz="10300" dirty="0" smtClean="0"/>
              <a:t> </a:t>
            </a:r>
            <a:r>
              <a:rPr lang="en-AU" sz="10300" b="1" dirty="0" err="1" smtClean="0"/>
              <a:t>Ves</a:t>
            </a:r>
            <a:r>
              <a:rPr lang="en-AU" sz="10300" b="1" dirty="0" smtClean="0"/>
              <a:t> v 1 + </a:t>
            </a:r>
            <a:r>
              <a:rPr lang="en-AU" sz="10300" b="1" dirty="0" err="1" smtClean="0"/>
              <a:t>Ves</a:t>
            </a:r>
            <a:r>
              <a:rPr lang="en-AU" sz="10300" b="1" dirty="0" smtClean="0"/>
              <a:t> v 5 + ELISAs </a:t>
            </a:r>
            <a:r>
              <a:rPr lang="en-AU" sz="10300" b="1" dirty="0" err="1" smtClean="0"/>
              <a:t>Ves</a:t>
            </a:r>
            <a:r>
              <a:rPr lang="en-AU" sz="10300" b="1" dirty="0" smtClean="0"/>
              <a:t> v 2 + </a:t>
            </a:r>
            <a:r>
              <a:rPr lang="en-AU" sz="10300" b="1" dirty="0" err="1" smtClean="0"/>
              <a:t>Ves</a:t>
            </a:r>
            <a:r>
              <a:rPr lang="en-AU" sz="10300" b="1" dirty="0" smtClean="0"/>
              <a:t> v 3 </a:t>
            </a:r>
            <a:r>
              <a:rPr lang="en-AU" sz="10300" dirty="0" smtClean="0"/>
              <a:t>=&gt;  diagnostic sensitivity of </a:t>
            </a:r>
            <a:r>
              <a:rPr lang="en-AU" sz="10300" b="1" dirty="0" smtClean="0"/>
              <a:t>100%</a:t>
            </a:r>
            <a:r>
              <a:rPr lang="en-AU" sz="10300" dirty="0" smtClean="0"/>
              <a:t>. </a:t>
            </a:r>
            <a:r>
              <a:rPr lang="en-AU" sz="9600" i="1" dirty="0" err="1" smtClean="0"/>
              <a:t>Cifuentes</a:t>
            </a:r>
            <a:r>
              <a:rPr lang="en-AU" sz="9600" i="1" dirty="0" smtClean="0"/>
              <a:t> L et al . J Allergy </a:t>
            </a:r>
            <a:r>
              <a:rPr lang="en-AU" sz="9600" i="1" dirty="0" err="1" smtClean="0"/>
              <a:t>Clin</a:t>
            </a:r>
            <a:r>
              <a:rPr lang="en-AU" sz="9600" i="1" dirty="0" smtClean="0"/>
              <a:t> </a:t>
            </a:r>
            <a:r>
              <a:rPr lang="en-AU" sz="9600" i="1" dirty="0" err="1" smtClean="0"/>
              <a:t>Immunol</a:t>
            </a:r>
            <a:r>
              <a:rPr lang="en-AU" sz="9600" i="1" dirty="0" smtClean="0"/>
              <a:t>. 2014.</a:t>
            </a:r>
          </a:p>
          <a:p>
            <a:pPr lvl="2"/>
            <a:r>
              <a:rPr lang="en-AU" sz="9600" dirty="0"/>
              <a:t>=&gt; more allergen components for in vitro diagnostics needed !</a:t>
            </a:r>
          </a:p>
          <a:p>
            <a:pPr lvl="1"/>
            <a:endParaRPr lang="en-AU" sz="9600" i="1" dirty="0" smtClean="0"/>
          </a:p>
          <a:p>
            <a:r>
              <a:rPr lang="en-AU" sz="12100" dirty="0" smtClean="0"/>
              <a:t>The sensitization rates of YJV-allergic patients to </a:t>
            </a:r>
            <a:r>
              <a:rPr lang="en-AU" sz="12100" dirty="0" err="1" smtClean="0"/>
              <a:t>Ves</a:t>
            </a:r>
            <a:r>
              <a:rPr lang="en-AU" sz="12100" dirty="0" smtClean="0"/>
              <a:t> v 3 (50%-62.8%) </a:t>
            </a:r>
            <a:r>
              <a:rPr lang="en-AU" sz="12100" dirty="0" err="1" smtClean="0"/>
              <a:t>Ves</a:t>
            </a:r>
            <a:r>
              <a:rPr lang="en-AU" sz="12100" dirty="0" smtClean="0"/>
              <a:t> v 2  seems to be of restricted relevance and sensitization was reported in 5%-25% of YJV-allergic patients </a:t>
            </a:r>
          </a:p>
          <a:p>
            <a:endParaRPr lang="en-AU" sz="12100" dirty="0" smtClean="0"/>
          </a:p>
          <a:p>
            <a:endParaRPr lang="en-AU" sz="12100" dirty="0"/>
          </a:p>
        </p:txBody>
      </p:sp>
      <p:sp>
        <p:nvSpPr>
          <p:cNvPr id="4"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fr-FR" sz="20600" b="1" dirty="0">
                <a:solidFill>
                  <a:srgbClr val="F26B21"/>
                </a:solidFill>
                <a:latin typeface="DIN-Regular" pitchFamily="2" charset="0"/>
              </a:rPr>
              <a:t>CRD </a:t>
            </a:r>
            <a:r>
              <a:rPr lang="mr-IN" sz="20600" b="1" dirty="0" smtClean="0">
                <a:solidFill>
                  <a:srgbClr val="F26B21"/>
                </a:solidFill>
                <a:latin typeface="DIN-Regular" pitchFamily="2" charset="0"/>
              </a:rPr>
              <a:t>–</a:t>
            </a:r>
            <a:r>
              <a:rPr lang="fr-FR" sz="20600" b="1" dirty="0" smtClean="0">
                <a:solidFill>
                  <a:srgbClr val="F26B21"/>
                </a:solidFill>
                <a:latin typeface="DIN-Regular" pitchFamily="2" charset="0"/>
              </a:rPr>
              <a:t> Yellow jacket</a:t>
            </a:r>
            <a:endParaRPr lang="fr-FR" sz="20600" b="1" dirty="0">
              <a:solidFill>
                <a:srgbClr val="F26B21"/>
              </a:solidFill>
              <a:latin typeface="DIN-Regular" pitchFamily="2" charset="0"/>
            </a:endParaRPr>
          </a:p>
        </p:txBody>
      </p:sp>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96317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8534401"/>
            <a:ext cx="28940760" cy="8229599"/>
          </a:xfrm>
        </p:spPr>
        <p:txBody>
          <a:bodyPr>
            <a:normAutofit fontScale="77500" lnSpcReduction="20000"/>
          </a:bodyPr>
          <a:lstStyle/>
          <a:p>
            <a:r>
              <a:rPr lang="en-AU" sz="13300" dirty="0" smtClean="0"/>
              <a:t>Allergen composition = similar YJV </a:t>
            </a:r>
          </a:p>
          <a:p>
            <a:r>
              <a:rPr lang="fr-FR" sz="13300" dirty="0"/>
              <a:t>Cases of </a:t>
            </a:r>
            <a:r>
              <a:rPr lang="fr-FR" sz="13300" dirty="0" err="1"/>
              <a:t>monosensitization</a:t>
            </a:r>
            <a:r>
              <a:rPr lang="fr-FR" sz="13300" dirty="0"/>
              <a:t> </a:t>
            </a:r>
            <a:endParaRPr lang="en-AU" sz="13300" dirty="0" smtClean="0"/>
          </a:p>
          <a:p>
            <a:r>
              <a:rPr lang="en-AU" sz="13300" dirty="0" smtClean="0"/>
              <a:t>Most important allergens : phospholipase A1 (Pol d 1), </a:t>
            </a:r>
            <a:r>
              <a:rPr lang="en-AU" sz="13300" dirty="0" err="1" smtClean="0"/>
              <a:t>dipeptidylpeptidase</a:t>
            </a:r>
            <a:r>
              <a:rPr lang="en-AU" sz="13300" dirty="0" smtClean="0"/>
              <a:t> IV (Pol d 3) and antigen 5 (Pol d 5) with sensitization rates of 87%, 66.7% and 69%-72%, respectively. </a:t>
            </a:r>
          </a:p>
          <a:p>
            <a:endParaRPr lang="en-AU" dirty="0" smtClean="0"/>
          </a:p>
          <a:p>
            <a:endParaRPr lang="en-AU" dirty="0"/>
          </a:p>
        </p:txBody>
      </p:sp>
      <p:sp>
        <p:nvSpPr>
          <p:cNvPr id="4" name="Titre 1"/>
          <p:cNvSpPr txBox="1">
            <a:spLocks/>
          </p:cNvSpPr>
          <p:nvPr/>
        </p:nvSpPr>
        <p:spPr>
          <a:xfrm>
            <a:off x="3520440" y="748145"/>
            <a:ext cx="44165520" cy="6982691"/>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AU" sz="20600" b="1" dirty="0" smtClean="0">
                <a:solidFill>
                  <a:srgbClr val="F26B21"/>
                </a:solidFill>
                <a:latin typeface="DIN-Regular" pitchFamily="2" charset="0"/>
              </a:rPr>
              <a:t>CRD – </a:t>
            </a:r>
            <a:r>
              <a:rPr lang="en-AU" sz="20600" b="1" dirty="0" err="1" smtClean="0">
                <a:solidFill>
                  <a:srgbClr val="F26B21"/>
                </a:solidFill>
                <a:latin typeface="DIN-Regular" pitchFamily="2" charset="0"/>
              </a:rPr>
              <a:t>Polistes</a:t>
            </a:r>
            <a:endParaRPr lang="en-AU"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pic>
        <p:nvPicPr>
          <p:cNvPr id="6" name="Image 5"/>
          <p:cNvPicPr>
            <a:picLocks noChangeAspect="1"/>
          </p:cNvPicPr>
          <p:nvPr/>
        </p:nvPicPr>
        <p:blipFill>
          <a:blip r:embed="rId4"/>
          <a:stretch>
            <a:fillRect/>
          </a:stretch>
        </p:blipFill>
        <p:spPr>
          <a:xfrm>
            <a:off x="35661600" y="7950202"/>
            <a:ext cx="11201400" cy="7518399"/>
          </a:xfrm>
          <a:prstGeom prst="rect">
            <a:avLst/>
          </a:prstGeom>
        </p:spPr>
      </p:pic>
      <p:sp>
        <p:nvSpPr>
          <p:cNvPr id="7" name="Espace réservé du contenu 2"/>
          <p:cNvSpPr txBox="1">
            <a:spLocks/>
          </p:cNvSpPr>
          <p:nvPr/>
        </p:nvSpPr>
        <p:spPr>
          <a:xfrm>
            <a:off x="3520440" y="19554091"/>
            <a:ext cx="44165520" cy="14746077"/>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r>
              <a:rPr lang="en-AU" sz="11100" dirty="0" smtClean="0"/>
              <a:t>PDV contains a serine protease (Pol d 4) and a </a:t>
            </a:r>
            <a:r>
              <a:rPr lang="en-AU" sz="11100" dirty="0" err="1" smtClean="0"/>
              <a:t>hyaluronidase</a:t>
            </a:r>
            <a:r>
              <a:rPr lang="en-AU" sz="11100" dirty="0" smtClean="0"/>
              <a:t> (Pol d 2), no data clinical relevance available. </a:t>
            </a:r>
          </a:p>
          <a:p>
            <a:r>
              <a:rPr lang="en-AU" sz="11100" dirty="0" smtClean="0"/>
              <a:t>Only major allergen Pol d 5 available =&gt; need of adding additional allergens </a:t>
            </a:r>
            <a:r>
              <a:rPr lang="en-AU" sz="11100" dirty="0"/>
              <a:t>(</a:t>
            </a:r>
            <a:r>
              <a:rPr lang="en-AU" sz="11100" dirty="0" smtClean="0"/>
              <a:t>Pol d 1 or others). </a:t>
            </a:r>
          </a:p>
          <a:p>
            <a:r>
              <a:rPr lang="en-AU" sz="11100" dirty="0" smtClean="0"/>
              <a:t>No marker allergens specific to </a:t>
            </a:r>
            <a:r>
              <a:rPr lang="en-AU" sz="11100" dirty="0" err="1" smtClean="0"/>
              <a:t>Polistes</a:t>
            </a:r>
            <a:r>
              <a:rPr lang="en-AU" sz="11100" dirty="0" smtClean="0"/>
              <a:t> identified </a:t>
            </a:r>
          </a:p>
          <a:p>
            <a:pPr lvl="1"/>
            <a:r>
              <a:rPr lang="en-AU" sz="9600" dirty="0"/>
              <a:t>P</a:t>
            </a:r>
            <a:r>
              <a:rPr lang="en-AU" sz="9600" dirty="0" smtClean="0"/>
              <a:t>atients primarily sensitized to </a:t>
            </a:r>
            <a:r>
              <a:rPr lang="en-AU" sz="9600" dirty="0" err="1" smtClean="0"/>
              <a:t>polistes</a:t>
            </a:r>
            <a:r>
              <a:rPr lang="en-AU" sz="9600" dirty="0" smtClean="0"/>
              <a:t> venoms : misdiagnosed as allergic to yellow jacket but subsequently inadequately protected by yellow jacket VIT</a:t>
            </a:r>
          </a:p>
          <a:p>
            <a:endParaRPr lang="en-AU" sz="11100" dirty="0" smtClean="0"/>
          </a:p>
          <a:p>
            <a:endParaRPr lang="en-AU" sz="13100" dirty="0" smtClean="0"/>
          </a:p>
          <a:p>
            <a:endParaRPr lang="en-AU" sz="13100" dirty="0"/>
          </a:p>
        </p:txBody>
      </p:sp>
    </p:spTree>
    <p:extLst>
      <p:ext uri="{BB962C8B-B14F-4D97-AF65-F5344CB8AC3E}">
        <p14:creationId xmlns:p14="http://schemas.microsoft.com/office/powerpoint/2010/main" xmlns="" val="175475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20440" y="0"/>
            <a:ext cx="44165520" cy="7423153"/>
          </a:xfrm>
        </p:spPr>
        <p:txBody>
          <a:bodyPr>
            <a:normAutofit/>
          </a:bodyPr>
          <a:lstStyle/>
          <a:p>
            <a:r>
              <a:rPr lang="nl-BE" sz="17100" b="1" dirty="0" smtClean="0">
                <a:solidFill>
                  <a:srgbClr val="F26B21"/>
                </a:solidFill>
                <a:latin typeface="DIN-Regular" pitchFamily="2" charset="0"/>
              </a:rPr>
              <a:t>SIT : Vespula or Polistes ?</a:t>
            </a:r>
            <a:endParaRPr lang="fr-FR" sz="17100" b="1" dirty="0">
              <a:solidFill>
                <a:srgbClr val="F26B21"/>
              </a:solidFill>
              <a:latin typeface="DIN-Regular" pitchFamily="2" charset="0"/>
            </a:endParaRPr>
          </a:p>
        </p:txBody>
      </p:sp>
      <p:pic>
        <p:nvPicPr>
          <p:cNvPr id="9" name="Picture 17">
            <a:extLst>
              <a:ext uri="{FF2B5EF4-FFF2-40B4-BE49-F238E27FC236}">
                <a16:creationId xmlns="" xmlns:a16="http://schemas.microsoft.com/office/drawing/2014/main" id="{E5A9DC68-AD33-5F41-B198-DF87271C2D97}"/>
              </a:ext>
            </a:extLst>
          </p:cNvPr>
          <p:cNvPicPr>
            <a:picLocks noChangeAspect="1"/>
          </p:cNvPicPr>
          <p:nvPr/>
        </p:nvPicPr>
        <p:blipFill>
          <a:blip r:embed="rId3"/>
          <a:stretch>
            <a:fillRect/>
          </a:stretch>
        </p:blipFill>
        <p:spPr>
          <a:xfrm>
            <a:off x="44680124" y="667430"/>
            <a:ext cx="6011671" cy="6011671"/>
          </a:xfrm>
          <a:prstGeom prst="rect">
            <a:avLst/>
          </a:prstGeom>
          <a:effectLst>
            <a:outerShdw blurRad="228600" dist="203200" dir="8220000" algn="t" rotWithShape="0">
              <a:prstClr val="black">
                <a:alpha val="40000"/>
              </a:prstClr>
            </a:outerShdw>
          </a:effectLst>
        </p:spPr>
      </p:pic>
      <p:sp>
        <p:nvSpPr>
          <p:cNvPr id="20" name="Espace réservé du contenu 2"/>
          <p:cNvSpPr txBox="1">
            <a:spLocks/>
          </p:cNvSpPr>
          <p:nvPr/>
        </p:nvSpPr>
        <p:spPr>
          <a:xfrm>
            <a:off x="3672839" y="8018948"/>
            <a:ext cx="44013120" cy="26746200"/>
          </a:xfrm>
          <a:prstGeom prst="rect">
            <a:avLst/>
          </a:prstGeom>
        </p:spPr>
        <p:txBody>
          <a:bodyPr vert="horz" lIns="91440" tIns="45720" rIns="91440" bIns="45720" rtlCol="0">
            <a:normAutofit/>
          </a:bodyPr>
          <a:lstStyle>
            <a:lvl1pPr marL="1280160" indent="-1280160" algn="l" defTabSz="5120640" rtl="0" eaLnBrk="1" latinLnBrk="0" hangingPunct="1">
              <a:lnSpc>
                <a:spcPct val="90000"/>
              </a:lnSpc>
              <a:spcBef>
                <a:spcPts val="5600"/>
              </a:spcBef>
              <a:buFont typeface="Arial" panose="020B0604020202020204" pitchFamily="34" charset="0"/>
              <a:buChar char="•"/>
              <a:defRPr sz="15680" kern="1200">
                <a:solidFill>
                  <a:schemeClr val="tx1"/>
                </a:solidFill>
                <a:latin typeface="+mn-lt"/>
                <a:ea typeface="+mn-ea"/>
                <a:cs typeface="+mn-cs"/>
              </a:defRPr>
            </a:lvl1pPr>
            <a:lvl2pPr marL="3840480" indent="-1280160" algn="l" defTabSz="5120640" rtl="0" eaLnBrk="1" latinLnBrk="0" hangingPunct="1">
              <a:lnSpc>
                <a:spcPct val="90000"/>
              </a:lnSpc>
              <a:spcBef>
                <a:spcPts val="2800"/>
              </a:spcBef>
              <a:buFont typeface="Arial" panose="020B0604020202020204" pitchFamily="34" charset="0"/>
              <a:buChar char="•"/>
              <a:defRPr sz="13440" kern="1200">
                <a:solidFill>
                  <a:schemeClr val="tx1"/>
                </a:solidFill>
                <a:latin typeface="+mn-lt"/>
                <a:ea typeface="+mn-ea"/>
                <a:cs typeface="+mn-cs"/>
              </a:defRPr>
            </a:lvl2pPr>
            <a:lvl3pPr marL="6400800" indent="-1280160" algn="l" defTabSz="5120640" rtl="0" eaLnBrk="1" latinLnBrk="0" hangingPunct="1">
              <a:lnSpc>
                <a:spcPct val="90000"/>
              </a:lnSpc>
              <a:spcBef>
                <a:spcPts val="2800"/>
              </a:spcBef>
              <a:buFont typeface="Arial" panose="020B0604020202020204" pitchFamily="34" charset="0"/>
              <a:buChar char="•"/>
              <a:defRPr sz="11200" kern="1200">
                <a:solidFill>
                  <a:schemeClr val="tx1"/>
                </a:solidFill>
                <a:latin typeface="+mn-lt"/>
                <a:ea typeface="+mn-ea"/>
                <a:cs typeface="+mn-cs"/>
              </a:defRPr>
            </a:lvl3pPr>
            <a:lvl4pPr marL="89611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4pPr>
            <a:lvl5pPr marL="1152144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5pPr>
            <a:lvl6pPr marL="1408176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6pPr>
            <a:lvl7pPr marL="1664208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7pPr>
            <a:lvl8pPr marL="1920240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8pPr>
            <a:lvl9pPr marL="21762720" indent="-1280160" algn="l" defTabSz="5120640" rtl="0" eaLnBrk="1" latinLnBrk="0" hangingPunct="1">
              <a:lnSpc>
                <a:spcPct val="90000"/>
              </a:lnSpc>
              <a:spcBef>
                <a:spcPts val="2800"/>
              </a:spcBef>
              <a:buFont typeface="Arial" panose="020B0604020202020204" pitchFamily="34" charset="0"/>
              <a:buChar char="•"/>
              <a:defRPr sz="10080" kern="1200">
                <a:solidFill>
                  <a:schemeClr val="tx1"/>
                </a:solidFill>
                <a:latin typeface="+mn-lt"/>
                <a:ea typeface="+mn-ea"/>
                <a:cs typeface="+mn-cs"/>
              </a:defRPr>
            </a:lvl9pPr>
          </a:lstStyle>
          <a:p>
            <a:pPr marL="1280160" lvl="1">
              <a:spcBef>
                <a:spcPts val="5600"/>
              </a:spcBef>
            </a:pPr>
            <a:r>
              <a:rPr lang="en-US" sz="11800" dirty="0" smtClean="0"/>
              <a:t>In case of double positivity (sIgE and/or SPT) : how to proceed ?</a:t>
            </a:r>
            <a:endParaRPr lang="en-US" sz="9860" dirty="0"/>
          </a:p>
          <a:p>
            <a:pPr marL="1280160" lvl="1">
              <a:spcBef>
                <a:spcPts val="5600"/>
              </a:spcBef>
            </a:pPr>
            <a:r>
              <a:rPr lang="en-US" sz="9860" dirty="0" err="1" smtClean="0"/>
              <a:t>Litterature</a:t>
            </a:r>
            <a:r>
              <a:rPr lang="en-US" sz="9860" dirty="0" smtClean="0"/>
              <a:t> :(</a:t>
            </a:r>
            <a:r>
              <a:rPr lang="en-US" sz="9860" dirty="0" err="1" smtClean="0"/>
              <a:t>Quercia</a:t>
            </a:r>
            <a:r>
              <a:rPr lang="en-US" sz="9860" dirty="0" smtClean="0"/>
              <a:t>, IAAI, 2018)</a:t>
            </a:r>
          </a:p>
          <a:p>
            <a:pPr marL="3840480" lvl="2">
              <a:spcBef>
                <a:spcPts val="5600"/>
              </a:spcBef>
            </a:pPr>
            <a:r>
              <a:rPr lang="en-US" sz="7620" dirty="0" smtClean="0"/>
              <a:t>Immunotherapy to one single insect if</a:t>
            </a:r>
          </a:p>
          <a:p>
            <a:pPr marL="6400800" lvl="3">
              <a:spcBef>
                <a:spcPts val="5600"/>
              </a:spcBef>
            </a:pPr>
            <a:r>
              <a:rPr lang="en-US" sz="6500" dirty="0" smtClean="0"/>
              <a:t>Thresholds in IDT differ by at least a 10-fold dilution (factor of 10)</a:t>
            </a:r>
          </a:p>
          <a:p>
            <a:pPr marL="6400800" lvl="3">
              <a:spcBef>
                <a:spcPts val="5600"/>
              </a:spcBef>
            </a:pPr>
            <a:r>
              <a:rPr lang="en-US" sz="6500" dirty="0" err="1" smtClean="0"/>
              <a:t>sIgEs</a:t>
            </a:r>
            <a:r>
              <a:rPr lang="en-US" sz="6500" dirty="0" smtClean="0"/>
              <a:t> (whole venom or components) differ by at least a factor 2</a:t>
            </a:r>
          </a:p>
          <a:p>
            <a:pPr marL="3840480" lvl="2">
              <a:spcBef>
                <a:spcPts val="5600"/>
              </a:spcBef>
            </a:pPr>
            <a:r>
              <a:rPr lang="en-US" sz="7620" dirty="0" smtClean="0"/>
              <a:t>If similar sensitization : double SIT ? Yes</a:t>
            </a:r>
            <a:r>
              <a:rPr lang="mr-IN" sz="7620" dirty="0" smtClean="0"/>
              <a:t>…</a:t>
            </a:r>
            <a:endParaRPr lang="nl-BE" sz="7620" dirty="0" smtClean="0"/>
          </a:p>
          <a:p>
            <a:pPr marL="6400800" lvl="3">
              <a:spcBef>
                <a:spcPts val="5600"/>
              </a:spcBef>
            </a:pPr>
            <a:r>
              <a:rPr lang="nl-BE" sz="6500" dirty="0" smtClean="0"/>
              <a:t>Except if CAP-inhibition possible : restrict cases of double SIT to 25% (instead of 66-73%, next slide)</a:t>
            </a:r>
          </a:p>
          <a:p>
            <a:pPr marL="6400800" lvl="3">
              <a:spcBef>
                <a:spcPts val="5600"/>
              </a:spcBef>
            </a:pPr>
            <a:r>
              <a:rPr lang="nl-BE" sz="6500" dirty="0" smtClean="0"/>
              <a:t>The BAT has not proven its utility/efficacy in this case</a:t>
            </a:r>
          </a:p>
          <a:p>
            <a:pPr marL="3840480" lvl="2">
              <a:spcBef>
                <a:spcPts val="5600"/>
              </a:spcBef>
            </a:pPr>
            <a:r>
              <a:rPr lang="nl-BE" sz="7620" dirty="0" smtClean="0"/>
              <a:t>In practical, in South of France, ? Divergent attitudes</a:t>
            </a:r>
            <a:r>
              <a:rPr lang="mr-IN" sz="7620" dirty="0" smtClean="0"/>
              <a:t>…</a:t>
            </a:r>
            <a:r>
              <a:rPr lang="en-US" sz="7620" dirty="0" smtClean="0"/>
              <a:t> </a:t>
            </a:r>
          </a:p>
        </p:txBody>
      </p:sp>
      <p:pic>
        <p:nvPicPr>
          <p:cNvPr id="11" name="Picture 11">
            <a:extLst>
              <a:ext uri="{FF2B5EF4-FFF2-40B4-BE49-F238E27FC236}">
                <a16:creationId xmlns="" xmlns:a16="http://schemas.microsoft.com/office/drawing/2014/main" id="{38865332-73E1-1243-8066-3E53093E5700}"/>
              </a:ext>
            </a:extLst>
          </p:cNvPr>
          <p:cNvPicPr>
            <a:picLocks noChangeAspect="1"/>
          </p:cNvPicPr>
          <p:nvPr/>
        </p:nvPicPr>
        <p:blipFill>
          <a:blip r:embed="rId4"/>
          <a:stretch>
            <a:fillRect/>
          </a:stretch>
        </p:blipFill>
        <p:spPr>
          <a:xfrm>
            <a:off x="1509120" y="2929905"/>
            <a:ext cx="1477920" cy="1486719"/>
          </a:xfrm>
          <a:prstGeom prst="rect">
            <a:avLst/>
          </a:prstGeom>
        </p:spPr>
      </p:pic>
      <p:pic>
        <p:nvPicPr>
          <p:cNvPr id="6"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3" name="Espace réservé du pied de page 2"/>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596023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00200" y="23028630"/>
            <a:ext cx="47929800" cy="12414027"/>
          </a:xfrm>
        </p:spPr>
        <p:txBody>
          <a:bodyPr>
            <a:normAutofit lnSpcReduction="10000"/>
          </a:bodyPr>
          <a:lstStyle/>
          <a:p>
            <a:pPr marL="0" indent="0">
              <a:buNone/>
            </a:pPr>
            <a:r>
              <a:rPr lang="fr-FR" sz="9400" dirty="0" smtClean="0"/>
              <a:t>(</a:t>
            </a:r>
            <a:r>
              <a:rPr lang="fr-FR" sz="9400" dirty="0"/>
              <a:t>A) HBV and </a:t>
            </a:r>
            <a:r>
              <a:rPr lang="fr-FR" sz="9400" dirty="0" err="1"/>
              <a:t>vespid</a:t>
            </a:r>
            <a:r>
              <a:rPr lang="fr-FR" sz="9400" dirty="0"/>
              <a:t> </a:t>
            </a:r>
            <a:r>
              <a:rPr lang="fr-FR" sz="9400" dirty="0" err="1"/>
              <a:t>venom</a:t>
            </a:r>
            <a:r>
              <a:rPr lang="fr-FR" sz="9400" dirty="0"/>
              <a:t> </a:t>
            </a:r>
            <a:r>
              <a:rPr lang="fr-FR" sz="9400" dirty="0" err="1" smtClean="0"/>
              <a:t>allergy</a:t>
            </a:r>
            <a:r>
              <a:rPr lang="fr-FR" sz="9400" dirty="0" smtClean="0"/>
              <a:t>                                   (</a:t>
            </a:r>
            <a:r>
              <a:rPr lang="fr-FR" sz="9400" dirty="0"/>
              <a:t>B) YJV and PDV </a:t>
            </a:r>
            <a:r>
              <a:rPr lang="fr-FR" sz="9400" dirty="0" err="1"/>
              <a:t>allergy</a:t>
            </a:r>
            <a:r>
              <a:rPr lang="fr-FR" sz="9400" dirty="0"/>
              <a:t>. </a:t>
            </a:r>
          </a:p>
          <a:p>
            <a:endParaRPr lang="fr-FR" sz="13100" dirty="0" smtClean="0"/>
          </a:p>
          <a:p>
            <a:r>
              <a:rPr lang="fr-FR" sz="11500" dirty="0" smtClean="0"/>
              <a:t>The </a:t>
            </a:r>
            <a:r>
              <a:rPr lang="fr-FR" sz="11500" dirty="0"/>
              <a:t>diagnostic </a:t>
            </a:r>
            <a:r>
              <a:rPr lang="fr-FR" sz="11500" dirty="0" err="1"/>
              <a:t>algorithm</a:t>
            </a:r>
            <a:r>
              <a:rPr lang="fr-FR" sz="11500" dirty="0"/>
              <a:t> </a:t>
            </a:r>
            <a:r>
              <a:rPr lang="fr-FR" sz="11500" dirty="0" err="1" smtClean="0"/>
              <a:t>with</a:t>
            </a:r>
            <a:r>
              <a:rPr lang="fr-FR" sz="11500" dirty="0" smtClean="0"/>
              <a:t> </a:t>
            </a:r>
            <a:r>
              <a:rPr lang="fr-FR" sz="11500" dirty="0"/>
              <a:t>the </a:t>
            </a:r>
            <a:r>
              <a:rPr lang="fr-FR" sz="11500" dirty="0" err="1"/>
              <a:t>corresponding</a:t>
            </a:r>
            <a:r>
              <a:rPr lang="fr-FR" sz="11500" dirty="0"/>
              <a:t> PDV </a:t>
            </a:r>
            <a:r>
              <a:rPr lang="fr-FR" sz="11500" dirty="0" err="1"/>
              <a:t>allergens</a:t>
            </a:r>
            <a:r>
              <a:rPr lang="fr-FR" sz="11500" dirty="0"/>
              <a:t> Pol d 1 and Pol d 5 </a:t>
            </a:r>
            <a:r>
              <a:rPr lang="fr-FR" sz="11500" dirty="0" err="1"/>
              <a:t>can</a:t>
            </a:r>
            <a:r>
              <a:rPr lang="fr-FR" sz="11500" dirty="0"/>
              <a:t> </a:t>
            </a:r>
            <a:r>
              <a:rPr lang="fr-FR" sz="11500" dirty="0" err="1"/>
              <a:t>also</a:t>
            </a:r>
            <a:r>
              <a:rPr lang="fr-FR" sz="11500" dirty="0"/>
              <a:t> </a:t>
            </a:r>
            <a:r>
              <a:rPr lang="fr-FR" sz="11500" dirty="0" err="1"/>
              <a:t>be</a:t>
            </a:r>
            <a:r>
              <a:rPr lang="fr-FR" sz="11500" dirty="0"/>
              <a:t> </a:t>
            </a:r>
            <a:r>
              <a:rPr lang="fr-FR" sz="11500" dirty="0" err="1"/>
              <a:t>used</a:t>
            </a:r>
            <a:r>
              <a:rPr lang="fr-FR" sz="11500" dirty="0"/>
              <a:t> to </a:t>
            </a:r>
            <a:r>
              <a:rPr lang="fr-FR" sz="11500" dirty="0" err="1"/>
              <a:t>discriminate</a:t>
            </a:r>
            <a:r>
              <a:rPr lang="fr-FR" sz="11500" dirty="0"/>
              <a:t> </a:t>
            </a:r>
            <a:r>
              <a:rPr lang="fr-FR" sz="11500" dirty="0" err="1"/>
              <a:t>between</a:t>
            </a:r>
            <a:r>
              <a:rPr lang="fr-FR" sz="11500" dirty="0"/>
              <a:t> HBV and PDV </a:t>
            </a:r>
            <a:r>
              <a:rPr lang="fr-FR" sz="11500" dirty="0" err="1"/>
              <a:t>allergy</a:t>
            </a:r>
            <a:r>
              <a:rPr lang="fr-FR" sz="11500" dirty="0"/>
              <a:t>. </a:t>
            </a:r>
            <a:endParaRPr lang="fr-FR" sz="11500" dirty="0" smtClean="0"/>
          </a:p>
          <a:p>
            <a:r>
              <a:rPr lang="fr-FR" sz="11500" dirty="0" smtClean="0"/>
              <a:t>CRD </a:t>
            </a:r>
            <a:r>
              <a:rPr lang="fr-FR" sz="11500" dirty="0" err="1"/>
              <a:t>might</a:t>
            </a:r>
            <a:r>
              <a:rPr lang="fr-FR" sz="11500" dirty="0"/>
              <a:t> </a:t>
            </a:r>
            <a:r>
              <a:rPr lang="fr-FR" sz="11500" dirty="0" err="1"/>
              <a:t>also</a:t>
            </a:r>
            <a:r>
              <a:rPr lang="fr-FR" sz="11500" dirty="0"/>
              <a:t> </a:t>
            </a:r>
            <a:r>
              <a:rPr lang="fr-FR" sz="11500" dirty="0" err="1"/>
              <a:t>be</a:t>
            </a:r>
            <a:r>
              <a:rPr lang="fr-FR" sz="11500" dirty="0"/>
              <a:t> </a:t>
            </a:r>
            <a:r>
              <a:rPr lang="fr-FR" sz="11500" dirty="0" err="1"/>
              <a:t>useful</a:t>
            </a:r>
            <a:r>
              <a:rPr lang="fr-FR" sz="11500" dirty="0"/>
              <a:t> in cases of </a:t>
            </a:r>
            <a:r>
              <a:rPr lang="fr-FR" sz="11500" dirty="0" err="1"/>
              <a:t>negative</a:t>
            </a:r>
            <a:r>
              <a:rPr lang="fr-FR" sz="11500" dirty="0"/>
              <a:t> </a:t>
            </a:r>
            <a:r>
              <a:rPr lang="fr-FR" sz="11500" dirty="0" err="1"/>
              <a:t>results</a:t>
            </a:r>
            <a:r>
              <a:rPr lang="fr-FR" sz="11500" dirty="0"/>
              <a:t> </a:t>
            </a:r>
            <a:r>
              <a:rPr lang="fr-FR" sz="11500" dirty="0" err="1"/>
              <a:t>despite</a:t>
            </a:r>
            <a:r>
              <a:rPr lang="fr-FR" sz="11500" dirty="0"/>
              <a:t> a </a:t>
            </a:r>
            <a:r>
              <a:rPr lang="fr-FR" sz="11500" dirty="0" err="1"/>
              <a:t>convincing</a:t>
            </a:r>
            <a:r>
              <a:rPr lang="fr-FR" sz="11500" dirty="0"/>
              <a:t> </a:t>
            </a:r>
            <a:r>
              <a:rPr lang="fr-FR" sz="11500" dirty="0" err="1"/>
              <a:t>history</a:t>
            </a:r>
            <a:r>
              <a:rPr lang="fr-FR" sz="11500" dirty="0"/>
              <a:t> of </a:t>
            </a:r>
            <a:r>
              <a:rPr lang="fr-FR" sz="11500" dirty="0" err="1"/>
              <a:t>venom</a:t>
            </a:r>
            <a:r>
              <a:rPr lang="fr-FR" sz="11500" dirty="0"/>
              <a:t> </a:t>
            </a:r>
            <a:r>
              <a:rPr lang="fr-FR" sz="11500" dirty="0" err="1"/>
              <a:t>allergy</a:t>
            </a:r>
            <a:r>
              <a:rPr lang="fr-FR" sz="11500" dirty="0"/>
              <a:t> or in cases of </a:t>
            </a:r>
            <a:r>
              <a:rPr lang="fr-FR" sz="11500" dirty="0" err="1"/>
              <a:t>discrepancies</a:t>
            </a:r>
            <a:r>
              <a:rPr lang="fr-FR" sz="11500" dirty="0"/>
              <a:t> </a:t>
            </a:r>
            <a:r>
              <a:rPr lang="fr-FR" sz="11500" dirty="0" err="1"/>
              <a:t>between</a:t>
            </a:r>
            <a:r>
              <a:rPr lang="fr-FR" sz="11500" dirty="0"/>
              <a:t> </a:t>
            </a:r>
            <a:r>
              <a:rPr lang="fr-FR" sz="11500" dirty="0" err="1"/>
              <a:t>history</a:t>
            </a:r>
            <a:r>
              <a:rPr lang="fr-FR" sz="11500" dirty="0"/>
              <a:t>, skin tests and </a:t>
            </a:r>
            <a:r>
              <a:rPr lang="fr-FR" sz="11500" dirty="0" err="1"/>
              <a:t>venom</a:t>
            </a:r>
            <a:r>
              <a:rPr lang="fr-FR" sz="11500" dirty="0"/>
              <a:t> </a:t>
            </a:r>
            <a:r>
              <a:rPr lang="fr-FR" sz="11500" dirty="0" err="1"/>
              <a:t>extract-based</a:t>
            </a:r>
            <a:r>
              <a:rPr lang="fr-FR" sz="11500" dirty="0"/>
              <a:t> </a:t>
            </a:r>
            <a:r>
              <a:rPr lang="fr-FR" sz="11500" dirty="0" err="1"/>
              <a:t>testing</a:t>
            </a:r>
            <a:r>
              <a:rPr lang="fr-FR" sz="11500" dirty="0"/>
              <a:t>. </a:t>
            </a:r>
            <a:endParaRPr lang="fr-FR" sz="11500" dirty="0" smtClean="0"/>
          </a:p>
          <a:p>
            <a:endParaRPr lang="fr-FR" dirty="0"/>
          </a:p>
        </p:txBody>
      </p:sp>
      <p:pic>
        <p:nvPicPr>
          <p:cNvPr id="4" name="Image 3"/>
          <p:cNvPicPr>
            <a:picLocks noChangeAspect="1"/>
          </p:cNvPicPr>
          <p:nvPr/>
        </p:nvPicPr>
        <p:blipFill>
          <a:blip r:embed="rId2"/>
          <a:stretch>
            <a:fillRect/>
          </a:stretch>
        </p:blipFill>
        <p:spPr>
          <a:xfrm>
            <a:off x="216285" y="6224362"/>
            <a:ext cx="25310716" cy="16355388"/>
          </a:xfrm>
          <a:prstGeom prst="rect">
            <a:avLst/>
          </a:prstGeom>
        </p:spPr>
      </p:pic>
      <p:pic>
        <p:nvPicPr>
          <p:cNvPr id="5" name="Image 4"/>
          <p:cNvPicPr>
            <a:picLocks noChangeAspect="1"/>
          </p:cNvPicPr>
          <p:nvPr/>
        </p:nvPicPr>
        <p:blipFill>
          <a:blip r:embed="rId3"/>
          <a:stretch>
            <a:fillRect/>
          </a:stretch>
        </p:blipFill>
        <p:spPr>
          <a:xfrm>
            <a:off x="25344200" y="5775482"/>
            <a:ext cx="25862200" cy="16651357"/>
          </a:xfrm>
          <a:prstGeom prst="rect">
            <a:avLst/>
          </a:prstGeom>
        </p:spPr>
      </p:pic>
      <p:sp>
        <p:nvSpPr>
          <p:cNvPr id="6" name="Titre 1"/>
          <p:cNvSpPr txBox="1">
            <a:spLocks/>
          </p:cNvSpPr>
          <p:nvPr/>
        </p:nvSpPr>
        <p:spPr>
          <a:xfrm>
            <a:off x="3520440" y="748145"/>
            <a:ext cx="44165520" cy="6033655"/>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nl-BE" sz="17200" b="1" smtClean="0">
                <a:solidFill>
                  <a:srgbClr val="F26B21"/>
                </a:solidFill>
                <a:latin typeface="DIN-Regular" pitchFamily="2" charset="0"/>
              </a:rPr>
              <a:t>Diagnostic algorithm for in-vitro diagnosis </a:t>
            </a:r>
            <a:endParaRPr lang="fr-FR" sz="17200" b="1" dirty="0">
              <a:solidFill>
                <a:srgbClr val="F26B21"/>
              </a:solidFill>
              <a:latin typeface="DIN-Regular" pitchFamily="2" charset="0"/>
            </a:endParaRPr>
          </a:p>
        </p:txBody>
      </p:sp>
      <p:sp>
        <p:nvSpPr>
          <p:cNvPr id="7" name="Rectangle 6"/>
          <p:cNvSpPr/>
          <p:nvPr/>
        </p:nvSpPr>
        <p:spPr>
          <a:xfrm>
            <a:off x="35433000" y="36548154"/>
            <a:ext cx="16840201" cy="1015663"/>
          </a:xfrm>
          <a:prstGeom prst="rect">
            <a:avLst/>
          </a:prstGeom>
        </p:spPr>
        <p:txBody>
          <a:bodyPr wrap="square">
            <a:spAutoFit/>
          </a:bodyPr>
          <a:lstStyle/>
          <a:p>
            <a:r>
              <a:rPr lang="fr-FR" sz="6000" dirty="0" err="1" smtClean="0"/>
              <a:t>Adapted</a:t>
            </a:r>
            <a:r>
              <a:rPr lang="fr-FR" sz="6000" dirty="0" smtClean="0"/>
              <a:t> </a:t>
            </a:r>
            <a:r>
              <a:rPr lang="fr-FR" sz="6000" dirty="0" err="1" smtClean="0"/>
              <a:t>from</a:t>
            </a:r>
            <a:r>
              <a:rPr lang="fr-FR" sz="6000" dirty="0" smtClean="0"/>
              <a:t> </a:t>
            </a:r>
            <a:r>
              <a:rPr lang="fr-FR" sz="6000" i="1" dirty="0" err="1" smtClean="0"/>
              <a:t>Blank</a:t>
            </a:r>
            <a:r>
              <a:rPr lang="fr-FR" sz="6000" i="1" dirty="0" smtClean="0"/>
              <a:t> S et al, </a:t>
            </a:r>
            <a:r>
              <a:rPr lang="fr-FR" sz="6000" i="1" dirty="0"/>
              <a:t>Clin </a:t>
            </a:r>
            <a:r>
              <a:rPr lang="fr-FR" sz="6000" i="1" dirty="0" err="1"/>
              <a:t>Exp</a:t>
            </a:r>
            <a:r>
              <a:rPr lang="fr-FR" sz="6000" i="1" dirty="0"/>
              <a:t> </a:t>
            </a:r>
            <a:r>
              <a:rPr lang="fr-FR" sz="6000" i="1" dirty="0" err="1" smtClean="0"/>
              <a:t>Allergy</a:t>
            </a:r>
            <a:r>
              <a:rPr lang="fr-FR" sz="6000" i="1" dirty="0" smtClean="0"/>
              <a:t> (2018)</a:t>
            </a:r>
            <a:endParaRPr lang="fr-FR" sz="6000" i="1" dirty="0"/>
          </a:p>
        </p:txBody>
      </p:sp>
      <p:sp>
        <p:nvSpPr>
          <p:cNvPr id="9" name="Espace réservé du pied de page 8"/>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39809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20000"/>
          </a:bodyPr>
          <a:lstStyle/>
          <a:p>
            <a:r>
              <a:rPr lang="fr-FR" dirty="0" err="1" smtClean="0"/>
              <a:t>Allergens</a:t>
            </a:r>
            <a:r>
              <a:rPr lang="fr-FR" dirty="0" smtClean="0"/>
              <a:t> Api m 1,Api m 2,Api m 10,Ves v 1,Ves v 5</a:t>
            </a:r>
            <a:r>
              <a:rPr lang="fr-FR" dirty="0"/>
              <a:t>, Pol d </a:t>
            </a:r>
            <a:r>
              <a:rPr lang="fr-FR" dirty="0" smtClean="0"/>
              <a:t>5 :</a:t>
            </a:r>
          </a:p>
          <a:p>
            <a:pPr lvl="1"/>
            <a:r>
              <a:rPr lang="fr-FR" dirty="0" smtClean="0"/>
              <a:t>A</a:t>
            </a:r>
            <a:r>
              <a:rPr lang="fr-FR" dirty="0"/>
              <a:t>) In case of multiple positive test </a:t>
            </a:r>
            <a:r>
              <a:rPr lang="fr-FR" dirty="0" err="1"/>
              <a:t>results</a:t>
            </a:r>
            <a:r>
              <a:rPr lang="fr-FR" dirty="0"/>
              <a:t> </a:t>
            </a:r>
            <a:r>
              <a:rPr lang="fr-FR" dirty="0" err="1"/>
              <a:t>with</a:t>
            </a:r>
            <a:r>
              <a:rPr lang="fr-FR" dirty="0"/>
              <a:t> </a:t>
            </a:r>
            <a:r>
              <a:rPr lang="fr-FR" dirty="0" err="1"/>
              <a:t>different</a:t>
            </a:r>
            <a:r>
              <a:rPr lang="fr-FR" dirty="0"/>
              <a:t> </a:t>
            </a:r>
            <a:r>
              <a:rPr lang="fr-FR" dirty="0" err="1"/>
              <a:t>venoms</a:t>
            </a:r>
            <a:r>
              <a:rPr lang="fr-FR" dirty="0"/>
              <a:t> to </a:t>
            </a:r>
            <a:r>
              <a:rPr lang="fr-FR" dirty="0" err="1"/>
              <a:t>discriminate</a:t>
            </a:r>
            <a:r>
              <a:rPr lang="fr-FR" dirty="0"/>
              <a:t> </a:t>
            </a:r>
            <a:r>
              <a:rPr lang="fr-FR" dirty="0" err="1"/>
              <a:t>between</a:t>
            </a:r>
            <a:r>
              <a:rPr lang="fr-FR" dirty="0"/>
              <a:t> </a:t>
            </a:r>
            <a:r>
              <a:rPr lang="fr-FR" dirty="0" err="1"/>
              <a:t>true</a:t>
            </a:r>
            <a:r>
              <a:rPr lang="fr-FR" dirty="0"/>
              <a:t> </a:t>
            </a:r>
            <a:r>
              <a:rPr lang="fr-FR" dirty="0" err="1"/>
              <a:t>sensitization</a:t>
            </a:r>
            <a:r>
              <a:rPr lang="fr-FR" dirty="0"/>
              <a:t> and cross-</a:t>
            </a:r>
            <a:r>
              <a:rPr lang="fr-FR" dirty="0" err="1"/>
              <a:t>reactivity</a:t>
            </a:r>
            <a:r>
              <a:rPr lang="fr-FR" dirty="0"/>
              <a:t>. </a:t>
            </a:r>
            <a:endParaRPr lang="fr-FR" dirty="0" smtClean="0"/>
          </a:p>
          <a:p>
            <a:pPr lvl="1"/>
            <a:r>
              <a:rPr lang="fr-FR" dirty="0" smtClean="0"/>
              <a:t>B</a:t>
            </a:r>
            <a:r>
              <a:rPr lang="fr-FR" dirty="0"/>
              <a:t>) For </a:t>
            </a:r>
            <a:r>
              <a:rPr lang="fr-FR" dirty="0" err="1"/>
              <a:t>differential</a:t>
            </a:r>
            <a:r>
              <a:rPr lang="fr-FR" dirty="0"/>
              <a:t> </a:t>
            </a:r>
            <a:r>
              <a:rPr lang="fr-FR" dirty="0" err="1"/>
              <a:t>diagnosis</a:t>
            </a:r>
            <a:r>
              <a:rPr lang="fr-FR" dirty="0"/>
              <a:t> in patients </a:t>
            </a:r>
            <a:r>
              <a:rPr lang="fr-FR" dirty="0" err="1"/>
              <a:t>with</a:t>
            </a:r>
            <a:r>
              <a:rPr lang="fr-FR" dirty="0"/>
              <a:t> </a:t>
            </a:r>
            <a:r>
              <a:rPr lang="fr-FR" dirty="0" err="1"/>
              <a:t>inconclusive</a:t>
            </a:r>
            <a:r>
              <a:rPr lang="fr-FR" dirty="0"/>
              <a:t> patient </a:t>
            </a:r>
            <a:r>
              <a:rPr lang="fr-FR" dirty="0" err="1"/>
              <a:t>history</a:t>
            </a:r>
            <a:r>
              <a:rPr lang="fr-FR" dirty="0"/>
              <a:t> to </a:t>
            </a:r>
            <a:r>
              <a:rPr lang="fr-FR" dirty="0" err="1"/>
              <a:t>identify</a:t>
            </a:r>
            <a:r>
              <a:rPr lang="fr-FR" dirty="0"/>
              <a:t> the </a:t>
            </a:r>
            <a:r>
              <a:rPr lang="fr-FR" dirty="0" err="1"/>
              <a:t>culprit</a:t>
            </a:r>
            <a:r>
              <a:rPr lang="fr-FR" dirty="0"/>
              <a:t> </a:t>
            </a:r>
            <a:r>
              <a:rPr lang="fr-FR" dirty="0" err="1"/>
              <a:t>insect</a:t>
            </a:r>
            <a:r>
              <a:rPr lang="fr-FR" dirty="0"/>
              <a:t>(s). </a:t>
            </a:r>
            <a:endParaRPr lang="fr-FR" dirty="0" smtClean="0"/>
          </a:p>
          <a:p>
            <a:pPr lvl="1"/>
            <a:r>
              <a:rPr lang="fr-FR" dirty="0" smtClean="0"/>
              <a:t>C</a:t>
            </a:r>
            <a:r>
              <a:rPr lang="fr-FR" dirty="0"/>
              <a:t>) In case of </a:t>
            </a:r>
            <a:r>
              <a:rPr lang="fr-FR" dirty="0" err="1"/>
              <a:t>negative</a:t>
            </a:r>
            <a:r>
              <a:rPr lang="fr-FR" dirty="0"/>
              <a:t> test </a:t>
            </a:r>
            <a:r>
              <a:rPr lang="fr-FR" dirty="0" err="1"/>
              <a:t>results</a:t>
            </a:r>
            <a:r>
              <a:rPr lang="fr-FR" dirty="0"/>
              <a:t> </a:t>
            </a:r>
            <a:r>
              <a:rPr lang="fr-FR" dirty="0" err="1"/>
              <a:t>with</a:t>
            </a:r>
            <a:r>
              <a:rPr lang="fr-FR" dirty="0"/>
              <a:t> </a:t>
            </a:r>
            <a:r>
              <a:rPr lang="fr-FR" dirty="0" err="1"/>
              <a:t>different</a:t>
            </a:r>
            <a:r>
              <a:rPr lang="fr-FR" dirty="0"/>
              <a:t> </a:t>
            </a:r>
            <a:r>
              <a:rPr lang="fr-FR" dirty="0" err="1"/>
              <a:t>venoms</a:t>
            </a:r>
            <a:r>
              <a:rPr lang="fr-FR" dirty="0"/>
              <a:t> </a:t>
            </a:r>
            <a:r>
              <a:rPr lang="fr-FR" dirty="0" err="1"/>
              <a:t>despite</a:t>
            </a:r>
            <a:r>
              <a:rPr lang="fr-FR" dirty="0"/>
              <a:t> a </a:t>
            </a:r>
            <a:r>
              <a:rPr lang="fr-FR" dirty="0" err="1"/>
              <a:t>convincing</a:t>
            </a:r>
            <a:r>
              <a:rPr lang="fr-FR" dirty="0"/>
              <a:t> </a:t>
            </a:r>
            <a:r>
              <a:rPr lang="fr-FR" dirty="0" err="1"/>
              <a:t>clinical</a:t>
            </a:r>
            <a:r>
              <a:rPr lang="fr-FR" dirty="0"/>
              <a:t> </a:t>
            </a:r>
            <a:r>
              <a:rPr lang="fr-FR" dirty="0" err="1"/>
              <a:t>history</a:t>
            </a:r>
            <a:r>
              <a:rPr lang="fr-FR" dirty="0"/>
              <a:t> due to </a:t>
            </a:r>
            <a:r>
              <a:rPr lang="fr-FR" dirty="0" err="1"/>
              <a:t>enhanced</a:t>
            </a:r>
            <a:r>
              <a:rPr lang="fr-FR" dirty="0"/>
              <a:t> </a:t>
            </a:r>
            <a:r>
              <a:rPr lang="fr-FR" dirty="0" err="1"/>
              <a:t>sensitivity</a:t>
            </a:r>
            <a:r>
              <a:rPr lang="fr-FR" dirty="0"/>
              <a:t> of the component-</a:t>
            </a:r>
            <a:r>
              <a:rPr lang="fr-FR" dirty="0" err="1"/>
              <a:t>resolved</a:t>
            </a:r>
            <a:r>
              <a:rPr lang="fr-FR" dirty="0"/>
              <a:t> diagnostic </a:t>
            </a:r>
            <a:r>
              <a:rPr lang="fr-FR" dirty="0" err="1"/>
              <a:t>approach</a:t>
            </a:r>
            <a:r>
              <a:rPr lang="fr-FR" dirty="0"/>
              <a:t>. </a:t>
            </a:r>
            <a:endParaRPr lang="fr-FR" dirty="0" smtClean="0"/>
          </a:p>
          <a:p>
            <a:pPr lvl="1"/>
            <a:r>
              <a:rPr lang="fr-FR" dirty="0" smtClean="0"/>
              <a:t>D</a:t>
            </a:r>
            <a:r>
              <a:rPr lang="fr-FR" dirty="0"/>
              <a:t>) In patients </a:t>
            </a:r>
            <a:r>
              <a:rPr lang="fr-FR" dirty="0" err="1"/>
              <a:t>with</a:t>
            </a:r>
            <a:r>
              <a:rPr lang="fr-FR" dirty="0"/>
              <a:t> </a:t>
            </a:r>
            <a:r>
              <a:rPr lang="fr-FR" dirty="0" err="1"/>
              <a:t>mastocytosis</a:t>
            </a:r>
            <a:r>
              <a:rPr lang="fr-FR" dirty="0"/>
              <a:t>. </a:t>
            </a:r>
          </a:p>
          <a:p>
            <a:r>
              <a:rPr lang="fr-FR" dirty="0" err="1"/>
              <a:t>Although</a:t>
            </a:r>
            <a:r>
              <a:rPr lang="fr-FR" dirty="0"/>
              <a:t> Api m 2 </a:t>
            </a:r>
            <a:r>
              <a:rPr lang="fr-FR" dirty="0" err="1"/>
              <a:t>seems</a:t>
            </a:r>
            <a:r>
              <a:rPr lang="fr-FR" dirty="0"/>
              <a:t> to </a:t>
            </a:r>
            <a:r>
              <a:rPr lang="fr-FR" dirty="0" err="1"/>
              <a:t>be</a:t>
            </a:r>
            <a:r>
              <a:rPr lang="fr-FR" dirty="0"/>
              <a:t> an important </a:t>
            </a:r>
            <a:r>
              <a:rPr lang="fr-FR" dirty="0" err="1"/>
              <a:t>allergen</a:t>
            </a:r>
            <a:r>
              <a:rPr lang="fr-FR" dirty="0"/>
              <a:t> to diagnose </a:t>
            </a:r>
            <a:r>
              <a:rPr lang="fr-FR" dirty="0" smtClean="0"/>
              <a:t>HBV </a:t>
            </a:r>
            <a:r>
              <a:rPr lang="fr-FR" dirty="0" err="1" smtClean="0"/>
              <a:t>allergy</a:t>
            </a:r>
            <a:r>
              <a:rPr lang="fr-FR" dirty="0" smtClean="0"/>
              <a:t> </a:t>
            </a:r>
            <a:r>
              <a:rPr lang="fr-FR" dirty="0"/>
              <a:t>in certain patients, </a:t>
            </a:r>
            <a:r>
              <a:rPr lang="fr-FR" dirty="0" err="1"/>
              <a:t>it</a:t>
            </a:r>
            <a:r>
              <a:rPr lang="fr-FR" dirty="0"/>
              <a:t> </a:t>
            </a:r>
            <a:r>
              <a:rPr lang="fr-FR" dirty="0" err="1"/>
              <a:t>might</a:t>
            </a:r>
            <a:r>
              <a:rPr lang="fr-FR" dirty="0"/>
              <a:t> show cross-</a:t>
            </a:r>
            <a:r>
              <a:rPr lang="fr-FR" dirty="0" err="1"/>
              <a:t>reactivity</a:t>
            </a:r>
            <a:r>
              <a:rPr lang="fr-FR" dirty="0"/>
              <a:t> </a:t>
            </a:r>
            <a:r>
              <a:rPr lang="fr-FR" dirty="0" err="1"/>
              <a:t>with</a:t>
            </a:r>
            <a:r>
              <a:rPr lang="fr-FR" dirty="0"/>
              <a:t> </a:t>
            </a:r>
            <a:r>
              <a:rPr lang="fr-FR" dirty="0" err="1"/>
              <a:t>vespid</a:t>
            </a:r>
            <a:r>
              <a:rPr lang="fr-FR" dirty="0"/>
              <a:t> </a:t>
            </a:r>
            <a:r>
              <a:rPr lang="fr-FR" dirty="0" err="1"/>
              <a:t>allergen</a:t>
            </a:r>
            <a:r>
              <a:rPr lang="fr-FR" dirty="0"/>
              <a:t> </a:t>
            </a:r>
            <a:r>
              <a:rPr lang="fr-FR" dirty="0" err="1"/>
              <a:t>Ves</a:t>
            </a:r>
            <a:r>
              <a:rPr lang="fr-FR" dirty="0"/>
              <a:t> v 2, and </a:t>
            </a:r>
            <a:r>
              <a:rPr lang="fr-FR" dirty="0" err="1"/>
              <a:t>thus</a:t>
            </a:r>
            <a:r>
              <a:rPr lang="fr-FR" dirty="0"/>
              <a:t> </a:t>
            </a:r>
            <a:r>
              <a:rPr lang="fr-FR" dirty="0" err="1"/>
              <a:t>is</a:t>
            </a:r>
            <a:r>
              <a:rPr lang="fr-FR" dirty="0"/>
              <a:t> no </a:t>
            </a:r>
            <a:r>
              <a:rPr lang="fr-FR" dirty="0" err="1"/>
              <a:t>specific</a:t>
            </a:r>
            <a:r>
              <a:rPr lang="fr-FR" dirty="0"/>
              <a:t> marker </a:t>
            </a:r>
            <a:r>
              <a:rPr lang="fr-FR" dirty="0" err="1"/>
              <a:t>allergen</a:t>
            </a:r>
            <a:r>
              <a:rPr lang="fr-FR" dirty="0"/>
              <a:t>. </a:t>
            </a:r>
          </a:p>
          <a:p>
            <a:endParaRPr lang="fr-FR" dirty="0"/>
          </a:p>
        </p:txBody>
      </p:sp>
      <p:pic>
        <p:nvPicPr>
          <p:cNvPr id="4" name="Picture 10">
            <a:extLst>
              <a:ext uri="{FF2B5EF4-FFF2-40B4-BE49-F238E27FC236}">
                <a16:creationId xmlns="" xmlns:a16="http://schemas.microsoft.com/office/drawing/2014/main" id="{5B661ADF-7634-E245-A7DC-0397BB01BB96}"/>
              </a:ext>
            </a:extLst>
          </p:cNvPr>
          <p:cNvPicPr>
            <a:picLocks noChangeAspect="1"/>
          </p:cNvPicPr>
          <p:nvPr/>
        </p:nvPicPr>
        <p:blipFill>
          <a:blip r:embed="rId2"/>
          <a:stretch>
            <a:fillRect/>
          </a:stretch>
        </p:blipFill>
        <p:spPr>
          <a:xfrm>
            <a:off x="45406825" y="32605225"/>
            <a:ext cx="5799575" cy="5799575"/>
          </a:xfrm>
          <a:prstGeom prst="rect">
            <a:avLst/>
          </a:prstGeom>
        </p:spPr>
      </p:pic>
      <p:sp>
        <p:nvSpPr>
          <p:cNvPr id="5" name="Espace réservé du pied de page 4"/>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1761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62500" lnSpcReduction="20000"/>
          </a:bodyPr>
          <a:lstStyle/>
          <a:p>
            <a:r>
              <a:rPr lang="fr-FR" dirty="0"/>
              <a:t>S</a:t>
            </a:r>
            <a:r>
              <a:rPr lang="fr-FR" dirty="0" smtClean="0"/>
              <a:t>kin test </a:t>
            </a:r>
            <a:r>
              <a:rPr lang="fr-FR" dirty="0" err="1" smtClean="0"/>
              <a:t>with</a:t>
            </a:r>
            <a:r>
              <a:rPr lang="fr-FR" dirty="0" smtClean="0"/>
              <a:t> </a:t>
            </a:r>
            <a:r>
              <a:rPr lang="fr-FR" dirty="0" err="1"/>
              <a:t>whole</a:t>
            </a:r>
            <a:r>
              <a:rPr lang="fr-FR" dirty="0"/>
              <a:t> </a:t>
            </a:r>
            <a:r>
              <a:rPr lang="fr-FR" dirty="0" err="1"/>
              <a:t>extracts</a:t>
            </a:r>
            <a:r>
              <a:rPr lang="fr-FR" dirty="0"/>
              <a:t> </a:t>
            </a:r>
            <a:r>
              <a:rPr lang="fr-FR" dirty="0" smtClean="0"/>
              <a:t>: </a:t>
            </a:r>
            <a:r>
              <a:rPr lang="fr-FR" dirty="0"/>
              <a:t>key </a:t>
            </a:r>
            <a:r>
              <a:rPr lang="fr-FR" dirty="0" err="1"/>
              <a:t>role</a:t>
            </a:r>
            <a:r>
              <a:rPr lang="fr-FR" dirty="0"/>
              <a:t> </a:t>
            </a:r>
            <a:r>
              <a:rPr lang="fr-FR" dirty="0" smtClean="0"/>
              <a:t>in HVA</a:t>
            </a:r>
          </a:p>
          <a:p>
            <a:r>
              <a:rPr lang="fr-FR" dirty="0" smtClean="0"/>
              <a:t>CRD major </a:t>
            </a:r>
            <a:r>
              <a:rPr lang="fr-FR" dirty="0" err="1"/>
              <a:t>advancement</a:t>
            </a:r>
            <a:r>
              <a:rPr lang="fr-FR" dirty="0"/>
              <a:t> </a:t>
            </a:r>
            <a:r>
              <a:rPr lang="fr-FR" dirty="0" smtClean="0"/>
              <a:t>: </a:t>
            </a:r>
            <a:r>
              <a:rPr lang="fr-FR" dirty="0" err="1" smtClean="0"/>
              <a:t>helpful</a:t>
            </a:r>
            <a:r>
              <a:rPr lang="fr-FR" dirty="0" smtClean="0"/>
              <a:t> </a:t>
            </a:r>
            <a:r>
              <a:rPr lang="fr-FR" dirty="0"/>
              <a:t>to </a:t>
            </a:r>
            <a:r>
              <a:rPr lang="fr-FR" dirty="0" err="1" smtClean="0"/>
              <a:t>discriminate</a:t>
            </a:r>
            <a:r>
              <a:rPr lang="fr-FR" dirty="0" smtClean="0"/>
              <a:t> </a:t>
            </a:r>
            <a:r>
              <a:rPr lang="fr-FR" dirty="0" err="1"/>
              <a:t>between</a:t>
            </a:r>
            <a:r>
              <a:rPr lang="fr-FR" dirty="0"/>
              <a:t> </a:t>
            </a:r>
            <a:r>
              <a:rPr lang="fr-FR" dirty="0" err="1"/>
              <a:t>true</a:t>
            </a:r>
            <a:r>
              <a:rPr lang="fr-FR" dirty="0"/>
              <a:t> </a:t>
            </a:r>
            <a:r>
              <a:rPr lang="fr-FR" dirty="0" err="1"/>
              <a:t>allergy</a:t>
            </a:r>
            <a:r>
              <a:rPr lang="fr-FR" dirty="0"/>
              <a:t> to </a:t>
            </a:r>
            <a:r>
              <a:rPr lang="fr-FR" dirty="0" err="1"/>
              <a:t>different</a:t>
            </a:r>
            <a:r>
              <a:rPr lang="fr-FR" dirty="0"/>
              <a:t> </a:t>
            </a:r>
            <a:r>
              <a:rPr lang="fr-FR" dirty="0" err="1"/>
              <a:t>venoms</a:t>
            </a:r>
            <a:r>
              <a:rPr lang="fr-FR" dirty="0"/>
              <a:t> and cross-</a:t>
            </a:r>
            <a:r>
              <a:rPr lang="fr-FR" dirty="0" err="1"/>
              <a:t>reactivity</a:t>
            </a:r>
            <a:r>
              <a:rPr lang="fr-FR" dirty="0"/>
              <a:t>, </a:t>
            </a:r>
            <a:endParaRPr lang="fr-FR" dirty="0" smtClean="0"/>
          </a:p>
          <a:p>
            <a:pPr lvl="1"/>
            <a:r>
              <a:rPr lang="fr-FR" dirty="0" err="1" smtClean="0"/>
              <a:t>optimize</a:t>
            </a:r>
            <a:r>
              <a:rPr lang="fr-FR" dirty="0" smtClean="0"/>
              <a:t> VIT. </a:t>
            </a:r>
          </a:p>
          <a:p>
            <a:r>
              <a:rPr lang="fr-FR" dirty="0" smtClean="0"/>
              <a:t>CRD </a:t>
            </a:r>
            <a:r>
              <a:rPr lang="fr-FR" dirty="0" err="1" smtClean="0"/>
              <a:t>helpful</a:t>
            </a:r>
            <a:r>
              <a:rPr lang="fr-FR" dirty="0" smtClean="0"/>
              <a:t> </a:t>
            </a:r>
            <a:r>
              <a:rPr lang="fr-FR" dirty="0"/>
              <a:t>in </a:t>
            </a:r>
            <a:r>
              <a:rPr lang="fr-FR" dirty="0" err="1"/>
              <a:t>identifying</a:t>
            </a:r>
            <a:r>
              <a:rPr lang="fr-FR" dirty="0"/>
              <a:t> patients </a:t>
            </a:r>
            <a:r>
              <a:rPr lang="fr-FR" dirty="0" err="1"/>
              <a:t>with</a:t>
            </a:r>
            <a:r>
              <a:rPr lang="fr-FR" dirty="0"/>
              <a:t> </a:t>
            </a:r>
            <a:r>
              <a:rPr lang="fr-FR" dirty="0" smtClean="0"/>
              <a:t>HV </a:t>
            </a:r>
            <a:r>
              <a:rPr lang="fr-FR" dirty="0" err="1" smtClean="0"/>
              <a:t>induced</a:t>
            </a:r>
            <a:r>
              <a:rPr lang="fr-FR" dirty="0" smtClean="0"/>
              <a:t> </a:t>
            </a:r>
            <a:r>
              <a:rPr lang="fr-FR" dirty="0" err="1"/>
              <a:t>anaphylaxis</a:t>
            </a:r>
            <a:r>
              <a:rPr lang="fr-FR" dirty="0"/>
              <a:t> </a:t>
            </a:r>
            <a:r>
              <a:rPr lang="fr-FR" dirty="0" err="1"/>
              <a:t>having</a:t>
            </a:r>
            <a:r>
              <a:rPr lang="fr-FR" dirty="0"/>
              <a:t> </a:t>
            </a:r>
            <a:r>
              <a:rPr lang="fr-FR" dirty="0" err="1"/>
              <a:t>negative</a:t>
            </a:r>
            <a:r>
              <a:rPr lang="fr-FR" dirty="0"/>
              <a:t> test </a:t>
            </a:r>
            <a:r>
              <a:rPr lang="fr-FR" dirty="0" err="1"/>
              <a:t>results</a:t>
            </a:r>
            <a:r>
              <a:rPr lang="fr-FR" dirty="0"/>
              <a:t> to </a:t>
            </a:r>
            <a:r>
              <a:rPr lang="fr-FR" dirty="0" err="1" smtClean="0"/>
              <a:t>extracts</a:t>
            </a:r>
            <a:r>
              <a:rPr lang="fr-FR" dirty="0"/>
              <a:t>. </a:t>
            </a:r>
          </a:p>
          <a:p>
            <a:r>
              <a:rPr lang="fr-FR" dirty="0"/>
              <a:t>CRD </a:t>
            </a:r>
            <a:r>
              <a:rPr lang="fr-FR" dirty="0" err="1"/>
              <a:t>with</a:t>
            </a:r>
            <a:r>
              <a:rPr lang="fr-FR" dirty="0"/>
              <a:t> CCD-free </a:t>
            </a:r>
            <a:r>
              <a:rPr lang="fr-FR" dirty="0" err="1"/>
              <a:t>allergens</a:t>
            </a:r>
            <a:r>
              <a:rPr lang="fr-FR" dirty="0"/>
              <a:t> and CCD </a:t>
            </a:r>
            <a:r>
              <a:rPr lang="fr-FR" dirty="0" smtClean="0"/>
              <a:t>markers</a:t>
            </a:r>
          </a:p>
          <a:p>
            <a:pPr lvl="1"/>
            <a:r>
              <a:rPr lang="fr-FR" dirty="0" smtClean="0"/>
              <a:t>BUT sIgE </a:t>
            </a:r>
            <a:r>
              <a:rPr lang="fr-FR" dirty="0"/>
              <a:t>to </a:t>
            </a:r>
            <a:r>
              <a:rPr lang="fr-FR" dirty="0" err="1"/>
              <a:t>CCDs</a:t>
            </a:r>
            <a:r>
              <a:rPr lang="fr-FR" dirty="0"/>
              <a:t> </a:t>
            </a:r>
            <a:r>
              <a:rPr lang="fr-FR" dirty="0" err="1"/>
              <a:t>does</a:t>
            </a:r>
            <a:r>
              <a:rPr lang="fr-FR" dirty="0"/>
              <a:t> not </a:t>
            </a:r>
            <a:r>
              <a:rPr lang="fr-FR" dirty="0" err="1"/>
              <a:t>exclude</a:t>
            </a:r>
            <a:r>
              <a:rPr lang="fr-FR" dirty="0"/>
              <a:t> </a:t>
            </a:r>
            <a:r>
              <a:rPr lang="fr-FR" dirty="0" err="1"/>
              <a:t>clinically</a:t>
            </a:r>
            <a:r>
              <a:rPr lang="fr-FR" dirty="0"/>
              <a:t> relevant </a:t>
            </a:r>
            <a:r>
              <a:rPr lang="fr-FR" dirty="0" err="1"/>
              <a:t>allergy</a:t>
            </a:r>
            <a:r>
              <a:rPr lang="fr-FR" dirty="0"/>
              <a:t> to </a:t>
            </a:r>
            <a:r>
              <a:rPr lang="fr-FR" dirty="0" err="1"/>
              <a:t>different</a:t>
            </a:r>
            <a:r>
              <a:rPr lang="fr-FR" dirty="0"/>
              <a:t> </a:t>
            </a:r>
            <a:r>
              <a:rPr lang="fr-FR" dirty="0" err="1"/>
              <a:t>venoms</a:t>
            </a:r>
            <a:r>
              <a:rPr lang="fr-FR" dirty="0"/>
              <a:t>. </a:t>
            </a:r>
          </a:p>
          <a:p>
            <a:endParaRPr lang="fr-FR" dirty="0" smtClean="0"/>
          </a:p>
          <a:p>
            <a:r>
              <a:rPr lang="fr-FR" dirty="0" smtClean="0"/>
              <a:t>Extension </a:t>
            </a:r>
            <a:r>
              <a:rPr lang="fr-FR" dirty="0"/>
              <a:t>of </a:t>
            </a:r>
            <a:r>
              <a:rPr lang="fr-FR" dirty="0" err="1" smtClean="0"/>
              <a:t>commercially</a:t>
            </a:r>
            <a:r>
              <a:rPr lang="fr-FR" dirty="0" smtClean="0"/>
              <a:t> </a:t>
            </a:r>
            <a:r>
              <a:rPr lang="fr-FR" dirty="0" err="1" smtClean="0"/>
              <a:t>available</a:t>
            </a:r>
            <a:r>
              <a:rPr lang="fr-FR" dirty="0" smtClean="0"/>
              <a:t> </a:t>
            </a:r>
            <a:r>
              <a:rPr lang="fr-FR" dirty="0"/>
              <a:t>HBV </a:t>
            </a:r>
            <a:r>
              <a:rPr lang="fr-FR" dirty="0" err="1"/>
              <a:t>allergens</a:t>
            </a:r>
            <a:r>
              <a:rPr lang="fr-FR" dirty="0"/>
              <a:t> </a:t>
            </a:r>
            <a:r>
              <a:rPr lang="fr-FR" dirty="0" smtClean="0"/>
              <a:t>= </a:t>
            </a:r>
            <a:r>
              <a:rPr lang="fr-FR" dirty="0" err="1" smtClean="0"/>
              <a:t>added</a:t>
            </a:r>
            <a:r>
              <a:rPr lang="fr-FR" dirty="0" smtClean="0"/>
              <a:t> </a:t>
            </a:r>
            <a:r>
              <a:rPr lang="fr-FR" dirty="0" err="1"/>
              <a:t>clinical</a:t>
            </a:r>
            <a:r>
              <a:rPr lang="fr-FR" dirty="0"/>
              <a:t> </a:t>
            </a:r>
            <a:r>
              <a:rPr lang="fr-FR" dirty="0" err="1"/>
              <a:t>benefit</a:t>
            </a:r>
            <a:r>
              <a:rPr lang="fr-FR" dirty="0"/>
              <a:t> </a:t>
            </a:r>
            <a:r>
              <a:rPr lang="fr-FR" dirty="0" smtClean="0"/>
              <a:t>: 2/3 of </a:t>
            </a:r>
            <a:r>
              <a:rPr lang="fr-FR" dirty="0"/>
              <a:t>patients </a:t>
            </a:r>
            <a:r>
              <a:rPr lang="fr-FR" dirty="0" err="1"/>
              <a:t>with</a:t>
            </a:r>
            <a:r>
              <a:rPr lang="fr-FR" dirty="0"/>
              <a:t> </a:t>
            </a:r>
            <a:r>
              <a:rPr lang="fr-FR" dirty="0" err="1"/>
              <a:t>negative</a:t>
            </a:r>
            <a:r>
              <a:rPr lang="fr-FR" dirty="0"/>
              <a:t> sIgE to Api m 1 </a:t>
            </a:r>
            <a:r>
              <a:rPr lang="fr-FR" dirty="0" err="1"/>
              <a:t>can</a:t>
            </a:r>
            <a:r>
              <a:rPr lang="fr-FR" dirty="0"/>
              <a:t> </a:t>
            </a:r>
            <a:r>
              <a:rPr lang="fr-FR" dirty="0" err="1"/>
              <a:t>be</a:t>
            </a:r>
            <a:r>
              <a:rPr lang="fr-FR" dirty="0"/>
              <a:t> </a:t>
            </a:r>
            <a:r>
              <a:rPr lang="fr-FR" dirty="0" err="1"/>
              <a:t>diagnosed</a:t>
            </a:r>
            <a:r>
              <a:rPr lang="fr-FR" dirty="0"/>
              <a:t> </a:t>
            </a:r>
            <a:r>
              <a:rPr lang="fr-FR" dirty="0" err="1"/>
              <a:t>using</a:t>
            </a:r>
            <a:r>
              <a:rPr lang="fr-FR" dirty="0"/>
              <a:t> Api m 3 and Api m </a:t>
            </a:r>
            <a:r>
              <a:rPr lang="fr-FR" dirty="0" smtClean="0"/>
              <a:t>10. </a:t>
            </a:r>
          </a:p>
          <a:p>
            <a:r>
              <a:rPr lang="fr-FR" dirty="0" smtClean="0"/>
              <a:t>It </a:t>
            </a:r>
            <a:r>
              <a:rPr lang="fr-FR" dirty="0" err="1"/>
              <a:t>is</a:t>
            </a:r>
            <a:r>
              <a:rPr lang="fr-FR" dirty="0"/>
              <a:t> of note </a:t>
            </a:r>
            <a:r>
              <a:rPr lang="fr-FR" dirty="0" err="1"/>
              <a:t>that</a:t>
            </a:r>
            <a:r>
              <a:rPr lang="fr-FR" dirty="0"/>
              <a:t> </a:t>
            </a:r>
            <a:r>
              <a:rPr lang="fr-FR" dirty="0" err="1"/>
              <a:t>using</a:t>
            </a:r>
            <a:r>
              <a:rPr lang="fr-FR" dirty="0"/>
              <a:t> the </a:t>
            </a:r>
            <a:r>
              <a:rPr lang="fr-FR" dirty="0" err="1"/>
              <a:t>cut</a:t>
            </a:r>
            <a:r>
              <a:rPr lang="fr-FR" dirty="0"/>
              <a:t>-off of 0.35 </a:t>
            </a:r>
            <a:r>
              <a:rPr lang="fr-FR" dirty="0" err="1"/>
              <a:t>kUA</a:t>
            </a:r>
            <a:r>
              <a:rPr lang="fr-FR" dirty="0"/>
              <a:t>/L, 85%-100% of HBV-</a:t>
            </a:r>
            <a:r>
              <a:rPr lang="fr-FR" dirty="0" err="1"/>
              <a:t>allergic</a:t>
            </a:r>
            <a:r>
              <a:rPr lang="fr-FR" dirty="0"/>
              <a:t> patients are </a:t>
            </a:r>
            <a:r>
              <a:rPr lang="fr-FR" dirty="0" err="1"/>
              <a:t>tested</a:t>
            </a:r>
            <a:r>
              <a:rPr lang="fr-FR" dirty="0"/>
              <a:t> positive for IgE to HBV </a:t>
            </a:r>
            <a:r>
              <a:rPr lang="fr-FR" dirty="0" err="1"/>
              <a:t>extract</a:t>
            </a:r>
            <a:r>
              <a:rPr lang="fr-FR" dirty="0" smtClean="0"/>
              <a:t>. </a:t>
            </a:r>
            <a:endParaRPr lang="fr-FR" dirty="0"/>
          </a:p>
          <a:p>
            <a:r>
              <a:rPr lang="fr-FR" dirty="0"/>
              <a:t>Unique marker </a:t>
            </a:r>
            <a:r>
              <a:rPr lang="fr-FR" dirty="0" err="1"/>
              <a:t>allergens</a:t>
            </a:r>
            <a:r>
              <a:rPr lang="fr-FR" dirty="0"/>
              <a:t> </a:t>
            </a:r>
            <a:r>
              <a:rPr lang="fr-FR" dirty="0" smtClean="0"/>
              <a:t>= </a:t>
            </a:r>
            <a:r>
              <a:rPr lang="fr-FR" dirty="0" err="1" smtClean="0"/>
              <a:t>allow</a:t>
            </a:r>
            <a:r>
              <a:rPr lang="fr-FR" dirty="0" smtClean="0"/>
              <a:t> </a:t>
            </a:r>
            <a:r>
              <a:rPr lang="fr-FR" dirty="0" err="1"/>
              <a:t>reliable</a:t>
            </a:r>
            <a:r>
              <a:rPr lang="fr-FR" dirty="0"/>
              <a:t> discrimination </a:t>
            </a:r>
            <a:r>
              <a:rPr lang="fr-FR" dirty="0" err="1" smtClean="0"/>
              <a:t>between</a:t>
            </a:r>
            <a:r>
              <a:rPr lang="fr-FR" dirty="0" smtClean="0"/>
              <a:t> </a:t>
            </a:r>
            <a:r>
              <a:rPr lang="fr-FR" dirty="0" err="1" smtClean="0"/>
              <a:t>vespids</a:t>
            </a:r>
            <a:r>
              <a:rPr lang="fr-FR" dirty="0" smtClean="0"/>
              <a:t> (YJ/Polistes) are </a:t>
            </a:r>
            <a:r>
              <a:rPr lang="fr-FR" dirty="0"/>
              <a:t>not </a:t>
            </a:r>
            <a:r>
              <a:rPr lang="fr-FR" dirty="0" err="1" smtClean="0"/>
              <a:t>available</a:t>
            </a:r>
            <a:endParaRPr lang="fr-FR" dirty="0"/>
          </a:p>
          <a:p>
            <a:pPr lvl="1"/>
            <a:r>
              <a:rPr lang="fr-FR" dirty="0"/>
              <a:t>H</a:t>
            </a:r>
            <a:r>
              <a:rPr lang="fr-FR" dirty="0" smtClean="0"/>
              <a:t>ard </a:t>
            </a:r>
            <a:r>
              <a:rPr lang="fr-FR" dirty="0"/>
              <a:t>to </a:t>
            </a:r>
            <a:r>
              <a:rPr lang="fr-FR" dirty="0" err="1"/>
              <a:t>find</a:t>
            </a:r>
            <a:r>
              <a:rPr lang="fr-FR" dirty="0"/>
              <a:t> </a:t>
            </a:r>
            <a:r>
              <a:rPr lang="fr-FR" dirty="0" smtClean="0"/>
              <a:t>=&gt; close </a:t>
            </a:r>
            <a:r>
              <a:rPr lang="fr-FR" dirty="0" err="1"/>
              <a:t>phylogenetic</a:t>
            </a:r>
            <a:r>
              <a:rPr lang="fr-FR" dirty="0"/>
              <a:t> distance of the </a:t>
            </a:r>
            <a:r>
              <a:rPr lang="fr-FR" dirty="0" err="1" smtClean="0"/>
              <a:t>species</a:t>
            </a:r>
            <a:r>
              <a:rPr lang="fr-FR" dirty="0"/>
              <a:t> </a:t>
            </a:r>
            <a:r>
              <a:rPr lang="fr-FR" dirty="0" smtClean="0"/>
              <a:t>! </a:t>
            </a:r>
            <a:endParaRPr lang="fr-FR" dirty="0"/>
          </a:p>
          <a:p>
            <a:endParaRPr lang="fr-FR" dirty="0"/>
          </a:p>
          <a:p>
            <a:endParaRPr lang="en-US" dirty="0"/>
          </a:p>
        </p:txBody>
      </p:sp>
      <p:pic>
        <p:nvPicPr>
          <p:cNvPr id="8" name="Picture 11">
            <a:extLst>
              <a:ext uri="{FF2B5EF4-FFF2-40B4-BE49-F238E27FC236}">
                <a16:creationId xmlns="" xmlns:a16="http://schemas.microsoft.com/office/drawing/2014/main" id="{38865332-73E1-1243-8066-3E53093E5700}"/>
              </a:ext>
            </a:extLst>
          </p:cNvPr>
          <p:cNvPicPr>
            <a:picLocks noChangeAspect="1"/>
          </p:cNvPicPr>
          <p:nvPr/>
        </p:nvPicPr>
        <p:blipFill>
          <a:blip r:embed="rId3"/>
          <a:stretch>
            <a:fillRect/>
          </a:stretch>
        </p:blipFill>
        <p:spPr>
          <a:xfrm>
            <a:off x="1615440" y="5756284"/>
            <a:ext cx="1477920" cy="1486719"/>
          </a:xfrm>
          <a:prstGeom prst="rect">
            <a:avLst/>
          </a:prstGeom>
        </p:spPr>
      </p:pic>
      <p:sp>
        <p:nvSpPr>
          <p:cNvPr id="9" name="Titre 1"/>
          <p:cNvSpPr txBox="1">
            <a:spLocks/>
          </p:cNvSpPr>
          <p:nvPr/>
        </p:nvSpPr>
        <p:spPr>
          <a:xfrm>
            <a:off x="4892040" y="2681080"/>
            <a:ext cx="28483560" cy="7423153"/>
          </a:xfrm>
          <a:prstGeom prst="rect">
            <a:avLst/>
          </a:prstGeom>
        </p:spPr>
        <p:txBody>
          <a:bodyPr vert="horz" lIns="91440" tIns="45720" rIns="91440" bIns="45720" rtlCol="0" anchor="ctr">
            <a:normAutofit/>
          </a:bodyPr>
          <a:lstStyle>
            <a:lvl1pPr algn="l" defTabSz="5120640" rtl="0" eaLnBrk="1" latinLnBrk="0" hangingPunct="1">
              <a:lnSpc>
                <a:spcPct val="90000"/>
              </a:lnSpc>
              <a:spcBef>
                <a:spcPct val="0"/>
              </a:spcBef>
              <a:buNone/>
              <a:defRPr sz="24640" kern="1200">
                <a:solidFill>
                  <a:schemeClr val="tx1"/>
                </a:solidFill>
                <a:latin typeface="+mj-lt"/>
                <a:ea typeface="+mj-ea"/>
                <a:cs typeface="+mj-cs"/>
              </a:defRPr>
            </a:lvl1pPr>
          </a:lstStyle>
          <a:p>
            <a:r>
              <a:rPr lang="en-US" sz="20600" b="1" smtClean="0">
                <a:solidFill>
                  <a:srgbClr val="F26B21"/>
                </a:solidFill>
                <a:latin typeface="DIN-Regular" pitchFamily="2" charset="0"/>
              </a:rPr>
              <a:t>Take-home messages</a:t>
            </a:r>
            <a:endParaRPr lang="en-US" sz="20600" b="1">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4"/>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2051641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AU" b="1" dirty="0" smtClean="0"/>
              <a:t>Thank you for your </a:t>
            </a:r>
            <a:r>
              <a:rPr lang="en-AU" b="1" dirty="0" err="1" smtClean="0"/>
              <a:t>attenti</a:t>
            </a:r>
            <a:r>
              <a:rPr lang="en-AU" b="1" dirty="0" smtClean="0"/>
              <a:t>      n !</a:t>
            </a:r>
            <a:endParaRPr lang="en-AU" b="1" dirty="0"/>
          </a:p>
        </p:txBody>
      </p:sp>
      <p:pic>
        <p:nvPicPr>
          <p:cNvPr id="4" name="Image 3"/>
          <p:cNvPicPr>
            <a:picLocks noChangeAspect="1"/>
          </p:cNvPicPr>
          <p:nvPr/>
        </p:nvPicPr>
        <p:blipFill>
          <a:blip r:embed="rId2"/>
          <a:stretch>
            <a:fillRect/>
          </a:stretch>
        </p:blipFill>
        <p:spPr>
          <a:xfrm>
            <a:off x="6934200" y="13106400"/>
            <a:ext cx="16687800" cy="16687800"/>
          </a:xfrm>
          <a:prstGeom prst="rect">
            <a:avLst/>
          </a:prstGeom>
        </p:spPr>
      </p:pic>
      <p:sp>
        <p:nvSpPr>
          <p:cNvPr id="6" name="Espace réservé du contenu 5"/>
          <p:cNvSpPr>
            <a:spLocks noGrp="1"/>
          </p:cNvSpPr>
          <p:nvPr>
            <p:ph idx="1"/>
          </p:nvPr>
        </p:nvSpPr>
        <p:spPr>
          <a:xfrm>
            <a:off x="3520440" y="11007738"/>
            <a:ext cx="44165520" cy="26466156"/>
          </a:xfrm>
        </p:spPr>
        <p:txBody>
          <a:bodyPr/>
          <a:lstStyle/>
          <a:p>
            <a:pPr marL="0" indent="0">
              <a:buNone/>
            </a:pPr>
            <a:r>
              <a:rPr lang="en-AU" dirty="0" smtClean="0"/>
              <a:t>This is not a Belgian Waffle</a:t>
            </a:r>
          </a:p>
          <a:p>
            <a:pPr marL="0" indent="0">
              <a:buNone/>
            </a:pPr>
            <a:endParaRPr lang="en-AU" dirty="0"/>
          </a:p>
          <a:p>
            <a:pPr marL="0" indent="0">
              <a:buNone/>
            </a:pPr>
            <a:endParaRPr lang="en-AU" dirty="0" smtClean="0"/>
          </a:p>
          <a:p>
            <a:pPr marL="0" indent="0">
              <a:buNone/>
            </a:pPr>
            <a:endParaRPr lang="en-AU" dirty="0"/>
          </a:p>
          <a:p>
            <a:pPr marL="0" indent="0">
              <a:buNone/>
            </a:pPr>
            <a:endParaRPr lang="en-AU" dirty="0" smtClean="0"/>
          </a:p>
          <a:p>
            <a:pPr marL="0" indent="0">
              <a:buNone/>
            </a:pPr>
            <a:endParaRPr lang="en-AU" dirty="0"/>
          </a:p>
          <a:p>
            <a:pPr marL="0" indent="0">
              <a:buNone/>
            </a:pPr>
            <a:endParaRPr lang="en-AU" dirty="0" smtClean="0"/>
          </a:p>
          <a:p>
            <a:pPr marL="0" indent="0">
              <a:buNone/>
            </a:pPr>
            <a:r>
              <a:rPr lang="en-AU" dirty="0" smtClean="0"/>
              <a:t>                                                  This </a:t>
            </a:r>
            <a:r>
              <a:rPr lang="en-AU" dirty="0"/>
              <a:t>is </a:t>
            </a:r>
            <a:r>
              <a:rPr lang="en-AU" dirty="0" smtClean="0"/>
              <a:t>a </a:t>
            </a:r>
            <a:r>
              <a:rPr lang="en-AU" dirty="0" err="1" smtClean="0"/>
              <a:t>Gauff</a:t>
            </a:r>
            <a:r>
              <a:rPr lang="en-AU" dirty="0" smtClean="0"/>
              <a:t> di </a:t>
            </a:r>
            <a:r>
              <a:rPr lang="en-AU" dirty="0" err="1" smtClean="0"/>
              <a:t>Liedge</a:t>
            </a:r>
            <a:endParaRPr lang="en-AU" dirty="0"/>
          </a:p>
          <a:p>
            <a:pPr marL="0" indent="0">
              <a:buNone/>
            </a:pPr>
            <a:endParaRPr lang="en-AU" dirty="0"/>
          </a:p>
        </p:txBody>
      </p:sp>
      <p:pic>
        <p:nvPicPr>
          <p:cNvPr id="7" name="Image 6"/>
          <p:cNvPicPr>
            <a:picLocks noChangeAspect="1"/>
          </p:cNvPicPr>
          <p:nvPr/>
        </p:nvPicPr>
        <p:blipFill>
          <a:blip r:embed="rId3"/>
          <a:stretch>
            <a:fillRect/>
          </a:stretch>
        </p:blipFill>
        <p:spPr>
          <a:xfrm>
            <a:off x="26239629" y="16374345"/>
            <a:ext cx="17698960" cy="13854616"/>
          </a:xfrm>
          <a:prstGeom prst="rect">
            <a:avLst/>
          </a:prstGeom>
        </p:spPr>
      </p:pic>
      <p:pic>
        <p:nvPicPr>
          <p:cNvPr id="8" name="Picture 10">
            <a:extLst>
              <a:ext uri="{FF2B5EF4-FFF2-40B4-BE49-F238E27FC236}">
                <a16:creationId xmlns="" xmlns:a16="http://schemas.microsoft.com/office/drawing/2014/main" id="{5B661ADF-7634-E245-A7DC-0397BB01BB96}"/>
              </a:ext>
            </a:extLst>
          </p:cNvPr>
          <p:cNvPicPr>
            <a:picLocks noChangeAspect="1"/>
          </p:cNvPicPr>
          <p:nvPr/>
        </p:nvPicPr>
        <p:blipFill rotWithShape="1">
          <a:blip r:embed="rId4"/>
          <a:srcRect l="14837" t="5567" r="9960" b="8702"/>
          <a:stretch/>
        </p:blipFill>
        <p:spPr>
          <a:xfrm>
            <a:off x="36423601" y="3584584"/>
            <a:ext cx="3810000" cy="4343400"/>
          </a:xfrm>
          <a:prstGeom prst="rect">
            <a:avLst/>
          </a:prstGeom>
        </p:spPr>
      </p:pic>
      <p:sp>
        <p:nvSpPr>
          <p:cNvPr id="9" name="Espace réservé du pied de page 8"/>
          <p:cNvSpPr>
            <a:spLocks noGrp="1"/>
          </p:cNvSpPr>
          <p:nvPr>
            <p:ph type="ftr" sz="quarter" idx="11"/>
          </p:nvPr>
        </p:nvSpPr>
        <p:spPr/>
        <p:txBody>
          <a:bodyPr/>
          <a:lstStyle/>
          <a:p>
            <a:r>
              <a:rPr lang="en-AU" dirty="0" smtClean="0"/>
              <a:t>14/12/2019 : </a:t>
            </a:r>
            <a:r>
              <a:rPr lang="en-AU" dirty="0" err="1" smtClean="0"/>
              <a:t>Académie</a:t>
            </a:r>
            <a:r>
              <a:rPr lang="en-AU" dirty="0" smtClean="0"/>
              <a:t> </a:t>
            </a:r>
            <a:r>
              <a:rPr lang="en-AU" dirty="0" err="1" smtClean="0"/>
              <a:t>Algérienne</a:t>
            </a:r>
            <a:r>
              <a:rPr lang="en-AU" dirty="0" smtClean="0"/>
              <a:t> </a:t>
            </a:r>
            <a:r>
              <a:rPr lang="en-AU" dirty="0" err="1" smtClean="0"/>
              <a:t>d'Allergologie</a:t>
            </a:r>
            <a:endParaRPr lang="en-AU" dirty="0"/>
          </a:p>
        </p:txBody>
      </p:sp>
    </p:spTree>
    <p:extLst>
      <p:ext uri="{BB962C8B-B14F-4D97-AF65-F5344CB8AC3E}">
        <p14:creationId xmlns:p14="http://schemas.microsoft.com/office/powerpoint/2010/main" xmlns="" val="1293133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1280160" lvl="2">
              <a:spcBef>
                <a:spcPts val="5600"/>
              </a:spcBef>
            </a:pPr>
            <a:r>
              <a:rPr lang="en-GB" sz="13800" dirty="0"/>
              <a:t>The prevalence of sensitization to HV is estimated between 9.3-28.7% in the adult population which is related to the degree of exposure to stings and to the insect distribution and behaviour. </a:t>
            </a:r>
          </a:p>
          <a:p>
            <a:pPr marL="3840480" lvl="3">
              <a:spcBef>
                <a:spcPts val="5600"/>
              </a:spcBef>
            </a:pPr>
            <a:r>
              <a:rPr lang="en-GB" sz="9600" dirty="0"/>
              <a:t>Reliable data on asymptomatic sensitization rate are not available for </a:t>
            </a:r>
            <a:r>
              <a:rPr lang="en-GB" sz="9600" dirty="0" err="1"/>
              <a:t>Vespid</a:t>
            </a:r>
            <a:r>
              <a:rPr lang="en-GB" sz="9600" dirty="0"/>
              <a:t> venom recombinant allergens. </a:t>
            </a:r>
          </a:p>
          <a:p>
            <a:endParaRPr lang="en-GB" sz="11840" i="1" dirty="0"/>
          </a:p>
          <a:p>
            <a:r>
              <a:rPr lang="en-GB" sz="13800" dirty="0" smtClean="0"/>
              <a:t>The prevalence of sensitization to HBV </a:t>
            </a:r>
            <a:r>
              <a:rPr lang="en-GB" sz="13800" dirty="0" smtClean="0">
                <a:sym typeface="Wingdings"/>
              </a:rPr>
              <a:t> </a:t>
            </a:r>
            <a:r>
              <a:rPr lang="en-GB" sz="13800" dirty="0" smtClean="0"/>
              <a:t>to the degree of exposure. </a:t>
            </a:r>
          </a:p>
          <a:p>
            <a:pPr lvl="1"/>
            <a:r>
              <a:rPr lang="en-GB" sz="9600" dirty="0" smtClean="0"/>
              <a:t>HBV allergy higher rural &gt; urban populations, especially beekeepers and their family members = high risk for HBV allergy </a:t>
            </a:r>
            <a:r>
              <a:rPr lang="en-GB" sz="9600" i="1" dirty="0" smtClean="0"/>
              <a:t>(</a:t>
            </a:r>
            <a:r>
              <a:rPr lang="en-GB" sz="9600" i="1" dirty="0" err="1" smtClean="0"/>
              <a:t>Antonicelli</a:t>
            </a:r>
            <a:r>
              <a:rPr lang="en-GB" sz="9600" i="1" dirty="0" smtClean="0"/>
              <a:t> L et al, </a:t>
            </a:r>
            <a:r>
              <a:rPr lang="en-GB" sz="9600" i="1" dirty="0" err="1" smtClean="0"/>
              <a:t>Curr</a:t>
            </a:r>
            <a:r>
              <a:rPr lang="en-GB" sz="9600" i="1" dirty="0" smtClean="0"/>
              <a:t> </a:t>
            </a:r>
            <a:r>
              <a:rPr lang="en-GB" sz="9600" i="1" dirty="0" err="1" smtClean="0"/>
              <a:t>Opin</a:t>
            </a:r>
            <a:r>
              <a:rPr lang="en-GB" sz="9600" i="1" dirty="0" smtClean="0"/>
              <a:t> Allergy </a:t>
            </a:r>
            <a:r>
              <a:rPr lang="en-GB" sz="9600" i="1" dirty="0" err="1" smtClean="0"/>
              <a:t>Clin</a:t>
            </a:r>
            <a:r>
              <a:rPr lang="en-GB" sz="9600" i="1" dirty="0" smtClean="0"/>
              <a:t> </a:t>
            </a:r>
            <a:r>
              <a:rPr lang="en-GB" sz="9600" i="1" dirty="0" err="1" smtClean="0"/>
              <a:t>Immunol</a:t>
            </a:r>
            <a:r>
              <a:rPr lang="en-GB" sz="9600" i="1" dirty="0" smtClean="0"/>
              <a:t> 2002).  </a:t>
            </a:r>
          </a:p>
          <a:p>
            <a:endParaRPr lang="en-GB" dirty="0"/>
          </a:p>
        </p:txBody>
      </p:sp>
      <p:sp>
        <p:nvSpPr>
          <p:cNvPr id="4" name="Titre 1"/>
          <p:cNvSpPr>
            <a:spLocks noGrp="1"/>
          </p:cNvSpPr>
          <p:nvPr>
            <p:ph type="title"/>
          </p:nvPr>
        </p:nvSpPr>
        <p:spPr>
          <a:xfrm>
            <a:off x="3520440" y="2044708"/>
            <a:ext cx="44165520" cy="7423153"/>
          </a:xfrm>
        </p:spPr>
        <p:txBody>
          <a:bodyPr/>
          <a:lstStyle/>
          <a:p>
            <a:r>
              <a:rPr lang="en-GB" sz="20600" b="1" dirty="0" smtClean="0">
                <a:solidFill>
                  <a:srgbClr val="F26B21"/>
                </a:solidFill>
                <a:latin typeface="DIN-Regular" pitchFamily="2" charset="0"/>
              </a:rPr>
              <a:t>PREVALENCE</a:t>
            </a:r>
            <a:endParaRPr lang="en-GB"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pic>
        <p:nvPicPr>
          <p:cNvPr id="6" name="Image 5"/>
          <p:cNvPicPr>
            <a:picLocks noChangeAspect="1"/>
          </p:cNvPicPr>
          <p:nvPr/>
        </p:nvPicPr>
        <p:blipFill>
          <a:blip r:embed="rId4"/>
          <a:stretch>
            <a:fillRect/>
          </a:stretch>
        </p:blipFill>
        <p:spPr>
          <a:xfrm>
            <a:off x="40919400" y="720281"/>
            <a:ext cx="10287000" cy="8244063"/>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746744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en-US" sz="15700" dirty="0" smtClean="0"/>
              <a:t>GUIDELINES : </a:t>
            </a:r>
          </a:p>
          <a:p>
            <a:endParaRPr lang="en-US" sz="15700" dirty="0" smtClean="0"/>
          </a:p>
          <a:p>
            <a:pPr lvl="1"/>
            <a:r>
              <a:rPr lang="en-US" sz="13460" dirty="0" smtClean="0"/>
              <a:t>Only patients with a clinical history of anaphylactic sting reactions should undergo diagnostic testing, </a:t>
            </a:r>
          </a:p>
          <a:p>
            <a:pPr lvl="1"/>
            <a:endParaRPr lang="en-US" sz="13460" dirty="0" smtClean="0"/>
          </a:p>
          <a:p>
            <a:pPr lvl="1"/>
            <a:r>
              <a:rPr lang="en-US" sz="13460" dirty="0" smtClean="0"/>
              <a:t>Only those with evidence of </a:t>
            </a:r>
            <a:r>
              <a:rPr lang="en-US" sz="13460" dirty="0" err="1" smtClean="0"/>
              <a:t>IgE</a:t>
            </a:r>
            <a:r>
              <a:rPr lang="en-US" sz="13460" dirty="0" smtClean="0"/>
              <a:t>-mediated sensitization to Hymenoptera venom should be offered VIT</a:t>
            </a:r>
          </a:p>
          <a:p>
            <a:pPr lvl="1"/>
            <a:endParaRPr lang="en-US" sz="13460" dirty="0"/>
          </a:p>
        </p:txBody>
      </p:sp>
      <p:sp>
        <p:nvSpPr>
          <p:cNvPr id="4" name="Titre 1"/>
          <p:cNvSpPr>
            <a:spLocks noGrp="1"/>
          </p:cNvSpPr>
          <p:nvPr>
            <p:ph type="title"/>
          </p:nvPr>
        </p:nvSpPr>
        <p:spPr>
          <a:xfrm>
            <a:off x="3520440" y="2044708"/>
            <a:ext cx="44165520" cy="7423153"/>
          </a:xfrm>
        </p:spPr>
        <p:txBody>
          <a:bodyPr/>
          <a:lstStyle/>
          <a:p>
            <a:r>
              <a:rPr lang="en-US" sz="20600" b="1" dirty="0" smtClean="0">
                <a:solidFill>
                  <a:srgbClr val="F26B21"/>
                </a:solidFill>
                <a:latin typeface="DIN-Regular" pitchFamily="2" charset="0"/>
              </a:rPr>
              <a:t>DIAGNOSTIC WORK-UP</a:t>
            </a:r>
            <a:endParaRPr lang="en-US"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81676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8645236"/>
            <a:ext cx="44165520" cy="28159364"/>
          </a:xfrm>
        </p:spPr>
        <p:txBody>
          <a:bodyPr>
            <a:normAutofit fontScale="85000" lnSpcReduction="20000"/>
          </a:bodyPr>
          <a:lstStyle/>
          <a:p>
            <a:pPr marL="1280160" lvl="1">
              <a:spcBef>
                <a:spcPts val="5600"/>
              </a:spcBef>
            </a:pPr>
            <a:r>
              <a:rPr lang="en-US" sz="15700" dirty="0" smtClean="0"/>
              <a:t>DIFFICULTIES - </a:t>
            </a:r>
            <a:r>
              <a:rPr lang="en-US" sz="13700" dirty="0" smtClean="0"/>
              <a:t>incorrect diagnosis ?</a:t>
            </a:r>
            <a:endParaRPr lang="en-US" sz="15700" dirty="0" smtClean="0"/>
          </a:p>
          <a:p>
            <a:pPr lvl="1"/>
            <a:endParaRPr lang="en-US" sz="13700" dirty="0" smtClean="0"/>
          </a:p>
          <a:p>
            <a:pPr lvl="1"/>
            <a:r>
              <a:rPr lang="en-US" sz="13700" b="1" dirty="0" smtClean="0"/>
              <a:t>High rate asymptomatic </a:t>
            </a:r>
            <a:r>
              <a:rPr lang="en-US" sz="13700" dirty="0" smtClean="0"/>
              <a:t>HV sensitization in general population</a:t>
            </a:r>
          </a:p>
          <a:p>
            <a:pPr lvl="2"/>
            <a:r>
              <a:rPr lang="en-US" dirty="0" smtClean="0"/>
              <a:t>5.3% of risk for sensitized asymptomatic patients of developing a systemic reaction</a:t>
            </a:r>
            <a:endParaRPr lang="en-US" sz="8480" i="1" dirty="0" smtClean="0"/>
          </a:p>
          <a:p>
            <a:pPr lvl="2"/>
            <a:r>
              <a:rPr lang="en-US" dirty="0" smtClean="0"/>
              <a:t>Increase sIgE levels after sting = no indicator for conversion into a clinically relevant hypersensitivity</a:t>
            </a:r>
          </a:p>
          <a:p>
            <a:pPr marL="5120640" lvl="2" indent="0">
              <a:buNone/>
            </a:pPr>
            <a:r>
              <a:rPr lang="en-US" sz="7360" i="1" dirty="0" smtClean="0"/>
              <a:t>      (Sturm GJ et al. J Allergy </a:t>
            </a:r>
            <a:r>
              <a:rPr lang="en-US" sz="7360" i="1" dirty="0" err="1" smtClean="0"/>
              <a:t>Clin</a:t>
            </a:r>
            <a:r>
              <a:rPr lang="en-US" sz="7360" i="1" dirty="0" smtClean="0"/>
              <a:t> </a:t>
            </a:r>
            <a:r>
              <a:rPr lang="en-US" sz="7360" i="1" dirty="0" err="1" smtClean="0"/>
              <a:t>Immunol</a:t>
            </a:r>
            <a:r>
              <a:rPr lang="en-US" sz="7360" i="1" dirty="0" smtClean="0"/>
              <a:t> 2014).</a:t>
            </a:r>
            <a:endParaRPr lang="en-US" sz="11460" dirty="0" smtClean="0"/>
          </a:p>
          <a:p>
            <a:pPr lvl="1"/>
            <a:r>
              <a:rPr lang="en-US" sz="13700" b="1" dirty="0" smtClean="0"/>
              <a:t>Failure to identify or test for the culprit insect</a:t>
            </a:r>
          </a:p>
          <a:p>
            <a:pPr lvl="2"/>
            <a:r>
              <a:rPr lang="en-US" sz="11460" dirty="0"/>
              <a:t>I</a:t>
            </a:r>
            <a:r>
              <a:rPr lang="en-US" sz="11460" dirty="0" smtClean="0"/>
              <a:t>nsect identified ? </a:t>
            </a:r>
            <a:r>
              <a:rPr lang="en-US" sz="11460" dirty="0" smtClean="0">
                <a:sym typeface="Wingdings"/>
              </a:rPr>
              <a:t> </a:t>
            </a:r>
            <a:r>
              <a:rPr lang="en-US" sz="11460" dirty="0" smtClean="0"/>
              <a:t>ability to correctly identify HY is limited !</a:t>
            </a:r>
          </a:p>
          <a:p>
            <a:pPr lvl="3"/>
            <a:r>
              <a:rPr lang="en-US" sz="10340" dirty="0" smtClean="0"/>
              <a:t>HB : the only stinging Hymenoptera species that nearly always leaves their stinger with adherent venom sac in the skin of the victim. </a:t>
            </a:r>
            <a:endParaRPr lang="en-US" sz="12580" dirty="0" smtClean="0"/>
          </a:p>
          <a:p>
            <a:pPr lvl="1"/>
            <a:r>
              <a:rPr lang="en-US" sz="13700" b="1" dirty="0" smtClean="0"/>
              <a:t>Loss of sensitization profiles </a:t>
            </a:r>
            <a:r>
              <a:rPr lang="en-US" sz="13700" dirty="0" smtClean="0"/>
              <a:t>over time</a:t>
            </a:r>
          </a:p>
          <a:p>
            <a:pPr lvl="2"/>
            <a:r>
              <a:rPr lang="en-US" sz="10360" dirty="0" smtClean="0"/>
              <a:t>Booster effect : Measure sIgE 1–6 weeks after a sting event</a:t>
            </a:r>
          </a:p>
          <a:p>
            <a:pPr lvl="2"/>
            <a:r>
              <a:rPr lang="en-US" sz="10360" dirty="0" smtClean="0"/>
              <a:t>Failure to detect sIgE = long time interval between reaction and work-up. </a:t>
            </a:r>
          </a:p>
          <a:p>
            <a:pPr lvl="3"/>
            <a:r>
              <a:rPr lang="en-US" sz="9240" dirty="0" smtClean="0"/>
              <a:t>sIgE decrease 1-4 years after anaphylaxis </a:t>
            </a:r>
          </a:p>
          <a:p>
            <a:pPr lvl="3"/>
            <a:r>
              <a:rPr lang="en-US" sz="9240" dirty="0" smtClean="0"/>
              <a:t>&lt;</a:t>
            </a:r>
            <a:r>
              <a:rPr lang="en-US" sz="9240" dirty="0" err="1" smtClean="0"/>
              <a:t>LoD</a:t>
            </a:r>
            <a:r>
              <a:rPr lang="en-US" sz="9240" dirty="0" smtClean="0"/>
              <a:t> + long latency periods. </a:t>
            </a:r>
          </a:p>
          <a:p>
            <a:pPr lvl="3"/>
            <a:r>
              <a:rPr lang="en-US" sz="9240" dirty="0" smtClean="0"/>
              <a:t>sIgE consumed by anaphylactic reaction = not verified !</a:t>
            </a:r>
          </a:p>
          <a:p>
            <a:pPr lvl="1"/>
            <a:endParaRPr lang="en-US" sz="13700" dirty="0" smtClean="0"/>
          </a:p>
          <a:p>
            <a:pPr lvl="1"/>
            <a:r>
              <a:rPr lang="en-US" sz="13700" b="1" dirty="0" smtClean="0"/>
              <a:t>Conditions mimicking anaphylaxis </a:t>
            </a:r>
          </a:p>
        </p:txBody>
      </p:sp>
      <p:sp>
        <p:nvSpPr>
          <p:cNvPr id="4" name="Titre 1"/>
          <p:cNvSpPr>
            <a:spLocks noGrp="1"/>
          </p:cNvSpPr>
          <p:nvPr>
            <p:ph type="title"/>
          </p:nvPr>
        </p:nvSpPr>
        <p:spPr>
          <a:xfrm>
            <a:off x="3520440" y="2044708"/>
            <a:ext cx="44165520" cy="7423153"/>
          </a:xfrm>
        </p:spPr>
        <p:txBody>
          <a:bodyPr/>
          <a:lstStyle/>
          <a:p>
            <a:r>
              <a:rPr lang="en-US" sz="20600" b="1" dirty="0" smtClean="0">
                <a:solidFill>
                  <a:srgbClr val="F26B21"/>
                </a:solidFill>
                <a:latin typeface="DIN-Regular" pitchFamily="2" charset="0"/>
              </a:rPr>
              <a:t>DIAGNOSTIC WORK-UP</a:t>
            </a:r>
            <a:endParaRPr lang="en-US"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454908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8001000"/>
            <a:ext cx="44165520" cy="27127200"/>
          </a:xfrm>
        </p:spPr>
        <p:txBody>
          <a:bodyPr>
            <a:normAutofit fontScale="70000" lnSpcReduction="20000"/>
          </a:bodyPr>
          <a:lstStyle/>
          <a:p>
            <a:r>
              <a:rPr lang="en-US" sz="15940" b="1" dirty="0" smtClean="0"/>
              <a:t>Clinical history -  Anamnesis</a:t>
            </a:r>
          </a:p>
          <a:p>
            <a:r>
              <a:rPr lang="en-US" sz="15940" b="1" dirty="0" smtClean="0"/>
              <a:t>Skin tests </a:t>
            </a:r>
          </a:p>
          <a:p>
            <a:pPr lvl="1"/>
            <a:r>
              <a:rPr lang="en-US" sz="14100" dirty="0" smtClean="0"/>
              <a:t>Prick test or intradermal test with commercial HBV and </a:t>
            </a:r>
            <a:r>
              <a:rPr lang="en-US" sz="14100" dirty="0" err="1" smtClean="0"/>
              <a:t>vespid</a:t>
            </a:r>
            <a:r>
              <a:rPr lang="en-US" sz="14100" dirty="0" smtClean="0"/>
              <a:t> venom extract at least 2 weeks after the sting reaction to avoid possible false-negative results during the refractory period </a:t>
            </a:r>
          </a:p>
          <a:p>
            <a:pPr lvl="1"/>
            <a:r>
              <a:rPr lang="en-US" sz="11200" i="1" dirty="0" smtClean="0"/>
              <a:t>Position paper. The European Academy of </a:t>
            </a:r>
            <a:r>
              <a:rPr lang="en-US" sz="11200" i="1" dirty="0" err="1" smtClean="0"/>
              <a:t>Allergology</a:t>
            </a:r>
            <a:r>
              <a:rPr lang="en-US" sz="11200" i="1" dirty="0" smtClean="0"/>
              <a:t> and Clinical Immunology. Allergy</a:t>
            </a:r>
            <a:endParaRPr lang="en-US" sz="9600" dirty="0" smtClean="0"/>
          </a:p>
          <a:p>
            <a:pPr lvl="1"/>
            <a:endParaRPr lang="en-US" sz="13700" dirty="0" smtClean="0"/>
          </a:p>
          <a:p>
            <a:r>
              <a:rPr lang="en-US" sz="15900" b="1" dirty="0" smtClean="0"/>
              <a:t>In-vitro tests : specific </a:t>
            </a:r>
            <a:r>
              <a:rPr lang="en-US" sz="15900" b="1" dirty="0" err="1" smtClean="0"/>
              <a:t>IgE</a:t>
            </a:r>
            <a:r>
              <a:rPr lang="en-US" sz="15900" b="1" dirty="0" smtClean="0"/>
              <a:t> antibodies (sIgE) </a:t>
            </a:r>
            <a:r>
              <a:rPr lang="en-US" sz="15900" dirty="0" smtClean="0"/>
              <a:t>to whole insect venoms = one of the main diagnostic methods in HVA. </a:t>
            </a:r>
          </a:p>
          <a:p>
            <a:pPr lvl="1"/>
            <a:r>
              <a:rPr lang="en-US" sz="13660" dirty="0" smtClean="0"/>
              <a:t>Analytical measurement allowing only the presence or absence of </a:t>
            </a:r>
            <a:r>
              <a:rPr lang="en-US" sz="13660" dirty="0" err="1" smtClean="0"/>
              <a:t>IgE</a:t>
            </a:r>
            <a:r>
              <a:rPr lang="en-US" sz="13660" dirty="0" smtClean="0"/>
              <a:t>-mediated sensitization to be detected… </a:t>
            </a:r>
          </a:p>
          <a:p>
            <a:pPr lvl="1"/>
            <a:r>
              <a:rPr lang="en-US" sz="13660" b="1" dirty="0" smtClean="0"/>
              <a:t>=&gt; A diagnosis of HVA only in conjunction with the patient’s clinical history !</a:t>
            </a:r>
          </a:p>
          <a:p>
            <a:endParaRPr lang="en-US" sz="15940" dirty="0" smtClean="0"/>
          </a:p>
          <a:p>
            <a:r>
              <a:rPr lang="en-US" sz="15700" dirty="0" smtClean="0"/>
              <a:t>Up to 50% of those allergic to Hymenoptera venom are </a:t>
            </a:r>
            <a:r>
              <a:rPr lang="en-US" sz="15700" b="1" dirty="0" smtClean="0"/>
              <a:t>double sensitized to HBV and YJV </a:t>
            </a:r>
            <a:r>
              <a:rPr lang="en-US" sz="15700" dirty="0" smtClean="0"/>
              <a:t>but usually only one of these sensitizations is clinically relevant. </a:t>
            </a:r>
          </a:p>
          <a:p>
            <a:pPr lvl="1"/>
            <a:r>
              <a:rPr lang="en-US" sz="13460" b="1" dirty="0" smtClean="0"/>
              <a:t>Reliable diagnostic tests</a:t>
            </a:r>
            <a:r>
              <a:rPr lang="en-US" sz="13460" dirty="0" smtClean="0"/>
              <a:t> that accurately </a:t>
            </a:r>
            <a:r>
              <a:rPr lang="en-US" sz="13460" b="1" dirty="0" smtClean="0"/>
              <a:t>identify venom sensitizations are essential</a:t>
            </a:r>
            <a:r>
              <a:rPr lang="en-US" sz="13460" dirty="0" smtClean="0"/>
              <a:t>.</a:t>
            </a:r>
          </a:p>
          <a:p>
            <a:pPr lvl="1"/>
            <a:r>
              <a:rPr lang="en-US" sz="13460" b="1" dirty="0" smtClean="0"/>
              <a:t>Molecular diagnostics !</a:t>
            </a:r>
          </a:p>
        </p:txBody>
      </p:sp>
      <p:sp>
        <p:nvSpPr>
          <p:cNvPr id="4" name="Titre 1"/>
          <p:cNvSpPr>
            <a:spLocks noGrp="1"/>
          </p:cNvSpPr>
          <p:nvPr>
            <p:ph type="title"/>
          </p:nvPr>
        </p:nvSpPr>
        <p:spPr>
          <a:xfrm>
            <a:off x="3520440" y="2044709"/>
            <a:ext cx="44165520" cy="5041892"/>
          </a:xfrm>
        </p:spPr>
        <p:txBody>
          <a:bodyPr/>
          <a:lstStyle/>
          <a:p>
            <a:r>
              <a:rPr lang="en-US" sz="20600" b="1" dirty="0" smtClean="0">
                <a:solidFill>
                  <a:srgbClr val="F26B21"/>
                </a:solidFill>
                <a:latin typeface="DIN-Regular" pitchFamily="2" charset="0"/>
              </a:rPr>
              <a:t>DIAGNOSTIC WORK-UP</a:t>
            </a:r>
            <a:endParaRPr lang="en-US"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862895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r>
              <a:rPr lang="en-IE" dirty="0" smtClean="0"/>
              <a:t>sIgE to HBV extract in HBV allergic patients = 98–100%</a:t>
            </a:r>
          </a:p>
          <a:p>
            <a:r>
              <a:rPr lang="en-IE" dirty="0" smtClean="0"/>
              <a:t>sIgE to YJV  extract = 83–93%  </a:t>
            </a:r>
          </a:p>
          <a:p>
            <a:pPr lvl="1"/>
            <a:r>
              <a:rPr lang="en-IE" dirty="0"/>
              <a:t>D</a:t>
            </a:r>
            <a:r>
              <a:rPr lang="en-IE" dirty="0" smtClean="0"/>
              <a:t>iagnostic specificity and PPV for HVA  low</a:t>
            </a:r>
          </a:p>
          <a:p>
            <a:pPr lvl="1"/>
            <a:r>
              <a:rPr lang="en-IE" dirty="0" smtClean="0"/>
              <a:t>Clinical relevance ??</a:t>
            </a:r>
          </a:p>
          <a:p>
            <a:r>
              <a:rPr lang="en-IE" dirty="0" smtClean="0"/>
              <a:t>Cut-off level for detecting sIgE is 0.35 </a:t>
            </a:r>
            <a:r>
              <a:rPr lang="en-IE" dirty="0" err="1" smtClean="0"/>
              <a:t>kU</a:t>
            </a:r>
            <a:r>
              <a:rPr lang="en-IE" dirty="0" smtClean="0"/>
              <a:t>/L </a:t>
            </a:r>
          </a:p>
          <a:p>
            <a:pPr lvl="1"/>
            <a:r>
              <a:rPr lang="en-IE" dirty="0" smtClean="0"/>
              <a:t>Analytical sensitivity is 0.10 </a:t>
            </a:r>
            <a:r>
              <a:rPr lang="en-IE" dirty="0" err="1" smtClean="0"/>
              <a:t>kU</a:t>
            </a:r>
            <a:r>
              <a:rPr lang="en-IE" dirty="0" smtClean="0"/>
              <a:t>/L (</a:t>
            </a:r>
            <a:r>
              <a:rPr lang="en-IE" dirty="0" err="1" smtClean="0"/>
              <a:t>LoD</a:t>
            </a:r>
            <a:r>
              <a:rPr lang="en-IE" dirty="0" smtClean="0"/>
              <a:t>)</a:t>
            </a:r>
            <a:endParaRPr lang="en-IE" u="sng" dirty="0" smtClean="0"/>
          </a:p>
          <a:p>
            <a:pPr lvl="1"/>
            <a:r>
              <a:rPr lang="en-IE" dirty="0"/>
              <a:t>V</a:t>
            </a:r>
            <a:r>
              <a:rPr lang="en-IE" dirty="0" smtClean="0"/>
              <a:t>enom sIgE 0.10 -0.35 </a:t>
            </a:r>
            <a:r>
              <a:rPr lang="en-IE" dirty="0" err="1" smtClean="0"/>
              <a:t>kU</a:t>
            </a:r>
            <a:r>
              <a:rPr lang="en-IE" dirty="0" smtClean="0"/>
              <a:t>/L may be clinically relevant in patients with low </a:t>
            </a:r>
            <a:r>
              <a:rPr lang="en-IE" sz="8800" dirty="0" err="1" smtClean="0"/>
              <a:t>TOT</a:t>
            </a:r>
            <a:r>
              <a:rPr lang="en-IE" dirty="0" err="1" smtClean="0"/>
              <a:t>IgE</a:t>
            </a:r>
            <a:r>
              <a:rPr lang="en-IE" dirty="0" smtClean="0"/>
              <a:t> </a:t>
            </a:r>
            <a:r>
              <a:rPr lang="en-IE" dirty="0" smtClean="0">
                <a:sym typeface="Wingdings"/>
              </a:rPr>
              <a:t></a:t>
            </a:r>
            <a:r>
              <a:rPr lang="en-IE" dirty="0" smtClean="0"/>
              <a:t> patient history !</a:t>
            </a:r>
            <a:br>
              <a:rPr lang="en-IE" dirty="0" smtClean="0"/>
            </a:br>
            <a:endParaRPr lang="en-IE" dirty="0" smtClean="0"/>
          </a:p>
          <a:p>
            <a:endParaRPr lang="en-IE" dirty="0"/>
          </a:p>
        </p:txBody>
      </p:sp>
      <p:sp>
        <p:nvSpPr>
          <p:cNvPr id="4" name="Titre 1"/>
          <p:cNvSpPr>
            <a:spLocks noGrp="1"/>
          </p:cNvSpPr>
          <p:nvPr>
            <p:ph type="title"/>
          </p:nvPr>
        </p:nvSpPr>
        <p:spPr>
          <a:xfrm>
            <a:off x="3520440" y="2044708"/>
            <a:ext cx="44165520" cy="7423153"/>
          </a:xfrm>
        </p:spPr>
        <p:txBody>
          <a:bodyPr/>
          <a:lstStyle/>
          <a:p>
            <a:r>
              <a:rPr lang="fr-FR" sz="20600" b="1" dirty="0">
                <a:solidFill>
                  <a:srgbClr val="F26B21"/>
                </a:solidFill>
                <a:latin typeface="DIN-Regular" pitchFamily="2" charset="0"/>
              </a:rPr>
              <a:t>sIgE </a:t>
            </a:r>
            <a:r>
              <a:rPr lang="fr-FR" sz="20600" b="1" dirty="0" smtClean="0">
                <a:solidFill>
                  <a:srgbClr val="F26B21"/>
                </a:solidFill>
                <a:latin typeface="DIN-Regular" pitchFamily="2" charset="0"/>
              </a:rPr>
              <a:t>SENSITIVITY</a:t>
            </a:r>
            <a:endParaRPr lang="fr-FR"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2015333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520440" y="7564582"/>
            <a:ext cx="44165520" cy="28173218"/>
          </a:xfrm>
        </p:spPr>
        <p:txBody>
          <a:bodyPr>
            <a:normAutofit fontScale="85000" lnSpcReduction="20000"/>
          </a:bodyPr>
          <a:lstStyle/>
          <a:p>
            <a:r>
              <a:rPr lang="en-AU" dirty="0" smtClean="0"/>
              <a:t>12 HB - 5 YJ venom allergens characterized WHO/IUIS </a:t>
            </a:r>
          </a:p>
          <a:p>
            <a:endParaRPr lang="en-AU" dirty="0" smtClean="0"/>
          </a:p>
          <a:p>
            <a:r>
              <a:rPr lang="en-AU" b="1" dirty="0" smtClean="0"/>
              <a:t>Marker allergens = marker of genuine sensitization to HBV </a:t>
            </a:r>
          </a:p>
          <a:p>
            <a:pPr lvl="1"/>
            <a:r>
              <a:rPr lang="en-AU" dirty="0" smtClean="0"/>
              <a:t>=&gt; Some </a:t>
            </a:r>
            <a:r>
              <a:rPr lang="en-AU" dirty="0"/>
              <a:t>allergens in HBV specific to HB - not present YJV or other Hymenoptera. </a:t>
            </a:r>
          </a:p>
          <a:p>
            <a:pPr lvl="2"/>
            <a:r>
              <a:rPr lang="en-AU" sz="13500" u="sng" dirty="0" smtClean="0"/>
              <a:t>HB marker allergens </a:t>
            </a:r>
            <a:r>
              <a:rPr lang="en-AU" sz="13500" dirty="0" smtClean="0"/>
              <a:t>: phospholipase A2 (</a:t>
            </a:r>
            <a:r>
              <a:rPr lang="en-AU" sz="13500" dirty="0" err="1" smtClean="0"/>
              <a:t>Api</a:t>
            </a:r>
            <a:r>
              <a:rPr lang="en-AU" sz="13500" dirty="0" smtClean="0"/>
              <a:t> m 1), acid phosphatase (</a:t>
            </a:r>
            <a:r>
              <a:rPr lang="en-AU" sz="13500" dirty="0" err="1" smtClean="0"/>
              <a:t>Api</a:t>
            </a:r>
            <a:r>
              <a:rPr lang="en-AU" sz="13500" dirty="0" smtClean="0"/>
              <a:t> m 3), </a:t>
            </a:r>
            <a:r>
              <a:rPr lang="en-AU" sz="13500" dirty="0" err="1" smtClean="0"/>
              <a:t>melittin</a:t>
            </a:r>
            <a:r>
              <a:rPr lang="en-AU" sz="13500" dirty="0" smtClean="0"/>
              <a:t> (</a:t>
            </a:r>
            <a:r>
              <a:rPr lang="en-AU" sz="13500" dirty="0" err="1" smtClean="0"/>
              <a:t>Api</a:t>
            </a:r>
            <a:r>
              <a:rPr lang="en-AU" sz="13500" dirty="0" smtClean="0"/>
              <a:t> m 4), </a:t>
            </a:r>
            <a:r>
              <a:rPr lang="en-AU" sz="13500" dirty="0" err="1" smtClean="0"/>
              <a:t>icarapin</a:t>
            </a:r>
            <a:r>
              <a:rPr lang="en-AU" sz="13500" dirty="0" smtClean="0"/>
              <a:t> (</a:t>
            </a:r>
            <a:r>
              <a:rPr lang="en-AU" sz="13500" dirty="0" err="1" smtClean="0"/>
              <a:t>Api</a:t>
            </a:r>
            <a:r>
              <a:rPr lang="en-AU" sz="13500" dirty="0" smtClean="0"/>
              <a:t> m 10). </a:t>
            </a:r>
          </a:p>
          <a:p>
            <a:pPr lvl="2"/>
            <a:r>
              <a:rPr lang="en-AU" sz="13500" u="sng" dirty="0"/>
              <a:t>YJ marker allergens </a:t>
            </a:r>
            <a:r>
              <a:rPr lang="en-AU" sz="13500" dirty="0"/>
              <a:t>: phospholipase A1 (</a:t>
            </a:r>
            <a:r>
              <a:rPr lang="en-AU" sz="13500" dirty="0" err="1"/>
              <a:t>Ves</a:t>
            </a:r>
            <a:r>
              <a:rPr lang="en-AU" sz="13500" dirty="0"/>
              <a:t> v 1) and antigen 5 (</a:t>
            </a:r>
            <a:r>
              <a:rPr lang="en-AU" sz="13500" dirty="0" err="1"/>
              <a:t>Ves</a:t>
            </a:r>
            <a:r>
              <a:rPr lang="en-AU" sz="13500" dirty="0"/>
              <a:t> v 5) </a:t>
            </a:r>
            <a:endParaRPr lang="en-AU" sz="13500" dirty="0" smtClean="0"/>
          </a:p>
          <a:p>
            <a:pPr lvl="2"/>
            <a:endParaRPr lang="en-AU" sz="13500" dirty="0"/>
          </a:p>
          <a:p>
            <a:r>
              <a:rPr lang="en-AU" b="1" dirty="0" smtClean="0"/>
              <a:t>Homologous or cross-reactive </a:t>
            </a:r>
            <a:r>
              <a:rPr lang="en-AU" dirty="0" smtClean="0"/>
              <a:t>allergens :</a:t>
            </a:r>
          </a:p>
          <a:p>
            <a:pPr lvl="1"/>
            <a:r>
              <a:rPr lang="en-AU" dirty="0" smtClean="0"/>
              <a:t>sIgE of individuals sensitized to one allergen in HBV might show cross-reactivity with the homologous allergens in YJV </a:t>
            </a:r>
          </a:p>
          <a:p>
            <a:pPr lvl="1"/>
            <a:r>
              <a:rPr lang="en-AU" dirty="0" smtClean="0"/>
              <a:t>Some allergens in HBV similar to YJV allergens (high sequence identity )</a:t>
            </a:r>
          </a:p>
          <a:p>
            <a:pPr lvl="2"/>
            <a:r>
              <a:rPr lang="en-AU" sz="11300" dirty="0" smtClean="0"/>
              <a:t>Cross-reactive allergens HBV + YJV : </a:t>
            </a:r>
            <a:r>
              <a:rPr lang="en-AU" sz="11300" dirty="0" err="1" smtClean="0"/>
              <a:t>hyaluronidases</a:t>
            </a:r>
            <a:r>
              <a:rPr lang="en-AU" sz="11300" dirty="0" smtClean="0"/>
              <a:t> (</a:t>
            </a:r>
            <a:r>
              <a:rPr lang="en-AU" sz="11300" dirty="0" err="1" smtClean="0"/>
              <a:t>Api</a:t>
            </a:r>
            <a:r>
              <a:rPr lang="en-AU" sz="11300" dirty="0" smtClean="0"/>
              <a:t> m 2 and </a:t>
            </a:r>
            <a:r>
              <a:rPr lang="en-AU" sz="11300" dirty="0" err="1" smtClean="0"/>
              <a:t>Ves</a:t>
            </a:r>
            <a:r>
              <a:rPr lang="en-AU" sz="11300" dirty="0" smtClean="0"/>
              <a:t> v 2), </a:t>
            </a:r>
            <a:r>
              <a:rPr lang="en-AU" sz="11300" dirty="0" err="1" smtClean="0"/>
              <a:t>dipeptidylpeptidases</a:t>
            </a:r>
            <a:r>
              <a:rPr lang="en-AU" sz="11300" dirty="0" smtClean="0"/>
              <a:t> IV (</a:t>
            </a:r>
            <a:r>
              <a:rPr lang="en-AU" sz="11300" dirty="0" err="1" smtClean="0"/>
              <a:t>Api</a:t>
            </a:r>
            <a:r>
              <a:rPr lang="en-AU" sz="11300" dirty="0" smtClean="0"/>
              <a:t> m 5 and </a:t>
            </a:r>
            <a:r>
              <a:rPr lang="en-AU" sz="11300" dirty="0" err="1" smtClean="0"/>
              <a:t>Ves</a:t>
            </a:r>
            <a:r>
              <a:rPr lang="en-AU" sz="11300" dirty="0" smtClean="0"/>
              <a:t> v 3), </a:t>
            </a:r>
            <a:r>
              <a:rPr lang="en-AU" sz="11300" dirty="0" err="1" smtClean="0"/>
              <a:t>vitellogenins</a:t>
            </a:r>
            <a:r>
              <a:rPr lang="en-AU" sz="11300" dirty="0" smtClean="0"/>
              <a:t> (</a:t>
            </a:r>
            <a:r>
              <a:rPr lang="en-AU" sz="11300" dirty="0" err="1" smtClean="0"/>
              <a:t>Api</a:t>
            </a:r>
            <a:r>
              <a:rPr lang="en-AU" sz="11300" dirty="0" smtClean="0"/>
              <a:t> m 12 and </a:t>
            </a:r>
            <a:r>
              <a:rPr lang="en-AU" sz="11300" dirty="0" err="1" smtClean="0"/>
              <a:t>Ves</a:t>
            </a:r>
            <a:r>
              <a:rPr lang="en-AU" sz="11300" dirty="0" smtClean="0"/>
              <a:t> v 6). </a:t>
            </a:r>
          </a:p>
          <a:p>
            <a:pPr lvl="1"/>
            <a:endParaRPr lang="en-AU" dirty="0" smtClean="0"/>
          </a:p>
        </p:txBody>
      </p:sp>
      <p:sp>
        <p:nvSpPr>
          <p:cNvPr id="4" name="Titre 1"/>
          <p:cNvSpPr>
            <a:spLocks noGrp="1"/>
          </p:cNvSpPr>
          <p:nvPr>
            <p:ph type="title"/>
          </p:nvPr>
        </p:nvSpPr>
        <p:spPr>
          <a:xfrm>
            <a:off x="3520440" y="0"/>
            <a:ext cx="44165520" cy="6982691"/>
          </a:xfrm>
        </p:spPr>
        <p:txBody>
          <a:bodyPr/>
          <a:lstStyle/>
          <a:p>
            <a:r>
              <a:rPr lang="fr-FR" sz="20600" b="1" dirty="0" smtClean="0">
                <a:solidFill>
                  <a:srgbClr val="F26B21"/>
                </a:solidFill>
                <a:latin typeface="DIN-Regular" pitchFamily="2" charset="0"/>
              </a:rPr>
              <a:t>Marker </a:t>
            </a:r>
            <a:r>
              <a:rPr lang="fr-FR" sz="20600" b="1" dirty="0" err="1" smtClean="0">
                <a:solidFill>
                  <a:srgbClr val="F26B21"/>
                </a:solidFill>
                <a:latin typeface="DIN-Regular" pitchFamily="2" charset="0"/>
              </a:rPr>
              <a:t>Allergens</a:t>
            </a:r>
            <a:endParaRPr lang="fr-FR" sz="20600" b="1" dirty="0">
              <a:solidFill>
                <a:srgbClr val="F26B21"/>
              </a:solidFill>
              <a:latin typeface="DIN-Regular" pitchFamily="2" charset="0"/>
            </a:endParaRPr>
          </a:p>
        </p:txBody>
      </p:sp>
      <p:pic>
        <p:nvPicPr>
          <p:cNvPr id="5" name="Picture 10">
            <a:extLst>
              <a:ext uri="{FF2B5EF4-FFF2-40B4-BE49-F238E27FC236}">
                <a16:creationId xmlns="" xmlns:a16="http://schemas.microsoft.com/office/drawing/2014/main" id="{5B661ADF-7634-E245-A7DC-0397BB01BB96}"/>
              </a:ext>
            </a:extLst>
          </p:cNvPr>
          <p:cNvPicPr>
            <a:picLocks noChangeAspect="1"/>
          </p:cNvPicPr>
          <p:nvPr/>
        </p:nvPicPr>
        <p:blipFill>
          <a:blip r:embed="rId3"/>
          <a:stretch>
            <a:fillRect/>
          </a:stretch>
        </p:blipFill>
        <p:spPr>
          <a:xfrm>
            <a:off x="45406825" y="32605225"/>
            <a:ext cx="5799575" cy="5799575"/>
          </a:xfrm>
          <a:prstGeom prst="rect">
            <a:avLst/>
          </a:prstGeom>
        </p:spPr>
      </p:pic>
      <p:sp>
        <p:nvSpPr>
          <p:cNvPr id="2" name="Espace réservé du pied de page 1"/>
          <p:cNvSpPr>
            <a:spLocks noGrp="1"/>
          </p:cNvSpPr>
          <p:nvPr>
            <p:ph type="ftr" sz="quarter" idx="11"/>
          </p:nvPr>
        </p:nvSpPr>
        <p:spPr/>
        <p:txBody>
          <a:bodyPr/>
          <a:lstStyle/>
          <a:p>
            <a:r>
              <a:rPr lang="en-US" smtClean="0"/>
              <a:t>14/12/2019 : Académie Algérienne d'Allergologie</a:t>
            </a:r>
            <a:endParaRPr lang="en-US" dirty="0"/>
          </a:p>
        </p:txBody>
      </p:sp>
    </p:spTree>
    <p:extLst>
      <p:ext uri="{BB962C8B-B14F-4D97-AF65-F5344CB8AC3E}">
        <p14:creationId xmlns:p14="http://schemas.microsoft.com/office/powerpoint/2010/main" xmlns="" val="1567450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r="2544" b="32181"/>
          <a:stretch/>
        </p:blipFill>
        <p:spPr>
          <a:xfrm>
            <a:off x="14395736" y="6100980"/>
            <a:ext cx="21000470" cy="11759382"/>
          </a:xfrm>
          <a:prstGeom prst="rect">
            <a:avLst/>
          </a:prstGeom>
        </p:spPr>
      </p:pic>
      <p:sp>
        <p:nvSpPr>
          <p:cNvPr id="6" name="Rectangle 5"/>
          <p:cNvSpPr/>
          <p:nvPr/>
        </p:nvSpPr>
        <p:spPr>
          <a:xfrm>
            <a:off x="35777978" y="13539930"/>
            <a:ext cx="11907982" cy="1938992"/>
          </a:xfrm>
          <a:prstGeom prst="rect">
            <a:avLst/>
          </a:prstGeom>
        </p:spPr>
        <p:txBody>
          <a:bodyPr wrap="square">
            <a:spAutoFit/>
          </a:bodyPr>
          <a:lstStyle/>
          <a:p>
            <a:r>
              <a:rPr lang="en-US" sz="6000" i="1" dirty="0" smtClean="0"/>
              <a:t>Adapted from </a:t>
            </a:r>
            <a:r>
              <a:rPr lang="en-US" sz="6000" i="1" dirty="0" err="1" smtClean="0"/>
              <a:t>Thilo</a:t>
            </a:r>
            <a:r>
              <a:rPr lang="en-US" sz="4000" b="1" i="1" dirty="0" smtClean="0">
                <a:latin typeface="HelveticaNeueLTStd" charset="0"/>
              </a:rPr>
              <a:t> </a:t>
            </a:r>
            <a:r>
              <a:rPr lang="en-US" sz="6000" i="1" dirty="0" err="1" smtClean="0"/>
              <a:t>Jakob</a:t>
            </a:r>
            <a:r>
              <a:rPr lang="en-US" sz="6000" i="1" dirty="0" smtClean="0"/>
              <a:t> et al, </a:t>
            </a:r>
            <a:r>
              <a:rPr lang="en-US" sz="6000" i="1" dirty="0" err="1" smtClean="0"/>
              <a:t>Allergo</a:t>
            </a:r>
            <a:r>
              <a:rPr lang="en-US" sz="6000" i="1" dirty="0" smtClean="0"/>
              <a:t> J </a:t>
            </a:r>
            <a:r>
              <a:rPr lang="en-US" sz="6000" i="1" dirty="0" err="1" smtClean="0"/>
              <a:t>Int</a:t>
            </a:r>
            <a:r>
              <a:rPr lang="en-US" sz="6000" i="1" dirty="0" smtClean="0"/>
              <a:t> (2017) </a:t>
            </a:r>
            <a:endParaRPr lang="en-US" sz="6000" i="1" dirty="0"/>
          </a:p>
        </p:txBody>
      </p:sp>
      <p:sp>
        <p:nvSpPr>
          <p:cNvPr id="7" name="Titre 1"/>
          <p:cNvSpPr>
            <a:spLocks noGrp="1"/>
          </p:cNvSpPr>
          <p:nvPr>
            <p:ph type="title"/>
          </p:nvPr>
        </p:nvSpPr>
        <p:spPr>
          <a:xfrm>
            <a:off x="3520440" y="336739"/>
            <a:ext cx="44165520" cy="6645952"/>
          </a:xfrm>
        </p:spPr>
        <p:txBody>
          <a:bodyPr/>
          <a:lstStyle/>
          <a:p>
            <a:r>
              <a:rPr lang="fr-FR" sz="20600" b="1" dirty="0" smtClean="0">
                <a:solidFill>
                  <a:srgbClr val="F26B21"/>
                </a:solidFill>
                <a:latin typeface="DIN-Regular" pitchFamily="2" charset="0"/>
              </a:rPr>
              <a:t>Marker </a:t>
            </a:r>
            <a:r>
              <a:rPr lang="nl-BE" sz="20600" b="1" dirty="0" smtClean="0">
                <a:solidFill>
                  <a:srgbClr val="F26B21"/>
                </a:solidFill>
                <a:latin typeface="DIN-Regular" pitchFamily="2" charset="0"/>
              </a:rPr>
              <a:t>/ </a:t>
            </a:r>
            <a:r>
              <a:rPr lang="fr-FR" sz="20600" b="1" dirty="0" smtClean="0">
                <a:solidFill>
                  <a:srgbClr val="F26B21"/>
                </a:solidFill>
                <a:latin typeface="DIN-Regular" pitchFamily="2" charset="0"/>
              </a:rPr>
              <a:t>cross-</a:t>
            </a:r>
            <a:r>
              <a:rPr lang="fr-FR" sz="20600" b="1" dirty="0" err="1" smtClean="0">
                <a:solidFill>
                  <a:srgbClr val="F26B21"/>
                </a:solidFill>
                <a:latin typeface="DIN-Regular" pitchFamily="2" charset="0"/>
              </a:rPr>
              <a:t>reactive</a:t>
            </a:r>
            <a:r>
              <a:rPr lang="fr-FR" sz="20600" b="1" dirty="0" smtClean="0">
                <a:solidFill>
                  <a:srgbClr val="F26B21"/>
                </a:solidFill>
                <a:latin typeface="DIN-Regular" pitchFamily="2" charset="0"/>
              </a:rPr>
              <a:t> - </a:t>
            </a:r>
            <a:r>
              <a:rPr lang="fr-FR" sz="20600" b="1" dirty="0" err="1" smtClean="0">
                <a:solidFill>
                  <a:srgbClr val="F26B21"/>
                </a:solidFill>
                <a:latin typeface="DIN-Regular" pitchFamily="2" charset="0"/>
              </a:rPr>
              <a:t>allergens</a:t>
            </a:r>
            <a:endParaRPr lang="fr-FR" sz="20600" b="1" dirty="0">
              <a:solidFill>
                <a:srgbClr val="F26B21"/>
              </a:solidFill>
              <a:latin typeface="DIN-Regular" pitchFamily="2" charset="0"/>
            </a:endParaRPr>
          </a:p>
        </p:txBody>
      </p:sp>
      <p:sp>
        <p:nvSpPr>
          <p:cNvPr id="3" name="Rectangle 2"/>
          <p:cNvSpPr/>
          <p:nvPr/>
        </p:nvSpPr>
        <p:spPr>
          <a:xfrm>
            <a:off x="4267200" y="30966465"/>
            <a:ext cx="41139625" cy="4154984"/>
          </a:xfrm>
          <a:prstGeom prst="rect">
            <a:avLst/>
          </a:prstGeom>
        </p:spPr>
        <p:txBody>
          <a:bodyPr wrap="square">
            <a:spAutoFit/>
          </a:bodyPr>
          <a:lstStyle/>
          <a:p>
            <a:r>
              <a:rPr lang="en-US" sz="8800" dirty="0" smtClean="0"/>
              <a:t>While allergens are identified that enable a differentiation between HBV (</a:t>
            </a:r>
            <a:r>
              <a:rPr lang="en-US" sz="8800" dirty="0" err="1" smtClean="0"/>
              <a:t>Api</a:t>
            </a:r>
            <a:r>
              <a:rPr lang="en-US" sz="8800" dirty="0" smtClean="0"/>
              <a:t> m 1, </a:t>
            </a:r>
            <a:r>
              <a:rPr lang="en-US" sz="8800" dirty="0" err="1" smtClean="0"/>
              <a:t>Api</a:t>
            </a:r>
            <a:r>
              <a:rPr lang="en-US" sz="8800" dirty="0" smtClean="0"/>
              <a:t> m 3, </a:t>
            </a:r>
            <a:r>
              <a:rPr lang="en-US" sz="8800" dirty="0" err="1" smtClean="0"/>
              <a:t>Api</a:t>
            </a:r>
            <a:r>
              <a:rPr lang="en-US" sz="8800" dirty="0" smtClean="0"/>
              <a:t> m 4 and </a:t>
            </a:r>
            <a:r>
              <a:rPr lang="en-US" sz="8800" dirty="0" err="1" smtClean="0"/>
              <a:t>Api</a:t>
            </a:r>
            <a:r>
              <a:rPr lang="en-US" sz="8800" dirty="0" smtClean="0"/>
              <a:t> m 10) and YJV/PDV (</a:t>
            </a:r>
            <a:r>
              <a:rPr lang="en-US" sz="8800" dirty="0" err="1" smtClean="0"/>
              <a:t>Ves</a:t>
            </a:r>
            <a:r>
              <a:rPr lang="en-US" sz="8800" dirty="0" smtClean="0"/>
              <a:t> v 1/Pol d 1 and </a:t>
            </a:r>
            <a:r>
              <a:rPr lang="en-US" sz="8800" dirty="0" err="1" smtClean="0"/>
              <a:t>Ves</a:t>
            </a:r>
            <a:r>
              <a:rPr lang="en-US" sz="8800" dirty="0" smtClean="0"/>
              <a:t> v 5/Pol d 5) sensitization, the so far known allergens of YJV and PDV exhibit cross-reactivity </a:t>
            </a:r>
            <a:endParaRPr lang="en-US" sz="8800" dirty="0"/>
          </a:p>
        </p:txBody>
      </p:sp>
      <p:pic>
        <p:nvPicPr>
          <p:cNvPr id="9" name="Image 8"/>
          <p:cNvPicPr>
            <a:picLocks noChangeAspect="1"/>
          </p:cNvPicPr>
          <p:nvPr/>
        </p:nvPicPr>
        <p:blipFill>
          <a:blip r:embed="rId4"/>
          <a:stretch>
            <a:fillRect/>
          </a:stretch>
        </p:blipFill>
        <p:spPr>
          <a:xfrm>
            <a:off x="11859061" y="18745257"/>
            <a:ext cx="26448758" cy="11344688"/>
          </a:xfrm>
          <a:prstGeom prst="rect">
            <a:avLst/>
          </a:prstGeom>
        </p:spPr>
      </p:pic>
      <p:sp>
        <p:nvSpPr>
          <p:cNvPr id="10" name="Rectangle 9"/>
          <p:cNvSpPr/>
          <p:nvPr/>
        </p:nvSpPr>
        <p:spPr>
          <a:xfrm>
            <a:off x="38688819" y="23975154"/>
            <a:ext cx="11907982" cy="1976823"/>
          </a:xfrm>
          <a:prstGeom prst="rect">
            <a:avLst/>
          </a:prstGeom>
        </p:spPr>
        <p:txBody>
          <a:bodyPr wrap="square">
            <a:spAutoFit/>
          </a:bodyPr>
          <a:lstStyle/>
          <a:p>
            <a:r>
              <a:rPr lang="en-US" sz="6000" dirty="0" smtClean="0"/>
              <a:t>Adapted from </a:t>
            </a:r>
            <a:r>
              <a:rPr lang="en-US" sz="6000" i="1" dirty="0" smtClean="0"/>
              <a:t>Blank S et al, </a:t>
            </a:r>
            <a:r>
              <a:rPr lang="en-US" sz="6000" i="1" dirty="0" err="1" smtClean="0"/>
              <a:t>Clin</a:t>
            </a:r>
            <a:r>
              <a:rPr lang="en-US" sz="6000" i="1" dirty="0" smtClean="0"/>
              <a:t> </a:t>
            </a:r>
            <a:r>
              <a:rPr lang="en-US" sz="6000" i="1" dirty="0" err="1" smtClean="0"/>
              <a:t>Exp</a:t>
            </a:r>
            <a:r>
              <a:rPr lang="en-US" sz="6000" i="1" dirty="0" smtClean="0"/>
              <a:t> Allergy (2018)</a:t>
            </a:r>
            <a:endParaRPr lang="en-US" sz="6000" i="1" dirty="0"/>
          </a:p>
        </p:txBody>
      </p:sp>
      <p:pic>
        <p:nvPicPr>
          <p:cNvPr id="11" name="Picture 10">
            <a:extLst>
              <a:ext uri="{FF2B5EF4-FFF2-40B4-BE49-F238E27FC236}">
                <a16:creationId xmlns="" xmlns:a16="http://schemas.microsoft.com/office/drawing/2014/main" id="{5B661ADF-7634-E245-A7DC-0397BB01BB96}"/>
              </a:ext>
            </a:extLst>
          </p:cNvPr>
          <p:cNvPicPr>
            <a:picLocks noChangeAspect="1"/>
          </p:cNvPicPr>
          <p:nvPr/>
        </p:nvPicPr>
        <p:blipFill>
          <a:blip r:embed="rId5"/>
          <a:stretch>
            <a:fillRect/>
          </a:stretch>
        </p:blipFill>
        <p:spPr>
          <a:xfrm>
            <a:off x="45406825" y="32605225"/>
            <a:ext cx="5799575" cy="5799575"/>
          </a:xfrm>
          <a:prstGeom prst="rect">
            <a:avLst/>
          </a:prstGeom>
        </p:spPr>
      </p:pic>
      <p:sp>
        <p:nvSpPr>
          <p:cNvPr id="12" name="Espace réservé du pied de page 11"/>
          <p:cNvSpPr>
            <a:spLocks noGrp="1"/>
          </p:cNvSpPr>
          <p:nvPr>
            <p:ph type="ftr" sz="quarter" idx="11"/>
          </p:nvPr>
        </p:nvSpPr>
        <p:spPr>
          <a:xfrm>
            <a:off x="16962120" y="36604573"/>
            <a:ext cx="17282160" cy="2044700"/>
          </a:xfrm>
        </p:spPr>
        <p:txBody>
          <a:bodyPr/>
          <a:lstStyle/>
          <a:p>
            <a:r>
              <a:rPr lang="en-US" smtClean="0"/>
              <a:t>14/12/2019 : </a:t>
            </a:r>
            <a:r>
              <a:rPr lang="en-US" dirty="0" err="1" smtClean="0"/>
              <a:t>Académie</a:t>
            </a:r>
            <a:r>
              <a:rPr lang="en-US" dirty="0" smtClean="0"/>
              <a:t> </a:t>
            </a:r>
            <a:r>
              <a:rPr lang="en-US" dirty="0" err="1" smtClean="0"/>
              <a:t>Algérienne</a:t>
            </a:r>
            <a:r>
              <a:rPr lang="en-US" dirty="0" smtClean="0"/>
              <a:t> </a:t>
            </a:r>
            <a:r>
              <a:rPr lang="en-US" dirty="0" err="1" smtClean="0"/>
              <a:t>d'Allergologie</a:t>
            </a:r>
            <a:endParaRPr lang="en-US" dirty="0"/>
          </a:p>
        </p:txBody>
      </p:sp>
    </p:spTree>
    <p:extLst>
      <p:ext uri="{BB962C8B-B14F-4D97-AF65-F5344CB8AC3E}">
        <p14:creationId xmlns:p14="http://schemas.microsoft.com/office/powerpoint/2010/main" xmlns="" val="1809122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37488</TotalTime>
  <Words>3571</Words>
  <Application>Microsoft Office PowerPoint</Application>
  <PresentationFormat>Personnalisé</PresentationFormat>
  <Paragraphs>381</Paragraphs>
  <Slides>26</Slides>
  <Notes>21</Notes>
  <HiddenSlides>0</HiddenSlides>
  <MMClips>0</MMClip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Office Theme</vt:lpstr>
      <vt:lpstr>Diapositive 1</vt:lpstr>
      <vt:lpstr>INTRODUCTION</vt:lpstr>
      <vt:lpstr>PREVALENCE</vt:lpstr>
      <vt:lpstr>DIAGNOSTIC WORK-UP</vt:lpstr>
      <vt:lpstr>DIAGNOSTIC WORK-UP</vt:lpstr>
      <vt:lpstr>DIAGNOSTIC WORK-UP</vt:lpstr>
      <vt:lpstr>sIgE SENSITIVITY</vt:lpstr>
      <vt:lpstr>Marker Allergens</vt:lpstr>
      <vt:lpstr>Marker / cross-reactive - allergens</vt:lpstr>
      <vt:lpstr>Cross-reactive Carbohydrate Determinant (CCD)</vt:lpstr>
      <vt:lpstr>Apis mellifera allergens</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SIT : Vespula or Polistes ?</vt:lpstr>
      <vt:lpstr>Diapositive 23</vt:lpstr>
      <vt:lpstr>Diapositive 24</vt:lpstr>
      <vt:lpstr>Diapositive 25</vt:lpstr>
      <vt:lpstr>Thank you for your attenti      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Dai Kumen</dc:creator>
  <cp:lastModifiedBy>c138564</cp:lastModifiedBy>
  <cp:revision>362</cp:revision>
  <cp:lastPrinted>2018-11-08T15:27:26Z</cp:lastPrinted>
  <dcterms:created xsi:type="dcterms:W3CDTF">2018-11-07T14:53:17Z</dcterms:created>
  <dcterms:modified xsi:type="dcterms:W3CDTF">2020-01-14T13:36:37Z</dcterms:modified>
</cp:coreProperties>
</file>