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9"/>
  </p:notesMasterIdLst>
  <p:sldIdLst>
    <p:sldId id="257" r:id="rId2"/>
    <p:sldId id="271" r:id="rId3"/>
    <p:sldId id="327" r:id="rId4"/>
    <p:sldId id="328" r:id="rId5"/>
    <p:sldId id="329" r:id="rId6"/>
    <p:sldId id="330" r:id="rId7"/>
    <p:sldId id="326" r:id="rId8"/>
    <p:sldId id="331" r:id="rId9"/>
    <p:sldId id="332" r:id="rId10"/>
    <p:sldId id="334" r:id="rId11"/>
    <p:sldId id="335" r:id="rId12"/>
    <p:sldId id="336" r:id="rId13"/>
    <p:sldId id="337" r:id="rId14"/>
    <p:sldId id="338" r:id="rId15"/>
    <p:sldId id="339" r:id="rId16"/>
    <p:sldId id="333" r:id="rId17"/>
    <p:sldId id="262" r:id="rId18"/>
  </p:sldIdLst>
  <p:sldSz cx="51206400" cy="38404800"/>
  <p:notesSz cx="6858000" cy="9144000"/>
  <p:defaultTextStyle>
    <a:defPPr>
      <a:defRPr lang="en-US"/>
    </a:defPPr>
    <a:lvl1pPr marL="0" algn="l" defTabSz="3110332" rtl="0" eaLnBrk="1" latinLnBrk="0" hangingPunct="1">
      <a:defRPr sz="6123" kern="1200">
        <a:solidFill>
          <a:schemeClr val="tx1"/>
        </a:solidFill>
        <a:latin typeface="+mn-lt"/>
        <a:ea typeface="+mn-ea"/>
        <a:cs typeface="+mn-cs"/>
      </a:defRPr>
    </a:lvl1pPr>
    <a:lvl2pPr marL="1555166" algn="l" defTabSz="3110332" rtl="0" eaLnBrk="1" latinLnBrk="0" hangingPunct="1">
      <a:defRPr sz="6123" kern="1200">
        <a:solidFill>
          <a:schemeClr val="tx1"/>
        </a:solidFill>
        <a:latin typeface="+mn-lt"/>
        <a:ea typeface="+mn-ea"/>
        <a:cs typeface="+mn-cs"/>
      </a:defRPr>
    </a:lvl2pPr>
    <a:lvl3pPr marL="3110332" algn="l" defTabSz="3110332" rtl="0" eaLnBrk="1" latinLnBrk="0" hangingPunct="1">
      <a:defRPr sz="6123" kern="1200">
        <a:solidFill>
          <a:schemeClr val="tx1"/>
        </a:solidFill>
        <a:latin typeface="+mn-lt"/>
        <a:ea typeface="+mn-ea"/>
        <a:cs typeface="+mn-cs"/>
      </a:defRPr>
    </a:lvl3pPr>
    <a:lvl4pPr marL="4665497" algn="l" defTabSz="3110332" rtl="0" eaLnBrk="1" latinLnBrk="0" hangingPunct="1">
      <a:defRPr sz="6123" kern="1200">
        <a:solidFill>
          <a:schemeClr val="tx1"/>
        </a:solidFill>
        <a:latin typeface="+mn-lt"/>
        <a:ea typeface="+mn-ea"/>
        <a:cs typeface="+mn-cs"/>
      </a:defRPr>
    </a:lvl4pPr>
    <a:lvl5pPr marL="6220663" algn="l" defTabSz="3110332" rtl="0" eaLnBrk="1" latinLnBrk="0" hangingPunct="1">
      <a:defRPr sz="6123" kern="1200">
        <a:solidFill>
          <a:schemeClr val="tx1"/>
        </a:solidFill>
        <a:latin typeface="+mn-lt"/>
        <a:ea typeface="+mn-ea"/>
        <a:cs typeface="+mn-cs"/>
      </a:defRPr>
    </a:lvl5pPr>
    <a:lvl6pPr marL="7775829" algn="l" defTabSz="3110332" rtl="0" eaLnBrk="1" latinLnBrk="0" hangingPunct="1">
      <a:defRPr sz="6123" kern="1200">
        <a:solidFill>
          <a:schemeClr val="tx1"/>
        </a:solidFill>
        <a:latin typeface="+mn-lt"/>
        <a:ea typeface="+mn-ea"/>
        <a:cs typeface="+mn-cs"/>
      </a:defRPr>
    </a:lvl6pPr>
    <a:lvl7pPr marL="9330995" algn="l" defTabSz="3110332" rtl="0" eaLnBrk="1" latinLnBrk="0" hangingPunct="1">
      <a:defRPr sz="6123" kern="1200">
        <a:solidFill>
          <a:schemeClr val="tx1"/>
        </a:solidFill>
        <a:latin typeface="+mn-lt"/>
        <a:ea typeface="+mn-ea"/>
        <a:cs typeface="+mn-cs"/>
      </a:defRPr>
    </a:lvl7pPr>
    <a:lvl8pPr marL="10886161" algn="l" defTabSz="3110332" rtl="0" eaLnBrk="1" latinLnBrk="0" hangingPunct="1">
      <a:defRPr sz="6123" kern="1200">
        <a:solidFill>
          <a:schemeClr val="tx1"/>
        </a:solidFill>
        <a:latin typeface="+mn-lt"/>
        <a:ea typeface="+mn-ea"/>
        <a:cs typeface="+mn-cs"/>
      </a:defRPr>
    </a:lvl8pPr>
    <a:lvl9pPr marL="12441326" algn="l" defTabSz="3110332" rtl="0" eaLnBrk="1" latinLnBrk="0" hangingPunct="1">
      <a:defRPr sz="6123"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E9E8"/>
    <a:srgbClr val="F26B21"/>
    <a:srgbClr val="5BC4BE"/>
    <a:srgbClr val="00539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25"/>
    <p:restoredTop sz="86916"/>
  </p:normalViewPr>
  <p:slideViewPr>
    <p:cSldViewPr snapToGrid="0" snapToObjects="1">
      <p:cViewPr varScale="1">
        <p:scale>
          <a:sx n="14" d="100"/>
          <a:sy n="14" d="100"/>
        </p:scale>
        <p:origin x="-222" y="-162"/>
      </p:cViewPr>
      <p:guideLst>
        <p:guide orient="horz" pos="12096"/>
        <p:guide pos="16128"/>
      </p:guideLst>
    </p:cSldViewPr>
  </p:slideViewPr>
  <p:notesTextViewPr>
    <p:cViewPr>
      <p:scale>
        <a:sx n="1" d="1"/>
        <a:sy n="1" d="1"/>
      </p:scale>
      <p:origin x="0" y="0"/>
    </p:cViewPr>
  </p:notesTextViewPr>
  <p:notesViewPr>
    <p:cSldViewPr snapToGrid="0" snapToObjects="1">
      <p:cViewPr varScale="1">
        <p:scale>
          <a:sx n="76" d="100"/>
          <a:sy n="76" d="100"/>
        </p:scale>
        <p:origin x="2280" y="36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AE4F3-A7D0-7A49-8BC6-68081E334E86}" type="datetimeFigureOut">
              <a:rPr lang="en-US" smtClean="0"/>
              <a:pPr/>
              <a:t>11/22/2019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C32EB-34A8-8345-B665-F3C19AE613AC}" type="slidenum">
              <a:rPr lang="en-US" smtClean="0"/>
              <a:pPr/>
              <a:t>‹N°›</a:t>
            </a:fld>
            <a:endParaRPr lang="en-US" dirty="0"/>
          </a:p>
        </p:txBody>
      </p:sp>
    </p:spTree>
    <p:extLst>
      <p:ext uri="{BB962C8B-B14F-4D97-AF65-F5344CB8AC3E}">
        <p14:creationId xmlns:p14="http://schemas.microsoft.com/office/powerpoint/2010/main" xmlns="" val="384994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C32EB-34A8-8345-B665-F3C19AE613AC}" type="slidenum">
              <a:rPr lang="en-US" smtClean="0"/>
              <a:pPr/>
              <a:t>1</a:t>
            </a:fld>
            <a:endParaRPr lang="en-US"/>
          </a:p>
        </p:txBody>
      </p:sp>
    </p:spTree>
    <p:extLst>
      <p:ext uri="{BB962C8B-B14F-4D97-AF65-F5344CB8AC3E}">
        <p14:creationId xmlns:p14="http://schemas.microsoft.com/office/powerpoint/2010/main" xmlns="" val="90442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Plusieurs cas de </a:t>
            </a:r>
            <a:r>
              <a:rPr lang="fr-FR" dirty="0" err="1" smtClean="0"/>
              <a:t>réaction</a:t>
            </a:r>
            <a:r>
              <a:rPr lang="fr-FR" dirty="0" smtClean="0"/>
              <a:t> anaphylactique à l’ingestion d’insectes comestibles ont </a:t>
            </a:r>
            <a:r>
              <a:rPr lang="fr-FR" dirty="0" err="1" smtClean="0"/>
              <a:t>éte</a:t>
            </a:r>
            <a:r>
              <a:rPr lang="fr-FR" dirty="0" smtClean="0"/>
              <a:t>́ </a:t>
            </a:r>
            <a:r>
              <a:rPr lang="fr-FR" dirty="0" err="1" smtClean="0"/>
              <a:t>rapportés</a:t>
            </a:r>
            <a:r>
              <a:rPr lang="fr-FR" dirty="0" smtClean="0"/>
              <a:t> dans la </a:t>
            </a:r>
            <a:r>
              <a:rPr lang="fr-FR" dirty="0" err="1" smtClean="0"/>
              <a:t>littérature</a:t>
            </a:r>
            <a:r>
              <a:rPr lang="fr-FR" dirty="0" smtClean="0"/>
              <a:t> : </a:t>
            </a:r>
          </a:p>
          <a:p>
            <a:r>
              <a:rPr lang="fr-FR" dirty="0" smtClean="0"/>
              <a:t>􏱡  un cas d’anaphylaxie alimentaire au ver de farine (</a:t>
            </a:r>
            <a:r>
              <a:rPr lang="fr-FR" dirty="0" err="1" smtClean="0"/>
              <a:t>Tenebrio</a:t>
            </a:r>
            <a:r>
              <a:rPr lang="fr-FR" dirty="0" smtClean="0"/>
              <a:t> </a:t>
            </a:r>
            <a:r>
              <a:rPr lang="fr-FR" dirty="0" err="1" smtClean="0"/>
              <a:t>molitor</a:t>
            </a:r>
            <a:r>
              <a:rPr lang="fr-FR" dirty="0" smtClean="0"/>
              <a:t>) a </a:t>
            </a:r>
            <a:r>
              <a:rPr lang="fr-FR" dirty="0" err="1" smtClean="0"/>
              <a:t>éte</a:t>
            </a:r>
            <a:r>
              <a:rPr lang="fr-FR" dirty="0" smtClean="0"/>
              <a:t>́ </a:t>
            </a:r>
            <a:r>
              <a:rPr lang="fr-FR" dirty="0" err="1" smtClean="0"/>
              <a:t>décrit</a:t>
            </a:r>
            <a:r>
              <a:rPr lang="fr-FR" dirty="0" smtClean="0"/>
              <a:t> par </a:t>
            </a:r>
            <a:r>
              <a:rPr lang="fr-FR" dirty="0" err="1" smtClean="0"/>
              <a:t>Freye</a:t>
            </a:r>
            <a:r>
              <a:rPr lang="fr-FR" dirty="0" smtClean="0"/>
              <a:t> et al. (1996) [20] ; </a:t>
            </a:r>
          </a:p>
          <a:p>
            <a:r>
              <a:rPr lang="fr-FR" dirty="0" smtClean="0"/>
              <a:t>􏱡  un cas de choc anaphylactique chez un touriste </a:t>
            </a:r>
            <a:r>
              <a:rPr lang="fr-FR" dirty="0" err="1" smtClean="0"/>
              <a:t>français</a:t>
            </a:r>
            <a:r>
              <a:rPr lang="fr-FR" dirty="0" smtClean="0"/>
              <a:t> dû à la consommation de pupes de ver à soie (Bombyx mori) (Fig. 1A) a </a:t>
            </a:r>
            <a:r>
              <a:rPr lang="fr-FR" dirty="0" err="1" smtClean="0"/>
              <a:t>éte</a:t>
            </a:r>
            <a:r>
              <a:rPr lang="fr-FR" dirty="0" smtClean="0"/>
              <a:t>́ publié par Ji et al. (2008) [21]. Ces auteurs mentionnent </a:t>
            </a:r>
            <a:r>
              <a:rPr lang="fr-FR" dirty="0" err="1" smtClean="0"/>
              <a:t>différentes</a:t>
            </a:r>
            <a:r>
              <a:rPr lang="fr-FR" dirty="0" smtClean="0"/>
              <a:t> publications (en Chinois), qui font </a:t>
            </a:r>
            <a:r>
              <a:rPr lang="fr-FR" dirty="0" err="1" smtClean="0"/>
              <a:t>référence</a:t>
            </a:r>
            <a:r>
              <a:rPr lang="fr-FR" dirty="0" smtClean="0"/>
              <a:t> à 13 cas de </a:t>
            </a:r>
            <a:r>
              <a:rPr lang="fr-FR" dirty="0" err="1" smtClean="0"/>
              <a:t>réactions</a:t>
            </a:r>
            <a:r>
              <a:rPr lang="fr-FR" dirty="0" smtClean="0"/>
              <a:t> anaphylactiques suite à l’ingestion de pupes de ver à soie frites dans l’huile [5–8]. Ils estiment qu’en Chine, chaque </a:t>
            </a:r>
            <a:r>
              <a:rPr lang="fr-FR" dirty="0" err="1" smtClean="0"/>
              <a:t>année</a:t>
            </a:r>
            <a:r>
              <a:rPr lang="fr-FR" dirty="0" smtClean="0"/>
              <a:t>, plus d’un millier de </a:t>
            </a:r>
            <a:r>
              <a:rPr lang="fr-FR" dirty="0" err="1" smtClean="0"/>
              <a:t>réactions</a:t>
            </a:r>
            <a:r>
              <a:rPr lang="fr-FR" dirty="0" smtClean="0"/>
              <a:t> anaphylactiques sont </a:t>
            </a:r>
            <a:r>
              <a:rPr lang="fr-FR" dirty="0" err="1" smtClean="0"/>
              <a:t>enregistrées</a:t>
            </a:r>
            <a:r>
              <a:rPr lang="fr-FR" dirty="0" smtClean="0"/>
              <a:t> </a:t>
            </a:r>
            <a:r>
              <a:rPr lang="fr-FR" dirty="0" err="1" smtClean="0"/>
              <a:t>après</a:t>
            </a:r>
            <a:r>
              <a:rPr lang="fr-FR" dirty="0" smtClean="0"/>
              <a:t> consomma- </a:t>
            </a:r>
            <a:r>
              <a:rPr lang="fr-FR" dirty="0" err="1" smtClean="0"/>
              <a:t>tion</a:t>
            </a:r>
            <a:r>
              <a:rPr lang="fr-FR" dirty="0" smtClean="0"/>
              <a:t> de ces pupes </a:t>
            </a:r>
            <a:r>
              <a:rPr lang="fr-FR" dirty="0" err="1" smtClean="0"/>
              <a:t>rôties</a:t>
            </a:r>
            <a:r>
              <a:rPr lang="fr-FR" dirty="0" smtClean="0"/>
              <a:t>. Ces chiffres laissent </a:t>
            </a:r>
            <a:r>
              <a:rPr lang="fr-FR" dirty="0" err="1" smtClean="0"/>
              <a:t>présager</a:t>
            </a:r>
            <a:r>
              <a:rPr lang="fr-FR" dirty="0" smtClean="0"/>
              <a:t> que les </a:t>
            </a:r>
            <a:r>
              <a:rPr lang="fr-FR" dirty="0" err="1" smtClean="0"/>
              <a:t>réactions</a:t>
            </a:r>
            <a:r>
              <a:rPr lang="fr-FR" dirty="0" smtClean="0"/>
              <a:t> anaphylactiques aux insectes comestibles sont plus </a:t>
            </a:r>
            <a:r>
              <a:rPr lang="fr-FR" dirty="0" err="1" smtClean="0"/>
              <a:t>fréquentes</a:t>
            </a:r>
            <a:r>
              <a:rPr lang="fr-FR" dirty="0" smtClean="0"/>
              <a:t> que ne l’indiquent les </a:t>
            </a:r>
            <a:r>
              <a:rPr lang="fr-FR" dirty="0" err="1" smtClean="0"/>
              <a:t>très</a:t>
            </a:r>
            <a:r>
              <a:rPr lang="fr-FR" dirty="0" smtClean="0"/>
              <a:t> rares publications, de </a:t>
            </a:r>
            <a:r>
              <a:rPr lang="fr-FR" dirty="0" err="1" smtClean="0"/>
              <a:t>surcroît</a:t>
            </a:r>
            <a:r>
              <a:rPr lang="fr-FR" dirty="0" smtClean="0"/>
              <a:t> en Chinois, </a:t>
            </a:r>
            <a:r>
              <a:rPr lang="fr-FR" dirty="0" err="1" smtClean="0"/>
              <a:t>consacrées</a:t>
            </a:r>
            <a:r>
              <a:rPr lang="fr-FR" dirty="0" smtClean="0"/>
              <a:t> à ce sujet ; </a:t>
            </a:r>
          </a:p>
          <a:p>
            <a:r>
              <a:rPr lang="fr-FR" dirty="0" smtClean="0"/>
              <a:t>􏱡  plusieurs cas de </a:t>
            </a:r>
            <a:r>
              <a:rPr lang="fr-FR" dirty="0" err="1" smtClean="0"/>
              <a:t>réaction</a:t>
            </a:r>
            <a:r>
              <a:rPr lang="fr-FR" dirty="0" smtClean="0"/>
              <a:t> </a:t>
            </a:r>
            <a:r>
              <a:rPr lang="fr-FR" dirty="0" err="1" smtClean="0"/>
              <a:t>croisée</a:t>
            </a:r>
            <a:r>
              <a:rPr lang="fr-FR" dirty="0" smtClean="0"/>
              <a:t> entre le champignon chenille utilisé en </a:t>
            </a:r>
            <a:r>
              <a:rPr lang="fr-FR" dirty="0" err="1" smtClean="0"/>
              <a:t>médecine</a:t>
            </a:r>
            <a:r>
              <a:rPr lang="fr-FR" dirty="0" smtClean="0"/>
              <a:t> traditionnelle chinoise (</a:t>
            </a:r>
            <a:r>
              <a:rPr lang="fr-FR" dirty="0" err="1" smtClean="0"/>
              <a:t>Ophiocordyceps</a:t>
            </a:r>
            <a:r>
              <a:rPr lang="fr-FR" dirty="0" smtClean="0"/>
              <a:t> </a:t>
            </a:r>
            <a:r>
              <a:rPr lang="fr-FR" dirty="0" err="1" smtClean="0"/>
              <a:t>sinensis</a:t>
            </a:r>
            <a:r>
              <a:rPr lang="fr-FR" dirty="0" smtClean="0"/>
              <a:t>) (Fig. 1C) et les pupes de ver à soie (Bombyx mori) ont </a:t>
            </a:r>
            <a:r>
              <a:rPr lang="fr-FR" dirty="0" err="1" smtClean="0"/>
              <a:t>même</a:t>
            </a:r>
            <a:r>
              <a:rPr lang="fr-FR" dirty="0" smtClean="0"/>
              <a:t> </a:t>
            </a:r>
            <a:r>
              <a:rPr lang="fr-FR" dirty="0" err="1" smtClean="0"/>
              <a:t>éte</a:t>
            </a:r>
            <a:r>
              <a:rPr lang="fr-FR" dirty="0" smtClean="0"/>
              <a:t>́ </a:t>
            </a:r>
            <a:r>
              <a:rPr lang="fr-FR" dirty="0" err="1" smtClean="0"/>
              <a:t>rapportés</a:t>
            </a:r>
            <a:r>
              <a:rPr lang="fr-FR" dirty="0" smtClean="0"/>
              <a:t> par Choi et al. (2010) [22]. L’</a:t>
            </a:r>
            <a:r>
              <a:rPr lang="fr-FR" dirty="0" err="1" smtClean="0"/>
              <a:t>allergène</a:t>
            </a:r>
            <a:r>
              <a:rPr lang="fr-FR" dirty="0" smtClean="0"/>
              <a:t> responsable n’a pas </a:t>
            </a:r>
            <a:r>
              <a:rPr lang="fr-FR" dirty="0" err="1" smtClean="0"/>
              <a:t>éte</a:t>
            </a:r>
            <a:r>
              <a:rPr lang="fr-FR" dirty="0" smtClean="0"/>
              <a:t>́ identifié ; </a:t>
            </a:r>
          </a:p>
          <a:p>
            <a:r>
              <a:rPr lang="fr-FR" dirty="0" smtClean="0"/>
              <a:t>􏱡  un cas d’allergie alimentaire </a:t>
            </a:r>
            <a:r>
              <a:rPr lang="fr-FR" dirty="0" err="1" smtClean="0"/>
              <a:t>sévère</a:t>
            </a:r>
            <a:r>
              <a:rPr lang="fr-FR" dirty="0" smtClean="0"/>
              <a:t> (hospitalisation) au ver de palmier (larve de </a:t>
            </a:r>
            <a:r>
              <a:rPr lang="fr-FR" dirty="0" err="1" smtClean="0"/>
              <a:t>Rhynchophorus</a:t>
            </a:r>
            <a:r>
              <a:rPr lang="fr-FR" dirty="0" smtClean="0"/>
              <a:t> </a:t>
            </a:r>
            <a:r>
              <a:rPr lang="fr-FR" dirty="0" err="1" smtClean="0"/>
              <a:t>ferrugineus</a:t>
            </a:r>
            <a:r>
              <a:rPr lang="fr-FR" dirty="0" smtClean="0"/>
              <a:t>) (Fig. 1B) a </a:t>
            </a:r>
            <a:r>
              <a:rPr lang="fr-FR" dirty="0" err="1" smtClean="0"/>
              <a:t>éte</a:t>
            </a:r>
            <a:r>
              <a:rPr lang="fr-FR" dirty="0" smtClean="0"/>
              <a:t>́ signalé en Malaisie en 2012 [23], chez un touriste chinois ayant consommé une vingtaine de larves </a:t>
            </a:r>
            <a:r>
              <a:rPr lang="fr-FR" dirty="0" err="1" smtClean="0"/>
              <a:t>rôties</a:t>
            </a:r>
            <a:r>
              <a:rPr lang="fr-FR" dirty="0" smtClean="0"/>
              <a:t> ; </a:t>
            </a:r>
          </a:p>
          <a:p>
            <a:r>
              <a:rPr lang="fr-FR" dirty="0" smtClean="0"/>
              <a:t>􏱡  le journal Le Monde a </a:t>
            </a:r>
            <a:r>
              <a:rPr lang="fr-FR" dirty="0" err="1" smtClean="0"/>
              <a:t>récemment</a:t>
            </a:r>
            <a:r>
              <a:rPr lang="fr-FR" dirty="0" smtClean="0"/>
              <a:t> (10 octobre 2012) rapporté le cas suivant : « Edward </a:t>
            </a:r>
            <a:r>
              <a:rPr lang="fr-FR" dirty="0" err="1" smtClean="0"/>
              <a:t>Archbold</a:t>
            </a:r>
            <a:r>
              <a:rPr lang="fr-FR" dirty="0" smtClean="0"/>
              <a:t>, 32 ans, a avalé plusieurs douzaines de cafards et de vers lors d’un concours, organisé vendredi par une boutique de reptiles, et dont le premier prix </a:t>
            </a:r>
            <a:r>
              <a:rPr lang="fr-FR" dirty="0" err="1" smtClean="0"/>
              <a:t>était</a:t>
            </a:r>
            <a:r>
              <a:rPr lang="fr-FR" dirty="0" smtClean="0"/>
              <a:t> un python. Mais la </a:t>
            </a:r>
            <a:r>
              <a:rPr lang="fr-FR" dirty="0" err="1" smtClean="0"/>
              <a:t>compétition</a:t>
            </a:r>
            <a:r>
              <a:rPr lang="fr-FR" dirty="0" smtClean="0"/>
              <a:t> </a:t>
            </a:r>
            <a:r>
              <a:rPr lang="fr-FR" dirty="0" err="1" smtClean="0"/>
              <a:t>terminée</a:t>
            </a:r>
            <a:r>
              <a:rPr lang="fr-FR" dirty="0" smtClean="0"/>
              <a:t>, il a </a:t>
            </a:r>
            <a:r>
              <a:rPr lang="fr-FR" dirty="0" err="1" smtClean="0"/>
              <a:t>éte</a:t>
            </a:r>
            <a:r>
              <a:rPr lang="fr-FR" dirty="0" smtClean="0"/>
              <a:t>́ pris de vomissements avant d’</a:t>
            </a:r>
            <a:r>
              <a:rPr lang="fr-FR" dirty="0" err="1" smtClean="0"/>
              <a:t>être</a:t>
            </a:r>
            <a:r>
              <a:rPr lang="fr-FR" dirty="0" smtClean="0"/>
              <a:t> transporté à l’</a:t>
            </a:r>
            <a:r>
              <a:rPr lang="fr-FR" dirty="0" err="1" smtClean="0"/>
              <a:t>hôpital</a:t>
            </a:r>
            <a:r>
              <a:rPr lang="fr-FR" dirty="0" smtClean="0"/>
              <a:t>, où il est mort quelques minutes plus tard. Une autopsie doit encore </a:t>
            </a:r>
            <a:r>
              <a:rPr lang="fr-FR" dirty="0" err="1" smtClean="0"/>
              <a:t>déterminer</a:t>
            </a:r>
            <a:r>
              <a:rPr lang="fr-FR" dirty="0" smtClean="0"/>
              <a:t> les causes exactes de son </a:t>
            </a:r>
            <a:r>
              <a:rPr lang="fr-FR" dirty="0" err="1" smtClean="0"/>
              <a:t>décès</a:t>
            </a:r>
            <a:r>
              <a:rPr lang="fr-FR" dirty="0" smtClean="0"/>
              <a:t>. Le </a:t>
            </a:r>
            <a:r>
              <a:rPr lang="fr-FR" dirty="0" err="1" smtClean="0"/>
              <a:t>shérif</a:t>
            </a:r>
            <a:r>
              <a:rPr lang="fr-FR" dirty="0" smtClean="0"/>
              <a:t> de la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12</a:t>
            </a:fld>
            <a:endParaRPr lang="en-US"/>
          </a:p>
        </p:txBody>
      </p:sp>
    </p:spTree>
    <p:extLst>
      <p:ext uri="{BB962C8B-B14F-4D97-AF65-F5344CB8AC3E}">
        <p14:creationId xmlns:p14="http://schemas.microsoft.com/office/powerpoint/2010/main" xmlns="" val="429782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A 46 </a:t>
            </a:r>
            <a:r>
              <a:rPr lang="fr-FR" sz="1200" b="0" kern="1200" dirty="0" err="1" smtClean="0">
                <a:solidFill>
                  <a:schemeClr val="tx1"/>
                </a:solidFill>
                <a:effectLst/>
                <a:latin typeface="+mn-lt"/>
                <a:ea typeface="+mn-ea"/>
                <a:cs typeface="+mn-cs"/>
              </a:rPr>
              <a:t>year</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old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Chinese</a:t>
            </a:r>
            <a:r>
              <a:rPr lang="fr-FR" sz="1200" b="0" kern="1200" dirty="0" smtClean="0">
                <a:solidFill>
                  <a:schemeClr val="tx1"/>
                </a:solidFill>
                <a:effectLst/>
                <a:latin typeface="+mn-lt"/>
                <a:ea typeface="+mn-ea"/>
                <a:cs typeface="+mn-cs"/>
              </a:rPr>
              <a:t> man </a:t>
            </a:r>
            <a:r>
              <a:rPr lang="fr-FR" sz="1200" b="0" kern="1200" dirty="0" err="1" smtClean="0">
                <a:solidFill>
                  <a:schemeClr val="tx1"/>
                </a:solidFill>
                <a:effectLst/>
                <a:latin typeface="+mn-lt"/>
                <a:ea typeface="+mn-ea"/>
                <a:cs typeface="+mn-cs"/>
              </a:rPr>
              <a:t>consumed</a:t>
            </a:r>
            <a:r>
              <a:rPr lang="fr-FR" sz="1200" b="0" kern="1200" dirty="0" smtClean="0">
                <a:solidFill>
                  <a:schemeClr val="tx1"/>
                </a:solidFill>
                <a:effectLst/>
                <a:latin typeface="+mn-lt"/>
                <a:ea typeface="+mn-ea"/>
                <a:cs typeface="+mn-cs"/>
              </a:rPr>
              <a:t> about 20 </a:t>
            </a:r>
            <a:r>
              <a:rPr lang="fr-FR" sz="1200" b="0" kern="1200" dirty="0" err="1" smtClean="0">
                <a:solidFill>
                  <a:schemeClr val="tx1"/>
                </a:solidFill>
                <a:effectLst/>
                <a:latin typeface="+mn-lt"/>
                <a:ea typeface="+mn-ea"/>
                <a:cs typeface="+mn-cs"/>
              </a:rPr>
              <a:t>sago</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worms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three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days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prior</a:t>
            </a:r>
            <a:r>
              <a:rPr lang="fr-FR" sz="1200" b="0" kern="1200" dirty="0" smtClean="0">
                <a:solidFill>
                  <a:schemeClr val="tx1"/>
                </a:solidFill>
                <a:effectLst/>
                <a:latin typeface="+mn-lt"/>
                <a:ea typeface="+mn-ea"/>
                <a:cs typeface="+mn-cs"/>
              </a:rPr>
              <a:t> to the index </a:t>
            </a:r>
            <a:r>
              <a:rPr lang="fr-FR" sz="1200" b="0" kern="1200" dirty="0" err="1" smtClean="0">
                <a:solidFill>
                  <a:schemeClr val="tx1"/>
                </a:solidFill>
                <a:effectLst/>
                <a:latin typeface="+mn-lt"/>
                <a:ea typeface="+mn-ea"/>
                <a:cs typeface="+mn-cs"/>
              </a:rPr>
              <a:t>hospitalization</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episode</a:t>
            </a:r>
            <a:r>
              <a:rPr lang="fr-FR" sz="1200" b="0" kern="1200" dirty="0" smtClean="0">
                <a:solidFill>
                  <a:schemeClr val="tx1"/>
                </a:solidFill>
                <a:effectLst/>
                <a:latin typeface="+mn-lt"/>
                <a:ea typeface="+mn-ea"/>
                <a:cs typeface="+mn-cs"/>
              </a:rPr>
              <a:t>. He </a:t>
            </a:r>
            <a:r>
              <a:rPr lang="fr-FR" sz="1200" b="0" kern="1200" dirty="0" err="1" smtClean="0">
                <a:solidFill>
                  <a:schemeClr val="tx1"/>
                </a:solidFill>
                <a:effectLst/>
                <a:latin typeface="+mn-lt"/>
                <a:ea typeface="+mn-ea"/>
                <a:cs typeface="+mn-cs"/>
              </a:rPr>
              <a:t>claimed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that</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it</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was</a:t>
            </a:r>
            <a:r>
              <a:rPr lang="fr-FR" sz="1200" b="0" kern="1200" dirty="0" smtClean="0">
                <a:solidFill>
                  <a:schemeClr val="tx1"/>
                </a:solidFill>
                <a:effectLst/>
                <a:latin typeface="+mn-lt"/>
                <a:ea typeface="+mn-ea"/>
                <a:cs typeface="+mn-cs"/>
              </a:rPr>
              <a:t> the first time </a:t>
            </a:r>
            <a:r>
              <a:rPr lang="fr-FR" sz="1200" b="0" kern="1200" dirty="0" err="1" smtClean="0">
                <a:solidFill>
                  <a:schemeClr val="tx1"/>
                </a:solidFill>
                <a:effectLst/>
                <a:latin typeface="+mn-lt"/>
                <a:ea typeface="+mn-ea"/>
                <a:cs typeface="+mn-cs"/>
              </a:rPr>
              <a:t>he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had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eaten</a:t>
            </a:r>
            <a:r>
              <a:rPr lang="fr-FR" sz="1200" b="0" kern="1200" dirty="0" smtClean="0">
                <a:solidFill>
                  <a:schemeClr val="tx1"/>
                </a:solidFill>
                <a:effectLst/>
                <a:latin typeface="+mn-lt"/>
                <a:ea typeface="+mn-ea"/>
                <a:cs typeface="+mn-cs"/>
              </a:rPr>
              <a:t> the </a:t>
            </a:r>
            <a:r>
              <a:rPr lang="fr-FR" sz="1200" b="0" kern="1200" dirty="0" err="1" smtClean="0">
                <a:solidFill>
                  <a:schemeClr val="tx1"/>
                </a:solidFill>
                <a:effectLst/>
                <a:latin typeface="+mn-lt"/>
                <a:ea typeface="+mn-ea"/>
                <a:cs typeface="+mn-cs"/>
              </a:rPr>
              <a:t>sago</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worms</a:t>
            </a:r>
            <a:r>
              <a:rPr lang="fr-FR" sz="1200" b="0" kern="1200" dirty="0" smtClean="0">
                <a:solidFill>
                  <a:schemeClr val="tx1"/>
                </a:solidFill>
                <a:effectLst/>
                <a:latin typeface="+mn-lt"/>
                <a:ea typeface="+mn-ea"/>
                <a:cs typeface="+mn-cs"/>
              </a:rPr>
              <a:t>. The </a:t>
            </a:r>
            <a:r>
              <a:rPr lang="fr-FR" sz="1200" b="0" kern="1200" dirty="0" err="1" smtClean="0">
                <a:solidFill>
                  <a:schemeClr val="tx1"/>
                </a:solidFill>
                <a:effectLst/>
                <a:latin typeface="+mn-lt"/>
                <a:ea typeface="+mn-ea"/>
                <a:cs typeface="+mn-cs"/>
              </a:rPr>
              <a:t>worms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were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washed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with</a:t>
            </a:r>
            <a:r>
              <a:rPr lang="fr-FR" sz="1200" b="0" kern="1200" dirty="0" smtClean="0">
                <a:solidFill>
                  <a:schemeClr val="tx1"/>
                </a:solidFill>
                <a:effectLst/>
                <a:latin typeface="+mn-lt"/>
                <a:ea typeface="+mn-ea"/>
                <a:cs typeface="+mn-cs"/>
              </a:rPr>
              <a:t> water and </a:t>
            </a:r>
            <a:r>
              <a:rPr lang="fr-FR" sz="1200" b="0" kern="1200" dirty="0" err="1" smtClean="0">
                <a:solidFill>
                  <a:schemeClr val="tx1"/>
                </a:solidFill>
                <a:effectLst/>
                <a:latin typeface="+mn-lt"/>
                <a:ea typeface="+mn-ea"/>
                <a:cs typeface="+mn-cs"/>
              </a:rPr>
              <a:t>fried</a:t>
            </a:r>
            <a:r>
              <a:rPr lang="fr-FR" sz="1200" b="0" kern="1200" dirty="0" smtClean="0">
                <a:solidFill>
                  <a:schemeClr val="tx1"/>
                </a:solidFill>
                <a:effectLst/>
                <a:latin typeface="+mn-lt"/>
                <a:ea typeface="+mn-ea"/>
                <a:cs typeface="+mn-cs"/>
              </a:rPr>
              <a:t> in a wok </a:t>
            </a:r>
            <a:r>
              <a:rPr lang="fr-FR" sz="1200" b="0" kern="1200" dirty="0" err="1" smtClean="0">
                <a:solidFill>
                  <a:schemeClr val="tx1"/>
                </a:solidFill>
                <a:effectLst/>
                <a:latin typeface="+mn-lt"/>
                <a:ea typeface="+mn-ea"/>
                <a:cs typeface="+mn-cs"/>
              </a:rPr>
              <a:t>without</a:t>
            </a:r>
            <a:r>
              <a:rPr lang="fr-FR" sz="1200" b="0" kern="1200" dirty="0" smtClean="0">
                <a:solidFill>
                  <a:schemeClr val="tx1"/>
                </a:solidFill>
                <a:effectLst/>
                <a:latin typeface="+mn-lt"/>
                <a:ea typeface="+mn-ea"/>
                <a:cs typeface="+mn-cs"/>
              </a:rPr>
              <a:t> the addition of cooking </a:t>
            </a:r>
            <a:r>
              <a:rPr lang="fr-FR" sz="1200" b="0" kern="1200" dirty="0" err="1" smtClean="0">
                <a:solidFill>
                  <a:schemeClr val="tx1"/>
                </a:solidFill>
                <a:effectLst/>
                <a:latin typeface="+mn-lt"/>
                <a:ea typeface="+mn-ea"/>
                <a:cs typeface="+mn-cs"/>
              </a:rPr>
              <a:t>oil</a:t>
            </a:r>
            <a:r>
              <a:rPr lang="fr-FR" sz="1200" b="0" kern="1200" dirty="0" smtClean="0">
                <a:solidFill>
                  <a:schemeClr val="tx1"/>
                </a:solidFill>
                <a:effectLst/>
                <a:latin typeface="+mn-lt"/>
                <a:ea typeface="+mn-ea"/>
                <a:cs typeface="+mn-cs"/>
              </a:rPr>
              <a:t> for home </a:t>
            </a:r>
            <a:r>
              <a:rPr lang="fr-FR" sz="1200" b="0" kern="1200" dirty="0" err="1" smtClean="0">
                <a:solidFill>
                  <a:schemeClr val="tx1"/>
                </a:solidFill>
                <a:effectLst/>
                <a:latin typeface="+mn-lt"/>
                <a:ea typeface="+mn-ea"/>
                <a:cs typeface="+mn-cs"/>
              </a:rPr>
              <a:t>consumption</a:t>
            </a:r>
            <a:r>
              <a:rPr lang="fr-FR" sz="1200" b="0" kern="1200" dirty="0" smtClean="0">
                <a:solidFill>
                  <a:schemeClr val="tx1"/>
                </a:solidFill>
                <a:effectLst/>
                <a:latin typeface="+mn-lt"/>
                <a:ea typeface="+mn-ea"/>
                <a:cs typeface="+mn-cs"/>
              </a:rPr>
              <a:t>. He </a:t>
            </a:r>
            <a:r>
              <a:rPr lang="fr-FR" sz="1200" b="0" kern="1200" dirty="0" err="1" smtClean="0">
                <a:solidFill>
                  <a:schemeClr val="tx1"/>
                </a:solidFill>
                <a:effectLst/>
                <a:latin typeface="+mn-lt"/>
                <a:ea typeface="+mn-ea"/>
                <a:cs typeface="+mn-cs"/>
              </a:rPr>
              <a:t>was</a:t>
            </a:r>
            <a:r>
              <a:rPr lang="fr-FR" sz="1200" b="0" kern="1200" dirty="0" smtClean="0">
                <a:solidFill>
                  <a:schemeClr val="tx1"/>
                </a:solidFill>
                <a:effectLst/>
                <a:latin typeface="+mn-lt"/>
                <a:ea typeface="+mn-ea"/>
                <a:cs typeface="+mn-cs"/>
              </a:rPr>
              <a:t> an active </a:t>
            </a:r>
            <a:r>
              <a:rPr lang="fr-FR" sz="1200" b="0" kern="1200" dirty="0" err="1" smtClean="0">
                <a:solidFill>
                  <a:schemeClr val="tx1"/>
                </a:solidFill>
                <a:effectLst/>
                <a:latin typeface="+mn-lt"/>
                <a:ea typeface="+mn-ea"/>
                <a:cs typeface="+mn-cs"/>
              </a:rPr>
              <a:t>smoker</a:t>
            </a:r>
            <a:r>
              <a:rPr lang="fr-FR" sz="1200" b="0" kern="1200" dirty="0" smtClean="0">
                <a:solidFill>
                  <a:schemeClr val="tx1"/>
                </a:solidFill>
                <a:effectLst/>
                <a:latin typeface="+mn-lt"/>
                <a:ea typeface="+mn-ea"/>
                <a:cs typeface="+mn-cs"/>
              </a:rPr>
              <a:t> and </a:t>
            </a:r>
            <a:r>
              <a:rPr lang="fr-FR" sz="1200" b="0" kern="1200" dirty="0" err="1" smtClean="0">
                <a:solidFill>
                  <a:schemeClr val="tx1"/>
                </a:solidFill>
                <a:effectLst/>
                <a:latin typeface="+mn-lt"/>
                <a:ea typeface="+mn-ea"/>
                <a:cs typeface="+mn-cs"/>
              </a:rPr>
              <a:t>there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was</a:t>
            </a:r>
            <a:r>
              <a:rPr lang="fr-FR" sz="1200" b="0" kern="1200" dirty="0" smtClean="0">
                <a:solidFill>
                  <a:schemeClr val="tx1"/>
                </a:solidFill>
                <a:effectLst/>
                <a:latin typeface="+mn-lt"/>
                <a:ea typeface="+mn-ea"/>
                <a:cs typeface="+mn-cs"/>
              </a:rPr>
              <a:t> no </a:t>
            </a:r>
            <a:r>
              <a:rPr lang="fr-FR" sz="1200" b="0" kern="1200" dirty="0" err="1" smtClean="0">
                <a:solidFill>
                  <a:schemeClr val="tx1"/>
                </a:solidFill>
                <a:effectLst/>
                <a:latin typeface="+mn-lt"/>
                <a:ea typeface="+mn-ea"/>
                <a:cs typeface="+mn-cs"/>
              </a:rPr>
              <a:t>other</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significant</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cardiovascular</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risk</a:t>
            </a:r>
            <a:r>
              <a:rPr lang="fr-FR" sz="1200" b="0" kern="1200" dirty="0" smtClean="0">
                <a:solidFill>
                  <a:schemeClr val="tx1"/>
                </a:solidFill>
                <a:effectLst/>
                <a:latin typeface="+mn-lt"/>
                <a:ea typeface="+mn-ea"/>
                <a:cs typeface="+mn-cs"/>
              </a:rPr>
              <a:t> factor. There </a:t>
            </a:r>
            <a:r>
              <a:rPr lang="fr-FR" sz="1200" b="0" kern="1200" dirty="0" err="1" smtClean="0">
                <a:solidFill>
                  <a:schemeClr val="tx1"/>
                </a:solidFill>
                <a:effectLst/>
                <a:latin typeface="+mn-lt"/>
                <a:ea typeface="+mn-ea"/>
                <a:cs typeface="+mn-cs"/>
              </a:rPr>
              <a:t>was</a:t>
            </a:r>
            <a:r>
              <a:rPr lang="fr-FR" sz="1200" b="0" kern="1200" dirty="0" smtClean="0">
                <a:solidFill>
                  <a:schemeClr val="tx1"/>
                </a:solidFill>
                <a:effectLst/>
                <a:latin typeface="+mn-lt"/>
                <a:ea typeface="+mn-ea"/>
                <a:cs typeface="+mn-cs"/>
              </a:rPr>
              <a:t> no </a:t>
            </a:r>
            <a:r>
              <a:rPr lang="fr-FR" sz="1200" b="0" kern="1200" dirty="0" err="1" smtClean="0">
                <a:solidFill>
                  <a:schemeClr val="tx1"/>
                </a:solidFill>
                <a:effectLst/>
                <a:latin typeface="+mn-lt"/>
                <a:ea typeface="+mn-ea"/>
                <a:cs typeface="+mn-cs"/>
              </a:rPr>
              <a:t>prior</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history</a:t>
            </a:r>
            <a:r>
              <a:rPr lang="fr-FR" sz="1200" b="0" kern="1200" dirty="0" smtClean="0">
                <a:solidFill>
                  <a:schemeClr val="tx1"/>
                </a:solidFill>
                <a:effectLst/>
                <a:latin typeface="+mn-lt"/>
                <a:ea typeface="+mn-ea"/>
                <a:cs typeface="+mn-cs"/>
              </a:rPr>
              <a:t> of </a:t>
            </a:r>
            <a:r>
              <a:rPr lang="fr-FR" sz="1200" b="0" kern="1200" dirty="0" err="1" smtClean="0">
                <a:solidFill>
                  <a:schemeClr val="tx1"/>
                </a:solidFill>
                <a:effectLst/>
                <a:latin typeface="+mn-lt"/>
                <a:ea typeface="+mn-ea"/>
                <a:cs typeface="+mn-cs"/>
              </a:rPr>
              <a:t>allergy</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asthma</a:t>
            </a:r>
            <a:r>
              <a:rPr lang="fr-FR" sz="1200" b="0" kern="1200" dirty="0" smtClean="0">
                <a:solidFill>
                  <a:schemeClr val="tx1"/>
                </a:solidFill>
                <a:effectLst/>
                <a:latin typeface="+mn-lt"/>
                <a:ea typeface="+mn-ea"/>
                <a:cs typeface="+mn-cs"/>
              </a:rPr>
              <a:t> or viral </a:t>
            </a:r>
            <a:r>
              <a:rPr lang="fr-FR" sz="1200" b="0" kern="1200" dirty="0" err="1" smtClean="0">
                <a:solidFill>
                  <a:schemeClr val="tx1"/>
                </a:solidFill>
                <a:effectLst/>
                <a:latin typeface="+mn-lt"/>
                <a:ea typeface="+mn-ea"/>
                <a:cs typeface="+mn-cs"/>
              </a:rPr>
              <a:t>illness</a:t>
            </a:r>
            <a:r>
              <a:rPr lang="fr-FR" sz="1200" b="0" kern="1200" dirty="0" smtClean="0">
                <a:solidFill>
                  <a:schemeClr val="tx1"/>
                </a:solidFill>
                <a:effectLst/>
                <a:latin typeface="+mn-lt"/>
                <a:ea typeface="+mn-ea"/>
                <a:cs typeface="+mn-cs"/>
              </a:rPr>
              <a:t>. </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He </a:t>
            </a:r>
            <a:r>
              <a:rPr lang="fr-FR" sz="1200" b="0" kern="1200" dirty="0" err="1" smtClean="0">
                <a:solidFill>
                  <a:schemeClr val="tx1"/>
                </a:solidFill>
                <a:effectLst/>
                <a:latin typeface="+mn-lt"/>
                <a:ea typeface="+mn-ea"/>
                <a:cs typeface="+mn-cs"/>
              </a:rPr>
              <a:t>developed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generalized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itchiness</a:t>
            </a:r>
            <a:r>
              <a:rPr lang="fr-FR" sz="1200" b="0" kern="1200" dirty="0" smtClean="0">
                <a:solidFill>
                  <a:schemeClr val="tx1"/>
                </a:solidFill>
                <a:effectLst/>
                <a:latin typeface="+mn-lt"/>
                <a:ea typeface="+mn-ea"/>
                <a:cs typeface="+mn-cs"/>
              </a:rPr>
              <a:t> on </a:t>
            </a:r>
            <a:r>
              <a:rPr lang="fr-FR" sz="1200" b="0" kern="1200" dirty="0" err="1" smtClean="0">
                <a:solidFill>
                  <a:schemeClr val="tx1"/>
                </a:solidFill>
                <a:effectLst/>
                <a:latin typeface="+mn-lt"/>
                <a:ea typeface="+mn-ea"/>
                <a:cs typeface="+mn-cs"/>
              </a:rPr>
              <a:t>his</a:t>
            </a:r>
            <a:r>
              <a:rPr lang="fr-FR" sz="1200" b="0" kern="1200" dirty="0" smtClean="0">
                <a:solidFill>
                  <a:schemeClr val="tx1"/>
                </a:solidFill>
                <a:effectLst/>
                <a:latin typeface="+mn-lt"/>
                <a:ea typeface="+mn-ea"/>
                <a:cs typeface="+mn-cs"/>
              </a:rPr>
              <a:t> face, </a:t>
            </a:r>
            <a:r>
              <a:rPr lang="fr-FR" sz="1200" b="0" kern="1200" dirty="0" err="1" smtClean="0">
                <a:solidFill>
                  <a:schemeClr val="tx1"/>
                </a:solidFill>
                <a:effectLst/>
                <a:latin typeface="+mn-lt"/>
                <a:ea typeface="+mn-ea"/>
                <a:cs typeface="+mn-cs"/>
              </a:rPr>
              <a:t>arms</a:t>
            </a:r>
            <a:r>
              <a:rPr lang="fr-FR" sz="1200" b="0" kern="1200" dirty="0" smtClean="0">
                <a:solidFill>
                  <a:schemeClr val="tx1"/>
                </a:solidFill>
                <a:effectLst/>
                <a:latin typeface="+mn-lt"/>
                <a:ea typeface="+mn-ea"/>
                <a:cs typeface="+mn-cs"/>
              </a:rPr>
              <a:t> and body, and </a:t>
            </a:r>
            <a:r>
              <a:rPr lang="fr-FR" sz="1200" b="0" kern="1200" dirty="0" err="1" smtClean="0">
                <a:solidFill>
                  <a:schemeClr val="tx1"/>
                </a:solidFill>
                <a:effectLst/>
                <a:latin typeface="+mn-lt"/>
                <a:ea typeface="+mn-ea"/>
                <a:cs typeface="+mn-cs"/>
              </a:rPr>
              <a:t>also</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difficulty</a:t>
            </a:r>
            <a:r>
              <a:rPr lang="fr-FR" sz="1200" b="0" kern="1200" dirty="0" smtClean="0">
                <a:solidFill>
                  <a:schemeClr val="tx1"/>
                </a:solidFill>
                <a:effectLst/>
                <a:latin typeface="+mn-lt"/>
                <a:ea typeface="+mn-ea"/>
                <a:cs typeface="+mn-cs"/>
              </a:rPr>
              <a:t> in </a:t>
            </a:r>
            <a:r>
              <a:rPr lang="fr-FR" sz="1200" b="0" kern="1200" dirty="0" err="1" smtClean="0">
                <a:solidFill>
                  <a:schemeClr val="tx1"/>
                </a:solidFill>
                <a:effectLst/>
                <a:latin typeface="+mn-lt"/>
                <a:ea typeface="+mn-ea"/>
                <a:cs typeface="+mn-cs"/>
              </a:rPr>
              <a:t>breathing</a:t>
            </a:r>
            <a:r>
              <a:rPr lang="fr-FR" sz="1200" b="0" kern="1200" dirty="0" smtClean="0">
                <a:solidFill>
                  <a:schemeClr val="tx1"/>
                </a:solidFill>
                <a:effectLst/>
                <a:latin typeface="+mn-lt"/>
                <a:ea typeface="+mn-ea"/>
                <a:cs typeface="+mn-cs"/>
              </a:rPr>
              <a:t> a few </a:t>
            </a:r>
            <a:r>
              <a:rPr lang="fr-FR" sz="1200" b="0" kern="1200" dirty="0" err="1" smtClean="0">
                <a:solidFill>
                  <a:schemeClr val="tx1"/>
                </a:solidFill>
                <a:effectLst/>
                <a:latin typeface="+mn-lt"/>
                <a:ea typeface="+mn-ea"/>
                <a:cs typeface="+mn-cs"/>
              </a:rPr>
              <a:t>hours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after</a:t>
            </a:r>
            <a:r>
              <a:rPr lang="fr-FR" sz="1200" b="0" kern="1200" dirty="0" smtClean="0">
                <a:solidFill>
                  <a:schemeClr val="tx1"/>
                </a:solidFill>
                <a:effectLst/>
                <a:latin typeface="+mn-lt"/>
                <a:ea typeface="+mn-ea"/>
                <a:cs typeface="+mn-cs"/>
              </a:rPr>
              <a:t> the ingestion of the </a:t>
            </a:r>
            <a:r>
              <a:rPr lang="fr-FR" sz="1200" b="0" kern="1200" dirty="0" err="1" smtClean="0">
                <a:solidFill>
                  <a:schemeClr val="tx1"/>
                </a:solidFill>
                <a:effectLst/>
                <a:latin typeface="+mn-lt"/>
                <a:ea typeface="+mn-ea"/>
                <a:cs typeface="+mn-cs"/>
              </a:rPr>
              <a:t>worms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After</a:t>
            </a:r>
            <a:r>
              <a:rPr lang="fr-FR" sz="1200" b="0" kern="1200" dirty="0" smtClean="0">
                <a:solidFill>
                  <a:schemeClr val="tx1"/>
                </a:solidFill>
                <a:effectLst/>
                <a:latin typeface="+mn-lt"/>
                <a:ea typeface="+mn-ea"/>
                <a:cs typeface="+mn-cs"/>
              </a:rPr>
              <a:t> 3 </a:t>
            </a:r>
            <a:r>
              <a:rPr lang="fr-FR" sz="1200" b="0" kern="1200" dirty="0" err="1" smtClean="0">
                <a:solidFill>
                  <a:schemeClr val="tx1"/>
                </a:solidFill>
                <a:effectLst/>
                <a:latin typeface="+mn-lt"/>
                <a:ea typeface="+mn-ea"/>
                <a:cs typeface="+mn-cs"/>
              </a:rPr>
              <a:t>days</a:t>
            </a:r>
            <a:r>
              <a:rPr lang="fr-FR" sz="1200" b="0" kern="1200" dirty="0" smtClean="0">
                <a:solidFill>
                  <a:schemeClr val="tx1"/>
                </a:solidFill>
                <a:effectLst/>
                <a:latin typeface="+mn-lt"/>
                <a:ea typeface="+mn-ea"/>
                <a:cs typeface="+mn-cs"/>
              </a:rPr>
              <a:t> of </a:t>
            </a:r>
            <a:r>
              <a:rPr lang="fr-FR" sz="1200" b="0" kern="1200" dirty="0" err="1" smtClean="0">
                <a:solidFill>
                  <a:schemeClr val="tx1"/>
                </a:solidFill>
                <a:effectLst/>
                <a:latin typeface="+mn-lt"/>
                <a:ea typeface="+mn-ea"/>
                <a:cs typeface="+mn-cs"/>
              </a:rPr>
              <a:t>consuming</a:t>
            </a:r>
            <a:r>
              <a:rPr lang="fr-FR" sz="1200" b="0" kern="1200" dirty="0" smtClean="0">
                <a:solidFill>
                  <a:schemeClr val="tx1"/>
                </a:solidFill>
                <a:effectLst/>
                <a:latin typeface="+mn-lt"/>
                <a:ea typeface="+mn-ea"/>
                <a:cs typeface="+mn-cs"/>
              </a:rPr>
              <a:t> the </a:t>
            </a:r>
            <a:r>
              <a:rPr lang="fr-FR" sz="1200" b="0" kern="1200" dirty="0" err="1" smtClean="0">
                <a:solidFill>
                  <a:schemeClr val="tx1"/>
                </a:solidFill>
                <a:effectLst/>
                <a:latin typeface="+mn-lt"/>
                <a:ea typeface="+mn-ea"/>
                <a:cs typeface="+mn-cs"/>
              </a:rPr>
              <a:t>sago</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worms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his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clinical</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status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gradually</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worsened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until</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he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needed</a:t>
            </a:r>
            <a:r>
              <a:rPr lang="fr-FR" sz="1200" b="0" kern="1200" dirty="0" smtClean="0">
                <a:solidFill>
                  <a:schemeClr val="tx1"/>
                </a:solidFill>
                <a:effectLst/>
                <a:latin typeface="+mn-lt"/>
                <a:ea typeface="+mn-ea"/>
                <a:cs typeface="+mn-cs"/>
              </a:rPr>
              <a:t> admission to a district </a:t>
            </a:r>
            <a:r>
              <a:rPr lang="fr-FR" sz="1200" b="0" kern="1200" dirty="0" err="1" smtClean="0">
                <a:solidFill>
                  <a:schemeClr val="tx1"/>
                </a:solidFill>
                <a:effectLst/>
                <a:latin typeface="+mn-lt"/>
                <a:ea typeface="+mn-ea"/>
                <a:cs typeface="+mn-cs"/>
              </a:rPr>
              <a:t>hospital</a:t>
            </a:r>
            <a:r>
              <a:rPr lang="fr-FR" sz="1200" b="0" kern="1200" dirty="0" smtClean="0">
                <a:solidFill>
                  <a:schemeClr val="tx1"/>
                </a:solidFill>
                <a:effectLst/>
                <a:latin typeface="+mn-lt"/>
                <a:ea typeface="+mn-ea"/>
                <a:cs typeface="+mn-cs"/>
              </a:rPr>
              <a:t>,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14</a:t>
            </a:fld>
            <a:endParaRPr lang="en-US"/>
          </a:p>
        </p:txBody>
      </p:sp>
    </p:spTree>
    <p:extLst>
      <p:ext uri="{BB962C8B-B14F-4D97-AF65-F5344CB8AC3E}">
        <p14:creationId xmlns:p14="http://schemas.microsoft.com/office/powerpoint/2010/main" xmlns="" val="1204139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C32EB-34A8-8345-B665-F3C19AE613AC}" type="slidenum">
              <a:rPr lang="en-US" smtClean="0"/>
              <a:pPr/>
              <a:t>17</a:t>
            </a:fld>
            <a:endParaRPr lang="en-US" dirty="0"/>
          </a:p>
        </p:txBody>
      </p:sp>
    </p:spTree>
    <p:extLst>
      <p:ext uri="{BB962C8B-B14F-4D97-AF65-F5344CB8AC3E}">
        <p14:creationId xmlns:p14="http://schemas.microsoft.com/office/powerpoint/2010/main" xmlns="" val="2138359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Global demographic implosion threatens food security and forces us to look for sustainable protein sources to ensure the nutrition of peoples. Faced with this challenge, the Food Allergy Organization (FAO) considers that the consumption of edible insects (</a:t>
            </a:r>
            <a:r>
              <a:rPr lang="en-US" sz="1200" kern="1200" dirty="0" err="1" smtClean="0">
                <a:solidFill>
                  <a:schemeClr val="tx1"/>
                </a:solidFill>
                <a:effectLst/>
                <a:latin typeface="+mn-lt"/>
                <a:ea typeface="+mn-ea"/>
                <a:cs typeface="+mn-cs"/>
              </a:rPr>
              <a:t>entomophagy</a:t>
            </a:r>
            <a:r>
              <a:rPr lang="en-US" sz="1200" kern="1200" dirty="0" smtClean="0">
                <a:solidFill>
                  <a:schemeClr val="tx1"/>
                </a:solidFill>
                <a:effectLst/>
                <a:latin typeface="+mn-lt"/>
                <a:ea typeface="+mn-ea"/>
                <a:cs typeface="+mn-cs"/>
              </a:rPr>
              <a:t>) could be an alternative to this crisis (4). Indeed, they represent nutritional, economical and ecological benefits.  FAO promotes large-scale insect production and consumption (4).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Considering that no toxicity risk has been declared (6), allergenic risk to which its consumers would be exposed should be studied, while food allergy is a major public health problem in the world.  Indeed, when studying the allergenic potential of novel protein sources it is important to study its taxonomy relationship with known allergenic sources in order to identify possible groups at risk.</a:t>
            </a:r>
            <a:r>
              <a:rPr lang="fr-FR" dirty="0" smtClean="0">
                <a:effectLst/>
              </a:rPr>
              <a:t> </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2</a:t>
            </a:fld>
            <a:endParaRPr lang="en-US"/>
          </a:p>
        </p:txBody>
      </p:sp>
    </p:spTree>
    <p:extLst>
      <p:ext uri="{BB962C8B-B14F-4D97-AF65-F5344CB8AC3E}">
        <p14:creationId xmlns:p14="http://schemas.microsoft.com/office/powerpoint/2010/main" xmlns="" val="148708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Indeed, when studying the allergenic potential of novel protein sources it is important to study its taxonomy relationship with known allergenic sources in order to identify possible groups at risk. In regard to insects consumption, the allergenic risk might principally arise due to a possible cross-reactivity with other arthropods, especially crustaceans. So, the allergenic risk that edible insects may represent for subjects allergic to crustaceans, house dust mites (HDM) or mollusks must be assessed (</a:t>
            </a:r>
            <a:r>
              <a:rPr lang="en-US" sz="1200" kern="1200" dirty="0" err="1" smtClean="0">
                <a:solidFill>
                  <a:schemeClr val="tx1"/>
                </a:solidFill>
                <a:effectLst/>
                <a:latin typeface="+mn-lt"/>
                <a:ea typeface="+mn-ea"/>
                <a:cs typeface="+mn-cs"/>
              </a:rPr>
              <a:t>vanderbrempt</a:t>
            </a:r>
            <a:r>
              <a:rPr lang="en-US" sz="1200" kern="1200" dirty="0" smtClean="0">
                <a:solidFill>
                  <a:schemeClr val="tx1"/>
                </a:solidFill>
                <a:effectLst/>
                <a:latin typeface="+mn-lt"/>
                <a:ea typeface="+mn-ea"/>
                <a:cs typeface="+mn-cs"/>
              </a:rPr>
              <a:t>). Prevalence of food allergy ranges in Europe up to 5.7% depending on age. The overall lifetime prevalence of self-reported shellfish allergy is 1,3% and shellfish is among the ten most prevalent foods allergic sources (3). </a:t>
            </a:r>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3</a:t>
            </a:fld>
            <a:endParaRPr lang="en-US"/>
          </a:p>
        </p:txBody>
      </p:sp>
    </p:spTree>
    <p:extLst>
      <p:ext uri="{BB962C8B-B14F-4D97-AF65-F5344CB8AC3E}">
        <p14:creationId xmlns:p14="http://schemas.microsoft.com/office/powerpoint/2010/main" xmlns="" val="155704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9600" dirty="0" smtClean="0"/>
              <a:t>Adverse health effects in which immunological mechanisms are involved that can be induced in sensitized subjects following dietary exposure to a relevant allergen in food. (24). Food allergy develops in two phases. During the first phase susceptible subjects are immunologically primed to specific food proteins resulting in allergic sensitization. Such sensitization may be acquired following dietary exposure to food proteins, or following other routes of exposure (like inhalation or skin contact). If sensitized subjects subsequently encounter sufficient levels of the inducing allergen in the diet then an allergic reaction may be elicited. The symptoms of such reactions vary from mild, local and transient effects to systemic anaphylaxis (24).  Allergy results from the elicitation of a specific immune response. The elaboration of sIgE antibodies is the most common immunological mechanism implicated in the acquisition of sensitization to food proteins (24).</a:t>
            </a:r>
          </a:p>
          <a:p>
            <a:endParaRPr lang="en-US" sz="9600"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4</a:t>
            </a:fld>
            <a:endParaRPr lang="en-US"/>
          </a:p>
        </p:txBody>
      </p:sp>
    </p:spTree>
    <p:extLst>
      <p:ext uri="{BB962C8B-B14F-4D97-AF65-F5344CB8AC3E}">
        <p14:creationId xmlns:p14="http://schemas.microsoft.com/office/powerpoint/2010/main" xmlns="" val="873200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9600" dirty="0" smtClean="0"/>
              <a:t>Adverse health effects in which immunological mechanisms are involved that can be induced in sensitized subjects following dietary exposure to a relevant allergen in food. (24). Food allergy develops in two phases. During the first phase susceptible subjects are immunologically primed to specific food proteins resulting in allergic sensitization. Such sensitization may be acquired following dietary exposure to food proteins, or following other routes of exposure (like inhalation or skin contact). If sensitized subjects subsequently encounter sufficient levels of the inducing allergen in the diet then an allergic reaction may be elicited. The symptoms of such reactions vary from mild, local and transient effects to systemic anaphylaxis (24).  Allergy results from the elicitation of a specific immune response. The elaboration of sIgE antibodies is the most common immunological mechanism implicated in the acquisition of sensitization to food proteins (24).</a:t>
            </a:r>
          </a:p>
          <a:p>
            <a:endParaRPr lang="en-US" sz="9600"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5</a:t>
            </a:fld>
            <a:endParaRPr lang="en-US"/>
          </a:p>
        </p:txBody>
      </p:sp>
    </p:spTree>
    <p:extLst>
      <p:ext uri="{BB962C8B-B14F-4D97-AF65-F5344CB8AC3E}">
        <p14:creationId xmlns:p14="http://schemas.microsoft.com/office/powerpoint/2010/main" xmlns="" val="190936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9600" dirty="0" smtClean="0"/>
              <a:t>Adverse health effects in which immunological mechanisms are involved that can be induced in sensitized subjects following dietary exposure to a relevant allergen in food. (24). Food allergy develops in two phases. During the first phase susceptible subjects are immunologically primed to specific food proteins resulting in allergic sensitization. Such sensitization may be acquired following dietary exposure to food proteins, or following other routes of exposure (like inhalation or skin contact). If sensitized subjects subsequently encounter sufficient levels of the inducing allergen in the diet then an allergic reaction may be elicited. The symptoms of such reactions vary from mild, local and transient effects to systemic anaphylaxis (24).  Allergy results from the elicitation of a specific immune response. The elaboration of sIgE antibodies is the most common immunological mechanism implicated in the acquisition of sensitization to food proteins (24).</a:t>
            </a:r>
          </a:p>
          <a:p>
            <a:endParaRPr lang="en-US" sz="9600"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6</a:t>
            </a:fld>
            <a:endParaRPr lang="en-US"/>
          </a:p>
        </p:txBody>
      </p:sp>
    </p:spTree>
    <p:extLst>
      <p:ext uri="{BB962C8B-B14F-4D97-AF65-F5344CB8AC3E}">
        <p14:creationId xmlns:p14="http://schemas.microsoft.com/office/powerpoint/2010/main" xmlns="" val="1704249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ajouter : Fabienne peux-tu me rappeler</a:t>
            </a:r>
            <a:r>
              <a:rPr lang="fr-FR" baseline="0" dirty="0" smtClean="0"/>
              <a:t> lesquels sont des composants à CCD ? </a:t>
            </a:r>
            <a:r>
              <a:rPr lang="fr-FR" baseline="0" dirty="0" err="1" smtClean="0"/>
              <a:t>Phl</a:t>
            </a:r>
            <a:r>
              <a:rPr lang="fr-FR" baseline="0" dirty="0" smtClean="0"/>
              <a:t> p 4 </a:t>
            </a:r>
            <a:r>
              <a:rPr lang="mr-IN" baseline="0" dirty="0" smtClean="0"/>
              <a:t>…</a:t>
            </a:r>
            <a:r>
              <a:rPr lang="nl-BE" baseline="0" dirty="0" smtClean="0"/>
              <a:t>. Et ???</a:t>
            </a:r>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7</a:t>
            </a:fld>
            <a:endParaRPr lang="en-US"/>
          </a:p>
        </p:txBody>
      </p:sp>
    </p:spTree>
    <p:extLst>
      <p:ext uri="{BB962C8B-B14F-4D97-AF65-F5344CB8AC3E}">
        <p14:creationId xmlns:p14="http://schemas.microsoft.com/office/powerpoint/2010/main" xmlns="" val="601705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IgE binding on dot blot to </a:t>
            </a:r>
            <a:r>
              <a:rPr lang="fr-FR" sz="1200" kern="1200" dirty="0" err="1" smtClean="0">
                <a:solidFill>
                  <a:schemeClr val="tx1"/>
                </a:solidFill>
                <a:effectLst/>
                <a:latin typeface="+mn-lt"/>
                <a:ea typeface="+mn-ea"/>
                <a:cs typeface="+mn-cs"/>
              </a:rPr>
              <a:t>extracts</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different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insects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was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found</a:t>
            </a:r>
            <a:r>
              <a:rPr lang="fr-FR" sz="1200" kern="1200" dirty="0" smtClean="0">
                <a:solidFill>
                  <a:schemeClr val="tx1"/>
                </a:solidFill>
                <a:effectLst/>
                <a:latin typeface="+mn-lt"/>
                <a:ea typeface="+mn-ea"/>
                <a:cs typeface="+mn-cs"/>
              </a:rPr>
              <a:t> for all patients. This IgE binding </a:t>
            </a:r>
            <a:r>
              <a:rPr lang="fr-FR" sz="1200" kern="1200" dirty="0" err="1" smtClean="0">
                <a:solidFill>
                  <a:schemeClr val="tx1"/>
                </a:solidFill>
                <a:effectLst/>
                <a:latin typeface="+mn-lt"/>
                <a:ea typeface="+mn-ea"/>
                <a:cs typeface="+mn-cs"/>
              </a:rPr>
              <a:t>was</a:t>
            </a:r>
            <a:r>
              <a:rPr lang="fr-FR" sz="1200" kern="1200" dirty="0" smtClean="0">
                <a:solidFill>
                  <a:schemeClr val="tx1"/>
                </a:solidFill>
                <a:effectLst/>
                <a:latin typeface="+mn-lt"/>
                <a:ea typeface="+mn-ea"/>
                <a:cs typeface="+mn-cs"/>
              </a:rPr>
              <a:t> comparable to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mealworm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extract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except</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two</a:t>
            </a:r>
            <a:r>
              <a:rPr lang="fr-FR" sz="1200" kern="1200" dirty="0" smtClean="0">
                <a:solidFill>
                  <a:schemeClr val="tx1"/>
                </a:solidFill>
                <a:effectLst/>
                <a:latin typeface="+mn-lt"/>
                <a:ea typeface="+mn-ea"/>
                <a:cs typeface="+mn-cs"/>
              </a:rPr>
              <a:t> patients. </a:t>
            </a:r>
            <a:r>
              <a:rPr lang="fr-FR" sz="1200" kern="1200" dirty="0" err="1" smtClean="0">
                <a:solidFill>
                  <a:schemeClr val="tx1"/>
                </a:solidFill>
                <a:effectLst/>
                <a:latin typeface="+mn-lt"/>
                <a:ea typeface="+mn-ea"/>
                <a:cs typeface="+mn-cs"/>
              </a:rPr>
              <a:t>These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pa</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tients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showed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only</a:t>
            </a:r>
            <a:r>
              <a:rPr lang="fr-FR" sz="1200" kern="1200" dirty="0" smtClean="0">
                <a:solidFill>
                  <a:schemeClr val="tx1"/>
                </a:solidFill>
                <a:effectLst/>
                <a:latin typeface="+mn-lt"/>
                <a:ea typeface="+mn-ea"/>
                <a:cs typeface="+mn-cs"/>
              </a:rPr>
              <a:t> IgE binding to </a:t>
            </a:r>
            <a:r>
              <a:rPr lang="fr-FR" sz="1200" kern="1200" dirty="0" err="1" smtClean="0">
                <a:solidFill>
                  <a:schemeClr val="tx1"/>
                </a:solidFill>
                <a:effectLst/>
                <a:latin typeface="+mn-lt"/>
                <a:ea typeface="+mn-ea"/>
                <a:cs typeface="+mn-cs"/>
              </a:rPr>
              <a:t>proteins</a:t>
            </a:r>
            <a:r>
              <a:rPr lang="fr-FR" sz="1200" kern="1200" dirty="0" smtClean="0">
                <a:solidFill>
                  <a:schemeClr val="tx1"/>
                </a:solidFill>
                <a:effectLst/>
                <a:latin typeface="+mn-lt"/>
                <a:ea typeface="+mn-ea"/>
                <a:cs typeface="+mn-cs"/>
              </a:rPr>
              <a:t> of a few </a:t>
            </a:r>
            <a:r>
              <a:rPr lang="fr-FR" sz="1200" kern="1200" dirty="0" err="1" smtClean="0">
                <a:solidFill>
                  <a:schemeClr val="tx1"/>
                </a:solidFill>
                <a:effectLst/>
                <a:latin typeface="+mn-lt"/>
                <a:ea typeface="+mn-ea"/>
                <a:cs typeface="+mn-cs"/>
              </a:rPr>
              <a:t>insects</a:t>
            </a:r>
            <a:r>
              <a:rPr lang="fr-FR" sz="1200" kern="1200" dirty="0" smtClean="0">
                <a:solidFill>
                  <a:schemeClr val="tx1"/>
                </a:solidFill>
                <a:effectLst/>
                <a:latin typeface="+mn-lt"/>
                <a:ea typeface="+mn-ea"/>
                <a:cs typeface="+mn-cs"/>
              </a:rPr>
              <a:t>, as </a:t>
            </a:r>
            <a:r>
              <a:rPr lang="fr-FR" sz="1200" kern="1200" dirty="0" err="1" smtClean="0">
                <a:solidFill>
                  <a:schemeClr val="tx1"/>
                </a:solidFill>
                <a:effectLst/>
                <a:latin typeface="+mn-lt"/>
                <a:ea typeface="+mn-ea"/>
                <a:cs typeface="+mn-cs"/>
              </a:rPr>
              <a:t>shown</a:t>
            </a:r>
            <a:r>
              <a:rPr lang="fr-FR" sz="1200" kern="1200" dirty="0" smtClean="0">
                <a:solidFill>
                  <a:schemeClr val="tx1"/>
                </a:solidFill>
                <a:effectLst/>
                <a:latin typeface="+mn-lt"/>
                <a:ea typeface="+mn-ea"/>
                <a:cs typeface="+mn-cs"/>
              </a:rPr>
              <a:t> in Table 1. </a:t>
            </a:r>
            <a:r>
              <a:rPr lang="fr-FR" sz="1200" kern="1200" dirty="0" err="1" smtClean="0">
                <a:solidFill>
                  <a:schemeClr val="tx1"/>
                </a:solidFill>
                <a:effectLst/>
                <a:latin typeface="+mn-lt"/>
                <a:ea typeface="+mn-ea"/>
                <a:cs typeface="+mn-cs"/>
              </a:rPr>
              <a:t>Basophil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reactivity</a:t>
            </a:r>
            <a:r>
              <a:rPr lang="fr-FR" sz="1200" kern="1200" dirty="0" smtClean="0">
                <a:solidFill>
                  <a:schemeClr val="tx1"/>
                </a:solidFill>
                <a:effectLst/>
                <a:latin typeface="+mn-lt"/>
                <a:ea typeface="+mn-ea"/>
                <a:cs typeface="+mn-cs"/>
              </a:rPr>
              <a:t> to all </a:t>
            </a:r>
            <a:r>
              <a:rPr lang="fr-FR" sz="1200" kern="1200" dirty="0" err="1" smtClean="0">
                <a:solidFill>
                  <a:schemeClr val="tx1"/>
                </a:solidFill>
                <a:effectLst/>
                <a:latin typeface="+mn-lt"/>
                <a:ea typeface="+mn-ea"/>
                <a:cs typeface="+mn-cs"/>
              </a:rPr>
              <a:t>insect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species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was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highly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similar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see</a:t>
            </a:r>
            <a:r>
              <a:rPr lang="fr-FR" sz="1200" kern="1200" dirty="0" smtClean="0">
                <a:solidFill>
                  <a:schemeClr val="tx1"/>
                </a:solidFill>
                <a:effectLst/>
                <a:latin typeface="+mn-lt"/>
                <a:ea typeface="+mn-ea"/>
                <a:cs typeface="+mn-cs"/>
              </a:rPr>
              <a:t> Table 2. The BAT </a:t>
            </a:r>
            <a:r>
              <a:rPr lang="fr-FR" sz="1200" kern="1200" dirty="0" err="1" smtClean="0">
                <a:solidFill>
                  <a:schemeClr val="tx1"/>
                </a:solidFill>
                <a:effectLst/>
                <a:latin typeface="+mn-lt"/>
                <a:ea typeface="+mn-ea"/>
                <a:cs typeface="+mn-cs"/>
              </a:rPr>
              <a:t>results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corroborated</a:t>
            </a:r>
            <a:r>
              <a:rPr lang="fr-FR" sz="1200" kern="1200" dirty="0" smtClean="0">
                <a:solidFill>
                  <a:schemeClr val="tx1"/>
                </a:solidFill>
                <a:effectLst/>
                <a:latin typeface="+mn-lt"/>
                <a:ea typeface="+mn-ea"/>
                <a:cs typeface="+mn-cs"/>
              </a:rPr>
              <a:t> the dot blot </a:t>
            </a:r>
            <a:r>
              <a:rPr lang="fr-FR" sz="1200" kern="1200" dirty="0" err="1" smtClean="0">
                <a:solidFill>
                  <a:schemeClr val="tx1"/>
                </a:solidFill>
                <a:effectLst/>
                <a:latin typeface="+mn-lt"/>
                <a:ea typeface="+mn-ea"/>
                <a:cs typeface="+mn-cs"/>
              </a:rPr>
              <a:t>findings</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showed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somewhat</a:t>
            </a:r>
            <a:r>
              <a:rPr lang="fr-FR" sz="1200" kern="1200" dirty="0" smtClean="0">
                <a:solidFill>
                  <a:schemeClr val="tx1"/>
                </a:solidFill>
                <a:effectLst/>
                <a:latin typeface="+mn-lt"/>
                <a:ea typeface="+mn-ea"/>
                <a:cs typeface="+mn-cs"/>
              </a:rPr>
              <a:t> more sensitive </a:t>
            </a:r>
            <a:r>
              <a:rPr lang="fr-FR" sz="1200" kern="1200" dirty="0" err="1" smtClean="0">
                <a:solidFill>
                  <a:schemeClr val="tx1"/>
                </a:solidFill>
                <a:effectLst/>
                <a:latin typeface="+mn-lt"/>
                <a:ea typeface="+mn-ea"/>
                <a:cs typeface="+mn-cs"/>
              </a:rPr>
              <a:t>than</a:t>
            </a:r>
            <a:r>
              <a:rPr lang="fr-FR" sz="1200" kern="1200" dirty="0" smtClean="0">
                <a:solidFill>
                  <a:schemeClr val="tx1"/>
                </a:solidFill>
                <a:effectLst/>
                <a:latin typeface="+mn-lt"/>
                <a:ea typeface="+mn-ea"/>
                <a:cs typeface="+mn-cs"/>
              </a:rPr>
              <a:t> CAP.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Cross-</a:t>
            </a:r>
            <a:r>
              <a:rPr lang="fr-FR" sz="1200" kern="1200" dirty="0" err="1" smtClean="0">
                <a:solidFill>
                  <a:schemeClr val="tx1"/>
                </a:solidFill>
                <a:effectLst/>
                <a:latin typeface="+mn-lt"/>
                <a:ea typeface="+mn-ea"/>
                <a:cs typeface="+mn-cs"/>
              </a:rPr>
              <a:t>reactive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proteins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identified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using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munoblot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Different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protein</a:t>
            </a:r>
            <a:r>
              <a:rPr lang="fr-FR" sz="1200" kern="1200" dirty="0" smtClean="0">
                <a:solidFill>
                  <a:schemeClr val="tx1"/>
                </a:solidFill>
                <a:effectLst/>
                <a:latin typeface="+mn-lt"/>
                <a:ea typeface="+mn-ea"/>
                <a:cs typeface="+mn-cs"/>
              </a:rPr>
              <a:t> profiles </a:t>
            </a:r>
            <a:r>
              <a:rPr lang="fr-FR" sz="1200" kern="1200" dirty="0" err="1" smtClean="0">
                <a:solidFill>
                  <a:schemeClr val="tx1"/>
                </a:solidFill>
                <a:effectLst/>
                <a:latin typeface="+mn-lt"/>
                <a:ea typeface="+mn-ea"/>
                <a:cs typeface="+mn-cs"/>
              </a:rPr>
              <a:t>were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recognized</a:t>
            </a:r>
            <a:r>
              <a:rPr lang="fr-FR" sz="1200" kern="1200" dirty="0" smtClean="0">
                <a:solidFill>
                  <a:schemeClr val="tx1"/>
                </a:solidFill>
                <a:effectLst/>
                <a:latin typeface="+mn-lt"/>
                <a:ea typeface="+mn-ea"/>
                <a:cs typeface="+mn-cs"/>
              </a:rPr>
              <a:t> by the </a:t>
            </a:r>
            <a:r>
              <a:rPr lang="fr-FR" sz="1200" kern="1200" dirty="0" err="1" smtClean="0">
                <a:solidFill>
                  <a:schemeClr val="tx1"/>
                </a:solidFill>
                <a:effectLst/>
                <a:latin typeface="+mn-lt"/>
                <a:ea typeface="+mn-ea"/>
                <a:cs typeface="+mn-cs"/>
              </a:rPr>
              <a:t>shrimp</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allergic</a:t>
            </a:r>
            <a:r>
              <a:rPr lang="fr-FR" sz="1200" kern="1200" dirty="0" smtClean="0">
                <a:solidFill>
                  <a:schemeClr val="tx1"/>
                </a:solidFill>
                <a:effectLst/>
                <a:latin typeface="+mn-lt"/>
                <a:ea typeface="+mn-ea"/>
                <a:cs typeface="+mn-cs"/>
              </a:rPr>
              <a:t> patients. The </a:t>
            </a:r>
            <a:r>
              <a:rPr lang="fr-FR" sz="1200" kern="1200" dirty="0" err="1" smtClean="0">
                <a:solidFill>
                  <a:schemeClr val="tx1"/>
                </a:solidFill>
                <a:effectLst/>
                <a:latin typeface="+mn-lt"/>
                <a:ea typeface="+mn-ea"/>
                <a:cs typeface="+mn-cs"/>
              </a:rPr>
              <a:t>majority</a:t>
            </a:r>
            <a:r>
              <a:rPr lang="fr-FR" sz="1200" kern="1200" dirty="0" smtClean="0">
                <a:solidFill>
                  <a:schemeClr val="tx1"/>
                </a:solidFill>
                <a:effectLst/>
                <a:latin typeface="+mn-lt"/>
                <a:ea typeface="+mn-ea"/>
                <a:cs typeface="+mn-cs"/>
              </a:rPr>
              <a:t> (9/15) </a:t>
            </a:r>
            <a:r>
              <a:rPr lang="fr-FR" sz="1200" kern="1200" dirty="0" err="1" smtClean="0">
                <a:solidFill>
                  <a:schemeClr val="tx1"/>
                </a:solidFill>
                <a:effectLst/>
                <a:latin typeface="+mn-lt"/>
                <a:ea typeface="+mn-ea"/>
                <a:cs typeface="+mn-cs"/>
              </a:rPr>
              <a:t>recognized</a:t>
            </a:r>
            <a:r>
              <a:rPr lang="fr-FR" sz="1200" kern="1200" dirty="0" smtClean="0">
                <a:solidFill>
                  <a:schemeClr val="tx1"/>
                </a:solidFill>
                <a:effectLst/>
                <a:latin typeface="+mn-lt"/>
                <a:ea typeface="+mn-ea"/>
                <a:cs typeface="+mn-cs"/>
              </a:rPr>
              <a:t> a band at </a:t>
            </a:r>
            <a:r>
              <a:rPr lang="fr-FR" sz="1200" kern="1200" dirty="0" err="1" smtClean="0">
                <a:solidFill>
                  <a:schemeClr val="tx1"/>
                </a:solidFill>
                <a:effectLst/>
                <a:latin typeface="+mn-lt"/>
                <a:ea typeface="+mn-ea"/>
                <a:cs typeface="+mn-cs"/>
              </a:rPr>
              <a:t>approximately</a:t>
            </a:r>
            <a:r>
              <a:rPr lang="fr-FR" sz="1200" kern="1200" dirty="0" smtClean="0">
                <a:solidFill>
                  <a:schemeClr val="tx1"/>
                </a:solidFill>
                <a:effectLst/>
                <a:latin typeface="+mn-lt"/>
                <a:ea typeface="+mn-ea"/>
                <a:cs typeface="+mn-cs"/>
              </a:rPr>
              <a:t> 40 kDa. Identification of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band in </a:t>
            </a:r>
            <a:r>
              <a:rPr lang="fr-FR" sz="1200" kern="1200" dirty="0" err="1" smtClean="0">
                <a:solidFill>
                  <a:schemeClr val="tx1"/>
                </a:solidFill>
                <a:effectLst/>
                <a:latin typeface="+mn-lt"/>
                <a:ea typeface="+mn-ea"/>
                <a:cs typeface="+mn-cs"/>
              </a:rPr>
              <a:t>mealworm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previously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showed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contained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both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tropomyosin</a:t>
            </a:r>
            <a:r>
              <a:rPr lang="fr-FR" sz="1200" kern="1200" dirty="0" smtClean="0">
                <a:solidFill>
                  <a:schemeClr val="tx1"/>
                </a:solidFill>
                <a:effectLst/>
                <a:latin typeface="+mn-lt"/>
                <a:ea typeface="+mn-ea"/>
                <a:cs typeface="+mn-cs"/>
              </a:rPr>
              <a:t> and arginine kinase. Patient 12 </a:t>
            </a:r>
            <a:r>
              <a:rPr lang="fr-FR" sz="1200" kern="1200" dirty="0" err="1" smtClean="0">
                <a:solidFill>
                  <a:schemeClr val="tx1"/>
                </a:solidFill>
                <a:effectLst/>
                <a:latin typeface="+mn-lt"/>
                <a:ea typeface="+mn-ea"/>
                <a:cs typeface="+mn-cs"/>
              </a:rPr>
              <a:t>showed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also</a:t>
            </a:r>
            <a:r>
              <a:rPr lang="fr-FR" sz="1200" kern="1200" dirty="0" smtClean="0">
                <a:solidFill>
                  <a:schemeClr val="tx1"/>
                </a:solidFill>
                <a:effectLst/>
                <a:latin typeface="+mn-lt"/>
                <a:ea typeface="+mn-ea"/>
                <a:cs typeface="+mn-cs"/>
              </a:rPr>
              <a:t> IgE binding to a 50 kDa </a:t>
            </a:r>
            <a:r>
              <a:rPr lang="fr-FR" sz="1200" kern="1200" dirty="0" err="1" smtClean="0">
                <a:solidFill>
                  <a:schemeClr val="tx1"/>
                </a:solidFill>
                <a:effectLst/>
                <a:latin typeface="+mn-lt"/>
                <a:ea typeface="+mn-ea"/>
                <a:cs typeface="+mn-cs"/>
              </a:rPr>
              <a:t>proteins</a:t>
            </a:r>
            <a:r>
              <a:rPr lang="fr-FR" sz="1200" kern="1200" dirty="0" smtClean="0">
                <a:solidFill>
                  <a:schemeClr val="tx1"/>
                </a:solidFill>
                <a:effectLst/>
                <a:latin typeface="+mn-lt"/>
                <a:ea typeface="+mn-ea"/>
                <a:cs typeface="+mn-cs"/>
              </a:rPr>
              <a:t> and patients 4, 8, and 10 </a:t>
            </a:r>
            <a:r>
              <a:rPr lang="fr-FR" sz="1200" kern="1200" dirty="0" err="1" smtClean="0">
                <a:solidFill>
                  <a:schemeClr val="tx1"/>
                </a:solidFill>
                <a:effectLst/>
                <a:latin typeface="+mn-lt"/>
                <a:ea typeface="+mn-ea"/>
                <a:cs typeface="+mn-cs"/>
              </a:rPr>
              <a:t>mainly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recognized</a:t>
            </a:r>
            <a:r>
              <a:rPr lang="fr-FR" sz="1200" kern="1200" dirty="0" smtClean="0">
                <a:solidFill>
                  <a:schemeClr val="tx1"/>
                </a:solidFill>
                <a:effectLst/>
                <a:latin typeface="+mn-lt"/>
                <a:ea typeface="+mn-ea"/>
                <a:cs typeface="+mn-cs"/>
              </a:rPr>
              <a:t> bands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molecular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weight</a:t>
            </a:r>
            <a:r>
              <a:rPr lang="fr-FR" sz="1200" kern="1200" dirty="0" smtClean="0">
                <a:solidFill>
                  <a:schemeClr val="tx1"/>
                </a:solidFill>
                <a:effectLst/>
                <a:latin typeface="+mn-lt"/>
                <a:ea typeface="+mn-ea"/>
                <a:cs typeface="+mn-cs"/>
              </a:rPr>
              <a:t> &gt; 100 kDa, </a:t>
            </a:r>
            <a:r>
              <a:rPr lang="fr-FR" sz="1200" kern="1200" dirty="0" err="1" smtClean="0">
                <a:solidFill>
                  <a:schemeClr val="tx1"/>
                </a:solidFill>
                <a:effectLst/>
                <a:latin typeface="+mn-lt"/>
                <a:ea typeface="+mn-ea"/>
                <a:cs typeface="+mn-cs"/>
              </a:rPr>
              <a:t>including</a:t>
            </a:r>
            <a:r>
              <a:rPr lang="fr-FR" sz="1200" kern="1200" dirty="0" smtClean="0">
                <a:solidFill>
                  <a:schemeClr val="tx1"/>
                </a:solidFill>
                <a:effectLst/>
                <a:latin typeface="+mn-lt"/>
                <a:ea typeface="+mn-ea"/>
                <a:cs typeface="+mn-cs"/>
              </a:rPr>
              <a:t> a band at 200 kDa. Patients 9 and 11, </a:t>
            </a:r>
            <a:r>
              <a:rPr lang="fr-FR" sz="1200" kern="1200" dirty="0" err="1" smtClean="0">
                <a:solidFill>
                  <a:schemeClr val="tx1"/>
                </a:solidFill>
                <a:effectLst/>
                <a:latin typeface="+mn-lt"/>
                <a:ea typeface="+mn-ea"/>
                <a:cs typeface="+mn-cs"/>
              </a:rPr>
              <a:t>who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had</a:t>
            </a:r>
            <a:r>
              <a:rPr lang="fr-FR" sz="1200" kern="1200" dirty="0" smtClean="0">
                <a:solidFill>
                  <a:schemeClr val="tx1"/>
                </a:solidFill>
                <a:effectLst/>
                <a:latin typeface="+mn-lt"/>
                <a:ea typeface="+mn-ea"/>
                <a:cs typeface="+mn-cs"/>
              </a:rPr>
              <a:t> no </a:t>
            </a:r>
            <a:r>
              <a:rPr lang="fr-FR" sz="1200" kern="1200" dirty="0" err="1" smtClean="0">
                <a:solidFill>
                  <a:schemeClr val="tx1"/>
                </a:solidFill>
                <a:effectLst/>
                <a:latin typeface="+mn-lt"/>
                <a:ea typeface="+mn-ea"/>
                <a:cs typeface="+mn-cs"/>
              </a:rPr>
              <a:t>food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allergy</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mealworm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recognized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proteins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differ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molecular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weights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compared</a:t>
            </a:r>
            <a:r>
              <a:rPr lang="fr-FR" sz="1200" kern="1200" dirty="0" smtClean="0">
                <a:solidFill>
                  <a:schemeClr val="tx1"/>
                </a:solidFill>
                <a:effectLst/>
                <a:latin typeface="+mn-lt"/>
                <a:ea typeface="+mn-ea"/>
                <a:cs typeface="+mn-cs"/>
              </a:rPr>
              <a:t> to the </a:t>
            </a:r>
            <a:r>
              <a:rPr lang="fr-FR" sz="1200" kern="1200" dirty="0" err="1" smtClean="0">
                <a:solidFill>
                  <a:schemeClr val="tx1"/>
                </a:solidFill>
                <a:effectLst/>
                <a:latin typeface="+mn-lt"/>
                <a:ea typeface="+mn-ea"/>
                <a:cs typeface="+mn-cs"/>
              </a:rPr>
              <a:t>other</a:t>
            </a:r>
            <a:r>
              <a:rPr lang="fr-FR" sz="1200" kern="1200" dirty="0" smtClean="0">
                <a:solidFill>
                  <a:schemeClr val="tx1"/>
                </a:solidFill>
                <a:effectLst/>
                <a:latin typeface="+mn-lt"/>
                <a:ea typeface="+mn-ea"/>
                <a:cs typeface="+mn-cs"/>
              </a:rPr>
              <a:t> 13 patients. Figure 1 shows </a:t>
            </a:r>
            <a:r>
              <a:rPr lang="fr-FR" sz="1200" kern="1200" dirty="0" err="1" smtClean="0">
                <a:solidFill>
                  <a:schemeClr val="tx1"/>
                </a:solidFill>
                <a:effectLst/>
                <a:latin typeface="+mn-lt"/>
                <a:ea typeface="+mn-ea"/>
                <a:cs typeface="+mn-cs"/>
              </a:rPr>
              <a:t>two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representative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immunoblot’s</a:t>
            </a:r>
            <a:r>
              <a:rPr lang="fr-FR" sz="1200" kern="1200" dirty="0" smtClean="0">
                <a:solidFill>
                  <a:schemeClr val="tx1"/>
                </a:solidFill>
                <a:effectLst/>
                <a:latin typeface="+mn-lt"/>
                <a:ea typeface="+mn-ea"/>
                <a:cs typeface="+mn-cs"/>
              </a:rPr>
              <a:t> of patients 2, 4, 9, and 12. </a:t>
            </a:r>
          </a:p>
          <a:p>
            <a:r>
              <a:rPr lang="fr-FR" dirty="0" err="1" smtClean="0"/>
              <a:t>Shrimp</a:t>
            </a:r>
            <a:r>
              <a:rPr lang="fr-FR" dirty="0" smtClean="0"/>
              <a:t> </a:t>
            </a:r>
            <a:r>
              <a:rPr lang="fr-FR" dirty="0" err="1" smtClean="0"/>
              <a:t>allergic</a:t>
            </a:r>
            <a:r>
              <a:rPr lang="fr-FR" dirty="0" smtClean="0"/>
              <a:t> patients </a:t>
            </a:r>
            <a:r>
              <a:rPr lang="fr-FR" dirty="0" err="1" smtClean="0"/>
              <a:t>with</a:t>
            </a:r>
            <a:r>
              <a:rPr lang="fr-FR" dirty="0" smtClean="0"/>
              <a:t> </a:t>
            </a:r>
            <a:r>
              <a:rPr lang="fr-FR" dirty="0" err="1" smtClean="0"/>
              <a:t>food</a:t>
            </a:r>
            <a:r>
              <a:rPr lang="fr-FR" dirty="0" smtClean="0"/>
              <a:t> </a:t>
            </a:r>
            <a:r>
              <a:rPr lang="fr-FR" dirty="0" err="1" smtClean="0"/>
              <a:t>allergy</a:t>
            </a:r>
            <a:r>
              <a:rPr lang="fr-FR" dirty="0" smtClean="0"/>
              <a:t> to </a:t>
            </a:r>
            <a:r>
              <a:rPr lang="fr-FR" dirty="0" err="1" smtClean="0"/>
              <a:t>mealworm</a:t>
            </a:r>
            <a:r>
              <a:rPr lang="fr-FR" dirty="0" smtClean="0"/>
              <a:t> </a:t>
            </a:r>
            <a:r>
              <a:rPr lang="fr-FR" dirty="0" err="1" smtClean="0"/>
              <a:t>showed</a:t>
            </a:r>
            <a:r>
              <a:rPr lang="fr-FR" dirty="0" smtClean="0"/>
              <a:t> IgE </a:t>
            </a:r>
            <a:r>
              <a:rPr lang="fr-FR" dirty="0" err="1" smtClean="0"/>
              <a:t>reactivity</a:t>
            </a:r>
            <a:r>
              <a:rPr lang="fr-FR" dirty="0" smtClean="0"/>
              <a:t> (blot and BAT) to all </a:t>
            </a:r>
            <a:r>
              <a:rPr lang="fr-FR" dirty="0" err="1" smtClean="0"/>
              <a:t>insect</a:t>
            </a:r>
            <a:r>
              <a:rPr lang="fr-FR" dirty="0" smtClean="0"/>
              <a:t> </a:t>
            </a:r>
            <a:r>
              <a:rPr lang="fr-FR" dirty="0" err="1" smtClean="0"/>
              <a:t>extracts</a:t>
            </a:r>
            <a:r>
              <a:rPr lang="fr-FR" dirty="0" smtClean="0"/>
              <a:t>. The main IgE binding </a:t>
            </a:r>
            <a:r>
              <a:rPr lang="fr-FR" dirty="0" err="1" smtClean="0"/>
              <a:t>proteins</a:t>
            </a:r>
            <a:r>
              <a:rPr lang="fr-FR" dirty="0" smtClean="0"/>
              <a:t> </a:t>
            </a:r>
            <a:r>
              <a:rPr lang="fr-FR" dirty="0" err="1" smtClean="0"/>
              <a:t>were</a:t>
            </a:r>
            <a:r>
              <a:rPr lang="fr-FR" dirty="0" smtClean="0"/>
              <a:t> </a:t>
            </a:r>
            <a:r>
              <a:rPr lang="fr-FR" dirty="0" err="1" smtClean="0"/>
              <a:t>tropomyosin</a:t>
            </a:r>
            <a:r>
              <a:rPr lang="fr-FR" dirty="0" smtClean="0"/>
              <a:t> and/or arginine kinase (9/13). </a:t>
            </a:r>
          </a:p>
          <a:p>
            <a:r>
              <a:rPr lang="fr-FR" dirty="0" smtClean="0"/>
              <a:t>Binding to </a:t>
            </a:r>
            <a:r>
              <a:rPr lang="fr-FR" dirty="0" err="1" smtClean="0"/>
              <a:t>other</a:t>
            </a:r>
            <a:r>
              <a:rPr lang="fr-FR" dirty="0" smtClean="0"/>
              <a:t> </a:t>
            </a:r>
            <a:r>
              <a:rPr lang="fr-FR" dirty="0" err="1" smtClean="0"/>
              <a:t>proteins</a:t>
            </a:r>
            <a:r>
              <a:rPr lang="fr-FR" dirty="0" smtClean="0"/>
              <a:t> </a:t>
            </a:r>
            <a:r>
              <a:rPr lang="fr-FR" dirty="0" err="1" smtClean="0"/>
              <a:t>with</a:t>
            </a:r>
            <a:r>
              <a:rPr lang="fr-FR" dirty="0" smtClean="0"/>
              <a:t> a MW of #50 kDa and MW &gt; 100 KDa </a:t>
            </a:r>
            <a:r>
              <a:rPr lang="fr-FR" dirty="0" err="1" smtClean="0"/>
              <a:t>was</a:t>
            </a:r>
            <a:r>
              <a:rPr lang="fr-FR" dirty="0" smtClean="0"/>
              <a:t> </a:t>
            </a:r>
            <a:r>
              <a:rPr lang="fr-FR" dirty="0" err="1" smtClean="0"/>
              <a:t>also</a:t>
            </a:r>
            <a:r>
              <a:rPr lang="fr-FR" dirty="0" smtClean="0"/>
              <a:t> </a:t>
            </a:r>
            <a:r>
              <a:rPr lang="fr-FR" dirty="0" err="1" smtClean="0"/>
              <a:t>seen</a:t>
            </a:r>
            <a:r>
              <a:rPr lang="fr-FR" dirty="0" smtClean="0"/>
              <a:t>. </a:t>
            </a:r>
          </a:p>
          <a:p>
            <a:r>
              <a:rPr lang="fr-FR" dirty="0" err="1" smtClean="0"/>
              <a:t>Primary</a:t>
            </a:r>
            <a:r>
              <a:rPr lang="fr-FR" dirty="0" smtClean="0"/>
              <a:t> </a:t>
            </a:r>
            <a:r>
              <a:rPr lang="fr-FR" dirty="0" err="1" smtClean="0"/>
              <a:t>mealworm</a:t>
            </a:r>
            <a:r>
              <a:rPr lang="fr-FR" dirty="0" smtClean="0"/>
              <a:t> </a:t>
            </a:r>
            <a:r>
              <a:rPr lang="fr-FR" dirty="0" err="1" smtClean="0"/>
              <a:t>allergic</a:t>
            </a:r>
            <a:r>
              <a:rPr lang="fr-FR" dirty="0" smtClean="0"/>
              <a:t> </a:t>
            </a:r>
            <a:r>
              <a:rPr lang="fr-FR" dirty="0" err="1" smtClean="0"/>
              <a:t>subjects</a:t>
            </a:r>
            <a:r>
              <a:rPr lang="fr-FR" dirty="0" smtClean="0"/>
              <a:t> </a:t>
            </a:r>
            <a:r>
              <a:rPr lang="fr-FR" dirty="0" err="1" smtClean="0"/>
              <a:t>showed</a:t>
            </a:r>
            <a:r>
              <a:rPr lang="fr-FR" dirty="0" smtClean="0"/>
              <a:t> </a:t>
            </a:r>
            <a:r>
              <a:rPr lang="fr-FR" dirty="0" err="1" smtClean="0"/>
              <a:t>sensitization</a:t>
            </a:r>
            <a:r>
              <a:rPr lang="fr-FR" dirty="0" smtClean="0"/>
              <a:t> to </a:t>
            </a:r>
            <a:r>
              <a:rPr lang="fr-FR" dirty="0" err="1" smtClean="0"/>
              <a:t>some</a:t>
            </a:r>
            <a:r>
              <a:rPr lang="fr-FR" dirty="0" smtClean="0"/>
              <a:t> </a:t>
            </a:r>
            <a:r>
              <a:rPr lang="fr-FR" dirty="0" err="1" smtClean="0"/>
              <a:t>tested</a:t>
            </a:r>
            <a:r>
              <a:rPr lang="fr-FR" dirty="0" smtClean="0"/>
              <a:t> </a:t>
            </a:r>
            <a:r>
              <a:rPr lang="fr-FR" dirty="0" err="1" smtClean="0"/>
              <a:t>insect</a:t>
            </a:r>
            <a:r>
              <a:rPr lang="fr-FR" dirty="0" smtClean="0"/>
              <a:t> </a:t>
            </a:r>
            <a:r>
              <a:rPr lang="fr-FR" dirty="0" err="1" smtClean="0"/>
              <a:t>extracts</a:t>
            </a:r>
            <a:r>
              <a:rPr lang="fr-FR" dirty="0" smtClean="0"/>
              <a:t>. No </a:t>
            </a:r>
            <a:r>
              <a:rPr lang="fr-FR" dirty="0" err="1" smtClean="0"/>
              <a:t>clear</a:t>
            </a:r>
            <a:r>
              <a:rPr lang="fr-FR" dirty="0" smtClean="0"/>
              <a:t> </a:t>
            </a:r>
            <a:r>
              <a:rPr lang="fr-FR" dirty="0" err="1" smtClean="0"/>
              <a:t>similarities</a:t>
            </a:r>
            <a:r>
              <a:rPr lang="fr-FR" dirty="0" smtClean="0"/>
              <a:t> </a:t>
            </a:r>
            <a:r>
              <a:rPr lang="fr-FR" dirty="0" err="1" smtClean="0"/>
              <a:t>between</a:t>
            </a:r>
            <a:r>
              <a:rPr lang="fr-FR" dirty="0" smtClean="0"/>
              <a:t> </a:t>
            </a:r>
            <a:r>
              <a:rPr lang="fr-FR" dirty="0" err="1" smtClean="0"/>
              <a:t>insect</a:t>
            </a:r>
            <a:r>
              <a:rPr lang="fr-FR" dirty="0" smtClean="0"/>
              <a:t> </a:t>
            </a:r>
            <a:r>
              <a:rPr lang="fr-FR" dirty="0" err="1" smtClean="0"/>
              <a:t>sensitization</a:t>
            </a:r>
            <a:r>
              <a:rPr lang="fr-FR" dirty="0" smtClean="0"/>
              <a:t> patterns on the </a:t>
            </a:r>
            <a:r>
              <a:rPr lang="fr-FR" dirty="0" err="1" smtClean="0"/>
              <a:t>immunoblot</a:t>
            </a:r>
            <a:r>
              <a:rPr lang="fr-FR" dirty="0" smtClean="0"/>
              <a:t> </a:t>
            </a:r>
            <a:r>
              <a:rPr lang="fr-FR" dirty="0" err="1" smtClean="0"/>
              <a:t>were</a:t>
            </a:r>
            <a:r>
              <a:rPr lang="fr-FR" dirty="0" smtClean="0"/>
              <a:t> </a:t>
            </a:r>
            <a:r>
              <a:rPr lang="fr-FR" dirty="0" err="1" smtClean="0"/>
              <a:t>seen</a:t>
            </a:r>
            <a:r>
              <a:rPr lang="fr-FR" dirty="0" smtClean="0"/>
              <a:t> for the </a:t>
            </a:r>
            <a:r>
              <a:rPr lang="fr-FR" dirty="0" err="1" smtClean="0"/>
              <a:t>primary</a:t>
            </a:r>
            <a:r>
              <a:rPr lang="fr-FR" dirty="0" smtClean="0"/>
              <a:t> </a:t>
            </a:r>
            <a:r>
              <a:rPr lang="fr-FR" dirty="0" err="1" smtClean="0"/>
              <a:t>mealworm</a:t>
            </a:r>
            <a:r>
              <a:rPr lang="fr-FR" dirty="0" smtClean="0"/>
              <a:t> </a:t>
            </a:r>
            <a:r>
              <a:rPr lang="fr-FR" dirty="0" err="1" smtClean="0"/>
              <a:t>allergic</a:t>
            </a:r>
            <a:r>
              <a:rPr lang="fr-FR" dirty="0" smtClean="0"/>
              <a:t> </a:t>
            </a:r>
            <a:r>
              <a:rPr lang="fr-FR" dirty="0" err="1" smtClean="0"/>
              <a:t>subjects</a:t>
            </a:r>
            <a:r>
              <a:rPr lang="fr-FR" dirty="0" smtClean="0"/>
              <a:t>. </a:t>
            </a:r>
          </a:p>
          <a:p>
            <a:r>
              <a:rPr lang="fr-FR" dirty="0" err="1" smtClean="0"/>
              <a:t>Furthermore</a:t>
            </a:r>
            <a:r>
              <a:rPr lang="fr-FR" dirty="0" smtClean="0"/>
              <a:t>, </a:t>
            </a:r>
            <a:r>
              <a:rPr lang="fr-FR" dirty="0" err="1" smtClean="0"/>
              <a:t>basophil</a:t>
            </a:r>
            <a:r>
              <a:rPr lang="fr-FR" dirty="0" smtClean="0"/>
              <a:t> </a:t>
            </a:r>
            <a:r>
              <a:rPr lang="fr-FR" dirty="0" err="1" smtClean="0"/>
              <a:t>reactivity</a:t>
            </a:r>
            <a:r>
              <a:rPr lang="fr-FR" dirty="0" smtClean="0"/>
              <a:t> to the </a:t>
            </a:r>
            <a:r>
              <a:rPr lang="fr-FR" dirty="0" err="1" smtClean="0"/>
              <a:t>insect</a:t>
            </a:r>
            <a:r>
              <a:rPr lang="fr-FR" dirty="0" smtClean="0"/>
              <a:t> </a:t>
            </a:r>
            <a:r>
              <a:rPr lang="fr-FR" dirty="0" err="1" smtClean="0"/>
              <a:t>extracts</a:t>
            </a:r>
            <a:r>
              <a:rPr lang="fr-FR" dirty="0" smtClean="0"/>
              <a:t> </a:t>
            </a:r>
            <a:r>
              <a:rPr lang="fr-FR" dirty="0" err="1" smtClean="0"/>
              <a:t>tested</a:t>
            </a:r>
            <a:r>
              <a:rPr lang="fr-FR" dirty="0" smtClean="0"/>
              <a:t> </a:t>
            </a:r>
            <a:r>
              <a:rPr lang="fr-FR" dirty="0" err="1" smtClean="0"/>
              <a:t>was</a:t>
            </a:r>
            <a:r>
              <a:rPr lang="fr-FR" dirty="0" smtClean="0"/>
              <a:t> </a:t>
            </a:r>
            <a:r>
              <a:rPr lang="fr-FR" dirty="0" err="1" smtClean="0"/>
              <a:t>different</a:t>
            </a:r>
            <a:r>
              <a:rPr lang="fr-FR" dirty="0" smtClean="0"/>
              <a:t> for </a:t>
            </a:r>
            <a:r>
              <a:rPr lang="fr-FR" dirty="0" err="1" smtClean="0"/>
              <a:t>these</a:t>
            </a:r>
            <a:r>
              <a:rPr lang="fr-FR" dirty="0" smtClean="0"/>
              <a:t> </a:t>
            </a:r>
            <a:r>
              <a:rPr lang="fr-FR" dirty="0" err="1" smtClean="0"/>
              <a:t>subjects</a:t>
            </a:r>
            <a:r>
              <a:rPr lang="fr-FR" dirty="0" smtClean="0"/>
              <a:t>. </a:t>
            </a:r>
          </a:p>
          <a:p>
            <a:r>
              <a:rPr lang="fr-FR" dirty="0" smtClean="0"/>
              <a:t>That IgE </a:t>
            </a:r>
            <a:r>
              <a:rPr lang="fr-FR" dirty="0" err="1" smtClean="0"/>
              <a:t>from</a:t>
            </a:r>
            <a:r>
              <a:rPr lang="fr-FR" dirty="0" smtClean="0"/>
              <a:t> </a:t>
            </a:r>
            <a:r>
              <a:rPr lang="fr-FR" dirty="0" err="1" smtClean="0"/>
              <a:t>shrimp</a:t>
            </a:r>
            <a:r>
              <a:rPr lang="fr-FR" dirty="0" smtClean="0"/>
              <a:t> </a:t>
            </a:r>
            <a:r>
              <a:rPr lang="fr-FR" dirty="0" err="1" smtClean="0"/>
              <a:t>allergic</a:t>
            </a:r>
            <a:r>
              <a:rPr lang="fr-FR" dirty="0" smtClean="0"/>
              <a:t> patients </a:t>
            </a:r>
            <a:r>
              <a:rPr lang="fr-FR" dirty="0" err="1" smtClean="0"/>
              <a:t>binds</a:t>
            </a:r>
            <a:r>
              <a:rPr lang="fr-FR" dirty="0" smtClean="0"/>
              <a:t> to </a:t>
            </a:r>
            <a:r>
              <a:rPr lang="fr-FR" dirty="0" err="1" smtClean="0"/>
              <a:t>proteins</a:t>
            </a:r>
            <a:r>
              <a:rPr lang="fr-FR" dirty="0" smtClean="0"/>
              <a:t> </a:t>
            </a:r>
            <a:r>
              <a:rPr lang="fr-FR" dirty="0" err="1" smtClean="0"/>
              <a:t>from</a:t>
            </a:r>
            <a:r>
              <a:rPr lang="fr-FR" dirty="0" smtClean="0"/>
              <a:t> </a:t>
            </a:r>
            <a:r>
              <a:rPr lang="fr-FR" dirty="0" err="1" smtClean="0"/>
              <a:t>different</a:t>
            </a:r>
            <a:r>
              <a:rPr lang="fr-FR" dirty="0" smtClean="0"/>
              <a:t> </a:t>
            </a:r>
            <a:r>
              <a:rPr lang="fr-FR" dirty="0" err="1" smtClean="0"/>
              <a:t>insects</a:t>
            </a:r>
            <a:r>
              <a:rPr lang="fr-FR" dirty="0" smtClean="0"/>
              <a:t> </a:t>
            </a:r>
            <a:r>
              <a:rPr lang="fr-FR" dirty="0" err="1" smtClean="0"/>
              <a:t>is</a:t>
            </a:r>
            <a:r>
              <a:rPr lang="fr-FR" dirty="0" smtClean="0"/>
              <a:t> not </a:t>
            </a:r>
            <a:r>
              <a:rPr lang="fr-FR" dirty="0" err="1" smtClean="0"/>
              <a:t>surprising</a:t>
            </a:r>
            <a:r>
              <a:rPr lang="fr-FR" dirty="0" smtClean="0"/>
              <a:t> </a:t>
            </a:r>
            <a:r>
              <a:rPr lang="fr-FR" dirty="0" err="1" smtClean="0"/>
              <a:t>because</a:t>
            </a:r>
            <a:r>
              <a:rPr lang="fr-FR" dirty="0" smtClean="0"/>
              <a:t> </a:t>
            </a:r>
            <a:r>
              <a:rPr lang="fr-FR" dirty="0" err="1" smtClean="0"/>
              <a:t>crustaceans</a:t>
            </a:r>
            <a:r>
              <a:rPr lang="fr-FR" dirty="0" smtClean="0"/>
              <a:t> and </a:t>
            </a:r>
            <a:r>
              <a:rPr lang="fr-FR" dirty="0" err="1" smtClean="0"/>
              <a:t>insects</a:t>
            </a:r>
            <a:r>
              <a:rPr lang="fr-FR" dirty="0" smtClean="0"/>
              <a:t> </a:t>
            </a:r>
            <a:r>
              <a:rPr lang="fr-FR" dirty="0" err="1" smtClean="0"/>
              <a:t>both</a:t>
            </a:r>
            <a:r>
              <a:rPr lang="fr-FR" dirty="0" smtClean="0"/>
              <a:t> </a:t>
            </a:r>
            <a:r>
              <a:rPr lang="fr-FR" dirty="0" err="1" smtClean="0"/>
              <a:t>belong</a:t>
            </a:r>
            <a:r>
              <a:rPr lang="fr-FR" dirty="0" smtClean="0"/>
              <a:t> to the </a:t>
            </a:r>
            <a:r>
              <a:rPr lang="fr-FR" dirty="0" err="1" smtClean="0"/>
              <a:t>same</a:t>
            </a:r>
            <a:r>
              <a:rPr lang="fr-FR" dirty="0" smtClean="0"/>
              <a:t> phylum (</a:t>
            </a:r>
            <a:r>
              <a:rPr lang="fr-FR" dirty="0" err="1" smtClean="0"/>
              <a:t>Arthropoda</a:t>
            </a:r>
            <a:r>
              <a:rPr lang="fr-FR" dirty="0" smtClean="0"/>
              <a:t>). </a:t>
            </a:r>
          </a:p>
          <a:p>
            <a:r>
              <a:rPr lang="fr-FR" dirty="0" err="1" smtClean="0"/>
              <a:t>Within</a:t>
            </a:r>
            <a:r>
              <a:rPr lang="fr-FR" dirty="0" smtClean="0"/>
              <a:t> the clade </a:t>
            </a:r>
            <a:r>
              <a:rPr lang="fr-FR" dirty="0" err="1" smtClean="0"/>
              <a:t>Pancrustacea</a:t>
            </a:r>
            <a:r>
              <a:rPr lang="fr-FR" dirty="0" smtClean="0"/>
              <a:t>, </a:t>
            </a:r>
            <a:r>
              <a:rPr lang="fr-FR" dirty="0" err="1" smtClean="0"/>
              <a:t>shrimp</a:t>
            </a:r>
            <a:r>
              <a:rPr lang="fr-FR" dirty="0" smtClean="0"/>
              <a:t> </a:t>
            </a:r>
            <a:r>
              <a:rPr lang="fr-FR" dirty="0" err="1" smtClean="0"/>
              <a:t>belong</a:t>
            </a:r>
            <a:r>
              <a:rPr lang="fr-FR" dirty="0" smtClean="0"/>
              <a:t> to the </a:t>
            </a:r>
            <a:r>
              <a:rPr lang="fr-FR" dirty="0" err="1" smtClean="0"/>
              <a:t>subphylum</a:t>
            </a:r>
            <a:r>
              <a:rPr lang="fr-FR" dirty="0" smtClean="0"/>
              <a:t> </a:t>
            </a:r>
            <a:r>
              <a:rPr lang="fr-FR" dirty="0" err="1" smtClean="0"/>
              <a:t>crustacea</a:t>
            </a:r>
            <a:r>
              <a:rPr lang="fr-FR" dirty="0" smtClean="0"/>
              <a:t> and </a:t>
            </a:r>
            <a:r>
              <a:rPr lang="fr-FR" dirty="0" err="1" smtClean="0"/>
              <a:t>insects</a:t>
            </a:r>
            <a:r>
              <a:rPr lang="fr-FR" dirty="0" smtClean="0"/>
              <a:t> </a:t>
            </a:r>
            <a:r>
              <a:rPr lang="fr-FR" dirty="0" err="1" smtClean="0"/>
              <a:t>belong</a:t>
            </a:r>
            <a:r>
              <a:rPr lang="fr-FR" dirty="0" smtClean="0"/>
              <a:t> to the </a:t>
            </a:r>
            <a:r>
              <a:rPr lang="fr-FR" dirty="0" err="1" smtClean="0"/>
              <a:t>subphylum</a:t>
            </a:r>
            <a:r>
              <a:rPr lang="fr-FR" dirty="0" smtClean="0"/>
              <a:t> </a:t>
            </a:r>
            <a:r>
              <a:rPr lang="fr-FR" dirty="0" err="1" smtClean="0"/>
              <a:t>Hexapoda</a:t>
            </a:r>
            <a:r>
              <a:rPr lang="fr-FR" dirty="0" smtClean="0"/>
              <a:t> [15]. As a </a:t>
            </a:r>
            <a:r>
              <a:rPr lang="fr-FR" dirty="0" err="1" smtClean="0"/>
              <a:t>result</a:t>
            </a:r>
            <a:r>
              <a:rPr lang="fr-FR" dirty="0" smtClean="0"/>
              <a:t> of </a:t>
            </a:r>
            <a:r>
              <a:rPr lang="fr-FR" dirty="0" err="1" smtClean="0"/>
              <a:t>this</a:t>
            </a:r>
            <a:r>
              <a:rPr lang="fr-FR" dirty="0" smtClean="0"/>
              <a:t> </a:t>
            </a:r>
            <a:r>
              <a:rPr lang="fr-FR" dirty="0" err="1" smtClean="0"/>
              <a:t>phylogenetic</a:t>
            </a:r>
            <a:r>
              <a:rPr lang="fr-FR" dirty="0" smtClean="0"/>
              <a:t> relation, </a:t>
            </a:r>
            <a:r>
              <a:rPr lang="fr-FR" dirty="0" err="1" smtClean="0"/>
              <a:t>homology</a:t>
            </a:r>
            <a:r>
              <a:rPr lang="fr-FR" dirty="0" smtClean="0"/>
              <a:t> </a:t>
            </a:r>
            <a:r>
              <a:rPr lang="fr-FR" dirty="0" err="1" smtClean="0"/>
              <a:t>between</a:t>
            </a:r>
            <a:r>
              <a:rPr lang="fr-FR" dirty="0" smtClean="0"/>
              <a:t> </a:t>
            </a:r>
            <a:r>
              <a:rPr lang="fr-FR" dirty="0" err="1" smtClean="0"/>
              <a:t>proteins</a:t>
            </a:r>
            <a:r>
              <a:rPr lang="fr-FR" dirty="0" smtClean="0"/>
              <a:t> of </a:t>
            </a:r>
            <a:r>
              <a:rPr lang="fr-FR" dirty="0" err="1" smtClean="0"/>
              <a:t>shrimp</a:t>
            </a:r>
            <a:r>
              <a:rPr lang="fr-FR" dirty="0" smtClean="0"/>
              <a:t> and </a:t>
            </a:r>
            <a:r>
              <a:rPr lang="fr-FR" dirty="0" err="1" smtClean="0"/>
              <a:t>different</a:t>
            </a:r>
            <a:r>
              <a:rPr lang="fr-FR" dirty="0" smtClean="0"/>
              <a:t> </a:t>
            </a:r>
            <a:r>
              <a:rPr lang="fr-FR" dirty="0" err="1" smtClean="0"/>
              <a:t>insects</a:t>
            </a:r>
            <a:r>
              <a:rPr lang="fr-FR" dirty="0" smtClean="0"/>
              <a:t> </a:t>
            </a:r>
            <a:r>
              <a:rPr lang="fr-FR" dirty="0" err="1" smtClean="0"/>
              <a:t>can</a:t>
            </a:r>
            <a:r>
              <a:rPr lang="fr-FR" dirty="0" smtClean="0"/>
              <a:t> </a:t>
            </a:r>
            <a:r>
              <a:rPr lang="fr-FR" dirty="0" err="1" smtClean="0"/>
              <a:t>be</a:t>
            </a:r>
            <a:r>
              <a:rPr lang="fr-FR" dirty="0" smtClean="0"/>
              <a:t> </a:t>
            </a:r>
            <a:r>
              <a:rPr lang="fr-FR" dirty="0" err="1" smtClean="0"/>
              <a:t>expected</a:t>
            </a:r>
            <a:r>
              <a:rPr lang="fr-FR" dirty="0" smtClean="0"/>
              <a:t> and has been </a:t>
            </a:r>
            <a:r>
              <a:rPr lang="fr-FR" dirty="0" err="1" smtClean="0"/>
              <a:t>previously</a:t>
            </a:r>
            <a:r>
              <a:rPr lang="fr-FR" dirty="0" smtClean="0"/>
              <a:t> </a:t>
            </a:r>
            <a:r>
              <a:rPr lang="fr-FR" dirty="0" err="1" smtClean="0"/>
              <a:t>documented</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8</a:t>
            </a:fld>
            <a:endParaRPr lang="en-US"/>
          </a:p>
        </p:txBody>
      </p:sp>
    </p:spTree>
    <p:extLst>
      <p:ext uri="{BB962C8B-B14F-4D97-AF65-F5344CB8AC3E}">
        <p14:creationId xmlns:p14="http://schemas.microsoft.com/office/powerpoint/2010/main" xmlns="" val="213156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FR" dirty="0" smtClean="0"/>
              <a:t>28y.o. </a:t>
            </a:r>
            <a:r>
              <a:rPr lang="fr-FR" dirty="0" err="1" smtClean="0"/>
              <a:t>woman</a:t>
            </a:r>
            <a:r>
              <a:rPr lang="fr-FR" dirty="0" smtClean="0"/>
              <a:t> : </a:t>
            </a:r>
            <a:br>
              <a:rPr lang="fr-FR" dirty="0" smtClean="0"/>
            </a:br>
            <a:r>
              <a:rPr lang="fr-FR" dirty="0" err="1" smtClean="0"/>
              <a:t>perennial</a:t>
            </a:r>
            <a:r>
              <a:rPr lang="fr-FR" dirty="0" smtClean="0"/>
              <a:t> </a:t>
            </a:r>
            <a:r>
              <a:rPr lang="fr-FR" dirty="0" err="1" smtClean="0"/>
              <a:t>itching</a:t>
            </a:r>
            <a:r>
              <a:rPr lang="fr-FR" dirty="0" smtClean="0"/>
              <a:t>; </a:t>
            </a:r>
            <a:r>
              <a:rPr lang="fr-FR" dirty="0" err="1" smtClean="0"/>
              <a:t>stuffy</a:t>
            </a:r>
            <a:r>
              <a:rPr lang="fr-FR" dirty="0" smtClean="0"/>
              <a:t> </a:t>
            </a:r>
            <a:r>
              <a:rPr lang="fr-FR" dirty="0" err="1" smtClean="0"/>
              <a:t>nose</a:t>
            </a:r>
            <a:r>
              <a:rPr lang="fr-FR" dirty="0" smtClean="0"/>
              <a:t> and </a:t>
            </a:r>
            <a:r>
              <a:rPr lang="fr-FR" dirty="0" err="1" smtClean="0"/>
              <a:t>sneezing</a:t>
            </a:r>
            <a:r>
              <a:rPr lang="fr-FR" dirty="0" smtClean="0"/>
              <a:t> for 2 </a:t>
            </a:r>
            <a:r>
              <a:rPr lang="fr-FR" dirty="0" err="1" smtClean="0"/>
              <a:t>years</a:t>
            </a:r>
            <a:r>
              <a:rPr lang="fr-FR" dirty="0" smtClean="0"/>
              <a:t>; </a:t>
            </a:r>
            <a:r>
              <a:rPr lang="fr-FR" dirty="0" err="1" smtClean="0"/>
              <a:t>dyspnea</a:t>
            </a:r>
            <a:r>
              <a:rPr lang="fr-FR" dirty="0" smtClean="0"/>
              <a:t>, </a:t>
            </a:r>
            <a:r>
              <a:rPr lang="fr-FR" dirty="0" err="1" smtClean="0"/>
              <a:t>cough</a:t>
            </a:r>
            <a:r>
              <a:rPr lang="fr-FR" dirty="0" smtClean="0"/>
              <a:t> and </a:t>
            </a:r>
            <a:r>
              <a:rPr lang="fr-FR" dirty="0" err="1" smtClean="0"/>
              <a:t>wheezing</a:t>
            </a:r>
            <a:r>
              <a:rPr lang="fr-FR" dirty="0" smtClean="0"/>
              <a:t>, for 1 </a:t>
            </a:r>
            <a:r>
              <a:rPr lang="fr-FR" dirty="0" err="1" smtClean="0"/>
              <a:t>year</a:t>
            </a:r>
            <a:r>
              <a:rPr lang="fr-FR" dirty="0" smtClean="0"/>
              <a:t>. </a:t>
            </a:r>
          </a:p>
          <a:p>
            <a:pPr lvl="1"/>
            <a:r>
              <a:rPr lang="fr-FR" dirty="0" err="1" smtClean="0"/>
              <a:t>She</a:t>
            </a:r>
            <a:r>
              <a:rPr lang="fr-FR" dirty="0" smtClean="0"/>
              <a:t> </a:t>
            </a:r>
            <a:r>
              <a:rPr lang="fr-FR" dirty="0" err="1" smtClean="0"/>
              <a:t>related</a:t>
            </a:r>
            <a:r>
              <a:rPr lang="fr-FR" dirty="0" smtClean="0"/>
              <a:t> the </a:t>
            </a:r>
            <a:r>
              <a:rPr lang="fr-FR" dirty="0" err="1" smtClean="0"/>
              <a:t>symptoms</a:t>
            </a:r>
            <a:r>
              <a:rPr lang="fr-FR" dirty="0" smtClean="0"/>
              <a:t> to </a:t>
            </a:r>
            <a:r>
              <a:rPr lang="fr-FR" dirty="0" err="1" smtClean="0"/>
              <a:t>exposure</a:t>
            </a:r>
            <a:r>
              <a:rPr lang="fr-FR" dirty="0" smtClean="0"/>
              <a:t> to </a:t>
            </a:r>
            <a:r>
              <a:rPr lang="fr-FR" dirty="0" err="1" smtClean="0"/>
              <a:t>several</a:t>
            </a:r>
            <a:r>
              <a:rPr lang="fr-FR" dirty="0" smtClean="0"/>
              <a:t> types of crickets bred on a </a:t>
            </a:r>
            <a:r>
              <a:rPr lang="fr-FR" dirty="0" err="1" smtClean="0"/>
              <a:t>farm</a:t>
            </a:r>
            <a:r>
              <a:rPr lang="fr-FR" dirty="0" smtClean="0"/>
              <a:t> </a:t>
            </a:r>
            <a:r>
              <a:rPr lang="fr-FR" dirty="0" err="1" smtClean="0"/>
              <a:t>where</a:t>
            </a:r>
            <a:r>
              <a:rPr lang="fr-FR" dirty="0" smtClean="0"/>
              <a:t> </a:t>
            </a:r>
            <a:r>
              <a:rPr lang="fr-FR" dirty="0" err="1" smtClean="0"/>
              <a:t>she</a:t>
            </a:r>
            <a:r>
              <a:rPr lang="fr-FR" dirty="0" smtClean="0"/>
              <a:t> </a:t>
            </a:r>
            <a:r>
              <a:rPr lang="fr-FR" dirty="0" err="1" smtClean="0"/>
              <a:t>had</a:t>
            </a:r>
            <a:r>
              <a:rPr lang="fr-FR" dirty="0" smtClean="0"/>
              <a:t> been </a:t>
            </a:r>
            <a:r>
              <a:rPr lang="fr-FR" dirty="0" err="1" smtClean="0"/>
              <a:t>working</a:t>
            </a:r>
            <a:r>
              <a:rPr lang="fr-FR" dirty="0" smtClean="0"/>
              <a:t> for the last 3 </a:t>
            </a:r>
            <a:r>
              <a:rPr lang="fr-FR" dirty="0" err="1" smtClean="0"/>
              <a:t>years</a:t>
            </a:r>
            <a:r>
              <a:rPr lang="fr-FR" dirty="0" smtClean="0"/>
              <a:t>: </a:t>
            </a:r>
            <a:r>
              <a:rPr lang="fr-FR" i="1" dirty="0" err="1" smtClean="0"/>
              <a:t>Gryllus</a:t>
            </a:r>
            <a:r>
              <a:rPr lang="fr-FR" i="1" dirty="0" smtClean="0"/>
              <a:t> </a:t>
            </a:r>
            <a:r>
              <a:rPr lang="fr-FR" i="1" dirty="0" err="1" smtClean="0"/>
              <a:t>campestris</a:t>
            </a:r>
            <a:r>
              <a:rPr lang="fr-FR" i="1" dirty="0" smtClean="0"/>
              <a:t>, </a:t>
            </a:r>
            <a:r>
              <a:rPr lang="fr-FR" i="1" dirty="0" err="1" smtClean="0"/>
              <a:t>Gryllus</a:t>
            </a:r>
            <a:r>
              <a:rPr lang="fr-FR" i="1" dirty="0" smtClean="0"/>
              <a:t> </a:t>
            </a:r>
            <a:r>
              <a:rPr lang="fr-FR" i="1" dirty="0" err="1" smtClean="0"/>
              <a:t>bimaculatus</a:t>
            </a:r>
            <a:r>
              <a:rPr lang="fr-FR" i="1" dirty="0" smtClean="0"/>
              <a:t>, </a:t>
            </a:r>
            <a:r>
              <a:rPr lang="fr-FR" dirty="0" smtClean="0"/>
              <a:t>and </a:t>
            </a:r>
            <a:r>
              <a:rPr lang="fr-FR" i="1" dirty="0" smtClean="0"/>
              <a:t>Acheta </a:t>
            </a:r>
            <a:r>
              <a:rPr lang="fr-FR" i="1" dirty="0" err="1" smtClean="0"/>
              <a:t>domestica</a:t>
            </a:r>
            <a:r>
              <a:rPr lang="fr-FR" dirty="0" smtClean="0"/>
              <a:t>. </a:t>
            </a:r>
            <a:r>
              <a:rPr lang="fr-FR" dirty="0" err="1" smtClean="0"/>
              <a:t>She</a:t>
            </a:r>
            <a:r>
              <a:rPr lang="fr-FR" dirty="0" smtClean="0"/>
              <a:t> </a:t>
            </a:r>
            <a:r>
              <a:rPr lang="fr-FR" dirty="0" err="1" smtClean="0"/>
              <a:t>was</a:t>
            </a:r>
            <a:r>
              <a:rPr lang="fr-FR" dirty="0" smtClean="0"/>
              <a:t> </a:t>
            </a:r>
            <a:r>
              <a:rPr lang="fr-FR" dirty="0" err="1" smtClean="0"/>
              <a:t>asymptomatic</a:t>
            </a:r>
            <a:r>
              <a:rPr lang="fr-FR" dirty="0" smtClean="0"/>
              <a:t> </a:t>
            </a:r>
            <a:r>
              <a:rPr lang="fr-FR" dirty="0" err="1" smtClean="0"/>
              <a:t>during</a:t>
            </a:r>
            <a:r>
              <a:rPr lang="fr-FR" dirty="0" smtClean="0"/>
              <a:t> long </a:t>
            </a:r>
            <a:r>
              <a:rPr lang="fr-FR" dirty="0" err="1" smtClean="0"/>
              <a:t>holidays</a:t>
            </a:r>
            <a:r>
              <a:rPr lang="fr-FR" dirty="0" smtClean="0"/>
              <a:t> but not on weekends (</a:t>
            </a:r>
            <a:r>
              <a:rPr lang="fr-FR" dirty="0" err="1" smtClean="0"/>
              <a:t>because</a:t>
            </a:r>
            <a:r>
              <a:rPr lang="fr-FR" dirty="0" smtClean="0"/>
              <a:t> </a:t>
            </a:r>
            <a:r>
              <a:rPr lang="fr-FR" dirty="0" err="1" smtClean="0"/>
              <a:t>her</a:t>
            </a:r>
            <a:r>
              <a:rPr lang="fr-FR" dirty="0" smtClean="0"/>
              <a:t> </a:t>
            </a:r>
            <a:r>
              <a:rPr lang="fr-FR" dirty="0" err="1" smtClean="0"/>
              <a:t>work</a:t>
            </a:r>
            <a:r>
              <a:rPr lang="fr-FR" dirty="0" smtClean="0"/>
              <a:t> </a:t>
            </a:r>
            <a:r>
              <a:rPr lang="fr-FR" dirty="0" err="1" smtClean="0"/>
              <a:t>included</a:t>
            </a:r>
            <a:r>
              <a:rPr lang="fr-FR" dirty="0" smtClean="0"/>
              <a:t> weekends). </a:t>
            </a:r>
            <a:r>
              <a:rPr lang="fr-FR" dirty="0" err="1" smtClean="0"/>
              <a:t>She</a:t>
            </a:r>
            <a:r>
              <a:rPr lang="fr-FR" dirty="0" smtClean="0"/>
              <a:t> </a:t>
            </a:r>
            <a:r>
              <a:rPr lang="fr-FR" dirty="0" err="1" smtClean="0"/>
              <a:t>denied</a:t>
            </a:r>
            <a:r>
              <a:rPr lang="fr-FR" dirty="0" smtClean="0"/>
              <a:t> </a:t>
            </a:r>
            <a:r>
              <a:rPr lang="fr-FR" dirty="0" err="1" smtClean="0"/>
              <a:t>exposure</a:t>
            </a:r>
            <a:r>
              <a:rPr lang="fr-FR" dirty="0" smtClean="0"/>
              <a:t> to pets. </a:t>
            </a:r>
            <a:r>
              <a:rPr lang="fr-FR" dirty="0" err="1" smtClean="0"/>
              <a:t>She</a:t>
            </a:r>
            <a:r>
              <a:rPr lang="fr-FR" dirty="0" smtClean="0"/>
              <a:t> </a:t>
            </a:r>
            <a:r>
              <a:rPr lang="fr-FR" dirty="0" err="1" smtClean="0"/>
              <a:t>had</a:t>
            </a:r>
            <a:r>
              <a:rPr lang="fr-FR" dirty="0" smtClean="0"/>
              <a:t> been </a:t>
            </a:r>
            <a:r>
              <a:rPr lang="fr-FR" dirty="0" err="1" smtClean="0"/>
              <a:t>treated</a:t>
            </a:r>
            <a:r>
              <a:rPr lang="fr-FR" dirty="0" smtClean="0"/>
              <a:t> </a:t>
            </a:r>
            <a:r>
              <a:rPr lang="fr-FR" dirty="0" err="1" smtClean="0"/>
              <a:t>with</a:t>
            </a:r>
            <a:r>
              <a:rPr lang="fr-FR" dirty="0" smtClean="0"/>
              <a:t> </a:t>
            </a:r>
            <a:r>
              <a:rPr lang="fr-FR" dirty="0" err="1" smtClean="0"/>
              <a:t>antihistamines</a:t>
            </a:r>
            <a:r>
              <a:rPr lang="fr-FR" dirty="0" smtClean="0"/>
              <a:t>, </a:t>
            </a:r>
            <a:r>
              <a:rPr lang="fr-FR" dirty="0" err="1" smtClean="0"/>
              <a:t>inhaled</a:t>
            </a:r>
            <a:r>
              <a:rPr lang="fr-FR" dirty="0" smtClean="0"/>
              <a:t> long-acting </a:t>
            </a:r>
            <a:r>
              <a:rPr lang="fr-FR" dirty="0" err="1" smtClean="0"/>
              <a:t>bronchodilators</a:t>
            </a:r>
            <a:r>
              <a:rPr lang="fr-FR" dirty="0" smtClean="0"/>
              <a:t>, and </a:t>
            </a:r>
            <a:r>
              <a:rPr lang="fr-FR" dirty="0" err="1" smtClean="0"/>
              <a:t>steroids</a:t>
            </a:r>
            <a:r>
              <a:rPr lang="fr-FR" dirty="0" smtClean="0"/>
              <a:t>, but </a:t>
            </a:r>
            <a:r>
              <a:rPr lang="fr-FR" dirty="0" err="1" smtClean="0"/>
              <a:t>her</a:t>
            </a:r>
            <a:r>
              <a:rPr lang="fr-FR" dirty="0" smtClean="0"/>
              <a:t> </a:t>
            </a:r>
            <a:r>
              <a:rPr lang="fr-FR" dirty="0" err="1" smtClean="0"/>
              <a:t>symptoms</a:t>
            </a:r>
            <a:r>
              <a:rPr lang="fr-FR" dirty="0" smtClean="0"/>
              <a:t> </a:t>
            </a:r>
            <a:r>
              <a:rPr lang="fr-FR" dirty="0" err="1" smtClean="0"/>
              <a:t>did</a:t>
            </a:r>
            <a:r>
              <a:rPr lang="fr-FR" dirty="0" smtClean="0"/>
              <a:t> not change. </a:t>
            </a:r>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10</a:t>
            </a:fld>
            <a:endParaRPr lang="en-US"/>
          </a:p>
        </p:txBody>
      </p:sp>
    </p:spTree>
    <p:extLst>
      <p:ext uri="{BB962C8B-B14F-4D97-AF65-F5344CB8AC3E}">
        <p14:creationId xmlns:p14="http://schemas.microsoft.com/office/powerpoint/2010/main" xmlns="" val="657814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6285233"/>
            <a:ext cx="43525440" cy="13370560"/>
          </a:xfrm>
        </p:spPr>
        <p:txBody>
          <a:bodyPr anchor="b"/>
          <a:lstStyle>
            <a:lvl1pPr algn="ctr">
              <a:defRPr sz="33600"/>
            </a:lvl1pPr>
          </a:lstStyle>
          <a:p>
            <a:r>
              <a:rPr lang="en-US"/>
              <a:t>Click to edit Master title style</a:t>
            </a:r>
            <a:endParaRPr lang="en-US" dirty="0"/>
          </a:p>
        </p:txBody>
      </p:sp>
      <p:sp>
        <p:nvSpPr>
          <p:cNvPr id="3" name="Subtitle 2"/>
          <p:cNvSpPr>
            <a:spLocks noGrp="1"/>
          </p:cNvSpPr>
          <p:nvPr>
            <p:ph type="subTitle" idx="1"/>
          </p:nvPr>
        </p:nvSpPr>
        <p:spPr>
          <a:xfrm>
            <a:off x="6400800" y="20171413"/>
            <a:ext cx="38404800" cy="9272267"/>
          </a:xfrm>
        </p:spPr>
        <p:txBody>
          <a:bodyPr/>
          <a:lstStyle>
            <a:lvl1pPr marL="0" indent="0" algn="ctr">
              <a:buNone/>
              <a:defRPr sz="13440"/>
            </a:lvl1pPr>
            <a:lvl2pPr marL="2560320" indent="0" algn="ctr">
              <a:buNone/>
              <a:defRPr sz="11200"/>
            </a:lvl2pPr>
            <a:lvl3pPr marL="5120640" indent="0" algn="ctr">
              <a:buNone/>
              <a:defRPr sz="10080"/>
            </a:lvl3pPr>
            <a:lvl4pPr marL="7680960" indent="0" algn="ctr">
              <a:buNone/>
              <a:defRPr sz="8960"/>
            </a:lvl4pPr>
            <a:lvl5pPr marL="10241280" indent="0" algn="ctr">
              <a:buNone/>
              <a:defRPr sz="8960"/>
            </a:lvl5pPr>
            <a:lvl6pPr marL="12801600" indent="0" algn="ctr">
              <a:buNone/>
              <a:defRPr sz="8960"/>
            </a:lvl6pPr>
            <a:lvl7pPr marL="15361920" indent="0" algn="ctr">
              <a:buNone/>
              <a:defRPr sz="8960"/>
            </a:lvl7pPr>
            <a:lvl8pPr marL="17922240" indent="0" algn="ctr">
              <a:buNone/>
              <a:defRPr sz="8960"/>
            </a:lvl8pPr>
            <a:lvl9pPr marL="20482560" indent="0" algn="ctr">
              <a:buNone/>
              <a:defRPr sz="8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7CEEBB-9DBA-2C49-95FB-A5F568ECD013}" type="datetimeFigureOut">
              <a:rPr lang="en-US" smtClean="0"/>
              <a:pPr/>
              <a:t>11/22/2019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13032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7CEEBB-9DBA-2C49-95FB-A5F568ECD013}" type="datetimeFigureOut">
              <a:rPr lang="en-US" smtClean="0"/>
              <a:pPr/>
              <a:t>11/22/2019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149037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3" y="2044700"/>
            <a:ext cx="1104138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3" y="2044700"/>
            <a:ext cx="32484060"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7CEEBB-9DBA-2C49-95FB-A5F568ECD013}" type="datetimeFigureOut">
              <a:rPr lang="en-US" smtClean="0"/>
              <a:pPr/>
              <a:t>11/22/2019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59354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7CEEBB-9DBA-2C49-95FB-A5F568ECD013}" type="datetimeFigureOut">
              <a:rPr lang="en-US" smtClean="0"/>
              <a:pPr/>
              <a:t>11/22/2019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86839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3" y="9574541"/>
            <a:ext cx="44165520" cy="15975327"/>
          </a:xfrm>
        </p:spPr>
        <p:txBody>
          <a:bodyPr anchor="b"/>
          <a:lstStyle>
            <a:lvl1pPr>
              <a:defRPr sz="33600"/>
            </a:lvl1pPr>
          </a:lstStyle>
          <a:p>
            <a:r>
              <a:rPr lang="en-US"/>
              <a:t>Click to edit Master title style</a:t>
            </a:r>
            <a:endParaRPr lang="en-US" dirty="0"/>
          </a:p>
        </p:txBody>
      </p:sp>
      <p:sp>
        <p:nvSpPr>
          <p:cNvPr id="3" name="Text Placeholder 2"/>
          <p:cNvSpPr>
            <a:spLocks noGrp="1"/>
          </p:cNvSpPr>
          <p:nvPr>
            <p:ph type="body" idx="1"/>
          </p:nvPr>
        </p:nvSpPr>
        <p:spPr>
          <a:xfrm>
            <a:off x="3493773" y="25701001"/>
            <a:ext cx="44165520" cy="8401047"/>
          </a:xfrm>
        </p:spPr>
        <p:txBody>
          <a:bodyPr/>
          <a:lstStyle>
            <a:lvl1pPr marL="0" indent="0">
              <a:buNone/>
              <a:defRPr sz="13440">
                <a:solidFill>
                  <a:schemeClr val="tx1"/>
                </a:solidFill>
              </a:defRPr>
            </a:lvl1pPr>
            <a:lvl2pPr marL="2560320" indent="0">
              <a:buNone/>
              <a:defRPr sz="11200">
                <a:solidFill>
                  <a:schemeClr val="tx1">
                    <a:tint val="75000"/>
                  </a:schemeClr>
                </a:solidFill>
              </a:defRPr>
            </a:lvl2pPr>
            <a:lvl3pPr marL="5120640" indent="0">
              <a:buNone/>
              <a:defRPr sz="10080">
                <a:solidFill>
                  <a:schemeClr val="tx1">
                    <a:tint val="75000"/>
                  </a:schemeClr>
                </a:solidFill>
              </a:defRPr>
            </a:lvl3pPr>
            <a:lvl4pPr marL="7680960" indent="0">
              <a:buNone/>
              <a:defRPr sz="8960">
                <a:solidFill>
                  <a:schemeClr val="tx1">
                    <a:tint val="75000"/>
                  </a:schemeClr>
                </a:solidFill>
              </a:defRPr>
            </a:lvl4pPr>
            <a:lvl5pPr marL="10241280" indent="0">
              <a:buNone/>
              <a:defRPr sz="8960">
                <a:solidFill>
                  <a:schemeClr val="tx1">
                    <a:tint val="75000"/>
                  </a:schemeClr>
                </a:solidFill>
              </a:defRPr>
            </a:lvl5pPr>
            <a:lvl6pPr marL="12801600" indent="0">
              <a:buNone/>
              <a:defRPr sz="8960">
                <a:solidFill>
                  <a:schemeClr val="tx1">
                    <a:tint val="75000"/>
                  </a:schemeClr>
                </a:solidFill>
              </a:defRPr>
            </a:lvl6pPr>
            <a:lvl7pPr marL="15361920" indent="0">
              <a:buNone/>
              <a:defRPr sz="8960">
                <a:solidFill>
                  <a:schemeClr val="tx1">
                    <a:tint val="75000"/>
                  </a:schemeClr>
                </a:solidFill>
              </a:defRPr>
            </a:lvl7pPr>
            <a:lvl8pPr marL="17922240" indent="0">
              <a:buNone/>
              <a:defRPr sz="8960">
                <a:solidFill>
                  <a:schemeClr val="tx1">
                    <a:tint val="75000"/>
                  </a:schemeClr>
                </a:solidFill>
              </a:defRPr>
            </a:lvl8pPr>
            <a:lvl9pPr marL="20482560" indent="0">
              <a:buNone/>
              <a:defRPr sz="89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7CEEBB-9DBA-2C49-95FB-A5F568ECD013}" type="datetimeFigureOut">
              <a:rPr lang="en-US" smtClean="0"/>
              <a:pPr/>
              <a:t>11/22/2019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112993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10223500"/>
            <a:ext cx="217627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10223500"/>
            <a:ext cx="217627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7CEEBB-9DBA-2C49-95FB-A5F568ECD013}" type="datetimeFigureOut">
              <a:rPr lang="en-US" smtClean="0"/>
              <a:pPr/>
              <a:t>11/22/2019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4042125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044708"/>
            <a:ext cx="441655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5" y="9414513"/>
            <a:ext cx="21662704"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Edit Master text styles</a:t>
            </a:r>
          </a:p>
        </p:txBody>
      </p:sp>
      <p:sp>
        <p:nvSpPr>
          <p:cNvPr id="4" name="Content Placeholder 3"/>
          <p:cNvSpPr>
            <a:spLocks noGrp="1"/>
          </p:cNvSpPr>
          <p:nvPr>
            <p:ph sz="half" idx="2"/>
          </p:nvPr>
        </p:nvSpPr>
        <p:spPr>
          <a:xfrm>
            <a:off x="3527115" y="14028420"/>
            <a:ext cx="21662704"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3" y="9414513"/>
            <a:ext cx="21769390"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Edit Master text styles</a:t>
            </a:r>
          </a:p>
        </p:txBody>
      </p:sp>
      <p:sp>
        <p:nvSpPr>
          <p:cNvPr id="6" name="Content Placeholder 5"/>
          <p:cNvSpPr>
            <a:spLocks noGrp="1"/>
          </p:cNvSpPr>
          <p:nvPr>
            <p:ph sz="quarter" idx="4"/>
          </p:nvPr>
        </p:nvSpPr>
        <p:spPr>
          <a:xfrm>
            <a:off x="25923243" y="14028420"/>
            <a:ext cx="21769390"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7CEEBB-9DBA-2C49-95FB-A5F568ECD013}" type="datetimeFigureOut">
              <a:rPr lang="en-US" smtClean="0"/>
              <a:pPr/>
              <a:t>11/22/2019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82666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7CEEBB-9DBA-2C49-95FB-A5F568ECD013}" type="datetimeFigureOut">
              <a:rPr lang="en-US" smtClean="0"/>
              <a:pPr/>
              <a:t>11/22/2019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2690945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CEEBB-9DBA-2C49-95FB-A5F568ECD013}" type="datetimeFigureOut">
              <a:rPr lang="en-US" smtClean="0"/>
              <a:pPr/>
              <a:t>11/22/2019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54317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Content Placeholder 2"/>
          <p:cNvSpPr>
            <a:spLocks noGrp="1"/>
          </p:cNvSpPr>
          <p:nvPr>
            <p:ph idx="1"/>
          </p:nvPr>
        </p:nvSpPr>
        <p:spPr>
          <a:xfrm>
            <a:off x="21769390" y="5529588"/>
            <a:ext cx="25923240" cy="27292300"/>
          </a:xfrm>
        </p:spPr>
        <p:txBody>
          <a:bodyPr/>
          <a:lstStyle>
            <a:lvl1pPr>
              <a:defRPr sz="17920"/>
            </a:lvl1pPr>
            <a:lvl2pPr>
              <a:defRPr sz="15680"/>
            </a:lvl2pPr>
            <a:lvl3pPr>
              <a:defRPr sz="13440"/>
            </a:lvl3pPr>
            <a:lvl4pPr>
              <a:defRPr sz="11200"/>
            </a:lvl4pPr>
            <a:lvl5pPr>
              <a:defRPr sz="11200"/>
            </a:lvl5pPr>
            <a:lvl6pPr>
              <a:defRPr sz="11200"/>
            </a:lvl6pPr>
            <a:lvl7pPr>
              <a:defRPr sz="11200"/>
            </a:lvl7pPr>
            <a:lvl8pPr>
              <a:defRPr sz="11200"/>
            </a:lvl8pPr>
            <a:lvl9pPr>
              <a:defRPr sz="1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Edit Master text styles</a:t>
            </a:r>
          </a:p>
        </p:txBody>
      </p:sp>
      <p:sp>
        <p:nvSpPr>
          <p:cNvPr id="5" name="Date Placeholder 4"/>
          <p:cNvSpPr>
            <a:spLocks noGrp="1"/>
          </p:cNvSpPr>
          <p:nvPr>
            <p:ph type="dt" sz="half" idx="10"/>
          </p:nvPr>
        </p:nvSpPr>
        <p:spPr/>
        <p:txBody>
          <a:bodyPr/>
          <a:lstStyle/>
          <a:p>
            <a:fld id="{C27CEEBB-9DBA-2C49-95FB-A5F568ECD013}" type="datetimeFigureOut">
              <a:rPr lang="en-US" smtClean="0"/>
              <a:pPr/>
              <a:t>11/22/2019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138773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5529588"/>
            <a:ext cx="25923240" cy="27292300"/>
          </a:xfrm>
        </p:spPr>
        <p:txBody>
          <a:bodyPr anchor="t"/>
          <a:lstStyle>
            <a:lvl1pPr marL="0" indent="0">
              <a:buNone/>
              <a:defRPr sz="17920"/>
            </a:lvl1pPr>
            <a:lvl2pPr marL="2560320" indent="0">
              <a:buNone/>
              <a:defRPr sz="15680"/>
            </a:lvl2pPr>
            <a:lvl3pPr marL="5120640" indent="0">
              <a:buNone/>
              <a:defRPr sz="1344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r>
              <a:rPr lang="en-US" dirty="0"/>
              <a:t>Click icon to add picture</a:t>
            </a:r>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Edit Master text styles</a:t>
            </a:r>
          </a:p>
        </p:txBody>
      </p:sp>
      <p:sp>
        <p:nvSpPr>
          <p:cNvPr id="5" name="Date Placeholder 4"/>
          <p:cNvSpPr>
            <a:spLocks noGrp="1"/>
          </p:cNvSpPr>
          <p:nvPr>
            <p:ph type="dt" sz="half" idx="10"/>
          </p:nvPr>
        </p:nvSpPr>
        <p:spPr/>
        <p:txBody>
          <a:bodyPr/>
          <a:lstStyle/>
          <a:p>
            <a:fld id="{C27CEEBB-9DBA-2C49-95FB-A5F568ECD013}" type="datetimeFigureOut">
              <a:rPr lang="en-US" smtClean="0"/>
              <a:pPr/>
              <a:t>11/22/2019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73024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2044708"/>
            <a:ext cx="441655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10223500"/>
            <a:ext cx="4416552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35595568"/>
            <a:ext cx="11521440" cy="2044700"/>
          </a:xfrm>
          <a:prstGeom prst="rect">
            <a:avLst/>
          </a:prstGeom>
        </p:spPr>
        <p:txBody>
          <a:bodyPr vert="horz" lIns="91440" tIns="45720" rIns="91440" bIns="45720" rtlCol="0" anchor="ctr"/>
          <a:lstStyle>
            <a:lvl1pPr algn="l">
              <a:defRPr sz="6720">
                <a:solidFill>
                  <a:schemeClr val="tx1">
                    <a:tint val="75000"/>
                  </a:schemeClr>
                </a:solidFill>
              </a:defRPr>
            </a:lvl1pPr>
          </a:lstStyle>
          <a:p>
            <a:fld id="{C27CEEBB-9DBA-2C49-95FB-A5F568ECD013}" type="datetimeFigureOut">
              <a:rPr lang="en-US" smtClean="0"/>
              <a:pPr/>
              <a:t>11/22/2019</a:t>
            </a:fld>
            <a:endParaRPr lang="en-US" dirty="0"/>
          </a:p>
        </p:txBody>
      </p:sp>
      <p:sp>
        <p:nvSpPr>
          <p:cNvPr id="5" name="Footer Placeholder 4"/>
          <p:cNvSpPr>
            <a:spLocks noGrp="1"/>
          </p:cNvSpPr>
          <p:nvPr>
            <p:ph type="ftr" sz="quarter" idx="3"/>
          </p:nvPr>
        </p:nvSpPr>
        <p:spPr>
          <a:xfrm>
            <a:off x="16962120" y="35595568"/>
            <a:ext cx="17282160" cy="2044700"/>
          </a:xfrm>
          <a:prstGeom prst="rect">
            <a:avLst/>
          </a:prstGeom>
        </p:spPr>
        <p:txBody>
          <a:bodyPr vert="horz" lIns="91440" tIns="45720" rIns="91440" bIns="45720" rtlCol="0" anchor="ctr"/>
          <a:lstStyle>
            <a:lvl1pPr algn="ctr">
              <a:defRPr sz="67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164520" y="35595568"/>
            <a:ext cx="11521440" cy="2044700"/>
          </a:xfrm>
          <a:prstGeom prst="rect">
            <a:avLst/>
          </a:prstGeom>
        </p:spPr>
        <p:txBody>
          <a:bodyPr vert="horz" lIns="91440" tIns="45720" rIns="91440" bIns="45720" rtlCol="0" anchor="ctr"/>
          <a:lstStyle>
            <a:lvl1pPr algn="r">
              <a:defRPr sz="6720">
                <a:solidFill>
                  <a:schemeClr val="tx1">
                    <a:tint val="75000"/>
                  </a:schemeClr>
                </a:solidFill>
              </a:defRPr>
            </a:lvl1p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1109224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p:titleStyle>
    <p:body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p:bodyStyle>
    <p:otherStyle>
      <a:defPPr>
        <a:defRPr lang="en-US"/>
      </a:defPPr>
      <a:lvl1pPr marL="0" algn="l" defTabSz="5120640" rtl="0" eaLnBrk="1" latinLnBrk="0" hangingPunct="1">
        <a:defRPr sz="10080" kern="1200">
          <a:solidFill>
            <a:schemeClr val="tx1"/>
          </a:solidFill>
          <a:latin typeface="+mn-lt"/>
          <a:ea typeface="+mn-ea"/>
          <a:cs typeface="+mn-cs"/>
        </a:defRPr>
      </a:lvl1pPr>
      <a:lvl2pPr marL="2560320" algn="l" defTabSz="5120640" rtl="0" eaLnBrk="1" latinLnBrk="0" hangingPunct="1">
        <a:defRPr sz="10080" kern="1200">
          <a:solidFill>
            <a:schemeClr val="tx1"/>
          </a:solidFill>
          <a:latin typeface="+mn-lt"/>
          <a:ea typeface="+mn-ea"/>
          <a:cs typeface="+mn-cs"/>
        </a:defRPr>
      </a:lvl2pPr>
      <a:lvl3pPr marL="5120640" algn="l" defTabSz="5120640" rtl="0" eaLnBrk="1" latinLnBrk="0" hangingPunct="1">
        <a:defRPr sz="10080" kern="1200">
          <a:solidFill>
            <a:schemeClr val="tx1"/>
          </a:solidFill>
          <a:latin typeface="+mn-lt"/>
          <a:ea typeface="+mn-ea"/>
          <a:cs typeface="+mn-cs"/>
        </a:defRPr>
      </a:lvl3pPr>
      <a:lvl4pPr marL="7680960" algn="l" defTabSz="5120640" rtl="0" eaLnBrk="1" latinLnBrk="0" hangingPunct="1">
        <a:defRPr sz="10080" kern="1200">
          <a:solidFill>
            <a:schemeClr val="tx1"/>
          </a:solidFill>
          <a:latin typeface="+mn-lt"/>
          <a:ea typeface="+mn-ea"/>
          <a:cs typeface="+mn-cs"/>
        </a:defRPr>
      </a:lvl4pPr>
      <a:lvl5pPr marL="10241280" algn="l" defTabSz="5120640" rtl="0" eaLnBrk="1" latinLnBrk="0" hangingPunct="1">
        <a:defRPr sz="10080" kern="1200">
          <a:solidFill>
            <a:schemeClr val="tx1"/>
          </a:solidFill>
          <a:latin typeface="+mn-lt"/>
          <a:ea typeface="+mn-ea"/>
          <a:cs typeface="+mn-cs"/>
        </a:defRPr>
      </a:lvl5pPr>
      <a:lvl6pPr marL="12801600" algn="l" defTabSz="5120640" rtl="0" eaLnBrk="1" latinLnBrk="0" hangingPunct="1">
        <a:defRPr sz="10080" kern="1200">
          <a:solidFill>
            <a:schemeClr val="tx1"/>
          </a:solidFill>
          <a:latin typeface="+mn-lt"/>
          <a:ea typeface="+mn-ea"/>
          <a:cs typeface="+mn-cs"/>
        </a:defRPr>
      </a:lvl6pPr>
      <a:lvl7pPr marL="15361920" algn="l" defTabSz="5120640" rtl="0" eaLnBrk="1" latinLnBrk="0" hangingPunct="1">
        <a:defRPr sz="10080" kern="1200">
          <a:solidFill>
            <a:schemeClr val="tx1"/>
          </a:solidFill>
          <a:latin typeface="+mn-lt"/>
          <a:ea typeface="+mn-ea"/>
          <a:cs typeface="+mn-cs"/>
        </a:defRPr>
      </a:lvl7pPr>
      <a:lvl8pPr marL="17922240" algn="l" defTabSz="5120640" rtl="0" eaLnBrk="1" latinLnBrk="0" hangingPunct="1">
        <a:defRPr sz="10080" kern="1200">
          <a:solidFill>
            <a:schemeClr val="tx1"/>
          </a:solidFill>
          <a:latin typeface="+mn-lt"/>
          <a:ea typeface="+mn-ea"/>
          <a:cs typeface="+mn-cs"/>
        </a:defRPr>
      </a:lvl8pPr>
      <a:lvl9pPr marL="20482560" algn="l" defTabSz="5120640" rtl="0" eaLnBrk="1" latinLnBrk="0" hangingPunct="1">
        <a:defRPr sz="10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emf"/><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8.pn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3.tiff"/></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2FA3425-2E16-E04B-832D-AB57AAD77641}"/>
              </a:ext>
            </a:extLst>
          </p:cNvPr>
          <p:cNvSpPr txBox="1"/>
          <p:nvPr/>
        </p:nvSpPr>
        <p:spPr>
          <a:xfrm>
            <a:off x="0" y="16301484"/>
            <a:ext cx="51206400" cy="4339650"/>
          </a:xfrm>
          <a:prstGeom prst="rect">
            <a:avLst/>
          </a:prstGeom>
          <a:noFill/>
        </p:spPr>
        <p:txBody>
          <a:bodyPr wrap="square" rtlCol="0">
            <a:spAutoFit/>
          </a:bodyPr>
          <a:lstStyle/>
          <a:p>
            <a:pPr algn="ctr"/>
            <a:r>
              <a:rPr lang="en-US" sz="13800" b="1" dirty="0">
                <a:solidFill>
                  <a:srgbClr val="005393"/>
                </a:solidFill>
                <a:latin typeface="DIN-Bold" pitchFamily="2" charset="0"/>
              </a:rPr>
              <a:t>Risk of allergenic transmissions </a:t>
            </a:r>
            <a:endParaRPr lang="en-US" sz="13800" b="1" dirty="0" smtClean="0">
              <a:solidFill>
                <a:srgbClr val="005393"/>
              </a:solidFill>
              <a:latin typeface="DIN-Bold" pitchFamily="2" charset="0"/>
            </a:endParaRPr>
          </a:p>
          <a:p>
            <a:pPr algn="ctr"/>
            <a:r>
              <a:rPr lang="en-US" sz="13800" b="1" dirty="0" smtClean="0">
                <a:solidFill>
                  <a:srgbClr val="005393"/>
                </a:solidFill>
                <a:latin typeface="DIN-Bold" pitchFamily="2" charset="0"/>
              </a:rPr>
              <a:t>linked </a:t>
            </a:r>
            <a:r>
              <a:rPr lang="en-US" sz="13800" b="1" dirty="0">
                <a:solidFill>
                  <a:srgbClr val="005393"/>
                </a:solidFill>
                <a:latin typeface="DIN-Bold" pitchFamily="2" charset="0"/>
              </a:rPr>
              <a:t>to human insect consumption </a:t>
            </a:r>
          </a:p>
        </p:txBody>
      </p:sp>
      <p:pic>
        <p:nvPicPr>
          <p:cNvPr id="9" name="Picture 8">
            <a:extLst>
              <a:ext uri="{FF2B5EF4-FFF2-40B4-BE49-F238E27FC236}">
                <a16:creationId xmlns="" xmlns:a16="http://schemas.microsoft.com/office/drawing/2014/main" id="{C2F7802D-9917-354C-B67C-5C6AD1D6FE8B}"/>
              </a:ext>
            </a:extLst>
          </p:cNvPr>
          <p:cNvPicPr>
            <a:picLocks noChangeAspect="1"/>
          </p:cNvPicPr>
          <p:nvPr/>
        </p:nvPicPr>
        <p:blipFill>
          <a:blip r:embed="rId3"/>
          <a:stretch>
            <a:fillRect/>
          </a:stretch>
        </p:blipFill>
        <p:spPr>
          <a:xfrm>
            <a:off x="414312" y="31596806"/>
            <a:ext cx="11790938" cy="6747249"/>
          </a:xfrm>
          <a:prstGeom prst="rect">
            <a:avLst/>
          </a:prstGeom>
        </p:spPr>
      </p:pic>
      <p:pic>
        <p:nvPicPr>
          <p:cNvPr id="11" name="Picture 10">
            <a:extLst>
              <a:ext uri="{FF2B5EF4-FFF2-40B4-BE49-F238E27FC236}">
                <a16:creationId xmlns="" xmlns:a16="http://schemas.microsoft.com/office/drawing/2014/main" id="{5B661ADF-7634-E245-A7DC-0397BB01BB96}"/>
              </a:ext>
            </a:extLst>
          </p:cNvPr>
          <p:cNvPicPr>
            <a:picLocks noChangeAspect="1"/>
          </p:cNvPicPr>
          <p:nvPr/>
        </p:nvPicPr>
        <p:blipFill>
          <a:blip r:embed="rId4"/>
          <a:stretch>
            <a:fillRect/>
          </a:stretch>
        </p:blipFill>
        <p:spPr>
          <a:xfrm>
            <a:off x="20721326" y="2585726"/>
            <a:ext cx="9763748" cy="9763748"/>
          </a:xfrm>
          <a:prstGeom prst="rect">
            <a:avLst/>
          </a:prstGeom>
        </p:spPr>
      </p:pic>
      <p:pic>
        <p:nvPicPr>
          <p:cNvPr id="13" name="Picture 12">
            <a:extLst>
              <a:ext uri="{FF2B5EF4-FFF2-40B4-BE49-F238E27FC236}">
                <a16:creationId xmlns="" xmlns:a16="http://schemas.microsoft.com/office/drawing/2014/main" id="{95EE253E-7C77-F44B-916A-B234C576FAAC}"/>
              </a:ext>
            </a:extLst>
          </p:cNvPr>
          <p:cNvPicPr>
            <a:picLocks noChangeAspect="1"/>
          </p:cNvPicPr>
          <p:nvPr/>
        </p:nvPicPr>
        <p:blipFill>
          <a:blip r:embed="rId5"/>
          <a:stretch>
            <a:fillRect/>
          </a:stretch>
        </p:blipFill>
        <p:spPr>
          <a:xfrm>
            <a:off x="39172222" y="31941457"/>
            <a:ext cx="11278805" cy="6463343"/>
          </a:xfrm>
          <a:prstGeom prst="rect">
            <a:avLst/>
          </a:prstGeom>
        </p:spPr>
      </p:pic>
      <p:sp>
        <p:nvSpPr>
          <p:cNvPr id="44" name="TextBox 43">
            <a:extLst>
              <a:ext uri="{FF2B5EF4-FFF2-40B4-BE49-F238E27FC236}">
                <a16:creationId xmlns="" xmlns:a16="http://schemas.microsoft.com/office/drawing/2014/main" id="{259C3E34-9B0C-BF4D-9040-24B11958F300}"/>
              </a:ext>
            </a:extLst>
          </p:cNvPr>
          <p:cNvSpPr txBox="1"/>
          <p:nvPr/>
        </p:nvSpPr>
        <p:spPr>
          <a:xfrm>
            <a:off x="14432429" y="23752387"/>
            <a:ext cx="22349415" cy="1862048"/>
          </a:xfrm>
          <a:prstGeom prst="rect">
            <a:avLst/>
          </a:prstGeom>
          <a:noFill/>
        </p:spPr>
        <p:txBody>
          <a:bodyPr wrap="square" rtlCol="0">
            <a:spAutoFit/>
          </a:bodyPr>
          <a:lstStyle/>
          <a:p>
            <a:pPr algn="ctr"/>
            <a:r>
              <a:rPr lang="en-US" sz="11500" smtClean="0">
                <a:solidFill>
                  <a:srgbClr val="F26B21"/>
                </a:solidFill>
                <a:latin typeface="DIN-Bold" pitchFamily="2" charset="0"/>
              </a:rPr>
              <a:t>Romy GADISSEUR</a:t>
            </a:r>
            <a:endParaRPr lang="en-US" sz="11500">
              <a:solidFill>
                <a:srgbClr val="F26B21"/>
              </a:solidFill>
              <a:latin typeface="DIN-Bold" pitchFamily="2" charset="0"/>
            </a:endParaRPr>
          </a:p>
        </p:txBody>
      </p:sp>
      <p:sp>
        <p:nvSpPr>
          <p:cNvPr id="47" name="TextBox 46">
            <a:extLst>
              <a:ext uri="{FF2B5EF4-FFF2-40B4-BE49-F238E27FC236}">
                <a16:creationId xmlns="" xmlns:a16="http://schemas.microsoft.com/office/drawing/2014/main" id="{3B359E3D-2708-D04B-B9E7-716EDEA75018}"/>
              </a:ext>
            </a:extLst>
          </p:cNvPr>
          <p:cNvSpPr txBox="1"/>
          <p:nvPr/>
        </p:nvSpPr>
        <p:spPr>
          <a:xfrm>
            <a:off x="14432429" y="25701446"/>
            <a:ext cx="22349415" cy="2954655"/>
          </a:xfrm>
          <a:prstGeom prst="rect">
            <a:avLst/>
          </a:prstGeom>
          <a:noFill/>
        </p:spPr>
        <p:txBody>
          <a:bodyPr wrap="square" rtlCol="0">
            <a:spAutoFit/>
          </a:bodyPr>
          <a:lstStyle/>
          <a:p>
            <a:pPr algn="ctr"/>
            <a:r>
              <a:rPr lang="en-US" sz="6600" b="1">
                <a:latin typeface="DIN-Regular" pitchFamily="2" charset="0"/>
              </a:rPr>
              <a:t>Department of Clinical Chemistry</a:t>
            </a:r>
          </a:p>
          <a:p>
            <a:pPr algn="ctr"/>
            <a:r>
              <a:rPr lang="en-US" sz="6000">
                <a:latin typeface="DIN-Regular" pitchFamily="2" charset="0"/>
              </a:rPr>
              <a:t>University of Liège, CHU Sart-Tilman</a:t>
            </a:r>
          </a:p>
          <a:p>
            <a:pPr algn="ctr"/>
            <a:r>
              <a:rPr lang="en-US" sz="6000">
                <a:latin typeface="DIN-Regular" pitchFamily="2" charset="0"/>
              </a:rPr>
              <a:t>Liège, Belgium</a:t>
            </a:r>
          </a:p>
        </p:txBody>
      </p:sp>
      <p:sp>
        <p:nvSpPr>
          <p:cNvPr id="50" name="TextBox 49">
            <a:extLst>
              <a:ext uri="{FF2B5EF4-FFF2-40B4-BE49-F238E27FC236}">
                <a16:creationId xmlns="" xmlns:a16="http://schemas.microsoft.com/office/drawing/2014/main" id="{087BADED-57DC-BA46-80C7-53945CC8D7D6}"/>
              </a:ext>
            </a:extLst>
          </p:cNvPr>
          <p:cNvSpPr txBox="1"/>
          <p:nvPr/>
        </p:nvSpPr>
        <p:spPr>
          <a:xfrm>
            <a:off x="14432429" y="36107004"/>
            <a:ext cx="22349415" cy="1015663"/>
          </a:xfrm>
          <a:prstGeom prst="rect">
            <a:avLst/>
          </a:prstGeom>
          <a:noFill/>
        </p:spPr>
        <p:txBody>
          <a:bodyPr wrap="square" rtlCol="0">
            <a:spAutoFit/>
          </a:bodyPr>
          <a:lstStyle/>
          <a:p>
            <a:pPr algn="ctr"/>
            <a:r>
              <a:rPr lang="en-US" sz="6000">
                <a:latin typeface="DIN-Regular" pitchFamily="2" charset="0"/>
              </a:rPr>
              <a:t>Email: </a:t>
            </a:r>
            <a:r>
              <a:rPr lang="en-US" sz="6000" i="1" smtClean="0">
                <a:solidFill>
                  <a:srgbClr val="005393"/>
                </a:solidFill>
                <a:latin typeface="DIN-Regular" pitchFamily="2" charset="0"/>
              </a:rPr>
              <a:t>romy.gadisseur</a:t>
            </a:r>
            <a:r>
              <a:rPr lang="en-US" sz="6000" i="1" smtClean="0">
                <a:solidFill>
                  <a:srgbClr val="005393"/>
                </a:solidFill>
              </a:rPr>
              <a:t>@</a:t>
            </a:r>
            <a:r>
              <a:rPr lang="en-US" sz="6000" i="1" smtClean="0">
                <a:solidFill>
                  <a:srgbClr val="005393"/>
                </a:solidFill>
                <a:latin typeface="DIN-Regular" pitchFamily="2" charset="0"/>
              </a:rPr>
              <a:t>chuliege.be</a:t>
            </a:r>
            <a:endParaRPr lang="en-US" sz="6000" i="1">
              <a:solidFill>
                <a:srgbClr val="005393"/>
              </a:solidFill>
              <a:latin typeface="DIN-Regular" pitchFamily="2" charset="0"/>
            </a:endParaRPr>
          </a:p>
        </p:txBody>
      </p:sp>
      <p:pic>
        <p:nvPicPr>
          <p:cNvPr id="10" name="Image 9"/>
          <p:cNvPicPr>
            <a:picLocks noChangeAspect="1"/>
          </p:cNvPicPr>
          <p:nvPr/>
        </p:nvPicPr>
        <p:blipFill>
          <a:blip r:embed="rId6"/>
          <a:stretch>
            <a:fillRect/>
          </a:stretch>
        </p:blipFill>
        <p:spPr>
          <a:xfrm>
            <a:off x="19718832" y="30849347"/>
            <a:ext cx="12285168" cy="3882488"/>
          </a:xfrm>
          <a:prstGeom prst="rect">
            <a:avLst/>
          </a:prstGeom>
        </p:spPr>
      </p:pic>
      <p:pic>
        <p:nvPicPr>
          <p:cNvPr id="12" name="Image 11"/>
          <p:cNvPicPr>
            <a:picLocks noChangeAspect="1"/>
          </p:cNvPicPr>
          <p:nvPr/>
        </p:nvPicPr>
        <p:blipFill>
          <a:blip r:embed="rId7"/>
          <a:stretch>
            <a:fillRect/>
          </a:stretch>
        </p:blipFill>
        <p:spPr>
          <a:xfrm>
            <a:off x="414312" y="22720208"/>
            <a:ext cx="13854178" cy="7308191"/>
          </a:xfrm>
          <a:prstGeom prst="rect">
            <a:avLst/>
          </a:prstGeom>
        </p:spPr>
      </p:pic>
      <p:pic>
        <p:nvPicPr>
          <p:cNvPr id="14" name="Image 13"/>
          <p:cNvPicPr>
            <a:picLocks noChangeAspect="1"/>
          </p:cNvPicPr>
          <p:nvPr/>
        </p:nvPicPr>
        <p:blipFill>
          <a:blip r:embed="rId8"/>
          <a:stretch>
            <a:fillRect/>
          </a:stretch>
        </p:blipFill>
        <p:spPr>
          <a:xfrm>
            <a:off x="37115599" y="22720207"/>
            <a:ext cx="11576201" cy="8483323"/>
          </a:xfrm>
          <a:prstGeom prst="rect">
            <a:avLst/>
          </a:prstGeom>
        </p:spPr>
      </p:pic>
    </p:spTree>
    <p:extLst>
      <p:ext uri="{BB962C8B-B14F-4D97-AF65-F5344CB8AC3E}">
        <p14:creationId xmlns:p14="http://schemas.microsoft.com/office/powerpoint/2010/main" xmlns="" val="2743995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5656262"/>
            <a:ext cx="49590960" cy="14552614"/>
          </a:xfrm>
        </p:spPr>
        <p:txBody>
          <a:bodyPr>
            <a:normAutofit fontScale="92500" lnSpcReduction="10000"/>
          </a:bodyPr>
          <a:lstStyle/>
          <a:p>
            <a:pPr lvl="1"/>
            <a:r>
              <a:rPr lang="en-US" sz="11500" smtClean="0"/>
              <a:t>28 </a:t>
            </a:r>
            <a:r>
              <a:rPr lang="en-US" sz="11500" smtClean="0"/>
              <a:t>y.o</a:t>
            </a:r>
            <a:r>
              <a:rPr lang="en-US" sz="11500" smtClean="0"/>
              <a:t>. woman : </a:t>
            </a:r>
            <a:br>
              <a:rPr lang="en-US" sz="11500" smtClean="0"/>
            </a:br>
            <a:r>
              <a:rPr lang="en-US" sz="11500" smtClean="0"/>
              <a:t>Perennual </a:t>
            </a:r>
            <a:r>
              <a:rPr lang="en-US" sz="11500" smtClean="0"/>
              <a:t>itching</a:t>
            </a:r>
            <a:r>
              <a:rPr lang="en-US" sz="11500" smtClean="0"/>
              <a:t>,</a:t>
            </a:r>
            <a:r>
              <a:rPr lang="en-US" sz="11500" smtClean="0"/>
              <a:t> stuffy nose and sneezing for 2 </a:t>
            </a:r>
            <a:r>
              <a:rPr lang="en-US" sz="11500" smtClean="0"/>
              <a:t>years</a:t>
            </a:r>
            <a:r>
              <a:rPr lang="en-US" sz="11500" smtClean="0"/>
              <a:t>.  </a:t>
            </a:r>
            <a:r>
              <a:rPr lang="en-US" sz="11500" smtClean="0"/>
              <a:t>D</a:t>
            </a:r>
            <a:r>
              <a:rPr lang="en-US" sz="11500" smtClean="0"/>
              <a:t>yspnea</a:t>
            </a:r>
            <a:r>
              <a:rPr lang="en-US" sz="11500" smtClean="0"/>
              <a:t>, cough and </a:t>
            </a:r>
            <a:r>
              <a:rPr lang="en-US" sz="11500" smtClean="0"/>
              <a:t>wheezing</a:t>
            </a:r>
            <a:r>
              <a:rPr lang="en-US" sz="11500" smtClean="0"/>
              <a:t>, for 1 </a:t>
            </a:r>
            <a:r>
              <a:rPr lang="en-US" sz="11500" smtClean="0"/>
              <a:t>year</a:t>
            </a:r>
            <a:r>
              <a:rPr lang="en-US" sz="11500" smtClean="0"/>
              <a:t>. </a:t>
            </a:r>
            <a:endParaRPr lang="en-US" sz="11500" smtClean="0"/>
          </a:p>
          <a:p>
            <a:pPr lvl="1"/>
            <a:r>
              <a:rPr lang="en-US" sz="11500" smtClean="0"/>
              <a:t>S</a:t>
            </a:r>
            <a:r>
              <a:rPr lang="en-US" sz="11500" smtClean="0"/>
              <a:t>ymptoms related to exposure to several types of crickets bred on a farm where she had been working for the last 3 years </a:t>
            </a:r>
            <a:endParaRPr lang="en-US" sz="11500" smtClean="0"/>
          </a:p>
          <a:p>
            <a:pPr lvl="2"/>
            <a:r>
              <a:rPr lang="en-US" sz="9260" i="1" smtClean="0"/>
              <a:t>Gryllus </a:t>
            </a:r>
            <a:r>
              <a:rPr lang="en-US" sz="9260" i="1" smtClean="0"/>
              <a:t>campestris</a:t>
            </a:r>
            <a:r>
              <a:rPr lang="en-US" sz="9260" i="1" smtClean="0"/>
              <a:t>, Gryllus </a:t>
            </a:r>
            <a:r>
              <a:rPr lang="en-US" sz="9260" i="1" smtClean="0"/>
              <a:t>bimaculatus</a:t>
            </a:r>
            <a:r>
              <a:rPr lang="en-US" sz="9260" i="1" smtClean="0"/>
              <a:t>, </a:t>
            </a:r>
            <a:r>
              <a:rPr lang="en-US" sz="9260" smtClean="0"/>
              <a:t>and </a:t>
            </a:r>
            <a:r>
              <a:rPr lang="en-US" sz="9260" i="1" smtClean="0"/>
              <a:t>Acheta </a:t>
            </a:r>
            <a:r>
              <a:rPr lang="en-US" sz="9260" i="1" smtClean="0"/>
              <a:t>domestica</a:t>
            </a:r>
            <a:r>
              <a:rPr lang="en-US" sz="9260" smtClean="0"/>
              <a:t>. </a:t>
            </a:r>
            <a:endParaRPr lang="en-US" sz="9260" smtClean="0"/>
          </a:p>
          <a:p>
            <a:pPr lvl="1"/>
            <a:r>
              <a:rPr lang="en-US" sz="11500" smtClean="0"/>
              <a:t>A</a:t>
            </a:r>
            <a:r>
              <a:rPr lang="en-US" sz="11500" smtClean="0"/>
              <a:t>symptomatic during long holidays but not on weekends </a:t>
            </a:r>
            <a:r>
              <a:rPr lang="en-US" sz="11500" smtClean="0"/>
              <a:t>(</a:t>
            </a:r>
            <a:r>
              <a:rPr lang="en-US" sz="11500" smtClean="0"/>
              <a:t>because her work included </a:t>
            </a:r>
            <a:r>
              <a:rPr lang="en-US" sz="11500" smtClean="0"/>
              <a:t>weekends</a:t>
            </a:r>
            <a:r>
              <a:rPr lang="en-US" sz="11500" smtClean="0"/>
              <a:t>). </a:t>
            </a:r>
            <a:endParaRPr lang="en-US" sz="11500" smtClean="0"/>
          </a:p>
          <a:p>
            <a:pPr lvl="1"/>
            <a:r>
              <a:rPr lang="en-US" sz="11500" smtClean="0"/>
              <a:t>Treated with </a:t>
            </a:r>
            <a:r>
              <a:rPr lang="en-US" sz="11500" smtClean="0"/>
              <a:t>antihistamines</a:t>
            </a:r>
            <a:r>
              <a:rPr lang="en-US" sz="11500" smtClean="0"/>
              <a:t>, inhaled long-acting </a:t>
            </a:r>
            <a:r>
              <a:rPr lang="en-US" sz="11500" smtClean="0"/>
              <a:t>bronchodilators</a:t>
            </a:r>
            <a:r>
              <a:rPr lang="en-US" sz="11500" smtClean="0"/>
              <a:t>, and </a:t>
            </a:r>
            <a:r>
              <a:rPr lang="en-US" sz="11500" smtClean="0"/>
              <a:t>steroids</a:t>
            </a:r>
            <a:r>
              <a:rPr lang="en-US" sz="11500" smtClean="0"/>
              <a:t>, but symptoms did not </a:t>
            </a:r>
            <a:r>
              <a:rPr lang="en-US" sz="11500" smtClean="0"/>
              <a:t>change</a:t>
            </a:r>
            <a:r>
              <a:rPr lang="en-US" sz="11500" smtClean="0"/>
              <a:t>. </a:t>
            </a:r>
            <a:endParaRPr lang="en-US" sz="11500" smtClean="0"/>
          </a:p>
          <a:p>
            <a:endParaRPr lang="en-US" sz="11500"/>
          </a:p>
        </p:txBody>
      </p:sp>
      <p:pic>
        <p:nvPicPr>
          <p:cNvPr id="4" name="Image 3"/>
          <p:cNvPicPr>
            <a:picLocks noChangeAspect="1"/>
          </p:cNvPicPr>
          <p:nvPr/>
        </p:nvPicPr>
        <p:blipFill>
          <a:blip r:embed="rId3"/>
          <a:stretch>
            <a:fillRect/>
          </a:stretch>
        </p:blipFill>
        <p:spPr>
          <a:xfrm>
            <a:off x="24009020" y="190385"/>
            <a:ext cx="24568480" cy="4000615"/>
          </a:xfrm>
          <a:prstGeom prst="rect">
            <a:avLst/>
          </a:prstGeom>
        </p:spPr>
      </p:pic>
      <p:pic>
        <p:nvPicPr>
          <p:cNvPr id="5" name="Image 4"/>
          <p:cNvPicPr>
            <a:picLocks noChangeAspect="1"/>
          </p:cNvPicPr>
          <p:nvPr/>
        </p:nvPicPr>
        <p:blipFill>
          <a:blip r:embed="rId4"/>
          <a:stretch>
            <a:fillRect/>
          </a:stretch>
        </p:blipFill>
        <p:spPr>
          <a:xfrm>
            <a:off x="24009020" y="3448050"/>
            <a:ext cx="23676940" cy="2208212"/>
          </a:xfrm>
          <a:prstGeom prst="rect">
            <a:avLst/>
          </a:prstGeom>
        </p:spPr>
      </p:pic>
      <p:pic>
        <p:nvPicPr>
          <p:cNvPr id="6" name="Image 5"/>
          <p:cNvPicPr>
            <a:picLocks noChangeAspect="1"/>
          </p:cNvPicPr>
          <p:nvPr/>
        </p:nvPicPr>
        <p:blipFill>
          <a:blip r:embed="rId5"/>
          <a:stretch>
            <a:fillRect/>
          </a:stretch>
        </p:blipFill>
        <p:spPr>
          <a:xfrm>
            <a:off x="30118685" y="19748501"/>
            <a:ext cx="17567275" cy="17567275"/>
          </a:xfrm>
          <a:prstGeom prst="rect">
            <a:avLst/>
          </a:prstGeom>
        </p:spPr>
      </p:pic>
      <p:sp>
        <p:nvSpPr>
          <p:cNvPr id="7" name="Espace réservé du contenu 2"/>
          <p:cNvSpPr txBox="1">
            <a:spLocks/>
          </p:cNvSpPr>
          <p:nvPr/>
        </p:nvSpPr>
        <p:spPr>
          <a:xfrm>
            <a:off x="0" y="20916900"/>
            <a:ext cx="28803600" cy="17487900"/>
          </a:xfrm>
          <a:prstGeom prst="rect">
            <a:avLst/>
          </a:prstGeom>
        </p:spPr>
        <p:txBody>
          <a:bodyPr vert="horz" lIns="91440" tIns="45720" rIns="91440" bIns="45720" rtlCol="0">
            <a:no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lvl="1" algn="just"/>
            <a:r>
              <a:rPr lang="en-US" sz="9600" smtClean="0"/>
              <a:t>S</a:t>
            </a:r>
            <a:r>
              <a:rPr lang="en-US" sz="9600" smtClean="0"/>
              <a:t>ensitization was produced by environmental exposure in the </a:t>
            </a:r>
            <a:r>
              <a:rPr lang="en-US" sz="9600" smtClean="0"/>
              <a:t>workplace</a:t>
            </a:r>
            <a:r>
              <a:rPr lang="en-US" sz="9600" smtClean="0"/>
              <a:t>. </a:t>
            </a:r>
            <a:endParaRPr lang="en-US" sz="9600" smtClean="0"/>
          </a:p>
          <a:p>
            <a:pPr lvl="1" algn="just"/>
            <a:r>
              <a:rPr lang="en-US" sz="9600" smtClean="0"/>
              <a:t>sIgE levels to other arthropods such as </a:t>
            </a:r>
            <a:r>
              <a:rPr lang="en-US" sz="9600" i="1" smtClean="0"/>
              <a:t>D </a:t>
            </a:r>
            <a:r>
              <a:rPr lang="en-US" sz="9600" i="1" smtClean="0"/>
              <a:t>pteronyssinus</a:t>
            </a:r>
            <a:r>
              <a:rPr lang="en-US" sz="9600" smtClean="0"/>
              <a:t>, </a:t>
            </a:r>
            <a:r>
              <a:rPr lang="en-US" sz="9600" smtClean="0"/>
              <a:t>shrimp</a:t>
            </a:r>
            <a:r>
              <a:rPr lang="en-US" sz="9600" smtClean="0"/>
              <a:t>, or grasshoppers was lower than to crickets and EAST inhibition assay results were </a:t>
            </a:r>
            <a:r>
              <a:rPr lang="en-US" sz="9600" smtClean="0"/>
              <a:t>negative</a:t>
            </a:r>
            <a:r>
              <a:rPr lang="en-US" sz="9600" smtClean="0"/>
              <a:t>.</a:t>
            </a:r>
            <a:r>
              <a:rPr lang="en-US" sz="9600" smtClean="0"/>
              <a:t> </a:t>
            </a:r>
            <a:endParaRPr lang="en-US" sz="9600" smtClean="0"/>
          </a:p>
          <a:p>
            <a:pPr lvl="1" algn="just"/>
            <a:r>
              <a:rPr lang="en-US" sz="9600" smtClean="0"/>
              <a:t>W</a:t>
            </a:r>
            <a:r>
              <a:rPr lang="en-US" sz="9600" smtClean="0"/>
              <a:t>e can confirm that the patient was primarily sensitized to crickets and rule out that the patient’s symptoms were due to sensitization to other </a:t>
            </a:r>
            <a:r>
              <a:rPr lang="en-US" sz="9600" smtClean="0"/>
              <a:t>arthropods</a:t>
            </a:r>
            <a:r>
              <a:rPr lang="en-US" sz="9600" smtClean="0"/>
              <a:t>. </a:t>
            </a:r>
            <a:endParaRPr lang="en-US" sz="9600" smtClean="0"/>
          </a:p>
        </p:txBody>
      </p:sp>
      <p:pic>
        <p:nvPicPr>
          <p:cNvPr id="8" name="Picture 11">
            <a:extLst>
              <a:ext uri="{FF2B5EF4-FFF2-40B4-BE49-F238E27FC236}">
                <a16:creationId xmlns="" xmlns:a16="http://schemas.microsoft.com/office/drawing/2014/main" id="{38865332-73E1-1243-8066-3E53093E5700}"/>
              </a:ext>
            </a:extLst>
          </p:cNvPr>
          <p:cNvPicPr>
            <a:picLocks noChangeAspect="1"/>
          </p:cNvPicPr>
          <p:nvPr/>
        </p:nvPicPr>
        <p:blipFill>
          <a:blip r:embed="rId6"/>
          <a:stretch>
            <a:fillRect/>
          </a:stretch>
        </p:blipFill>
        <p:spPr>
          <a:xfrm>
            <a:off x="1509120" y="2929905"/>
            <a:ext cx="1477920" cy="1486719"/>
          </a:xfrm>
          <a:prstGeom prst="rect">
            <a:avLst/>
          </a:prstGeom>
        </p:spPr>
      </p:pic>
    </p:spTree>
    <p:extLst>
      <p:ext uri="{BB962C8B-B14F-4D97-AF65-F5344CB8AC3E}">
        <p14:creationId xmlns:p14="http://schemas.microsoft.com/office/powerpoint/2010/main" xmlns="" val="1457156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en-US" smtClean="0"/>
              <a:t>L</a:t>
            </a:r>
            <a:r>
              <a:rPr lang="en-US" smtClean="0"/>
              <a:t>ab technicians in insect </a:t>
            </a:r>
            <a:r>
              <a:rPr lang="en-US" smtClean="0"/>
              <a:t>rearing</a:t>
            </a:r>
            <a:r>
              <a:rPr lang="en-US" smtClean="0"/>
              <a:t>: </a:t>
            </a:r>
            <a:endParaRPr lang="en-US" smtClean="0"/>
          </a:p>
          <a:p>
            <a:pPr lvl="1"/>
            <a:r>
              <a:rPr lang="en-US" smtClean="0"/>
              <a:t>respiratory symptoms : </a:t>
            </a:r>
            <a:r>
              <a:rPr lang="en-US" smtClean="0"/>
              <a:t>caugh</a:t>
            </a:r>
            <a:r>
              <a:rPr lang="en-US" smtClean="0"/>
              <a:t>, </a:t>
            </a:r>
            <a:r>
              <a:rPr lang="en-US" smtClean="0"/>
              <a:t>rhinitis</a:t>
            </a:r>
            <a:r>
              <a:rPr lang="en-US" smtClean="0"/>
              <a:t>, </a:t>
            </a:r>
            <a:r>
              <a:rPr lang="en-US" smtClean="0"/>
              <a:t>dyspnea</a:t>
            </a:r>
            <a:r>
              <a:rPr lang="en-US" smtClean="0"/>
              <a:t>, </a:t>
            </a:r>
            <a:r>
              <a:rPr lang="en-US" smtClean="0"/>
              <a:t>asthma…</a:t>
            </a:r>
            <a:endParaRPr lang="en-US" smtClean="0"/>
          </a:p>
          <a:p>
            <a:pPr lvl="1"/>
            <a:r>
              <a:rPr lang="en-US" smtClean="0"/>
              <a:t>Cutaneous symptoms : </a:t>
            </a:r>
            <a:r>
              <a:rPr lang="en-US" smtClean="0"/>
              <a:t>urticaria</a:t>
            </a:r>
            <a:r>
              <a:rPr lang="en-US" smtClean="0"/>
              <a:t>, </a:t>
            </a:r>
            <a:r>
              <a:rPr lang="en-US" smtClean="0"/>
              <a:t>pruritis…</a:t>
            </a:r>
            <a:endParaRPr lang="en-US" smtClean="0"/>
          </a:p>
          <a:p>
            <a:pPr lvl="1">
              <a:buNone/>
            </a:pPr>
            <a:r>
              <a:rPr lang="en-US" smtClean="0"/>
              <a:t>=&gt; Aeroallergens and contact </a:t>
            </a:r>
            <a:r>
              <a:rPr lang="en-US" smtClean="0"/>
              <a:t>allergens</a:t>
            </a:r>
            <a:endParaRPr lang="en-US" smtClean="0"/>
          </a:p>
          <a:p>
            <a:r>
              <a:rPr lang="en-US" smtClean="0"/>
              <a:t>Farmers</a:t>
            </a:r>
            <a:r>
              <a:rPr lang="en-US" smtClean="0"/>
              <a:t>, bakers : insects contaminating the </a:t>
            </a:r>
            <a:r>
              <a:rPr lang="en-US" smtClean="0"/>
              <a:t>flour</a:t>
            </a:r>
            <a:endParaRPr lang="en-US" smtClean="0"/>
          </a:p>
          <a:p>
            <a:r>
              <a:rPr lang="en-US" smtClean="0"/>
              <a:t>Sailors : cockroach </a:t>
            </a:r>
            <a:r>
              <a:rPr lang="en-US" smtClean="0"/>
              <a:t>allergy</a:t>
            </a:r>
            <a:endParaRPr lang="en-US" smtClean="0"/>
          </a:p>
          <a:p>
            <a:endParaRPr lang="en-US"/>
          </a:p>
        </p:txBody>
      </p:sp>
      <p:sp>
        <p:nvSpPr>
          <p:cNvPr id="4" name="Titre 1"/>
          <p:cNvSpPr txBox="1">
            <a:spLocks/>
          </p:cNvSpPr>
          <p:nvPr/>
        </p:nvSpPr>
        <p:spPr>
          <a:xfrm>
            <a:off x="3520440" y="0"/>
            <a:ext cx="28483560" cy="7423153"/>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en-US" sz="20600" b="1" smtClean="0">
                <a:solidFill>
                  <a:srgbClr val="F26B21"/>
                </a:solidFill>
                <a:latin typeface="DIN-Regular" pitchFamily="2" charset="0"/>
              </a:rPr>
              <a:t>Professionnal </a:t>
            </a:r>
            <a:r>
              <a:rPr lang="en-US" sz="20600" b="1" smtClean="0">
                <a:solidFill>
                  <a:srgbClr val="F26B21"/>
                </a:solidFill>
                <a:latin typeface="DIN-Regular" pitchFamily="2" charset="0"/>
              </a:rPr>
              <a:t>allergy</a:t>
            </a:r>
            <a:endParaRPr lang="en-US" sz="20600" b="1">
              <a:solidFill>
                <a:srgbClr val="F26B21"/>
              </a:solidFill>
              <a:latin typeface="DIN-Regular" pitchFamily="2" charset="0"/>
            </a:endParaRPr>
          </a:p>
        </p:txBody>
      </p:sp>
      <p:pic>
        <p:nvPicPr>
          <p:cNvPr id="5" name="Picture 11">
            <a:extLst>
              <a:ext uri="{FF2B5EF4-FFF2-40B4-BE49-F238E27FC236}">
                <a16:creationId xmlns="" xmlns:a16="http://schemas.microsoft.com/office/drawing/2014/main" id="{38865332-73E1-1243-8066-3E53093E5700}"/>
              </a:ext>
            </a:extLst>
          </p:cNvPr>
          <p:cNvPicPr>
            <a:picLocks noChangeAspect="1"/>
          </p:cNvPicPr>
          <p:nvPr/>
        </p:nvPicPr>
        <p:blipFill>
          <a:blip r:embed="rId2"/>
          <a:stretch>
            <a:fillRect/>
          </a:stretch>
        </p:blipFill>
        <p:spPr>
          <a:xfrm>
            <a:off x="1509120" y="2929905"/>
            <a:ext cx="1477920" cy="1486719"/>
          </a:xfrm>
          <a:prstGeom prst="rect">
            <a:avLst/>
          </a:prstGeom>
        </p:spPr>
      </p:pic>
    </p:spTree>
    <p:extLst>
      <p:ext uri="{BB962C8B-B14F-4D97-AF65-F5344CB8AC3E}">
        <p14:creationId xmlns:p14="http://schemas.microsoft.com/office/powerpoint/2010/main" xmlns="" val="450952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19400" y="6324600"/>
            <a:ext cx="41733358" cy="28492938"/>
          </a:xfrm>
        </p:spPr>
        <p:txBody>
          <a:bodyPr>
            <a:normAutofit fontScale="70000" lnSpcReduction="20000"/>
          </a:bodyPr>
          <a:lstStyle/>
          <a:p>
            <a:r>
              <a:rPr lang="en-US" sz="16000" b="1" smtClean="0"/>
              <a:t>Several</a:t>
            </a:r>
            <a:r>
              <a:rPr lang="en-US" sz="16000" b="1" smtClean="0"/>
              <a:t> cases of anaphylaxis have been described in the </a:t>
            </a:r>
            <a:r>
              <a:rPr lang="en-US" sz="16000" b="1" smtClean="0"/>
              <a:t>litterature…</a:t>
            </a:r>
            <a:endParaRPr lang="en-US" sz="16000" b="1" smtClean="0"/>
          </a:p>
          <a:p>
            <a:endParaRPr lang="en-US" sz="18900" b="1" smtClean="0"/>
          </a:p>
          <a:p>
            <a:pPr marL="1371600" indent="-1371600">
              <a:buFont typeface="+mj-lt"/>
              <a:buAutoNum type="arabicPeriod"/>
            </a:pPr>
            <a:r>
              <a:rPr lang="en-US" sz="15700" smtClean="0"/>
              <a:t>One case of food allergy after eating </a:t>
            </a:r>
            <a:r>
              <a:rPr lang="en-US" sz="15700" b="1" smtClean="0"/>
              <a:t>mealworm</a:t>
            </a:r>
            <a:r>
              <a:rPr lang="en-US" sz="15700" smtClean="0"/>
              <a:t> </a:t>
            </a:r>
            <a:r>
              <a:rPr lang="en-US" sz="15700" smtClean="0"/>
              <a:t>(</a:t>
            </a:r>
            <a:r>
              <a:rPr lang="en-US" sz="15700" i="1" smtClean="0"/>
              <a:t>Tenebrio </a:t>
            </a:r>
            <a:r>
              <a:rPr lang="en-US" sz="15700" i="1" smtClean="0"/>
              <a:t>mol</a:t>
            </a:r>
            <a:r>
              <a:rPr lang="en-US" sz="15700" smtClean="0"/>
              <a:t>itor</a:t>
            </a:r>
            <a:r>
              <a:rPr lang="en-US" sz="15700" smtClean="0"/>
              <a:t>) - </a:t>
            </a:r>
            <a:r>
              <a:rPr lang="en-US" sz="12600" i="1" smtClean="0"/>
              <a:t>Freye et </a:t>
            </a:r>
            <a:r>
              <a:rPr lang="en-US" sz="12600" i="1" smtClean="0"/>
              <a:t>al</a:t>
            </a:r>
            <a:r>
              <a:rPr lang="en-US" sz="12600" i="1" smtClean="0"/>
              <a:t>. </a:t>
            </a:r>
            <a:r>
              <a:rPr lang="en-US" sz="12600" i="1" smtClean="0"/>
              <a:t>(1996</a:t>
            </a:r>
            <a:r>
              <a:rPr lang="en-US" sz="12600" i="1" smtClean="0"/>
              <a:t>)  </a:t>
            </a:r>
            <a:endParaRPr lang="en-US" sz="15700" i="1" smtClean="0"/>
          </a:p>
          <a:p>
            <a:pPr marL="1371600" indent="-1371600">
              <a:buFont typeface="+mj-lt"/>
              <a:buAutoNum type="arabicPeriod"/>
            </a:pPr>
            <a:r>
              <a:rPr lang="en-US" sz="15700" smtClean="0"/>
              <a:t>French tourist after eating </a:t>
            </a:r>
            <a:r>
              <a:rPr lang="en-US" sz="15700" b="1" smtClean="0"/>
              <a:t>silkworm </a:t>
            </a:r>
            <a:r>
              <a:rPr lang="en-US" sz="15700" b="1" smtClean="0"/>
              <a:t>pupae</a:t>
            </a:r>
            <a:r>
              <a:rPr lang="en-US" sz="15700" smtClean="0"/>
              <a:t>(</a:t>
            </a:r>
            <a:r>
              <a:rPr lang="en-US" sz="15700" i="1" smtClean="0"/>
              <a:t>Bombyx </a:t>
            </a:r>
            <a:r>
              <a:rPr lang="en-US" sz="15700" i="1" smtClean="0"/>
              <a:t>mori</a:t>
            </a:r>
            <a:r>
              <a:rPr lang="en-US" sz="15700" smtClean="0"/>
              <a:t>)  </a:t>
            </a:r>
            <a:r>
              <a:rPr lang="en-US" sz="12600" i="1" smtClean="0"/>
              <a:t>Ji et </a:t>
            </a:r>
            <a:r>
              <a:rPr lang="en-US" sz="12600" i="1" smtClean="0"/>
              <a:t>al</a:t>
            </a:r>
            <a:r>
              <a:rPr lang="en-US" sz="12600" i="1" smtClean="0"/>
              <a:t>. </a:t>
            </a:r>
            <a:r>
              <a:rPr lang="en-US" sz="12600" i="1" smtClean="0"/>
              <a:t>(2008</a:t>
            </a:r>
            <a:r>
              <a:rPr lang="en-US" sz="12600" i="1" smtClean="0"/>
              <a:t>) </a:t>
            </a:r>
            <a:endParaRPr lang="en-US" sz="15700" i="1" smtClean="0"/>
          </a:p>
          <a:p>
            <a:pPr lvl="1"/>
            <a:r>
              <a:rPr lang="en-US" sz="13700" smtClean="0"/>
              <a:t>13 other cases of anaphylaxis in CHINA have been </a:t>
            </a:r>
            <a:r>
              <a:rPr lang="en-US" sz="13700" smtClean="0"/>
              <a:t>described</a:t>
            </a:r>
            <a:endParaRPr lang="en-US" sz="13700" smtClean="0"/>
          </a:p>
          <a:p>
            <a:pPr marL="1371600" indent="-1371600">
              <a:buFont typeface="+mj-lt"/>
              <a:buAutoNum type="arabicPeriod"/>
            </a:pPr>
            <a:r>
              <a:rPr lang="en-US" sz="15700" smtClean="0"/>
              <a:t>Cross-reactions between the </a:t>
            </a:r>
            <a:r>
              <a:rPr lang="en-US" sz="15700" b="1" smtClean="0"/>
              <a:t>mushroom-caterpilar</a:t>
            </a:r>
            <a:r>
              <a:rPr lang="en-US" sz="15700" smtClean="0"/>
              <a:t> </a:t>
            </a:r>
            <a:r>
              <a:rPr lang="en-US" sz="15700" smtClean="0"/>
              <a:t>(</a:t>
            </a:r>
            <a:r>
              <a:rPr lang="en-US" sz="15700" i="1" smtClean="0"/>
              <a:t>Ophiocordyceps </a:t>
            </a:r>
            <a:r>
              <a:rPr lang="en-US" sz="15700" i="1" smtClean="0"/>
              <a:t>sinensis</a:t>
            </a:r>
            <a:r>
              <a:rPr lang="en-US" sz="15700" smtClean="0"/>
              <a:t>) and </a:t>
            </a:r>
            <a:r>
              <a:rPr lang="en-US" sz="15700" b="1" smtClean="0"/>
              <a:t>silkworm pupae </a:t>
            </a:r>
            <a:r>
              <a:rPr lang="en-US" sz="15700" smtClean="0"/>
              <a:t>(</a:t>
            </a:r>
            <a:r>
              <a:rPr lang="en-US" sz="15700" i="1" smtClean="0"/>
              <a:t>Bombyx </a:t>
            </a:r>
            <a:r>
              <a:rPr lang="en-US" sz="15700" i="1" smtClean="0"/>
              <a:t>mori</a:t>
            </a:r>
            <a:r>
              <a:rPr lang="en-US" sz="15700" smtClean="0"/>
              <a:t>) - </a:t>
            </a:r>
            <a:r>
              <a:rPr lang="en-US" sz="12600" i="1" smtClean="0"/>
              <a:t>Choi et </a:t>
            </a:r>
            <a:r>
              <a:rPr lang="en-US" sz="12600" i="1" smtClean="0"/>
              <a:t>al</a:t>
            </a:r>
            <a:r>
              <a:rPr lang="en-US" sz="12600" i="1" smtClean="0"/>
              <a:t>. </a:t>
            </a:r>
            <a:r>
              <a:rPr lang="en-US" sz="12600" i="1" smtClean="0"/>
              <a:t>(2010</a:t>
            </a:r>
            <a:r>
              <a:rPr lang="en-US" sz="12600" i="1" smtClean="0"/>
              <a:t>) </a:t>
            </a:r>
            <a:endParaRPr lang="en-US" sz="15700" i="1" smtClean="0"/>
          </a:p>
          <a:p>
            <a:pPr marL="1371600" indent="-1371600">
              <a:buFont typeface="+mj-lt"/>
              <a:buAutoNum type="arabicPeriod"/>
            </a:pPr>
            <a:r>
              <a:rPr lang="en-US" sz="15700" smtClean="0"/>
              <a:t>Severe food allergy reaction after eating 20 roasted </a:t>
            </a:r>
            <a:r>
              <a:rPr lang="en-US" sz="15700" b="1" smtClean="0"/>
              <a:t>palm worm </a:t>
            </a:r>
            <a:r>
              <a:rPr lang="en-US" sz="15700" smtClean="0"/>
              <a:t>(</a:t>
            </a:r>
            <a:r>
              <a:rPr lang="en-US" sz="15700" smtClean="0"/>
              <a:t>larva </a:t>
            </a:r>
            <a:r>
              <a:rPr lang="en-US" sz="15700" smtClean="0"/>
              <a:t>of </a:t>
            </a:r>
            <a:r>
              <a:rPr lang="en-US" sz="15700" i="1" smtClean="0"/>
              <a:t>Rhynchophorus </a:t>
            </a:r>
            <a:r>
              <a:rPr lang="en-US" sz="15700" i="1" smtClean="0"/>
              <a:t>ferrugineus</a:t>
            </a:r>
            <a:r>
              <a:rPr lang="en-US" sz="15700" smtClean="0"/>
              <a:t>) in Malaisia in 2012 </a:t>
            </a:r>
            <a:endParaRPr lang="en-US" sz="15700" smtClean="0"/>
          </a:p>
          <a:p>
            <a:pPr marL="1371600" indent="-1371600">
              <a:buFont typeface="+mj-lt"/>
              <a:buAutoNum type="arabicPeriod"/>
            </a:pPr>
            <a:r>
              <a:rPr lang="en-US" sz="15700" smtClean="0"/>
              <a:t>«</a:t>
            </a:r>
            <a:r>
              <a:rPr lang="en-US" sz="15700" smtClean="0"/>
              <a:t> Le Monde  »  </a:t>
            </a:r>
            <a:r>
              <a:rPr lang="en-US" sz="15700" smtClean="0"/>
              <a:t>Journal reported in 2012 that a 32 </a:t>
            </a:r>
            <a:r>
              <a:rPr lang="en-US" sz="15700" smtClean="0"/>
              <a:t>y.o</a:t>
            </a:r>
            <a:r>
              <a:rPr lang="en-US" sz="15700" smtClean="0"/>
              <a:t>. men died after eating </a:t>
            </a:r>
            <a:r>
              <a:rPr lang="en-US" sz="15700" b="1" smtClean="0"/>
              <a:t>cockroaches and </a:t>
            </a:r>
            <a:r>
              <a:rPr lang="en-US" sz="15700" b="1" smtClean="0"/>
              <a:t>worms</a:t>
            </a:r>
            <a:endParaRPr lang="en-US" sz="15700" b="1" smtClean="0"/>
          </a:p>
          <a:p>
            <a:pPr marL="1371600" indent="-1371600">
              <a:buFont typeface="+mj-lt"/>
              <a:buAutoNum type="arabicPeriod"/>
            </a:pPr>
            <a:r>
              <a:rPr lang="en-US" sz="15700" smtClean="0"/>
              <a:t>Anaphylaxis linked to food that were contaminated by insects or by </a:t>
            </a:r>
            <a:r>
              <a:rPr lang="en-US" sz="15700" b="1" smtClean="0"/>
              <a:t>storage dust </a:t>
            </a:r>
            <a:r>
              <a:rPr lang="en-US" sz="15700" b="1" smtClean="0"/>
              <a:t>mites</a:t>
            </a:r>
            <a:r>
              <a:rPr lang="en-US" sz="15700" smtClean="0"/>
              <a:t>. </a:t>
            </a:r>
            <a:endParaRPr lang="en-US" sz="15700" smtClean="0"/>
          </a:p>
          <a:p>
            <a:pPr lvl="1"/>
            <a:r>
              <a:rPr lang="en-US" sz="13700" smtClean="0"/>
              <a:t>« pancake syndrome </a:t>
            </a:r>
            <a:r>
              <a:rPr lang="en-US" sz="13700" smtClean="0"/>
              <a:t>»</a:t>
            </a:r>
            <a:endParaRPr lang="en-US" sz="13700" smtClean="0"/>
          </a:p>
          <a:p>
            <a:pPr marL="1371600" indent="-1371600">
              <a:buFont typeface="+mj-lt"/>
              <a:buAutoNum type="arabicPeriod"/>
            </a:pPr>
            <a:endParaRPr lang="en-US" smtClean="0"/>
          </a:p>
          <a:p>
            <a:pPr marL="1371600" indent="-1371600">
              <a:buFont typeface="+mj-lt"/>
              <a:buAutoNum type="arabicPeriod"/>
            </a:pPr>
            <a:endParaRPr lang="en-US"/>
          </a:p>
        </p:txBody>
      </p:sp>
      <p:sp>
        <p:nvSpPr>
          <p:cNvPr id="4" name="Titre 1"/>
          <p:cNvSpPr>
            <a:spLocks noGrp="1"/>
          </p:cNvSpPr>
          <p:nvPr>
            <p:ph type="title"/>
          </p:nvPr>
        </p:nvSpPr>
        <p:spPr>
          <a:xfrm>
            <a:off x="3520440" y="0"/>
            <a:ext cx="29397960" cy="7423153"/>
          </a:xfrm>
        </p:spPr>
        <p:txBody>
          <a:bodyPr>
            <a:normAutofit/>
          </a:bodyPr>
          <a:lstStyle/>
          <a:p>
            <a:r>
              <a:rPr lang="en-US" sz="14300" b="1" smtClean="0">
                <a:solidFill>
                  <a:srgbClr val="F26B21"/>
                </a:solidFill>
                <a:latin typeface="DIN-Regular" pitchFamily="2" charset="0"/>
              </a:rPr>
              <a:t>Severity</a:t>
            </a:r>
            <a:r>
              <a:rPr lang="en-US" sz="14300" b="1" smtClean="0">
                <a:solidFill>
                  <a:srgbClr val="F26B21"/>
                </a:solidFill>
                <a:latin typeface="DIN-Regular" pitchFamily="2" charset="0"/>
              </a:rPr>
              <a:t> of reactions related to  insect </a:t>
            </a:r>
            <a:r>
              <a:rPr lang="en-US" sz="14300" b="1" smtClean="0">
                <a:solidFill>
                  <a:srgbClr val="F26B21"/>
                </a:solidFill>
                <a:latin typeface="DIN-Regular" pitchFamily="2" charset="0"/>
              </a:rPr>
              <a:t>consumption</a:t>
            </a:r>
            <a:endParaRPr lang="en-US" sz="14300" b="1">
              <a:solidFill>
                <a:srgbClr val="F26B21"/>
              </a:solidFill>
              <a:latin typeface="DIN-Regular" pitchFamily="2" charset="0"/>
            </a:endParaRPr>
          </a:p>
        </p:txBody>
      </p:sp>
      <p:pic>
        <p:nvPicPr>
          <p:cNvPr id="7" name="Image 6"/>
          <p:cNvPicPr>
            <a:picLocks noChangeAspect="1"/>
          </p:cNvPicPr>
          <p:nvPr/>
        </p:nvPicPr>
        <p:blipFill>
          <a:blip r:embed="rId3"/>
          <a:stretch>
            <a:fillRect/>
          </a:stretch>
        </p:blipFill>
        <p:spPr>
          <a:xfrm>
            <a:off x="31752320" y="558799"/>
            <a:ext cx="18387280" cy="5765801"/>
          </a:xfrm>
          <a:prstGeom prst="rect">
            <a:avLst/>
          </a:prstGeom>
        </p:spPr>
      </p:pic>
      <p:pic>
        <p:nvPicPr>
          <p:cNvPr id="9" name="Picture 11">
            <a:extLst>
              <a:ext uri="{FF2B5EF4-FFF2-40B4-BE49-F238E27FC236}">
                <a16:creationId xmlns="" xmlns:a16="http://schemas.microsoft.com/office/drawing/2014/main" id="{38865332-73E1-1243-8066-3E53093E5700}"/>
              </a:ext>
            </a:extLst>
          </p:cNvPr>
          <p:cNvPicPr>
            <a:picLocks noChangeAspect="1"/>
          </p:cNvPicPr>
          <p:nvPr/>
        </p:nvPicPr>
        <p:blipFill>
          <a:blip r:embed="rId4"/>
          <a:stretch>
            <a:fillRect/>
          </a:stretch>
        </p:blipFill>
        <p:spPr>
          <a:xfrm>
            <a:off x="1509120" y="2929905"/>
            <a:ext cx="1477920" cy="1486719"/>
          </a:xfrm>
          <a:prstGeom prst="rect">
            <a:avLst/>
          </a:prstGeom>
        </p:spPr>
      </p:pic>
      <p:pic>
        <p:nvPicPr>
          <p:cNvPr id="9222" name="Picture 6" descr="https://upload.wikimedia.org/wikipedia/commons/4/4c/Tenebrio_molitor_MHNT.jpg"/>
          <p:cNvPicPr>
            <a:picLocks noChangeAspect="1" noChangeArrowheads="1"/>
          </p:cNvPicPr>
          <p:nvPr/>
        </p:nvPicPr>
        <p:blipFill>
          <a:blip r:embed="rId5"/>
          <a:srcRect/>
          <a:stretch>
            <a:fillRect/>
          </a:stretch>
        </p:blipFill>
        <p:spPr bwMode="auto">
          <a:xfrm>
            <a:off x="43466425" y="9372600"/>
            <a:ext cx="2525950" cy="3606800"/>
          </a:xfrm>
          <a:prstGeom prst="rect">
            <a:avLst/>
          </a:prstGeom>
          <a:noFill/>
        </p:spPr>
      </p:pic>
      <p:pic>
        <p:nvPicPr>
          <p:cNvPr id="9223" name="Picture 7" descr="https://previews.123rf.com/images/isselee/isselee1207/isselee120700081/14276887-les-larves-de-vers-à-soie-bombyx-mori-contre-un-fond-blanc.jpg"/>
          <p:cNvPicPr>
            <a:picLocks noChangeAspect="1" noChangeArrowheads="1"/>
          </p:cNvPicPr>
          <p:nvPr/>
        </p:nvPicPr>
        <p:blipFill>
          <a:blip r:embed="rId6"/>
          <a:srcRect/>
          <a:stretch>
            <a:fillRect/>
          </a:stretch>
        </p:blipFill>
        <p:spPr bwMode="auto">
          <a:xfrm>
            <a:off x="45992375" y="12627710"/>
            <a:ext cx="4589796" cy="2873375"/>
          </a:xfrm>
          <a:prstGeom prst="rect">
            <a:avLst/>
          </a:prstGeom>
          <a:noFill/>
        </p:spPr>
      </p:pic>
      <p:pic>
        <p:nvPicPr>
          <p:cNvPr id="9225" name="Picture 9" descr="https://upload.wikimedia.org/wikipedia/commons/0/07/Cordyceps_Sinensis.jpg"/>
          <p:cNvPicPr>
            <a:picLocks noChangeAspect="1" noChangeArrowheads="1"/>
          </p:cNvPicPr>
          <p:nvPr/>
        </p:nvPicPr>
        <p:blipFill>
          <a:blip r:embed="rId7"/>
          <a:srcRect/>
          <a:stretch>
            <a:fillRect/>
          </a:stretch>
        </p:blipFill>
        <p:spPr bwMode="auto">
          <a:xfrm>
            <a:off x="43845488" y="15852775"/>
            <a:ext cx="3413616" cy="3031936"/>
          </a:xfrm>
          <a:prstGeom prst="rect">
            <a:avLst/>
          </a:prstGeom>
          <a:noFill/>
        </p:spPr>
      </p:pic>
      <p:pic>
        <p:nvPicPr>
          <p:cNvPr id="9227" name="Picture 11" descr="https://upload.wikimedia.org/wikipedia/commons/0/0d/Rhynchophorus_ferrugineus_MHNT.jpg"/>
          <p:cNvPicPr>
            <a:picLocks noChangeAspect="1" noChangeArrowheads="1"/>
          </p:cNvPicPr>
          <p:nvPr/>
        </p:nvPicPr>
        <p:blipFill>
          <a:blip r:embed="rId8"/>
          <a:srcRect/>
          <a:stretch>
            <a:fillRect/>
          </a:stretch>
        </p:blipFill>
        <p:spPr bwMode="auto">
          <a:xfrm>
            <a:off x="46813772" y="17899972"/>
            <a:ext cx="3296430" cy="4370698"/>
          </a:xfrm>
          <a:prstGeom prst="rect">
            <a:avLst/>
          </a:prstGeom>
          <a:noFill/>
        </p:spPr>
      </p:pic>
      <p:pic>
        <p:nvPicPr>
          <p:cNvPr id="9229" name="Picture 13" descr="https://www.abatextermination.ca/wp-content/uploads/2017/05/1-blatte-americaine.jpg"/>
          <p:cNvPicPr>
            <a:picLocks noChangeAspect="1" noChangeArrowheads="1"/>
          </p:cNvPicPr>
          <p:nvPr/>
        </p:nvPicPr>
        <p:blipFill>
          <a:blip r:embed="rId9"/>
          <a:srcRect r="16342"/>
          <a:stretch>
            <a:fillRect/>
          </a:stretch>
        </p:blipFill>
        <p:spPr bwMode="auto">
          <a:xfrm>
            <a:off x="44552758" y="22270670"/>
            <a:ext cx="4309293" cy="3863327"/>
          </a:xfrm>
          <a:prstGeom prst="rect">
            <a:avLst/>
          </a:prstGeom>
          <a:noFill/>
        </p:spPr>
      </p:pic>
    </p:spTree>
    <p:extLst>
      <p:ext uri="{BB962C8B-B14F-4D97-AF65-F5344CB8AC3E}">
        <p14:creationId xmlns:p14="http://schemas.microsoft.com/office/powerpoint/2010/main" xmlns="" val="1786886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7848600"/>
            <a:ext cx="44165520" cy="26742393"/>
          </a:xfrm>
        </p:spPr>
        <p:txBody>
          <a:bodyPr>
            <a:normAutofit fontScale="92500" lnSpcReduction="10000"/>
          </a:bodyPr>
          <a:lstStyle/>
          <a:p>
            <a:r>
              <a:rPr lang="en-US" smtClean="0"/>
              <a:t>Method</a:t>
            </a:r>
            <a:r>
              <a:rPr lang="en-US" smtClean="0"/>
              <a:t> : Retrospective </a:t>
            </a:r>
            <a:r>
              <a:rPr lang="en-US" smtClean="0"/>
              <a:t>study</a:t>
            </a:r>
            <a:r>
              <a:rPr lang="en-US" smtClean="0"/>
              <a:t>, 155 patients presenting </a:t>
            </a:r>
            <a:r>
              <a:rPr lang="en-US" smtClean="0"/>
              <a:t>allergy</a:t>
            </a:r>
            <a:r>
              <a:rPr lang="en-US" smtClean="0"/>
              <a:t>. </a:t>
            </a:r>
            <a:endParaRPr lang="en-US" smtClean="0"/>
          </a:p>
          <a:p>
            <a:pPr lvl="1"/>
            <a:r>
              <a:rPr lang="en-US" smtClean="0"/>
              <a:t>Amongst them </a:t>
            </a:r>
            <a:r>
              <a:rPr lang="en-US" b="1" smtClean="0"/>
              <a:t>27 patients </a:t>
            </a:r>
            <a:r>
              <a:rPr lang="en-US" smtClean="0"/>
              <a:t>presenting sensitization with/without allergy to cricket </a:t>
            </a:r>
            <a:r>
              <a:rPr lang="en-US" i="1" smtClean="0"/>
              <a:t>Ornithacris turbida </a:t>
            </a:r>
            <a:r>
              <a:rPr lang="en-US" i="1" smtClean="0"/>
              <a:t>cavroisi</a:t>
            </a:r>
            <a:r>
              <a:rPr lang="en-US" smtClean="0"/>
              <a:t>. </a:t>
            </a:r>
            <a:endParaRPr lang="en-US" smtClean="0"/>
          </a:p>
          <a:p>
            <a:r>
              <a:rPr lang="en-US" smtClean="0"/>
              <a:t>Results : </a:t>
            </a:r>
            <a:endParaRPr lang="en-US" smtClean="0"/>
          </a:p>
          <a:p>
            <a:pPr lvl="1"/>
            <a:r>
              <a:rPr lang="en-US" smtClean="0"/>
              <a:t>19 were sensitized </a:t>
            </a:r>
            <a:r>
              <a:rPr lang="en-US" smtClean="0"/>
              <a:t>(</a:t>
            </a:r>
            <a:r>
              <a:rPr lang="en-US" smtClean="0"/>
              <a:t>70,37 %) </a:t>
            </a:r>
            <a:endParaRPr lang="en-US" smtClean="0"/>
          </a:p>
          <a:p>
            <a:pPr lvl="1"/>
            <a:r>
              <a:rPr lang="en-US" smtClean="0"/>
              <a:t>8 had allergy to crickets </a:t>
            </a:r>
            <a:r>
              <a:rPr lang="en-US" smtClean="0"/>
              <a:t>(</a:t>
            </a:r>
            <a:r>
              <a:rPr lang="en-US" smtClean="0"/>
              <a:t>29,62 %). </a:t>
            </a:r>
            <a:endParaRPr lang="en-US" smtClean="0"/>
          </a:p>
          <a:p>
            <a:pPr lvl="2"/>
            <a:r>
              <a:rPr lang="en-US" smtClean="0"/>
              <a:t>OAS was frequent </a:t>
            </a:r>
            <a:r>
              <a:rPr lang="en-US" smtClean="0"/>
              <a:t>(</a:t>
            </a:r>
            <a:r>
              <a:rPr lang="en-US" smtClean="0"/>
              <a:t>6 out of </a:t>
            </a:r>
            <a:r>
              <a:rPr lang="en-US" smtClean="0"/>
              <a:t>8</a:t>
            </a:r>
            <a:r>
              <a:rPr lang="en-US" smtClean="0"/>
              <a:t>), </a:t>
            </a:r>
            <a:endParaRPr lang="en-US" smtClean="0"/>
          </a:p>
          <a:p>
            <a:pPr lvl="2"/>
            <a:r>
              <a:rPr lang="en-US" smtClean="0"/>
              <a:t>urticaria </a:t>
            </a:r>
            <a:r>
              <a:rPr lang="en-US" smtClean="0"/>
              <a:t>(</a:t>
            </a:r>
            <a:r>
              <a:rPr lang="en-US" smtClean="0"/>
              <a:t>4 </a:t>
            </a:r>
            <a:r>
              <a:rPr lang="en-US" smtClean="0"/>
              <a:t>patients</a:t>
            </a:r>
            <a:r>
              <a:rPr lang="en-US" smtClean="0"/>
              <a:t>), </a:t>
            </a:r>
            <a:endParaRPr lang="en-US" smtClean="0"/>
          </a:p>
          <a:p>
            <a:pPr lvl="2"/>
            <a:r>
              <a:rPr lang="en-US" smtClean="0"/>
              <a:t>Vomit </a:t>
            </a:r>
            <a:r>
              <a:rPr lang="en-US" smtClean="0"/>
              <a:t>(</a:t>
            </a:r>
            <a:r>
              <a:rPr lang="en-US" smtClean="0"/>
              <a:t>1 </a:t>
            </a:r>
            <a:r>
              <a:rPr lang="en-US" smtClean="0"/>
              <a:t>patient</a:t>
            </a:r>
            <a:r>
              <a:rPr lang="en-US" smtClean="0"/>
              <a:t>), </a:t>
            </a:r>
            <a:endParaRPr lang="en-US" smtClean="0"/>
          </a:p>
          <a:p>
            <a:pPr lvl="2"/>
            <a:r>
              <a:rPr lang="en-US" smtClean="0"/>
              <a:t>Face oedema </a:t>
            </a:r>
            <a:r>
              <a:rPr lang="en-US" smtClean="0"/>
              <a:t>(</a:t>
            </a:r>
            <a:r>
              <a:rPr lang="en-US" smtClean="0"/>
              <a:t>1 </a:t>
            </a:r>
            <a:r>
              <a:rPr lang="en-US" smtClean="0"/>
              <a:t>patient</a:t>
            </a:r>
            <a:r>
              <a:rPr lang="en-US" smtClean="0"/>
              <a:t>) </a:t>
            </a:r>
            <a:endParaRPr lang="en-US" smtClean="0"/>
          </a:p>
          <a:p>
            <a:pPr lvl="2"/>
            <a:r>
              <a:rPr lang="en-US" smtClean="0"/>
              <a:t>dyspneea </a:t>
            </a:r>
            <a:r>
              <a:rPr lang="en-US" smtClean="0"/>
              <a:t>(</a:t>
            </a:r>
            <a:r>
              <a:rPr lang="en-US" smtClean="0"/>
              <a:t>1 </a:t>
            </a:r>
            <a:r>
              <a:rPr lang="en-US" smtClean="0"/>
              <a:t>patient</a:t>
            </a:r>
            <a:r>
              <a:rPr lang="en-US" smtClean="0"/>
              <a:t>). </a:t>
            </a:r>
            <a:endParaRPr lang="en-US" smtClean="0"/>
          </a:p>
          <a:p>
            <a:pPr lvl="2"/>
            <a:r>
              <a:rPr lang="en-US" smtClean="0"/>
              <a:t>One presenting grade 3 </a:t>
            </a:r>
            <a:r>
              <a:rPr lang="en-US" b="1" smtClean="0"/>
              <a:t>anaphylaxis</a:t>
            </a:r>
            <a:r>
              <a:rPr lang="en-US" smtClean="0"/>
              <a:t>. </a:t>
            </a:r>
            <a:endParaRPr lang="en-US" smtClean="0"/>
          </a:p>
          <a:p>
            <a:r>
              <a:rPr lang="en-US" smtClean="0"/>
              <a:t>Discussion : risk  of allergy linked to </a:t>
            </a:r>
            <a:r>
              <a:rPr lang="en-US" smtClean="0"/>
              <a:t>entomophagy</a:t>
            </a:r>
            <a:r>
              <a:rPr lang="en-US" smtClean="0"/>
              <a:t>. </a:t>
            </a:r>
            <a:endParaRPr lang="en-US" smtClean="0"/>
          </a:p>
          <a:p>
            <a:endParaRPr lang="en-US"/>
          </a:p>
        </p:txBody>
      </p:sp>
      <p:pic>
        <p:nvPicPr>
          <p:cNvPr id="4" name="Image 3"/>
          <p:cNvPicPr>
            <a:picLocks noChangeAspect="1"/>
          </p:cNvPicPr>
          <p:nvPr/>
        </p:nvPicPr>
        <p:blipFill>
          <a:blip r:embed="rId2"/>
          <a:stretch>
            <a:fillRect/>
          </a:stretch>
        </p:blipFill>
        <p:spPr>
          <a:xfrm>
            <a:off x="29056562" y="326056"/>
            <a:ext cx="17514776" cy="4455513"/>
          </a:xfrm>
          <a:prstGeom prst="rect">
            <a:avLst/>
          </a:prstGeom>
        </p:spPr>
      </p:pic>
      <p:pic>
        <p:nvPicPr>
          <p:cNvPr id="5" name="Image 4"/>
          <p:cNvPicPr>
            <a:picLocks noChangeAspect="1"/>
          </p:cNvPicPr>
          <p:nvPr/>
        </p:nvPicPr>
        <p:blipFill rotWithShape="1">
          <a:blip r:embed="rId3"/>
          <a:srcRect l="50842" t="17096"/>
          <a:stretch/>
        </p:blipFill>
        <p:spPr>
          <a:xfrm>
            <a:off x="29056562" y="5159389"/>
            <a:ext cx="14173200" cy="872863"/>
          </a:xfrm>
          <a:prstGeom prst="rect">
            <a:avLst/>
          </a:prstGeom>
        </p:spPr>
      </p:pic>
      <p:pic>
        <p:nvPicPr>
          <p:cNvPr id="6" name="Image 5"/>
          <p:cNvPicPr>
            <a:picLocks noChangeAspect="1"/>
          </p:cNvPicPr>
          <p:nvPr/>
        </p:nvPicPr>
        <p:blipFill rotWithShape="1">
          <a:blip r:embed="rId3"/>
          <a:srcRect r="60135" b="35190"/>
          <a:stretch/>
        </p:blipFill>
        <p:spPr>
          <a:xfrm>
            <a:off x="29056562" y="4397265"/>
            <a:ext cx="12837692" cy="762124"/>
          </a:xfrm>
          <a:prstGeom prst="rect">
            <a:avLst/>
          </a:prstGeom>
        </p:spPr>
      </p:pic>
      <p:sp>
        <p:nvSpPr>
          <p:cNvPr id="7" name="Titre 1"/>
          <p:cNvSpPr txBox="1">
            <a:spLocks/>
          </p:cNvSpPr>
          <p:nvPr/>
        </p:nvSpPr>
        <p:spPr>
          <a:xfrm>
            <a:off x="3520440" y="0"/>
            <a:ext cx="36783498" cy="7423153"/>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en-US" sz="14300" b="1" smtClean="0">
                <a:solidFill>
                  <a:srgbClr val="F26B21"/>
                </a:solidFill>
                <a:latin typeface="DIN-Regular" pitchFamily="2" charset="0"/>
              </a:rPr>
              <a:t>Insect allergy </a:t>
            </a:r>
            <a:r>
              <a:rPr lang="en-US" sz="14300" b="1" smtClean="0">
                <a:solidFill>
                  <a:srgbClr val="F26B21"/>
                </a:solidFill>
                <a:latin typeface="DIN-Regular" pitchFamily="2" charset="0"/>
              </a:rPr>
              <a:t>frequent  in some populations : </a:t>
            </a:r>
            <a:endParaRPr lang="en-US" sz="14300" b="1" smtClean="0">
              <a:solidFill>
                <a:srgbClr val="F26B21"/>
              </a:solidFill>
              <a:latin typeface="DIN-Regular" pitchFamily="2" charset="0"/>
            </a:endParaRPr>
          </a:p>
          <a:p>
            <a:r>
              <a:rPr lang="en-US" sz="14300" b="1" smtClean="0">
                <a:solidFill>
                  <a:srgbClr val="F26B21"/>
                </a:solidFill>
                <a:latin typeface="DIN-Regular" pitchFamily="2" charset="0"/>
              </a:rPr>
              <a:t>Niger</a:t>
            </a:r>
            <a:endParaRPr lang="en-US" sz="14300" b="1">
              <a:solidFill>
                <a:srgbClr val="F26B21"/>
              </a:solidFill>
              <a:latin typeface="DIN-Regular" pitchFamily="2" charset="0"/>
            </a:endParaRPr>
          </a:p>
        </p:txBody>
      </p:sp>
      <p:pic>
        <p:nvPicPr>
          <p:cNvPr id="8" name="Picture 11">
            <a:extLst>
              <a:ext uri="{FF2B5EF4-FFF2-40B4-BE49-F238E27FC236}">
                <a16:creationId xmlns="" xmlns:a16="http://schemas.microsoft.com/office/drawing/2014/main" id="{38865332-73E1-1243-8066-3E53093E5700}"/>
              </a:ext>
            </a:extLst>
          </p:cNvPr>
          <p:cNvPicPr>
            <a:picLocks noChangeAspect="1"/>
          </p:cNvPicPr>
          <p:nvPr/>
        </p:nvPicPr>
        <p:blipFill>
          <a:blip r:embed="rId4"/>
          <a:stretch>
            <a:fillRect/>
          </a:stretch>
        </p:blipFill>
        <p:spPr>
          <a:xfrm>
            <a:off x="1509120" y="2929905"/>
            <a:ext cx="1477920" cy="1486719"/>
          </a:xfrm>
          <a:prstGeom prst="rect">
            <a:avLst/>
          </a:prstGeom>
        </p:spPr>
      </p:pic>
    </p:spTree>
    <p:extLst>
      <p:ext uri="{BB962C8B-B14F-4D97-AF65-F5344CB8AC3E}">
        <p14:creationId xmlns:p14="http://schemas.microsoft.com/office/powerpoint/2010/main" xmlns="" val="748565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24600" b="1" smtClean="0">
                <a:solidFill>
                  <a:srgbClr val="F26B21"/>
                </a:solidFill>
                <a:latin typeface="DIN-Regular" pitchFamily="2" charset="0"/>
              </a:rPr>
              <a:t>Insect allergy in </a:t>
            </a:r>
            <a:r>
              <a:rPr lang="en-US" sz="24600" b="1" smtClean="0">
                <a:solidFill>
                  <a:srgbClr val="F26B21"/>
                </a:solidFill>
                <a:latin typeface="DIN-Regular" pitchFamily="2" charset="0"/>
              </a:rPr>
              <a:t>China</a:t>
            </a:r>
            <a:r>
              <a:rPr lang="en-US" sz="24600" b="1" smtClean="0">
                <a:solidFill>
                  <a:srgbClr val="F26B21"/>
                </a:solidFill>
                <a:latin typeface="DIN-Regular" pitchFamily="2" charset="0"/>
              </a:rPr>
              <a:t/>
            </a:r>
            <a:br>
              <a:rPr lang="en-US" sz="24600" b="1" smtClean="0">
                <a:solidFill>
                  <a:srgbClr val="F26B21"/>
                </a:solidFill>
                <a:latin typeface="DIN-Regular" pitchFamily="2" charset="0"/>
              </a:rPr>
            </a:br>
            <a:endParaRPr lang="en-US"/>
          </a:p>
        </p:txBody>
      </p:sp>
      <p:sp>
        <p:nvSpPr>
          <p:cNvPr id="3" name="Espace réservé du contenu 2"/>
          <p:cNvSpPr>
            <a:spLocks noGrp="1"/>
          </p:cNvSpPr>
          <p:nvPr>
            <p:ph idx="1"/>
          </p:nvPr>
        </p:nvSpPr>
        <p:spPr>
          <a:xfrm>
            <a:off x="3520440" y="10591800"/>
            <a:ext cx="44165520" cy="23999193"/>
          </a:xfrm>
        </p:spPr>
        <p:txBody>
          <a:bodyPr>
            <a:normAutofit/>
          </a:bodyPr>
          <a:lstStyle/>
          <a:p>
            <a:r>
              <a:rPr lang="en-US" sz="11500" smtClean="0"/>
              <a:t>46 </a:t>
            </a:r>
            <a:r>
              <a:rPr lang="en-US" sz="11500" smtClean="0"/>
              <a:t>y.o</a:t>
            </a:r>
            <a:r>
              <a:rPr lang="en-US" sz="11500" smtClean="0"/>
              <a:t>. chinese man consumed 20 </a:t>
            </a:r>
            <a:r>
              <a:rPr lang="en-US" sz="11500" b="1" smtClean="0"/>
              <a:t>sago </a:t>
            </a:r>
            <a:r>
              <a:rPr lang="en-US" sz="11500" b="1" smtClean="0"/>
              <a:t>worms</a:t>
            </a:r>
            <a:r>
              <a:rPr lang="en-US" sz="11500" smtClean="0"/>
              <a:t> - </a:t>
            </a:r>
            <a:r>
              <a:rPr lang="en-US" sz="11500" smtClean="0"/>
              <a:t>First time he had eaten the </a:t>
            </a:r>
            <a:r>
              <a:rPr lang="en-US" sz="11500" smtClean="0"/>
              <a:t>sw.</a:t>
            </a:r>
            <a:endParaRPr lang="en-US" sz="11500" smtClean="0"/>
          </a:p>
          <a:p>
            <a:pPr lvl="1"/>
            <a:r>
              <a:rPr lang="en-US" sz="8800" smtClean="0"/>
              <a:t> = Washed and fried in a wok without the addition of cooking oil for home </a:t>
            </a:r>
            <a:r>
              <a:rPr lang="en-US" sz="8800" smtClean="0"/>
              <a:t>consumption</a:t>
            </a:r>
            <a:r>
              <a:rPr lang="en-US" sz="8800" smtClean="0"/>
              <a:t>. </a:t>
            </a:r>
            <a:endParaRPr lang="en-US" sz="8800" smtClean="0"/>
          </a:p>
          <a:p>
            <a:r>
              <a:rPr lang="en-US" sz="11500" smtClean="0"/>
              <a:t>No prior history of </a:t>
            </a:r>
            <a:r>
              <a:rPr lang="en-US" sz="11500" smtClean="0"/>
              <a:t>allergy</a:t>
            </a:r>
            <a:r>
              <a:rPr lang="en-US" sz="11500" smtClean="0"/>
              <a:t>, asthma or viral </a:t>
            </a:r>
            <a:r>
              <a:rPr lang="en-US" sz="11500" smtClean="0"/>
              <a:t>illness</a:t>
            </a:r>
            <a:r>
              <a:rPr lang="en-US" sz="11500" smtClean="0"/>
              <a:t>. </a:t>
            </a:r>
            <a:endParaRPr lang="en-US" sz="11500" smtClean="0"/>
          </a:p>
          <a:p>
            <a:r>
              <a:rPr lang="en-US" sz="11500" smtClean="0"/>
              <a:t>He developed generalized itchiness on his </a:t>
            </a:r>
            <a:r>
              <a:rPr lang="en-US" sz="11500" smtClean="0"/>
              <a:t>face</a:t>
            </a:r>
            <a:r>
              <a:rPr lang="en-US" sz="11500" smtClean="0"/>
              <a:t>, arms and </a:t>
            </a:r>
            <a:r>
              <a:rPr lang="en-US" sz="11500" smtClean="0"/>
              <a:t>body</a:t>
            </a:r>
            <a:r>
              <a:rPr lang="en-US" sz="11500" smtClean="0"/>
              <a:t>, and also difficulty in breathing a few hours after the ingestion of the </a:t>
            </a:r>
            <a:r>
              <a:rPr lang="en-US" sz="11500" smtClean="0"/>
              <a:t>worms</a:t>
            </a:r>
            <a:endParaRPr lang="en-US" sz="11500" smtClean="0"/>
          </a:p>
          <a:p>
            <a:r>
              <a:rPr lang="en-US" sz="11500" smtClean="0"/>
              <a:t>This patient obviously had bravely eaten the sago worms for the first time and developed symptoms and signs consistent with </a:t>
            </a:r>
            <a:r>
              <a:rPr lang="en-US" sz="11500" smtClean="0"/>
              <a:t>anaphylaxis</a:t>
            </a:r>
            <a:r>
              <a:rPr lang="en-US" sz="11500" smtClean="0"/>
              <a:t>. </a:t>
            </a:r>
            <a:endParaRPr lang="en-US" sz="11500" smtClean="0"/>
          </a:p>
          <a:p>
            <a:endParaRPr lang="en-US" sz="11500" smtClean="0"/>
          </a:p>
          <a:p>
            <a:endParaRPr lang="en-US" sz="11500"/>
          </a:p>
        </p:txBody>
      </p:sp>
      <p:pic>
        <p:nvPicPr>
          <p:cNvPr id="4" name="Image 3"/>
          <p:cNvPicPr>
            <a:picLocks noChangeAspect="1"/>
          </p:cNvPicPr>
          <p:nvPr/>
        </p:nvPicPr>
        <p:blipFill>
          <a:blip r:embed="rId3"/>
          <a:stretch>
            <a:fillRect/>
          </a:stretch>
        </p:blipFill>
        <p:spPr>
          <a:xfrm>
            <a:off x="27145700" y="1891005"/>
            <a:ext cx="23119124" cy="5051237"/>
          </a:xfrm>
          <a:prstGeom prst="rect">
            <a:avLst/>
          </a:prstGeom>
        </p:spPr>
      </p:pic>
      <p:pic>
        <p:nvPicPr>
          <p:cNvPr id="6" name="Image 5"/>
          <p:cNvPicPr>
            <a:picLocks noChangeAspect="1"/>
          </p:cNvPicPr>
          <p:nvPr/>
        </p:nvPicPr>
        <p:blipFill>
          <a:blip r:embed="rId4"/>
          <a:stretch>
            <a:fillRect/>
          </a:stretch>
        </p:blipFill>
        <p:spPr>
          <a:xfrm>
            <a:off x="27145700" y="6942242"/>
            <a:ext cx="10344700" cy="953043"/>
          </a:xfrm>
          <a:prstGeom prst="rect">
            <a:avLst/>
          </a:prstGeom>
        </p:spPr>
      </p:pic>
      <p:pic>
        <p:nvPicPr>
          <p:cNvPr id="7" name="Picture 11">
            <a:extLst>
              <a:ext uri="{FF2B5EF4-FFF2-40B4-BE49-F238E27FC236}">
                <a16:creationId xmlns="" xmlns:a16="http://schemas.microsoft.com/office/drawing/2014/main" id="{38865332-73E1-1243-8066-3E53093E5700}"/>
              </a:ext>
            </a:extLst>
          </p:cNvPr>
          <p:cNvPicPr>
            <a:picLocks noChangeAspect="1"/>
          </p:cNvPicPr>
          <p:nvPr/>
        </p:nvPicPr>
        <p:blipFill>
          <a:blip r:embed="rId5"/>
          <a:stretch>
            <a:fillRect/>
          </a:stretch>
        </p:blipFill>
        <p:spPr>
          <a:xfrm>
            <a:off x="1509120" y="2929905"/>
            <a:ext cx="1477920" cy="1486719"/>
          </a:xfrm>
          <a:prstGeom prst="rect">
            <a:avLst/>
          </a:prstGeom>
        </p:spPr>
      </p:pic>
    </p:spTree>
    <p:extLst>
      <p:ext uri="{BB962C8B-B14F-4D97-AF65-F5344CB8AC3E}">
        <p14:creationId xmlns:p14="http://schemas.microsoft.com/office/powerpoint/2010/main" xmlns="" val="1806722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24600" b="1" smtClean="0">
                <a:solidFill>
                  <a:srgbClr val="F26B21"/>
                </a:solidFill>
                <a:latin typeface="DIN-Regular" pitchFamily="2" charset="0"/>
              </a:rPr>
              <a:t>Review</a:t>
            </a:r>
            <a:endParaRPr lang="en-US"/>
          </a:p>
        </p:txBody>
      </p:sp>
      <p:sp>
        <p:nvSpPr>
          <p:cNvPr id="3" name="Espace réservé du contenu 2"/>
          <p:cNvSpPr>
            <a:spLocks noGrp="1"/>
          </p:cNvSpPr>
          <p:nvPr>
            <p:ph idx="1"/>
          </p:nvPr>
        </p:nvSpPr>
        <p:spPr>
          <a:xfrm>
            <a:off x="3520440" y="9467862"/>
            <a:ext cx="44165520" cy="25123132"/>
          </a:xfrm>
        </p:spPr>
        <p:txBody>
          <a:bodyPr>
            <a:normAutofit/>
          </a:bodyPr>
          <a:lstStyle/>
          <a:p>
            <a:pPr algn="just"/>
            <a:r>
              <a:rPr lang="en-US" sz="12100" smtClean="0"/>
              <a:t>Confirm</a:t>
            </a:r>
            <a:r>
              <a:rPr lang="en-US" sz="12100" smtClean="0"/>
              <a:t> the allergic risk for crustacean-allergic subjects to consumption of insects while the clinical significance for the cross-reactivity between HDM and edible insects needs to be </a:t>
            </a:r>
            <a:r>
              <a:rPr lang="en-US" sz="12100" smtClean="0"/>
              <a:t>established</a:t>
            </a:r>
            <a:r>
              <a:rPr lang="en-US" sz="12100" smtClean="0"/>
              <a:t>. </a:t>
            </a:r>
            <a:endParaRPr lang="en-US" sz="12100" smtClean="0"/>
          </a:p>
          <a:p>
            <a:pPr algn="just"/>
            <a:endParaRPr lang="en-US" sz="12100" smtClean="0"/>
          </a:p>
          <a:p>
            <a:pPr algn="just"/>
            <a:r>
              <a:rPr lang="en-US" sz="12100" smtClean="0"/>
              <a:t>There are also signs that subjects who are constantly exposed to insects </a:t>
            </a:r>
            <a:r>
              <a:rPr lang="en-US" sz="12100" smtClean="0"/>
              <a:t>(</a:t>
            </a:r>
            <a:r>
              <a:rPr lang="en-US" sz="12100" smtClean="0"/>
              <a:t>like insect-rearing </a:t>
            </a:r>
            <a:r>
              <a:rPr lang="en-US" sz="12100" smtClean="0"/>
              <a:t>workers</a:t>
            </a:r>
            <a:r>
              <a:rPr lang="en-US" sz="12100" smtClean="0"/>
              <a:t>) may develop food </a:t>
            </a:r>
            <a:r>
              <a:rPr lang="en-US" sz="12100" smtClean="0"/>
              <a:t>allergy</a:t>
            </a:r>
            <a:r>
              <a:rPr lang="en-US" sz="12100" smtClean="0"/>
              <a:t>, which may be a cause of concern with the prospect of increasing insect-rearing units for mass production of insects for food and </a:t>
            </a:r>
            <a:r>
              <a:rPr lang="en-US" sz="12100" smtClean="0"/>
              <a:t>feed</a:t>
            </a:r>
            <a:r>
              <a:rPr lang="en-US" sz="12100" smtClean="0"/>
              <a:t>. </a:t>
            </a:r>
            <a:endParaRPr lang="en-US" sz="12100" smtClean="0"/>
          </a:p>
          <a:p>
            <a:pPr algn="just"/>
            <a:endParaRPr lang="en-US" sz="12100" smtClean="0"/>
          </a:p>
          <a:p>
            <a:pPr algn="just"/>
            <a:r>
              <a:rPr lang="en-US" sz="12100" smtClean="0"/>
              <a:t>Although tropomyosin and AK seem to be the major cross-reacting </a:t>
            </a:r>
            <a:r>
              <a:rPr lang="en-US" sz="12100" smtClean="0"/>
              <a:t>allergens</a:t>
            </a:r>
            <a:r>
              <a:rPr lang="en-US" sz="12100" smtClean="0"/>
              <a:t>, their clinical significance needs to be assessed and their role should be further established through inhibition </a:t>
            </a:r>
            <a:r>
              <a:rPr lang="en-US" sz="12100" smtClean="0"/>
              <a:t>studies</a:t>
            </a:r>
            <a:r>
              <a:rPr lang="en-US" sz="12100" smtClean="0"/>
              <a:t>. </a:t>
            </a:r>
            <a:endParaRPr lang="en-US" sz="12100" smtClean="0"/>
          </a:p>
          <a:p>
            <a:pPr algn="just"/>
            <a:endParaRPr lang="en-US" sz="12100"/>
          </a:p>
        </p:txBody>
      </p:sp>
      <p:pic>
        <p:nvPicPr>
          <p:cNvPr id="4" name="Image 3"/>
          <p:cNvPicPr>
            <a:picLocks noChangeAspect="1"/>
          </p:cNvPicPr>
          <p:nvPr/>
        </p:nvPicPr>
        <p:blipFill>
          <a:blip r:embed="rId2"/>
          <a:stretch>
            <a:fillRect/>
          </a:stretch>
        </p:blipFill>
        <p:spPr>
          <a:xfrm>
            <a:off x="24364674" y="1043959"/>
            <a:ext cx="26349360" cy="3771892"/>
          </a:xfrm>
          <a:prstGeom prst="rect">
            <a:avLst/>
          </a:prstGeom>
        </p:spPr>
      </p:pic>
      <p:pic>
        <p:nvPicPr>
          <p:cNvPr id="5" name="Image 4"/>
          <p:cNvPicPr>
            <a:picLocks noChangeAspect="1"/>
          </p:cNvPicPr>
          <p:nvPr/>
        </p:nvPicPr>
        <p:blipFill>
          <a:blip r:embed="rId3"/>
          <a:stretch>
            <a:fillRect/>
          </a:stretch>
        </p:blipFill>
        <p:spPr>
          <a:xfrm>
            <a:off x="40866646" y="4570467"/>
            <a:ext cx="9095154" cy="1097692"/>
          </a:xfrm>
          <a:prstGeom prst="rect">
            <a:avLst/>
          </a:prstGeom>
        </p:spPr>
      </p:pic>
      <p:pic>
        <p:nvPicPr>
          <p:cNvPr id="6" name="Picture 11">
            <a:extLst>
              <a:ext uri="{FF2B5EF4-FFF2-40B4-BE49-F238E27FC236}">
                <a16:creationId xmlns="" xmlns:a16="http://schemas.microsoft.com/office/drawing/2014/main" id="{38865332-73E1-1243-8066-3E53093E5700}"/>
              </a:ext>
            </a:extLst>
          </p:cNvPr>
          <p:cNvPicPr>
            <a:picLocks noChangeAspect="1"/>
          </p:cNvPicPr>
          <p:nvPr/>
        </p:nvPicPr>
        <p:blipFill>
          <a:blip r:embed="rId4"/>
          <a:stretch>
            <a:fillRect/>
          </a:stretch>
        </p:blipFill>
        <p:spPr>
          <a:xfrm>
            <a:off x="1509120" y="4815851"/>
            <a:ext cx="1477920" cy="1486719"/>
          </a:xfrm>
          <a:prstGeom prst="rect">
            <a:avLst/>
          </a:prstGeom>
        </p:spPr>
      </p:pic>
    </p:spTree>
    <p:extLst>
      <p:ext uri="{BB962C8B-B14F-4D97-AF65-F5344CB8AC3E}">
        <p14:creationId xmlns:p14="http://schemas.microsoft.com/office/powerpoint/2010/main" xmlns="" val="1032631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pPr marL="1280160" lvl="1">
              <a:spcBef>
                <a:spcPts val="5600"/>
              </a:spcBef>
            </a:pPr>
            <a:r>
              <a:rPr lang="en-US" smtClean="0"/>
              <a:t>As </a:t>
            </a:r>
            <a:r>
              <a:rPr lang="en-US" smtClean="0"/>
              <a:t>a result of this phylogenetic </a:t>
            </a:r>
            <a:r>
              <a:rPr lang="en-US" smtClean="0"/>
              <a:t>relation</a:t>
            </a:r>
            <a:r>
              <a:rPr lang="en-US" smtClean="0"/>
              <a:t>, homology between proteins of shrimp and different insects can be expected and has been recently </a:t>
            </a:r>
            <a:r>
              <a:rPr lang="en-US" smtClean="0"/>
              <a:t>documented</a:t>
            </a:r>
            <a:r>
              <a:rPr lang="en-US" smtClean="0"/>
              <a:t>. </a:t>
            </a:r>
            <a:endParaRPr lang="en-US" smtClean="0"/>
          </a:p>
          <a:p>
            <a:r>
              <a:rPr lang="en-US" sz="13100" smtClean="0"/>
              <a:t>We expect that shrimp allergic patients could likely have a clinical reaction when eating other </a:t>
            </a:r>
            <a:r>
              <a:rPr lang="en-US" sz="13100" smtClean="0"/>
              <a:t>insects</a:t>
            </a:r>
            <a:r>
              <a:rPr lang="en-US" sz="13100" smtClean="0"/>
              <a:t>. </a:t>
            </a:r>
            <a:endParaRPr lang="en-US" sz="13100" smtClean="0"/>
          </a:p>
          <a:p>
            <a:r>
              <a:rPr lang="en-US" sz="13100" smtClean="0"/>
              <a:t>&gt; </a:t>
            </a:r>
            <a:r>
              <a:rPr lang="en-US" sz="13100" smtClean="0"/>
              <a:t>1</a:t>
            </a:r>
            <a:r>
              <a:rPr lang="en-US" sz="13100" smtClean="0"/>
              <a:t>% </a:t>
            </a:r>
            <a:r>
              <a:rPr lang="en-US" sz="13100" smtClean="0"/>
              <a:t>population</a:t>
            </a:r>
            <a:r>
              <a:rPr lang="en-US" sz="13100" smtClean="0"/>
              <a:t>, allergy to </a:t>
            </a:r>
            <a:r>
              <a:rPr lang="en-US" sz="13100" smtClean="0"/>
              <a:t>shrimp</a:t>
            </a:r>
            <a:endParaRPr lang="en-US" sz="13100" smtClean="0"/>
          </a:p>
          <a:p>
            <a:r>
              <a:rPr lang="en-US" sz="13100" smtClean="0"/>
              <a:t>Severe </a:t>
            </a:r>
            <a:r>
              <a:rPr lang="en-US" sz="13100" smtClean="0"/>
              <a:t>reactions</a:t>
            </a:r>
            <a:r>
              <a:rPr lang="en-US" sz="13100" smtClean="0"/>
              <a:t>, </a:t>
            </a:r>
            <a:r>
              <a:rPr lang="en-US" sz="13100" smtClean="0"/>
              <a:t>anaphylaxis…</a:t>
            </a:r>
            <a:endParaRPr lang="en-US" sz="13100" smtClean="0"/>
          </a:p>
          <a:p>
            <a:endParaRPr lang="en-US" sz="13100" smtClean="0"/>
          </a:p>
          <a:p>
            <a:endParaRPr lang="en-US" sz="13100" smtClean="0"/>
          </a:p>
          <a:p>
            <a:r>
              <a:rPr lang="en-US" sz="13100" smtClean="0"/>
              <a:t>Inform the clients on the label of food </a:t>
            </a:r>
            <a:r>
              <a:rPr lang="en-US" sz="13100" smtClean="0"/>
              <a:t>products</a:t>
            </a:r>
            <a:endParaRPr lang="en-US" sz="13100" smtClean="0"/>
          </a:p>
          <a:p>
            <a:r>
              <a:rPr lang="en-US" sz="13100" smtClean="0"/>
              <a:t>Keep it in mind ! </a:t>
            </a:r>
            <a:endParaRPr lang="en-US" sz="13100" smtClean="0"/>
          </a:p>
          <a:p>
            <a:endParaRPr lang="en-US"/>
          </a:p>
        </p:txBody>
      </p:sp>
      <p:pic>
        <p:nvPicPr>
          <p:cNvPr id="4" name="Image 3"/>
          <p:cNvPicPr>
            <a:picLocks noChangeAspect="1"/>
          </p:cNvPicPr>
          <p:nvPr/>
        </p:nvPicPr>
        <p:blipFill>
          <a:blip r:embed="rId2"/>
          <a:stretch>
            <a:fillRect/>
          </a:stretch>
        </p:blipFill>
        <p:spPr>
          <a:xfrm>
            <a:off x="34106458" y="2681080"/>
            <a:ext cx="4950999" cy="6848882"/>
          </a:xfrm>
          <a:prstGeom prst="rect">
            <a:avLst/>
          </a:prstGeom>
        </p:spPr>
      </p:pic>
      <p:pic>
        <p:nvPicPr>
          <p:cNvPr id="5" name="Image 4"/>
          <p:cNvPicPr>
            <a:picLocks noChangeAspect="1"/>
          </p:cNvPicPr>
          <p:nvPr/>
        </p:nvPicPr>
        <p:blipFill rotWithShape="1">
          <a:blip r:embed="rId3"/>
          <a:srcRect r="47611" b="33690"/>
          <a:stretch/>
        </p:blipFill>
        <p:spPr>
          <a:xfrm>
            <a:off x="38481608" y="20954999"/>
            <a:ext cx="10956952" cy="11106017"/>
          </a:xfrm>
          <a:prstGeom prst="rect">
            <a:avLst/>
          </a:prstGeom>
        </p:spPr>
      </p:pic>
      <p:pic>
        <p:nvPicPr>
          <p:cNvPr id="6" name="Image 5"/>
          <p:cNvPicPr>
            <a:picLocks noChangeAspect="1"/>
          </p:cNvPicPr>
          <p:nvPr/>
        </p:nvPicPr>
        <p:blipFill>
          <a:blip r:embed="rId4"/>
          <a:stretch>
            <a:fillRect/>
          </a:stretch>
        </p:blipFill>
        <p:spPr>
          <a:xfrm>
            <a:off x="29731308" y="22407246"/>
            <a:ext cx="8750300" cy="5822927"/>
          </a:xfrm>
          <a:prstGeom prst="rect">
            <a:avLst/>
          </a:prstGeom>
        </p:spPr>
      </p:pic>
      <p:sp>
        <p:nvSpPr>
          <p:cNvPr id="7" name="ZoneTexte 6"/>
          <p:cNvSpPr txBox="1"/>
          <p:nvPr/>
        </p:nvSpPr>
        <p:spPr>
          <a:xfrm>
            <a:off x="34106458" y="27113063"/>
            <a:ext cx="2514600" cy="1034579"/>
          </a:xfrm>
          <a:prstGeom prst="rect">
            <a:avLst/>
          </a:prstGeom>
          <a:noFill/>
        </p:spPr>
        <p:txBody>
          <a:bodyPr wrap="square" rtlCol="0">
            <a:spAutoFit/>
          </a:bodyPr>
          <a:lstStyle/>
          <a:p>
            <a:r>
              <a:rPr lang="en-US" smtClean="0"/>
              <a:t>insects</a:t>
            </a:r>
            <a:endParaRPr lang="en-US"/>
          </a:p>
        </p:txBody>
      </p:sp>
      <p:pic>
        <p:nvPicPr>
          <p:cNvPr id="8" name="Picture 11">
            <a:extLst>
              <a:ext uri="{FF2B5EF4-FFF2-40B4-BE49-F238E27FC236}">
                <a16:creationId xmlns="" xmlns:a16="http://schemas.microsoft.com/office/drawing/2014/main" id="{38865332-73E1-1243-8066-3E53093E5700}"/>
              </a:ext>
            </a:extLst>
          </p:cNvPr>
          <p:cNvPicPr>
            <a:picLocks noChangeAspect="1"/>
          </p:cNvPicPr>
          <p:nvPr/>
        </p:nvPicPr>
        <p:blipFill>
          <a:blip r:embed="rId5"/>
          <a:stretch>
            <a:fillRect/>
          </a:stretch>
        </p:blipFill>
        <p:spPr>
          <a:xfrm>
            <a:off x="1615440" y="5756284"/>
            <a:ext cx="1477920" cy="1486719"/>
          </a:xfrm>
          <a:prstGeom prst="rect">
            <a:avLst/>
          </a:prstGeom>
        </p:spPr>
      </p:pic>
      <p:sp>
        <p:nvSpPr>
          <p:cNvPr id="9" name="Titre 1"/>
          <p:cNvSpPr txBox="1">
            <a:spLocks/>
          </p:cNvSpPr>
          <p:nvPr/>
        </p:nvSpPr>
        <p:spPr>
          <a:xfrm>
            <a:off x="4892040" y="2681080"/>
            <a:ext cx="28483560" cy="7423153"/>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en-US" sz="20600" b="1" smtClean="0">
                <a:solidFill>
                  <a:srgbClr val="F26B21"/>
                </a:solidFill>
                <a:latin typeface="DIN-Regular" pitchFamily="2" charset="0"/>
              </a:rPr>
              <a:t>Take-home </a:t>
            </a:r>
            <a:r>
              <a:rPr lang="en-US" sz="20600" b="1" smtClean="0">
                <a:solidFill>
                  <a:srgbClr val="F26B21"/>
                </a:solidFill>
                <a:latin typeface="DIN-Regular" pitchFamily="2" charset="0"/>
              </a:rPr>
              <a:t>messages</a:t>
            </a:r>
            <a:endParaRPr lang="en-US" sz="20600" b="1">
              <a:solidFill>
                <a:srgbClr val="F26B21"/>
              </a:solidFill>
              <a:latin typeface="DIN-Regular" pitchFamily="2" charset="0"/>
            </a:endParaRPr>
          </a:p>
        </p:txBody>
      </p:sp>
    </p:spTree>
    <p:extLst>
      <p:ext uri="{BB962C8B-B14F-4D97-AF65-F5344CB8AC3E}">
        <p14:creationId xmlns:p14="http://schemas.microsoft.com/office/powerpoint/2010/main" xmlns="" val="2051641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34B45CC2-F404-C549-BF64-4AF22CB331C5}"/>
              </a:ext>
            </a:extLst>
          </p:cNvPr>
          <p:cNvSpPr txBox="1"/>
          <p:nvPr/>
        </p:nvSpPr>
        <p:spPr>
          <a:xfrm>
            <a:off x="0" y="28909108"/>
            <a:ext cx="51206400" cy="4508927"/>
          </a:xfrm>
          <a:prstGeom prst="rect">
            <a:avLst/>
          </a:prstGeom>
          <a:noFill/>
        </p:spPr>
        <p:txBody>
          <a:bodyPr wrap="square" rtlCol="0">
            <a:spAutoFit/>
          </a:bodyPr>
          <a:lstStyle/>
          <a:p>
            <a:pPr algn="ctr"/>
            <a:r>
              <a:rPr lang="en-US" sz="28700" b="1" dirty="0" smtClean="0">
                <a:solidFill>
                  <a:srgbClr val="005393"/>
                </a:solidFill>
                <a:latin typeface="DIN-Bold" pitchFamily="2" charset="0"/>
              </a:rPr>
              <a:t>Time for questions</a:t>
            </a:r>
            <a:r>
              <a:rPr lang="mr-IN" sz="28700" b="1" dirty="0" smtClean="0">
                <a:solidFill>
                  <a:srgbClr val="005393"/>
                </a:solidFill>
                <a:latin typeface="DIN-Bold" pitchFamily="2" charset="0"/>
              </a:rPr>
              <a:t>…</a:t>
            </a:r>
            <a:endParaRPr lang="en-US" sz="16600" b="1" dirty="0">
              <a:solidFill>
                <a:srgbClr val="005393"/>
              </a:solidFill>
              <a:latin typeface="DIN-Bold" pitchFamily="2" charset="0"/>
            </a:endParaRPr>
          </a:p>
        </p:txBody>
      </p:sp>
      <p:pic>
        <p:nvPicPr>
          <p:cNvPr id="2049" name="Picture 1"/>
          <p:cNvPicPr>
            <a:picLocks noChangeAspect="1" noChangeArrowheads="1"/>
          </p:cNvPicPr>
          <p:nvPr/>
        </p:nvPicPr>
        <p:blipFill>
          <a:blip r:embed="rId3"/>
          <a:srcRect l="13516" t="13761" r="50000" b="8505"/>
          <a:stretch>
            <a:fillRect/>
          </a:stretch>
        </p:blipFill>
        <p:spPr bwMode="auto">
          <a:xfrm>
            <a:off x="36284325" y="7284869"/>
            <a:ext cx="14036766" cy="18692191"/>
          </a:xfrm>
          <a:prstGeom prst="rect">
            <a:avLst/>
          </a:prstGeom>
          <a:noFill/>
          <a:ln w="9525">
            <a:noFill/>
            <a:miter lim="800000"/>
            <a:headEnd/>
            <a:tailEnd/>
          </a:ln>
        </p:spPr>
      </p:pic>
      <p:pic>
        <p:nvPicPr>
          <p:cNvPr id="2050" name="Picture 2"/>
          <p:cNvPicPr>
            <a:picLocks noChangeAspect="1" noChangeArrowheads="1"/>
          </p:cNvPicPr>
          <p:nvPr/>
        </p:nvPicPr>
        <p:blipFill>
          <a:blip r:embed="rId4"/>
          <a:srcRect l="7233" t="13761" r="60989" b="12022"/>
          <a:stretch>
            <a:fillRect/>
          </a:stretch>
        </p:blipFill>
        <p:spPr bwMode="auto">
          <a:xfrm>
            <a:off x="1406769" y="5998174"/>
            <a:ext cx="13687207" cy="19978887"/>
          </a:xfrm>
          <a:prstGeom prst="rect">
            <a:avLst/>
          </a:prstGeom>
          <a:noFill/>
          <a:ln w="9525">
            <a:noFill/>
            <a:miter lim="800000"/>
            <a:headEnd/>
            <a:tailEnd/>
          </a:ln>
        </p:spPr>
      </p:pic>
      <p:pic>
        <p:nvPicPr>
          <p:cNvPr id="2051" name="Picture 3"/>
          <p:cNvPicPr>
            <a:picLocks noChangeAspect="1" noChangeArrowheads="1"/>
          </p:cNvPicPr>
          <p:nvPr/>
        </p:nvPicPr>
        <p:blipFill>
          <a:blip r:embed="rId5"/>
          <a:srcRect l="7822" t="15538" r="62288" b="48594"/>
          <a:stretch>
            <a:fillRect/>
          </a:stretch>
        </p:blipFill>
        <p:spPr bwMode="auto">
          <a:xfrm>
            <a:off x="16599877" y="11279478"/>
            <a:ext cx="17503956" cy="13127970"/>
          </a:xfrm>
          <a:prstGeom prst="rect">
            <a:avLst/>
          </a:prstGeom>
          <a:noFill/>
          <a:ln w="9525">
            <a:noFill/>
            <a:miter lim="800000"/>
            <a:headEnd/>
            <a:tailEnd/>
          </a:ln>
        </p:spPr>
      </p:pic>
    </p:spTree>
    <p:extLst>
      <p:ext uri="{BB962C8B-B14F-4D97-AF65-F5344CB8AC3E}">
        <p14:creationId xmlns:p14="http://schemas.microsoft.com/office/powerpoint/2010/main" xmlns="" val="1918786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0"/>
            <a:ext cx="44165520" cy="7423153"/>
          </a:xfrm>
        </p:spPr>
        <p:txBody>
          <a:bodyPr>
            <a:normAutofit/>
          </a:bodyPr>
          <a:lstStyle/>
          <a:p>
            <a:r>
              <a:rPr lang="nl-BE" sz="17100" b="1" dirty="0" smtClean="0">
                <a:solidFill>
                  <a:srgbClr val="F26B21"/>
                </a:solidFill>
                <a:latin typeface="DIN-Regular" pitchFamily="2" charset="0"/>
              </a:rPr>
              <a:t>Novel Foods </a:t>
            </a:r>
            <a:r>
              <a:rPr lang="mr-IN" sz="17100" b="1" dirty="0" smtClean="0">
                <a:solidFill>
                  <a:srgbClr val="F26B21"/>
                </a:solidFill>
                <a:latin typeface="DIN-Regular" pitchFamily="2" charset="0"/>
              </a:rPr>
              <a:t>–</a:t>
            </a:r>
            <a:r>
              <a:rPr lang="nl-BE" sz="17100" b="1" dirty="0" smtClean="0">
                <a:solidFill>
                  <a:srgbClr val="F26B21"/>
                </a:solidFill>
                <a:latin typeface="DIN-Regular" pitchFamily="2" charset="0"/>
              </a:rPr>
              <a:t> Is it risky ?</a:t>
            </a:r>
            <a:endParaRPr lang="fr-FR" sz="17100" b="1" dirty="0">
              <a:solidFill>
                <a:srgbClr val="F26B21"/>
              </a:solidFill>
              <a:latin typeface="DIN-Regular" pitchFamily="2" charset="0"/>
            </a:endParaRPr>
          </a:p>
        </p:txBody>
      </p:sp>
      <p:sp>
        <p:nvSpPr>
          <p:cNvPr id="3" name="Espace réservé du contenu 2"/>
          <p:cNvSpPr>
            <a:spLocks noGrp="1"/>
          </p:cNvSpPr>
          <p:nvPr>
            <p:ph idx="1"/>
          </p:nvPr>
        </p:nvSpPr>
        <p:spPr>
          <a:xfrm>
            <a:off x="3520440" y="8763000"/>
            <a:ext cx="31877646" cy="26746200"/>
          </a:xfrm>
        </p:spPr>
        <p:txBody>
          <a:bodyPr>
            <a:normAutofit/>
          </a:bodyPr>
          <a:lstStyle/>
          <a:p>
            <a:pPr lvl="1" algn="just"/>
            <a:endParaRPr lang="nl-BE" sz="10300" i="1" dirty="0"/>
          </a:p>
          <a:p>
            <a:pPr lvl="1" algn="just"/>
            <a:endParaRPr lang="nl-BE" sz="10300" i="1" dirty="0" smtClean="0"/>
          </a:p>
          <a:p>
            <a:pPr lvl="1" algn="just"/>
            <a:endParaRPr lang="nl-BE" sz="10300" i="1" dirty="0"/>
          </a:p>
          <a:p>
            <a:pPr lvl="1" algn="just"/>
            <a:endParaRPr lang="nl-BE" sz="10300" i="1" dirty="0" smtClean="0"/>
          </a:p>
        </p:txBody>
      </p:sp>
      <p:pic>
        <p:nvPicPr>
          <p:cNvPr id="9" name="Picture 17">
            <a:extLst>
              <a:ext uri="{FF2B5EF4-FFF2-40B4-BE49-F238E27FC236}">
                <a16:creationId xmlns="" xmlns:a16="http://schemas.microsoft.com/office/drawing/2014/main" id="{E5A9DC68-AD33-5F41-B198-DF87271C2D97}"/>
              </a:ext>
            </a:extLst>
          </p:cNvPr>
          <p:cNvPicPr>
            <a:picLocks noChangeAspect="1"/>
          </p:cNvPicPr>
          <p:nvPr/>
        </p:nvPicPr>
        <p:blipFill>
          <a:blip r:embed="rId3"/>
          <a:stretch>
            <a:fillRect/>
          </a:stretch>
        </p:blipFill>
        <p:spPr>
          <a:xfrm>
            <a:off x="44680124" y="667430"/>
            <a:ext cx="6011671" cy="6011671"/>
          </a:xfrm>
          <a:prstGeom prst="rect">
            <a:avLst/>
          </a:prstGeom>
          <a:effectLst>
            <a:outerShdw blurRad="228600" dist="203200" dir="8220000" algn="t" rotWithShape="0">
              <a:prstClr val="black">
                <a:alpha val="40000"/>
              </a:prstClr>
            </a:outerShdw>
          </a:effectLst>
        </p:spPr>
      </p:pic>
      <p:sp>
        <p:nvSpPr>
          <p:cNvPr id="20" name="Espace réservé du contenu 2"/>
          <p:cNvSpPr txBox="1">
            <a:spLocks/>
          </p:cNvSpPr>
          <p:nvPr/>
        </p:nvSpPr>
        <p:spPr>
          <a:xfrm>
            <a:off x="3672840" y="8915400"/>
            <a:ext cx="44013120" cy="26746200"/>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r>
              <a:rPr lang="en-US" sz="12100" dirty="0"/>
              <a:t>Global demographic </a:t>
            </a:r>
            <a:r>
              <a:rPr lang="en-US" sz="12100" dirty="0" smtClean="0"/>
              <a:t>implosion =&gt; look </a:t>
            </a:r>
            <a:r>
              <a:rPr lang="en-US" sz="12100" dirty="0"/>
              <a:t>for sustainable protein sources to ensure the nutrition of peoples. </a:t>
            </a:r>
            <a:endParaRPr lang="en-US" sz="12100" dirty="0" smtClean="0"/>
          </a:p>
          <a:p>
            <a:r>
              <a:rPr lang="en-US" sz="12100" dirty="0" smtClean="0"/>
              <a:t>Food </a:t>
            </a:r>
            <a:r>
              <a:rPr lang="en-US" sz="12100" dirty="0"/>
              <a:t>Allergy Organization (FAO) considers that the consumption of edible insects (</a:t>
            </a:r>
            <a:r>
              <a:rPr lang="en-US" sz="12100" dirty="0" err="1"/>
              <a:t>entomophagy</a:t>
            </a:r>
            <a:r>
              <a:rPr lang="en-US" sz="12100" dirty="0"/>
              <a:t>) could be an alternative to this </a:t>
            </a:r>
            <a:r>
              <a:rPr lang="en-US" sz="12100" dirty="0" smtClean="0"/>
              <a:t>crisis. </a:t>
            </a:r>
            <a:r>
              <a:rPr lang="en-US" sz="12100" dirty="0"/>
              <a:t>Indeed, they represent nutritional, economical and ecological benefits.  FAO promotes large-scale insect production and </a:t>
            </a:r>
            <a:r>
              <a:rPr lang="en-US" sz="12100" dirty="0" smtClean="0"/>
              <a:t>consumption.</a:t>
            </a:r>
          </a:p>
          <a:p>
            <a:r>
              <a:rPr lang="en-US" sz="12100" dirty="0" smtClean="0"/>
              <a:t>No toxicity </a:t>
            </a:r>
            <a:r>
              <a:rPr lang="en-US" sz="12100" dirty="0"/>
              <a:t>risk has been </a:t>
            </a:r>
            <a:r>
              <a:rPr lang="en-US" sz="12100" dirty="0" smtClean="0"/>
              <a:t>declared</a:t>
            </a:r>
          </a:p>
          <a:p>
            <a:r>
              <a:rPr lang="en-US" sz="12100" dirty="0" smtClean="0"/>
              <a:t>Allergenic risk ? consumers exposition </a:t>
            </a:r>
          </a:p>
          <a:p>
            <a:pPr lvl="1"/>
            <a:r>
              <a:rPr lang="en-US" sz="9860" dirty="0" smtClean="0"/>
              <a:t>=&gt; food </a:t>
            </a:r>
            <a:r>
              <a:rPr lang="en-US" sz="9860" dirty="0"/>
              <a:t>allergy is a major public health problem in the world.  </a:t>
            </a:r>
            <a:endParaRPr lang="en-US" sz="9860" dirty="0" smtClean="0"/>
          </a:p>
          <a:p>
            <a:pPr lvl="1"/>
            <a:r>
              <a:rPr lang="en-US" sz="9860" dirty="0" smtClean="0"/>
              <a:t>Study allergenic </a:t>
            </a:r>
            <a:r>
              <a:rPr lang="en-US" sz="9860" dirty="0"/>
              <a:t>potential of novel protein sources </a:t>
            </a:r>
            <a:endParaRPr lang="en-US" sz="9860" dirty="0" smtClean="0"/>
          </a:p>
          <a:p>
            <a:pPr lvl="2"/>
            <a:r>
              <a:rPr lang="en-US" sz="7620" dirty="0" smtClean="0"/>
              <a:t>taxonomy </a:t>
            </a:r>
            <a:r>
              <a:rPr lang="en-US" sz="7620" dirty="0"/>
              <a:t>relationship with known allergenic sources in order to identify possible groups at risk.</a:t>
            </a:r>
            <a:endParaRPr lang="fr-FR" sz="7620" dirty="0"/>
          </a:p>
        </p:txBody>
      </p:sp>
      <p:pic>
        <p:nvPicPr>
          <p:cNvPr id="11" name="Picture 11">
            <a:extLst>
              <a:ext uri="{FF2B5EF4-FFF2-40B4-BE49-F238E27FC236}">
                <a16:creationId xmlns="" xmlns:a16="http://schemas.microsoft.com/office/drawing/2014/main" id="{38865332-73E1-1243-8066-3E53093E5700}"/>
              </a:ext>
            </a:extLst>
          </p:cNvPr>
          <p:cNvPicPr>
            <a:picLocks noChangeAspect="1"/>
          </p:cNvPicPr>
          <p:nvPr/>
        </p:nvPicPr>
        <p:blipFill>
          <a:blip r:embed="rId4"/>
          <a:stretch>
            <a:fillRect/>
          </a:stretch>
        </p:blipFill>
        <p:spPr>
          <a:xfrm>
            <a:off x="1278563" y="2968216"/>
            <a:ext cx="1477920" cy="1486719"/>
          </a:xfrm>
          <a:prstGeom prst="rect">
            <a:avLst/>
          </a:prstGeom>
        </p:spPr>
      </p:pic>
      <p:pic>
        <p:nvPicPr>
          <p:cNvPr id="7" name="Espace réservé du contenu 4">
            <a:extLst>
              <a:ext uri="{FF2B5EF4-FFF2-40B4-BE49-F238E27FC236}">
                <a16:creationId xmlns="" xmlns:a16="http://schemas.microsoft.com/office/drawing/2014/main" id="{CEEFE623-1FAC-4A03-9EB5-5A8E9C355522}"/>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1242000" y="667430"/>
            <a:ext cx="10432289" cy="8265733"/>
          </a:xfrm>
          <a:prstGeom prst="rect">
            <a:avLst/>
          </a:prstGeom>
        </p:spPr>
      </p:pic>
    </p:spTree>
    <p:extLst>
      <p:ext uri="{BB962C8B-B14F-4D97-AF65-F5344CB8AC3E}">
        <p14:creationId xmlns:p14="http://schemas.microsoft.com/office/powerpoint/2010/main" xmlns="" val="849217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0"/>
            <a:ext cx="44165520" cy="7423153"/>
          </a:xfrm>
        </p:spPr>
        <p:txBody>
          <a:bodyPr>
            <a:normAutofit/>
          </a:bodyPr>
          <a:lstStyle/>
          <a:p>
            <a:r>
              <a:rPr lang="nl-BE" sz="17100" b="1" dirty="0" smtClean="0">
                <a:solidFill>
                  <a:srgbClr val="F26B21"/>
                </a:solidFill>
                <a:latin typeface="DIN-Regular" pitchFamily="2" charset="0"/>
              </a:rPr>
              <a:t>Allergy risk </a:t>
            </a:r>
            <a:r>
              <a:rPr lang="mr-IN" sz="17100" b="1" dirty="0" smtClean="0">
                <a:solidFill>
                  <a:srgbClr val="F26B21"/>
                </a:solidFill>
                <a:latin typeface="DIN-Regular" pitchFamily="2" charset="0"/>
              </a:rPr>
              <a:t>–</a:t>
            </a:r>
            <a:r>
              <a:rPr lang="nl-BE" sz="17100" b="1" dirty="0" smtClean="0">
                <a:solidFill>
                  <a:srgbClr val="F26B21"/>
                </a:solidFill>
                <a:latin typeface="DIN-Regular" pitchFamily="2" charset="0"/>
              </a:rPr>
              <a:t> Who is concerned ?</a:t>
            </a:r>
            <a:endParaRPr lang="fr-FR" sz="17100" b="1" dirty="0">
              <a:solidFill>
                <a:srgbClr val="F26B21"/>
              </a:solidFill>
              <a:latin typeface="DIN-Regular" pitchFamily="2" charset="0"/>
            </a:endParaRPr>
          </a:p>
        </p:txBody>
      </p:sp>
      <p:pic>
        <p:nvPicPr>
          <p:cNvPr id="9" name="Picture 17">
            <a:extLst>
              <a:ext uri="{FF2B5EF4-FFF2-40B4-BE49-F238E27FC236}">
                <a16:creationId xmlns="" xmlns:a16="http://schemas.microsoft.com/office/drawing/2014/main" id="{E5A9DC68-AD33-5F41-B198-DF87271C2D97}"/>
              </a:ext>
            </a:extLst>
          </p:cNvPr>
          <p:cNvPicPr>
            <a:picLocks noChangeAspect="1"/>
          </p:cNvPicPr>
          <p:nvPr/>
        </p:nvPicPr>
        <p:blipFill>
          <a:blip r:embed="rId3"/>
          <a:stretch>
            <a:fillRect/>
          </a:stretch>
        </p:blipFill>
        <p:spPr>
          <a:xfrm>
            <a:off x="44680124" y="667430"/>
            <a:ext cx="6011671" cy="6011671"/>
          </a:xfrm>
          <a:prstGeom prst="rect">
            <a:avLst/>
          </a:prstGeom>
          <a:effectLst>
            <a:outerShdw blurRad="228600" dist="203200" dir="8220000" algn="t" rotWithShape="0">
              <a:prstClr val="black">
                <a:alpha val="40000"/>
              </a:prstClr>
            </a:outerShdw>
          </a:effectLst>
        </p:spPr>
      </p:pic>
      <p:sp>
        <p:nvSpPr>
          <p:cNvPr id="20" name="Espace réservé du contenu 2"/>
          <p:cNvSpPr txBox="1">
            <a:spLocks/>
          </p:cNvSpPr>
          <p:nvPr/>
        </p:nvSpPr>
        <p:spPr>
          <a:xfrm>
            <a:off x="3672839" y="8018948"/>
            <a:ext cx="44013120" cy="26746200"/>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1280160" lvl="1">
              <a:spcBef>
                <a:spcPts val="5600"/>
              </a:spcBef>
            </a:pPr>
            <a:r>
              <a:rPr lang="en-US" sz="11800" dirty="0"/>
              <a:t>Prevalence of food allergy </a:t>
            </a:r>
            <a:r>
              <a:rPr lang="en-US" sz="11800" dirty="0" smtClean="0"/>
              <a:t>in </a:t>
            </a:r>
            <a:r>
              <a:rPr lang="en-US" sz="11800" dirty="0"/>
              <a:t>Europe up to 5.7% depending on age. </a:t>
            </a:r>
          </a:p>
          <a:p>
            <a:r>
              <a:rPr lang="en-US" sz="12100" dirty="0" smtClean="0"/>
              <a:t>Allergenic </a:t>
            </a:r>
            <a:r>
              <a:rPr lang="en-US" sz="12100" dirty="0"/>
              <a:t>potential of novel protein sources </a:t>
            </a:r>
            <a:r>
              <a:rPr lang="en-US" sz="12100" dirty="0" smtClean="0"/>
              <a:t> ?</a:t>
            </a:r>
          </a:p>
          <a:p>
            <a:pPr lvl="1"/>
            <a:r>
              <a:rPr lang="en-US" sz="9860" dirty="0"/>
              <a:t>S</a:t>
            </a:r>
            <a:r>
              <a:rPr lang="en-US" sz="9860" dirty="0" smtClean="0"/>
              <a:t>tudy </a:t>
            </a:r>
            <a:r>
              <a:rPr lang="en-US" sz="9860" dirty="0"/>
              <a:t>its taxonomy relationship with known allergenic sources </a:t>
            </a:r>
            <a:r>
              <a:rPr lang="en-US" sz="9860" dirty="0" smtClean="0"/>
              <a:t>=&gt;  </a:t>
            </a:r>
            <a:r>
              <a:rPr lang="en-US" sz="9860" dirty="0"/>
              <a:t>groups at </a:t>
            </a:r>
            <a:r>
              <a:rPr lang="en-US" sz="9860" dirty="0" smtClean="0"/>
              <a:t>risk</a:t>
            </a:r>
            <a:r>
              <a:rPr lang="en-US" sz="9860" dirty="0"/>
              <a:t> </a:t>
            </a:r>
            <a:r>
              <a:rPr lang="en-US" sz="9860" dirty="0" smtClean="0"/>
              <a:t>?</a:t>
            </a:r>
          </a:p>
          <a:p>
            <a:pPr lvl="1"/>
            <a:r>
              <a:rPr lang="en-US" sz="9860" dirty="0"/>
              <a:t>A</a:t>
            </a:r>
            <a:r>
              <a:rPr lang="en-US" sz="9860" dirty="0" smtClean="0"/>
              <a:t>llergenic </a:t>
            </a:r>
            <a:r>
              <a:rPr lang="en-US" sz="9860" dirty="0"/>
              <a:t>risk </a:t>
            </a:r>
            <a:r>
              <a:rPr lang="en-US" sz="9860" dirty="0" smtClean="0"/>
              <a:t>: due </a:t>
            </a:r>
            <a:r>
              <a:rPr lang="en-US" sz="9860" dirty="0"/>
              <a:t>to a possible cross-reactivity with other arthropods, especially crustaceans. </a:t>
            </a:r>
            <a:endParaRPr lang="en-US" sz="9860" dirty="0" smtClean="0"/>
          </a:p>
          <a:p>
            <a:pPr lvl="1"/>
            <a:r>
              <a:rPr lang="en-US" sz="9860" dirty="0" smtClean="0"/>
              <a:t>Edible </a:t>
            </a:r>
            <a:r>
              <a:rPr lang="en-US" sz="9860" dirty="0"/>
              <a:t>insects </a:t>
            </a:r>
            <a:r>
              <a:rPr lang="en-US" sz="9860" dirty="0" smtClean="0"/>
              <a:t>: Allergenic </a:t>
            </a:r>
            <a:r>
              <a:rPr lang="en-US" sz="9860" dirty="0"/>
              <a:t>risk </a:t>
            </a:r>
            <a:r>
              <a:rPr lang="en-US" sz="9860" dirty="0" smtClean="0"/>
              <a:t>for </a:t>
            </a:r>
            <a:r>
              <a:rPr lang="en-US" sz="9860" dirty="0"/>
              <a:t>subjects allergic to crustaceans, house dust mites (HDM) or </a:t>
            </a:r>
            <a:r>
              <a:rPr lang="en-US" sz="9860" dirty="0" smtClean="0"/>
              <a:t>mollusks. </a:t>
            </a:r>
          </a:p>
          <a:p>
            <a:pPr lvl="1"/>
            <a:r>
              <a:rPr lang="en-US" sz="9860" dirty="0" smtClean="0"/>
              <a:t>The </a:t>
            </a:r>
            <a:r>
              <a:rPr lang="en-US" sz="9860" dirty="0"/>
              <a:t>overall lifetime prevalence of self-reported shellfish allergy is 1,3% and shellfish is among the ten most prevalent foods allergic </a:t>
            </a:r>
            <a:r>
              <a:rPr lang="en-US" sz="9860" dirty="0" smtClean="0"/>
              <a:t>sources. </a:t>
            </a:r>
          </a:p>
        </p:txBody>
      </p:sp>
      <p:pic>
        <p:nvPicPr>
          <p:cNvPr id="11" name="Picture 11">
            <a:extLst>
              <a:ext uri="{FF2B5EF4-FFF2-40B4-BE49-F238E27FC236}">
                <a16:creationId xmlns="" xmlns:a16="http://schemas.microsoft.com/office/drawing/2014/main" id="{38865332-73E1-1243-8066-3E53093E5700}"/>
              </a:ext>
            </a:extLst>
          </p:cNvPr>
          <p:cNvPicPr>
            <a:picLocks noChangeAspect="1"/>
          </p:cNvPicPr>
          <p:nvPr/>
        </p:nvPicPr>
        <p:blipFill>
          <a:blip r:embed="rId4"/>
          <a:stretch>
            <a:fillRect/>
          </a:stretch>
        </p:blipFill>
        <p:spPr>
          <a:xfrm>
            <a:off x="1509120" y="2929905"/>
            <a:ext cx="1477920" cy="1486719"/>
          </a:xfrm>
          <a:prstGeom prst="rect">
            <a:avLst/>
          </a:prstGeom>
        </p:spPr>
      </p:pic>
    </p:spTree>
    <p:extLst>
      <p:ext uri="{BB962C8B-B14F-4D97-AF65-F5344CB8AC3E}">
        <p14:creationId xmlns:p14="http://schemas.microsoft.com/office/powerpoint/2010/main" xmlns="" val="1596023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0"/>
            <a:ext cx="44165520" cy="7423153"/>
          </a:xfrm>
        </p:spPr>
        <p:txBody>
          <a:bodyPr>
            <a:normAutofit/>
          </a:bodyPr>
          <a:lstStyle/>
          <a:p>
            <a:r>
              <a:rPr lang="nl-BE" sz="17100" b="1" dirty="0" smtClean="0">
                <a:solidFill>
                  <a:srgbClr val="F26B21"/>
                </a:solidFill>
                <a:latin typeface="DIN-Regular" pitchFamily="2" charset="0"/>
              </a:rPr>
              <a:t>Food allergy </a:t>
            </a:r>
            <a:r>
              <a:rPr lang="mr-IN" sz="17100" b="1" dirty="0" smtClean="0">
                <a:solidFill>
                  <a:srgbClr val="F26B21"/>
                </a:solidFill>
                <a:latin typeface="DIN-Regular" pitchFamily="2" charset="0"/>
              </a:rPr>
              <a:t>–</a:t>
            </a:r>
            <a:r>
              <a:rPr lang="nl-BE" sz="17100" b="1" dirty="0" smtClean="0">
                <a:solidFill>
                  <a:srgbClr val="F26B21"/>
                </a:solidFill>
                <a:latin typeface="DIN-Regular" pitchFamily="2" charset="0"/>
              </a:rPr>
              <a:t> How it works</a:t>
            </a:r>
            <a:r>
              <a:rPr lang="mr-IN" sz="17100" b="1" dirty="0" smtClean="0">
                <a:solidFill>
                  <a:srgbClr val="F26B21"/>
                </a:solidFill>
                <a:latin typeface="DIN-Regular" pitchFamily="2" charset="0"/>
              </a:rPr>
              <a:t>…</a:t>
            </a:r>
            <a:endParaRPr lang="fr-FR" sz="17100" b="1" dirty="0">
              <a:solidFill>
                <a:srgbClr val="F26B21"/>
              </a:solidFill>
              <a:latin typeface="DIN-Regular" pitchFamily="2" charset="0"/>
            </a:endParaRPr>
          </a:p>
        </p:txBody>
      </p:sp>
      <p:pic>
        <p:nvPicPr>
          <p:cNvPr id="9" name="Picture 17">
            <a:extLst>
              <a:ext uri="{FF2B5EF4-FFF2-40B4-BE49-F238E27FC236}">
                <a16:creationId xmlns="" xmlns:a16="http://schemas.microsoft.com/office/drawing/2014/main" id="{E5A9DC68-AD33-5F41-B198-DF87271C2D97}"/>
              </a:ext>
            </a:extLst>
          </p:cNvPr>
          <p:cNvPicPr>
            <a:picLocks noChangeAspect="1"/>
          </p:cNvPicPr>
          <p:nvPr/>
        </p:nvPicPr>
        <p:blipFill>
          <a:blip r:embed="rId3"/>
          <a:stretch>
            <a:fillRect/>
          </a:stretch>
        </p:blipFill>
        <p:spPr>
          <a:xfrm>
            <a:off x="44680124" y="667430"/>
            <a:ext cx="6011671" cy="6011671"/>
          </a:xfrm>
          <a:prstGeom prst="rect">
            <a:avLst/>
          </a:prstGeom>
          <a:effectLst>
            <a:outerShdw blurRad="228600" dist="203200" dir="8220000" algn="t" rotWithShape="0">
              <a:prstClr val="black">
                <a:alpha val="40000"/>
              </a:prstClr>
            </a:outerShdw>
          </a:effectLst>
        </p:spPr>
      </p:pic>
      <p:sp>
        <p:nvSpPr>
          <p:cNvPr id="20" name="Espace réservé du contenu 2"/>
          <p:cNvSpPr txBox="1">
            <a:spLocks/>
          </p:cNvSpPr>
          <p:nvPr/>
        </p:nvSpPr>
        <p:spPr>
          <a:xfrm>
            <a:off x="2834640" y="7346531"/>
            <a:ext cx="45552360" cy="29839069"/>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r>
              <a:rPr lang="en-US" sz="11800" dirty="0" smtClean="0"/>
              <a:t>Adverse </a:t>
            </a:r>
            <a:r>
              <a:rPr lang="en-US" sz="11800" dirty="0"/>
              <a:t>health effects </a:t>
            </a:r>
            <a:endParaRPr lang="en-US" sz="11800" dirty="0" smtClean="0"/>
          </a:p>
          <a:p>
            <a:r>
              <a:rPr lang="en-US" sz="11800" dirty="0" smtClean="0"/>
              <a:t>Immunological </a:t>
            </a:r>
            <a:r>
              <a:rPr lang="en-US" sz="11800" dirty="0"/>
              <a:t>mechanisms are involved that can be induced in sensitized subjects following dietary exposure to a relevant allergen in </a:t>
            </a:r>
            <a:r>
              <a:rPr lang="en-US" sz="11800" dirty="0" smtClean="0"/>
              <a:t>food. </a:t>
            </a:r>
            <a:endParaRPr lang="en-US" sz="11800" dirty="0" smtClean="0"/>
          </a:p>
          <a:p>
            <a:r>
              <a:rPr lang="en-US" sz="11800" dirty="0" smtClean="0"/>
              <a:t>Food </a:t>
            </a:r>
            <a:r>
              <a:rPr lang="en-US" sz="11800" dirty="0"/>
              <a:t>allergy develops in two </a:t>
            </a:r>
            <a:r>
              <a:rPr lang="en-US" sz="11800" dirty="0" smtClean="0"/>
              <a:t>phases :  </a:t>
            </a:r>
          </a:p>
          <a:p>
            <a:pPr lvl="1"/>
            <a:r>
              <a:rPr lang="en-US" sz="9560" dirty="0" smtClean="0"/>
              <a:t>First </a:t>
            </a:r>
            <a:r>
              <a:rPr lang="en-US" sz="9560" dirty="0"/>
              <a:t>phase </a:t>
            </a:r>
            <a:r>
              <a:rPr lang="en-US" sz="9560" dirty="0" smtClean="0"/>
              <a:t>: susceptible </a:t>
            </a:r>
            <a:r>
              <a:rPr lang="en-US" sz="9560" dirty="0"/>
              <a:t>subjects are immunologically primed to specific food proteins resulting in allergic sensitization. Such sensitization may be acquired following dietary exposure to food proteins, or following other routes of exposure (like inhalation or skin contact). </a:t>
            </a:r>
            <a:endParaRPr lang="en-US" sz="9560" dirty="0" smtClean="0"/>
          </a:p>
          <a:p>
            <a:pPr lvl="1"/>
            <a:r>
              <a:rPr lang="en-US" sz="9560" dirty="0" smtClean="0"/>
              <a:t>Second phase : if </a:t>
            </a:r>
            <a:r>
              <a:rPr lang="en-US" sz="9560" dirty="0"/>
              <a:t>sensitized subjects </a:t>
            </a:r>
            <a:r>
              <a:rPr lang="en-US" sz="9560" dirty="0" smtClean="0"/>
              <a:t>encounter </a:t>
            </a:r>
            <a:r>
              <a:rPr lang="en-US" sz="9560" dirty="0"/>
              <a:t>sufficient levels of the inducing allergen in the diet then an allergic reaction may be elicited. </a:t>
            </a:r>
            <a:endParaRPr lang="en-US" sz="9560" dirty="0" smtClean="0"/>
          </a:p>
          <a:p>
            <a:pPr lvl="2"/>
            <a:r>
              <a:rPr lang="en-US" sz="8000" dirty="0" smtClean="0"/>
              <a:t>Symptoms vary </a:t>
            </a:r>
            <a:r>
              <a:rPr lang="en-US" sz="8000" dirty="0"/>
              <a:t>from mild, local and transient effects to systemic </a:t>
            </a:r>
            <a:r>
              <a:rPr lang="en-US" sz="8000" dirty="0" smtClean="0"/>
              <a:t>anaphylaxis.  </a:t>
            </a:r>
          </a:p>
          <a:p>
            <a:pPr lvl="2"/>
            <a:r>
              <a:rPr lang="en-US" sz="8000" dirty="0" smtClean="0"/>
              <a:t>Allergy </a:t>
            </a:r>
            <a:r>
              <a:rPr lang="en-US" sz="8000" dirty="0"/>
              <a:t>results from the elicitation of a specific immune response. </a:t>
            </a:r>
            <a:endParaRPr lang="en-US" sz="8000" dirty="0" smtClean="0"/>
          </a:p>
          <a:p>
            <a:pPr lvl="2"/>
            <a:r>
              <a:rPr lang="en-US" sz="8000" dirty="0" smtClean="0"/>
              <a:t>The </a:t>
            </a:r>
            <a:r>
              <a:rPr lang="en-US" sz="8000" dirty="0"/>
              <a:t>elaboration of sIgE antibodies is the most common immunological mechanism implicated in the acquisition of sensitization to food proteins </a:t>
            </a:r>
            <a:r>
              <a:rPr lang="en-US" sz="7200" i="1" dirty="0" smtClean="0"/>
              <a:t>(Perry TT</a:t>
            </a:r>
            <a:r>
              <a:rPr lang="en-US" sz="7200" i="1" dirty="0"/>
              <a:t> </a:t>
            </a:r>
            <a:r>
              <a:rPr lang="en-US" sz="7200" i="1" dirty="0" smtClean="0"/>
              <a:t>et al. </a:t>
            </a:r>
            <a:r>
              <a:rPr lang="en-US" sz="7200" i="1" dirty="0"/>
              <a:t>Clinical manifestations of food allergy. </a:t>
            </a:r>
            <a:r>
              <a:rPr lang="en-US" sz="7200" i="1" dirty="0" err="1"/>
              <a:t>Pediatr</a:t>
            </a:r>
            <a:r>
              <a:rPr lang="en-US" sz="7200" i="1" dirty="0"/>
              <a:t> Ann </a:t>
            </a:r>
            <a:r>
              <a:rPr lang="en-US" sz="7200" i="1" dirty="0" smtClean="0"/>
              <a:t>2013)</a:t>
            </a:r>
            <a:endParaRPr lang="en-US" sz="7200" i="1" dirty="0"/>
          </a:p>
          <a:p>
            <a:r>
              <a:rPr lang="en-US" sz="11900" dirty="0" smtClean="0"/>
              <a:t>Reproducible </a:t>
            </a:r>
            <a:r>
              <a:rPr lang="en-US" sz="11900" dirty="0" smtClean="0"/>
              <a:t>even </a:t>
            </a:r>
            <a:r>
              <a:rPr lang="en-US" sz="11900" dirty="0" smtClean="0"/>
              <a:t>at low doses of allergens, immediate (&lt;2 hours)</a:t>
            </a:r>
            <a:endParaRPr lang="en-US" sz="11900" dirty="0"/>
          </a:p>
          <a:p>
            <a:endParaRPr lang="en-US" sz="9860" dirty="0" smtClean="0"/>
          </a:p>
        </p:txBody>
      </p:sp>
      <p:pic>
        <p:nvPicPr>
          <p:cNvPr id="11" name="Picture 11">
            <a:extLst>
              <a:ext uri="{FF2B5EF4-FFF2-40B4-BE49-F238E27FC236}">
                <a16:creationId xmlns="" xmlns:a16="http://schemas.microsoft.com/office/drawing/2014/main" id="{38865332-73E1-1243-8066-3E53093E5700}"/>
              </a:ext>
            </a:extLst>
          </p:cNvPr>
          <p:cNvPicPr>
            <a:picLocks noChangeAspect="1"/>
          </p:cNvPicPr>
          <p:nvPr/>
        </p:nvPicPr>
        <p:blipFill>
          <a:blip r:embed="rId4"/>
          <a:stretch>
            <a:fillRect/>
          </a:stretch>
        </p:blipFill>
        <p:spPr>
          <a:xfrm>
            <a:off x="1356720" y="2929905"/>
            <a:ext cx="1477920" cy="1486719"/>
          </a:xfrm>
          <a:prstGeom prst="rect">
            <a:avLst/>
          </a:prstGeom>
        </p:spPr>
      </p:pic>
    </p:spTree>
    <p:extLst>
      <p:ext uri="{BB962C8B-B14F-4D97-AF65-F5344CB8AC3E}">
        <p14:creationId xmlns:p14="http://schemas.microsoft.com/office/powerpoint/2010/main" xmlns="" val="1988841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0"/>
            <a:ext cx="44165520" cy="7423153"/>
          </a:xfrm>
        </p:spPr>
        <p:txBody>
          <a:bodyPr>
            <a:normAutofit/>
          </a:bodyPr>
          <a:lstStyle/>
          <a:p>
            <a:r>
              <a:rPr lang="nl-BE" sz="17100" b="1" dirty="0" smtClean="0">
                <a:solidFill>
                  <a:srgbClr val="F26B21"/>
                </a:solidFill>
                <a:latin typeface="DIN-Regular" pitchFamily="2" charset="0"/>
              </a:rPr>
              <a:t>What kind of allergens </a:t>
            </a:r>
            <a:r>
              <a:rPr lang="mr-IN" sz="17100" b="1" dirty="0" smtClean="0">
                <a:solidFill>
                  <a:srgbClr val="F26B21"/>
                </a:solidFill>
                <a:latin typeface="DIN-Regular" pitchFamily="2" charset="0"/>
              </a:rPr>
              <a:t>–</a:t>
            </a:r>
            <a:r>
              <a:rPr lang="nl-BE" sz="17100" b="1" dirty="0" smtClean="0">
                <a:solidFill>
                  <a:srgbClr val="F26B21"/>
                </a:solidFill>
                <a:latin typeface="DIN-Regular" pitchFamily="2" charset="0"/>
              </a:rPr>
              <a:t>What is known</a:t>
            </a:r>
            <a:r>
              <a:rPr lang="mr-IN" sz="17100" b="1" dirty="0" smtClean="0">
                <a:solidFill>
                  <a:srgbClr val="F26B21"/>
                </a:solidFill>
                <a:latin typeface="DIN-Regular" pitchFamily="2" charset="0"/>
              </a:rPr>
              <a:t>…</a:t>
            </a:r>
            <a:endParaRPr lang="fr-FR" sz="17100" b="1" dirty="0">
              <a:solidFill>
                <a:srgbClr val="F26B21"/>
              </a:solidFill>
              <a:latin typeface="DIN-Regular" pitchFamily="2" charset="0"/>
            </a:endParaRPr>
          </a:p>
        </p:txBody>
      </p:sp>
      <p:pic>
        <p:nvPicPr>
          <p:cNvPr id="9" name="Picture 17">
            <a:extLst>
              <a:ext uri="{FF2B5EF4-FFF2-40B4-BE49-F238E27FC236}">
                <a16:creationId xmlns="" xmlns:a16="http://schemas.microsoft.com/office/drawing/2014/main" id="{E5A9DC68-AD33-5F41-B198-DF87271C2D97}"/>
              </a:ext>
            </a:extLst>
          </p:cNvPr>
          <p:cNvPicPr>
            <a:picLocks noChangeAspect="1"/>
          </p:cNvPicPr>
          <p:nvPr/>
        </p:nvPicPr>
        <p:blipFill>
          <a:blip r:embed="rId3"/>
          <a:stretch>
            <a:fillRect/>
          </a:stretch>
        </p:blipFill>
        <p:spPr>
          <a:xfrm>
            <a:off x="44680124" y="667430"/>
            <a:ext cx="6011671" cy="6011671"/>
          </a:xfrm>
          <a:prstGeom prst="rect">
            <a:avLst/>
          </a:prstGeom>
          <a:effectLst>
            <a:outerShdw blurRad="228600" dist="203200" dir="8220000" algn="t" rotWithShape="0">
              <a:prstClr val="black">
                <a:alpha val="40000"/>
              </a:prstClr>
            </a:outerShdw>
          </a:effectLst>
        </p:spPr>
      </p:pic>
      <p:sp>
        <p:nvSpPr>
          <p:cNvPr id="20" name="Espace réservé du contenu 2"/>
          <p:cNvSpPr txBox="1">
            <a:spLocks/>
          </p:cNvSpPr>
          <p:nvPr/>
        </p:nvSpPr>
        <p:spPr>
          <a:xfrm>
            <a:off x="3672839" y="8018948"/>
            <a:ext cx="44013120" cy="15298252"/>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r>
              <a:rPr lang="en-US" sz="11800" dirty="0"/>
              <a:t>Various </a:t>
            </a:r>
            <a:r>
              <a:rPr lang="en-US" sz="11800" dirty="0" err="1"/>
              <a:t>panallergens</a:t>
            </a:r>
            <a:r>
              <a:rPr lang="en-US" sz="11800" dirty="0"/>
              <a:t> such as tropomyosin (TP) or arginine kinase (AK), common to insects, crustaceans, mites and mollusks, may be responsible for cross reactions between these organisms of different origins. </a:t>
            </a:r>
            <a:endParaRPr lang="en-US" sz="11800" dirty="0" smtClean="0"/>
          </a:p>
          <a:p>
            <a:r>
              <a:rPr lang="en-US" sz="11800" dirty="0" smtClean="0"/>
              <a:t>Other </a:t>
            </a:r>
            <a:r>
              <a:rPr lang="en-US" sz="11800" dirty="0"/>
              <a:t>allergens, more specific to insects, could also trigger allergic </a:t>
            </a:r>
            <a:r>
              <a:rPr lang="en-US" sz="11800" dirty="0" smtClean="0"/>
              <a:t>reactions = poorly </a:t>
            </a:r>
            <a:r>
              <a:rPr lang="en-US" sz="11800" dirty="0"/>
              <a:t>known </a:t>
            </a:r>
            <a:endParaRPr lang="en-US" sz="11800" dirty="0" smtClean="0"/>
          </a:p>
          <a:p>
            <a:r>
              <a:rPr lang="en-US" sz="11800" dirty="0" smtClean="0"/>
              <a:t>Prevalence </a:t>
            </a:r>
            <a:r>
              <a:rPr lang="en-US" sz="11800" dirty="0"/>
              <a:t>of insect food allergy in European countries is not known so </a:t>
            </a:r>
            <a:r>
              <a:rPr lang="en-US" sz="11800" dirty="0" smtClean="0"/>
              <a:t>far</a:t>
            </a:r>
            <a:endParaRPr lang="en-US" sz="9560" b="1" dirty="0" smtClean="0"/>
          </a:p>
        </p:txBody>
      </p:sp>
      <p:pic>
        <p:nvPicPr>
          <p:cNvPr id="11" name="Picture 11">
            <a:extLst>
              <a:ext uri="{FF2B5EF4-FFF2-40B4-BE49-F238E27FC236}">
                <a16:creationId xmlns="" xmlns:a16="http://schemas.microsoft.com/office/drawing/2014/main" id="{38865332-73E1-1243-8066-3E53093E5700}"/>
              </a:ext>
            </a:extLst>
          </p:cNvPr>
          <p:cNvPicPr>
            <a:picLocks noChangeAspect="1"/>
          </p:cNvPicPr>
          <p:nvPr/>
        </p:nvPicPr>
        <p:blipFill>
          <a:blip r:embed="rId4"/>
          <a:stretch>
            <a:fillRect/>
          </a:stretch>
        </p:blipFill>
        <p:spPr>
          <a:xfrm>
            <a:off x="2042520" y="2968216"/>
            <a:ext cx="1477920" cy="1486719"/>
          </a:xfrm>
          <a:prstGeom prst="rect">
            <a:avLst/>
          </a:prstGeom>
        </p:spPr>
      </p:pic>
      <p:sp>
        <p:nvSpPr>
          <p:cNvPr id="6" name="Espace réservé du contenu 2"/>
          <p:cNvSpPr txBox="1">
            <a:spLocks/>
          </p:cNvSpPr>
          <p:nvPr/>
        </p:nvSpPr>
        <p:spPr>
          <a:xfrm>
            <a:off x="2781480" y="23317200"/>
            <a:ext cx="27492961" cy="13716000"/>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lvl="1" algn="just"/>
            <a:r>
              <a:rPr lang="en-US" sz="9560" dirty="0" smtClean="0"/>
              <a:t>It </a:t>
            </a:r>
            <a:r>
              <a:rPr lang="en-US" sz="9560" dirty="0"/>
              <a:t>was already showed that the majority of s</a:t>
            </a:r>
            <a:r>
              <a:rPr lang="en-US" sz="9560" b="1" dirty="0"/>
              <a:t>hrimp food allergic patients also had mealworm food </a:t>
            </a:r>
            <a:r>
              <a:rPr lang="en-US" sz="9560" b="1" dirty="0" smtClean="0"/>
              <a:t>allergy</a:t>
            </a:r>
            <a:r>
              <a:rPr lang="en-US" sz="9560" dirty="0" smtClean="0"/>
              <a:t>. </a:t>
            </a:r>
          </a:p>
          <a:p>
            <a:pPr lvl="1" algn="just"/>
            <a:r>
              <a:rPr lang="en-US" sz="9560" b="1" dirty="0" smtClean="0"/>
              <a:t>Primary </a:t>
            </a:r>
            <a:r>
              <a:rPr lang="en-US" sz="9560" b="1" dirty="0"/>
              <a:t>mealworm allergy </a:t>
            </a:r>
            <a:r>
              <a:rPr lang="en-US" sz="9560" dirty="0"/>
              <a:t>can develop in professional and </a:t>
            </a:r>
            <a:r>
              <a:rPr lang="en-US" sz="9560" b="1" dirty="0"/>
              <a:t>hobby insect </a:t>
            </a:r>
            <a:r>
              <a:rPr lang="en-US" sz="9560" b="1" dirty="0" smtClean="0"/>
              <a:t>breeders. </a:t>
            </a:r>
          </a:p>
          <a:p>
            <a:pPr lvl="1" algn="just"/>
            <a:r>
              <a:rPr lang="en-US" sz="9560" dirty="0" smtClean="0"/>
              <a:t>Some </a:t>
            </a:r>
            <a:r>
              <a:rPr lang="en-US" sz="9560" dirty="0"/>
              <a:t>cases of insect allergy with </a:t>
            </a:r>
            <a:r>
              <a:rPr lang="en-US" sz="9560" b="1" dirty="0"/>
              <a:t>respiratory or cutaneous clinical symptoms </a:t>
            </a:r>
            <a:r>
              <a:rPr lang="en-US" sz="9560" dirty="0"/>
              <a:t>were described into laboratory technicians assigned to the maintenance of </a:t>
            </a:r>
            <a:r>
              <a:rPr lang="en-US" sz="9560" b="1" dirty="0"/>
              <a:t>insect </a:t>
            </a:r>
            <a:r>
              <a:rPr lang="en-US" sz="9560" b="1" dirty="0" smtClean="0"/>
              <a:t>farms. </a:t>
            </a:r>
          </a:p>
        </p:txBody>
      </p:sp>
      <p:pic>
        <p:nvPicPr>
          <p:cNvPr id="3" name="Image 2"/>
          <p:cNvPicPr>
            <a:picLocks noChangeAspect="1"/>
          </p:cNvPicPr>
          <p:nvPr/>
        </p:nvPicPr>
        <p:blipFill>
          <a:blip r:embed="rId5"/>
          <a:stretch>
            <a:fillRect/>
          </a:stretch>
        </p:blipFill>
        <p:spPr>
          <a:xfrm>
            <a:off x="31606142" y="24522594"/>
            <a:ext cx="17583137" cy="10453205"/>
          </a:xfrm>
          <a:prstGeom prst="rect">
            <a:avLst/>
          </a:prstGeom>
        </p:spPr>
      </p:pic>
    </p:spTree>
    <p:extLst>
      <p:ext uri="{BB962C8B-B14F-4D97-AF65-F5344CB8AC3E}">
        <p14:creationId xmlns:p14="http://schemas.microsoft.com/office/powerpoint/2010/main" xmlns="" val="316352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0"/>
            <a:ext cx="44165520" cy="7423153"/>
          </a:xfrm>
        </p:spPr>
        <p:txBody>
          <a:bodyPr>
            <a:normAutofit/>
          </a:bodyPr>
          <a:lstStyle/>
          <a:p>
            <a:r>
              <a:rPr lang="nl-BE" sz="17100" b="1" dirty="0" smtClean="0">
                <a:solidFill>
                  <a:srgbClr val="F26B21"/>
                </a:solidFill>
                <a:latin typeface="DIN-Regular" pitchFamily="2" charset="0"/>
              </a:rPr>
              <a:t>What kind of allergens </a:t>
            </a:r>
            <a:r>
              <a:rPr lang="mr-IN" sz="17100" b="1" dirty="0" smtClean="0">
                <a:solidFill>
                  <a:srgbClr val="F26B21"/>
                </a:solidFill>
                <a:latin typeface="DIN-Regular" pitchFamily="2" charset="0"/>
              </a:rPr>
              <a:t>–</a:t>
            </a:r>
            <a:r>
              <a:rPr lang="nl-BE" sz="17100" b="1" dirty="0" smtClean="0">
                <a:solidFill>
                  <a:srgbClr val="F26B21"/>
                </a:solidFill>
                <a:latin typeface="DIN-Regular" pitchFamily="2" charset="0"/>
              </a:rPr>
              <a:t> </a:t>
            </a:r>
            <a:r>
              <a:rPr lang="nl-BE" sz="17100" b="1" dirty="0" smtClean="0">
                <a:solidFill>
                  <a:srgbClr val="F26B21"/>
                </a:solidFill>
                <a:latin typeface="DIN-Regular" pitchFamily="2" charset="0"/>
              </a:rPr>
              <a:t>in </a:t>
            </a:r>
            <a:r>
              <a:rPr lang="nl-BE" sz="17100" b="1" dirty="0" err="1" smtClean="0">
                <a:solidFill>
                  <a:srgbClr val="F26B21"/>
                </a:solidFill>
                <a:latin typeface="DIN-Regular" pitchFamily="2" charset="0"/>
              </a:rPr>
              <a:t>Africa</a:t>
            </a:r>
            <a:r>
              <a:rPr lang="mr-IN" sz="17100" b="1" dirty="0" smtClean="0">
                <a:solidFill>
                  <a:srgbClr val="F26B21"/>
                </a:solidFill>
                <a:latin typeface="DIN-Regular" pitchFamily="2" charset="0"/>
              </a:rPr>
              <a:t>…</a:t>
            </a:r>
            <a:endParaRPr lang="fr-FR" sz="17100" b="1" dirty="0">
              <a:solidFill>
                <a:srgbClr val="F26B21"/>
              </a:solidFill>
              <a:latin typeface="DIN-Regular" pitchFamily="2" charset="0"/>
            </a:endParaRPr>
          </a:p>
        </p:txBody>
      </p:sp>
      <p:pic>
        <p:nvPicPr>
          <p:cNvPr id="9" name="Picture 17">
            <a:extLst>
              <a:ext uri="{FF2B5EF4-FFF2-40B4-BE49-F238E27FC236}">
                <a16:creationId xmlns="" xmlns:a16="http://schemas.microsoft.com/office/drawing/2014/main" id="{E5A9DC68-AD33-5F41-B198-DF87271C2D97}"/>
              </a:ext>
            </a:extLst>
          </p:cNvPr>
          <p:cNvPicPr>
            <a:picLocks noChangeAspect="1"/>
          </p:cNvPicPr>
          <p:nvPr/>
        </p:nvPicPr>
        <p:blipFill>
          <a:blip r:embed="rId3"/>
          <a:stretch>
            <a:fillRect/>
          </a:stretch>
        </p:blipFill>
        <p:spPr>
          <a:xfrm>
            <a:off x="44680124" y="667430"/>
            <a:ext cx="6011671" cy="6011671"/>
          </a:xfrm>
          <a:prstGeom prst="rect">
            <a:avLst/>
          </a:prstGeom>
          <a:effectLst>
            <a:outerShdw blurRad="228600" dist="203200" dir="8220000" algn="t" rotWithShape="0">
              <a:prstClr val="black">
                <a:alpha val="40000"/>
              </a:prstClr>
            </a:outerShdw>
          </a:effectLst>
        </p:spPr>
      </p:pic>
      <p:sp>
        <p:nvSpPr>
          <p:cNvPr id="20" name="Espace réservé du contenu 2"/>
          <p:cNvSpPr txBox="1">
            <a:spLocks/>
          </p:cNvSpPr>
          <p:nvPr/>
        </p:nvSpPr>
        <p:spPr>
          <a:xfrm>
            <a:off x="3672839" y="8018948"/>
            <a:ext cx="44013120" cy="26746200"/>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r>
              <a:rPr lang="en-US" sz="11800" dirty="0"/>
              <a:t>Among various communities in Africa, edible insects are harvested seasonally from the wild at different morphological stages and mainly used for </a:t>
            </a:r>
            <a:r>
              <a:rPr lang="en-US" sz="11800" dirty="0" smtClean="0"/>
              <a:t>food).  </a:t>
            </a:r>
          </a:p>
          <a:p>
            <a:r>
              <a:rPr lang="en-US" sz="11800" dirty="0" smtClean="0"/>
              <a:t>A </a:t>
            </a:r>
            <a:r>
              <a:rPr lang="en-US" sz="11800" dirty="0"/>
              <a:t>wide range of insect species are collected in the wild and eaten, or used to feed animals. </a:t>
            </a:r>
            <a:endParaRPr lang="en-US" sz="11800" dirty="0" smtClean="0"/>
          </a:p>
          <a:p>
            <a:r>
              <a:rPr lang="en-US" sz="11800" dirty="0" smtClean="0"/>
              <a:t>Van </a:t>
            </a:r>
            <a:r>
              <a:rPr lang="en-US" sz="11800" dirty="0"/>
              <a:t>Huis reported that some 246 insect species are eaten either as delicacies or as components of the daily diets. </a:t>
            </a:r>
            <a:endParaRPr lang="en-US" sz="11800" dirty="0" smtClean="0"/>
          </a:p>
          <a:p>
            <a:pPr>
              <a:buNone/>
            </a:pPr>
            <a:r>
              <a:rPr lang="en-US" sz="11800" dirty="0" smtClean="0"/>
              <a:t>  </a:t>
            </a:r>
            <a:endParaRPr lang="fr-FR" sz="11800" dirty="0"/>
          </a:p>
        </p:txBody>
      </p:sp>
      <p:pic>
        <p:nvPicPr>
          <p:cNvPr id="11" name="Picture 11">
            <a:extLst>
              <a:ext uri="{FF2B5EF4-FFF2-40B4-BE49-F238E27FC236}">
                <a16:creationId xmlns="" xmlns:a16="http://schemas.microsoft.com/office/drawing/2014/main" id="{38865332-73E1-1243-8066-3E53093E5700}"/>
              </a:ext>
            </a:extLst>
          </p:cNvPr>
          <p:cNvPicPr>
            <a:picLocks noChangeAspect="1"/>
          </p:cNvPicPr>
          <p:nvPr/>
        </p:nvPicPr>
        <p:blipFill>
          <a:blip r:embed="rId4"/>
          <a:stretch>
            <a:fillRect/>
          </a:stretch>
        </p:blipFill>
        <p:spPr>
          <a:xfrm>
            <a:off x="2042520" y="2929905"/>
            <a:ext cx="1477920" cy="1486719"/>
          </a:xfrm>
          <a:prstGeom prst="rect">
            <a:avLst/>
          </a:prstGeom>
        </p:spPr>
      </p:pic>
    </p:spTree>
    <p:extLst>
      <p:ext uri="{BB962C8B-B14F-4D97-AF65-F5344CB8AC3E}">
        <p14:creationId xmlns:p14="http://schemas.microsoft.com/office/powerpoint/2010/main" xmlns="" val="112797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1298942"/>
            <a:ext cx="44165520" cy="5357058"/>
          </a:xfrm>
        </p:spPr>
        <p:txBody>
          <a:bodyPr>
            <a:normAutofit/>
          </a:bodyPr>
          <a:lstStyle/>
          <a:p>
            <a:r>
              <a:rPr lang="en-US" sz="15300" b="1" smtClean="0">
                <a:solidFill>
                  <a:srgbClr val="F26B21"/>
                </a:solidFill>
                <a:latin typeface="DIN-Regular" pitchFamily="2" charset="0"/>
              </a:rPr>
              <a:t>Molecular</a:t>
            </a:r>
            <a:r>
              <a:rPr lang="en-US" sz="15300" b="1" smtClean="0">
                <a:solidFill>
                  <a:srgbClr val="F26B21"/>
                </a:solidFill>
                <a:latin typeface="DIN-Regular" pitchFamily="2" charset="0"/>
              </a:rPr>
              <a:t> </a:t>
            </a:r>
            <a:r>
              <a:rPr lang="en-US" sz="15300" b="1" smtClean="0">
                <a:solidFill>
                  <a:srgbClr val="F26B21"/>
                </a:solidFill>
                <a:latin typeface="DIN-Regular" pitchFamily="2" charset="0"/>
              </a:rPr>
              <a:t>allergy</a:t>
            </a:r>
            <a:r>
              <a:rPr lang="en-US" sz="15300" b="1" smtClean="0">
                <a:solidFill>
                  <a:srgbClr val="F26B21"/>
                </a:solidFill>
                <a:latin typeface="DIN-Regular" pitchFamily="2" charset="0"/>
              </a:rPr>
              <a:t>… </a:t>
            </a:r>
            <a:r>
              <a:rPr lang="en-US" sz="15300" b="1" smtClean="0">
                <a:solidFill>
                  <a:srgbClr val="F26B21"/>
                </a:solidFill>
                <a:latin typeface="DIN-Regular" pitchFamily="2" charset="0"/>
              </a:rPr>
              <a:t>main </a:t>
            </a:r>
            <a:r>
              <a:rPr lang="en-US" sz="15300" b="1" smtClean="0">
                <a:solidFill>
                  <a:srgbClr val="F26B21"/>
                </a:solidFill>
                <a:latin typeface="DIN-Regular" pitchFamily="2" charset="0"/>
              </a:rPr>
              <a:t>allergens</a:t>
            </a:r>
            <a:endParaRPr lang="en-US" sz="15300" b="1">
              <a:solidFill>
                <a:srgbClr val="F26B21"/>
              </a:solidFill>
              <a:latin typeface="DIN-Regular" pitchFamily="2" charset="0"/>
            </a:endParaRPr>
          </a:p>
        </p:txBody>
      </p:sp>
      <p:pic>
        <p:nvPicPr>
          <p:cNvPr id="9" name="Image 8"/>
          <p:cNvPicPr>
            <a:picLocks noChangeAspect="1"/>
          </p:cNvPicPr>
          <p:nvPr/>
        </p:nvPicPr>
        <p:blipFill rotWithShape="1">
          <a:blip r:embed="rId3"/>
          <a:srcRect l="26083" t="39264" r="13033"/>
          <a:stretch/>
        </p:blipFill>
        <p:spPr>
          <a:xfrm>
            <a:off x="33718500" y="15639606"/>
            <a:ext cx="17487900" cy="7854136"/>
          </a:xfrm>
          <a:prstGeom prst="rect">
            <a:avLst/>
          </a:prstGeom>
        </p:spPr>
      </p:pic>
      <p:sp>
        <p:nvSpPr>
          <p:cNvPr id="3" name="Rectangle 2"/>
          <p:cNvSpPr/>
          <p:nvPr/>
        </p:nvSpPr>
        <p:spPr>
          <a:xfrm>
            <a:off x="2987040" y="13379292"/>
            <a:ext cx="30731460" cy="13634502"/>
          </a:xfrm>
          <a:prstGeom prst="rect">
            <a:avLst/>
          </a:prstGeom>
        </p:spPr>
        <p:txBody>
          <a:bodyPr wrap="square">
            <a:spAutoFit/>
          </a:bodyPr>
          <a:lstStyle/>
          <a:p>
            <a:pPr marL="857250" indent="-857250">
              <a:buFont typeface="Arial" charset="0"/>
              <a:buChar char="•"/>
            </a:pPr>
            <a:r>
              <a:rPr lang="en-US" sz="8800" smtClean="0">
                <a:latin typeface="Times" charset="0"/>
              </a:rPr>
              <a:t>Panallergen</a:t>
            </a:r>
            <a:r>
              <a:rPr lang="en-US" sz="8800" smtClean="0">
                <a:latin typeface="Times" charset="0"/>
              </a:rPr>
              <a:t> with significant sequence </a:t>
            </a:r>
            <a:r>
              <a:rPr lang="en-US" sz="8800" b="1" smtClean="0">
                <a:latin typeface="Times" charset="0"/>
              </a:rPr>
              <a:t>homology</a:t>
            </a:r>
            <a:r>
              <a:rPr lang="en-US" sz="8800" smtClean="0">
                <a:latin typeface="Times" charset="0"/>
              </a:rPr>
              <a:t> identified in Crustacea </a:t>
            </a:r>
            <a:r>
              <a:rPr lang="en-US" sz="8800" smtClean="0">
                <a:latin typeface="Times" charset="0"/>
              </a:rPr>
              <a:t>(shrimp,</a:t>
            </a:r>
            <a:r>
              <a:rPr lang="en-US" sz="1050" smtClean="0">
                <a:latin typeface="Times" charset="0"/>
              </a:rPr>
              <a:t>45 </a:t>
            </a:r>
            <a:r>
              <a:rPr lang="en-US" sz="8800" smtClean="0">
                <a:latin typeface="Times" charset="0"/>
              </a:rPr>
              <a:t>crab,</a:t>
            </a:r>
            <a:r>
              <a:rPr lang="en-US" sz="1050" smtClean="0">
                <a:latin typeface="Times" charset="0"/>
              </a:rPr>
              <a:t>4 </a:t>
            </a:r>
            <a:r>
              <a:rPr lang="en-US" sz="8800" smtClean="0">
                <a:latin typeface="Times" charset="0"/>
              </a:rPr>
              <a:t>lobster</a:t>
            </a:r>
            <a:r>
              <a:rPr lang="en-US" sz="8800" smtClean="0">
                <a:latin typeface="Times" charset="0"/>
              </a:rPr>
              <a:t>), mollusks </a:t>
            </a:r>
            <a:r>
              <a:rPr lang="en-US" sz="8800" smtClean="0">
                <a:latin typeface="Times" charset="0"/>
              </a:rPr>
              <a:t>(oyster</a:t>
            </a:r>
            <a:r>
              <a:rPr lang="en-US" sz="8800" smtClean="0">
                <a:latin typeface="Times" charset="0"/>
              </a:rPr>
              <a:t>, </a:t>
            </a:r>
            <a:r>
              <a:rPr lang="en-US" sz="8800" smtClean="0">
                <a:latin typeface="Times" charset="0"/>
              </a:rPr>
              <a:t>scallop</a:t>
            </a:r>
            <a:r>
              <a:rPr lang="en-US" sz="8800" smtClean="0">
                <a:latin typeface="Times" charset="0"/>
              </a:rPr>
              <a:t>, </a:t>
            </a:r>
            <a:r>
              <a:rPr lang="en-US" sz="8800" smtClean="0">
                <a:latin typeface="Times" charset="0"/>
              </a:rPr>
              <a:t>squid</a:t>
            </a:r>
            <a:r>
              <a:rPr lang="en-US" sz="8800" smtClean="0">
                <a:latin typeface="Times" charset="0"/>
              </a:rPr>
              <a:t>), parasites </a:t>
            </a:r>
            <a:r>
              <a:rPr lang="en-US" sz="8800" smtClean="0">
                <a:latin typeface="Times" charset="0"/>
              </a:rPr>
              <a:t>(anisakis)</a:t>
            </a:r>
            <a:endParaRPr lang="en-US" sz="8800" smtClean="0">
              <a:latin typeface="Times" charset="0"/>
            </a:endParaRPr>
          </a:p>
          <a:p>
            <a:pPr marL="857250" indent="-857250">
              <a:buFont typeface="Arial" charset="0"/>
              <a:buChar char="•"/>
            </a:pPr>
            <a:r>
              <a:rPr lang="en-US" sz="8800" u="sng" smtClean="0">
                <a:latin typeface="Times" charset="0"/>
              </a:rPr>
              <a:t>and</a:t>
            </a:r>
            <a:r>
              <a:rPr lang="en-US" sz="8800" smtClean="0">
                <a:latin typeface="Times" charset="0"/>
              </a:rPr>
              <a:t> </a:t>
            </a:r>
            <a:r>
              <a:rPr lang="en-US" sz="8800" b="1" smtClean="0">
                <a:latin typeface="Times" charset="0"/>
              </a:rPr>
              <a:t>insects</a:t>
            </a:r>
            <a:r>
              <a:rPr lang="en-US" sz="8800" smtClean="0">
                <a:latin typeface="Times" charset="0"/>
              </a:rPr>
              <a:t> : </a:t>
            </a:r>
            <a:r>
              <a:rPr lang="en-US" sz="8800" smtClean="0">
                <a:latin typeface="Times" charset="0"/>
              </a:rPr>
              <a:t>cockroach</a:t>
            </a:r>
            <a:r>
              <a:rPr lang="en-US" sz="8800" smtClean="0">
                <a:latin typeface="Times" charset="0"/>
              </a:rPr>
              <a:t>, </a:t>
            </a:r>
            <a:r>
              <a:rPr lang="en-US" sz="8800" smtClean="0">
                <a:latin typeface="Times" charset="0"/>
              </a:rPr>
              <a:t>grasshopper</a:t>
            </a:r>
            <a:r>
              <a:rPr lang="en-US" sz="8800" smtClean="0">
                <a:latin typeface="Times" charset="0"/>
              </a:rPr>
              <a:t>, and dust </a:t>
            </a:r>
            <a:r>
              <a:rPr lang="en-US" sz="8800" smtClean="0">
                <a:latin typeface="Times" charset="0"/>
              </a:rPr>
              <a:t>mite</a:t>
            </a:r>
            <a:endParaRPr lang="en-US" sz="8800" smtClean="0">
              <a:latin typeface="Times" charset="0"/>
            </a:endParaRPr>
          </a:p>
          <a:p>
            <a:pPr marL="857250" indent="-857250">
              <a:buFont typeface="Arial" charset="0"/>
              <a:buChar char="•"/>
            </a:pPr>
            <a:endParaRPr lang="en-US" sz="8800" smtClean="0">
              <a:latin typeface="Times" charset="0"/>
            </a:endParaRPr>
          </a:p>
          <a:p>
            <a:pPr marL="857250" indent="-857250">
              <a:buFont typeface="Arial" charset="0"/>
              <a:buChar char="•"/>
            </a:pPr>
            <a:r>
              <a:rPr lang="en-US" sz="8800" smtClean="0">
                <a:latin typeface="Times" charset="0"/>
              </a:rPr>
              <a:t>Less homology to vertebrate </a:t>
            </a:r>
            <a:r>
              <a:rPr lang="en-US" sz="8800" smtClean="0">
                <a:latin typeface="Times" charset="0"/>
              </a:rPr>
              <a:t>tropomyosin</a:t>
            </a:r>
            <a:endParaRPr lang="en-US" sz="8800" smtClean="0">
              <a:latin typeface="Times" charset="0"/>
            </a:endParaRPr>
          </a:p>
          <a:p>
            <a:pPr marL="857250" indent="-857250">
              <a:buFont typeface="Arial" charset="0"/>
              <a:buChar char="•"/>
            </a:pPr>
            <a:r>
              <a:rPr lang="en-US" sz="8800" smtClean="0">
                <a:latin typeface="Times" charset="0"/>
              </a:rPr>
              <a:t>Clinical impression : </a:t>
            </a:r>
            <a:r>
              <a:rPr lang="en-US" sz="8800" b="1" smtClean="0">
                <a:latin typeface="Times" charset="0"/>
              </a:rPr>
              <a:t>reactions to multiple crustaceans are fairly </a:t>
            </a:r>
            <a:r>
              <a:rPr lang="en-US" sz="8800" b="1" smtClean="0">
                <a:latin typeface="Times" charset="0"/>
              </a:rPr>
              <a:t>common</a:t>
            </a:r>
            <a:r>
              <a:rPr lang="en-US" sz="8800" b="1" smtClean="0">
                <a:latin typeface="Times" charset="0"/>
              </a:rPr>
              <a:t>. </a:t>
            </a:r>
            <a:endParaRPr lang="en-US" sz="8800" b="1" smtClean="0">
              <a:latin typeface="Times" charset="0"/>
            </a:endParaRPr>
          </a:p>
          <a:p>
            <a:pPr marL="857250" indent="-857250">
              <a:buFont typeface="Arial" charset="0"/>
              <a:buChar char="•"/>
            </a:pPr>
            <a:r>
              <a:rPr lang="en-US" sz="8800" smtClean="0">
                <a:latin typeface="Times" charset="0"/>
              </a:rPr>
              <a:t>Crustaceae represent an </a:t>
            </a:r>
            <a:r>
              <a:rPr lang="en-US" sz="8800" b="1" smtClean="0">
                <a:latin typeface="Times" charset="0"/>
              </a:rPr>
              <a:t>increased risk of </a:t>
            </a:r>
            <a:r>
              <a:rPr lang="en-US" sz="8800" b="1" smtClean="0">
                <a:latin typeface="Times" charset="0"/>
              </a:rPr>
              <a:t>cross-reactivity</a:t>
            </a:r>
            <a:r>
              <a:rPr lang="en-US" sz="8800" b="1" smtClean="0">
                <a:latin typeface="Times" charset="0"/>
              </a:rPr>
              <a:t>, with a potential for severe </a:t>
            </a:r>
            <a:r>
              <a:rPr lang="en-US" sz="8800" b="1" smtClean="0">
                <a:latin typeface="Times" charset="0"/>
              </a:rPr>
              <a:t>reactions</a:t>
            </a:r>
            <a:r>
              <a:rPr lang="en-US" sz="8800" b="1" smtClean="0">
                <a:latin typeface="Times" charset="0"/>
              </a:rPr>
              <a:t>. </a:t>
            </a:r>
            <a:endParaRPr lang="en-US" sz="8000" b="1">
              <a:effectLst/>
            </a:endParaRPr>
          </a:p>
        </p:txBody>
      </p:sp>
      <p:pic>
        <p:nvPicPr>
          <p:cNvPr id="7" name="Image 6"/>
          <p:cNvPicPr>
            <a:picLocks noChangeAspect="1"/>
          </p:cNvPicPr>
          <p:nvPr/>
        </p:nvPicPr>
        <p:blipFill>
          <a:blip r:embed="rId4"/>
          <a:stretch>
            <a:fillRect/>
          </a:stretch>
        </p:blipFill>
        <p:spPr>
          <a:xfrm>
            <a:off x="28163520" y="2929905"/>
            <a:ext cx="9283700" cy="8269514"/>
          </a:xfrm>
          <a:prstGeom prst="rect">
            <a:avLst/>
          </a:prstGeom>
        </p:spPr>
      </p:pic>
      <p:sp>
        <p:nvSpPr>
          <p:cNvPr id="8" name="Rectangle 7"/>
          <p:cNvSpPr/>
          <p:nvPr/>
        </p:nvSpPr>
        <p:spPr>
          <a:xfrm>
            <a:off x="17228820" y="5201369"/>
            <a:ext cx="13792200" cy="5745804"/>
          </a:xfrm>
          <a:prstGeom prst="rect">
            <a:avLst/>
          </a:prstGeom>
        </p:spPr>
        <p:txBody>
          <a:bodyPr wrap="square">
            <a:spAutoFit/>
          </a:bodyPr>
          <a:lstStyle/>
          <a:p>
            <a:r>
              <a:rPr lang="en-US" smtClean="0">
                <a:solidFill>
                  <a:srgbClr val="333333"/>
                </a:solidFill>
                <a:latin typeface="Roboto" charset="0"/>
              </a:rPr>
              <a:t>Shellfish</a:t>
            </a:r>
            <a:r>
              <a:rPr lang="en-US" smtClean="0">
                <a:solidFill>
                  <a:srgbClr val="333333"/>
                </a:solidFill>
                <a:latin typeface="Roboto" charset="0"/>
              </a:rPr>
              <a:t> </a:t>
            </a:r>
            <a:r>
              <a:rPr lang="en-US" smtClean="0">
                <a:solidFill>
                  <a:srgbClr val="333333"/>
                </a:solidFill>
                <a:latin typeface="Roboto" charset="0"/>
              </a:rPr>
              <a:t>allergens</a:t>
            </a:r>
            <a:r>
              <a:rPr lang="en-US" smtClean="0">
                <a:solidFill>
                  <a:srgbClr val="333333"/>
                </a:solidFill>
                <a:latin typeface="Roboto" charset="0"/>
              </a:rPr>
              <a:t>: </a:t>
            </a:r>
            <a:endParaRPr lang="en-US" smtClean="0">
              <a:solidFill>
                <a:srgbClr val="333333"/>
              </a:solidFill>
              <a:latin typeface="Roboto" charset="0"/>
            </a:endParaRPr>
          </a:p>
          <a:p>
            <a:pPr marL="1143000" indent="-1143000">
              <a:buAutoNum type="alphaLcParenR"/>
            </a:pPr>
            <a:r>
              <a:rPr lang="en-US" smtClean="0">
                <a:solidFill>
                  <a:srgbClr val="333333"/>
                </a:solidFill>
                <a:latin typeface="Roboto" charset="0"/>
              </a:rPr>
              <a:t>Tropomyosin </a:t>
            </a:r>
            <a:endParaRPr lang="en-US" smtClean="0">
              <a:solidFill>
                <a:srgbClr val="333333"/>
              </a:solidFill>
              <a:latin typeface="Roboto" charset="0"/>
            </a:endParaRPr>
          </a:p>
          <a:p>
            <a:pPr marL="1143000" indent="-1143000">
              <a:buAutoNum type="alphaLcParenR"/>
            </a:pPr>
            <a:r>
              <a:rPr lang="en-US" smtClean="0">
                <a:solidFill>
                  <a:srgbClr val="333333"/>
                </a:solidFill>
                <a:latin typeface="Roboto" charset="0"/>
              </a:rPr>
              <a:t>Arginine kinase </a:t>
            </a:r>
            <a:endParaRPr lang="en-US" smtClean="0">
              <a:solidFill>
                <a:srgbClr val="333333"/>
              </a:solidFill>
              <a:latin typeface="Roboto" charset="0"/>
            </a:endParaRPr>
          </a:p>
          <a:p>
            <a:pPr marL="1143000" indent="-1143000">
              <a:buAutoNum type="alphaLcParenR"/>
            </a:pPr>
            <a:r>
              <a:rPr lang="en-US" smtClean="0">
                <a:solidFill>
                  <a:srgbClr val="333333"/>
                </a:solidFill>
                <a:latin typeface="Roboto" charset="0"/>
              </a:rPr>
              <a:t>Myosin light chain </a:t>
            </a:r>
            <a:endParaRPr lang="en-US" smtClean="0">
              <a:solidFill>
                <a:srgbClr val="333333"/>
              </a:solidFill>
              <a:latin typeface="Roboto" charset="0"/>
            </a:endParaRPr>
          </a:p>
          <a:p>
            <a:pPr marL="1143000" indent="-1143000">
              <a:buAutoNum type="alphaLcParenR"/>
            </a:pPr>
            <a:r>
              <a:rPr lang="en-US" smtClean="0">
                <a:solidFill>
                  <a:srgbClr val="333333"/>
                </a:solidFill>
                <a:latin typeface="Roboto" charset="0"/>
              </a:rPr>
              <a:t>Sarcoplasmic calcium-binding </a:t>
            </a:r>
            <a:r>
              <a:rPr lang="en-US" smtClean="0">
                <a:solidFill>
                  <a:srgbClr val="333333"/>
                </a:solidFill>
                <a:latin typeface="Roboto" charset="0"/>
              </a:rPr>
              <a:t>protein</a:t>
            </a:r>
            <a:endParaRPr lang="en-US"/>
          </a:p>
        </p:txBody>
      </p:sp>
      <p:sp>
        <p:nvSpPr>
          <p:cNvPr id="12" name="TextBox 4">
            <a:extLst>
              <a:ext uri="{FF2B5EF4-FFF2-40B4-BE49-F238E27FC236}">
                <a16:creationId xmlns="" xmlns:a16="http://schemas.microsoft.com/office/drawing/2014/main" id="{12FA3425-2E16-E04B-832D-AB57AAD77641}"/>
              </a:ext>
            </a:extLst>
          </p:cNvPr>
          <p:cNvSpPr txBox="1"/>
          <p:nvPr/>
        </p:nvSpPr>
        <p:spPr>
          <a:xfrm>
            <a:off x="3520440" y="10947173"/>
            <a:ext cx="44165520" cy="2215991"/>
          </a:xfrm>
          <a:prstGeom prst="rect">
            <a:avLst/>
          </a:prstGeom>
          <a:noFill/>
        </p:spPr>
        <p:txBody>
          <a:bodyPr wrap="square" rtlCol="0">
            <a:spAutoFit/>
          </a:bodyPr>
          <a:lstStyle/>
          <a:p>
            <a:r>
              <a:rPr lang="en-US" sz="13800" b="1" smtClean="0">
                <a:solidFill>
                  <a:srgbClr val="005393"/>
                </a:solidFill>
                <a:latin typeface="DIN-Bold" pitchFamily="2" charset="0"/>
              </a:rPr>
              <a:t>Tropomyosin </a:t>
            </a:r>
            <a:endParaRPr lang="en-US" sz="13800" b="1">
              <a:solidFill>
                <a:srgbClr val="005393"/>
              </a:solidFill>
              <a:latin typeface="DIN-Bold" pitchFamily="2" charset="0"/>
            </a:endParaRPr>
          </a:p>
        </p:txBody>
      </p:sp>
      <p:sp>
        <p:nvSpPr>
          <p:cNvPr id="13" name="TextBox 4">
            <a:extLst>
              <a:ext uri="{FF2B5EF4-FFF2-40B4-BE49-F238E27FC236}">
                <a16:creationId xmlns="" xmlns:a16="http://schemas.microsoft.com/office/drawing/2014/main" id="{12FA3425-2E16-E04B-832D-AB57AAD77641}"/>
              </a:ext>
            </a:extLst>
          </p:cNvPr>
          <p:cNvSpPr txBox="1"/>
          <p:nvPr/>
        </p:nvSpPr>
        <p:spPr>
          <a:xfrm>
            <a:off x="3520440" y="30467707"/>
            <a:ext cx="44165520" cy="6463308"/>
          </a:xfrm>
          <a:prstGeom prst="rect">
            <a:avLst/>
          </a:prstGeom>
          <a:noFill/>
        </p:spPr>
        <p:txBody>
          <a:bodyPr wrap="square" rtlCol="0">
            <a:spAutoFit/>
          </a:bodyPr>
          <a:lstStyle/>
          <a:p>
            <a:r>
              <a:rPr lang="en-US" sz="13800" b="1" smtClean="0">
                <a:solidFill>
                  <a:srgbClr val="005393"/>
                </a:solidFill>
                <a:latin typeface="DIN-Bold" pitchFamily="2" charset="0"/>
              </a:rPr>
              <a:t>Arginin kinase</a:t>
            </a:r>
          </a:p>
          <a:p>
            <a:r>
              <a:rPr lang="en-US" sz="13800" b="1" smtClean="0">
                <a:solidFill>
                  <a:srgbClr val="005393"/>
                </a:solidFill>
                <a:latin typeface="DIN-Bold" pitchFamily="2" charset="0"/>
              </a:rPr>
              <a:t>Myosin light chain</a:t>
            </a:r>
          </a:p>
          <a:p>
            <a:r>
              <a:rPr lang="en-US" sz="13800" b="1" smtClean="0">
                <a:solidFill>
                  <a:srgbClr val="005393"/>
                </a:solidFill>
                <a:latin typeface="DIN-Bold" pitchFamily="2" charset="0"/>
              </a:rPr>
              <a:t>Sarcoplasmic </a:t>
            </a:r>
            <a:r>
              <a:rPr lang="en-US" sz="13800" b="1" smtClean="0">
                <a:solidFill>
                  <a:srgbClr val="005393"/>
                </a:solidFill>
                <a:latin typeface="DIN-Bold" pitchFamily="2" charset="0"/>
              </a:rPr>
              <a:t>Calcium </a:t>
            </a:r>
            <a:r>
              <a:rPr lang="en-US" sz="13800" b="1" smtClean="0">
                <a:solidFill>
                  <a:srgbClr val="005393"/>
                </a:solidFill>
                <a:latin typeface="DIN-Bold" pitchFamily="2" charset="0"/>
              </a:rPr>
              <a:t>B</a:t>
            </a:r>
            <a:r>
              <a:rPr lang="en-US" sz="13800" b="1" smtClean="0">
                <a:solidFill>
                  <a:srgbClr val="005393"/>
                </a:solidFill>
                <a:latin typeface="DIN-Bold" pitchFamily="2" charset="0"/>
              </a:rPr>
              <a:t>inding Protein</a:t>
            </a:r>
            <a:endParaRPr lang="en-US" sz="13800" b="1">
              <a:solidFill>
                <a:srgbClr val="005393"/>
              </a:solidFill>
              <a:latin typeface="DIN-Bold" pitchFamily="2" charset="0"/>
            </a:endParaRPr>
          </a:p>
        </p:txBody>
      </p:sp>
      <p:pic>
        <p:nvPicPr>
          <p:cNvPr id="14" name="Picture 11">
            <a:extLst>
              <a:ext uri="{FF2B5EF4-FFF2-40B4-BE49-F238E27FC236}">
                <a16:creationId xmlns="" xmlns:a16="http://schemas.microsoft.com/office/drawing/2014/main" id="{38865332-73E1-1243-8066-3E53093E5700}"/>
              </a:ext>
            </a:extLst>
          </p:cNvPr>
          <p:cNvPicPr>
            <a:picLocks noChangeAspect="1"/>
          </p:cNvPicPr>
          <p:nvPr/>
        </p:nvPicPr>
        <p:blipFill>
          <a:blip r:embed="rId5"/>
          <a:stretch>
            <a:fillRect/>
          </a:stretch>
        </p:blipFill>
        <p:spPr>
          <a:xfrm>
            <a:off x="1509120" y="2929905"/>
            <a:ext cx="1477920" cy="1486719"/>
          </a:xfrm>
          <a:prstGeom prst="rect">
            <a:avLst/>
          </a:prstGeom>
        </p:spPr>
      </p:pic>
    </p:spTree>
    <p:extLst>
      <p:ext uri="{BB962C8B-B14F-4D97-AF65-F5344CB8AC3E}">
        <p14:creationId xmlns:p14="http://schemas.microsoft.com/office/powerpoint/2010/main" xmlns="" val="129814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30896716" y="1068220"/>
            <a:ext cx="18958560" cy="4890105"/>
          </a:xfrm>
          <a:prstGeom prst="rect">
            <a:avLst/>
          </a:prstGeom>
        </p:spPr>
      </p:pic>
      <p:sp>
        <p:nvSpPr>
          <p:cNvPr id="5" name="Rectangle 4"/>
          <p:cNvSpPr/>
          <p:nvPr/>
        </p:nvSpPr>
        <p:spPr>
          <a:xfrm>
            <a:off x="12801600" y="17632740"/>
            <a:ext cx="25603200" cy="1034579"/>
          </a:xfrm>
          <a:prstGeom prst="rect">
            <a:avLst/>
          </a:prstGeom>
        </p:spPr>
        <p:txBody>
          <a:bodyPr>
            <a:spAutoFit/>
          </a:bodyPr>
          <a:lstStyle/>
          <a:p>
            <a:endParaRPr lang="en-US"/>
          </a:p>
        </p:txBody>
      </p:sp>
      <p:sp>
        <p:nvSpPr>
          <p:cNvPr id="6" name="Espace réservé du contenu 2"/>
          <p:cNvSpPr txBox="1">
            <a:spLocks/>
          </p:cNvSpPr>
          <p:nvPr/>
        </p:nvSpPr>
        <p:spPr>
          <a:xfrm>
            <a:off x="2225040" y="7293071"/>
            <a:ext cx="47914560" cy="26746200"/>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r>
              <a:rPr lang="en-US" sz="9600" smtClean="0"/>
              <a:t>4 primary mealworm allergic subjects showing sensitization </a:t>
            </a:r>
            <a:r>
              <a:rPr lang="en-US" sz="9600" smtClean="0"/>
              <a:t>(</a:t>
            </a:r>
            <a:r>
              <a:rPr lang="en-US" sz="9600" smtClean="0"/>
              <a:t>IgE binding </a:t>
            </a:r>
            <a:r>
              <a:rPr lang="en-US" sz="9600" smtClean="0"/>
              <a:t>/BAT</a:t>
            </a:r>
            <a:r>
              <a:rPr lang="en-US" sz="9600" smtClean="0"/>
              <a:t>) to mealworm </a:t>
            </a:r>
            <a:endParaRPr lang="en-US" sz="9600" smtClean="0"/>
          </a:p>
          <a:p>
            <a:pPr marL="3840480" lvl="2">
              <a:spcBef>
                <a:spcPts val="5600"/>
              </a:spcBef>
            </a:pPr>
            <a:r>
              <a:rPr lang="en-US" sz="8800" smtClean="0"/>
              <a:t>None of the patients had knowingly consumed mealworm or other insects </a:t>
            </a:r>
            <a:endParaRPr lang="en-US" sz="8800" smtClean="0"/>
          </a:p>
          <a:p>
            <a:pPr marL="3840480" lvl="2">
              <a:spcBef>
                <a:spcPts val="5600"/>
              </a:spcBef>
            </a:pPr>
            <a:r>
              <a:rPr lang="en-US" sz="8800" smtClean="0"/>
              <a:t>2 subjects had a positive DBPCFC to mealworm and the other two had inhalant allergy to </a:t>
            </a:r>
            <a:r>
              <a:rPr lang="en-US" sz="8800" smtClean="0"/>
              <a:t>mealworm</a:t>
            </a:r>
            <a:r>
              <a:rPr lang="en-US" sz="8800" smtClean="0"/>
              <a:t>. </a:t>
            </a:r>
            <a:endParaRPr lang="en-US" sz="8800" smtClean="0"/>
          </a:p>
          <a:p>
            <a:r>
              <a:rPr lang="en-US" sz="9600" smtClean="0"/>
              <a:t>15 shrimp allergic patients </a:t>
            </a:r>
            <a:endParaRPr lang="en-US" sz="9600" smtClean="0"/>
          </a:p>
          <a:p>
            <a:pPr lvl="1"/>
            <a:r>
              <a:rPr lang="en-US" sz="8800" smtClean="0"/>
              <a:t>13 out of 15 shrimp allergic patients had a food allergy to mealworm as indicated by a positive </a:t>
            </a:r>
            <a:r>
              <a:rPr lang="en-US" sz="8800" smtClean="0"/>
              <a:t>DBPCFC</a:t>
            </a:r>
            <a:r>
              <a:rPr lang="en-US" sz="8800" smtClean="0"/>
              <a:t>. </a:t>
            </a:r>
            <a:endParaRPr lang="en-US" sz="8800" smtClean="0"/>
          </a:p>
          <a:p>
            <a:endParaRPr lang="en-US" sz="10900"/>
          </a:p>
        </p:txBody>
      </p:sp>
      <p:pic>
        <p:nvPicPr>
          <p:cNvPr id="7" name="Image 6"/>
          <p:cNvPicPr>
            <a:picLocks noChangeAspect="1"/>
          </p:cNvPicPr>
          <p:nvPr/>
        </p:nvPicPr>
        <p:blipFill>
          <a:blip r:embed="rId4"/>
          <a:stretch>
            <a:fillRect/>
          </a:stretch>
        </p:blipFill>
        <p:spPr>
          <a:xfrm>
            <a:off x="618595" y="19794572"/>
            <a:ext cx="24366009" cy="15345193"/>
          </a:xfrm>
          <a:prstGeom prst="rect">
            <a:avLst/>
          </a:prstGeom>
        </p:spPr>
      </p:pic>
      <p:pic>
        <p:nvPicPr>
          <p:cNvPr id="8" name="Image 7"/>
          <p:cNvPicPr>
            <a:picLocks noChangeAspect="1"/>
          </p:cNvPicPr>
          <p:nvPr/>
        </p:nvPicPr>
        <p:blipFill>
          <a:blip r:embed="rId5"/>
          <a:stretch>
            <a:fillRect/>
          </a:stretch>
        </p:blipFill>
        <p:spPr>
          <a:xfrm>
            <a:off x="25547476" y="20506810"/>
            <a:ext cx="25658924" cy="13378176"/>
          </a:xfrm>
          <a:prstGeom prst="rect">
            <a:avLst/>
          </a:prstGeom>
        </p:spPr>
      </p:pic>
      <p:sp>
        <p:nvSpPr>
          <p:cNvPr id="9" name="Rectangle 8"/>
          <p:cNvSpPr/>
          <p:nvPr/>
        </p:nvSpPr>
        <p:spPr>
          <a:xfrm>
            <a:off x="1600200" y="35374017"/>
            <a:ext cx="23384404" cy="2123658"/>
          </a:xfrm>
          <a:prstGeom prst="rect">
            <a:avLst/>
          </a:prstGeom>
        </p:spPr>
        <p:txBody>
          <a:bodyPr wrap="square">
            <a:spAutoFit/>
          </a:bodyPr>
          <a:lstStyle/>
          <a:p>
            <a:r>
              <a:rPr lang="en-US" sz="6600" smtClean="0">
                <a:solidFill>
                  <a:srgbClr val="FF0000"/>
                </a:solidFill>
                <a:latin typeface="ScalaLF" charset="0"/>
              </a:rPr>
              <a:t>IgE binding on dot blot </a:t>
            </a:r>
            <a:r>
              <a:rPr lang="en-US" sz="6600" smtClean="0">
                <a:solidFill>
                  <a:srgbClr val="FF0000"/>
                </a:solidFill>
                <a:latin typeface="ScalaLF" charset="0"/>
              </a:rPr>
              <a:t>to extracts of different </a:t>
            </a:r>
            <a:r>
              <a:rPr lang="en-US" sz="6600" smtClean="0">
                <a:solidFill>
                  <a:srgbClr val="FF0000"/>
                </a:solidFill>
                <a:latin typeface="ScalaLF" charset="0"/>
              </a:rPr>
              <a:t>insects</a:t>
            </a:r>
            <a:r>
              <a:rPr lang="en-US" sz="6600" smtClean="0">
                <a:solidFill>
                  <a:srgbClr val="FF0000"/>
                </a:solidFill>
                <a:latin typeface="ScalaLF" charset="0"/>
              </a:rPr>
              <a:t>, was found for all </a:t>
            </a:r>
            <a:r>
              <a:rPr lang="en-US" sz="6600" smtClean="0">
                <a:solidFill>
                  <a:srgbClr val="FF0000"/>
                </a:solidFill>
                <a:latin typeface="ScalaLF" charset="0"/>
              </a:rPr>
              <a:t>patients</a:t>
            </a:r>
            <a:r>
              <a:rPr lang="en-US" sz="6600" smtClean="0">
                <a:solidFill>
                  <a:srgbClr val="FF0000"/>
                </a:solidFill>
                <a:latin typeface="ScalaLF" charset="0"/>
              </a:rPr>
              <a:t>. </a:t>
            </a:r>
            <a:endParaRPr lang="en-US">
              <a:solidFill>
                <a:srgbClr val="FF0000"/>
              </a:solidFill>
            </a:endParaRPr>
          </a:p>
        </p:txBody>
      </p:sp>
      <p:sp>
        <p:nvSpPr>
          <p:cNvPr id="10" name="Titre 1"/>
          <p:cNvSpPr>
            <a:spLocks noGrp="1"/>
          </p:cNvSpPr>
          <p:nvPr>
            <p:ph type="title"/>
          </p:nvPr>
        </p:nvSpPr>
        <p:spPr>
          <a:xfrm>
            <a:off x="3520440" y="0"/>
            <a:ext cx="28254960" cy="7423153"/>
          </a:xfrm>
        </p:spPr>
        <p:txBody>
          <a:bodyPr>
            <a:normAutofit/>
          </a:bodyPr>
          <a:lstStyle/>
          <a:p>
            <a:r>
              <a:rPr lang="en-US" sz="14300" b="1" smtClean="0">
                <a:solidFill>
                  <a:srgbClr val="F26B21"/>
                </a:solidFill>
                <a:latin typeface="DIN-Regular" pitchFamily="2" charset="0"/>
              </a:rPr>
              <a:t>Shrimp </a:t>
            </a:r>
            <a:r>
              <a:rPr lang="en-US" sz="14300" b="1" smtClean="0">
                <a:solidFill>
                  <a:srgbClr val="F26B21"/>
                </a:solidFill>
                <a:latin typeface="DIN-Regular" pitchFamily="2" charset="0"/>
              </a:rPr>
              <a:t>allergic patient  … their DBPCF profiles </a:t>
            </a:r>
            <a:endParaRPr lang="en-US" sz="14300" b="1">
              <a:solidFill>
                <a:srgbClr val="F26B21"/>
              </a:solidFill>
              <a:latin typeface="DIN-Regular" pitchFamily="2" charset="0"/>
            </a:endParaRPr>
          </a:p>
        </p:txBody>
      </p:sp>
      <p:pic>
        <p:nvPicPr>
          <p:cNvPr id="11" name="Picture 11">
            <a:extLst>
              <a:ext uri="{FF2B5EF4-FFF2-40B4-BE49-F238E27FC236}">
                <a16:creationId xmlns="" xmlns:a16="http://schemas.microsoft.com/office/drawing/2014/main" id="{38865332-73E1-1243-8066-3E53093E5700}"/>
              </a:ext>
            </a:extLst>
          </p:cNvPr>
          <p:cNvPicPr>
            <a:picLocks noChangeAspect="1"/>
          </p:cNvPicPr>
          <p:nvPr/>
        </p:nvPicPr>
        <p:blipFill>
          <a:blip r:embed="rId6"/>
          <a:stretch>
            <a:fillRect/>
          </a:stretch>
        </p:blipFill>
        <p:spPr>
          <a:xfrm>
            <a:off x="1509120" y="2929905"/>
            <a:ext cx="1477920" cy="1486719"/>
          </a:xfrm>
          <a:prstGeom prst="rect">
            <a:avLst/>
          </a:prstGeom>
        </p:spPr>
      </p:pic>
    </p:spTree>
    <p:extLst>
      <p:ext uri="{BB962C8B-B14F-4D97-AF65-F5344CB8AC3E}">
        <p14:creationId xmlns:p14="http://schemas.microsoft.com/office/powerpoint/2010/main" xmlns="" val="425561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7423154"/>
            <a:ext cx="44165520" cy="27167840"/>
          </a:xfrm>
        </p:spPr>
        <p:txBody>
          <a:bodyPr>
            <a:normAutofit fontScale="70000" lnSpcReduction="20000"/>
          </a:bodyPr>
          <a:lstStyle/>
          <a:p>
            <a:r>
              <a:rPr lang="en-US" smtClean="0"/>
              <a:t>Shrimp</a:t>
            </a:r>
            <a:r>
              <a:rPr lang="en-US" smtClean="0"/>
              <a:t> allergic patients with food allergy to mealworm showed IgE reactivity </a:t>
            </a:r>
            <a:r>
              <a:rPr lang="en-US" smtClean="0"/>
              <a:t>(</a:t>
            </a:r>
            <a:r>
              <a:rPr lang="en-US" smtClean="0"/>
              <a:t>blot and </a:t>
            </a:r>
            <a:r>
              <a:rPr lang="en-US" smtClean="0"/>
              <a:t>BAT</a:t>
            </a:r>
            <a:r>
              <a:rPr lang="en-US" smtClean="0"/>
              <a:t>) to all insect </a:t>
            </a:r>
            <a:r>
              <a:rPr lang="en-US" smtClean="0"/>
              <a:t>extracts</a:t>
            </a:r>
            <a:r>
              <a:rPr lang="en-US" smtClean="0"/>
              <a:t>. </a:t>
            </a:r>
            <a:endParaRPr lang="en-US" smtClean="0"/>
          </a:p>
          <a:p>
            <a:pPr lvl="1"/>
            <a:r>
              <a:rPr lang="en-US" smtClean="0"/>
              <a:t>The main IgE binding proteins were tropomyosin and/or arginine kinase </a:t>
            </a:r>
            <a:r>
              <a:rPr lang="en-US" smtClean="0"/>
              <a:t>(9/13</a:t>
            </a:r>
            <a:r>
              <a:rPr lang="en-US" smtClean="0"/>
              <a:t>). </a:t>
            </a:r>
            <a:endParaRPr lang="en-US" smtClean="0"/>
          </a:p>
          <a:p>
            <a:pPr lvl="1"/>
            <a:r>
              <a:rPr lang="en-US" smtClean="0"/>
              <a:t>Binding to other proteins with a MW of 50 kDa and MW &gt; 100 KDa was also </a:t>
            </a:r>
            <a:r>
              <a:rPr lang="en-US" smtClean="0"/>
              <a:t>seen</a:t>
            </a:r>
            <a:r>
              <a:rPr lang="en-US" smtClean="0"/>
              <a:t>. </a:t>
            </a:r>
            <a:endParaRPr lang="en-US" smtClean="0"/>
          </a:p>
          <a:p>
            <a:endParaRPr lang="en-US" smtClean="0"/>
          </a:p>
          <a:p>
            <a:r>
              <a:rPr lang="en-US" smtClean="0"/>
              <a:t>Primary mealworm allergic subjects showed sensitization to some tested insect </a:t>
            </a:r>
            <a:r>
              <a:rPr lang="en-US" smtClean="0"/>
              <a:t>extracts</a:t>
            </a:r>
            <a:r>
              <a:rPr lang="en-US" smtClean="0"/>
              <a:t>. </a:t>
            </a:r>
            <a:endParaRPr lang="en-US" smtClean="0"/>
          </a:p>
          <a:p>
            <a:pPr lvl="1"/>
            <a:r>
              <a:rPr lang="en-US" smtClean="0"/>
              <a:t>No clear similarities between insect sensitization patterns on the immunoblot were seen for the primary mealworm allergic </a:t>
            </a:r>
            <a:r>
              <a:rPr lang="en-US" smtClean="0"/>
              <a:t>subjects</a:t>
            </a:r>
            <a:r>
              <a:rPr lang="en-US" smtClean="0"/>
              <a:t>. </a:t>
            </a:r>
            <a:endParaRPr lang="en-US" smtClean="0"/>
          </a:p>
          <a:p>
            <a:pPr lvl="1"/>
            <a:r>
              <a:rPr lang="en-US" smtClean="0"/>
              <a:t>Furthermore</a:t>
            </a:r>
            <a:r>
              <a:rPr lang="en-US" smtClean="0"/>
              <a:t>, basophil reactivity to the insect extracts tested was different for these </a:t>
            </a:r>
            <a:r>
              <a:rPr lang="en-US" smtClean="0"/>
              <a:t>subjects</a:t>
            </a:r>
            <a:r>
              <a:rPr lang="en-US" smtClean="0"/>
              <a:t>. </a:t>
            </a:r>
            <a:endParaRPr lang="en-US" smtClean="0"/>
          </a:p>
          <a:p>
            <a:r>
              <a:rPr lang="en-US" smtClean="0"/>
              <a:t>IgE from shrimp allergic patients binds to proteins from different insects </a:t>
            </a:r>
            <a:endParaRPr lang="en-US" smtClean="0"/>
          </a:p>
          <a:p>
            <a:pPr lvl="1"/>
            <a:r>
              <a:rPr lang="en-US" smtClean="0"/>
              <a:t>Not surprising =&gt; crustaceans and insects both belong to the same phylum </a:t>
            </a:r>
            <a:r>
              <a:rPr lang="en-US" smtClean="0"/>
              <a:t>(Arthropoda</a:t>
            </a:r>
            <a:r>
              <a:rPr lang="en-US" smtClean="0"/>
              <a:t>). </a:t>
            </a:r>
            <a:endParaRPr lang="en-US" smtClean="0"/>
          </a:p>
          <a:p>
            <a:pPr lvl="1"/>
            <a:r>
              <a:rPr lang="en-US" smtClean="0"/>
              <a:t>Within the clade </a:t>
            </a:r>
            <a:r>
              <a:rPr lang="en-US" smtClean="0"/>
              <a:t>Pancrustacea</a:t>
            </a:r>
            <a:r>
              <a:rPr lang="en-US" smtClean="0"/>
              <a:t>, shrimp belong to the subphylum crustacea and insects belong to the subphylum </a:t>
            </a:r>
            <a:r>
              <a:rPr lang="en-US" smtClean="0"/>
              <a:t>Hexapoda</a:t>
            </a:r>
            <a:r>
              <a:rPr lang="en-US" smtClean="0"/>
              <a:t>. </a:t>
            </a:r>
            <a:endParaRPr lang="en-US" smtClean="0"/>
          </a:p>
          <a:p>
            <a:r>
              <a:rPr lang="en-US" b="1" smtClean="0"/>
              <a:t>As a result of this phylogenetic </a:t>
            </a:r>
            <a:r>
              <a:rPr lang="en-US" b="1" smtClean="0"/>
              <a:t>relation</a:t>
            </a:r>
            <a:r>
              <a:rPr lang="en-US" b="1" smtClean="0"/>
              <a:t>, homology between proteins of shrimp and different insects can be expected and has been previously </a:t>
            </a:r>
            <a:r>
              <a:rPr lang="en-US" b="1" smtClean="0"/>
              <a:t>documented</a:t>
            </a:r>
            <a:r>
              <a:rPr lang="en-US" b="1" smtClean="0"/>
              <a:t>. </a:t>
            </a:r>
            <a:endParaRPr lang="en-US" b="1" smtClean="0"/>
          </a:p>
          <a:p>
            <a:endParaRPr lang="en-US" smtClean="0"/>
          </a:p>
          <a:p>
            <a:endParaRPr lang="en-US"/>
          </a:p>
        </p:txBody>
      </p:sp>
      <p:sp>
        <p:nvSpPr>
          <p:cNvPr id="4" name="Titre 1"/>
          <p:cNvSpPr>
            <a:spLocks noGrp="1"/>
          </p:cNvSpPr>
          <p:nvPr>
            <p:ph type="title"/>
          </p:nvPr>
        </p:nvSpPr>
        <p:spPr>
          <a:xfrm>
            <a:off x="3520440" y="0"/>
            <a:ext cx="28483560" cy="7423153"/>
          </a:xfrm>
        </p:spPr>
        <p:txBody>
          <a:bodyPr>
            <a:normAutofit/>
          </a:bodyPr>
          <a:lstStyle/>
          <a:p>
            <a:r>
              <a:rPr lang="en-US" sz="14300" b="1" smtClean="0">
                <a:solidFill>
                  <a:srgbClr val="F26B21"/>
                </a:solidFill>
                <a:latin typeface="DIN-Regular" pitchFamily="2" charset="0"/>
              </a:rPr>
              <a:t>Shrimp </a:t>
            </a:r>
            <a:r>
              <a:rPr lang="en-US" sz="14300" b="1" smtClean="0">
                <a:solidFill>
                  <a:srgbClr val="F26B21"/>
                </a:solidFill>
                <a:latin typeface="DIN-Regular" pitchFamily="2" charset="0"/>
              </a:rPr>
              <a:t>allergic patient … their DBPCF profiles </a:t>
            </a:r>
            <a:endParaRPr lang="en-US" sz="14300" b="1">
              <a:solidFill>
                <a:srgbClr val="F26B21"/>
              </a:solidFill>
              <a:latin typeface="DIN-Regular" pitchFamily="2" charset="0"/>
            </a:endParaRPr>
          </a:p>
        </p:txBody>
      </p:sp>
      <p:pic>
        <p:nvPicPr>
          <p:cNvPr id="5" name="Picture 11">
            <a:extLst>
              <a:ext uri="{FF2B5EF4-FFF2-40B4-BE49-F238E27FC236}">
                <a16:creationId xmlns="" xmlns:a16="http://schemas.microsoft.com/office/drawing/2014/main" id="{38865332-73E1-1243-8066-3E53093E5700}"/>
              </a:ext>
            </a:extLst>
          </p:cNvPr>
          <p:cNvPicPr>
            <a:picLocks noChangeAspect="1"/>
          </p:cNvPicPr>
          <p:nvPr/>
        </p:nvPicPr>
        <p:blipFill>
          <a:blip r:embed="rId2"/>
          <a:stretch>
            <a:fillRect/>
          </a:stretch>
        </p:blipFill>
        <p:spPr>
          <a:xfrm>
            <a:off x="1509120" y="2929905"/>
            <a:ext cx="1477920" cy="1486719"/>
          </a:xfrm>
          <a:prstGeom prst="rect">
            <a:avLst/>
          </a:prstGeom>
        </p:spPr>
      </p:pic>
    </p:spTree>
    <p:extLst>
      <p:ext uri="{BB962C8B-B14F-4D97-AF65-F5344CB8AC3E}">
        <p14:creationId xmlns:p14="http://schemas.microsoft.com/office/powerpoint/2010/main" xmlns="" val="7059299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29010</TotalTime>
  <Words>2880</Words>
  <Application>Microsoft Office PowerPoint</Application>
  <PresentationFormat>Personnalisé</PresentationFormat>
  <Paragraphs>184</Paragraphs>
  <Slides>17</Slides>
  <Notes>12</Notes>
  <HiddenSlides>0</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Office Theme</vt:lpstr>
      <vt:lpstr>Diapositive 1</vt:lpstr>
      <vt:lpstr>Novel Foods – Is it risky ?</vt:lpstr>
      <vt:lpstr>Allergy risk – Who is concerned ?</vt:lpstr>
      <vt:lpstr>Food allergy – How it works…</vt:lpstr>
      <vt:lpstr>What kind of allergens –What is known…</vt:lpstr>
      <vt:lpstr>What kind of allergens – in Africa…</vt:lpstr>
      <vt:lpstr>Molecular allergy… main allergens</vt:lpstr>
      <vt:lpstr>Shrimp allergic patient  … their DBPCF profiles </vt:lpstr>
      <vt:lpstr>Shrimp allergic patient … their DBPCF profiles </vt:lpstr>
      <vt:lpstr>Diapositive 10</vt:lpstr>
      <vt:lpstr>Diapositive 11</vt:lpstr>
      <vt:lpstr>Severity of reactions related to  insect consumption</vt:lpstr>
      <vt:lpstr>Diapositive 13</vt:lpstr>
      <vt:lpstr>Insect allergy in China </vt:lpstr>
      <vt:lpstr>Review</vt:lpstr>
      <vt:lpstr>Diapositive 16</vt:lpstr>
      <vt:lpstr>Diapositive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Dai Kumen</dc:creator>
  <cp:lastModifiedBy>c138564</cp:lastModifiedBy>
  <cp:revision>233</cp:revision>
  <cp:lastPrinted>2018-11-08T15:27:26Z</cp:lastPrinted>
  <dcterms:created xsi:type="dcterms:W3CDTF">2018-11-07T14:53:17Z</dcterms:created>
  <dcterms:modified xsi:type="dcterms:W3CDTF">2019-11-22T12:48:08Z</dcterms:modified>
</cp:coreProperties>
</file>