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20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21.xml" ContentType="application/vnd.openxmlformats-officedocument.presentationml.notesSlide+xml"/>
  <Override PartName="/ppt/charts/chart1.xml" ContentType="application/vnd.openxmlformats-officedocument.drawingml.chart+xml"/>
  <Override PartName="/ppt/theme/themeOverride14.xml" ContentType="application/vnd.openxmlformats-officedocument.themeOverride+xml"/>
  <Override PartName="/ppt/notesSlides/notesSlide22.xml" ContentType="application/vnd.openxmlformats-officedocument.presentationml.notesSlide+xml"/>
  <Override PartName="/ppt/charts/chart2.xml" ContentType="application/vnd.openxmlformats-officedocument.drawingml.chart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notesSlides/notesSlide23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7.xml" ContentType="application/vnd.openxmlformats-officedocument.themeOverr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8.xml" ContentType="application/vnd.openxmlformats-officedocument.themeOverrid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notesSlides/notesSlide24.xml" ContentType="application/vnd.openxmlformats-officedocument.presentationml.notesSlide+xml"/>
  <Override PartName="/ppt/theme/themeOverride21.xml" ContentType="application/vnd.openxmlformats-officedocument.themeOverride+xml"/>
  <Override PartName="/ppt/notesSlides/notesSlide25.xml" ContentType="application/vnd.openxmlformats-officedocument.presentationml.notesSlide+xml"/>
  <Override PartName="/ppt/theme/themeOverride22.xml" ContentType="application/vnd.openxmlformats-officedocument.themeOverride+xml"/>
  <Override PartName="/ppt/notesSlides/notesSlide26.xml" ContentType="application/vnd.openxmlformats-officedocument.presentationml.notesSlide+xml"/>
  <Override PartName="/ppt/theme/themeOverride23.xml" ContentType="application/vnd.openxmlformats-officedocument.themeOverride+xml"/>
  <Override PartName="/ppt/notesSlides/notesSlide27.xml" ContentType="application/vnd.openxmlformats-officedocument.presentationml.notesSlide+xml"/>
  <Override PartName="/ppt/theme/themeOverride24.xml" ContentType="application/vnd.openxmlformats-officedocument.themeOverr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96" r:id="rId3"/>
    <p:sldId id="283" r:id="rId4"/>
    <p:sldId id="323" r:id="rId5"/>
    <p:sldId id="316" r:id="rId6"/>
    <p:sldId id="318" r:id="rId7"/>
    <p:sldId id="298" r:id="rId8"/>
    <p:sldId id="312" r:id="rId9"/>
    <p:sldId id="314" r:id="rId10"/>
    <p:sldId id="313" r:id="rId11"/>
    <p:sldId id="311" r:id="rId12"/>
    <p:sldId id="304" r:id="rId13"/>
    <p:sldId id="310" r:id="rId14"/>
    <p:sldId id="308" r:id="rId15"/>
    <p:sldId id="315" r:id="rId16"/>
    <p:sldId id="290" r:id="rId17"/>
    <p:sldId id="286" r:id="rId18"/>
    <p:sldId id="291" r:id="rId19"/>
    <p:sldId id="320" r:id="rId20"/>
    <p:sldId id="322" r:id="rId21"/>
    <p:sldId id="285" r:id="rId22"/>
    <p:sldId id="303" r:id="rId23"/>
    <p:sldId id="289" r:id="rId24"/>
    <p:sldId id="267" r:id="rId25"/>
    <p:sldId id="317" r:id="rId26"/>
    <p:sldId id="295" r:id="rId27"/>
    <p:sldId id="307" r:id="rId28"/>
    <p:sldId id="27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908C"/>
    <a:srgbClr val="AA5216"/>
    <a:srgbClr val="B3440D"/>
    <a:srgbClr val="35BFC2"/>
    <a:srgbClr val="E6E6E6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56" autoAdjust="0"/>
    <p:restoredTop sz="85522" autoAdjust="0"/>
  </p:normalViewPr>
  <p:slideViewPr>
    <p:cSldViewPr snapToGrid="0">
      <p:cViewPr varScale="1">
        <p:scale>
          <a:sx n="78" d="100"/>
          <a:sy n="78" d="100"/>
        </p:scale>
        <p:origin x="234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Breyne\PhD%20-%20Gembloux\AGRETA\Encuestas\Op&#233;rateurs%20touristiques\Results\Graphs.xlsm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5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Feuille_de_calcul_Microsoft_Excel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8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Feuille_de_calcul_Microsoft_Excel1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9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Feuille_de_calcul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1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rgbClr val="3DD109"/>
              </a:solidFill>
            </c:spPr>
            <c:extLst>
              <c:ext xmlns:c16="http://schemas.microsoft.com/office/drawing/2014/chart" uri="{C3380CC4-5D6E-409C-BE32-E72D297353CC}">
                <c16:uniqueId val="{00000001-6C85-4F7F-AC1B-215143E6D61D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3-6C85-4F7F-AC1B-215143E6D61D}"/>
              </c:ext>
            </c:extLst>
          </c:dPt>
          <c:dPt>
            <c:idx val="2"/>
            <c:bubble3D val="0"/>
            <c:spPr>
              <a:solidFill>
                <a:schemeClr val="bg2">
                  <a:lumMod val="2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6C85-4F7F-AC1B-215143E6D61D}"/>
              </c:ext>
            </c:extLst>
          </c:dPt>
          <c:dLbls>
            <c:dLbl>
              <c:idx val="2"/>
              <c:layout>
                <c:manualLayout>
                  <c:x val="4.6885447696164824E-2"/>
                  <c:y val="0.1073831717535456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6C85-4F7F-AC1B-215143E6D61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Feuil7!$C$10:$E$10</c:f>
              <c:strCache>
                <c:ptCount val="3"/>
                <c:pt idx="0">
                  <c:v>Un cadre attractif pour développer nos produits et/ou services</c:v>
                </c:pt>
                <c:pt idx="1">
                  <c:v>Un partenaire indispensable pour développer nos produits et/ou services</c:v>
                </c:pt>
                <c:pt idx="2">
                  <c:v>L'environnement en général, mais la nature ne représente pas un intérêt spécifique pour mon entreprise</c:v>
                </c:pt>
              </c:strCache>
            </c:strRef>
          </c:cat>
          <c:val>
            <c:numRef>
              <c:f>Feuil7!$C$11:$E$11</c:f>
              <c:numCache>
                <c:formatCode>0%</c:formatCode>
                <c:ptCount val="3"/>
                <c:pt idx="0">
                  <c:v>0.48</c:v>
                </c:pt>
                <c:pt idx="1">
                  <c:v>0.4</c:v>
                </c:pt>
                <c:pt idx="2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C85-4F7F-AC1B-215143E6D61D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3171726845431186"/>
          <c:y val="8.870741140919583E-2"/>
          <c:w val="0.33292586923057815"/>
          <c:h val="0.8394376579298054"/>
        </c:manualLayout>
      </c:layout>
      <c:overlay val="0"/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1"/>
      </a:solidFill>
      <a:prstDash val="solid"/>
    </a:ln>
    <a:effectLst/>
    <a:scene3d>
      <a:camera prst="orthographicFront"/>
      <a:lightRig rig="threePt" dir="t"/>
    </a:scene3d>
    <a:sp3d/>
  </c:spPr>
  <c:txPr>
    <a:bodyPr/>
    <a:lstStyle/>
    <a:p>
      <a:pPr>
        <a:defRPr sz="1200"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3DD109"/>
              </a:solidFill>
            </c:spPr>
            <c:extLst>
              <c:ext xmlns:c16="http://schemas.microsoft.com/office/drawing/2014/chart" uri="{C3380CC4-5D6E-409C-BE32-E72D297353CC}">
                <c16:uniqueId val="{00000001-0191-4104-92DA-378842270217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3-0191-4104-92DA-378842270217}"/>
              </c:ext>
            </c:extLst>
          </c:dPt>
          <c:dPt>
            <c:idx val="2"/>
            <c:bubble3D val="0"/>
            <c:spPr>
              <a:solidFill>
                <a:schemeClr val="bg2">
                  <a:lumMod val="2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0191-4104-92DA-378842270217}"/>
              </c:ext>
            </c:extLst>
          </c:dPt>
          <c:dPt>
            <c:idx val="3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0191-4104-92DA-378842270217}"/>
              </c:ext>
            </c:extLst>
          </c:dPt>
          <c:dPt>
            <c:idx val="4"/>
            <c:bubble3D val="0"/>
            <c:spPr>
              <a:solidFill>
                <a:srgbClr val="ED7D31"/>
              </a:solidFill>
            </c:spPr>
            <c:extLst>
              <c:ext xmlns:c16="http://schemas.microsoft.com/office/drawing/2014/chart" uri="{C3380CC4-5D6E-409C-BE32-E72D297353CC}">
                <c16:uniqueId val="{00000009-0191-4104-92DA-378842270217}"/>
              </c:ext>
            </c:extLst>
          </c:dPt>
          <c:dPt>
            <c:idx val="5"/>
            <c:bubble3D val="0"/>
            <c:spPr>
              <a:solidFill>
                <a:srgbClr val="E94417"/>
              </a:solidFill>
            </c:spPr>
            <c:extLst>
              <c:ext xmlns:c16="http://schemas.microsoft.com/office/drawing/2014/chart" uri="{C3380CC4-5D6E-409C-BE32-E72D297353CC}">
                <c16:uniqueId val="{0000000B-0191-4104-92DA-378842270217}"/>
              </c:ext>
            </c:extLst>
          </c:dPt>
          <c:dLbls>
            <c:dLbl>
              <c:idx val="2"/>
              <c:layout>
                <c:manualLayout>
                  <c:x val="4.7768758264111241E-2"/>
                  <c:y val="-3.3148700468683429E-2"/>
                </c:manualLayout>
              </c:layout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0191-4104-92DA-37884227021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Feuil9!$D$3:$I$3</c:f>
              <c:strCache>
                <c:ptCount val="6"/>
                <c:pt idx="0">
                  <c:v>Patrimoine naturel/paysager</c:v>
                </c:pt>
                <c:pt idx="1">
                  <c:v>Patrimoine culturel</c:v>
                </c:pt>
                <c:pt idx="2">
                  <c:v>Gastronomie</c:v>
                </c:pt>
                <c:pt idx="3">
                  <c:v>Loisirs</c:v>
                </c:pt>
                <c:pt idx="4">
                  <c:v>Aspect calme et détente</c:v>
                </c:pt>
                <c:pt idx="5">
                  <c:v>Autre</c:v>
                </c:pt>
              </c:strCache>
            </c:strRef>
          </c:cat>
          <c:val>
            <c:numRef>
              <c:f>Feuil9!$D$4:$I$4</c:f>
              <c:numCache>
                <c:formatCode>0%</c:formatCode>
                <c:ptCount val="6"/>
                <c:pt idx="0">
                  <c:v>0.54663774403470711</c:v>
                </c:pt>
                <c:pt idx="1">
                  <c:v>0.13449023861171366</c:v>
                </c:pt>
                <c:pt idx="2">
                  <c:v>0.11496746203904555</c:v>
                </c:pt>
                <c:pt idx="3">
                  <c:v>3.2537960954446853E-2</c:v>
                </c:pt>
                <c:pt idx="4">
                  <c:v>2.3861171366594359E-2</c:v>
                </c:pt>
                <c:pt idx="5">
                  <c:v>0.14967462039045554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0191-4104-92DA-37884227021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3362539657980954"/>
          <c:y val="6.2053805774278215E-2"/>
          <c:w val="0.35297726055985773"/>
          <c:h val="0.87589238845144357"/>
        </c:manualLayout>
      </c:layout>
      <c:overlay val="0"/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1"/>
      </a:solidFill>
      <a:prstDash val="solid"/>
    </a:ln>
    <a:effectLst/>
    <a:scene3d>
      <a:camera prst="orthographicFront"/>
      <a:lightRig rig="threePt" dir="t"/>
    </a:scene3d>
    <a:sp3d/>
  </c:spPr>
  <c:txPr>
    <a:bodyPr/>
    <a:lstStyle/>
    <a:p>
      <a:pPr>
        <a:defRPr sz="1600"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[Valierie_PartAGRETA_GP1 (1) (version 2).xlsb]Blad1!Draaitabel1</c:name>
    <c:fmtId val="-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 err="1"/>
              <a:t>Principale</a:t>
            </a:r>
            <a:r>
              <a:rPr lang="en-US" sz="1600" dirty="0"/>
              <a:t> Raison de </a:t>
            </a:r>
            <a:r>
              <a:rPr lang="en-US" sz="1600" dirty="0" err="1"/>
              <a:t>visiter</a:t>
            </a:r>
            <a:r>
              <a:rPr lang="en-US" sz="1600" dirty="0"/>
              <a:t> </a:t>
            </a:r>
            <a:r>
              <a:rPr lang="en-US" sz="1600" dirty="0" err="1"/>
              <a:t>l’Ardenne</a:t>
            </a:r>
            <a:r>
              <a:rPr lang="en-US" sz="1600" dirty="0"/>
              <a:t> ?</a:t>
            </a:r>
          </a:p>
        </c:rich>
      </c:tx>
      <c:layout>
        <c:manualLayout>
          <c:xMode val="edge"/>
          <c:yMode val="edge"/>
          <c:x val="0.12701942101120825"/>
          <c:y val="1.91156814815706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</c:pivotFmt>
      <c:pivotFmt>
        <c:idx val="5"/>
      </c:pivotFmt>
      <c:pivotFmt>
        <c:idx val="6"/>
      </c:pivotFmt>
      <c:pivotFmt>
        <c:idx val="7"/>
      </c:pivotFmt>
      <c:pivotFmt>
        <c:idx val="8"/>
        <c:dLbl>
          <c:idx val="0"/>
          <c:dLblPos val="inEnd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dLbl>
          <c:idx val="0"/>
          <c:dLblPos val="inEnd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dLbl>
          <c:idx val="0"/>
          <c:dLblPos val="inEnd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dLbl>
          <c:idx val="0"/>
          <c:dLblPos val="inEnd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dLbl>
          <c:idx val="0"/>
          <c:dLblPos val="inEnd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dLbl>
          <c:idx val="0"/>
          <c:dLblPos val="inEnd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dLbl>
          <c:idx val="0"/>
          <c:dLblPos val="inEnd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dLbl>
          <c:idx val="0"/>
          <c:dLblPos val="inEnd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dLbl>
          <c:idx val="0"/>
          <c:dLblPos val="inEnd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dLbl>
          <c:idx val="0"/>
          <c:dLblPos val="inEnd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dLbl>
          <c:idx val="0"/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dLbl>
          <c:idx val="0"/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dLbl>
          <c:idx val="0"/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dLbl>
          <c:idx val="0"/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dLbl>
          <c:idx val="0"/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</c:pivotFmt>
      <c:pivotFmt>
        <c:idx val="24"/>
      </c:pivotFmt>
      <c:pivotFmt>
        <c:idx val="25"/>
        <c:dLbl>
          <c:idx val="0"/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dLbl>
          <c:idx val="0"/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dLbl>
          <c:idx val="0"/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dLbl>
          <c:idx val="0"/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dLbl>
          <c:idx val="0"/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dLbl>
          <c:idx val="0"/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dLbl>
          <c:idx val="0"/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dLbl>
          <c:idx val="0"/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dLbl>
          <c:idx val="0"/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dLbl>
          <c:idx val="0"/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"/>
        <c:dLbl>
          <c:idx val="0"/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"/>
        <c:dLbl>
          <c:idx val="0"/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"/>
        <c:dLbl>
          <c:idx val="0"/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"/>
        <c:dLbl>
          <c:idx val="0"/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"/>
        <c:dLbl>
          <c:idx val="0"/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0"/>
      </c:pivotFmt>
      <c:pivotFmt>
        <c:idx val="41"/>
      </c:pivotFmt>
      <c:pivotFmt>
        <c:idx val="42"/>
      </c:pivotFmt>
      <c:pivotFmt>
        <c:idx val="43"/>
      </c:pivotFmt>
      <c:pivotFmt>
        <c:idx val="44"/>
      </c:pivotFmt>
      <c:pivotFmt>
        <c:idx val="45"/>
      </c:pivotFmt>
      <c:pivotFmt>
        <c:idx val="46"/>
      </c:pivotFmt>
      <c:pivotFmt>
        <c:idx val="47"/>
      </c:pivotFmt>
      <c:pivotFmt>
        <c:idx val="48"/>
      </c:pivotFmt>
      <c:pivotFmt>
        <c:idx val="49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  <c:marker>
          <c:symbol val="circle"/>
          <c:size val="6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inEnd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0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inEnd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1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52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53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54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55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56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57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inEnd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8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59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60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61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62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63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</c:pivotFmts>
    <c:plotArea>
      <c:layout/>
      <c:pieChart>
        <c:varyColors val="1"/>
        <c:ser>
          <c:idx val="0"/>
          <c:order val="0"/>
          <c:tx>
            <c:strRef>
              <c:f>Blad1!$B$8</c:f>
              <c:strCache>
                <c:ptCount val="1"/>
                <c:pt idx="0">
                  <c:v>Totaal</c:v>
                </c:pt>
              </c:strCache>
            </c:strRef>
          </c:tx>
          <c:explosion val="1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26C-401E-BA1E-BF5242F1748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26C-401E-BA1E-BF5242F1748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E26C-401E-BA1E-BF5242F17482}"/>
              </c:ext>
            </c:extLst>
          </c:dPt>
          <c:dPt>
            <c:idx val="3"/>
            <c:bubble3D val="0"/>
            <c:spPr>
              <a:solidFill>
                <a:srgbClr val="70AD47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E26C-401E-BA1E-BF5242F1748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E26C-401E-BA1E-BF5242F17482}"/>
              </c:ext>
            </c:extLst>
          </c:dPt>
          <c:dPt>
            <c:idx val="5"/>
            <c:bubble3D val="0"/>
            <c:spPr>
              <a:solidFill>
                <a:srgbClr val="FFC0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E26C-401E-BA1E-BF5242F17482}"/>
              </c:ext>
            </c:extLst>
          </c:dPt>
          <c:dLbls>
            <c:dLbl>
              <c:idx val="3"/>
              <c:layout>
                <c:manualLayout>
                  <c:x val="0.14392575276765771"/>
                  <c:y val="-0.20817177822999827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E26C-401E-BA1E-BF5242F174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Blad1!$A$9:$A$15</c:f>
              <c:strCache>
                <c:ptCount val="6"/>
                <c:pt idx="0">
                  <c:v>interet_culturel</c:v>
                </c:pt>
                <c:pt idx="1">
                  <c:v>interet_familial</c:v>
                </c:pt>
                <c:pt idx="2">
                  <c:v>interet_gastronomique</c:v>
                </c:pt>
                <c:pt idx="3">
                  <c:v>interet_nature</c:v>
                </c:pt>
                <c:pt idx="4">
                  <c:v>interet_parc_attraction</c:v>
                </c:pt>
                <c:pt idx="5">
                  <c:v>interet_sportif</c:v>
                </c:pt>
              </c:strCache>
            </c:strRef>
          </c:cat>
          <c:val>
            <c:numRef>
              <c:f>Blad1!$B$9:$B$15</c:f>
              <c:numCache>
                <c:formatCode>General</c:formatCode>
                <c:ptCount val="6"/>
                <c:pt idx="0">
                  <c:v>85</c:v>
                </c:pt>
                <c:pt idx="1">
                  <c:v>53</c:v>
                </c:pt>
                <c:pt idx="2">
                  <c:v>44</c:v>
                </c:pt>
                <c:pt idx="3">
                  <c:v>303</c:v>
                </c:pt>
                <c:pt idx="4">
                  <c:v>25</c:v>
                </c:pt>
                <c:pt idx="5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26C-401E-BA1E-BF5242F17482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876321620747722"/>
          <c:y val="0.1413248421576537"/>
          <c:w val="0.39958043647818137"/>
          <c:h val="0.8586751578423462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[Valierie_PartAGRETA_GP1 (1).xlsx]Blad1!Draaitabel1</c:name>
    <c:fmtId val="-1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  <c:marker>
          <c:spPr>
            <a:solidFill>
              <a:schemeClr val="accent1"/>
            </a:solidFill>
            <a:ln w="9525">
              <a:solidFill>
                <a:schemeClr val="lt1"/>
              </a:solidFill>
            </a:ln>
            <a:effectLst/>
          </c:spPr>
        </c:marker>
      </c:pivotFmt>
      <c:pivotFmt>
        <c:idx val="1"/>
      </c:pivotFmt>
      <c:pivotFmt>
        <c:idx val="2"/>
      </c:pivotFmt>
      <c:pivotFmt>
        <c:idx val="3"/>
      </c:pivotFmt>
      <c:pivotFmt>
        <c:idx val="4"/>
      </c:pivotFmt>
      <c:pivotFmt>
        <c:idx val="5"/>
      </c:pivotFmt>
      <c:pivotFmt>
        <c:idx val="6"/>
      </c:pivotFmt>
      <c:pivotFmt>
        <c:idx val="7"/>
      </c:pivotFmt>
      <c:pivotFmt>
        <c:idx val="8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inEnd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inEnd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inEnd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inEnd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inEnd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inEnd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inEnd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inEnd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inEnd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18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19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20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21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inEnd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23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24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  <c:pivotFmt>
        <c:idx val="25"/>
        <c:spPr>
          <a:solidFill>
            <a:schemeClr val="accent1"/>
          </a:solidFill>
          <a:ln>
            <a:noFill/>
          </a:ln>
          <a:effectLst/>
          <a:scene3d>
            <a:camera prst="orthographicFront"/>
            <a:lightRig rig="brightRoom" dir="t"/>
          </a:scene3d>
          <a:sp3d prstMaterial="flat">
            <a:bevelT w="50800" h="101600" prst="angle"/>
            <a:contourClr>
              <a:srgbClr val="000000"/>
            </a:contourClr>
          </a:sp3d>
        </c:spPr>
      </c:pivotFmt>
    </c:pivotFmts>
    <c:plotArea>
      <c:layout/>
      <c:pieChart>
        <c:varyColors val="1"/>
        <c:ser>
          <c:idx val="0"/>
          <c:order val="0"/>
          <c:tx>
            <c:strRef>
              <c:f>Blad1!$B$3</c:f>
              <c:strCache>
                <c:ptCount val="1"/>
                <c:pt idx="0">
                  <c:v>Totaal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7C0-42B1-8072-0D7C825503D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7C0-42B1-8072-0D7C825503D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07C0-42B1-8072-0D7C825503D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07C0-42B1-8072-0D7C825503D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Blad1!$A$4:$A$8</c:f>
              <c:strCache>
                <c:ptCount val="4"/>
                <c:pt idx="0">
                  <c:v>BE</c:v>
                </c:pt>
                <c:pt idx="1">
                  <c:v>FR</c:v>
                </c:pt>
                <c:pt idx="2">
                  <c:v>GR</c:v>
                </c:pt>
                <c:pt idx="3">
                  <c:v>nl</c:v>
                </c:pt>
              </c:strCache>
            </c:strRef>
          </c:cat>
          <c:val>
            <c:numRef>
              <c:f>Blad1!$B$4:$B$8</c:f>
              <c:numCache>
                <c:formatCode>General</c:formatCode>
                <c:ptCount val="4"/>
                <c:pt idx="0">
                  <c:v>395</c:v>
                </c:pt>
                <c:pt idx="1">
                  <c:v>128</c:v>
                </c:pt>
                <c:pt idx="2">
                  <c:v>123</c:v>
                </c:pt>
                <c:pt idx="3">
                  <c:v>128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7C0-42B1-8072-0D7C825503DE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[Valierie_PartAGRETA_GP1 (1) (version 2).xlsb]Blad1!Draaitabel1</c:name>
    <c:fmtId val="-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600" b="1" i="0" u="none" strike="noStrike" kern="1200" cap="all" spc="50" normalizeH="0" baseline="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i="0" u="none" strike="noStrike" kern="1200" cap="all" spc="50" normalizeH="0" baseline="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rPr>
              <a:t>Si </a:t>
            </a:r>
            <a:r>
              <a:rPr lang="en-US" sz="1600" b="1" i="0" u="none" strike="noStrike" kern="1200" cap="all" spc="50" normalizeH="0" baseline="0" dirty="0" err="1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rPr>
              <a:t>vous</a:t>
            </a:r>
            <a:r>
              <a:rPr lang="en-US" sz="1600" b="1" i="0" u="none" strike="noStrike" kern="1200" cap="all" spc="50" normalizeH="0" baseline="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b="1" i="0" u="none" strike="noStrike" kern="1200" cap="all" spc="50" normalizeH="0" baseline="0" dirty="0" err="1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rPr>
              <a:t>êtes</a:t>
            </a:r>
            <a:r>
              <a:rPr lang="en-US" sz="1600" b="1" i="0" u="none" strike="noStrike" kern="1200" cap="all" spc="50" normalizeH="0" baseline="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b="1" i="0" u="none" strike="noStrike" kern="1200" cap="all" spc="50" normalizeH="0" baseline="0" dirty="0" err="1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rPr>
              <a:t>venus</a:t>
            </a:r>
            <a:r>
              <a:rPr lang="en-US" sz="1600" b="1" i="0" u="none" strike="noStrike" kern="1200" cap="all" spc="50" normalizeH="0" baseline="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b="1" i="0" u="none" strike="noStrike" kern="1200" cap="all" spc="50" normalizeH="0" baseline="0" dirty="0" err="1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rPr>
              <a:t>en</a:t>
            </a:r>
            <a:r>
              <a:rPr lang="en-US" sz="1600" b="1" i="0" u="none" strike="noStrike" kern="1200" cap="all" spc="50" normalizeH="0" baseline="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b="1" i="0" u="none" strike="noStrike" kern="1200" cap="all" spc="50" normalizeH="0" baseline="0" dirty="0" err="1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rPr>
              <a:t>Ardenne</a:t>
            </a:r>
            <a:r>
              <a:rPr lang="en-US" sz="1600" b="1" i="0" u="none" strike="noStrike" kern="1200" cap="all" spc="50" normalizeH="0" baseline="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600" b="1" i="0" u="none" strike="noStrike" kern="1200" cap="all" spc="50" normalizeH="0" baseline="0" dirty="0" err="1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rPr>
              <a:t>en</a:t>
            </a:r>
            <a:r>
              <a:rPr lang="en-US" sz="1600" b="1" i="0" u="none" strike="noStrike" kern="1200" cap="all" spc="50" normalizeH="0" baseline="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b="1" i="0" u="none" strike="noStrike" kern="1200" cap="all" spc="50" normalizeH="0" baseline="0" dirty="0" err="1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rPr>
              <a:t>avez</a:t>
            </a:r>
            <a:r>
              <a:rPr lang="en-US" sz="1600" b="1" i="0" u="none" strike="noStrike" kern="1200" cap="all" spc="50" normalizeH="0" baseline="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b="1" i="0" u="none" strike="noStrike" kern="1200" cap="all" spc="50" normalizeH="0" baseline="0" dirty="0" err="1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rPr>
              <a:t>vous</a:t>
            </a:r>
            <a:r>
              <a:rPr lang="en-US" sz="1600" b="1" i="0" u="none" strike="noStrike" kern="1200" cap="all" spc="50" normalizeH="0" baseline="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b="1" i="0" u="none" strike="noStrike" kern="1200" cap="all" spc="50" normalizeH="0" baseline="0" dirty="0" err="1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rPr>
              <a:t>profité</a:t>
            </a:r>
            <a:r>
              <a:rPr lang="en-US" sz="1600" b="1" i="0" u="none" strike="noStrike" kern="1200" cap="all" spc="50" normalizeH="0" baseline="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rPr>
              <a:t> pour </a:t>
            </a:r>
            <a:r>
              <a:rPr lang="en-US" sz="1600" b="1" i="0" u="none" strike="noStrike" kern="1200" cap="all" spc="50" normalizeH="0" baseline="0" dirty="0" err="1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rPr>
              <a:t>visiter</a:t>
            </a:r>
            <a:r>
              <a:rPr lang="en-US" sz="1600" b="1" i="0" u="none" strike="noStrike" kern="1200" cap="all" spc="50" normalizeH="0" baseline="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b="1" i="0" u="none" strike="noStrike" kern="1200" cap="all" spc="50" normalizeH="0" baseline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rPr>
              <a:t>un </a:t>
            </a:r>
            <a:r>
              <a:rPr lang="en-US" sz="1600" b="1" i="0" u="none" strike="noStrike" kern="1200" cap="all" spc="50" normalizeH="0" baseline="0" dirty="0" err="1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rPr>
              <a:t>espace</a:t>
            </a:r>
            <a:r>
              <a:rPr lang="en-US" sz="1600" b="1" i="0" u="none" strike="noStrike" kern="1200" cap="all" spc="50" normalizeH="0" baseline="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b="1" i="0" u="none" strike="noStrike" kern="1200" cap="all" spc="50" normalizeH="0" baseline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rPr>
              <a:t>naturel? </a:t>
            </a:r>
            <a:endParaRPr lang="en-US" sz="1600" b="1" i="0" u="none" strike="noStrike" kern="1200" cap="all" spc="50" normalizeH="0" baseline="0" dirty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endParaRPr>
          </a:p>
        </c:rich>
      </c:tx>
      <c:layout>
        <c:manualLayout>
          <c:xMode val="edge"/>
          <c:yMode val="edge"/>
          <c:x val="0.14709333434769928"/>
          <c:y val="1.206635251049541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600" b="1" i="0" u="none" strike="noStrike" kern="1200" cap="all" spc="50" normalizeH="0" baseline="0" dirty="0" err="1" smtClean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</c:pivotFmt>
      <c:pivotFmt>
        <c:idx val="5"/>
      </c:pivotFmt>
      <c:pivotFmt>
        <c:idx val="6"/>
      </c:pivotFmt>
      <c:pivotFmt>
        <c:idx val="7"/>
      </c:pivotFmt>
      <c:pivotFmt>
        <c:idx val="8"/>
        <c:dLbl>
          <c:idx val="0"/>
          <c:dLblPos val="inEnd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dLbl>
          <c:idx val="0"/>
          <c:dLblPos val="inEnd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dLbl>
          <c:idx val="0"/>
          <c:dLblPos val="inEnd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dLbl>
          <c:idx val="0"/>
          <c:dLblPos val="inEnd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dLbl>
          <c:idx val="0"/>
          <c:dLblPos val="inEnd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dLbl>
          <c:idx val="0"/>
          <c:dLblPos val="inEnd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dLbl>
          <c:idx val="0"/>
          <c:dLblPos val="inEnd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dLbl>
          <c:idx val="0"/>
          <c:dLblPos val="inEnd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dLbl>
          <c:idx val="0"/>
          <c:dLblPos val="inEnd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dLbl>
          <c:idx val="0"/>
          <c:dLblPos val="inEnd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dLbl>
          <c:idx val="0"/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dLbl>
          <c:idx val="0"/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  <a:round/>
            </a:ln>
            <a:effectLst/>
          </c:spPr>
        </c:marker>
        <c:dLbl>
          <c:idx val="0"/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  <a:round/>
            </a:ln>
            <a:effectLst/>
          </c:spPr>
        </c:marker>
        <c:dLbl>
          <c:idx val="0"/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</c:pivotFmt>
    </c:pivotFmts>
    <c:plotArea>
      <c:layout/>
      <c:pieChart>
        <c:varyColors val="1"/>
        <c:ser>
          <c:idx val="0"/>
          <c:order val="0"/>
          <c:tx>
            <c:strRef>
              <c:f>Blad1!$B$8</c:f>
              <c:strCache>
                <c:ptCount val="1"/>
                <c:pt idx="0">
                  <c:v>Totaal</c:v>
                </c:pt>
              </c:strCache>
            </c:strRef>
          </c:tx>
          <c:explosion val="8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D5F-45B9-8AD0-FA2190BDF8F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D5F-45B9-8AD0-FA2190BDF8FA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20%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7D5F-45B9-8AD0-FA2190BDF8FA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2FF3EFBE-3606-4146-832D-B647BFFC6D89}" type="PERCENTAGE">
                      <a:rPr lang="en-US"/>
                      <a:pPr/>
                      <a:t>[POURCENTAGE]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D5F-45B9-8AD0-FA2190BDF8F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Blad1!$A$9:$A$11</c:f>
              <c:strCache>
                <c:ptCount val="2"/>
                <c:pt idx="0">
                  <c:v>Non</c:v>
                </c:pt>
                <c:pt idx="1">
                  <c:v>Oui</c:v>
                </c:pt>
              </c:strCache>
            </c:strRef>
          </c:cat>
          <c:val>
            <c:numRef>
              <c:f>Blad1!$B$9:$B$11</c:f>
              <c:numCache>
                <c:formatCode>0.00%</c:formatCode>
                <c:ptCount val="2"/>
                <c:pt idx="0">
                  <c:v>0.19548872180451127</c:v>
                </c:pt>
                <c:pt idx="1">
                  <c:v>0.80451127819548873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D5F-45B9-8AD0-FA2190BDF8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2398988169957013"/>
          <c:y val="0.33296916405514282"/>
          <c:w val="0.17068637382773802"/>
          <c:h val="0.359871957553079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E4E1B0-6E92-4983-939E-B33F33B93030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C09E83-7964-4A50-957C-6A2B8FD547E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648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09E83-7964-4A50-957C-6A2B8FD547E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6772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2C6E9-0182-41F5-A922-20CEB24C963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49771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2C6E9-0182-41F5-A922-20CEB24C963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89097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09E83-7964-4A50-957C-6A2B8FD547E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8704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09E83-7964-4A50-957C-6A2B8FD547E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6509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09E83-7964-4A50-957C-6A2B8FD547E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156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fr-B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09E83-7964-4A50-957C-6A2B8FD547E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3313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09E83-7964-4A50-957C-6A2B8FD547E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3941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09E83-7964-4A50-957C-6A2B8FD547E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5688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09E83-7964-4A50-957C-6A2B8FD547E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6852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09E83-7964-4A50-957C-6A2B8FD547E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673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09E83-7964-4A50-957C-6A2B8FD547E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920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09E83-7964-4A50-957C-6A2B8FD547E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7631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09E83-7964-4A50-957C-6A2B8FD547E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4305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09E83-7964-4A50-957C-6A2B8FD547E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8889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09E83-7964-4A50-957C-6A2B8FD547E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0623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22C6E9-0182-41F5-A922-20CEB24C963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9219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22C6E9-0182-41F5-A922-20CEB24C963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4477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09E83-7964-4A50-957C-6A2B8FD547E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943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B82887-7031-480C-9210-1651F52A4DCE}" type="slidenum">
              <a:rPr lang="fr-BE" smtClean="0"/>
              <a:t>27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632621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09E83-7964-4A50-957C-6A2B8FD547E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292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09E83-7964-4A50-957C-6A2B8FD547E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3383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09E83-7964-4A50-957C-6A2B8FD547E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473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09E83-7964-4A50-957C-6A2B8FD547E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0066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09E83-7964-4A50-957C-6A2B8FD547E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4750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fr-B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09E83-7964-4A50-957C-6A2B8FD547E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8619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2C6E9-0182-41F5-A922-20CEB24C963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90560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2C6E9-0182-41F5-A922-20CEB24C963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9114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D4C39-EC31-4EE2-B688-1B8BAD7AC63E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F3E70-98F9-4FC6-B83C-B3F19F9234E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511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D4C39-EC31-4EE2-B688-1B8BAD7AC63E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F3E70-98F9-4FC6-B83C-B3F19F9234E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950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D4C39-EC31-4EE2-B688-1B8BAD7AC63E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F3E70-98F9-4FC6-B83C-B3F19F9234E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265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0"/>
              <a:t>Texte du titre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000"/>
              <a:t>Texte niveau 1</a:t>
            </a:r>
          </a:p>
          <a:p>
            <a:pPr lvl="1">
              <a:defRPr sz="1800"/>
            </a:pPr>
            <a:r>
              <a:rPr sz="3000"/>
              <a:t>Texte niveau 2</a:t>
            </a:r>
          </a:p>
          <a:p>
            <a:pPr lvl="2">
              <a:defRPr sz="1800"/>
            </a:pPr>
            <a:r>
              <a:rPr sz="3000"/>
              <a:t>Texte niveau 3</a:t>
            </a:r>
          </a:p>
          <a:p>
            <a:pPr lvl="3">
              <a:defRPr sz="1800"/>
            </a:pPr>
            <a:r>
              <a:rPr sz="3000"/>
              <a:t>Texte niveau 4</a:t>
            </a:r>
          </a:p>
          <a:p>
            <a:pPr lvl="4">
              <a:defRPr sz="1800"/>
            </a:pPr>
            <a:r>
              <a:rPr sz="3000"/>
              <a:t>Texte niveau 5</a:t>
            </a:r>
          </a:p>
        </p:txBody>
      </p:sp>
    </p:spTree>
    <p:extLst>
      <p:ext uri="{BB962C8B-B14F-4D97-AF65-F5344CB8AC3E}">
        <p14:creationId xmlns:p14="http://schemas.microsoft.com/office/powerpoint/2010/main" val="22690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D4C39-EC31-4EE2-B688-1B8BAD7AC63E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F3E70-98F9-4FC6-B83C-B3F19F9234E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67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D4C39-EC31-4EE2-B688-1B8BAD7AC63E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F3E70-98F9-4FC6-B83C-B3F19F9234E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854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D4C39-EC31-4EE2-B688-1B8BAD7AC63E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F3E70-98F9-4FC6-B83C-B3F19F9234E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183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D4C39-EC31-4EE2-B688-1B8BAD7AC63E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F3E70-98F9-4FC6-B83C-B3F19F9234E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391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D4C39-EC31-4EE2-B688-1B8BAD7AC63E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F3E70-98F9-4FC6-B83C-B3F19F9234E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411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D4C39-EC31-4EE2-B688-1B8BAD7AC63E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F3E70-98F9-4FC6-B83C-B3F19F9234E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239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D4C39-EC31-4EE2-B688-1B8BAD7AC63E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F3E70-98F9-4FC6-B83C-B3F19F9234E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638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D4C39-EC31-4EE2-B688-1B8BAD7AC63E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F3E70-98F9-4FC6-B83C-B3F19F9234E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727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D4C39-EC31-4EE2-B688-1B8BAD7AC63E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3F3E70-98F9-4FC6-B83C-B3F19F9234E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48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8.jpeg"/><Relationship Id="rId5" Type="http://schemas.openxmlformats.org/officeDocument/2006/relationships/image" Target="../media/image11.png"/><Relationship Id="rId10" Type="http://schemas.openxmlformats.org/officeDocument/2006/relationships/image" Target="../media/image32.jpeg"/><Relationship Id="rId4" Type="http://schemas.openxmlformats.org/officeDocument/2006/relationships/image" Target="../media/image27.jpe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image" Target="../media/image41.png"/><Relationship Id="rId21" Type="http://schemas.openxmlformats.org/officeDocument/2006/relationships/image" Target="../media/image5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47.png"/><Relationship Id="rId5" Type="http://schemas.openxmlformats.org/officeDocument/2006/relationships/image" Target="../media/image10.jpe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4" Type="http://schemas.openxmlformats.org/officeDocument/2006/relationships/image" Target="../media/image42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5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6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61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64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11.png"/><Relationship Id="rId5" Type="http://schemas.openxmlformats.org/officeDocument/2006/relationships/chart" Target="../charts/chart1.xml"/><Relationship Id="rId4" Type="http://schemas.openxmlformats.org/officeDocument/2006/relationships/hyperlink" Target="http://interreg.visitardenne.com/index.php/fr/agreta/agreta-actu/281-action-3-rapport-l-ecotourisme-en-ardenne-les-actions-et-les-attentes-des-operateurs-touristiques-par-rapport-aux-espaces-naturels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hyperlink" Target="http://interreg.visitardenne.com/index.php/fr/agreta/agreta-actu/281-action-3-rapport-l-ecotourisme-en-ardenne-les-actions-et-les-attentes-des-operateurs-touristiques-par-rapport-aux-espaces-naturels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chart" Target="../charts/char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6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0.xml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1.xml"/><Relationship Id="rId6" Type="http://schemas.openxmlformats.org/officeDocument/2006/relationships/image" Target="../media/image66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2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6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3.xml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4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strategies.tourismewallonie.be/servlet/Repository/?IDR=16527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hyperlink" Target="http://strategies.tourismewallonie.be/servlet/Repository/?IDR=16527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://strategies.tourismewallonie.be/servlet/Repository/?IDR=16527" TargetMode="Externa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0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610496" y="0"/>
            <a:ext cx="10239633" cy="1038612"/>
          </a:xfrm>
        </p:spPr>
        <p:txBody>
          <a:bodyPr>
            <a:noAutofit/>
          </a:bodyPr>
          <a:lstStyle/>
          <a:p>
            <a:r>
              <a:rPr lang="fr-BE" sz="4800" b="1" dirty="0" smtClean="0">
                <a:solidFill>
                  <a:srgbClr val="7030A0"/>
                </a:solidFill>
              </a:rPr>
              <a:t>Les services écosystémiques touristiques</a:t>
            </a:r>
            <a:endParaRPr lang="en-US" sz="4800" b="1" dirty="0">
              <a:solidFill>
                <a:srgbClr val="7030A0"/>
              </a:solidFill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8583507" y="5969283"/>
            <a:ext cx="3468450" cy="7694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r"/>
            <a:r>
              <a:rPr lang="fr-FR" altLang="en-US" sz="2200" b="1" dirty="0">
                <a:cs typeface="Courier New" pitchFamily="49" charset="0"/>
              </a:rPr>
              <a:t>Johanna </a:t>
            </a:r>
            <a:r>
              <a:rPr lang="fr-FR" altLang="en-US" sz="2200" b="1" dirty="0" err="1">
                <a:cs typeface="Courier New" pitchFamily="49" charset="0"/>
              </a:rPr>
              <a:t>Breyne</a:t>
            </a:r>
            <a:endParaRPr lang="fr-FR" altLang="en-US" sz="2200" b="1" dirty="0">
              <a:cs typeface="Courier New" pitchFamily="49" charset="0"/>
            </a:endParaRPr>
          </a:p>
          <a:p>
            <a:pPr algn="r"/>
            <a:r>
              <a:rPr lang="fr-FR" altLang="en-US" sz="2200" b="1" dirty="0">
                <a:cs typeface="Courier New" pitchFamily="49" charset="0"/>
              </a:rPr>
              <a:t>Johanna.Breyne@ULiege.be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092" y="5965540"/>
            <a:ext cx="1858545" cy="7731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ZoneTexte 2"/>
          <p:cNvSpPr txBox="1"/>
          <p:nvPr/>
        </p:nvSpPr>
        <p:spPr>
          <a:xfrm>
            <a:off x="8496427" y="909184"/>
            <a:ext cx="3642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 err="1">
                <a:solidFill>
                  <a:schemeClr val="accent6">
                    <a:lumMod val="75000"/>
                  </a:schemeClr>
                </a:solidFill>
              </a:rPr>
              <a:t>Bérenzinne</a:t>
            </a:r>
            <a:r>
              <a:rPr lang="fr-BE" sz="2400" b="1" dirty="0">
                <a:solidFill>
                  <a:schemeClr val="accent6">
                    <a:lumMod val="75000"/>
                  </a:schemeClr>
                </a:solidFill>
              </a:rPr>
              <a:t> 04/10/2019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/>
          <a:srcRect t="1991"/>
          <a:stretch/>
        </p:blipFill>
        <p:spPr>
          <a:xfrm rot="16200000">
            <a:off x="-3030859" y="3030859"/>
            <a:ext cx="6858000" cy="79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8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1484351" y="680604"/>
            <a:ext cx="818534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fr-BE" sz="2800" b="1" dirty="0">
                <a:solidFill>
                  <a:srgbClr val="C00000"/>
                </a:solidFill>
              </a:rPr>
              <a:t>Protéger, restaurer et partager les espaces naturels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256437" y="180022"/>
            <a:ext cx="98710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200" b="1" dirty="0">
                <a:solidFill>
                  <a:srgbClr val="7030A0"/>
                </a:solidFill>
              </a:rPr>
              <a:t>2. Révéler l’importance et la valeur du patrimoine naturel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33"/>
          <a:stretch/>
        </p:blipFill>
        <p:spPr>
          <a:xfrm>
            <a:off x="1082488" y="1367149"/>
            <a:ext cx="9144000" cy="4491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ZoneTexte 16"/>
          <p:cNvSpPr txBox="1"/>
          <p:nvPr/>
        </p:nvSpPr>
        <p:spPr>
          <a:xfrm>
            <a:off x="1016892" y="6036023"/>
            <a:ext cx="63897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800" b="1" dirty="0">
                <a:solidFill>
                  <a:schemeClr val="bg2">
                    <a:lumMod val="25000"/>
                  </a:schemeClr>
                </a:solidFill>
              </a:rPr>
              <a:t>La Nature espace de sérénité et de liberté</a:t>
            </a:r>
            <a:endParaRPr lang="en-GB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0005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Résultat de recherche d'images pour &quot;castor européen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534" y="4804613"/>
            <a:ext cx="1515337" cy="101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3"/>
          <a:stretch/>
        </p:blipFill>
        <p:spPr bwMode="auto">
          <a:xfrm>
            <a:off x="1487489" y="1412953"/>
            <a:ext cx="9173723" cy="44889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3" t="8719" r="26705" b="15503"/>
          <a:stretch/>
        </p:blipFill>
        <p:spPr bwMode="auto">
          <a:xfrm>
            <a:off x="8457737" y="1490574"/>
            <a:ext cx="2126134" cy="19364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5"/>
          <a:stretch/>
        </p:blipFill>
        <p:spPr bwMode="auto">
          <a:xfrm>
            <a:off x="8457737" y="3824378"/>
            <a:ext cx="2203476" cy="20382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504338" y="5558923"/>
            <a:ext cx="8851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dirty="0">
                <a:solidFill>
                  <a:schemeClr val="bg1">
                    <a:lumMod val="65000"/>
                  </a:schemeClr>
                </a:solidFill>
              </a:rPr>
              <a:t>©G. </a:t>
            </a:r>
            <a:r>
              <a:rPr lang="fr-BE" sz="1200" dirty="0" err="1">
                <a:solidFill>
                  <a:schemeClr val="bg1">
                    <a:lumMod val="65000"/>
                  </a:schemeClr>
                </a:solidFill>
              </a:rPr>
              <a:t>Jadoul</a:t>
            </a:r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504338" y="6046962"/>
            <a:ext cx="4474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b="1" dirty="0">
                <a:solidFill>
                  <a:schemeClr val="accent3">
                    <a:lumMod val="50000"/>
                  </a:schemeClr>
                </a:solidFill>
              </a:rPr>
              <a:t>Des espèces emblématiques </a:t>
            </a:r>
            <a:endParaRPr lang="en-GB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1504338" y="720044"/>
            <a:ext cx="818534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fr-BE" sz="2800" b="1" dirty="0">
                <a:solidFill>
                  <a:srgbClr val="C00000"/>
                </a:solidFill>
              </a:rPr>
              <a:t>Protéger, restaurer et partager les espaces naturels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256437" y="180022"/>
            <a:ext cx="98710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200" b="1" dirty="0">
                <a:solidFill>
                  <a:srgbClr val="7030A0"/>
                </a:solidFill>
              </a:rPr>
              <a:t>2. Révéler l’importance et la valeur du patrimoine naturel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83871" y="158392"/>
            <a:ext cx="1497737" cy="11233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62927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4396605-DA86-4A6B-83EE-28F2C1B520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599" y="916284"/>
            <a:ext cx="3876782" cy="2907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ZoneTexte 9"/>
          <p:cNvSpPr txBox="1"/>
          <p:nvPr/>
        </p:nvSpPr>
        <p:spPr>
          <a:xfrm>
            <a:off x="1222944" y="196532"/>
            <a:ext cx="8674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b="1" dirty="0">
                <a:solidFill>
                  <a:srgbClr val="7030A0"/>
                </a:solidFill>
              </a:rPr>
              <a:t>2</a:t>
            </a:r>
            <a:r>
              <a:rPr lang="fr-BE" sz="2800" b="1" dirty="0" smtClean="0">
                <a:solidFill>
                  <a:srgbClr val="7030A0"/>
                </a:solidFill>
              </a:rPr>
              <a:t>. </a:t>
            </a:r>
            <a:r>
              <a:rPr lang="fr-BE" sz="2800" b="1" dirty="0">
                <a:solidFill>
                  <a:srgbClr val="7030A0"/>
                </a:solidFill>
              </a:rPr>
              <a:t>Révéler l’importance et la valeur du patrimoine naturel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217196" y="762395"/>
            <a:ext cx="2562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b="1" dirty="0">
                <a:solidFill>
                  <a:schemeClr val="accent2">
                    <a:lumMod val="75000"/>
                  </a:schemeClr>
                </a:solidFill>
              </a:rPr>
              <a:t>… Et en réalité? </a:t>
            </a:r>
          </a:p>
        </p:txBody>
      </p:sp>
      <p:pic>
        <p:nvPicPr>
          <p:cNvPr id="13" name="Image 5">
            <a:extLst>
              <a:ext uri="{FF2B5EF4-FFF2-40B4-BE49-F238E27FC236}">
                <a16:creationId xmlns:a16="http://schemas.microsoft.com/office/drawing/2014/main" id="{08FB6F10-32C6-4DE3-9CCA-2F73D0AB9B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9533" y="0"/>
            <a:ext cx="2739368" cy="193744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C8BA4BD3-1E82-429F-B868-39C8D67287A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7" t="8522"/>
          <a:stretch/>
        </p:blipFill>
        <p:spPr>
          <a:xfrm>
            <a:off x="7742750" y="4003184"/>
            <a:ext cx="3983252" cy="2724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91894601-BF47-426C-A586-83ED2DC1A62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3" t="34342" r="3584"/>
          <a:stretch/>
        </p:blipFill>
        <p:spPr>
          <a:xfrm>
            <a:off x="3295525" y="4324173"/>
            <a:ext cx="4078500" cy="2225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Ovaal 17">
            <a:extLst>
              <a:ext uri="{FF2B5EF4-FFF2-40B4-BE49-F238E27FC236}">
                <a16:creationId xmlns:a16="http://schemas.microsoft.com/office/drawing/2014/main" id="{080309A0-7CB8-4E46-8BBF-B8BE3680C365}"/>
              </a:ext>
            </a:extLst>
          </p:cNvPr>
          <p:cNvSpPr/>
          <p:nvPr/>
        </p:nvSpPr>
        <p:spPr>
          <a:xfrm>
            <a:off x="10587065" y="2425968"/>
            <a:ext cx="476037" cy="3270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002052D0-3C2C-4661-A2A9-2E4FC52C43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4831"/>
            <a:ext cx="3130193" cy="2347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7946" y="1581939"/>
            <a:ext cx="2080614" cy="26365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1" b="7017"/>
          <a:stretch/>
        </p:blipFill>
        <p:spPr bwMode="auto">
          <a:xfrm>
            <a:off x="2674055" y="1392194"/>
            <a:ext cx="4889916" cy="25902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13402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l="1845" t="15956" r="80769" b="4753"/>
          <a:stretch/>
        </p:blipFill>
        <p:spPr>
          <a:xfrm>
            <a:off x="11201400" y="0"/>
            <a:ext cx="990600" cy="887752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3" t="29767" r="14584" b="38140"/>
          <a:stretch/>
        </p:blipFill>
        <p:spPr bwMode="auto">
          <a:xfrm>
            <a:off x="9018100" y="4240769"/>
            <a:ext cx="2912121" cy="2068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613" y="1678255"/>
            <a:ext cx="2994651" cy="1848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437" y="1681274"/>
            <a:ext cx="2967169" cy="2035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149" y="4273766"/>
            <a:ext cx="2937648" cy="2035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444117" y="1678255"/>
            <a:ext cx="4350382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rgbClr val="F79646">
                    <a:lumMod val="75000"/>
                  </a:srgbClr>
                </a:solidFill>
              </a:rPr>
              <a:t>Ce projet vise à rassembler</a:t>
            </a:r>
            <a:r>
              <a:rPr lang="fr-FR" sz="2400" b="1" dirty="0">
                <a:solidFill>
                  <a:srgbClr val="F79646">
                    <a:lumMod val="75000"/>
                  </a:srgbClr>
                </a:solidFill>
                <a:latin typeface="Calibri"/>
              </a:rPr>
              <a:t> les acteurs et à proposer une offre touristique originale et tentante sur ces 4 massifs pilotes</a:t>
            </a:r>
            <a:br>
              <a:rPr lang="fr-FR" sz="2400" b="1" dirty="0">
                <a:solidFill>
                  <a:srgbClr val="F79646">
                    <a:lumMod val="75000"/>
                  </a:srgbClr>
                </a:solidFill>
                <a:latin typeface="Calibri"/>
              </a:rPr>
            </a:br>
            <a:r>
              <a:rPr lang="fr-FR" sz="2000" b="1" dirty="0">
                <a:solidFill>
                  <a:srgbClr val="F79646">
                    <a:lumMod val="75000"/>
                  </a:srgbClr>
                </a:solidFill>
                <a:latin typeface="Calibri"/>
              </a:rPr>
              <a:t>(Piloté par RND)</a:t>
            </a:r>
            <a:endParaRPr lang="en-US" sz="1600" dirty="0"/>
          </a:p>
        </p:txBody>
      </p:sp>
      <p:sp>
        <p:nvSpPr>
          <p:cNvPr id="13" name="ZoneTexte 12"/>
          <p:cNvSpPr txBox="1"/>
          <p:nvPr/>
        </p:nvSpPr>
        <p:spPr>
          <a:xfrm>
            <a:off x="1035437" y="200603"/>
            <a:ext cx="59298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200" b="1" dirty="0">
                <a:solidFill>
                  <a:srgbClr val="7030A0"/>
                </a:solidFill>
              </a:rPr>
              <a:t>3. </a:t>
            </a:r>
            <a:r>
              <a:rPr lang="fr-BE" sz="3200" b="1" dirty="0">
                <a:solidFill>
                  <a:srgbClr val="7030A0"/>
                </a:solidFill>
              </a:rPr>
              <a:t>La logique des </a:t>
            </a:r>
            <a:r>
              <a:rPr lang="fr-BE" sz="3200" b="1" dirty="0" smtClean="0">
                <a:solidFill>
                  <a:srgbClr val="7030A0"/>
                </a:solidFill>
              </a:rPr>
              <a:t>forêts </a:t>
            </a:r>
            <a:r>
              <a:rPr lang="fr-BE" sz="3200" b="1" dirty="0">
                <a:solidFill>
                  <a:srgbClr val="7030A0"/>
                </a:solidFill>
              </a:rPr>
              <a:t>d’Ardenne</a:t>
            </a:r>
            <a:endParaRPr lang="en-GB" sz="3200" b="1" dirty="0">
              <a:solidFill>
                <a:srgbClr val="7030A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033394" y="4305344"/>
            <a:ext cx="32433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 « Manger, dormir  et vivre « forêt » grâce à des séjours touristiques concoctés spécialement pour vous »</a:t>
            </a:r>
            <a:endParaRPr lang="en-US" sz="2400" b="1" dirty="0">
              <a:solidFill>
                <a:srgbClr val="4BACC6">
                  <a:lumMod val="75000"/>
                </a:srgbClr>
              </a:solidFill>
              <a:latin typeface="Calibri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56497" y="28895"/>
            <a:ext cx="944903" cy="887752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902232AE-A665-43CD-8CB9-AE68382FB9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93241" y="28895"/>
            <a:ext cx="2663256" cy="887752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35" r="1005"/>
          <a:stretch/>
        </p:blipFill>
        <p:spPr bwMode="auto">
          <a:xfrm flipH="1">
            <a:off x="0" y="-2462"/>
            <a:ext cx="1000318" cy="68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128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interreg.visitardenne.com/images/AA-Schm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316" y="342900"/>
            <a:ext cx="8667750" cy="651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053249" y="126489"/>
            <a:ext cx="76474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200" b="1" dirty="0">
                <a:solidFill>
                  <a:srgbClr val="7030A0"/>
                </a:solidFill>
              </a:rPr>
              <a:t>3. </a:t>
            </a:r>
            <a:r>
              <a:rPr lang="fr-BE" sz="3200" b="1" dirty="0" smtClean="0">
                <a:solidFill>
                  <a:srgbClr val="7030A0"/>
                </a:solidFill>
              </a:rPr>
              <a:t>La logique du </a:t>
            </a:r>
            <a:r>
              <a:rPr lang="fr-BE" sz="3200" b="1" dirty="0">
                <a:solidFill>
                  <a:srgbClr val="7030A0"/>
                </a:solidFill>
              </a:rPr>
              <a:t>projet Ardenne </a:t>
            </a:r>
            <a:r>
              <a:rPr lang="fr-BE" sz="3200" b="1" dirty="0" err="1">
                <a:solidFill>
                  <a:srgbClr val="7030A0"/>
                </a:solidFill>
              </a:rPr>
              <a:t>Attractivity</a:t>
            </a:r>
            <a:r>
              <a:rPr lang="fr-BE" sz="3200" b="1" dirty="0">
                <a:solidFill>
                  <a:srgbClr val="7030A0"/>
                </a:solidFill>
              </a:rPr>
              <a:t>:</a:t>
            </a:r>
            <a:endParaRPr lang="en-GB" sz="3200" b="1" dirty="0">
              <a:solidFill>
                <a:srgbClr val="7030A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824" y="5643769"/>
            <a:ext cx="2551176" cy="115824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339" y="0"/>
            <a:ext cx="2739368" cy="193744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35" r="1005"/>
          <a:stretch/>
        </p:blipFill>
        <p:spPr bwMode="auto">
          <a:xfrm flipH="1">
            <a:off x="0" y="-2462"/>
            <a:ext cx="1000318" cy="68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83057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153" y="1108048"/>
            <a:ext cx="2054806" cy="780924"/>
          </a:xfrm>
          <a:prstGeom prst="rect">
            <a:avLst/>
          </a:prstGeom>
        </p:spPr>
      </p:pic>
      <p:pic>
        <p:nvPicPr>
          <p:cNvPr id="17" name="Picture 5" descr="https://lh4.googleusercontent.com/aQRfwin2p80sCi92WB6BO3gHZ_RjkC-u5GT1rTTtExUqH6gja5HF5zdMv48vcF2fD2OzxVJSplnyqOqElLIxiSmGFU0snzXVW_yRENTBKDawL7mdHWBqMOqPQw3X8vMTwP_arMjTHvmYQ3DQu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1" t="22648" r="47208" b="20919"/>
          <a:stretch/>
        </p:blipFill>
        <p:spPr bwMode="auto">
          <a:xfrm>
            <a:off x="1570007" y="1652844"/>
            <a:ext cx="4399897" cy="3979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824" y="5623599"/>
            <a:ext cx="2551176" cy="115824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198526" y="1332167"/>
            <a:ext cx="8100900" cy="3799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marL="321457" indent="-321457" latinLnBrk="1" hangingPunct="0">
              <a:buFont typeface="Wingdings"/>
              <a:buChar char="Ø"/>
            </a:pPr>
            <a:r>
              <a:rPr lang="fr-FR" sz="2000" b="1" dirty="0" smtClean="0">
                <a:solidFill>
                  <a:srgbClr val="0365C0">
                    <a:lumMod val="75000"/>
                  </a:srgbClr>
                </a:solidFill>
              </a:rPr>
              <a:t>Start of the projet</a:t>
            </a:r>
            <a:r>
              <a:rPr lang="fr-FR" sz="2000" b="1" dirty="0">
                <a:solidFill>
                  <a:srgbClr val="0365C0">
                    <a:lumMod val="75000"/>
                  </a:srgbClr>
                </a:solidFill>
              </a:rPr>
              <a:t>: 1</a:t>
            </a:r>
            <a:r>
              <a:rPr lang="fr-FR" sz="2000" b="1" baseline="30000" dirty="0">
                <a:solidFill>
                  <a:srgbClr val="0365C0">
                    <a:lumMod val="75000"/>
                  </a:srgbClr>
                </a:solidFill>
              </a:rPr>
              <a:t>er</a:t>
            </a:r>
            <a:r>
              <a:rPr lang="fr-FR" sz="2000" b="1" dirty="0">
                <a:solidFill>
                  <a:srgbClr val="0365C0">
                    <a:lumMod val="75000"/>
                  </a:srgbClr>
                </a:solidFill>
              </a:rPr>
              <a:t> janvier 2017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883" y="0"/>
            <a:ext cx="2739368" cy="193744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272510" y="25286"/>
            <a:ext cx="56394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200" b="1" dirty="0">
                <a:solidFill>
                  <a:srgbClr val="7030A0"/>
                </a:solidFill>
              </a:rPr>
              <a:t>3</a:t>
            </a:r>
            <a:r>
              <a:rPr lang="fr-BE" sz="3200" b="1" dirty="0" smtClean="0">
                <a:solidFill>
                  <a:srgbClr val="7030A0"/>
                </a:solidFill>
              </a:rPr>
              <a:t>. La logique </a:t>
            </a:r>
            <a:r>
              <a:rPr lang="fr-BE" sz="3200" b="1" dirty="0">
                <a:solidFill>
                  <a:srgbClr val="7030A0"/>
                </a:solidFill>
              </a:rPr>
              <a:t>du </a:t>
            </a:r>
            <a:r>
              <a:rPr lang="fr-BE" sz="3200" b="1" dirty="0" smtClean="0">
                <a:solidFill>
                  <a:srgbClr val="7030A0"/>
                </a:solidFill>
              </a:rPr>
              <a:t>projet AGRETA </a:t>
            </a:r>
            <a:r>
              <a:rPr lang="fr-BE" sz="3200" b="1" dirty="0" smtClean="0">
                <a:solidFill>
                  <a:srgbClr val="7030A0"/>
                </a:solidFill>
              </a:rPr>
              <a:t>:</a:t>
            </a:r>
            <a:endParaRPr lang="en-GB" sz="3200" b="1" dirty="0">
              <a:solidFill>
                <a:srgbClr val="7030A0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8" t="5487" r="18471" b="7440"/>
          <a:stretch/>
        </p:blipFill>
        <p:spPr bwMode="auto">
          <a:xfrm>
            <a:off x="5949343" y="1758761"/>
            <a:ext cx="4626733" cy="4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250160" y="745714"/>
            <a:ext cx="79406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dirty="0"/>
              <a:t>A</a:t>
            </a:r>
            <a:r>
              <a:rPr lang="fr-FR" sz="2000" dirty="0"/>
              <a:t>rdenne </a:t>
            </a:r>
            <a:r>
              <a:rPr lang="fr-FR" sz="2000" b="1" dirty="0"/>
              <a:t>G</a:t>
            </a:r>
            <a:r>
              <a:rPr lang="fr-FR" sz="2000" dirty="0"/>
              <a:t>rande </a:t>
            </a:r>
            <a:r>
              <a:rPr lang="fr-FR" sz="2000" b="1" dirty="0"/>
              <a:t>R</a:t>
            </a:r>
            <a:r>
              <a:rPr lang="fr-FR" sz="2000" dirty="0"/>
              <a:t>égion, </a:t>
            </a:r>
            <a:r>
              <a:rPr lang="fr-FR" sz="2000" b="1" dirty="0"/>
              <a:t>E</a:t>
            </a:r>
            <a:r>
              <a:rPr lang="fr-FR" sz="2000" dirty="0"/>
              <a:t>co-</a:t>
            </a:r>
            <a:r>
              <a:rPr lang="fr-FR" sz="2000" b="1" dirty="0"/>
              <a:t>T</a:t>
            </a:r>
            <a:r>
              <a:rPr lang="fr-FR" sz="2000" dirty="0"/>
              <a:t>ourisme et </a:t>
            </a:r>
            <a:r>
              <a:rPr lang="fr-FR" sz="2000" b="1" dirty="0"/>
              <a:t>A</a:t>
            </a:r>
            <a:r>
              <a:rPr lang="fr-FR" sz="2000" dirty="0"/>
              <a:t>ttractivité</a:t>
            </a:r>
            <a:endParaRPr lang="nl-BE" sz="2000" dirty="0"/>
          </a:p>
        </p:txBody>
      </p:sp>
      <p:pic>
        <p:nvPicPr>
          <p:cNvPr id="20" name="Picture 14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24"/>
          <a:stretch/>
        </p:blipFill>
        <p:spPr bwMode="auto">
          <a:xfrm>
            <a:off x="9587847" y="2019927"/>
            <a:ext cx="734616" cy="1106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5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552" y="3693084"/>
            <a:ext cx="645353" cy="90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6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719" y="2661348"/>
            <a:ext cx="782907" cy="103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7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825" y="2798288"/>
            <a:ext cx="741793" cy="1021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8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042" y="4617975"/>
            <a:ext cx="611451" cy="725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725" y="4060015"/>
            <a:ext cx="858861" cy="641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0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612" y="3693084"/>
            <a:ext cx="779536" cy="608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1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0" b="14920"/>
          <a:stretch/>
        </p:blipFill>
        <p:spPr bwMode="auto">
          <a:xfrm>
            <a:off x="6760166" y="4415101"/>
            <a:ext cx="627074" cy="588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2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025" y="3339510"/>
            <a:ext cx="880678" cy="32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ZoneTexte 29"/>
          <p:cNvSpPr txBox="1"/>
          <p:nvPr/>
        </p:nvSpPr>
        <p:spPr>
          <a:xfrm>
            <a:off x="6528048" y="2019183"/>
            <a:ext cx="15723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i="1" dirty="0"/>
              <a:t>Territoire et partenaires du diagnostic</a:t>
            </a:r>
          </a:p>
        </p:txBody>
      </p:sp>
      <p:sp>
        <p:nvSpPr>
          <p:cNvPr id="31" name="Rectangle à coins arrondis 30"/>
          <p:cNvSpPr/>
          <p:nvPr/>
        </p:nvSpPr>
        <p:spPr>
          <a:xfrm>
            <a:off x="1575181" y="2778474"/>
            <a:ext cx="2094318" cy="130354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2" name="Picture 23"/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632" y="6002250"/>
            <a:ext cx="1387086" cy="676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4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718" y="5864363"/>
            <a:ext cx="1182502" cy="820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Image 33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916" y="6028778"/>
            <a:ext cx="1771650" cy="623570"/>
          </a:xfrm>
          <a:prstGeom prst="rect">
            <a:avLst/>
          </a:prstGeom>
        </p:spPr>
      </p:pic>
      <p:sp>
        <p:nvSpPr>
          <p:cNvPr id="35" name="Rectangle à coins arrondis 34"/>
          <p:cNvSpPr/>
          <p:nvPr/>
        </p:nvSpPr>
        <p:spPr>
          <a:xfrm>
            <a:off x="1548408" y="5810477"/>
            <a:ext cx="4573999" cy="91585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Rectangle à coins arrondis 3"/>
          <p:cNvSpPr/>
          <p:nvPr/>
        </p:nvSpPr>
        <p:spPr>
          <a:xfrm>
            <a:off x="3462335" y="3871036"/>
            <a:ext cx="5320144" cy="157309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 err="1" smtClean="0">
                <a:solidFill>
                  <a:schemeClr val="tx1"/>
                </a:solidFill>
              </a:rPr>
              <a:t>Demand</a:t>
            </a:r>
            <a:r>
              <a:rPr lang="fr-BE" dirty="0" smtClean="0">
                <a:solidFill>
                  <a:schemeClr val="tx1"/>
                </a:solidFill>
              </a:rPr>
              <a:t> of </a:t>
            </a:r>
            <a:r>
              <a:rPr lang="fr-BE" dirty="0" err="1" smtClean="0">
                <a:solidFill>
                  <a:schemeClr val="tx1"/>
                </a:solidFill>
              </a:rPr>
              <a:t>actual</a:t>
            </a:r>
            <a:r>
              <a:rPr lang="fr-BE" dirty="0">
                <a:solidFill>
                  <a:schemeClr val="tx1"/>
                </a:solidFill>
              </a:rPr>
              <a:t>/</a:t>
            </a:r>
            <a:r>
              <a:rPr lang="fr-BE" dirty="0" err="1" smtClean="0">
                <a:solidFill>
                  <a:schemeClr val="tx1"/>
                </a:solidFill>
              </a:rPr>
              <a:t>potential</a:t>
            </a:r>
            <a:r>
              <a:rPr lang="fr-BE" dirty="0" smtClean="0">
                <a:solidFill>
                  <a:schemeClr val="tx1"/>
                </a:solidFill>
              </a:rPr>
              <a:t> </a:t>
            </a:r>
            <a:r>
              <a:rPr lang="fr-BE" dirty="0" err="1" smtClean="0">
                <a:solidFill>
                  <a:schemeClr val="tx1"/>
                </a:solidFill>
              </a:rPr>
              <a:t>visitors</a:t>
            </a:r>
            <a:r>
              <a:rPr lang="fr-BE" dirty="0" smtClean="0">
                <a:solidFill>
                  <a:schemeClr val="tx1"/>
                </a:solidFill>
              </a:rPr>
              <a:t> and </a:t>
            </a:r>
            <a:r>
              <a:rPr lang="fr-BE" dirty="0" err="1" smtClean="0">
                <a:solidFill>
                  <a:schemeClr val="tx1"/>
                </a:solidFill>
              </a:rPr>
              <a:t>residents</a:t>
            </a:r>
            <a:r>
              <a:rPr lang="fr-BE" dirty="0" smtClean="0">
                <a:solidFill>
                  <a:schemeClr val="tx1"/>
                </a:solidFill>
              </a:rPr>
              <a:t> (in </a:t>
            </a:r>
            <a:r>
              <a:rPr lang="fr-BE" dirty="0" err="1" smtClean="0">
                <a:solidFill>
                  <a:schemeClr val="tx1"/>
                </a:solidFill>
              </a:rPr>
              <a:t>terms</a:t>
            </a:r>
            <a:r>
              <a:rPr lang="fr-BE" dirty="0" smtClean="0">
                <a:solidFill>
                  <a:schemeClr val="tx1"/>
                </a:solidFill>
              </a:rPr>
              <a:t> of </a:t>
            </a:r>
            <a:r>
              <a:rPr lang="fr-BE" dirty="0" err="1" smtClean="0">
                <a:solidFill>
                  <a:schemeClr val="tx1"/>
                </a:solidFill>
              </a:rPr>
              <a:t>landscape</a:t>
            </a:r>
            <a:r>
              <a:rPr lang="fr-BE" dirty="0" smtClean="0">
                <a:solidFill>
                  <a:schemeClr val="tx1"/>
                </a:solidFill>
              </a:rPr>
              <a:t> </a:t>
            </a:r>
            <a:r>
              <a:rPr lang="fr-BE" dirty="0" err="1" smtClean="0">
                <a:solidFill>
                  <a:schemeClr val="tx1"/>
                </a:solidFill>
              </a:rPr>
              <a:t>preferences</a:t>
            </a:r>
            <a:r>
              <a:rPr lang="fr-BE" dirty="0" smtClean="0">
                <a:solidFill>
                  <a:schemeClr val="tx1"/>
                </a:solidFill>
              </a:rPr>
              <a:t>, </a:t>
            </a:r>
            <a:r>
              <a:rPr lang="fr-BE" dirty="0" err="1" smtClean="0">
                <a:solidFill>
                  <a:schemeClr val="tx1"/>
                </a:solidFill>
              </a:rPr>
              <a:t>activities</a:t>
            </a:r>
            <a:r>
              <a:rPr lang="fr-BE" dirty="0" smtClean="0">
                <a:solidFill>
                  <a:schemeClr val="tx1"/>
                </a:solidFill>
              </a:rPr>
              <a:t>, 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 err="1" smtClean="0">
                <a:solidFill>
                  <a:schemeClr val="tx1"/>
                </a:solidFill>
              </a:rPr>
              <a:t>Supply</a:t>
            </a:r>
            <a:r>
              <a:rPr lang="fr-BE" dirty="0" smtClean="0">
                <a:solidFill>
                  <a:schemeClr val="tx1"/>
                </a:solidFill>
              </a:rPr>
              <a:t> (in </a:t>
            </a:r>
            <a:r>
              <a:rPr lang="fr-BE" dirty="0" err="1" smtClean="0">
                <a:solidFill>
                  <a:schemeClr val="tx1"/>
                </a:solidFill>
              </a:rPr>
              <a:t>terms</a:t>
            </a:r>
            <a:r>
              <a:rPr lang="fr-BE" dirty="0" smtClean="0">
                <a:solidFill>
                  <a:schemeClr val="tx1"/>
                </a:solidFill>
              </a:rPr>
              <a:t> of </a:t>
            </a:r>
            <a:r>
              <a:rPr lang="fr-BE" dirty="0" err="1" smtClean="0">
                <a:solidFill>
                  <a:schemeClr val="tx1"/>
                </a:solidFill>
              </a:rPr>
              <a:t>landscapes</a:t>
            </a:r>
            <a:r>
              <a:rPr lang="fr-BE" dirty="0" smtClean="0">
                <a:solidFill>
                  <a:schemeClr val="tx1"/>
                </a:solidFill>
              </a:rPr>
              <a:t> and services)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 err="1" smtClean="0">
                <a:solidFill>
                  <a:schemeClr val="tx1"/>
                </a:solidFill>
              </a:rPr>
              <a:t>Visitor</a:t>
            </a:r>
            <a:r>
              <a:rPr lang="fr-BE" dirty="0" smtClean="0">
                <a:solidFill>
                  <a:schemeClr val="tx1"/>
                </a:solidFill>
              </a:rPr>
              <a:t> </a:t>
            </a:r>
            <a:r>
              <a:rPr lang="fr-BE" dirty="0" err="1" smtClean="0">
                <a:solidFill>
                  <a:schemeClr val="tx1"/>
                </a:solidFill>
              </a:rPr>
              <a:t>frequencies</a:t>
            </a:r>
            <a:r>
              <a:rPr lang="fr-BE" dirty="0" smtClean="0">
                <a:solidFill>
                  <a:schemeClr val="tx1"/>
                </a:solidFill>
              </a:rPr>
              <a:t> (+ </a:t>
            </a:r>
            <a:r>
              <a:rPr lang="fr-BE" dirty="0" err="1" smtClean="0">
                <a:solidFill>
                  <a:schemeClr val="tx1"/>
                </a:solidFill>
              </a:rPr>
              <a:t>profiling</a:t>
            </a:r>
            <a:r>
              <a:rPr lang="fr-BE" dirty="0" smtClean="0">
                <a:solidFill>
                  <a:schemeClr val="tx1"/>
                </a:solidFill>
              </a:rPr>
              <a:t>)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282708" y="1664960"/>
            <a:ext cx="1696371" cy="2355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35" r="1005"/>
          <a:stretch/>
        </p:blipFill>
        <p:spPr bwMode="auto">
          <a:xfrm flipH="1">
            <a:off x="0" y="-2462"/>
            <a:ext cx="1000318" cy="68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127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7" t="17687" r="12647" b="6093"/>
          <a:stretch/>
        </p:blipFill>
        <p:spPr bwMode="auto">
          <a:xfrm>
            <a:off x="1187012" y="1821994"/>
            <a:ext cx="7301293" cy="4807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271414" y="194110"/>
            <a:ext cx="4747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b="1" dirty="0">
                <a:solidFill>
                  <a:srgbClr val="7030A0"/>
                </a:solidFill>
              </a:rPr>
              <a:t>4</a:t>
            </a:r>
            <a:r>
              <a:rPr lang="fr-BE" sz="2800" b="1" dirty="0" smtClean="0">
                <a:solidFill>
                  <a:srgbClr val="7030A0"/>
                </a:solidFill>
              </a:rPr>
              <a:t>. La fréquentation touristique</a:t>
            </a:r>
            <a:endParaRPr lang="fr-BE" sz="2800" b="1" dirty="0">
              <a:solidFill>
                <a:srgbClr val="7030A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269946" y="931663"/>
            <a:ext cx="9289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>
                <a:solidFill>
                  <a:schemeClr val="accent6">
                    <a:lumMod val="75000"/>
                  </a:schemeClr>
                </a:solidFill>
              </a:rPr>
              <a:t>Quelles sont les premiers résultats de la fréquentation </a:t>
            </a:r>
            <a:r>
              <a:rPr lang="fr-BE" sz="2400" b="1" dirty="0" smtClean="0">
                <a:solidFill>
                  <a:schemeClr val="accent6">
                    <a:lumMod val="75000"/>
                  </a:schemeClr>
                </a:solidFill>
              </a:rPr>
              <a:t>? – LARGE SCALE</a:t>
            </a:r>
            <a:endParaRPr lang="fr-BE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8702876" y="2418217"/>
            <a:ext cx="3837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b="1" dirty="0"/>
              <a:t>14 zones caractérisées par des espaces naturels en Ardenne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8702876" y="1821994"/>
            <a:ext cx="3432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>
                <a:solidFill>
                  <a:schemeClr val="accent3">
                    <a:lumMod val="75000"/>
                  </a:schemeClr>
                </a:solidFill>
              </a:rPr>
              <a:t>Données GSM (</a:t>
            </a:r>
            <a:r>
              <a:rPr lang="fr-BE" sz="2400" b="1" dirty="0" err="1">
                <a:solidFill>
                  <a:schemeClr val="accent3">
                    <a:lumMod val="75000"/>
                  </a:schemeClr>
                </a:solidFill>
              </a:rPr>
              <a:t>Proximus</a:t>
            </a:r>
            <a:r>
              <a:rPr lang="fr-BE" sz="2400" b="1" dirty="0">
                <a:solidFill>
                  <a:schemeClr val="accent3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8697386" y="3135093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b="1" dirty="0"/>
              <a:t>125.000 ha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8702876" y="3627854"/>
            <a:ext cx="3432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b="1" dirty="0"/>
              <a:t>4 x 1 mois à différentes saisons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8702876" y="4179987"/>
            <a:ext cx="3654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b="1" dirty="0"/>
              <a:t>Origine, durée de la visite, logement sur place, ….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1119507" y="5856271"/>
            <a:ext cx="4588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b="1" dirty="0"/>
              <a:t>Analyse en cours </a:t>
            </a:r>
            <a:r>
              <a:rPr lang="fr-BE" b="1" dirty="0" smtClean="0"/>
              <a:t/>
            </a:r>
            <a:br>
              <a:rPr lang="fr-BE" b="1" dirty="0" smtClean="0"/>
            </a:br>
            <a:r>
              <a:rPr lang="fr-BE" b="1" dirty="0" smtClean="0"/>
              <a:t>- </a:t>
            </a:r>
            <a:r>
              <a:rPr lang="fr-BE" b="1" dirty="0" smtClean="0"/>
              <a:t>« major issue » = </a:t>
            </a:r>
            <a:r>
              <a:rPr lang="fr-BE" b="1" dirty="0" smtClean="0"/>
              <a:t>la </a:t>
            </a:r>
            <a:r>
              <a:rPr lang="fr-BE" b="1" dirty="0"/>
              <a:t>taille des cellules GSM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35" r="1005"/>
          <a:stretch/>
        </p:blipFill>
        <p:spPr bwMode="auto">
          <a:xfrm flipH="1">
            <a:off x="18410" y="-2462"/>
            <a:ext cx="1000318" cy="68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5">
            <a:extLst>
              <a:ext uri="{FF2B5EF4-FFF2-40B4-BE49-F238E27FC236}">
                <a16:creationId xmlns:a16="http://schemas.microsoft.com/office/drawing/2014/main" id="{E836F716-D85F-41ED-BF8F-E1EC875B53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48" y="-2462"/>
            <a:ext cx="2739368" cy="193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275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1973396" y="1607661"/>
            <a:ext cx="3360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>
                <a:solidFill>
                  <a:schemeClr val="accent3">
                    <a:lumMod val="75000"/>
                  </a:schemeClr>
                </a:solidFill>
              </a:rPr>
              <a:t>Arrêts longs ( &gt; 3 heures)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1323266" y="4702790"/>
            <a:ext cx="4942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/>
              <a:buChar char="Ø"/>
            </a:pPr>
            <a:r>
              <a:rPr lang="fr-BE" sz="2400" b="1" dirty="0">
                <a:solidFill>
                  <a:schemeClr val="accent6">
                    <a:lumMod val="75000"/>
                  </a:schemeClr>
                </a:solidFill>
              </a:rPr>
              <a:t>2 millions de visiteurs sur 150 jours</a:t>
            </a:r>
          </a:p>
          <a:p>
            <a:pPr marL="285750" indent="-285750">
              <a:buFont typeface="Wingdings"/>
              <a:buChar char="Ø"/>
            </a:pPr>
            <a:r>
              <a:rPr lang="fr-BE" sz="2400" b="1" dirty="0">
                <a:solidFill>
                  <a:schemeClr val="accent6">
                    <a:lumMod val="75000"/>
                  </a:schemeClr>
                </a:solidFill>
              </a:rPr>
              <a:t>14.000 visiteurs/jour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" t="4443" r="2500" b="4728"/>
          <a:stretch/>
        </p:blipFill>
        <p:spPr bwMode="auto">
          <a:xfrm>
            <a:off x="6956127" y="2069325"/>
            <a:ext cx="4556722" cy="2640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" t="2949" r="2161" b="1494"/>
          <a:stretch/>
        </p:blipFill>
        <p:spPr bwMode="auto">
          <a:xfrm>
            <a:off x="1618317" y="2069326"/>
            <a:ext cx="4400550" cy="2633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7120706" y="1607661"/>
            <a:ext cx="3705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>
                <a:solidFill>
                  <a:schemeClr val="accent3">
                    <a:lumMod val="75000"/>
                  </a:schemeClr>
                </a:solidFill>
              </a:rPr>
              <a:t>Arrêts courts ( 1 à 3 heures)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6877514" y="4702789"/>
            <a:ext cx="51794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/>
              <a:buChar char="Ø"/>
            </a:pPr>
            <a:r>
              <a:rPr lang="fr-BE" sz="2400" b="1" dirty="0">
                <a:solidFill>
                  <a:schemeClr val="accent6">
                    <a:lumMod val="75000"/>
                  </a:schemeClr>
                </a:solidFill>
              </a:rPr>
              <a:t>1.7 millions de visiteurs sur 150 jours</a:t>
            </a:r>
          </a:p>
          <a:p>
            <a:pPr marL="285750" indent="-285750">
              <a:buFont typeface="Wingdings"/>
              <a:buChar char="Ø"/>
            </a:pPr>
            <a:r>
              <a:rPr lang="fr-BE" sz="2400" b="1" dirty="0">
                <a:solidFill>
                  <a:schemeClr val="accent6">
                    <a:lumMod val="75000"/>
                  </a:schemeClr>
                </a:solidFill>
              </a:rPr>
              <a:t>11.000 visiteurs/jour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183373" y="5462610"/>
            <a:ext cx="805111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BE" sz="2000" b="1" dirty="0"/>
              <a:t>Sans prendre en compte les arrêts de résidents dans des cellules voisines</a:t>
            </a:r>
          </a:p>
          <a:p>
            <a:pPr>
              <a:lnSpc>
                <a:spcPct val="150000"/>
              </a:lnSpc>
            </a:pPr>
            <a:r>
              <a:rPr lang="fr-BE" sz="2000" b="1" dirty="0"/>
              <a:t>(locaux = 2 millions de visites longues et 2 millions de visites plus courtes) </a:t>
            </a:r>
            <a:endParaRPr lang="fr-BE" sz="2000" b="1" dirty="0" smtClean="0"/>
          </a:p>
          <a:p>
            <a:pPr>
              <a:lnSpc>
                <a:spcPct val="150000"/>
              </a:lnSpc>
            </a:pPr>
            <a:r>
              <a:rPr lang="fr-BE" sz="2000" b="1" dirty="0" smtClean="0">
                <a:solidFill>
                  <a:srgbClr val="AA5216"/>
                </a:solidFill>
              </a:rPr>
              <a:t>RAPPEL</a:t>
            </a:r>
            <a:r>
              <a:rPr lang="fr-BE" sz="2000" b="1" dirty="0" smtClean="0"/>
              <a:t>: « pôle Nature » = 3.5 millions/an</a:t>
            </a:r>
            <a:endParaRPr lang="fr-BE" sz="2000" b="1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35" r="1005"/>
          <a:stretch/>
        </p:blipFill>
        <p:spPr bwMode="auto">
          <a:xfrm flipH="1">
            <a:off x="18410" y="-2462"/>
            <a:ext cx="1000318" cy="68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5">
            <a:extLst>
              <a:ext uri="{FF2B5EF4-FFF2-40B4-BE49-F238E27FC236}">
                <a16:creationId xmlns:a16="http://schemas.microsoft.com/office/drawing/2014/main" id="{E836F716-D85F-41ED-BF8F-E1EC875B53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48" y="-2462"/>
            <a:ext cx="2739368" cy="1937440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1271414" y="194110"/>
            <a:ext cx="4747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b="1" dirty="0">
                <a:solidFill>
                  <a:srgbClr val="7030A0"/>
                </a:solidFill>
              </a:rPr>
              <a:t>4</a:t>
            </a:r>
            <a:r>
              <a:rPr lang="fr-BE" sz="2800" b="1" dirty="0" smtClean="0">
                <a:solidFill>
                  <a:srgbClr val="7030A0"/>
                </a:solidFill>
              </a:rPr>
              <a:t>. La fréquentation touristique</a:t>
            </a:r>
            <a:endParaRPr lang="fr-BE" sz="2800" b="1" dirty="0">
              <a:solidFill>
                <a:srgbClr val="7030A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269946" y="931663"/>
            <a:ext cx="92892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>
                <a:solidFill>
                  <a:schemeClr val="accent6">
                    <a:lumMod val="75000"/>
                  </a:schemeClr>
                </a:solidFill>
              </a:rPr>
              <a:t>Quelles sont les premiers résultats de la fréquentation </a:t>
            </a:r>
            <a:r>
              <a:rPr lang="fr-BE" sz="2400" b="1" dirty="0" smtClean="0">
                <a:solidFill>
                  <a:schemeClr val="accent6">
                    <a:lumMod val="75000"/>
                  </a:schemeClr>
                </a:solidFill>
              </a:rPr>
              <a:t>? </a:t>
            </a:r>
            <a:r>
              <a:rPr lang="fr-BE" sz="2400" b="1" dirty="0">
                <a:solidFill>
                  <a:schemeClr val="accent6">
                    <a:lumMod val="75000"/>
                  </a:schemeClr>
                </a:solidFill>
              </a:rPr>
              <a:t>– LARGE SCALE</a:t>
            </a:r>
          </a:p>
          <a:p>
            <a:endParaRPr lang="fr-BE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8817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  <p:bldP spid="19" grpId="0"/>
      <p:bldP spid="20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46" y="1441688"/>
            <a:ext cx="10571162" cy="444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2067679" y="586859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/>
              <a:t>Mai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928989" y="5868590"/>
            <a:ext cx="484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/>
              <a:t>Eté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7261468" y="5868590"/>
            <a:ext cx="1075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/>
              <a:t>Automne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0294228" y="5868590"/>
            <a:ext cx="63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/>
              <a:t>Noël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065882" y="6237922"/>
            <a:ext cx="100846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b="1" dirty="0">
                <a:solidFill>
                  <a:schemeClr val="accent6">
                    <a:lumMod val="75000"/>
                  </a:schemeClr>
                </a:solidFill>
              </a:rPr>
              <a:t>Fréquentation doublée les WE (triplée pour les nationaux) + doublée en période de vacances 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35" r="1005"/>
          <a:stretch/>
        </p:blipFill>
        <p:spPr bwMode="auto">
          <a:xfrm flipH="1">
            <a:off x="18410" y="-2462"/>
            <a:ext cx="1000318" cy="68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5">
            <a:extLst>
              <a:ext uri="{FF2B5EF4-FFF2-40B4-BE49-F238E27FC236}">
                <a16:creationId xmlns:a16="http://schemas.microsoft.com/office/drawing/2014/main" id="{E836F716-D85F-41ED-BF8F-E1EC875B53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48" y="-2462"/>
            <a:ext cx="2739368" cy="1937440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1271414" y="194110"/>
            <a:ext cx="4747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b="1" dirty="0" smtClean="0">
                <a:solidFill>
                  <a:srgbClr val="7030A0"/>
                </a:solidFill>
              </a:rPr>
              <a:t>4. La fréquentation touristique</a:t>
            </a:r>
            <a:endParaRPr lang="fr-BE" sz="2800" b="1" dirty="0">
              <a:solidFill>
                <a:srgbClr val="7030A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269946" y="931663"/>
            <a:ext cx="92892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>
                <a:solidFill>
                  <a:schemeClr val="accent6">
                    <a:lumMod val="75000"/>
                  </a:schemeClr>
                </a:solidFill>
              </a:rPr>
              <a:t>Quelles sont les premiers résultats de la fréquentation </a:t>
            </a:r>
            <a:r>
              <a:rPr lang="fr-BE" sz="2400" b="1" dirty="0" smtClean="0">
                <a:solidFill>
                  <a:schemeClr val="accent6">
                    <a:lumMod val="75000"/>
                  </a:schemeClr>
                </a:solidFill>
              </a:rPr>
              <a:t>? </a:t>
            </a:r>
            <a:r>
              <a:rPr lang="fr-BE" sz="2400" b="1" dirty="0">
                <a:solidFill>
                  <a:schemeClr val="accent6">
                    <a:lumMod val="75000"/>
                  </a:schemeClr>
                </a:solidFill>
              </a:rPr>
              <a:t>– LARGE SCALE</a:t>
            </a:r>
          </a:p>
          <a:p>
            <a:endParaRPr lang="fr-BE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7171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35" r="1005"/>
          <a:stretch/>
        </p:blipFill>
        <p:spPr bwMode="auto">
          <a:xfrm flipH="1">
            <a:off x="18410" y="-2462"/>
            <a:ext cx="1000318" cy="68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5">
            <a:extLst>
              <a:ext uri="{FF2B5EF4-FFF2-40B4-BE49-F238E27FC236}">
                <a16:creationId xmlns:a16="http://schemas.microsoft.com/office/drawing/2014/main" id="{E836F716-D85F-41ED-BF8F-E1EC875B53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48" y="-2462"/>
            <a:ext cx="2739368" cy="1937440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1271414" y="194110"/>
            <a:ext cx="4747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b="1" dirty="0">
                <a:solidFill>
                  <a:srgbClr val="7030A0"/>
                </a:solidFill>
              </a:rPr>
              <a:t>4</a:t>
            </a:r>
            <a:r>
              <a:rPr lang="fr-BE" sz="2800" b="1" dirty="0" smtClean="0">
                <a:solidFill>
                  <a:srgbClr val="7030A0"/>
                </a:solidFill>
              </a:rPr>
              <a:t>. La fréquentation touristique</a:t>
            </a:r>
            <a:endParaRPr lang="fr-BE" sz="2800" b="1" dirty="0">
              <a:solidFill>
                <a:srgbClr val="7030A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545511" y="766546"/>
            <a:ext cx="93172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>
                <a:solidFill>
                  <a:schemeClr val="accent6">
                    <a:lumMod val="75000"/>
                  </a:schemeClr>
                </a:solidFill>
              </a:rPr>
              <a:t>Quelles sont les premiers résultats de la fréquentation </a:t>
            </a:r>
            <a:r>
              <a:rPr lang="fr-BE" sz="2400" b="1" dirty="0" smtClean="0">
                <a:solidFill>
                  <a:schemeClr val="accent6">
                    <a:lumMod val="75000"/>
                  </a:schemeClr>
                </a:solidFill>
              </a:rPr>
              <a:t>? </a:t>
            </a:r>
            <a:r>
              <a:rPr lang="fr-BE" sz="2400" b="1" dirty="0">
                <a:solidFill>
                  <a:schemeClr val="accent6">
                    <a:lumMod val="75000"/>
                  </a:schemeClr>
                </a:solidFill>
              </a:rPr>
              <a:t>– </a:t>
            </a:r>
            <a:r>
              <a:rPr lang="fr-BE" sz="2400" b="1" dirty="0" smtClean="0">
                <a:solidFill>
                  <a:schemeClr val="accent6">
                    <a:lumMod val="75000"/>
                  </a:schemeClr>
                </a:solidFill>
              </a:rPr>
              <a:t>SMALL </a:t>
            </a:r>
            <a:r>
              <a:rPr lang="fr-BE" sz="2400" b="1" dirty="0">
                <a:solidFill>
                  <a:schemeClr val="accent6">
                    <a:lumMod val="75000"/>
                  </a:schemeClr>
                </a:solidFill>
              </a:rPr>
              <a:t>SCALE</a:t>
            </a:r>
          </a:p>
          <a:p>
            <a:endParaRPr lang="fr-BE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6"/>
          <a:srcRect l="14792" r="5253" b="11341"/>
          <a:stretch/>
        </p:blipFill>
        <p:spPr>
          <a:xfrm>
            <a:off x="2226256" y="1863796"/>
            <a:ext cx="5490453" cy="3936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ZoneTexte 32"/>
          <p:cNvSpPr txBox="1"/>
          <p:nvPr/>
        </p:nvSpPr>
        <p:spPr>
          <a:xfrm>
            <a:off x="8407947" y="2338828"/>
            <a:ext cx="3837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b="1" dirty="0" smtClean="0"/>
              <a:t>20 cameras dans 4 forêts</a:t>
            </a:r>
            <a:endParaRPr lang="fr-BE" b="1" dirty="0"/>
          </a:p>
        </p:txBody>
      </p:sp>
      <p:sp>
        <p:nvSpPr>
          <p:cNvPr id="34" name="ZoneTexte 33"/>
          <p:cNvSpPr txBox="1"/>
          <p:nvPr/>
        </p:nvSpPr>
        <p:spPr>
          <a:xfrm>
            <a:off x="7988143" y="1739807"/>
            <a:ext cx="2479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 smtClean="0">
                <a:solidFill>
                  <a:schemeClr val="accent3">
                    <a:lumMod val="75000"/>
                  </a:schemeClr>
                </a:solidFill>
              </a:rPr>
              <a:t>Camera </a:t>
            </a:r>
            <a:r>
              <a:rPr lang="fr-BE" sz="2400" b="1" dirty="0" err="1" smtClean="0">
                <a:solidFill>
                  <a:schemeClr val="accent3">
                    <a:lumMod val="75000"/>
                  </a:schemeClr>
                </a:solidFill>
              </a:rPr>
              <a:t>Traps</a:t>
            </a:r>
            <a:r>
              <a:rPr lang="fr-BE" sz="2400" b="1" dirty="0" smtClean="0">
                <a:solidFill>
                  <a:schemeClr val="accent3">
                    <a:lumMod val="75000"/>
                  </a:schemeClr>
                </a:solidFill>
              </a:rPr>
              <a:t> (20)</a:t>
            </a:r>
            <a:endParaRPr lang="fr-BE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8414884" y="2748783"/>
            <a:ext cx="288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b="1" dirty="0" smtClean="0"/>
              <a:t>Coordination avec le DNF</a:t>
            </a:r>
            <a:endParaRPr lang="fr-BE" b="1" dirty="0"/>
          </a:p>
        </p:txBody>
      </p:sp>
      <p:sp>
        <p:nvSpPr>
          <p:cNvPr id="36" name="ZoneTexte 35"/>
          <p:cNvSpPr txBox="1"/>
          <p:nvPr/>
        </p:nvSpPr>
        <p:spPr>
          <a:xfrm>
            <a:off x="8407947" y="3161052"/>
            <a:ext cx="3377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b="1" dirty="0" smtClean="0"/>
              <a:t>Une année (07/2018-08/2019</a:t>
            </a:r>
            <a:r>
              <a:rPr lang="fr-BE" b="1" dirty="0" smtClean="0"/>
              <a:t>)</a:t>
            </a:r>
            <a:endParaRPr lang="fr-BE" b="1" dirty="0"/>
          </a:p>
        </p:txBody>
      </p:sp>
      <p:sp>
        <p:nvSpPr>
          <p:cNvPr id="37" name="ZoneTexte 36"/>
          <p:cNvSpPr txBox="1"/>
          <p:nvPr/>
        </p:nvSpPr>
        <p:spPr>
          <a:xfrm>
            <a:off x="8426817" y="3613944"/>
            <a:ext cx="3654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b="1" dirty="0" smtClean="0"/>
              <a:t>7 mois </a:t>
            </a:r>
            <a:r>
              <a:rPr lang="fr-BE" b="1" dirty="0" smtClean="0">
                <a:sym typeface="Wingdings" panose="05000000000000000000" pitchFamily="2" charset="2"/>
              </a:rPr>
              <a:t> 250 000 personnes </a:t>
            </a:r>
            <a:endParaRPr lang="fr-BE" b="1" dirty="0"/>
          </a:p>
        </p:txBody>
      </p:sp>
      <p:pic>
        <p:nvPicPr>
          <p:cNvPr id="39" name="Imag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221" y="4453353"/>
            <a:ext cx="3353370" cy="2235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" name="ZoneTexte 39"/>
          <p:cNvSpPr txBox="1"/>
          <p:nvPr/>
        </p:nvSpPr>
        <p:spPr>
          <a:xfrm>
            <a:off x="1478738" y="6061568"/>
            <a:ext cx="5179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dirty="0" smtClean="0">
                <a:solidFill>
                  <a:schemeClr val="accent3">
                    <a:lumMod val="75000"/>
                  </a:schemeClr>
                </a:solidFill>
              </a:rPr>
              <a:t>Images floutées ! ~ Protection de la vie privée!</a:t>
            </a:r>
            <a:endParaRPr lang="fr-BE" sz="2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1" name="Picture 12">
            <a:extLst>
              <a:ext uri="{FF2B5EF4-FFF2-40B4-BE49-F238E27FC236}">
                <a16:creationId xmlns:a16="http://schemas.microsoft.com/office/drawing/2014/main" id="{6B956982-4193-46FB-93C5-2D09B29095F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5" t="20720" r="11526" b="24652"/>
          <a:stretch/>
        </p:blipFill>
        <p:spPr>
          <a:xfrm>
            <a:off x="1130285" y="1305264"/>
            <a:ext cx="3218903" cy="2335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7768079" y="3969865"/>
            <a:ext cx="416742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fr-BE" b="1" dirty="0">
                <a:solidFill>
                  <a:srgbClr val="AA5216"/>
                </a:solidFill>
              </a:rPr>
              <a:t>RAPPEL</a:t>
            </a:r>
            <a:r>
              <a:rPr lang="fr-BE" b="1" dirty="0"/>
              <a:t>: « pôle Nature » = 3.5 millions/an</a:t>
            </a:r>
            <a:endParaRPr lang="fr-BE" b="1" dirty="0"/>
          </a:p>
        </p:txBody>
      </p:sp>
    </p:spTree>
    <p:extLst>
      <p:ext uri="{BB962C8B-B14F-4D97-AF65-F5344CB8AC3E}">
        <p14:creationId xmlns:p14="http://schemas.microsoft.com/office/powerpoint/2010/main" val="35579942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75113" y="188774"/>
            <a:ext cx="6773388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b="1" dirty="0">
                <a:solidFill>
                  <a:schemeClr val="accent6">
                    <a:lumMod val="75000"/>
                  </a:schemeClr>
                </a:solidFill>
              </a:rPr>
              <a:t>Contenu</a:t>
            </a:r>
          </a:p>
          <a:p>
            <a:endParaRPr lang="fr-BE" sz="2400" b="1" dirty="0"/>
          </a:p>
          <a:p>
            <a:pPr marL="457200" indent="-457200">
              <a:buFont typeface="+mj-lt"/>
              <a:buAutoNum type="arabicPeriod"/>
            </a:pPr>
            <a:r>
              <a:rPr lang="fr-BE" sz="2400" b="1" dirty="0">
                <a:solidFill>
                  <a:srgbClr val="7030A0"/>
                </a:solidFill>
              </a:rPr>
              <a:t>Les enjeux touristiques en </a:t>
            </a:r>
            <a:r>
              <a:rPr lang="fr-BE" sz="2400" b="1" dirty="0" smtClean="0">
                <a:solidFill>
                  <a:srgbClr val="7030A0"/>
                </a:solidFill>
              </a:rPr>
              <a:t>Wallonie</a:t>
            </a:r>
            <a:r>
              <a:rPr lang="fr-BE" sz="2400" b="1" dirty="0">
                <a:solidFill>
                  <a:srgbClr val="7030A0"/>
                </a:solidFill>
              </a:rPr>
              <a:t/>
            </a:r>
            <a:br>
              <a:rPr lang="fr-BE" sz="2400" b="1" dirty="0">
                <a:solidFill>
                  <a:srgbClr val="7030A0"/>
                </a:solidFill>
              </a:rPr>
            </a:br>
            <a:endParaRPr lang="fr-BE" sz="2400" b="1" dirty="0">
              <a:solidFill>
                <a:srgbClr val="7030A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fr-BE" sz="2400" b="1" dirty="0">
                <a:solidFill>
                  <a:srgbClr val="7030A0"/>
                </a:solidFill>
              </a:rPr>
              <a:t>Révéler l’importance </a:t>
            </a:r>
            <a:r>
              <a:rPr lang="fr-BE" sz="2400" b="1" dirty="0" smtClean="0">
                <a:solidFill>
                  <a:srgbClr val="7030A0"/>
                </a:solidFill>
              </a:rPr>
              <a:t>du </a:t>
            </a:r>
            <a:r>
              <a:rPr lang="fr-BE" sz="2400" b="1" dirty="0">
                <a:solidFill>
                  <a:srgbClr val="7030A0"/>
                </a:solidFill>
              </a:rPr>
              <a:t>patrimoine </a:t>
            </a:r>
            <a:r>
              <a:rPr lang="fr-BE" sz="2400" b="1" dirty="0" smtClean="0">
                <a:solidFill>
                  <a:srgbClr val="7030A0"/>
                </a:solidFill>
              </a:rPr>
              <a:t>naturel</a:t>
            </a:r>
          </a:p>
          <a:p>
            <a:pPr marL="457200" indent="-457200">
              <a:buFont typeface="+mj-lt"/>
              <a:buAutoNum type="arabicPeriod"/>
            </a:pPr>
            <a:endParaRPr lang="fr-BE" sz="2400" b="1" dirty="0" smtClean="0">
              <a:solidFill>
                <a:srgbClr val="7030A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fr-BE" sz="2400" b="1" dirty="0" smtClean="0">
                <a:solidFill>
                  <a:srgbClr val="7030A0"/>
                </a:solidFill>
              </a:rPr>
              <a:t>La </a:t>
            </a:r>
            <a:r>
              <a:rPr lang="fr-BE" sz="2400" b="1" dirty="0">
                <a:solidFill>
                  <a:srgbClr val="7030A0"/>
                </a:solidFill>
              </a:rPr>
              <a:t>logique des projets Forêts d’Ardenne, </a:t>
            </a:r>
            <a:br>
              <a:rPr lang="fr-BE" sz="2400" b="1" dirty="0">
                <a:solidFill>
                  <a:srgbClr val="7030A0"/>
                </a:solidFill>
              </a:rPr>
            </a:br>
            <a:r>
              <a:rPr lang="fr-BE" sz="2400" b="1" dirty="0" err="1">
                <a:solidFill>
                  <a:srgbClr val="7030A0"/>
                </a:solidFill>
              </a:rPr>
              <a:t>Agreta</a:t>
            </a:r>
            <a:r>
              <a:rPr lang="fr-BE" sz="2400" b="1" dirty="0">
                <a:solidFill>
                  <a:srgbClr val="7030A0"/>
                </a:solidFill>
              </a:rPr>
              <a:t> et Ardenne </a:t>
            </a:r>
            <a:r>
              <a:rPr lang="fr-BE" sz="2400" b="1" dirty="0" err="1">
                <a:solidFill>
                  <a:srgbClr val="7030A0"/>
                </a:solidFill>
              </a:rPr>
              <a:t>Attractivity</a:t>
            </a:r>
            <a:r>
              <a:rPr lang="fr-BE" sz="2400" b="1" dirty="0">
                <a:solidFill>
                  <a:srgbClr val="7030A0"/>
                </a:solidFill>
              </a:rPr>
              <a:t/>
            </a:r>
            <a:br>
              <a:rPr lang="fr-BE" sz="2400" b="1" dirty="0">
                <a:solidFill>
                  <a:srgbClr val="7030A0"/>
                </a:solidFill>
              </a:rPr>
            </a:br>
            <a:endParaRPr lang="fr-BE" sz="2400" b="1" dirty="0">
              <a:solidFill>
                <a:srgbClr val="7030A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fr-BE" sz="2400" b="1" dirty="0">
                <a:solidFill>
                  <a:srgbClr val="7030A0"/>
                </a:solidFill>
              </a:rPr>
              <a:t>La fréquentation </a:t>
            </a:r>
            <a:r>
              <a:rPr lang="fr-BE" sz="2400" b="1" dirty="0" smtClean="0">
                <a:solidFill>
                  <a:srgbClr val="7030A0"/>
                </a:solidFill>
              </a:rPr>
              <a:t>touristique</a:t>
            </a:r>
          </a:p>
          <a:p>
            <a:pPr marL="457200" indent="-457200">
              <a:buFont typeface="+mj-lt"/>
              <a:buAutoNum type="arabicPeriod"/>
            </a:pPr>
            <a:endParaRPr lang="fr-BE" sz="2400" b="1" dirty="0">
              <a:solidFill>
                <a:srgbClr val="21908C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fr-BE" sz="2400" b="1" dirty="0" smtClean="0">
                <a:solidFill>
                  <a:srgbClr val="7030A0"/>
                </a:solidFill>
              </a:rPr>
              <a:t>Les </a:t>
            </a:r>
            <a:r>
              <a:rPr lang="fr-BE" sz="2400" b="1" dirty="0">
                <a:solidFill>
                  <a:srgbClr val="7030A0"/>
                </a:solidFill>
              </a:rPr>
              <a:t>attentes </a:t>
            </a:r>
            <a:r>
              <a:rPr lang="fr-BE" sz="2400" b="1" dirty="0" smtClean="0">
                <a:solidFill>
                  <a:srgbClr val="7030A0"/>
                </a:solidFill>
              </a:rPr>
              <a:t>…</a:t>
            </a:r>
            <a:r>
              <a:rPr lang="fr-BE" sz="2400" b="1" dirty="0">
                <a:solidFill>
                  <a:srgbClr val="7030A0"/>
                </a:solidFill>
              </a:rPr>
              <a:t/>
            </a:r>
            <a:br>
              <a:rPr lang="fr-BE" sz="2400" b="1" dirty="0">
                <a:solidFill>
                  <a:srgbClr val="7030A0"/>
                </a:solidFill>
              </a:rPr>
            </a:br>
            <a:endParaRPr lang="fr-BE" sz="2400" b="1" dirty="0">
              <a:solidFill>
                <a:srgbClr val="7030A0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BE" sz="2400" b="1" dirty="0" smtClean="0">
                <a:solidFill>
                  <a:srgbClr val="21908C"/>
                </a:solidFill>
              </a:rPr>
              <a:t>des </a:t>
            </a:r>
            <a:r>
              <a:rPr lang="fr-BE" sz="2400" b="1" dirty="0">
                <a:solidFill>
                  <a:srgbClr val="21908C"/>
                </a:solidFill>
              </a:rPr>
              <a:t>opérateurs touristiques, </a:t>
            </a:r>
            <a:endParaRPr lang="fr-BE" sz="2400" b="1" dirty="0" smtClean="0">
              <a:solidFill>
                <a:srgbClr val="21908C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BE" sz="2400" b="1" dirty="0" smtClean="0">
                <a:solidFill>
                  <a:srgbClr val="21908C"/>
                </a:solidFill>
              </a:rPr>
              <a:t>du </a:t>
            </a:r>
            <a:r>
              <a:rPr lang="fr-BE" sz="2400" b="1" dirty="0">
                <a:solidFill>
                  <a:srgbClr val="21908C"/>
                </a:solidFill>
              </a:rPr>
              <a:t>publique en </a:t>
            </a:r>
            <a:r>
              <a:rPr lang="fr-BE" sz="2400" b="1" dirty="0" smtClean="0">
                <a:solidFill>
                  <a:srgbClr val="21908C"/>
                </a:solidFill>
              </a:rPr>
              <a:t>général</a:t>
            </a:r>
          </a:p>
          <a:p>
            <a:pPr marL="914400" lvl="1" indent="-457200">
              <a:buFont typeface="+mj-lt"/>
              <a:buAutoNum type="arabicPeriod"/>
            </a:pPr>
            <a:endParaRPr lang="fr-BE" sz="24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fr-BE" sz="2400" b="1" dirty="0" smtClean="0">
                <a:solidFill>
                  <a:srgbClr val="7030A0"/>
                </a:solidFill>
              </a:rPr>
              <a:t>Exemples </a:t>
            </a:r>
            <a:r>
              <a:rPr lang="fr-BE" sz="2400" b="1" dirty="0">
                <a:solidFill>
                  <a:srgbClr val="7030A0"/>
                </a:solidFill>
              </a:rPr>
              <a:t>de mise en valeur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024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35" r="1005"/>
          <a:stretch/>
        </p:blipFill>
        <p:spPr bwMode="auto">
          <a:xfrm flipH="1">
            <a:off x="18410" y="-2462"/>
            <a:ext cx="1000318" cy="68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5">
            <a:extLst>
              <a:ext uri="{FF2B5EF4-FFF2-40B4-BE49-F238E27FC236}">
                <a16:creationId xmlns:a16="http://schemas.microsoft.com/office/drawing/2014/main" id="{E836F716-D85F-41ED-BF8F-E1EC875B53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727" y="-2462"/>
            <a:ext cx="2739368" cy="1937440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1271414" y="194110"/>
            <a:ext cx="4747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b="1" dirty="0" smtClean="0">
                <a:solidFill>
                  <a:srgbClr val="7030A0"/>
                </a:solidFill>
              </a:rPr>
              <a:t>5. La fréquentation touristique</a:t>
            </a:r>
            <a:endParaRPr lang="fr-BE" sz="2800" b="1" dirty="0">
              <a:solidFill>
                <a:srgbClr val="7030A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545511" y="766546"/>
            <a:ext cx="93172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>
                <a:solidFill>
                  <a:schemeClr val="accent6">
                    <a:lumMod val="75000"/>
                  </a:schemeClr>
                </a:solidFill>
              </a:rPr>
              <a:t>Quelles sont les premiers résultats de la fréquentation </a:t>
            </a:r>
            <a:r>
              <a:rPr lang="fr-BE" sz="2400" b="1" dirty="0" smtClean="0">
                <a:solidFill>
                  <a:schemeClr val="accent6">
                    <a:lumMod val="75000"/>
                  </a:schemeClr>
                </a:solidFill>
              </a:rPr>
              <a:t>? </a:t>
            </a:r>
            <a:r>
              <a:rPr lang="fr-BE" sz="2400" b="1" dirty="0">
                <a:solidFill>
                  <a:schemeClr val="accent6">
                    <a:lumMod val="75000"/>
                  </a:schemeClr>
                </a:solidFill>
              </a:rPr>
              <a:t>– </a:t>
            </a:r>
            <a:r>
              <a:rPr lang="fr-BE" sz="2400" b="1" dirty="0" smtClean="0">
                <a:solidFill>
                  <a:schemeClr val="accent6">
                    <a:lumMod val="75000"/>
                  </a:schemeClr>
                </a:solidFill>
              </a:rPr>
              <a:t>SMALL </a:t>
            </a:r>
            <a:r>
              <a:rPr lang="fr-BE" sz="2400" b="1" dirty="0">
                <a:solidFill>
                  <a:schemeClr val="accent6">
                    <a:lumMod val="75000"/>
                  </a:schemeClr>
                </a:solidFill>
              </a:rPr>
              <a:t>SCALE</a:t>
            </a:r>
          </a:p>
          <a:p>
            <a:endParaRPr lang="fr-BE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6"/>
          <a:srcRect b="5423"/>
          <a:stretch/>
        </p:blipFill>
        <p:spPr>
          <a:xfrm>
            <a:off x="3857854" y="3269652"/>
            <a:ext cx="6925463" cy="3585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7"/>
          <a:srcRect b="5678"/>
          <a:stretch/>
        </p:blipFill>
        <p:spPr>
          <a:xfrm>
            <a:off x="1271414" y="1316252"/>
            <a:ext cx="6161493" cy="3403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ZoneTexte 18"/>
          <p:cNvSpPr txBox="1"/>
          <p:nvPr/>
        </p:nvSpPr>
        <p:spPr>
          <a:xfrm>
            <a:off x="7651815" y="1591310"/>
            <a:ext cx="32218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000" b="1" dirty="0" smtClean="0"/>
              <a:t>WE et vacances marqués </a:t>
            </a:r>
            <a:endParaRPr lang="fr-BE" sz="2000" b="1" baseline="30000" dirty="0"/>
          </a:p>
        </p:txBody>
      </p:sp>
      <p:sp>
        <p:nvSpPr>
          <p:cNvPr id="21" name="Ellipse 20"/>
          <p:cNvSpPr/>
          <p:nvPr/>
        </p:nvSpPr>
        <p:spPr>
          <a:xfrm>
            <a:off x="8408498" y="4996191"/>
            <a:ext cx="783078" cy="676102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Connecteur droit avec flèche 21"/>
          <p:cNvCxnSpPr>
            <a:stCxn id="21" idx="6"/>
          </p:cNvCxnSpPr>
          <p:nvPr/>
        </p:nvCxnSpPr>
        <p:spPr>
          <a:xfrm flipV="1">
            <a:off x="9191576" y="4406200"/>
            <a:ext cx="2159627" cy="928042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11324061" y="4250212"/>
            <a:ext cx="687432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b="1" baseline="30000" dirty="0" smtClean="0"/>
              <a:t>Brame </a:t>
            </a:r>
            <a:r>
              <a:rPr lang="fr-BE" sz="2000" b="1" baseline="30000" dirty="0" smtClean="0"/>
              <a:t/>
            </a:r>
            <a:br>
              <a:rPr lang="fr-BE" sz="2000" b="1" baseline="30000" dirty="0" smtClean="0"/>
            </a:br>
            <a:r>
              <a:rPr lang="fr-BE" sz="2000" b="1" baseline="30000" dirty="0" smtClean="0"/>
              <a:t>du </a:t>
            </a:r>
            <a:r>
              <a:rPr lang="fr-BE" sz="2000" b="1" baseline="30000" dirty="0" smtClean="0"/>
              <a:t>cerf</a:t>
            </a:r>
            <a:endParaRPr lang="fr-BE" sz="2000" b="1" baseline="30000" dirty="0"/>
          </a:p>
        </p:txBody>
      </p:sp>
      <p:cxnSp>
        <p:nvCxnSpPr>
          <p:cNvPr id="24" name="Connecteur droit avec flèche 23"/>
          <p:cNvCxnSpPr/>
          <p:nvPr/>
        </p:nvCxnSpPr>
        <p:spPr>
          <a:xfrm flipV="1">
            <a:off x="10603525" y="5580959"/>
            <a:ext cx="747678" cy="30316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 flipV="1">
            <a:off x="10639697" y="5672293"/>
            <a:ext cx="684364" cy="156309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11260462" y="5490230"/>
            <a:ext cx="1029193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b="1" baseline="30000" dirty="0" smtClean="0"/>
              <a:t>Tours </a:t>
            </a:r>
            <a:r>
              <a:rPr lang="fr-BE" sz="2000" b="1" baseline="30000" dirty="0" smtClean="0"/>
              <a:t>d’</a:t>
            </a:r>
          </a:p>
          <a:p>
            <a:r>
              <a:rPr lang="fr-BE" sz="2000" b="1" baseline="30000" dirty="0" smtClean="0"/>
              <a:t>observation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7651815" y="2148472"/>
            <a:ext cx="42748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000" b="1" dirty="0" smtClean="0"/>
              <a:t>Différences entre massifs forestiers</a:t>
            </a:r>
            <a:endParaRPr lang="fr-BE" sz="2000" b="1" baseline="30000" dirty="0"/>
          </a:p>
        </p:txBody>
      </p:sp>
      <p:sp>
        <p:nvSpPr>
          <p:cNvPr id="28" name="Ellipse 27"/>
          <p:cNvSpPr/>
          <p:nvPr/>
        </p:nvSpPr>
        <p:spPr>
          <a:xfrm>
            <a:off x="1165341" y="1278798"/>
            <a:ext cx="694092" cy="1298457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Connecteur droit avec flèche 28"/>
          <p:cNvCxnSpPr/>
          <p:nvPr/>
        </p:nvCxnSpPr>
        <p:spPr>
          <a:xfrm>
            <a:off x="1467894" y="2576861"/>
            <a:ext cx="155235" cy="3121743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1427917" y="5887240"/>
            <a:ext cx="16635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b="1" baseline="30000" dirty="0" smtClean="0"/>
              <a:t>Différentes</a:t>
            </a:r>
            <a:r>
              <a:rPr lang="fr-BE" sz="2000" b="1" dirty="0" smtClean="0"/>
              <a:t> </a:t>
            </a:r>
            <a:r>
              <a:rPr lang="fr-BE" sz="2000" b="1" baseline="30000" dirty="0"/>
              <a:t>échelles!</a:t>
            </a:r>
            <a:endParaRPr lang="fr-BE" sz="2000" b="1" baseline="30000" dirty="0"/>
          </a:p>
        </p:txBody>
      </p:sp>
      <p:sp>
        <p:nvSpPr>
          <p:cNvPr id="31" name="ZoneTexte 30"/>
          <p:cNvSpPr txBox="1"/>
          <p:nvPr/>
        </p:nvSpPr>
        <p:spPr>
          <a:xfrm>
            <a:off x="7685593" y="2716028"/>
            <a:ext cx="39944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000" b="1" dirty="0" smtClean="0"/>
              <a:t>Différences entre emplacements</a:t>
            </a:r>
            <a:endParaRPr lang="fr-BE" sz="2000" b="1" baseline="30000" dirty="0"/>
          </a:p>
        </p:txBody>
      </p:sp>
    </p:spTree>
    <p:extLst>
      <p:ext uri="{BB962C8B-B14F-4D97-AF65-F5344CB8AC3E}">
        <p14:creationId xmlns:p14="http://schemas.microsoft.com/office/powerpoint/2010/main" val="7474037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7627581" y="617534"/>
            <a:ext cx="2425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i="1" dirty="0" smtClean="0"/>
              <a:t>(</a:t>
            </a:r>
            <a:r>
              <a:rPr lang="fr-BE" sz="2400" b="1" i="1" dirty="0">
                <a:hlinkClick r:id="rId4"/>
              </a:rPr>
              <a:t>rapport en ligne</a:t>
            </a:r>
            <a:r>
              <a:rPr lang="fr-BE" sz="2400" b="1" i="1" dirty="0"/>
              <a:t>)</a:t>
            </a:r>
            <a:endParaRPr lang="fr-BE" sz="2800" b="1" i="1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B2EB2FC-289C-4E84-82DB-B849D2BCA4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7143" y="1480205"/>
            <a:ext cx="567334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nl-BE" sz="2800" b="1" dirty="0"/>
              <a:t>La nature pour vous signifie ... ?</a:t>
            </a:r>
          </a:p>
        </p:txBody>
      </p:sp>
      <p:graphicFrame>
        <p:nvGraphicFramePr>
          <p:cNvPr id="7" name="Graphique 55">
            <a:extLst>
              <a:ext uri="{FF2B5EF4-FFF2-40B4-BE49-F238E27FC236}">
                <a16:creationId xmlns:a16="http://schemas.microsoft.com/office/drawing/2014/main" id="{4ACE2CB0-AC84-47E7-A328-544C249DE8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9237401"/>
              </p:ext>
            </p:extLst>
          </p:nvPr>
        </p:nvGraphicFramePr>
        <p:xfrm>
          <a:off x="1984579" y="2196421"/>
          <a:ext cx="9669417" cy="42765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1" name="Image 5">
            <a:extLst>
              <a:ext uri="{FF2B5EF4-FFF2-40B4-BE49-F238E27FC236}">
                <a16:creationId xmlns:a16="http://schemas.microsoft.com/office/drawing/2014/main" id="{E836F716-D85F-41ED-BF8F-E1EC875B53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48" y="-2462"/>
            <a:ext cx="2739368" cy="193744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222944" y="196532"/>
            <a:ext cx="26705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b="1" dirty="0">
                <a:solidFill>
                  <a:srgbClr val="7030A0"/>
                </a:solidFill>
              </a:rPr>
              <a:t>5</a:t>
            </a:r>
            <a:r>
              <a:rPr lang="fr-BE" sz="2800" b="1" dirty="0" smtClean="0">
                <a:solidFill>
                  <a:srgbClr val="7030A0"/>
                </a:solidFill>
              </a:rPr>
              <a:t>. Les attentes …</a:t>
            </a:r>
            <a:endParaRPr lang="fr-BE" sz="2800" b="1" dirty="0">
              <a:solidFill>
                <a:srgbClr val="7030A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477843" y="617535"/>
            <a:ext cx="3976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 smtClean="0">
                <a:solidFill>
                  <a:schemeClr val="accent6">
                    <a:lumMod val="75000"/>
                  </a:schemeClr>
                </a:solidFill>
              </a:rPr>
              <a:t>… des opérateurs touristiques</a:t>
            </a:r>
            <a:endParaRPr lang="fr-BE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35" r="1005"/>
          <a:stretch/>
        </p:blipFill>
        <p:spPr bwMode="auto">
          <a:xfrm flipH="1">
            <a:off x="18410" y="-2462"/>
            <a:ext cx="1000318" cy="68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1430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E0A52FB4-66B1-44F4-A528-553EA12A70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9436" y="1472622"/>
            <a:ext cx="108725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sz="2400" b="1" dirty="0"/>
              <a:t>Pour quelles raisons principales les visiteurs fréquentent-ils votre entreprise ?</a:t>
            </a:r>
            <a:endParaRPr lang="nl-BE" sz="2400" b="1" dirty="0"/>
          </a:p>
        </p:txBody>
      </p:sp>
      <p:graphicFrame>
        <p:nvGraphicFramePr>
          <p:cNvPr id="9" name="Graphique 4">
            <a:extLst>
              <a:ext uri="{FF2B5EF4-FFF2-40B4-BE49-F238E27FC236}">
                <a16:creationId xmlns:a16="http://schemas.microsoft.com/office/drawing/2014/main" id="{72C6DCFC-2057-41ED-8094-56828134A0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3003702"/>
              </p:ext>
            </p:extLst>
          </p:nvPr>
        </p:nvGraphicFramePr>
        <p:xfrm>
          <a:off x="1227928" y="2044071"/>
          <a:ext cx="10249136" cy="3238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kstvak 2">
            <a:extLst>
              <a:ext uri="{FF2B5EF4-FFF2-40B4-BE49-F238E27FC236}">
                <a16:creationId xmlns:a16="http://schemas.microsoft.com/office/drawing/2014/main" id="{C55C0D24-3B85-422B-841E-AB27B52569D9}"/>
              </a:ext>
            </a:extLst>
          </p:cNvPr>
          <p:cNvSpPr txBox="1"/>
          <p:nvPr/>
        </p:nvSpPr>
        <p:spPr>
          <a:xfrm>
            <a:off x="1222944" y="5288340"/>
            <a:ext cx="109640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2400" b="1" dirty="0">
                <a:latin typeface="Calibri"/>
              </a:rPr>
              <a:t>+ Les deux actions plus </a:t>
            </a:r>
            <a:r>
              <a:rPr lang="nl-BE" sz="2400" b="1" dirty="0" err="1">
                <a:latin typeface="Calibri"/>
              </a:rPr>
              <a:t>citées</a:t>
            </a:r>
            <a:r>
              <a:rPr lang="nl-BE" sz="2400" b="1" dirty="0">
                <a:latin typeface="Calibri"/>
              </a:rPr>
              <a:t> pour </a:t>
            </a:r>
            <a:r>
              <a:rPr lang="nl-BE" sz="2400" b="1" dirty="0" err="1">
                <a:latin typeface="Calibri"/>
              </a:rPr>
              <a:t>améliorer</a:t>
            </a:r>
            <a:r>
              <a:rPr lang="nl-BE" sz="2400" b="1" dirty="0">
                <a:latin typeface="Calibri"/>
              </a:rPr>
              <a:t> </a:t>
            </a:r>
            <a:r>
              <a:rPr lang="nl-BE" sz="2400" b="1" dirty="0" err="1">
                <a:latin typeface="Calibri"/>
              </a:rPr>
              <a:t>l’attractivité</a:t>
            </a:r>
            <a:r>
              <a:rPr lang="nl-BE" sz="2400" b="1" dirty="0">
                <a:latin typeface="Calibri"/>
              </a:rPr>
              <a:t> de </a:t>
            </a:r>
            <a:r>
              <a:rPr lang="nl-BE" sz="2400" b="1" dirty="0" err="1">
                <a:latin typeface="Calibri"/>
              </a:rPr>
              <a:t>l’Ardenne</a:t>
            </a:r>
            <a:r>
              <a:rPr lang="nl-BE" sz="2400" b="1" dirty="0">
                <a:latin typeface="Calibri"/>
              </a:rPr>
              <a:t> s</a:t>
            </a:r>
            <a:r>
              <a:rPr lang="fr-FR" sz="2400" b="1" dirty="0">
                <a:latin typeface="Calibri"/>
              </a:rPr>
              <a:t>ont:</a:t>
            </a:r>
            <a:endParaRPr lang="fr-FR" sz="2000" b="1" dirty="0">
              <a:latin typeface="Calibri"/>
            </a:endParaRPr>
          </a:p>
          <a:p>
            <a:pPr marL="285750" indent="-285750">
              <a:buFontTx/>
              <a:buChar char="-"/>
            </a:pPr>
            <a:r>
              <a:rPr lang="fr-FR" sz="2000" b="1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développer le réseau des </a:t>
            </a:r>
            <a:r>
              <a:rPr lang="fr-FR" sz="2000" b="1" dirty="0">
                <a:solidFill>
                  <a:srgbClr val="B3440D"/>
                </a:solidFill>
                <a:latin typeface="Calibri"/>
              </a:rPr>
              <a:t>zones protégées</a:t>
            </a:r>
          </a:p>
          <a:p>
            <a:pPr marL="285750" indent="-285750">
              <a:buFontTx/>
              <a:buChar char="-"/>
            </a:pPr>
            <a:r>
              <a:rPr lang="nl-BE" sz="2000" b="1" dirty="0" err="1">
                <a:solidFill>
                  <a:srgbClr val="4BACC6">
                    <a:lumMod val="75000"/>
                  </a:srgbClr>
                </a:solidFill>
                <a:latin typeface="Calibri"/>
              </a:rPr>
              <a:t>développer</a:t>
            </a:r>
            <a:r>
              <a:rPr lang="nl-BE" sz="2000" b="1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 la </a:t>
            </a:r>
            <a:r>
              <a:rPr lang="nl-BE" sz="2000" b="1" dirty="0" err="1">
                <a:solidFill>
                  <a:srgbClr val="B3440D"/>
                </a:solidFill>
                <a:latin typeface="Calibri"/>
              </a:rPr>
              <a:t>naturalité</a:t>
            </a:r>
            <a:r>
              <a:rPr lang="nl-BE" sz="2000" b="1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 (</a:t>
            </a:r>
            <a:r>
              <a:rPr lang="fr-FR" sz="2000" b="1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gros arbres, arbres morts, lisières, zones ouvertes, diversité, mélange d’essences, respect des zones humides, des cours d’eau, …</a:t>
            </a:r>
            <a:r>
              <a:rPr lang="nl-BE" sz="2000" b="1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) dans les </a:t>
            </a:r>
            <a:r>
              <a:rPr lang="nl-BE" sz="2000" b="1" dirty="0" err="1">
                <a:solidFill>
                  <a:srgbClr val="4BACC6">
                    <a:lumMod val="75000"/>
                  </a:srgbClr>
                </a:solidFill>
                <a:latin typeface="Calibri"/>
              </a:rPr>
              <a:t>paysages</a:t>
            </a:r>
            <a:r>
              <a:rPr lang="nl-BE" sz="2000" b="1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 </a:t>
            </a:r>
            <a:r>
              <a:rPr lang="nl-BE" sz="2000" b="1" dirty="0" err="1">
                <a:solidFill>
                  <a:srgbClr val="4BACC6">
                    <a:lumMod val="75000"/>
                  </a:srgbClr>
                </a:solidFill>
                <a:latin typeface="Calibri"/>
              </a:rPr>
              <a:t>forestiers</a:t>
            </a:r>
            <a:endParaRPr lang="nl-BE" sz="2000" b="1" dirty="0">
              <a:solidFill>
                <a:srgbClr val="4BACC6">
                  <a:lumMod val="75000"/>
                </a:srgbClr>
              </a:solidFill>
              <a:latin typeface="Calibri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35" r="1005"/>
          <a:stretch/>
        </p:blipFill>
        <p:spPr bwMode="auto">
          <a:xfrm flipH="1">
            <a:off x="18410" y="-2462"/>
            <a:ext cx="1000318" cy="68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5">
            <a:extLst>
              <a:ext uri="{FF2B5EF4-FFF2-40B4-BE49-F238E27FC236}">
                <a16:creationId xmlns:a16="http://schemas.microsoft.com/office/drawing/2014/main" id="{E836F716-D85F-41ED-BF8F-E1EC875B53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48" y="-2462"/>
            <a:ext cx="2739368" cy="193744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7627581" y="617534"/>
            <a:ext cx="2425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i="1" dirty="0" smtClean="0"/>
              <a:t>(</a:t>
            </a:r>
            <a:r>
              <a:rPr lang="fr-BE" sz="2400" b="1" i="1" dirty="0">
                <a:hlinkClick r:id="rId7"/>
              </a:rPr>
              <a:t>rapport en ligne</a:t>
            </a:r>
            <a:r>
              <a:rPr lang="fr-BE" sz="2400" b="1" i="1" dirty="0"/>
              <a:t>)</a:t>
            </a:r>
            <a:endParaRPr lang="fr-BE" sz="2800" b="1" i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1222944" y="196532"/>
            <a:ext cx="26705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b="1" dirty="0">
                <a:solidFill>
                  <a:srgbClr val="7030A0"/>
                </a:solidFill>
              </a:rPr>
              <a:t>5</a:t>
            </a:r>
            <a:r>
              <a:rPr lang="fr-BE" sz="2800" b="1" dirty="0" smtClean="0">
                <a:solidFill>
                  <a:srgbClr val="7030A0"/>
                </a:solidFill>
              </a:rPr>
              <a:t>. Les attentes …</a:t>
            </a:r>
            <a:endParaRPr lang="fr-BE" sz="2800" b="1" dirty="0">
              <a:solidFill>
                <a:srgbClr val="7030A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477843" y="617535"/>
            <a:ext cx="3976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 smtClean="0">
                <a:solidFill>
                  <a:schemeClr val="accent6">
                    <a:lumMod val="75000"/>
                  </a:schemeClr>
                </a:solidFill>
              </a:rPr>
              <a:t>… des opérateurs touristiques</a:t>
            </a:r>
            <a:endParaRPr lang="fr-BE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2530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1222944" y="196532"/>
            <a:ext cx="26705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b="1" dirty="0">
                <a:solidFill>
                  <a:srgbClr val="7030A0"/>
                </a:solidFill>
              </a:rPr>
              <a:t>5</a:t>
            </a:r>
            <a:r>
              <a:rPr lang="fr-BE" sz="2800" b="1" dirty="0" smtClean="0">
                <a:solidFill>
                  <a:srgbClr val="7030A0"/>
                </a:solidFill>
              </a:rPr>
              <a:t>. Les attentes …</a:t>
            </a:r>
            <a:endParaRPr lang="fr-BE" sz="2800" b="1" dirty="0">
              <a:solidFill>
                <a:srgbClr val="7030A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477843" y="617535"/>
            <a:ext cx="3053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 smtClean="0">
                <a:solidFill>
                  <a:schemeClr val="accent6">
                    <a:lumMod val="75000"/>
                  </a:schemeClr>
                </a:solidFill>
              </a:rPr>
              <a:t>… du public en général</a:t>
            </a:r>
            <a:endParaRPr lang="fr-BE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5" name="Grafiek 4">
            <a:extLst>
              <a:ext uri="{FF2B5EF4-FFF2-40B4-BE49-F238E27FC236}">
                <a16:creationId xmlns:a16="http://schemas.microsoft.com/office/drawing/2014/main" id="{EEC55C32-29CB-4473-AFF3-684103FA24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8069709"/>
              </p:ext>
            </p:extLst>
          </p:nvPr>
        </p:nvGraphicFramePr>
        <p:xfrm>
          <a:off x="803948" y="1963881"/>
          <a:ext cx="6498552" cy="3676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Grafiek 5">
            <a:extLst>
              <a:ext uri="{FF2B5EF4-FFF2-40B4-BE49-F238E27FC236}">
                <a16:creationId xmlns:a16="http://schemas.microsoft.com/office/drawing/2014/main" id="{1B8068DD-4D26-4BD3-89E7-819C36167E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7706375"/>
              </p:ext>
            </p:extLst>
          </p:nvPr>
        </p:nvGraphicFramePr>
        <p:xfrm>
          <a:off x="6555497" y="41488"/>
          <a:ext cx="2195245" cy="15268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Tekstvak 7">
            <a:extLst>
              <a:ext uri="{FF2B5EF4-FFF2-40B4-BE49-F238E27FC236}">
                <a16:creationId xmlns:a16="http://schemas.microsoft.com/office/drawing/2014/main" id="{DAED692E-4F7A-497C-94D0-92918D6E7589}"/>
              </a:ext>
            </a:extLst>
          </p:cNvPr>
          <p:cNvSpPr txBox="1"/>
          <p:nvPr/>
        </p:nvSpPr>
        <p:spPr>
          <a:xfrm>
            <a:off x="1605303" y="6141190"/>
            <a:ext cx="120956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 dirty="0">
                <a:latin typeface="Calibri"/>
              </a:rPr>
              <a:t>+ la </a:t>
            </a:r>
            <a:r>
              <a:rPr lang="nl-BE" sz="2000" b="1" dirty="0" err="1">
                <a:latin typeface="Calibri"/>
              </a:rPr>
              <a:t>troisième</a:t>
            </a:r>
            <a:r>
              <a:rPr lang="nl-BE" sz="2000" b="1" dirty="0">
                <a:latin typeface="Calibri"/>
              </a:rPr>
              <a:t> </a:t>
            </a:r>
            <a:r>
              <a:rPr lang="nl-BE" sz="2000" b="1" dirty="0" err="1">
                <a:latin typeface="Calibri"/>
              </a:rPr>
              <a:t>activité</a:t>
            </a:r>
            <a:r>
              <a:rPr lang="nl-BE" sz="2000" b="1" dirty="0">
                <a:latin typeface="Calibri"/>
              </a:rPr>
              <a:t> plus importante </a:t>
            </a:r>
            <a:r>
              <a:rPr lang="nl-BE" sz="2000" b="1" dirty="0" err="1">
                <a:latin typeface="Calibri"/>
              </a:rPr>
              <a:t>mentionnée</a:t>
            </a:r>
            <a:r>
              <a:rPr lang="nl-BE" sz="2000" b="1" dirty="0">
                <a:latin typeface="Calibri"/>
              </a:rPr>
              <a:t> = </a:t>
            </a:r>
            <a:r>
              <a:rPr lang="nl-BE" sz="2000" b="1" dirty="0" err="1">
                <a:latin typeface="Calibri"/>
              </a:rPr>
              <a:t>l’observation</a:t>
            </a:r>
            <a:r>
              <a:rPr lang="nl-BE" sz="2000" b="1" dirty="0">
                <a:latin typeface="Calibri"/>
              </a:rPr>
              <a:t> de la </a:t>
            </a:r>
            <a:r>
              <a:rPr lang="nl-BE" sz="2000" b="1" dirty="0" err="1">
                <a:latin typeface="Calibri"/>
              </a:rPr>
              <a:t>faune</a:t>
            </a:r>
            <a:r>
              <a:rPr lang="nl-BE" sz="2000" b="1" dirty="0">
                <a:latin typeface="Calibri"/>
              </a:rPr>
              <a:t> et </a:t>
            </a:r>
            <a:r>
              <a:rPr lang="nl-BE" sz="2000" b="1" dirty="0" err="1">
                <a:latin typeface="Calibri"/>
              </a:rPr>
              <a:t>flore</a:t>
            </a:r>
            <a:r>
              <a:rPr lang="nl-BE" sz="2000" b="1" dirty="0">
                <a:latin typeface="Calibri"/>
              </a:rPr>
              <a:t>  (&gt;30%)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4934789" y="2507123"/>
            <a:ext cx="2250743" cy="31393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dirty="0"/>
              <a:t>Culturel</a:t>
            </a:r>
          </a:p>
          <a:p>
            <a:endParaRPr lang="fr-BE" dirty="0"/>
          </a:p>
          <a:p>
            <a:r>
              <a:rPr lang="fr-BE" dirty="0"/>
              <a:t>Familial</a:t>
            </a:r>
          </a:p>
          <a:p>
            <a:endParaRPr lang="fr-BE" dirty="0"/>
          </a:p>
          <a:p>
            <a:r>
              <a:rPr lang="fr-BE" dirty="0"/>
              <a:t>Gastronomique</a:t>
            </a:r>
          </a:p>
          <a:p>
            <a:endParaRPr lang="fr-BE" dirty="0"/>
          </a:p>
          <a:p>
            <a:r>
              <a:rPr lang="fr-BE" dirty="0"/>
              <a:t>Nature</a:t>
            </a:r>
          </a:p>
          <a:p>
            <a:endParaRPr lang="fr-BE" dirty="0"/>
          </a:p>
          <a:p>
            <a:r>
              <a:rPr lang="fr-BE" dirty="0"/>
              <a:t>Parc d’attraction</a:t>
            </a:r>
          </a:p>
          <a:p>
            <a:endParaRPr lang="fr-BE" dirty="0"/>
          </a:p>
          <a:p>
            <a:r>
              <a:rPr lang="fr-BE" dirty="0"/>
              <a:t>Sportif</a:t>
            </a:r>
            <a:endParaRPr lang="en-US" dirty="0"/>
          </a:p>
        </p:txBody>
      </p:sp>
      <p:graphicFrame>
        <p:nvGraphicFramePr>
          <p:cNvPr id="7" name="Grafiek 6">
            <a:extLst>
              <a:ext uri="{FF2B5EF4-FFF2-40B4-BE49-F238E27FC236}">
                <a16:creationId xmlns:a16="http://schemas.microsoft.com/office/drawing/2014/main" id="{BDCFF3C5-CDD9-475D-BBB9-DE20BEA502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8577186"/>
              </p:ext>
            </p:extLst>
          </p:nvPr>
        </p:nvGraphicFramePr>
        <p:xfrm>
          <a:off x="6060160" y="2056484"/>
          <a:ext cx="6131840" cy="3467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2" name="Image 5">
            <a:extLst>
              <a:ext uri="{FF2B5EF4-FFF2-40B4-BE49-F238E27FC236}">
                <a16:creationId xmlns:a16="http://schemas.microsoft.com/office/drawing/2014/main" id="{E836F716-D85F-41ED-BF8F-E1EC875B53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118" y="-2462"/>
            <a:ext cx="2739368" cy="1937440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35" r="1005"/>
          <a:stretch/>
        </p:blipFill>
        <p:spPr bwMode="auto">
          <a:xfrm flipH="1">
            <a:off x="18410" y="-2462"/>
            <a:ext cx="1000318" cy="68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91328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8" grpId="0"/>
      <p:bldP spid="2" grpId="0" animBg="1"/>
      <p:bldGraphic spid="7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9066985" y="6550223"/>
            <a:ext cx="32020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b="1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* Interviews en 2005-06 </a:t>
            </a:r>
            <a:r>
              <a:rPr lang="fr-BE" sz="1400" b="1" i="1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in</a:t>
            </a:r>
            <a:r>
              <a:rPr lang="fr-BE" sz="1400" b="1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 </a:t>
            </a:r>
            <a:r>
              <a:rPr lang="fr-BE" sz="1400" b="1" dirty="0" err="1">
                <a:solidFill>
                  <a:srgbClr val="9BBB59">
                    <a:lumMod val="50000"/>
                  </a:srgbClr>
                </a:solidFill>
                <a:latin typeface="Calibri"/>
              </a:rPr>
              <a:t>Colson</a:t>
            </a:r>
            <a:r>
              <a:rPr lang="fr-BE" sz="1400" b="1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 (2009)</a:t>
            </a:r>
            <a:endParaRPr lang="en-GB" sz="1400" b="1" dirty="0">
              <a:solidFill>
                <a:srgbClr val="9BBB59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400C8FE2-BCB0-4B54-93FE-53A6B4E5E3AC}"/>
              </a:ext>
            </a:extLst>
          </p:cNvPr>
          <p:cNvSpPr/>
          <p:nvPr/>
        </p:nvSpPr>
        <p:spPr>
          <a:xfrm>
            <a:off x="1772936" y="1429600"/>
            <a:ext cx="1020671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2000" b="1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le</a:t>
            </a:r>
            <a:r>
              <a:rPr lang="fr-BE" sz="2000" b="1" dirty="0">
                <a:solidFill>
                  <a:srgbClr val="F79646">
                    <a:lumMod val="75000"/>
                  </a:srgbClr>
                </a:solidFill>
              </a:rPr>
              <a:t> </a:t>
            </a:r>
            <a:r>
              <a:rPr lang="fr-BE" sz="2000" b="1" dirty="0">
                <a:solidFill>
                  <a:srgbClr val="F79646">
                    <a:lumMod val="50000"/>
                  </a:srgbClr>
                </a:solidFill>
              </a:rPr>
              <a:t>calme</a:t>
            </a:r>
            <a:r>
              <a:rPr lang="fr-BE" sz="2000" b="1" dirty="0">
                <a:solidFill>
                  <a:srgbClr val="F79646">
                    <a:lumMod val="75000"/>
                  </a:srgbClr>
                </a:solidFill>
              </a:rPr>
              <a:t> </a:t>
            </a:r>
            <a:r>
              <a:rPr lang="fr-BE" sz="2000" b="1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(83 %) *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2000" b="1" dirty="0" smtClean="0">
                <a:solidFill>
                  <a:srgbClr val="4BACC6">
                    <a:lumMod val="75000"/>
                  </a:srgbClr>
                </a:solidFill>
                <a:latin typeface="Calibri"/>
              </a:rPr>
              <a:t>le </a:t>
            </a:r>
            <a:r>
              <a:rPr lang="fr-BE" sz="2000" b="1" dirty="0">
                <a:solidFill>
                  <a:srgbClr val="F79646">
                    <a:lumMod val="50000"/>
                  </a:srgbClr>
                </a:solidFill>
              </a:rPr>
              <a:t>sentier</a:t>
            </a:r>
            <a:r>
              <a:rPr lang="fr-BE" sz="2000" b="1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 (36%) plutôt que des chemins * </a:t>
            </a:r>
            <a:r>
              <a:rPr lang="fr-BE" sz="2000" b="1" dirty="0" smtClean="0">
                <a:solidFill>
                  <a:srgbClr val="F79646">
                    <a:lumMod val="75000"/>
                  </a:srgbClr>
                </a:solidFill>
              </a:rPr>
              <a:t/>
            </a:r>
            <a:br>
              <a:rPr lang="fr-BE" sz="2000" b="1" dirty="0" smtClean="0">
                <a:solidFill>
                  <a:srgbClr val="F79646">
                    <a:lumMod val="75000"/>
                  </a:srgbClr>
                </a:solidFill>
              </a:rPr>
            </a:br>
            <a:r>
              <a:rPr lang="fr-BE" sz="2000" b="1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et </a:t>
            </a:r>
            <a:r>
              <a:rPr lang="nl-BE" sz="2000" b="1" dirty="0" err="1" smtClean="0">
                <a:solidFill>
                  <a:srgbClr val="F79646">
                    <a:lumMod val="50000"/>
                  </a:srgbClr>
                </a:solidFill>
              </a:rPr>
              <a:t>terre</a:t>
            </a:r>
            <a:r>
              <a:rPr lang="nl-BE" sz="2000" b="1" dirty="0" smtClean="0">
                <a:solidFill>
                  <a:srgbClr val="F79646">
                    <a:lumMod val="50000"/>
                  </a:srgbClr>
                </a:solidFill>
              </a:rPr>
              <a:t> </a:t>
            </a:r>
            <a:r>
              <a:rPr lang="nl-BE" sz="2000" b="1" dirty="0" err="1">
                <a:solidFill>
                  <a:srgbClr val="F79646">
                    <a:lumMod val="50000"/>
                  </a:srgbClr>
                </a:solidFill>
              </a:rPr>
              <a:t>ou</a:t>
            </a:r>
            <a:r>
              <a:rPr lang="nl-BE" sz="2000" b="1" dirty="0">
                <a:solidFill>
                  <a:srgbClr val="F79646">
                    <a:lumMod val="50000"/>
                  </a:srgbClr>
                </a:solidFill>
              </a:rPr>
              <a:t> </a:t>
            </a:r>
            <a:r>
              <a:rPr lang="nl-BE" sz="2000" b="1" dirty="0" err="1">
                <a:solidFill>
                  <a:srgbClr val="F79646">
                    <a:lumMod val="50000"/>
                  </a:srgbClr>
                </a:solidFill>
              </a:rPr>
              <a:t>cailleboutis</a:t>
            </a:r>
            <a:r>
              <a:rPr lang="nl-BE" sz="2000" b="1" dirty="0">
                <a:solidFill>
                  <a:srgbClr val="F79646">
                    <a:lumMod val="50000"/>
                  </a:srgbClr>
                </a:solidFill>
              </a:rPr>
              <a:t> </a:t>
            </a:r>
            <a:r>
              <a:rPr lang="nl-BE" sz="2000" b="1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&gt;&gt; </a:t>
            </a:r>
            <a:r>
              <a:rPr lang="nl-BE" sz="2000" b="1" dirty="0" err="1" smtClean="0">
                <a:solidFill>
                  <a:srgbClr val="4BACC6">
                    <a:lumMod val="75000"/>
                  </a:srgbClr>
                </a:solidFill>
                <a:latin typeface="Calibri"/>
              </a:rPr>
              <a:t>macadamisé</a:t>
            </a:r>
            <a:r>
              <a:rPr lang="nl-BE" sz="2000" b="1" dirty="0" smtClean="0">
                <a:solidFill>
                  <a:srgbClr val="4BACC6">
                    <a:lumMod val="75000"/>
                  </a:srgbClr>
                </a:solidFill>
                <a:latin typeface="Calibri"/>
              </a:rPr>
              <a:t>/</a:t>
            </a:r>
            <a:r>
              <a:rPr lang="nl-BE" sz="2000" b="1" dirty="0" err="1" smtClean="0">
                <a:solidFill>
                  <a:srgbClr val="4BACC6">
                    <a:lumMod val="75000"/>
                  </a:srgbClr>
                </a:solidFill>
                <a:latin typeface="Calibri"/>
              </a:rPr>
              <a:t>gravier</a:t>
            </a:r>
            <a:endParaRPr lang="nl-BE" sz="2000" b="1" dirty="0">
              <a:solidFill>
                <a:srgbClr val="4BACC6">
                  <a:lumMod val="75000"/>
                </a:srgbClr>
              </a:solidFill>
              <a:latin typeface="Calibri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2000" b="1" dirty="0" err="1">
                <a:solidFill>
                  <a:srgbClr val="4BACC6">
                    <a:lumMod val="75000"/>
                  </a:srgbClr>
                </a:solidFill>
                <a:latin typeface="Calibri"/>
              </a:rPr>
              <a:t>Une</a:t>
            </a:r>
            <a:r>
              <a:rPr lang="nl-BE" sz="2000" b="1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 </a:t>
            </a:r>
            <a:r>
              <a:rPr lang="nl-BE" sz="2000" b="1" dirty="0" err="1">
                <a:solidFill>
                  <a:srgbClr val="4BACC6">
                    <a:lumMod val="75000"/>
                  </a:srgbClr>
                </a:solidFill>
                <a:latin typeface="Calibri"/>
              </a:rPr>
              <a:t>infrastructure</a:t>
            </a:r>
            <a:r>
              <a:rPr lang="nl-BE" sz="2000" b="1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 </a:t>
            </a:r>
            <a:r>
              <a:rPr lang="nl-BE" sz="2000" b="1" dirty="0">
                <a:solidFill>
                  <a:srgbClr val="F79646">
                    <a:lumMod val="50000"/>
                  </a:srgbClr>
                </a:solidFill>
              </a:rPr>
              <a:t>de base et </a:t>
            </a:r>
            <a:r>
              <a:rPr lang="nl-BE" sz="2000" b="1" dirty="0" err="1">
                <a:solidFill>
                  <a:srgbClr val="F79646">
                    <a:lumMod val="50000"/>
                  </a:srgbClr>
                </a:solidFill>
              </a:rPr>
              <a:t>diversifiée</a:t>
            </a:r>
            <a:r>
              <a:rPr lang="nl-BE" sz="2000" b="1" dirty="0">
                <a:solidFill>
                  <a:srgbClr val="F79646">
                    <a:lumMod val="50000"/>
                  </a:srgbClr>
                </a:solidFill>
              </a:rPr>
              <a:t> </a:t>
            </a:r>
            <a:r>
              <a:rPr lang="nl-BE" sz="2000" b="1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(pique-</a:t>
            </a:r>
            <a:r>
              <a:rPr lang="nl-BE" sz="2000" b="1" dirty="0" err="1">
                <a:solidFill>
                  <a:srgbClr val="4BACC6">
                    <a:lumMod val="75000"/>
                  </a:srgbClr>
                </a:solidFill>
                <a:latin typeface="Calibri"/>
              </a:rPr>
              <a:t>nique</a:t>
            </a:r>
            <a:r>
              <a:rPr lang="nl-BE" sz="2000" b="1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, </a:t>
            </a:r>
            <a:r>
              <a:rPr lang="nl-BE" sz="2000" b="1" dirty="0" err="1">
                <a:solidFill>
                  <a:srgbClr val="4BACC6">
                    <a:lumMod val="75000"/>
                  </a:srgbClr>
                </a:solidFill>
                <a:latin typeface="Calibri"/>
              </a:rPr>
              <a:t>bancs</a:t>
            </a:r>
            <a:r>
              <a:rPr lang="nl-BE" sz="2000" b="1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, </a:t>
            </a:r>
            <a:r>
              <a:rPr lang="nl-BE" sz="2000" b="1" dirty="0" err="1">
                <a:solidFill>
                  <a:srgbClr val="4BACC6">
                    <a:lumMod val="75000"/>
                  </a:srgbClr>
                </a:solidFill>
                <a:latin typeface="Calibri"/>
              </a:rPr>
              <a:t>miradors</a:t>
            </a:r>
            <a:r>
              <a:rPr lang="nl-BE" sz="2000" b="1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, points </a:t>
            </a:r>
            <a:r>
              <a:rPr lang="nl-BE" sz="2000" b="1" dirty="0" err="1">
                <a:solidFill>
                  <a:srgbClr val="4BACC6">
                    <a:lumMod val="75000"/>
                  </a:srgbClr>
                </a:solidFill>
                <a:latin typeface="Calibri"/>
              </a:rPr>
              <a:t>bivouacs</a:t>
            </a:r>
            <a:r>
              <a:rPr lang="nl-BE" sz="2000" b="1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2000" b="1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Des </a:t>
            </a:r>
            <a:r>
              <a:rPr lang="nl-BE" sz="2000" b="1" dirty="0" err="1">
                <a:solidFill>
                  <a:srgbClr val="4BACC6">
                    <a:lumMod val="75000"/>
                  </a:srgbClr>
                </a:solidFill>
                <a:latin typeface="Calibri"/>
              </a:rPr>
              <a:t>éléments</a:t>
            </a:r>
            <a:r>
              <a:rPr lang="nl-BE" sz="2000" b="1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 du </a:t>
            </a:r>
            <a:r>
              <a:rPr lang="nl-BE" sz="2000" b="1" dirty="0" err="1">
                <a:solidFill>
                  <a:srgbClr val="F79646">
                    <a:lumMod val="50000"/>
                  </a:srgbClr>
                </a:solidFill>
              </a:rPr>
              <a:t>patrimoine</a:t>
            </a:r>
            <a:r>
              <a:rPr lang="nl-BE" sz="2000" b="1" dirty="0">
                <a:solidFill>
                  <a:srgbClr val="F79646">
                    <a:lumMod val="50000"/>
                  </a:srgbClr>
                </a:solidFill>
              </a:rPr>
              <a:t> </a:t>
            </a:r>
            <a:r>
              <a:rPr lang="nl-BE" sz="2000" b="1" dirty="0" err="1">
                <a:solidFill>
                  <a:srgbClr val="F79646">
                    <a:lumMod val="50000"/>
                  </a:srgbClr>
                </a:solidFill>
              </a:rPr>
              <a:t>culturel</a:t>
            </a:r>
            <a:r>
              <a:rPr lang="nl-BE" sz="2000" b="1" dirty="0">
                <a:solidFill>
                  <a:srgbClr val="F79646">
                    <a:lumMod val="50000"/>
                  </a:srgbClr>
                </a:solidFill>
              </a:rPr>
              <a:t> </a:t>
            </a:r>
            <a:r>
              <a:rPr lang="nl-BE" sz="2000" b="1" dirty="0" err="1">
                <a:solidFill>
                  <a:srgbClr val="F79646">
                    <a:lumMod val="50000"/>
                  </a:srgbClr>
                </a:solidFill>
              </a:rPr>
              <a:t>restauré</a:t>
            </a:r>
            <a:r>
              <a:rPr lang="nl-BE" sz="2000" b="1" dirty="0">
                <a:solidFill>
                  <a:srgbClr val="F79646">
                    <a:lumMod val="50000"/>
                  </a:srgbClr>
                </a:solidFill>
              </a:rPr>
              <a:t> et </a:t>
            </a:r>
            <a:r>
              <a:rPr lang="nl-BE" sz="2000" b="1" dirty="0" err="1">
                <a:solidFill>
                  <a:srgbClr val="F79646">
                    <a:lumMod val="50000"/>
                  </a:srgbClr>
                </a:solidFill>
              </a:rPr>
              <a:t>valorisé</a:t>
            </a:r>
            <a:endParaRPr lang="nl-BE" sz="2000" b="1" dirty="0">
              <a:solidFill>
                <a:srgbClr val="F79646">
                  <a:lumMod val="50000"/>
                </a:srgbClr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2000" b="1" dirty="0" err="1">
                <a:solidFill>
                  <a:srgbClr val="4BACC6">
                    <a:lumMod val="75000"/>
                  </a:srgbClr>
                </a:solidFill>
                <a:latin typeface="Calibri"/>
              </a:rPr>
              <a:t>Achat</a:t>
            </a:r>
            <a:r>
              <a:rPr lang="nl-BE" sz="2000" b="1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 et </a:t>
            </a:r>
            <a:r>
              <a:rPr lang="nl-BE" sz="2000" b="1" dirty="0" err="1">
                <a:solidFill>
                  <a:srgbClr val="4BACC6">
                    <a:lumMod val="75000"/>
                  </a:srgbClr>
                </a:solidFill>
                <a:latin typeface="Calibri"/>
              </a:rPr>
              <a:t>consommation</a:t>
            </a:r>
            <a:r>
              <a:rPr lang="nl-BE" sz="2000" b="1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 des </a:t>
            </a:r>
            <a:r>
              <a:rPr lang="nl-BE" sz="2000" b="1" dirty="0" err="1">
                <a:solidFill>
                  <a:srgbClr val="F79646">
                    <a:lumMod val="50000"/>
                  </a:srgbClr>
                </a:solidFill>
              </a:rPr>
              <a:t>produits</a:t>
            </a:r>
            <a:r>
              <a:rPr lang="nl-BE" sz="2000" b="1" dirty="0">
                <a:solidFill>
                  <a:srgbClr val="F79646">
                    <a:lumMod val="50000"/>
                  </a:srgbClr>
                </a:solidFill>
              </a:rPr>
              <a:t> </a:t>
            </a:r>
            <a:r>
              <a:rPr lang="nl-BE" sz="2000" b="1" dirty="0" err="1">
                <a:solidFill>
                  <a:srgbClr val="F79646">
                    <a:lumMod val="50000"/>
                  </a:srgbClr>
                </a:solidFill>
              </a:rPr>
              <a:t>locaux</a:t>
            </a:r>
            <a:endParaRPr lang="nl-BE" sz="2000" b="1" dirty="0">
              <a:solidFill>
                <a:srgbClr val="F79646">
                  <a:lumMod val="50000"/>
                </a:srgbClr>
              </a:solidFill>
            </a:endParaRPr>
          </a:p>
        </p:txBody>
      </p:sp>
      <p:pic>
        <p:nvPicPr>
          <p:cNvPr id="13" name="Image 5">
            <a:extLst>
              <a:ext uri="{FF2B5EF4-FFF2-40B4-BE49-F238E27FC236}">
                <a16:creationId xmlns:a16="http://schemas.microsoft.com/office/drawing/2014/main" id="{A2833832-7961-42F8-8AB5-638A6D447D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246" y="0"/>
            <a:ext cx="2739368" cy="1937440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D5522208-4A16-4106-9181-75639768CF66}"/>
              </a:ext>
            </a:extLst>
          </p:cNvPr>
          <p:cNvSpPr txBox="1"/>
          <p:nvPr/>
        </p:nvSpPr>
        <p:spPr>
          <a:xfrm>
            <a:off x="1772936" y="4363039"/>
            <a:ext cx="104169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nl-BE" sz="2000" b="1" dirty="0">
                <a:latin typeface="Calibri"/>
              </a:rPr>
              <a:t>+ </a:t>
            </a:r>
            <a:r>
              <a:rPr lang="nl-BE" sz="2000" b="1" dirty="0" smtClean="0">
                <a:latin typeface="Calibri"/>
              </a:rPr>
              <a:t>Les </a:t>
            </a:r>
            <a:r>
              <a:rPr lang="nl-BE" sz="2000" b="1" dirty="0" err="1" smtClean="0">
                <a:latin typeface="Calibri"/>
              </a:rPr>
              <a:t>aspects</a:t>
            </a:r>
            <a:r>
              <a:rPr lang="nl-BE" sz="2000" b="1" dirty="0" smtClean="0">
                <a:latin typeface="Calibri"/>
              </a:rPr>
              <a:t> de la </a:t>
            </a:r>
            <a:r>
              <a:rPr lang="nl-BE" sz="2000" b="1" dirty="0" err="1" smtClean="0">
                <a:latin typeface="Calibri"/>
              </a:rPr>
              <a:t>forêt</a:t>
            </a:r>
            <a:r>
              <a:rPr lang="nl-BE" sz="2000" b="1" dirty="0" smtClean="0">
                <a:latin typeface="Calibri"/>
              </a:rPr>
              <a:t> </a:t>
            </a:r>
            <a:r>
              <a:rPr lang="nl-BE" sz="2000" b="1" dirty="0" err="1" smtClean="0">
                <a:latin typeface="Calibri"/>
              </a:rPr>
              <a:t>Ardennaise</a:t>
            </a:r>
            <a:r>
              <a:rPr lang="nl-BE" sz="2000" b="1" dirty="0"/>
              <a:t> </a:t>
            </a:r>
            <a:r>
              <a:rPr lang="nl-BE" sz="2000" b="1" dirty="0" smtClean="0"/>
              <a:t>cités comme </a:t>
            </a:r>
            <a:r>
              <a:rPr lang="nl-BE" sz="2000" b="1" dirty="0" smtClean="0">
                <a:latin typeface="Calibri"/>
              </a:rPr>
              <a:t>plus importante:</a:t>
            </a:r>
          </a:p>
          <a:p>
            <a:pPr marL="457200" marR="0" lvl="0" indent="-45720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nl-BE" sz="2000" b="1" dirty="0" err="1" smtClean="0">
                <a:solidFill>
                  <a:srgbClr val="F79646">
                    <a:lumMod val="50000"/>
                  </a:srgbClr>
                </a:solidFill>
              </a:rPr>
              <a:t>l’esthetisme</a:t>
            </a:r>
            <a:r>
              <a:rPr lang="nl-BE" sz="2000" b="1" dirty="0" smtClean="0">
                <a:solidFill>
                  <a:srgbClr val="4BACC6">
                    <a:lumMod val="75000"/>
                  </a:srgbClr>
                </a:solidFill>
                <a:latin typeface="Calibri"/>
              </a:rPr>
              <a:t> </a:t>
            </a:r>
            <a:r>
              <a:rPr lang="nl-BE" sz="2000" b="1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(vue, </a:t>
            </a:r>
            <a:r>
              <a:rPr lang="nl-BE" sz="2000" b="1" dirty="0" err="1">
                <a:solidFill>
                  <a:srgbClr val="4BACC6">
                    <a:lumMod val="75000"/>
                  </a:srgbClr>
                </a:solidFill>
                <a:latin typeface="Calibri"/>
              </a:rPr>
              <a:t>sons</a:t>
            </a:r>
            <a:r>
              <a:rPr lang="nl-BE" sz="2000" b="1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, odeurs) </a:t>
            </a:r>
            <a:endParaRPr lang="nl-BE" sz="2000" b="1" dirty="0" smtClean="0">
              <a:solidFill>
                <a:srgbClr val="4BACC6">
                  <a:lumMod val="75000"/>
                </a:srgbClr>
              </a:solidFill>
              <a:latin typeface="Calibri"/>
            </a:endParaRPr>
          </a:p>
          <a:p>
            <a:pPr marL="457200" marR="0" lvl="0" indent="-45720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nl-BE" sz="2000" b="1" dirty="0" smtClean="0">
                <a:solidFill>
                  <a:srgbClr val="4BACC6">
                    <a:lumMod val="75000"/>
                  </a:srgbClr>
                </a:solidFill>
                <a:latin typeface="Calibri"/>
              </a:rPr>
              <a:t>la </a:t>
            </a:r>
            <a:r>
              <a:rPr lang="nl-BE" sz="2000" b="1" dirty="0" err="1" smtClean="0">
                <a:solidFill>
                  <a:srgbClr val="F79646">
                    <a:lumMod val="50000"/>
                  </a:srgbClr>
                </a:solidFill>
              </a:rPr>
              <a:t>biodiversité</a:t>
            </a:r>
            <a:endParaRPr lang="nl-BE" sz="2000" b="1" dirty="0" smtClean="0">
              <a:solidFill>
                <a:srgbClr val="F79646">
                  <a:lumMod val="50000"/>
                </a:srgbClr>
              </a:solidFill>
            </a:endParaRPr>
          </a:p>
          <a:p>
            <a:pPr marL="457200" marR="0" lvl="0" indent="-45720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nl-BE" sz="2000" b="1" dirty="0" smtClean="0">
                <a:solidFill>
                  <a:srgbClr val="F79646">
                    <a:lumMod val="50000"/>
                  </a:srgbClr>
                </a:solidFill>
                <a:latin typeface="Calibri"/>
              </a:rPr>
              <a:t>Le support de </a:t>
            </a:r>
            <a:r>
              <a:rPr lang="nl-BE" sz="2000" b="1" dirty="0" err="1" smtClean="0">
                <a:solidFill>
                  <a:srgbClr val="F79646">
                    <a:lumMod val="50000"/>
                  </a:srgbClr>
                </a:solidFill>
                <a:latin typeface="Calibri"/>
              </a:rPr>
              <a:t>vie</a:t>
            </a:r>
            <a:r>
              <a:rPr lang="nl-BE" sz="2000" b="1" dirty="0" smtClean="0">
                <a:solidFill>
                  <a:srgbClr val="F79646">
                    <a:lumMod val="50000"/>
                  </a:srgbClr>
                </a:solidFill>
                <a:latin typeface="Calibri"/>
              </a:rPr>
              <a:t> </a:t>
            </a:r>
            <a:r>
              <a:rPr lang="nl-BE" sz="2000" b="1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(</a:t>
            </a:r>
            <a:r>
              <a:rPr lang="nl-BE" sz="2000" b="1" dirty="0" err="1">
                <a:solidFill>
                  <a:srgbClr val="4BACC6">
                    <a:lumMod val="75000"/>
                  </a:srgbClr>
                </a:solidFill>
                <a:latin typeface="Calibri"/>
              </a:rPr>
              <a:t>capture</a:t>
            </a:r>
            <a:r>
              <a:rPr lang="nl-BE" sz="2000" b="1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 de CO2, </a:t>
            </a:r>
            <a:r>
              <a:rPr lang="nl-BE" sz="2000" b="1" dirty="0" err="1">
                <a:solidFill>
                  <a:srgbClr val="4BACC6">
                    <a:lumMod val="75000"/>
                  </a:srgbClr>
                </a:solidFill>
                <a:latin typeface="Calibri"/>
              </a:rPr>
              <a:t>filtration</a:t>
            </a:r>
            <a:r>
              <a:rPr lang="nl-BE" sz="2000" b="1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 de </a:t>
            </a:r>
            <a:r>
              <a:rPr lang="nl-BE" sz="2000" b="1" dirty="0" err="1">
                <a:solidFill>
                  <a:srgbClr val="4BACC6">
                    <a:lumMod val="75000"/>
                  </a:srgbClr>
                </a:solidFill>
                <a:latin typeface="Calibri"/>
              </a:rPr>
              <a:t>l’eau</a:t>
            </a:r>
            <a:r>
              <a:rPr lang="nl-BE" sz="2000" b="1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, …)</a:t>
            </a:r>
            <a:endParaRPr lang="nl-BE" sz="2000" b="1" dirty="0">
              <a:solidFill>
                <a:srgbClr val="4BACC6">
                  <a:lumMod val="75000"/>
                </a:srgbClr>
              </a:solidFill>
              <a:latin typeface="Calibri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35" r="1005"/>
          <a:stretch/>
        </p:blipFill>
        <p:spPr bwMode="auto">
          <a:xfrm flipH="1">
            <a:off x="18410" y="-2462"/>
            <a:ext cx="1000318" cy="68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1222944" y="196532"/>
            <a:ext cx="26705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b="1" dirty="0">
                <a:solidFill>
                  <a:srgbClr val="7030A0"/>
                </a:solidFill>
              </a:rPr>
              <a:t>5</a:t>
            </a:r>
            <a:r>
              <a:rPr lang="fr-BE" sz="2800" b="1" dirty="0" smtClean="0">
                <a:solidFill>
                  <a:srgbClr val="7030A0"/>
                </a:solidFill>
              </a:rPr>
              <a:t>. Les attentes …</a:t>
            </a:r>
            <a:endParaRPr lang="fr-BE" sz="2800" b="1" dirty="0">
              <a:solidFill>
                <a:srgbClr val="7030A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3477843" y="617535"/>
            <a:ext cx="3053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 smtClean="0">
                <a:solidFill>
                  <a:schemeClr val="accent6">
                    <a:lumMod val="75000"/>
                  </a:schemeClr>
                </a:solidFill>
              </a:rPr>
              <a:t>… du public en général</a:t>
            </a:r>
            <a:endParaRPr lang="fr-BE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306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35" r="1005"/>
          <a:stretch/>
        </p:blipFill>
        <p:spPr bwMode="auto">
          <a:xfrm flipH="1">
            <a:off x="18410" y="-2462"/>
            <a:ext cx="1000318" cy="68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5">
            <a:extLst>
              <a:ext uri="{FF2B5EF4-FFF2-40B4-BE49-F238E27FC236}">
                <a16:creationId xmlns:a16="http://schemas.microsoft.com/office/drawing/2014/main" id="{A2833832-7961-42F8-8AB5-638A6D447D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246" y="0"/>
            <a:ext cx="2739368" cy="1937440"/>
          </a:xfrm>
          <a:prstGeom prst="rect">
            <a:avLst/>
          </a:prstGeom>
        </p:spPr>
      </p:pic>
      <p:pic>
        <p:nvPicPr>
          <p:cNvPr id="15" name="Image 14"/>
          <p:cNvPicPr/>
          <p:nvPr/>
        </p:nvPicPr>
        <p:blipFill rotWithShape="1">
          <a:blip r:embed="rId6"/>
          <a:srcRect l="910"/>
          <a:stretch/>
        </p:blipFill>
        <p:spPr bwMode="auto">
          <a:xfrm>
            <a:off x="280169" y="1612874"/>
            <a:ext cx="5708015" cy="3079115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age 15"/>
          <p:cNvPicPr/>
          <p:nvPr/>
        </p:nvPicPr>
        <p:blipFill>
          <a:blip r:embed="rId7"/>
          <a:stretch>
            <a:fillRect/>
          </a:stretch>
        </p:blipFill>
        <p:spPr>
          <a:xfrm>
            <a:off x="3258597" y="4883062"/>
            <a:ext cx="5760720" cy="10972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Image 16"/>
          <p:cNvPicPr/>
          <p:nvPr/>
        </p:nvPicPr>
        <p:blipFill>
          <a:blip r:embed="rId8"/>
          <a:stretch>
            <a:fillRect/>
          </a:stretch>
        </p:blipFill>
        <p:spPr>
          <a:xfrm>
            <a:off x="6290234" y="1603144"/>
            <a:ext cx="5760720" cy="30784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ZoneTexte 3"/>
          <p:cNvSpPr txBox="1"/>
          <p:nvPr/>
        </p:nvSpPr>
        <p:spPr>
          <a:xfrm>
            <a:off x="384031" y="2053632"/>
            <a:ext cx="752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rgbClr val="FF0000"/>
                </a:solidFill>
              </a:rPr>
              <a:t>36%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3186107" y="2012103"/>
            <a:ext cx="752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chemeClr val="accent6"/>
                </a:solidFill>
              </a:rPr>
              <a:t>64%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384031" y="3427769"/>
            <a:ext cx="752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rgbClr val="FF0000"/>
                </a:solidFill>
              </a:rPr>
              <a:t>12%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3211138" y="3406866"/>
            <a:ext cx="752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chemeClr val="accent6"/>
                </a:solidFill>
              </a:rPr>
              <a:t>78%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6211823" y="5314606"/>
            <a:ext cx="752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chemeClr val="accent6"/>
                </a:solidFill>
              </a:rPr>
              <a:t>80%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3316240" y="5314606"/>
            <a:ext cx="752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rgbClr val="FF0000"/>
                </a:solidFill>
              </a:rPr>
              <a:t>20%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8143675" y="3058437"/>
            <a:ext cx="752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rgbClr val="FF0000"/>
                </a:solidFill>
              </a:rPr>
              <a:t>13%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6222925" y="3058437"/>
            <a:ext cx="752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rgbClr val="0070C0"/>
                </a:solidFill>
              </a:rPr>
              <a:t>17%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10097314" y="3058437"/>
            <a:ext cx="752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chemeClr val="accent6"/>
                </a:solidFill>
              </a:rPr>
              <a:t>70%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1402893" y="6181780"/>
            <a:ext cx="10270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b="1" dirty="0" smtClean="0">
                <a:solidFill>
                  <a:srgbClr val="C00000"/>
                </a:solidFill>
                <a:latin typeface="Calibri"/>
                <a:sym typeface="Wingdings" panose="05000000000000000000" pitchFamily="2" charset="2"/>
              </a:rPr>
              <a:t> Fortes préférences pour des </a:t>
            </a:r>
            <a:r>
              <a:rPr lang="fr-BE" sz="2000" b="1" dirty="0" smtClean="0">
                <a:solidFill>
                  <a:srgbClr val="C00000"/>
                </a:solidFill>
                <a:latin typeface="Calibri"/>
                <a:sym typeface="Wingdings" panose="05000000000000000000" pitchFamily="2" charset="2"/>
              </a:rPr>
              <a:t>caractéristiques des espaces naturels plus </a:t>
            </a:r>
            <a:r>
              <a:rPr lang="fr-BE" sz="2000" b="1" dirty="0" smtClean="0">
                <a:solidFill>
                  <a:srgbClr val="C00000"/>
                </a:solidFill>
                <a:latin typeface="Calibri"/>
                <a:sym typeface="Wingdings" panose="05000000000000000000" pitchFamily="2" charset="2"/>
              </a:rPr>
              <a:t>‘</a:t>
            </a:r>
            <a:r>
              <a:rPr lang="fr-BE" sz="2000" b="1" dirty="0" smtClean="0">
                <a:solidFill>
                  <a:srgbClr val="C00000"/>
                </a:solidFill>
                <a:latin typeface="Calibri"/>
                <a:sym typeface="Wingdings" panose="05000000000000000000" pitchFamily="2" charset="2"/>
              </a:rPr>
              <a:t>sauvages/naturels’</a:t>
            </a:r>
            <a:endParaRPr lang="en-GB" sz="2000" b="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1222944" y="196532"/>
            <a:ext cx="26705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b="1" dirty="0">
                <a:solidFill>
                  <a:srgbClr val="7030A0"/>
                </a:solidFill>
              </a:rPr>
              <a:t>5</a:t>
            </a:r>
            <a:r>
              <a:rPr lang="fr-BE" sz="2800" b="1" dirty="0" smtClean="0">
                <a:solidFill>
                  <a:srgbClr val="7030A0"/>
                </a:solidFill>
              </a:rPr>
              <a:t>. Les attentes …</a:t>
            </a:r>
            <a:endParaRPr lang="fr-BE" sz="2800" b="1" dirty="0">
              <a:solidFill>
                <a:srgbClr val="7030A0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3477843" y="617535"/>
            <a:ext cx="3053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 smtClean="0">
                <a:solidFill>
                  <a:schemeClr val="accent6">
                    <a:lumMod val="75000"/>
                  </a:schemeClr>
                </a:solidFill>
              </a:rPr>
              <a:t>… du public en général</a:t>
            </a:r>
            <a:endParaRPr lang="fr-BE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5352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/>
          <p:cNvSpPr txBox="1"/>
          <p:nvPr/>
        </p:nvSpPr>
        <p:spPr>
          <a:xfrm>
            <a:off x="249044" y="92337"/>
            <a:ext cx="47838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800" b="1" dirty="0">
                <a:solidFill>
                  <a:srgbClr val="7030A0"/>
                </a:solidFill>
              </a:rPr>
              <a:t>6</a:t>
            </a:r>
            <a:r>
              <a:rPr lang="fr-BE" sz="2800" b="1" dirty="0" smtClean="0">
                <a:solidFill>
                  <a:srgbClr val="7030A0"/>
                </a:solidFill>
              </a:rPr>
              <a:t>. </a:t>
            </a:r>
            <a:r>
              <a:rPr lang="fr-BE" sz="2800" b="1" dirty="0">
                <a:solidFill>
                  <a:srgbClr val="7030A0"/>
                </a:solidFill>
              </a:rPr>
              <a:t>Exemples de mise en œuvre </a:t>
            </a:r>
          </a:p>
        </p:txBody>
      </p:sp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FE8E9FAF-4C81-47F8-9755-9AAB1E7EBFEC}"/>
              </a:ext>
            </a:extLst>
          </p:cNvPr>
          <p:cNvSpPr/>
          <p:nvPr/>
        </p:nvSpPr>
        <p:spPr>
          <a:xfrm>
            <a:off x="184426" y="750244"/>
            <a:ext cx="5651597" cy="1728414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400" b="1" dirty="0"/>
              <a:t>Bosland </a:t>
            </a:r>
            <a:r>
              <a:rPr lang="nl-BE" sz="2400" dirty="0"/>
              <a:t>(</a:t>
            </a:r>
            <a:r>
              <a:rPr lang="nl-BE" sz="2400" dirty="0" err="1"/>
              <a:t>Limbourg</a:t>
            </a:r>
            <a:r>
              <a:rPr lang="nl-BE" sz="2400" dirty="0"/>
              <a:t>)</a:t>
            </a:r>
            <a:endParaRPr lang="nl-BE" sz="2400" b="1" dirty="0"/>
          </a:p>
          <a:p>
            <a:pPr marL="285750" indent="-285750">
              <a:buFontTx/>
              <a:buChar char="-"/>
            </a:pPr>
            <a:r>
              <a:rPr lang="nl-BE" dirty="0"/>
              <a:t>4700 ha </a:t>
            </a:r>
            <a:r>
              <a:rPr lang="nl-BE" dirty="0" err="1"/>
              <a:t>forêts</a:t>
            </a:r>
            <a:r>
              <a:rPr lang="nl-BE" dirty="0"/>
              <a:t> </a:t>
            </a:r>
            <a:r>
              <a:rPr lang="nl-BE" dirty="0" err="1"/>
              <a:t>communales</a:t>
            </a:r>
            <a:r>
              <a:rPr lang="nl-BE" dirty="0"/>
              <a:t> + 1000 ha </a:t>
            </a:r>
            <a:r>
              <a:rPr lang="nl-BE" dirty="0" err="1"/>
              <a:t>forêts</a:t>
            </a:r>
            <a:r>
              <a:rPr lang="nl-BE" dirty="0"/>
              <a:t> </a:t>
            </a:r>
            <a:r>
              <a:rPr lang="nl-BE" dirty="0" err="1"/>
              <a:t>privées</a:t>
            </a:r>
            <a:endParaRPr lang="nl-BE" dirty="0"/>
          </a:p>
          <a:p>
            <a:pPr marL="285750" indent="-285750">
              <a:buFontTx/>
              <a:buChar char="-"/>
            </a:pPr>
            <a:r>
              <a:rPr lang="nl-BE" dirty="0"/>
              <a:t>Communes, acteurs privés, A&amp;B, </a:t>
            </a:r>
            <a:r>
              <a:rPr lang="nl-BE" dirty="0" err="1"/>
              <a:t>universités</a:t>
            </a:r>
            <a:r>
              <a:rPr lang="nl-BE" dirty="0"/>
              <a:t>, …</a:t>
            </a:r>
          </a:p>
          <a:p>
            <a:pPr marL="285750" indent="-285750">
              <a:buFontTx/>
              <a:buChar char="-"/>
            </a:pPr>
            <a:r>
              <a:rPr lang="nl-BE" dirty="0"/>
              <a:t>2017 = 350 000 </a:t>
            </a:r>
            <a:r>
              <a:rPr lang="nl-BE" dirty="0" err="1"/>
              <a:t>randonneurs</a:t>
            </a:r>
            <a:r>
              <a:rPr lang="nl-BE" dirty="0"/>
              <a:t>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472F5AB-FB25-4132-9E24-FF1286AB8A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504" y="2537217"/>
            <a:ext cx="3680786" cy="207044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5808058-AF1C-440B-8107-2609C44406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83" b="14247"/>
          <a:stretch/>
        </p:blipFill>
        <p:spPr>
          <a:xfrm>
            <a:off x="2273188" y="4404440"/>
            <a:ext cx="3163607" cy="2450647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96FD54B-A3D4-43B6-BEC4-B43C4C5EB87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14"/>
          <a:stretch/>
        </p:blipFill>
        <p:spPr>
          <a:xfrm>
            <a:off x="0" y="4148513"/>
            <a:ext cx="2377009" cy="270948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211A0E0C-3031-4E70-AB77-AA3EFEFECC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07"/>
          <a:stretch/>
        </p:blipFill>
        <p:spPr>
          <a:xfrm>
            <a:off x="5775542" y="2403891"/>
            <a:ext cx="6047959" cy="4327843"/>
          </a:xfrm>
          <a:prstGeom prst="rect">
            <a:avLst/>
          </a:prstGeom>
        </p:spPr>
      </p:pic>
      <p:sp>
        <p:nvSpPr>
          <p:cNvPr id="13" name="Rechthoek: afgeronde hoeken 12">
            <a:extLst>
              <a:ext uri="{FF2B5EF4-FFF2-40B4-BE49-F238E27FC236}">
                <a16:creationId xmlns:a16="http://schemas.microsoft.com/office/drawing/2014/main" id="{76F75888-9BC2-4F00-85D5-FD1A461EE964}"/>
              </a:ext>
            </a:extLst>
          </p:cNvPr>
          <p:cNvSpPr/>
          <p:nvPr/>
        </p:nvSpPr>
        <p:spPr>
          <a:xfrm>
            <a:off x="6118442" y="750244"/>
            <a:ext cx="5474660" cy="1728414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400" b="1" dirty="0"/>
              <a:t>Groene gordel </a:t>
            </a:r>
            <a:r>
              <a:rPr lang="nl-BE" sz="2400" dirty="0"/>
              <a:t>(Gent)</a:t>
            </a:r>
          </a:p>
          <a:p>
            <a:pPr marL="285750" indent="-285750">
              <a:buFontTx/>
              <a:buChar char="-"/>
            </a:pPr>
            <a:r>
              <a:rPr lang="nl-BE" dirty="0" smtClean="0"/>
              <a:t>Mise </a:t>
            </a:r>
            <a:r>
              <a:rPr lang="nl-BE" dirty="0"/>
              <a:t>en </a:t>
            </a:r>
            <a:r>
              <a:rPr lang="nl-BE" dirty="0" err="1"/>
              <a:t>réseau</a:t>
            </a:r>
            <a:r>
              <a:rPr lang="nl-BE" dirty="0"/>
              <a:t> des zones vertes (réserves, </a:t>
            </a:r>
            <a:r>
              <a:rPr lang="nl-BE" dirty="0" err="1"/>
              <a:t>parcs</a:t>
            </a:r>
            <a:r>
              <a:rPr lang="nl-BE" dirty="0"/>
              <a:t>, …)</a:t>
            </a:r>
          </a:p>
          <a:p>
            <a:pPr marL="285750" indent="-285750">
              <a:buFontTx/>
              <a:buChar char="-"/>
            </a:pPr>
            <a:r>
              <a:rPr lang="nl-BE" dirty="0" err="1"/>
              <a:t>Accessible</a:t>
            </a:r>
            <a:r>
              <a:rPr lang="nl-BE" dirty="0"/>
              <a:t> en transport public, vélo, …</a:t>
            </a:r>
          </a:p>
          <a:p>
            <a:pPr marL="285750" indent="-285750">
              <a:buFontTx/>
              <a:buChar char="-"/>
            </a:pPr>
            <a:r>
              <a:rPr lang="nl-BE" dirty="0"/>
              <a:t>Centre sans </a:t>
            </a:r>
            <a:r>
              <a:rPr lang="nl-BE" dirty="0" err="1"/>
              <a:t>voiture</a:t>
            </a:r>
            <a:r>
              <a:rPr lang="nl-BE" dirty="0"/>
              <a:t>, plan de </a:t>
            </a:r>
            <a:r>
              <a:rPr lang="nl-BE" dirty="0" err="1"/>
              <a:t>circulation</a:t>
            </a:r>
            <a:r>
              <a:rPr lang="nl-BE" dirty="0"/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33900197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0" t="14507" r="10058" b="3433"/>
          <a:stretch/>
        </p:blipFill>
        <p:spPr bwMode="auto">
          <a:xfrm>
            <a:off x="1524001" y="582848"/>
            <a:ext cx="9144000" cy="6275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3487120" y="1772817"/>
            <a:ext cx="67708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000" b="1" dirty="0">
                <a:solidFill>
                  <a:schemeClr val="accent6">
                    <a:lumMod val="75000"/>
                  </a:schemeClr>
                </a:solidFill>
              </a:rPr>
              <a:t>6000 ha de nature rendue accessible et partagée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000" b="1" dirty="0">
                <a:solidFill>
                  <a:schemeClr val="accent6">
                    <a:lumMod val="75000"/>
                  </a:schemeClr>
                </a:solidFill>
              </a:rPr>
              <a:t>6 portes d’entrées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000" b="1" dirty="0">
                <a:solidFill>
                  <a:schemeClr val="accent6">
                    <a:lumMod val="75000"/>
                  </a:schemeClr>
                </a:solidFill>
              </a:rPr>
              <a:t>200 km de randonnées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000" b="1" dirty="0">
                <a:solidFill>
                  <a:schemeClr val="accent6">
                    <a:lumMod val="75000"/>
                  </a:schemeClr>
                </a:solidFill>
              </a:rPr>
              <a:t>Différentes activités pour bénéficier d’expériences uniques 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855640" y="5589241"/>
            <a:ext cx="7373044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000" b="1" dirty="0">
                <a:solidFill>
                  <a:srgbClr val="C00000"/>
                </a:solidFill>
              </a:rPr>
              <a:t>120 millions d’€ investis pour un retour annuel de 20 millions d’€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000" b="1" dirty="0">
                <a:solidFill>
                  <a:srgbClr val="C00000"/>
                </a:solidFill>
              </a:rPr>
              <a:t>400 emplois créés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000" b="1" dirty="0">
                <a:solidFill>
                  <a:srgbClr val="C00000"/>
                </a:solidFill>
              </a:rPr>
              <a:t>700.000 visiteurs la première année (A METTRE A JOUR)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49044" y="92337"/>
            <a:ext cx="47838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800" b="1" dirty="0">
                <a:solidFill>
                  <a:srgbClr val="7030A0"/>
                </a:solidFill>
              </a:rPr>
              <a:t>6</a:t>
            </a:r>
            <a:r>
              <a:rPr lang="fr-BE" sz="2800" b="1" dirty="0" smtClean="0">
                <a:solidFill>
                  <a:srgbClr val="7030A0"/>
                </a:solidFill>
              </a:rPr>
              <a:t>. </a:t>
            </a:r>
            <a:r>
              <a:rPr lang="fr-BE" sz="2800" b="1" dirty="0">
                <a:solidFill>
                  <a:srgbClr val="7030A0"/>
                </a:solidFill>
              </a:rPr>
              <a:t>Exemples de mise en œuvre </a:t>
            </a:r>
          </a:p>
        </p:txBody>
      </p:sp>
    </p:spTree>
    <p:extLst>
      <p:ext uri="{BB962C8B-B14F-4D97-AF65-F5344CB8AC3E}">
        <p14:creationId xmlns:p14="http://schemas.microsoft.com/office/powerpoint/2010/main" val="34835216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74FCF95F-BB67-4CC4-AD9F-416811820D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" t="20728" r="13831" b="15232"/>
          <a:stretch/>
        </p:blipFill>
        <p:spPr>
          <a:xfrm>
            <a:off x="-20173" y="0"/>
            <a:ext cx="12212173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15A8227E-C0F1-463C-A485-67070888E6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6232"/>
          <a:stretch/>
        </p:blipFill>
        <p:spPr>
          <a:xfrm rot="5400000">
            <a:off x="4148470" y="2010368"/>
            <a:ext cx="4245369" cy="29855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364547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018728" y="143200"/>
            <a:ext cx="67238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200" b="1" dirty="0">
                <a:solidFill>
                  <a:srgbClr val="7030A0"/>
                </a:solidFill>
              </a:rPr>
              <a:t>1. </a:t>
            </a:r>
            <a:r>
              <a:rPr lang="fr-BE" sz="3200" b="1" dirty="0" smtClean="0">
                <a:solidFill>
                  <a:srgbClr val="7030A0"/>
                </a:solidFill>
              </a:rPr>
              <a:t>Les enjeux touristiques </a:t>
            </a:r>
            <a:r>
              <a:rPr lang="fr-BE" sz="3200" b="1" dirty="0">
                <a:solidFill>
                  <a:srgbClr val="7030A0"/>
                </a:solidFill>
              </a:rPr>
              <a:t>en Wallonie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35" r="1005"/>
          <a:stretch/>
        </p:blipFill>
        <p:spPr bwMode="auto">
          <a:xfrm flipH="1">
            <a:off x="18410" y="-2462"/>
            <a:ext cx="1000318" cy="68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363" y="1861706"/>
            <a:ext cx="6480720" cy="45416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1202835" y="898140"/>
            <a:ext cx="107211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000" b="1" dirty="0" smtClean="0">
                <a:solidFill>
                  <a:schemeClr val="accent6">
                    <a:lumMod val="75000"/>
                  </a:schemeClr>
                </a:solidFill>
              </a:rPr>
              <a:t>La « multifonctionnalité » des espaces naturels dans la fourniture des services écosystémiques </a:t>
            </a:r>
            <a:endParaRPr lang="en-US" sz="2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0" t="43273" r="53431" b="22591"/>
          <a:stretch/>
        </p:blipFill>
        <p:spPr>
          <a:xfrm>
            <a:off x="1202835" y="1552638"/>
            <a:ext cx="2467039" cy="136239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1" t="9469" r="48173" b="56702"/>
          <a:stretch/>
        </p:blipFill>
        <p:spPr>
          <a:xfrm>
            <a:off x="9600102" y="2561459"/>
            <a:ext cx="2448628" cy="1350121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8" t="13158" r="15732" b="53166"/>
          <a:stretch/>
        </p:blipFill>
        <p:spPr>
          <a:xfrm>
            <a:off x="9600102" y="5286815"/>
            <a:ext cx="2467039" cy="1343984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07" t="47054" r="21176" b="19271"/>
          <a:stretch/>
        </p:blipFill>
        <p:spPr>
          <a:xfrm>
            <a:off x="1270342" y="4301976"/>
            <a:ext cx="2454765" cy="1343984"/>
          </a:xfrm>
          <a:prstGeom prst="rect">
            <a:avLst/>
          </a:prstGeom>
        </p:spPr>
      </p:pic>
      <p:sp>
        <p:nvSpPr>
          <p:cNvPr id="6" name="Rectangle à coins arrondis 5"/>
          <p:cNvSpPr/>
          <p:nvPr/>
        </p:nvSpPr>
        <p:spPr>
          <a:xfrm>
            <a:off x="1202835" y="1490792"/>
            <a:ext cx="2522272" cy="1485612"/>
          </a:xfrm>
          <a:prstGeom prst="roundRect">
            <a:avLst/>
          </a:prstGeom>
          <a:noFill/>
          <a:ln w="57150">
            <a:solidFill>
              <a:srgbClr val="2190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843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018728" y="143200"/>
            <a:ext cx="67238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200" b="1" dirty="0">
                <a:solidFill>
                  <a:srgbClr val="7030A0"/>
                </a:solidFill>
              </a:rPr>
              <a:t>1. </a:t>
            </a:r>
            <a:r>
              <a:rPr lang="fr-BE" sz="3200" b="1" dirty="0" smtClean="0">
                <a:solidFill>
                  <a:srgbClr val="7030A0"/>
                </a:solidFill>
              </a:rPr>
              <a:t>Les enjeux touristiques </a:t>
            </a:r>
            <a:r>
              <a:rPr lang="fr-BE" sz="3200" b="1" dirty="0">
                <a:solidFill>
                  <a:srgbClr val="7030A0"/>
                </a:solidFill>
              </a:rPr>
              <a:t>en Wallonie 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133165" y="6414716"/>
            <a:ext cx="4529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/>
              <a:t>CGT 2017 - </a:t>
            </a:r>
            <a:r>
              <a:rPr lang="fr-BE" b="1" dirty="0">
                <a:hlinkClick r:id="rId3"/>
              </a:rPr>
              <a:t>La Wallonie touristique en chiffres</a:t>
            </a:r>
            <a:endParaRPr lang="fr-BE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9" t="20698" r="19788" b="20872"/>
          <a:stretch/>
        </p:blipFill>
        <p:spPr bwMode="auto">
          <a:xfrm>
            <a:off x="2272638" y="2074660"/>
            <a:ext cx="8479233" cy="3845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272638" y="934156"/>
            <a:ext cx="7495513" cy="967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2000" b="1" dirty="0"/>
              <a:t>Contribution importante à la richesse de la Wallonie (4-6% du PIB)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2000" b="1" dirty="0" smtClean="0"/>
              <a:t>5 </a:t>
            </a:r>
            <a:r>
              <a:rPr lang="fr-BE" sz="2000" b="1" dirty="0"/>
              <a:t>à 10 X plus que la production agricole,  forestière et la chasse.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35" r="1005"/>
          <a:stretch/>
        </p:blipFill>
        <p:spPr bwMode="auto">
          <a:xfrm flipH="1">
            <a:off x="18410" y="-2462"/>
            <a:ext cx="1000318" cy="68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476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oneTexte 17"/>
          <p:cNvSpPr txBox="1"/>
          <p:nvPr/>
        </p:nvSpPr>
        <p:spPr>
          <a:xfrm>
            <a:off x="1000318" y="177025"/>
            <a:ext cx="672389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200" b="1" dirty="0">
                <a:solidFill>
                  <a:srgbClr val="7030A0"/>
                </a:solidFill>
              </a:rPr>
              <a:t>1</a:t>
            </a:r>
            <a:r>
              <a:rPr lang="fr-BE" sz="3200" b="1" dirty="0" smtClean="0">
                <a:solidFill>
                  <a:srgbClr val="7030A0"/>
                </a:solidFill>
              </a:rPr>
              <a:t>. </a:t>
            </a:r>
            <a:r>
              <a:rPr lang="fr-BE" sz="3200" b="1" dirty="0">
                <a:solidFill>
                  <a:srgbClr val="7030A0"/>
                </a:solidFill>
              </a:rPr>
              <a:t>Les enjeux touristiques en Wallonie </a:t>
            </a:r>
          </a:p>
          <a:p>
            <a:endParaRPr lang="fr-BE" sz="3200" b="1" dirty="0">
              <a:solidFill>
                <a:srgbClr val="7030A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1163864" y="968720"/>
            <a:ext cx="832994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UcParenR"/>
            </a:pPr>
            <a:r>
              <a:rPr lang="fr-BE" sz="2800" b="1" dirty="0" smtClean="0">
                <a:solidFill>
                  <a:schemeClr val="accent6">
                    <a:lumMod val="75000"/>
                  </a:schemeClr>
                </a:solidFill>
              </a:rPr>
              <a:t>Hébergements: </a:t>
            </a:r>
            <a:r>
              <a:rPr lang="fr-BE" sz="2800" b="1" dirty="0">
                <a:solidFill>
                  <a:schemeClr val="accent6">
                    <a:lumMod val="75000"/>
                  </a:schemeClr>
                </a:solidFill>
              </a:rPr>
              <a:t>11.5 millions </a:t>
            </a:r>
            <a:r>
              <a:rPr lang="fr-BE" sz="2800" b="1" dirty="0" smtClean="0">
                <a:solidFill>
                  <a:schemeClr val="accent6">
                    <a:lumMod val="75000"/>
                  </a:schemeClr>
                </a:solidFill>
              </a:rPr>
              <a:t>de nuitées/an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BE" sz="2400" b="1" dirty="0" smtClean="0"/>
              <a:t>Reconnues 69%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BE" sz="2400" b="1" dirty="0" smtClean="0"/>
              <a:t>Non reconnues </a:t>
            </a:r>
            <a:r>
              <a:rPr lang="fr-BE" sz="2400" b="1" dirty="0"/>
              <a:t>31</a:t>
            </a:r>
            <a:r>
              <a:rPr lang="fr-BE" sz="2400" b="1" dirty="0" smtClean="0"/>
              <a:t>%</a:t>
            </a:r>
            <a:br>
              <a:rPr lang="fr-BE" sz="2400" b="1" dirty="0" smtClean="0"/>
            </a:br>
            <a:endParaRPr lang="fr-BE" sz="2400" b="1" dirty="0" smtClean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BE" sz="2400" b="1" dirty="0" smtClean="0"/>
              <a:t>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fr-BE" sz="2400" b="1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fr-BE" sz="2400" b="1" dirty="0" smtClean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fr-BE" sz="2400" b="1" dirty="0"/>
          </a:p>
          <a:p>
            <a:pPr marL="514350" indent="-514350">
              <a:buAutoNum type="alphaUcParenR"/>
            </a:pPr>
            <a:r>
              <a:rPr lang="fr-BE" sz="2800" b="1" dirty="0" smtClean="0">
                <a:solidFill>
                  <a:schemeClr val="accent6">
                    <a:lumMod val="75000"/>
                  </a:schemeClr>
                </a:solidFill>
              </a:rPr>
              <a:t>Activités des visiteurs: </a:t>
            </a:r>
            <a:endParaRPr lang="fr-BE" sz="28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BE" sz="2400" b="1" dirty="0"/>
              <a:t>20.5% = </a:t>
            </a:r>
            <a:r>
              <a:rPr lang="fr-BE" sz="2400" b="1" dirty="0" smtClean="0"/>
              <a:t>promenades / vélo</a:t>
            </a:r>
            <a:endParaRPr lang="fr-BE" sz="2400" b="1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BE" sz="2400" b="1" dirty="0"/>
              <a:t>5.6% = </a:t>
            </a:r>
            <a:r>
              <a:rPr lang="fr-BE" sz="2400" b="1" dirty="0" smtClean="0"/>
              <a:t>visites de sites naturels</a:t>
            </a:r>
            <a:endParaRPr lang="fr-BE" sz="2400" b="1" dirty="0"/>
          </a:p>
          <a:p>
            <a:endParaRPr lang="fr-BE" sz="2400" b="1" dirty="0">
              <a:solidFill>
                <a:srgbClr val="C0000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4" t="13285"/>
          <a:stretch/>
        </p:blipFill>
        <p:spPr bwMode="auto">
          <a:xfrm>
            <a:off x="2139629" y="2353465"/>
            <a:ext cx="1801675" cy="981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ZoneTexte 20"/>
          <p:cNvSpPr txBox="1"/>
          <p:nvPr/>
        </p:nvSpPr>
        <p:spPr>
          <a:xfrm>
            <a:off x="2073950" y="3335183"/>
            <a:ext cx="779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/>
              <a:t>Loisirs</a:t>
            </a:r>
            <a:endParaRPr lang="fr-BE" b="1" dirty="0"/>
          </a:p>
        </p:txBody>
      </p:sp>
      <p:sp>
        <p:nvSpPr>
          <p:cNvPr id="28" name="ZoneTexte 27"/>
          <p:cNvSpPr txBox="1"/>
          <p:nvPr/>
        </p:nvSpPr>
        <p:spPr>
          <a:xfrm>
            <a:off x="3040466" y="3335183"/>
            <a:ext cx="923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/>
              <a:t>Affaires</a:t>
            </a:r>
            <a:endParaRPr lang="fr-BE" b="1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824" y="5623599"/>
            <a:ext cx="2551176" cy="115824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883" y="0"/>
            <a:ext cx="2739368" cy="1937440"/>
          </a:xfrm>
          <a:prstGeom prst="rect">
            <a:avLst/>
          </a:prstGeom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02" t="21046" r="9437" b="30814"/>
          <a:stretch/>
        </p:blipFill>
        <p:spPr bwMode="auto">
          <a:xfrm>
            <a:off x="7138564" y="3016284"/>
            <a:ext cx="4016675" cy="2607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Flèche droite 22"/>
          <p:cNvSpPr/>
          <p:nvPr/>
        </p:nvSpPr>
        <p:spPr>
          <a:xfrm>
            <a:off x="6675744" y="4114867"/>
            <a:ext cx="904361" cy="270836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ZoneTexte 9"/>
          <p:cNvSpPr txBox="1"/>
          <p:nvPr/>
        </p:nvSpPr>
        <p:spPr>
          <a:xfrm>
            <a:off x="1237823" y="6407841"/>
            <a:ext cx="4529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/>
              <a:t>CGT 2017 - </a:t>
            </a:r>
            <a:r>
              <a:rPr lang="fr-BE" b="1" dirty="0">
                <a:hlinkClick r:id="rId7"/>
              </a:rPr>
              <a:t>La Wallonie touristique en chiffres</a:t>
            </a:r>
            <a:endParaRPr lang="fr-BE" b="1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35" r="1005"/>
          <a:stretch/>
        </p:blipFill>
        <p:spPr bwMode="auto">
          <a:xfrm flipH="1">
            <a:off x="0" y="15949"/>
            <a:ext cx="1000318" cy="68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07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oneTexte 17"/>
          <p:cNvSpPr txBox="1"/>
          <p:nvPr/>
        </p:nvSpPr>
        <p:spPr>
          <a:xfrm>
            <a:off x="1000318" y="177025"/>
            <a:ext cx="672389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200" b="1" dirty="0">
                <a:solidFill>
                  <a:srgbClr val="7030A0"/>
                </a:solidFill>
              </a:rPr>
              <a:t>1</a:t>
            </a:r>
            <a:r>
              <a:rPr lang="fr-BE" sz="3200" b="1" dirty="0" smtClean="0">
                <a:solidFill>
                  <a:srgbClr val="7030A0"/>
                </a:solidFill>
              </a:rPr>
              <a:t>. </a:t>
            </a:r>
            <a:r>
              <a:rPr lang="fr-BE" sz="3200" b="1" dirty="0">
                <a:solidFill>
                  <a:srgbClr val="7030A0"/>
                </a:solidFill>
              </a:rPr>
              <a:t>Les enjeux touristiques en Wallonie </a:t>
            </a:r>
          </a:p>
          <a:p>
            <a:endParaRPr lang="fr-BE" sz="3200" b="1" dirty="0">
              <a:solidFill>
                <a:srgbClr val="7030A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1163864" y="968720"/>
            <a:ext cx="80165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>
                <a:solidFill>
                  <a:schemeClr val="accent6">
                    <a:lumMod val="75000"/>
                  </a:schemeClr>
                </a:solidFill>
              </a:rPr>
              <a:t>C</a:t>
            </a:r>
            <a:r>
              <a:rPr lang="fr-BE" sz="2400" b="1" dirty="0">
                <a:solidFill>
                  <a:schemeClr val="accent6">
                    <a:lumMod val="75000"/>
                  </a:schemeClr>
                </a:solidFill>
              </a:rPr>
              <a:t>) Attractions : 12 millions </a:t>
            </a:r>
            <a:r>
              <a:rPr lang="fr-BE" sz="2400" b="1" dirty="0" smtClean="0">
                <a:solidFill>
                  <a:schemeClr val="accent6">
                    <a:lumMod val="75000"/>
                  </a:schemeClr>
                </a:solidFill>
              </a:rPr>
              <a:t>d’entrées payantes</a:t>
            </a:r>
            <a:endParaRPr lang="fr-BE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BE" sz="2400" b="1" dirty="0"/>
              <a:t>30% « Pôle nature » </a:t>
            </a:r>
            <a:r>
              <a:rPr lang="fr-BE" sz="2400" b="1" dirty="0"/>
              <a:t>mais très peu de prise en compte </a:t>
            </a:r>
            <a:r>
              <a:rPr lang="fr-BE" sz="2400" b="1" dirty="0" smtClean="0"/>
              <a:t/>
            </a:r>
            <a:br>
              <a:rPr lang="fr-BE" sz="2400" b="1" dirty="0" smtClean="0"/>
            </a:br>
            <a:r>
              <a:rPr lang="fr-BE" sz="2400" b="1" dirty="0" smtClean="0"/>
              <a:t>de </a:t>
            </a:r>
            <a:r>
              <a:rPr lang="fr-BE" sz="2400" b="1" dirty="0"/>
              <a:t>l’importance réelle  des espaces naturels 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824" y="5623599"/>
            <a:ext cx="2551176" cy="115824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883" y="0"/>
            <a:ext cx="2739368" cy="193744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163864" y="6412507"/>
            <a:ext cx="4529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/>
              <a:t>CGT 2017 - </a:t>
            </a:r>
            <a:r>
              <a:rPr lang="fr-BE" b="1" dirty="0">
                <a:hlinkClick r:id="rId5"/>
              </a:rPr>
              <a:t>La Wallonie touristique en chiffres</a:t>
            </a:r>
            <a:endParaRPr lang="fr-BE" b="1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35" r="1005"/>
          <a:stretch/>
        </p:blipFill>
        <p:spPr bwMode="auto">
          <a:xfrm flipH="1">
            <a:off x="0" y="-2462"/>
            <a:ext cx="1000318" cy="68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2" t="36570" r="11219" b="8140"/>
          <a:stretch/>
        </p:blipFill>
        <p:spPr bwMode="auto">
          <a:xfrm>
            <a:off x="1320344" y="2116927"/>
            <a:ext cx="10165223" cy="377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à coins arrondis 1"/>
          <p:cNvSpPr/>
          <p:nvPr/>
        </p:nvSpPr>
        <p:spPr>
          <a:xfrm>
            <a:off x="5576860" y="5502363"/>
            <a:ext cx="2090239" cy="36876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33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e 21"/>
          <p:cNvGrpSpPr/>
          <p:nvPr/>
        </p:nvGrpSpPr>
        <p:grpSpPr>
          <a:xfrm>
            <a:off x="8719840" y="4199740"/>
            <a:ext cx="3397717" cy="2257854"/>
            <a:chOff x="8778697" y="4464830"/>
            <a:chExt cx="3233631" cy="2147069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8697" y="4464830"/>
              <a:ext cx="3052554" cy="21470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Triangle isocèle 18"/>
            <p:cNvSpPr/>
            <p:nvPr/>
          </p:nvSpPr>
          <p:spPr>
            <a:xfrm>
              <a:off x="11656194" y="6403822"/>
              <a:ext cx="356134" cy="20807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sp>
        <p:nvSpPr>
          <p:cNvPr id="20" name="ZoneTexte 9">
            <a:extLst>
              <a:ext uri="{FF2B5EF4-FFF2-40B4-BE49-F238E27FC236}">
                <a16:creationId xmlns:a16="http://schemas.microsoft.com/office/drawing/2014/main" id="{11BDD4F5-4717-43C1-8C7B-E2A9C2E76F25}"/>
              </a:ext>
            </a:extLst>
          </p:cNvPr>
          <p:cNvSpPr txBox="1"/>
          <p:nvPr/>
        </p:nvSpPr>
        <p:spPr>
          <a:xfrm>
            <a:off x="1000318" y="181434"/>
            <a:ext cx="671267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200" b="1" dirty="0" smtClean="0">
                <a:solidFill>
                  <a:srgbClr val="7030A0"/>
                </a:solidFill>
              </a:rPr>
              <a:t>1. Les </a:t>
            </a:r>
            <a:r>
              <a:rPr lang="fr-BE" sz="3200" b="1" dirty="0">
                <a:solidFill>
                  <a:srgbClr val="7030A0"/>
                </a:solidFill>
              </a:rPr>
              <a:t>enjeux touristiques en Wallonie </a:t>
            </a:r>
          </a:p>
          <a:p>
            <a:endParaRPr lang="fr-BE" sz="3200" b="1" dirty="0">
              <a:solidFill>
                <a:srgbClr val="7030A0"/>
              </a:solidFill>
            </a:endParaRPr>
          </a:p>
        </p:txBody>
      </p:sp>
      <p:sp>
        <p:nvSpPr>
          <p:cNvPr id="21" name="ZoneTexte 10">
            <a:extLst>
              <a:ext uri="{FF2B5EF4-FFF2-40B4-BE49-F238E27FC236}">
                <a16:creationId xmlns:a16="http://schemas.microsoft.com/office/drawing/2014/main" id="{8F249FFE-80C8-4094-9000-C9B8EA0D61AA}"/>
              </a:ext>
            </a:extLst>
          </p:cNvPr>
          <p:cNvSpPr txBox="1"/>
          <p:nvPr/>
        </p:nvSpPr>
        <p:spPr>
          <a:xfrm>
            <a:off x="1313806" y="691454"/>
            <a:ext cx="56986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 err="1">
                <a:solidFill>
                  <a:schemeClr val="accent6">
                    <a:lumMod val="75000"/>
                  </a:schemeClr>
                </a:solidFill>
              </a:rPr>
              <a:t>Paysage</a:t>
            </a:r>
            <a:r>
              <a:rPr lang="nl-BE" sz="2400" b="1" dirty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nl-BE" sz="2400" b="1" dirty="0" err="1">
                <a:solidFill>
                  <a:schemeClr val="accent6">
                    <a:lumMod val="75000"/>
                  </a:schemeClr>
                </a:solidFill>
              </a:rPr>
              <a:t>l’offre</a:t>
            </a:r>
            <a:r>
              <a:rPr lang="nl-BE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nl-BE" sz="2400" b="1" dirty="0" err="1">
                <a:solidFill>
                  <a:schemeClr val="accent6">
                    <a:lumMod val="75000"/>
                  </a:schemeClr>
                </a:solidFill>
              </a:rPr>
              <a:t>touristique</a:t>
            </a:r>
            <a:r>
              <a:rPr lang="nl-BE" sz="2400" b="1" dirty="0">
                <a:solidFill>
                  <a:schemeClr val="accent6">
                    <a:lumMod val="75000"/>
                  </a:schemeClr>
                </a:solidFill>
              </a:rPr>
              <a:t> en </a:t>
            </a:r>
            <a:r>
              <a:rPr lang="nl-BE" sz="2400" b="1" dirty="0" err="1">
                <a:solidFill>
                  <a:schemeClr val="accent6">
                    <a:lumMod val="75000"/>
                  </a:schemeClr>
                </a:solidFill>
              </a:rPr>
              <a:t>Wallonie</a:t>
            </a:r>
            <a:r>
              <a:rPr lang="nl-BE" sz="2400" b="1" dirty="0">
                <a:solidFill>
                  <a:schemeClr val="accent6">
                    <a:lumMod val="75000"/>
                  </a:schemeClr>
                </a:solidFill>
              </a:rPr>
              <a:t> ?</a:t>
            </a:r>
            <a:endParaRPr lang="fr-BE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" t="21655" r="2822" b="1713"/>
          <a:stretch/>
        </p:blipFill>
        <p:spPr bwMode="auto">
          <a:xfrm>
            <a:off x="1479518" y="1365198"/>
            <a:ext cx="3834744" cy="202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429533" y="1360076"/>
            <a:ext cx="25479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b="1" dirty="0">
                <a:solidFill>
                  <a:schemeClr val="bg1"/>
                </a:solidFill>
              </a:rPr>
              <a:t>Wallonie Belgique Tourisme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" t="18920" r="2923" b="10802"/>
          <a:stretch/>
        </p:blipFill>
        <p:spPr bwMode="auto">
          <a:xfrm>
            <a:off x="7628087" y="1365198"/>
            <a:ext cx="4143902" cy="202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24234" y="3368743"/>
            <a:ext cx="4010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b="1" dirty="0">
                <a:solidFill>
                  <a:srgbClr val="C00000"/>
                </a:solidFill>
              </a:rPr>
              <a:t>définit le contenu de l’image touristique</a:t>
            </a:r>
          </a:p>
        </p:txBody>
      </p:sp>
      <p:sp>
        <p:nvSpPr>
          <p:cNvPr id="7" name="Rectangle 6"/>
          <p:cNvSpPr/>
          <p:nvPr/>
        </p:nvSpPr>
        <p:spPr>
          <a:xfrm>
            <a:off x="7956317" y="3368743"/>
            <a:ext cx="36980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b="1" dirty="0">
                <a:solidFill>
                  <a:srgbClr val="C00000"/>
                </a:solidFill>
              </a:rPr>
              <a:t>accompagne les acteurs touristiques </a:t>
            </a:r>
          </a:p>
        </p:txBody>
      </p:sp>
      <p:sp>
        <p:nvSpPr>
          <p:cNvPr id="8" name="Rectangle 7"/>
          <p:cNvSpPr/>
          <p:nvPr/>
        </p:nvSpPr>
        <p:spPr>
          <a:xfrm>
            <a:off x="2769047" y="4168596"/>
            <a:ext cx="6616491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b="1" dirty="0"/>
              <a:t>5 </a:t>
            </a:r>
            <a:r>
              <a:rPr lang="nl-BE" sz="2000" b="1" dirty="0" err="1"/>
              <a:t>Fédérations</a:t>
            </a:r>
            <a:r>
              <a:rPr lang="nl-BE" sz="2000" b="1" dirty="0"/>
              <a:t> </a:t>
            </a:r>
            <a:r>
              <a:rPr lang="nl-BE" sz="2000" b="1" dirty="0" err="1"/>
              <a:t>touristiques</a:t>
            </a:r>
            <a:r>
              <a:rPr lang="nl-BE" sz="2000" b="1" dirty="0"/>
              <a:t> </a:t>
            </a:r>
            <a:r>
              <a:rPr lang="nl-BE" sz="2000" b="1" dirty="0" err="1"/>
              <a:t>provinciales</a:t>
            </a:r>
            <a:endParaRPr lang="nl-BE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b="1" dirty="0"/>
              <a:t>26 </a:t>
            </a:r>
            <a:r>
              <a:rPr lang="nl-BE" sz="2000" b="1" dirty="0" err="1"/>
              <a:t>Maisons</a:t>
            </a:r>
            <a:r>
              <a:rPr lang="nl-BE" sz="2000" b="1" dirty="0"/>
              <a:t> du </a:t>
            </a:r>
            <a:r>
              <a:rPr lang="nl-BE" sz="2000" b="1" dirty="0" err="1"/>
              <a:t>Tourisme</a:t>
            </a:r>
            <a:endParaRPr lang="nl-BE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/>
              <a:t>202 Offices du Tourisme (OT) et Syndicats d'Initiative (SI)</a:t>
            </a:r>
          </a:p>
          <a:p>
            <a:r>
              <a:rPr lang="fr-FR" sz="2000" b="1" dirty="0"/>
              <a:t>+  10 Parcs naturels (PN)</a:t>
            </a:r>
          </a:p>
          <a:p>
            <a:r>
              <a:rPr lang="fr-FR" sz="2000" b="1" dirty="0"/>
              <a:t>+  4 projets de massifs forestiers</a:t>
            </a:r>
          </a:p>
          <a:p>
            <a:r>
              <a:rPr lang="fr-BE" sz="2000" b="1" dirty="0"/>
              <a:t>+  20 Groupes d'Action Locale (GAL)</a:t>
            </a:r>
          </a:p>
          <a:p>
            <a:r>
              <a:rPr lang="fr-BE" sz="2000" b="1" dirty="0"/>
              <a:t>+  49 Agences de développement local (ADL)</a:t>
            </a:r>
          </a:p>
          <a:p>
            <a:r>
              <a:rPr lang="fr-BE" sz="2000" b="1" dirty="0"/>
              <a:t>+   GR, accueil champêtre, fédération des gîtes, les ≠ labels, …</a:t>
            </a:r>
            <a:endParaRPr lang="nl-BE" sz="2000" b="1" dirty="0"/>
          </a:p>
        </p:txBody>
      </p:sp>
      <p:sp>
        <p:nvSpPr>
          <p:cNvPr id="15" name="Rectangle 14"/>
          <p:cNvSpPr/>
          <p:nvPr/>
        </p:nvSpPr>
        <p:spPr>
          <a:xfrm>
            <a:off x="1424234" y="3738075"/>
            <a:ext cx="98910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400" b="1" dirty="0">
                <a:solidFill>
                  <a:schemeClr val="accent6">
                    <a:lumMod val="75000"/>
                  </a:schemeClr>
                </a:solidFill>
              </a:rPr>
              <a:t>+ des organismes (touristiques) qui valorisent chacun un bassin touristique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6"/>
          <a:srcRect r="10630"/>
          <a:stretch/>
        </p:blipFill>
        <p:spPr>
          <a:xfrm>
            <a:off x="1000318" y="4370327"/>
            <a:ext cx="1735390" cy="2075721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7702942" y="1306641"/>
            <a:ext cx="30915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b="1" dirty="0">
                <a:solidFill>
                  <a:schemeClr val="bg1"/>
                </a:solidFill>
              </a:rPr>
              <a:t>Commissariat général au tourisme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35" r="1005"/>
          <a:stretch/>
        </p:blipFill>
        <p:spPr bwMode="auto">
          <a:xfrm flipH="1">
            <a:off x="0" y="-2462"/>
            <a:ext cx="1000318" cy="68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551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1477627" y="704989"/>
            <a:ext cx="818534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fr-BE" sz="2800" b="1" dirty="0">
                <a:solidFill>
                  <a:srgbClr val="C00000"/>
                </a:solidFill>
              </a:rPr>
              <a:t>Protéger, restaurer et partager les espaces naturels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256437" y="180022"/>
            <a:ext cx="98710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200" b="1" dirty="0">
                <a:solidFill>
                  <a:srgbClr val="7030A0"/>
                </a:solidFill>
              </a:rPr>
              <a:t>2. Révéler l’importance et la valeur du patrimoine naturel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4" r="6134"/>
          <a:stretch/>
        </p:blipFill>
        <p:spPr>
          <a:xfrm>
            <a:off x="1559859" y="1367149"/>
            <a:ext cx="9144000" cy="4491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ZoneTexte 16"/>
          <p:cNvSpPr txBox="1"/>
          <p:nvPr/>
        </p:nvSpPr>
        <p:spPr>
          <a:xfrm>
            <a:off x="1559859" y="6060408"/>
            <a:ext cx="53652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Nature rude, pure, authentique </a:t>
            </a:r>
            <a:endParaRPr lang="en-GB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4868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1450733" y="702637"/>
            <a:ext cx="818534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fr-BE" sz="2800" b="1" dirty="0">
                <a:solidFill>
                  <a:srgbClr val="C00000"/>
                </a:solidFill>
              </a:rPr>
              <a:t>Protéger, restaurer et partager les espaces naturels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256437" y="180022"/>
            <a:ext cx="98710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200" b="1" dirty="0">
                <a:solidFill>
                  <a:srgbClr val="7030A0"/>
                </a:solidFill>
              </a:rPr>
              <a:t>2. Révéler l’importance et la valeur du patrimoine naturel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26422" y="5999896"/>
            <a:ext cx="35200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Nature mystérieuse</a:t>
            </a:r>
            <a:endParaRPr lang="en-GB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41" y="1352516"/>
            <a:ext cx="5925719" cy="4520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2"/>
          <a:stretch/>
        </p:blipFill>
        <p:spPr>
          <a:xfrm>
            <a:off x="6622676" y="1352517"/>
            <a:ext cx="5129519" cy="4520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80325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mbria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8.xml><?xml version="1.0" encoding="utf-8"?>
<a:themeOverride xmlns:a="http://schemas.openxmlformats.org/drawingml/2006/main">
  <a:clrScheme name="Kantoor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Kantoor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Kantoor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9.xml><?xml version="1.0" encoding="utf-8"?>
<a:themeOverride xmlns:a="http://schemas.openxmlformats.org/drawingml/2006/main">
  <a:clrScheme name="Kantoor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Kantoor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Kantoor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399</TotalTime>
  <Words>1082</Words>
  <Application>Microsoft Office PowerPoint</Application>
  <PresentationFormat>Grand écran</PresentationFormat>
  <Paragraphs>227</Paragraphs>
  <Slides>28</Slides>
  <Notes>28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Courier New</vt:lpstr>
      <vt:lpstr>Wingdings</vt:lpstr>
      <vt:lpstr>Thème Office</vt:lpstr>
      <vt:lpstr>Les services écosystémiques touristiques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Ateliers de la biodiversité</dc:title>
  <dc:creator>JOhanna Breyne</dc:creator>
  <cp:lastModifiedBy>BP</cp:lastModifiedBy>
  <cp:revision>183</cp:revision>
  <dcterms:created xsi:type="dcterms:W3CDTF">2019-02-26T20:02:11Z</dcterms:created>
  <dcterms:modified xsi:type="dcterms:W3CDTF">2019-09-20T13:23:35Z</dcterms:modified>
</cp:coreProperties>
</file>