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67" r:id="rId2"/>
    <p:sldId id="616" r:id="rId3"/>
    <p:sldId id="349" r:id="rId4"/>
    <p:sldId id="362" r:id="rId5"/>
    <p:sldId id="268" r:id="rId6"/>
    <p:sldId id="609" r:id="rId7"/>
    <p:sldId id="582" r:id="rId8"/>
    <p:sldId id="307" r:id="rId9"/>
    <p:sldId id="331" r:id="rId10"/>
    <p:sldId id="294" r:id="rId11"/>
    <p:sldId id="610" r:id="rId12"/>
    <p:sldId id="335" r:id="rId13"/>
    <p:sldId id="336" r:id="rId14"/>
    <p:sldId id="337" r:id="rId15"/>
    <p:sldId id="301" r:id="rId16"/>
    <p:sldId id="333" r:id="rId17"/>
    <p:sldId id="332" r:id="rId18"/>
    <p:sldId id="617" r:id="rId19"/>
    <p:sldId id="312" r:id="rId20"/>
    <p:sldId id="334" r:id="rId21"/>
    <p:sldId id="364" r:id="rId22"/>
    <p:sldId id="329" r:id="rId23"/>
    <p:sldId id="614" r:id="rId24"/>
    <p:sldId id="611" r:id="rId25"/>
    <p:sldId id="612" r:id="rId26"/>
    <p:sldId id="328" r:id="rId27"/>
    <p:sldId id="613" r:id="rId28"/>
    <p:sldId id="342" r:id="rId29"/>
    <p:sldId id="345" r:id="rId30"/>
    <p:sldId id="615" r:id="rId31"/>
    <p:sldId id="618" r:id="rId32"/>
    <p:sldId id="619" r:id="rId33"/>
    <p:sldId id="620" r:id="rId34"/>
    <p:sldId id="621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000"/>
    <a:srgbClr val="008E99"/>
    <a:srgbClr val="8A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6609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954" y="82"/>
      </p:cViewPr>
      <p:guideLst>
        <p:guide orient="horz" pos="2160"/>
        <p:guide pos="28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C7CEB2-A2E0-4B34-9750-2DDA32336F7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14AD51E-29FC-470A-BE8F-DC799C229BA0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Border Studies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9841123-5B96-4576-9B73-5D504DD8BB50}" type="parTrans" cxnId="{8331D095-44C1-4D00-931E-DF9E5725A8A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5DAF7C9-7FA1-4DFE-BFCF-5AD738A77F39}" type="sibTrans" cxnId="{8331D095-44C1-4D00-931E-DF9E5725A8A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8FB6B4B-6747-4CB0-BE37-8FC992C3BACA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IT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25B1656-1CA0-449E-AF45-450A1AE3AD0C}" type="parTrans" cxnId="{27A5FDE5-7AEB-4FA0-A30F-EF13BC5FBDE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DF253B9-B7E8-4F43-AA8B-F68E257C7546}" type="sibTrans" cxnId="{27A5FDE5-7AEB-4FA0-A30F-EF13BC5FBDE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970AD61-7901-43E7-9806-8EE73B7EC24E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Cultural Studies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DCEF52F-05FB-4773-BD04-B8E0F7732603}" type="parTrans" cxnId="{938B08FC-6ADC-417B-BAA6-A7A82A3AD64A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ACAB1CD-0BF1-4C27-BFB0-854F75E40A77}" type="sibTrans" cxnId="{938B08FC-6ADC-417B-BAA6-A7A82A3AD64A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E90ABB6-51CA-42C0-81EE-DE5FD52272D0}">
      <dgm:prSet phldrT="[Text]"/>
      <dgm:spPr/>
      <dgm:t>
        <a:bodyPr/>
        <a:lstStyle/>
        <a:p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Literary</a:t>
          </a:r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Studies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559BC90-E5F8-44A5-8B71-413E8E41D39E}" type="parTrans" cxnId="{8D6F170C-4DEC-46BA-9B2E-985B9FB75E84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F8244EE-465A-4066-9407-85DBC0714765}" type="sibTrans" cxnId="{8D6F170C-4DEC-46BA-9B2E-985B9FB75E84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306F2F9-3ED7-4DF7-8CEF-2C54DFC753A9}">
      <dgm:prSet phldrT="[Text]"/>
      <dgm:spPr/>
      <dgm:t>
        <a:bodyPr/>
        <a:lstStyle/>
        <a:p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Spatial</a:t>
          </a:r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Planning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26A3367-6335-458D-81A7-8E7C48C2AFD7}" type="parTrans" cxnId="{2EE4B34C-91DD-4D6D-9AFB-675266EA2FD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4DA9603-221D-4357-823F-B5772CBC3558}" type="sibTrans" cxnId="{2EE4B34C-91DD-4D6D-9AFB-675266EA2FD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B626561-8033-4D96-86C2-0697ABCF7559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American Studies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C7913AD-2189-4798-9F61-BADEDDD85BC2}" type="parTrans" cxnId="{B47F711E-0DB4-440F-8DE1-6F38B81C6E9A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7792A5D-0C5F-4DA4-AF03-9271386F66A1}" type="sibTrans" cxnId="{B47F711E-0DB4-440F-8DE1-6F38B81C6E9A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CCD938E-6D27-4339-8DF9-28B920BBBE0C}">
      <dgm:prSet phldrT="[Text]"/>
      <dgm:spPr/>
      <dgm:t>
        <a:bodyPr/>
        <a:lstStyle/>
        <a:p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Geography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4993C57-725F-44B6-89DE-1878285019AD}" type="parTrans" cxnId="{DB8A687A-47EA-4FAE-9706-43F771D20B32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B349DE0-3816-4FB9-BACF-9274B654C9F1}" type="sibTrans" cxnId="{DB8A687A-47EA-4FAE-9706-43F771D20B32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A6676DD-2122-4065-B972-57FDC144E618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Business &amp; Economics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0D3A7BA-20C9-4965-B121-5562F99336BA}" type="parTrans" cxnId="{DD917640-3B67-4515-B418-F44A268409A4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9CF9B41-1917-411A-9610-1F48F91C1F51}" type="sibTrans" cxnId="{DD917640-3B67-4515-B418-F44A268409A4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769E87F-A536-485A-A5D1-B38239FC8043}">
      <dgm:prSet phldrT="[Text]"/>
      <dgm:spPr/>
      <dgm:t>
        <a:bodyPr/>
        <a:lstStyle/>
        <a:p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Intercultural</a:t>
          </a:r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Communication</a:t>
          </a:r>
          <a:endParaRPr lang="de-DE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9D70A44-AFA6-4823-B379-7774092594C4}" type="parTrans" cxnId="{F415ECEA-B03F-40C4-85BA-95058C252EEB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F057F18F-7A5E-474B-B1EF-0F61A65A8C2B}" type="sibTrans" cxnId="{F415ECEA-B03F-40C4-85BA-95058C252EEB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3F5B1C48-38AB-4215-B088-D49B53E07319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Anthropology</a:t>
          </a:r>
        </a:p>
      </dgm:t>
    </dgm:pt>
    <dgm:pt modelId="{0C3501F7-C8F6-4C5D-BC1E-E7C57B925137}" type="parTrans" cxnId="{68D5A0A1-FA30-43AB-80B0-9339D7C6983A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8593589-D6A8-4454-A46E-31463DA11818}" type="sibTrans" cxnId="{68D5A0A1-FA30-43AB-80B0-9339D7C6983A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E25785C-620B-49AB-8B84-0B8406439EA6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Education </a:t>
          </a:r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technologies</a:t>
          </a:r>
          <a:endParaRPr lang="de-DE" dirty="0" smtClean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123384C-A149-4221-9C06-52B4E1DA2134}" type="parTrans" cxnId="{C2FAC10D-B2F2-4AD3-82F1-BCFF01E56E4D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3227B8D-3A5D-45C1-AE3D-7149DB11B748}" type="sibTrans" cxnId="{C2FAC10D-B2F2-4AD3-82F1-BCFF01E56E4D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07CA967-CC39-4249-AFD3-EDD0D58FA5BF}">
      <dgm:prSet phldrT="[Text]"/>
      <dgm:spPr/>
      <dgm:t>
        <a:bodyPr/>
        <a:lstStyle/>
        <a:p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Social</a:t>
          </a:r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Sciences</a:t>
          </a:r>
          <a:endParaRPr lang="de-DE" dirty="0" smtClean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A8EBA18-12FC-425E-9B47-3E6A42DC9450}" type="parTrans" cxnId="{151C6252-A885-41AB-8ABE-0D1114316475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AFCEF4F-97A1-487F-BCDE-C3E5EC3C3F9F}" type="sibTrans" cxnId="{151C6252-A885-41AB-8ABE-0D1114316475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13C29E7-639A-4EB4-9541-FFF396F18DDC}">
      <dgm:prSet phldrT="[Text]"/>
      <dgm:spPr/>
      <dgm:t>
        <a:bodyPr/>
        <a:lstStyle/>
        <a:p>
          <a:r>
            <a:rPr lang="de-DE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Translation Studies</a:t>
          </a:r>
        </a:p>
      </dgm:t>
    </dgm:pt>
    <dgm:pt modelId="{B1B39080-6217-4157-B2C8-2AE82D4CC1B0}" type="parTrans" cxnId="{6692F641-554C-4377-B9BD-1CA838BD7C5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FF6F6BA-CB5B-48FC-9667-FEA6D939E9AB}" type="sibTrans" cxnId="{6692F641-554C-4377-B9BD-1CA838BD7C59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C5B59CE-9DAE-4923-9E59-518B0754E69C}">
      <dgm:prSet phldrT="[Text]"/>
      <dgm:spPr/>
      <dgm:t>
        <a:bodyPr/>
        <a:lstStyle/>
        <a:p>
          <a:r>
            <a:rPr lang="de-DE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Linguistics</a:t>
          </a:r>
          <a:endParaRPr lang="de-DE" dirty="0" smtClean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8CF513F-F3A4-4DB4-9BA5-E6FD0BEF2BD8}" type="parTrans" cxnId="{4B8584DF-C14E-4D9E-BDF4-CA04431D2EE7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02C04A1-E4E4-4116-A9CA-E7FCBE807C01}" type="sibTrans" cxnId="{4B8584DF-C14E-4D9E-BDF4-CA04431D2EE7}">
      <dgm:prSet/>
      <dgm:spPr/>
      <dgm:t>
        <a:bodyPr/>
        <a:lstStyle/>
        <a:p>
          <a:endParaRPr lang="de-DE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792ABF1-E908-4428-84ED-9D53B2E88A8B}" type="pres">
      <dgm:prSet presAssocID="{ABC7CEB2-A2E0-4B34-9750-2DDA32336F7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D7A65EB-71F8-4842-9AF9-879DC51F4484}" type="pres">
      <dgm:prSet presAssocID="{614AD51E-29FC-470A-BE8F-DC799C229BA0}" presName="centerShape" presStyleLbl="node0" presStyleIdx="0" presStyleCnt="1" custScaleX="171274" custScaleY="168554"/>
      <dgm:spPr/>
      <dgm:t>
        <a:bodyPr/>
        <a:lstStyle/>
        <a:p>
          <a:endParaRPr lang="de-DE"/>
        </a:p>
      </dgm:t>
    </dgm:pt>
    <dgm:pt modelId="{0DFA69EA-2086-4C30-8992-6413A76D95AD}" type="pres">
      <dgm:prSet presAssocID="{025B1656-1CA0-449E-AF45-450A1AE3AD0C}" presName="parTrans" presStyleLbl="sibTrans2D1" presStyleIdx="0" presStyleCnt="13"/>
      <dgm:spPr/>
      <dgm:t>
        <a:bodyPr/>
        <a:lstStyle/>
        <a:p>
          <a:endParaRPr lang="de-DE"/>
        </a:p>
      </dgm:t>
    </dgm:pt>
    <dgm:pt modelId="{F932BF32-EA4C-4EC9-B97F-82105AD8251C}" type="pres">
      <dgm:prSet presAssocID="{025B1656-1CA0-449E-AF45-450A1AE3AD0C}" presName="connectorText" presStyleLbl="sibTrans2D1" presStyleIdx="0" presStyleCnt="13"/>
      <dgm:spPr/>
      <dgm:t>
        <a:bodyPr/>
        <a:lstStyle/>
        <a:p>
          <a:endParaRPr lang="de-DE"/>
        </a:p>
      </dgm:t>
    </dgm:pt>
    <dgm:pt modelId="{44E42F46-BE32-42F3-B616-97F315661C15}" type="pres">
      <dgm:prSet presAssocID="{88FB6B4B-6747-4CB0-BE37-8FC992C3BACA}" presName="node" presStyleLbl="node1" presStyleIdx="0" presStyleCnt="13" custScaleX="171274" custScaleY="168554" custRadScaleRad="104157" custRadScaleInc="-394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E1ECD49-FDE6-42EE-90CA-F90C79EA63CA}" type="pres">
      <dgm:prSet presAssocID="{8DCEF52F-05FB-4773-BD04-B8E0F7732603}" presName="parTrans" presStyleLbl="sibTrans2D1" presStyleIdx="1" presStyleCnt="13"/>
      <dgm:spPr/>
      <dgm:t>
        <a:bodyPr/>
        <a:lstStyle/>
        <a:p>
          <a:endParaRPr lang="de-DE"/>
        </a:p>
      </dgm:t>
    </dgm:pt>
    <dgm:pt modelId="{12A86A2C-E4B9-490E-8A01-F548A4A89BE6}" type="pres">
      <dgm:prSet presAssocID="{8DCEF52F-05FB-4773-BD04-B8E0F7732603}" presName="connectorText" presStyleLbl="sibTrans2D1" presStyleIdx="1" presStyleCnt="13"/>
      <dgm:spPr/>
      <dgm:t>
        <a:bodyPr/>
        <a:lstStyle/>
        <a:p>
          <a:endParaRPr lang="de-DE"/>
        </a:p>
      </dgm:t>
    </dgm:pt>
    <dgm:pt modelId="{5E6B6200-DB34-4D56-9C26-E444E3512005}" type="pres">
      <dgm:prSet presAssocID="{0970AD61-7901-43E7-9806-8EE73B7EC24E}" presName="node" presStyleLbl="node1" presStyleIdx="1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1AAB9C5-A3EB-4D63-8EBB-76CCD89AF435}" type="pres">
      <dgm:prSet presAssocID="{B559BC90-E5F8-44A5-8B71-413E8E41D39E}" presName="parTrans" presStyleLbl="sibTrans2D1" presStyleIdx="2" presStyleCnt="13"/>
      <dgm:spPr/>
      <dgm:t>
        <a:bodyPr/>
        <a:lstStyle/>
        <a:p>
          <a:endParaRPr lang="de-DE"/>
        </a:p>
      </dgm:t>
    </dgm:pt>
    <dgm:pt modelId="{FEB2A6F8-7F42-4F36-B2EE-FBC3FEF6E298}" type="pres">
      <dgm:prSet presAssocID="{B559BC90-E5F8-44A5-8B71-413E8E41D39E}" presName="connectorText" presStyleLbl="sibTrans2D1" presStyleIdx="2" presStyleCnt="13"/>
      <dgm:spPr/>
      <dgm:t>
        <a:bodyPr/>
        <a:lstStyle/>
        <a:p>
          <a:endParaRPr lang="de-DE"/>
        </a:p>
      </dgm:t>
    </dgm:pt>
    <dgm:pt modelId="{0258CE8D-5BBC-406B-B55F-0EA5E81B3C8D}" type="pres">
      <dgm:prSet presAssocID="{CE90ABB6-51CA-42C0-81EE-DE5FD52272D0}" presName="node" presStyleLbl="node1" presStyleIdx="2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4E4BB7B-B6C5-4907-9536-CF0B59F9056F}" type="pres">
      <dgm:prSet presAssocID="{326A3367-6335-458D-81A7-8E7C48C2AFD7}" presName="parTrans" presStyleLbl="sibTrans2D1" presStyleIdx="3" presStyleCnt="13"/>
      <dgm:spPr/>
      <dgm:t>
        <a:bodyPr/>
        <a:lstStyle/>
        <a:p>
          <a:endParaRPr lang="de-DE"/>
        </a:p>
      </dgm:t>
    </dgm:pt>
    <dgm:pt modelId="{CA4C679B-58C1-42F9-A571-1E6449367C58}" type="pres">
      <dgm:prSet presAssocID="{326A3367-6335-458D-81A7-8E7C48C2AFD7}" presName="connectorText" presStyleLbl="sibTrans2D1" presStyleIdx="3" presStyleCnt="13"/>
      <dgm:spPr/>
      <dgm:t>
        <a:bodyPr/>
        <a:lstStyle/>
        <a:p>
          <a:endParaRPr lang="de-DE"/>
        </a:p>
      </dgm:t>
    </dgm:pt>
    <dgm:pt modelId="{E6D459E6-5E1B-4E1B-AD01-90ACE6253C45}" type="pres">
      <dgm:prSet presAssocID="{E306F2F9-3ED7-4DF7-8CEF-2C54DFC753A9}" presName="node" presStyleLbl="node1" presStyleIdx="3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29A2BB5-C29E-4D60-86C7-3AA587359CDD}" type="pres">
      <dgm:prSet presAssocID="{7C7913AD-2189-4798-9F61-BADEDDD85BC2}" presName="parTrans" presStyleLbl="sibTrans2D1" presStyleIdx="4" presStyleCnt="13"/>
      <dgm:spPr/>
      <dgm:t>
        <a:bodyPr/>
        <a:lstStyle/>
        <a:p>
          <a:endParaRPr lang="de-DE"/>
        </a:p>
      </dgm:t>
    </dgm:pt>
    <dgm:pt modelId="{B233040F-7A87-498F-B1A6-C8D9410833E4}" type="pres">
      <dgm:prSet presAssocID="{7C7913AD-2189-4798-9F61-BADEDDD85BC2}" presName="connectorText" presStyleLbl="sibTrans2D1" presStyleIdx="4" presStyleCnt="13"/>
      <dgm:spPr/>
      <dgm:t>
        <a:bodyPr/>
        <a:lstStyle/>
        <a:p>
          <a:endParaRPr lang="de-DE"/>
        </a:p>
      </dgm:t>
    </dgm:pt>
    <dgm:pt modelId="{19F7A6C0-5521-4124-A8F5-DAEDEE5D7B77}" type="pres">
      <dgm:prSet presAssocID="{AB626561-8033-4D96-86C2-0697ABCF7559}" presName="node" presStyleLbl="node1" presStyleIdx="4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1718D1C-3CA0-4F07-9ACD-2E7C8FD29833}" type="pres">
      <dgm:prSet presAssocID="{B4993C57-725F-44B6-89DE-1878285019AD}" presName="parTrans" presStyleLbl="sibTrans2D1" presStyleIdx="5" presStyleCnt="13"/>
      <dgm:spPr/>
      <dgm:t>
        <a:bodyPr/>
        <a:lstStyle/>
        <a:p>
          <a:endParaRPr lang="de-DE"/>
        </a:p>
      </dgm:t>
    </dgm:pt>
    <dgm:pt modelId="{749305F4-4993-4A6B-AAFB-5386EEA9FACB}" type="pres">
      <dgm:prSet presAssocID="{B4993C57-725F-44B6-89DE-1878285019AD}" presName="connectorText" presStyleLbl="sibTrans2D1" presStyleIdx="5" presStyleCnt="13"/>
      <dgm:spPr/>
      <dgm:t>
        <a:bodyPr/>
        <a:lstStyle/>
        <a:p>
          <a:endParaRPr lang="de-DE"/>
        </a:p>
      </dgm:t>
    </dgm:pt>
    <dgm:pt modelId="{12E99E67-F001-430A-8251-1826105295C1}" type="pres">
      <dgm:prSet presAssocID="{CCCD938E-6D27-4339-8DF9-28B920BBBE0C}" presName="node" presStyleLbl="node1" presStyleIdx="5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76B7292-4058-4519-B4E1-6FB6408BAD25}" type="pres">
      <dgm:prSet presAssocID="{90D3A7BA-20C9-4965-B121-5562F99336BA}" presName="parTrans" presStyleLbl="sibTrans2D1" presStyleIdx="6" presStyleCnt="13"/>
      <dgm:spPr/>
      <dgm:t>
        <a:bodyPr/>
        <a:lstStyle/>
        <a:p>
          <a:endParaRPr lang="de-DE"/>
        </a:p>
      </dgm:t>
    </dgm:pt>
    <dgm:pt modelId="{13BA7C59-1CF2-4FC2-ABDF-64D33D2D7D9A}" type="pres">
      <dgm:prSet presAssocID="{90D3A7BA-20C9-4965-B121-5562F99336BA}" presName="connectorText" presStyleLbl="sibTrans2D1" presStyleIdx="6" presStyleCnt="13"/>
      <dgm:spPr/>
      <dgm:t>
        <a:bodyPr/>
        <a:lstStyle/>
        <a:p>
          <a:endParaRPr lang="de-DE"/>
        </a:p>
      </dgm:t>
    </dgm:pt>
    <dgm:pt modelId="{0712414F-BA54-4DBC-830A-D41A380DE2ED}" type="pres">
      <dgm:prSet presAssocID="{AA6676DD-2122-4065-B972-57FDC144E618}" presName="node" presStyleLbl="node1" presStyleIdx="6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F3CA4D-FCC4-43A6-838F-0332D6371B76}" type="pres">
      <dgm:prSet presAssocID="{D9D70A44-AFA6-4823-B379-7774092594C4}" presName="parTrans" presStyleLbl="sibTrans2D1" presStyleIdx="7" presStyleCnt="13"/>
      <dgm:spPr/>
      <dgm:t>
        <a:bodyPr/>
        <a:lstStyle/>
        <a:p>
          <a:endParaRPr lang="de-DE"/>
        </a:p>
      </dgm:t>
    </dgm:pt>
    <dgm:pt modelId="{6EE45B6D-D8DE-461C-A4CA-FCA1F43F5185}" type="pres">
      <dgm:prSet presAssocID="{D9D70A44-AFA6-4823-B379-7774092594C4}" presName="connectorText" presStyleLbl="sibTrans2D1" presStyleIdx="7" presStyleCnt="13"/>
      <dgm:spPr/>
      <dgm:t>
        <a:bodyPr/>
        <a:lstStyle/>
        <a:p>
          <a:endParaRPr lang="de-DE"/>
        </a:p>
      </dgm:t>
    </dgm:pt>
    <dgm:pt modelId="{5CE6FB0D-E214-4B45-BC6D-CDB8687F91C4}" type="pres">
      <dgm:prSet presAssocID="{5769E87F-A536-485A-A5D1-B38239FC8043}" presName="node" presStyleLbl="node1" presStyleIdx="7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A089676-4B1A-4CD3-9BC0-78BBE63711C5}" type="pres">
      <dgm:prSet presAssocID="{0C3501F7-C8F6-4C5D-BC1E-E7C57B925137}" presName="parTrans" presStyleLbl="sibTrans2D1" presStyleIdx="8" presStyleCnt="13"/>
      <dgm:spPr/>
      <dgm:t>
        <a:bodyPr/>
        <a:lstStyle/>
        <a:p>
          <a:endParaRPr lang="de-DE"/>
        </a:p>
      </dgm:t>
    </dgm:pt>
    <dgm:pt modelId="{9CEAF1B4-3BB7-4B5B-AC11-77448497452C}" type="pres">
      <dgm:prSet presAssocID="{0C3501F7-C8F6-4C5D-BC1E-E7C57B925137}" presName="connectorText" presStyleLbl="sibTrans2D1" presStyleIdx="8" presStyleCnt="13"/>
      <dgm:spPr/>
      <dgm:t>
        <a:bodyPr/>
        <a:lstStyle/>
        <a:p>
          <a:endParaRPr lang="de-DE"/>
        </a:p>
      </dgm:t>
    </dgm:pt>
    <dgm:pt modelId="{9E4DB11F-134E-4CD4-90E0-66F6945AE295}" type="pres">
      <dgm:prSet presAssocID="{3F5B1C48-38AB-4215-B088-D49B53E07319}" presName="node" presStyleLbl="node1" presStyleIdx="8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FE5F84D-1B79-4D8A-B0A3-6C2D23EAD4C0}" type="pres">
      <dgm:prSet presAssocID="{4123384C-A149-4221-9C06-52B4E1DA2134}" presName="parTrans" presStyleLbl="sibTrans2D1" presStyleIdx="9" presStyleCnt="13"/>
      <dgm:spPr/>
      <dgm:t>
        <a:bodyPr/>
        <a:lstStyle/>
        <a:p>
          <a:endParaRPr lang="de-DE"/>
        </a:p>
      </dgm:t>
    </dgm:pt>
    <dgm:pt modelId="{D8EF2BEA-D21C-4C11-82AF-2F33EDF35890}" type="pres">
      <dgm:prSet presAssocID="{4123384C-A149-4221-9C06-52B4E1DA2134}" presName="connectorText" presStyleLbl="sibTrans2D1" presStyleIdx="9" presStyleCnt="13"/>
      <dgm:spPr/>
      <dgm:t>
        <a:bodyPr/>
        <a:lstStyle/>
        <a:p>
          <a:endParaRPr lang="de-DE"/>
        </a:p>
      </dgm:t>
    </dgm:pt>
    <dgm:pt modelId="{AFF31395-7DC1-418C-9F6F-57FA5BA99432}" type="pres">
      <dgm:prSet presAssocID="{7E25785C-620B-49AB-8B84-0B8406439EA6}" presName="node" presStyleLbl="node1" presStyleIdx="9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EBFC099-A120-4B77-9078-59E6F85E391C}" type="pres">
      <dgm:prSet presAssocID="{BA8EBA18-12FC-425E-9B47-3E6A42DC9450}" presName="parTrans" presStyleLbl="sibTrans2D1" presStyleIdx="10" presStyleCnt="13"/>
      <dgm:spPr/>
      <dgm:t>
        <a:bodyPr/>
        <a:lstStyle/>
        <a:p>
          <a:endParaRPr lang="de-DE"/>
        </a:p>
      </dgm:t>
    </dgm:pt>
    <dgm:pt modelId="{8EE5CF36-443C-41A4-87A1-DA8CA16BCBCD}" type="pres">
      <dgm:prSet presAssocID="{BA8EBA18-12FC-425E-9B47-3E6A42DC9450}" presName="connectorText" presStyleLbl="sibTrans2D1" presStyleIdx="10" presStyleCnt="13"/>
      <dgm:spPr/>
      <dgm:t>
        <a:bodyPr/>
        <a:lstStyle/>
        <a:p>
          <a:endParaRPr lang="de-DE"/>
        </a:p>
      </dgm:t>
    </dgm:pt>
    <dgm:pt modelId="{A3605B6A-5502-415B-BE29-481CD9522681}" type="pres">
      <dgm:prSet presAssocID="{107CA967-CC39-4249-AFD3-EDD0D58FA5BF}" presName="node" presStyleLbl="node1" presStyleIdx="10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2DE9FF1-B1C0-4C20-9DBD-2245722DFAF5}" type="pres">
      <dgm:prSet presAssocID="{B1B39080-6217-4157-B2C8-2AE82D4CC1B0}" presName="parTrans" presStyleLbl="sibTrans2D1" presStyleIdx="11" presStyleCnt="13"/>
      <dgm:spPr/>
      <dgm:t>
        <a:bodyPr/>
        <a:lstStyle/>
        <a:p>
          <a:endParaRPr lang="de-DE"/>
        </a:p>
      </dgm:t>
    </dgm:pt>
    <dgm:pt modelId="{A97D7BFC-B408-46D4-B0CD-E77B0507F15B}" type="pres">
      <dgm:prSet presAssocID="{B1B39080-6217-4157-B2C8-2AE82D4CC1B0}" presName="connectorText" presStyleLbl="sibTrans2D1" presStyleIdx="11" presStyleCnt="13"/>
      <dgm:spPr/>
      <dgm:t>
        <a:bodyPr/>
        <a:lstStyle/>
        <a:p>
          <a:endParaRPr lang="de-DE"/>
        </a:p>
      </dgm:t>
    </dgm:pt>
    <dgm:pt modelId="{7CF0B4F8-F058-458E-856C-7BCC5474A51D}" type="pres">
      <dgm:prSet presAssocID="{A13C29E7-639A-4EB4-9541-FFF396F18DDC}" presName="node" presStyleLbl="node1" presStyleIdx="11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BAE80ED-7F6B-4334-8EE4-792048958EF8}" type="pres">
      <dgm:prSet presAssocID="{E8CF513F-F3A4-4DB4-9BA5-E6FD0BEF2BD8}" presName="parTrans" presStyleLbl="sibTrans2D1" presStyleIdx="12" presStyleCnt="13"/>
      <dgm:spPr/>
      <dgm:t>
        <a:bodyPr/>
        <a:lstStyle/>
        <a:p>
          <a:endParaRPr lang="de-DE"/>
        </a:p>
      </dgm:t>
    </dgm:pt>
    <dgm:pt modelId="{525C1361-7EA3-457A-9250-24FB1EF0DD47}" type="pres">
      <dgm:prSet presAssocID="{E8CF513F-F3A4-4DB4-9BA5-E6FD0BEF2BD8}" presName="connectorText" presStyleLbl="sibTrans2D1" presStyleIdx="12" presStyleCnt="13"/>
      <dgm:spPr/>
      <dgm:t>
        <a:bodyPr/>
        <a:lstStyle/>
        <a:p>
          <a:endParaRPr lang="de-DE"/>
        </a:p>
      </dgm:t>
    </dgm:pt>
    <dgm:pt modelId="{53D5569E-65E9-4D8C-95AE-93C99143D965}" type="pres">
      <dgm:prSet presAssocID="{AC5B59CE-9DAE-4923-9E59-518B0754E69C}" presName="node" presStyleLbl="node1" presStyleIdx="12" presStyleCnt="13" custScaleX="171274" custScaleY="1685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2254233-997D-44B8-9B82-4034F49D53EE}" type="presOf" srcId="{A13C29E7-639A-4EB4-9541-FFF396F18DDC}" destId="{7CF0B4F8-F058-458E-856C-7BCC5474A51D}" srcOrd="0" destOrd="0" presId="urn:microsoft.com/office/officeart/2005/8/layout/radial5"/>
    <dgm:cxn modelId="{72EEE21C-EEFD-4036-92A7-9C3126B87D63}" type="presOf" srcId="{ABC7CEB2-A2E0-4B34-9750-2DDA32336F76}" destId="{C792ABF1-E908-4428-84ED-9D53B2E88A8B}" srcOrd="0" destOrd="0" presId="urn:microsoft.com/office/officeart/2005/8/layout/radial5"/>
    <dgm:cxn modelId="{15A9E5D2-DF50-49DC-BD7E-517C9337AB38}" type="presOf" srcId="{AA6676DD-2122-4065-B972-57FDC144E618}" destId="{0712414F-BA54-4DBC-830A-D41A380DE2ED}" srcOrd="0" destOrd="0" presId="urn:microsoft.com/office/officeart/2005/8/layout/radial5"/>
    <dgm:cxn modelId="{8594F7D3-BCE4-4902-B92A-FC7A8E3F3C69}" type="presOf" srcId="{CCCD938E-6D27-4339-8DF9-28B920BBBE0C}" destId="{12E99E67-F001-430A-8251-1826105295C1}" srcOrd="0" destOrd="0" presId="urn:microsoft.com/office/officeart/2005/8/layout/radial5"/>
    <dgm:cxn modelId="{243BBE13-48F2-40C9-8545-3B69D87F0D0D}" type="presOf" srcId="{D9D70A44-AFA6-4823-B379-7774092594C4}" destId="{B7F3CA4D-FCC4-43A6-838F-0332D6371B76}" srcOrd="0" destOrd="0" presId="urn:microsoft.com/office/officeart/2005/8/layout/radial5"/>
    <dgm:cxn modelId="{D9415957-B9AF-4E13-938B-0729E0341B14}" type="presOf" srcId="{326A3367-6335-458D-81A7-8E7C48C2AFD7}" destId="{CA4C679B-58C1-42F9-A571-1E6449367C58}" srcOrd="1" destOrd="0" presId="urn:microsoft.com/office/officeart/2005/8/layout/radial5"/>
    <dgm:cxn modelId="{FA761CD6-7108-413E-ADE9-A7FE7637C80F}" type="presOf" srcId="{BA8EBA18-12FC-425E-9B47-3E6A42DC9450}" destId="{3EBFC099-A120-4B77-9078-59E6F85E391C}" srcOrd="0" destOrd="0" presId="urn:microsoft.com/office/officeart/2005/8/layout/radial5"/>
    <dgm:cxn modelId="{BFFF4D61-8915-442B-9CE3-AC7B9B340A1A}" type="presOf" srcId="{7C7913AD-2189-4798-9F61-BADEDDD85BC2}" destId="{B233040F-7A87-498F-B1A6-C8D9410833E4}" srcOrd="1" destOrd="0" presId="urn:microsoft.com/office/officeart/2005/8/layout/radial5"/>
    <dgm:cxn modelId="{B463F3EE-9593-4E84-8A34-58D042D49709}" type="presOf" srcId="{E306F2F9-3ED7-4DF7-8CEF-2C54DFC753A9}" destId="{E6D459E6-5E1B-4E1B-AD01-90ACE6253C45}" srcOrd="0" destOrd="0" presId="urn:microsoft.com/office/officeart/2005/8/layout/radial5"/>
    <dgm:cxn modelId="{D73EC2DE-04F7-4A31-8AB4-299FDA72C1AE}" type="presOf" srcId="{7E25785C-620B-49AB-8B84-0B8406439EA6}" destId="{AFF31395-7DC1-418C-9F6F-57FA5BA99432}" srcOrd="0" destOrd="0" presId="urn:microsoft.com/office/officeart/2005/8/layout/radial5"/>
    <dgm:cxn modelId="{151C6252-A885-41AB-8ABE-0D1114316475}" srcId="{614AD51E-29FC-470A-BE8F-DC799C229BA0}" destId="{107CA967-CC39-4249-AFD3-EDD0D58FA5BF}" srcOrd="10" destOrd="0" parTransId="{BA8EBA18-12FC-425E-9B47-3E6A42DC9450}" sibTransId="{0AFCEF4F-97A1-487F-BCDE-C3E5EC3C3F9F}"/>
    <dgm:cxn modelId="{F415ECEA-B03F-40C4-85BA-95058C252EEB}" srcId="{614AD51E-29FC-470A-BE8F-DC799C229BA0}" destId="{5769E87F-A536-485A-A5D1-B38239FC8043}" srcOrd="7" destOrd="0" parTransId="{D9D70A44-AFA6-4823-B379-7774092594C4}" sibTransId="{F057F18F-7A5E-474B-B1EF-0F61A65A8C2B}"/>
    <dgm:cxn modelId="{0F3E3DB1-6F93-483A-A26E-1B2FD382EC89}" type="presOf" srcId="{E8CF513F-F3A4-4DB4-9BA5-E6FD0BEF2BD8}" destId="{525C1361-7EA3-457A-9250-24FB1EF0DD47}" srcOrd="1" destOrd="0" presId="urn:microsoft.com/office/officeart/2005/8/layout/radial5"/>
    <dgm:cxn modelId="{6692F641-554C-4377-B9BD-1CA838BD7C59}" srcId="{614AD51E-29FC-470A-BE8F-DC799C229BA0}" destId="{A13C29E7-639A-4EB4-9541-FFF396F18DDC}" srcOrd="11" destOrd="0" parTransId="{B1B39080-6217-4157-B2C8-2AE82D4CC1B0}" sibTransId="{CFF6F6BA-CB5B-48FC-9667-FEA6D939E9AB}"/>
    <dgm:cxn modelId="{E683C3A4-A38D-41C1-BC49-33D5603BC595}" type="presOf" srcId="{88FB6B4B-6747-4CB0-BE37-8FC992C3BACA}" destId="{44E42F46-BE32-42F3-B616-97F315661C15}" srcOrd="0" destOrd="0" presId="urn:microsoft.com/office/officeart/2005/8/layout/radial5"/>
    <dgm:cxn modelId="{4B8584DF-C14E-4D9E-BDF4-CA04431D2EE7}" srcId="{614AD51E-29FC-470A-BE8F-DC799C229BA0}" destId="{AC5B59CE-9DAE-4923-9E59-518B0754E69C}" srcOrd="12" destOrd="0" parTransId="{E8CF513F-F3A4-4DB4-9BA5-E6FD0BEF2BD8}" sibTransId="{A02C04A1-E4E4-4116-A9CA-E7FCBE807C01}"/>
    <dgm:cxn modelId="{C4BCBC58-CE0B-4F15-B72C-3678C2E4E1AA}" type="presOf" srcId="{AC5B59CE-9DAE-4923-9E59-518B0754E69C}" destId="{53D5569E-65E9-4D8C-95AE-93C99143D965}" srcOrd="0" destOrd="0" presId="urn:microsoft.com/office/officeart/2005/8/layout/radial5"/>
    <dgm:cxn modelId="{C2FAC10D-B2F2-4AD3-82F1-BCFF01E56E4D}" srcId="{614AD51E-29FC-470A-BE8F-DC799C229BA0}" destId="{7E25785C-620B-49AB-8B84-0B8406439EA6}" srcOrd="9" destOrd="0" parTransId="{4123384C-A149-4221-9C06-52B4E1DA2134}" sibTransId="{D3227B8D-3A5D-45C1-AE3D-7149DB11B748}"/>
    <dgm:cxn modelId="{682B3666-7BAE-4E3F-A25B-86309C9B75C2}" type="presOf" srcId="{025B1656-1CA0-449E-AF45-450A1AE3AD0C}" destId="{F932BF32-EA4C-4EC9-B97F-82105AD8251C}" srcOrd="1" destOrd="0" presId="urn:microsoft.com/office/officeart/2005/8/layout/radial5"/>
    <dgm:cxn modelId="{D996ADD0-1D04-4880-B764-ACE5DE7B2137}" type="presOf" srcId="{8DCEF52F-05FB-4773-BD04-B8E0F7732603}" destId="{12A86A2C-E4B9-490E-8A01-F548A4A89BE6}" srcOrd="1" destOrd="0" presId="urn:microsoft.com/office/officeart/2005/8/layout/radial5"/>
    <dgm:cxn modelId="{8494ACC7-0A45-43AB-A26A-90D85344089F}" type="presOf" srcId="{025B1656-1CA0-449E-AF45-450A1AE3AD0C}" destId="{0DFA69EA-2086-4C30-8992-6413A76D95AD}" srcOrd="0" destOrd="0" presId="urn:microsoft.com/office/officeart/2005/8/layout/radial5"/>
    <dgm:cxn modelId="{8331D095-44C1-4D00-931E-DF9E5725A8A9}" srcId="{ABC7CEB2-A2E0-4B34-9750-2DDA32336F76}" destId="{614AD51E-29FC-470A-BE8F-DC799C229BA0}" srcOrd="0" destOrd="0" parTransId="{B9841123-5B96-4576-9B73-5D504DD8BB50}" sibTransId="{55DAF7C9-7FA1-4DFE-BFCF-5AD738A77F39}"/>
    <dgm:cxn modelId="{CB132F25-DC31-4FA1-AAE0-61588E12DB0A}" type="presOf" srcId="{0C3501F7-C8F6-4C5D-BC1E-E7C57B925137}" destId="{DA089676-4B1A-4CD3-9BC0-78BBE63711C5}" srcOrd="0" destOrd="0" presId="urn:microsoft.com/office/officeart/2005/8/layout/radial5"/>
    <dgm:cxn modelId="{938B08FC-6ADC-417B-BAA6-A7A82A3AD64A}" srcId="{614AD51E-29FC-470A-BE8F-DC799C229BA0}" destId="{0970AD61-7901-43E7-9806-8EE73B7EC24E}" srcOrd="1" destOrd="0" parTransId="{8DCEF52F-05FB-4773-BD04-B8E0F7732603}" sibTransId="{3ACAB1CD-0BF1-4C27-BFB0-854F75E40A77}"/>
    <dgm:cxn modelId="{DB8A687A-47EA-4FAE-9706-43F771D20B32}" srcId="{614AD51E-29FC-470A-BE8F-DC799C229BA0}" destId="{CCCD938E-6D27-4339-8DF9-28B920BBBE0C}" srcOrd="5" destOrd="0" parTransId="{B4993C57-725F-44B6-89DE-1878285019AD}" sibTransId="{3B349DE0-3816-4FB9-BACF-9274B654C9F1}"/>
    <dgm:cxn modelId="{2CD2DC58-8F59-4E96-AB09-8C2D7B61B769}" type="presOf" srcId="{CE90ABB6-51CA-42C0-81EE-DE5FD52272D0}" destId="{0258CE8D-5BBC-406B-B55F-0EA5E81B3C8D}" srcOrd="0" destOrd="0" presId="urn:microsoft.com/office/officeart/2005/8/layout/radial5"/>
    <dgm:cxn modelId="{FB03E93D-8D92-475F-8634-606C3A529F76}" type="presOf" srcId="{D9D70A44-AFA6-4823-B379-7774092594C4}" destId="{6EE45B6D-D8DE-461C-A4CA-FCA1F43F5185}" srcOrd="1" destOrd="0" presId="urn:microsoft.com/office/officeart/2005/8/layout/radial5"/>
    <dgm:cxn modelId="{4C3D9B2A-5230-424D-8B8F-61C353EF506A}" type="presOf" srcId="{8DCEF52F-05FB-4773-BD04-B8E0F7732603}" destId="{DE1ECD49-FDE6-42EE-90CA-F90C79EA63CA}" srcOrd="0" destOrd="0" presId="urn:microsoft.com/office/officeart/2005/8/layout/radial5"/>
    <dgm:cxn modelId="{0E80186D-EA4E-43A4-8012-A1988DDE80B2}" type="presOf" srcId="{614AD51E-29FC-470A-BE8F-DC799C229BA0}" destId="{DD7A65EB-71F8-4842-9AF9-879DC51F4484}" srcOrd="0" destOrd="0" presId="urn:microsoft.com/office/officeart/2005/8/layout/radial5"/>
    <dgm:cxn modelId="{3153577E-F853-437D-93E2-6DF7AA94F4C5}" type="presOf" srcId="{3F5B1C48-38AB-4215-B088-D49B53E07319}" destId="{9E4DB11F-134E-4CD4-90E0-66F6945AE295}" srcOrd="0" destOrd="0" presId="urn:microsoft.com/office/officeart/2005/8/layout/radial5"/>
    <dgm:cxn modelId="{8D6F170C-4DEC-46BA-9B2E-985B9FB75E84}" srcId="{614AD51E-29FC-470A-BE8F-DC799C229BA0}" destId="{CE90ABB6-51CA-42C0-81EE-DE5FD52272D0}" srcOrd="2" destOrd="0" parTransId="{B559BC90-E5F8-44A5-8B71-413E8E41D39E}" sibTransId="{0F8244EE-465A-4066-9407-85DBC0714765}"/>
    <dgm:cxn modelId="{D38B8DCB-E434-49B0-884B-E732A00CFDFF}" type="presOf" srcId="{107CA967-CC39-4249-AFD3-EDD0D58FA5BF}" destId="{A3605B6A-5502-415B-BE29-481CD9522681}" srcOrd="0" destOrd="0" presId="urn:microsoft.com/office/officeart/2005/8/layout/radial5"/>
    <dgm:cxn modelId="{F537FC96-0682-4C91-A3D8-013EB00EFA07}" type="presOf" srcId="{B559BC90-E5F8-44A5-8B71-413E8E41D39E}" destId="{FEB2A6F8-7F42-4F36-B2EE-FBC3FEF6E298}" srcOrd="1" destOrd="0" presId="urn:microsoft.com/office/officeart/2005/8/layout/radial5"/>
    <dgm:cxn modelId="{14B14A0A-5D15-41AC-9A8A-0FF08E19FE88}" type="presOf" srcId="{BA8EBA18-12FC-425E-9B47-3E6A42DC9450}" destId="{8EE5CF36-443C-41A4-87A1-DA8CA16BCBCD}" srcOrd="1" destOrd="0" presId="urn:microsoft.com/office/officeart/2005/8/layout/radial5"/>
    <dgm:cxn modelId="{5B7C804A-2F20-4A7E-8383-D49845163A7A}" type="presOf" srcId="{AB626561-8033-4D96-86C2-0697ABCF7559}" destId="{19F7A6C0-5521-4124-A8F5-DAEDEE5D7B77}" srcOrd="0" destOrd="0" presId="urn:microsoft.com/office/officeart/2005/8/layout/radial5"/>
    <dgm:cxn modelId="{DD917640-3B67-4515-B418-F44A268409A4}" srcId="{614AD51E-29FC-470A-BE8F-DC799C229BA0}" destId="{AA6676DD-2122-4065-B972-57FDC144E618}" srcOrd="6" destOrd="0" parTransId="{90D3A7BA-20C9-4965-B121-5562F99336BA}" sibTransId="{B9CF9B41-1917-411A-9610-1F48F91C1F51}"/>
    <dgm:cxn modelId="{F9011EF0-410F-4D83-9D84-9151490A2D79}" type="presOf" srcId="{B559BC90-E5F8-44A5-8B71-413E8E41D39E}" destId="{D1AAB9C5-A3EB-4D63-8EBB-76CCD89AF435}" srcOrd="0" destOrd="0" presId="urn:microsoft.com/office/officeart/2005/8/layout/radial5"/>
    <dgm:cxn modelId="{7CD6DCE4-3FD8-48C0-AD26-79A526430371}" type="presOf" srcId="{326A3367-6335-458D-81A7-8E7C48C2AFD7}" destId="{04E4BB7B-B6C5-4907-9536-CF0B59F9056F}" srcOrd="0" destOrd="0" presId="urn:microsoft.com/office/officeart/2005/8/layout/radial5"/>
    <dgm:cxn modelId="{68D5A0A1-FA30-43AB-80B0-9339D7C6983A}" srcId="{614AD51E-29FC-470A-BE8F-DC799C229BA0}" destId="{3F5B1C48-38AB-4215-B088-D49B53E07319}" srcOrd="8" destOrd="0" parTransId="{0C3501F7-C8F6-4C5D-BC1E-E7C57B925137}" sibTransId="{48593589-D6A8-4454-A46E-31463DA11818}"/>
    <dgm:cxn modelId="{B47F711E-0DB4-440F-8DE1-6F38B81C6E9A}" srcId="{614AD51E-29FC-470A-BE8F-DC799C229BA0}" destId="{AB626561-8033-4D96-86C2-0697ABCF7559}" srcOrd="4" destOrd="0" parTransId="{7C7913AD-2189-4798-9F61-BADEDDD85BC2}" sibTransId="{E7792A5D-0C5F-4DA4-AF03-9271386F66A1}"/>
    <dgm:cxn modelId="{1A872FB1-774E-4583-B616-B690168F7DD5}" type="presOf" srcId="{B4993C57-725F-44B6-89DE-1878285019AD}" destId="{749305F4-4993-4A6B-AAFB-5386EEA9FACB}" srcOrd="1" destOrd="0" presId="urn:microsoft.com/office/officeart/2005/8/layout/radial5"/>
    <dgm:cxn modelId="{BFFC8244-8B1A-468F-8F0A-DCF6D8518DA6}" type="presOf" srcId="{4123384C-A149-4221-9C06-52B4E1DA2134}" destId="{D8EF2BEA-D21C-4C11-82AF-2F33EDF35890}" srcOrd="1" destOrd="0" presId="urn:microsoft.com/office/officeart/2005/8/layout/radial5"/>
    <dgm:cxn modelId="{050BB456-A8A3-49B1-B88F-E32F05A6AF7D}" type="presOf" srcId="{0C3501F7-C8F6-4C5D-BC1E-E7C57B925137}" destId="{9CEAF1B4-3BB7-4B5B-AC11-77448497452C}" srcOrd="1" destOrd="0" presId="urn:microsoft.com/office/officeart/2005/8/layout/radial5"/>
    <dgm:cxn modelId="{E342C81D-D474-4FCA-BC23-C4FACD1DC44B}" type="presOf" srcId="{B1B39080-6217-4157-B2C8-2AE82D4CC1B0}" destId="{F2DE9FF1-B1C0-4C20-9DBD-2245722DFAF5}" srcOrd="0" destOrd="0" presId="urn:microsoft.com/office/officeart/2005/8/layout/radial5"/>
    <dgm:cxn modelId="{C9D6CBC5-BB25-4385-B946-E1FB32859C57}" type="presOf" srcId="{90D3A7BA-20C9-4965-B121-5562F99336BA}" destId="{F76B7292-4058-4519-B4E1-6FB6408BAD25}" srcOrd="0" destOrd="0" presId="urn:microsoft.com/office/officeart/2005/8/layout/radial5"/>
    <dgm:cxn modelId="{C33EAAF7-09A2-4EDF-A2B9-D97FF7618E79}" type="presOf" srcId="{5769E87F-A536-485A-A5D1-B38239FC8043}" destId="{5CE6FB0D-E214-4B45-BC6D-CDB8687F91C4}" srcOrd="0" destOrd="0" presId="urn:microsoft.com/office/officeart/2005/8/layout/radial5"/>
    <dgm:cxn modelId="{27A5FDE5-7AEB-4FA0-A30F-EF13BC5FBDE9}" srcId="{614AD51E-29FC-470A-BE8F-DC799C229BA0}" destId="{88FB6B4B-6747-4CB0-BE37-8FC992C3BACA}" srcOrd="0" destOrd="0" parTransId="{025B1656-1CA0-449E-AF45-450A1AE3AD0C}" sibTransId="{4DF253B9-B7E8-4F43-AA8B-F68E257C7546}"/>
    <dgm:cxn modelId="{35598E27-4BF2-4250-9DAF-1F005A0BC53F}" type="presOf" srcId="{B1B39080-6217-4157-B2C8-2AE82D4CC1B0}" destId="{A97D7BFC-B408-46D4-B0CD-E77B0507F15B}" srcOrd="1" destOrd="0" presId="urn:microsoft.com/office/officeart/2005/8/layout/radial5"/>
    <dgm:cxn modelId="{C1FEAE12-E5D0-4045-B884-F3F67A88342B}" type="presOf" srcId="{E8CF513F-F3A4-4DB4-9BA5-E6FD0BEF2BD8}" destId="{6BAE80ED-7F6B-4334-8EE4-792048958EF8}" srcOrd="0" destOrd="0" presId="urn:microsoft.com/office/officeart/2005/8/layout/radial5"/>
    <dgm:cxn modelId="{9D19DD54-FAD5-44CB-8C8B-E3E4D52669CA}" type="presOf" srcId="{B4993C57-725F-44B6-89DE-1878285019AD}" destId="{E1718D1C-3CA0-4F07-9ACD-2E7C8FD29833}" srcOrd="0" destOrd="0" presId="urn:microsoft.com/office/officeart/2005/8/layout/radial5"/>
    <dgm:cxn modelId="{A6A9DF71-2B11-4169-927C-E390EEF9C48F}" type="presOf" srcId="{90D3A7BA-20C9-4965-B121-5562F99336BA}" destId="{13BA7C59-1CF2-4FC2-ABDF-64D33D2D7D9A}" srcOrd="1" destOrd="0" presId="urn:microsoft.com/office/officeart/2005/8/layout/radial5"/>
    <dgm:cxn modelId="{3419A25F-72BC-432D-B904-FAF5A78014EB}" type="presOf" srcId="{0970AD61-7901-43E7-9806-8EE73B7EC24E}" destId="{5E6B6200-DB34-4D56-9C26-E444E3512005}" srcOrd="0" destOrd="0" presId="urn:microsoft.com/office/officeart/2005/8/layout/radial5"/>
    <dgm:cxn modelId="{30270195-4FF7-486D-8668-DCEF64401ECC}" type="presOf" srcId="{4123384C-A149-4221-9C06-52B4E1DA2134}" destId="{1FE5F84D-1B79-4D8A-B0A3-6C2D23EAD4C0}" srcOrd="0" destOrd="0" presId="urn:microsoft.com/office/officeart/2005/8/layout/radial5"/>
    <dgm:cxn modelId="{2EE4B34C-91DD-4D6D-9AFB-675266EA2FD9}" srcId="{614AD51E-29FC-470A-BE8F-DC799C229BA0}" destId="{E306F2F9-3ED7-4DF7-8CEF-2C54DFC753A9}" srcOrd="3" destOrd="0" parTransId="{326A3367-6335-458D-81A7-8E7C48C2AFD7}" sibTransId="{14DA9603-221D-4357-823F-B5772CBC3558}"/>
    <dgm:cxn modelId="{2FF660F0-285F-4D1A-A014-83AFC93EA153}" type="presOf" srcId="{7C7913AD-2189-4798-9F61-BADEDDD85BC2}" destId="{929A2BB5-C29E-4D60-86C7-3AA587359CDD}" srcOrd="0" destOrd="0" presId="urn:microsoft.com/office/officeart/2005/8/layout/radial5"/>
    <dgm:cxn modelId="{3C08295F-001D-4343-9D95-63B414E44367}" type="presParOf" srcId="{C792ABF1-E908-4428-84ED-9D53B2E88A8B}" destId="{DD7A65EB-71F8-4842-9AF9-879DC51F4484}" srcOrd="0" destOrd="0" presId="urn:microsoft.com/office/officeart/2005/8/layout/radial5"/>
    <dgm:cxn modelId="{82EFDA3F-8812-47B1-9880-E6FE4A5787A0}" type="presParOf" srcId="{C792ABF1-E908-4428-84ED-9D53B2E88A8B}" destId="{0DFA69EA-2086-4C30-8992-6413A76D95AD}" srcOrd="1" destOrd="0" presId="urn:microsoft.com/office/officeart/2005/8/layout/radial5"/>
    <dgm:cxn modelId="{66A1712C-AA0B-4109-A579-688FF35D86DF}" type="presParOf" srcId="{0DFA69EA-2086-4C30-8992-6413A76D95AD}" destId="{F932BF32-EA4C-4EC9-B97F-82105AD8251C}" srcOrd="0" destOrd="0" presId="urn:microsoft.com/office/officeart/2005/8/layout/radial5"/>
    <dgm:cxn modelId="{78C8E0F6-A9CE-4A69-86E1-4B8674DB6667}" type="presParOf" srcId="{C792ABF1-E908-4428-84ED-9D53B2E88A8B}" destId="{44E42F46-BE32-42F3-B616-97F315661C15}" srcOrd="2" destOrd="0" presId="urn:microsoft.com/office/officeart/2005/8/layout/radial5"/>
    <dgm:cxn modelId="{1E9C0A37-DE68-4AA6-9754-D8799B9D371E}" type="presParOf" srcId="{C792ABF1-E908-4428-84ED-9D53B2E88A8B}" destId="{DE1ECD49-FDE6-42EE-90CA-F90C79EA63CA}" srcOrd="3" destOrd="0" presId="urn:microsoft.com/office/officeart/2005/8/layout/radial5"/>
    <dgm:cxn modelId="{D352CE0D-3FD0-40BC-AA84-3E874C784ABA}" type="presParOf" srcId="{DE1ECD49-FDE6-42EE-90CA-F90C79EA63CA}" destId="{12A86A2C-E4B9-490E-8A01-F548A4A89BE6}" srcOrd="0" destOrd="0" presId="urn:microsoft.com/office/officeart/2005/8/layout/radial5"/>
    <dgm:cxn modelId="{334B9E89-213B-47EB-AFAA-5A9E3C9BE2A9}" type="presParOf" srcId="{C792ABF1-E908-4428-84ED-9D53B2E88A8B}" destId="{5E6B6200-DB34-4D56-9C26-E444E3512005}" srcOrd="4" destOrd="0" presId="urn:microsoft.com/office/officeart/2005/8/layout/radial5"/>
    <dgm:cxn modelId="{1BC51FB4-892E-4A56-8CA2-9276B9B0353D}" type="presParOf" srcId="{C792ABF1-E908-4428-84ED-9D53B2E88A8B}" destId="{D1AAB9C5-A3EB-4D63-8EBB-76CCD89AF435}" srcOrd="5" destOrd="0" presId="urn:microsoft.com/office/officeart/2005/8/layout/radial5"/>
    <dgm:cxn modelId="{B0EF7DF6-830C-4163-A5B6-6BE58F6632DA}" type="presParOf" srcId="{D1AAB9C5-A3EB-4D63-8EBB-76CCD89AF435}" destId="{FEB2A6F8-7F42-4F36-B2EE-FBC3FEF6E298}" srcOrd="0" destOrd="0" presId="urn:microsoft.com/office/officeart/2005/8/layout/radial5"/>
    <dgm:cxn modelId="{03F7E153-4E3A-4815-B971-CE1B9A2DE0C2}" type="presParOf" srcId="{C792ABF1-E908-4428-84ED-9D53B2E88A8B}" destId="{0258CE8D-5BBC-406B-B55F-0EA5E81B3C8D}" srcOrd="6" destOrd="0" presId="urn:microsoft.com/office/officeart/2005/8/layout/radial5"/>
    <dgm:cxn modelId="{A34DC183-ED5F-4481-B1A5-F8F7A7E59351}" type="presParOf" srcId="{C792ABF1-E908-4428-84ED-9D53B2E88A8B}" destId="{04E4BB7B-B6C5-4907-9536-CF0B59F9056F}" srcOrd="7" destOrd="0" presId="urn:microsoft.com/office/officeart/2005/8/layout/radial5"/>
    <dgm:cxn modelId="{D2B749AF-4E19-43B4-B01B-CC07AA633309}" type="presParOf" srcId="{04E4BB7B-B6C5-4907-9536-CF0B59F9056F}" destId="{CA4C679B-58C1-42F9-A571-1E6449367C58}" srcOrd="0" destOrd="0" presId="urn:microsoft.com/office/officeart/2005/8/layout/radial5"/>
    <dgm:cxn modelId="{595BE571-2EC1-4144-ACD2-242EC83B1E3F}" type="presParOf" srcId="{C792ABF1-E908-4428-84ED-9D53B2E88A8B}" destId="{E6D459E6-5E1B-4E1B-AD01-90ACE6253C45}" srcOrd="8" destOrd="0" presId="urn:microsoft.com/office/officeart/2005/8/layout/radial5"/>
    <dgm:cxn modelId="{430E6C8E-F3E0-4474-8E92-A6A5AB87B044}" type="presParOf" srcId="{C792ABF1-E908-4428-84ED-9D53B2E88A8B}" destId="{929A2BB5-C29E-4D60-86C7-3AA587359CDD}" srcOrd="9" destOrd="0" presId="urn:microsoft.com/office/officeart/2005/8/layout/radial5"/>
    <dgm:cxn modelId="{4B919647-D8F1-4188-822A-4B8D4F4E5DEC}" type="presParOf" srcId="{929A2BB5-C29E-4D60-86C7-3AA587359CDD}" destId="{B233040F-7A87-498F-B1A6-C8D9410833E4}" srcOrd="0" destOrd="0" presId="urn:microsoft.com/office/officeart/2005/8/layout/radial5"/>
    <dgm:cxn modelId="{9CE36904-6FE5-4D34-9E1A-1AD129BE30B1}" type="presParOf" srcId="{C792ABF1-E908-4428-84ED-9D53B2E88A8B}" destId="{19F7A6C0-5521-4124-A8F5-DAEDEE5D7B77}" srcOrd="10" destOrd="0" presId="urn:microsoft.com/office/officeart/2005/8/layout/radial5"/>
    <dgm:cxn modelId="{6B89D7B8-AA6C-4BF8-AFF4-FD13B9425529}" type="presParOf" srcId="{C792ABF1-E908-4428-84ED-9D53B2E88A8B}" destId="{E1718D1C-3CA0-4F07-9ACD-2E7C8FD29833}" srcOrd="11" destOrd="0" presId="urn:microsoft.com/office/officeart/2005/8/layout/radial5"/>
    <dgm:cxn modelId="{9E6F6104-9953-49E3-A6A8-0D42B2964E0E}" type="presParOf" srcId="{E1718D1C-3CA0-4F07-9ACD-2E7C8FD29833}" destId="{749305F4-4993-4A6B-AAFB-5386EEA9FACB}" srcOrd="0" destOrd="0" presId="urn:microsoft.com/office/officeart/2005/8/layout/radial5"/>
    <dgm:cxn modelId="{30EC3CB1-B3F7-49BA-BF07-1169FAAD965A}" type="presParOf" srcId="{C792ABF1-E908-4428-84ED-9D53B2E88A8B}" destId="{12E99E67-F001-430A-8251-1826105295C1}" srcOrd="12" destOrd="0" presId="urn:microsoft.com/office/officeart/2005/8/layout/radial5"/>
    <dgm:cxn modelId="{03442111-32BE-4DEE-B990-5C5EF8215799}" type="presParOf" srcId="{C792ABF1-E908-4428-84ED-9D53B2E88A8B}" destId="{F76B7292-4058-4519-B4E1-6FB6408BAD25}" srcOrd="13" destOrd="0" presId="urn:microsoft.com/office/officeart/2005/8/layout/radial5"/>
    <dgm:cxn modelId="{960671AD-37D1-46B4-A312-5DDFA46F560C}" type="presParOf" srcId="{F76B7292-4058-4519-B4E1-6FB6408BAD25}" destId="{13BA7C59-1CF2-4FC2-ABDF-64D33D2D7D9A}" srcOrd="0" destOrd="0" presId="urn:microsoft.com/office/officeart/2005/8/layout/radial5"/>
    <dgm:cxn modelId="{51622B5C-C472-4612-BB8C-F72C9357AB8B}" type="presParOf" srcId="{C792ABF1-E908-4428-84ED-9D53B2E88A8B}" destId="{0712414F-BA54-4DBC-830A-D41A380DE2ED}" srcOrd="14" destOrd="0" presId="urn:microsoft.com/office/officeart/2005/8/layout/radial5"/>
    <dgm:cxn modelId="{2EA61C76-ACD4-4236-B287-263B2A5DF2D5}" type="presParOf" srcId="{C792ABF1-E908-4428-84ED-9D53B2E88A8B}" destId="{B7F3CA4D-FCC4-43A6-838F-0332D6371B76}" srcOrd="15" destOrd="0" presId="urn:microsoft.com/office/officeart/2005/8/layout/radial5"/>
    <dgm:cxn modelId="{0D7C3A33-A2D6-4D62-897A-A117765E3287}" type="presParOf" srcId="{B7F3CA4D-FCC4-43A6-838F-0332D6371B76}" destId="{6EE45B6D-D8DE-461C-A4CA-FCA1F43F5185}" srcOrd="0" destOrd="0" presId="urn:microsoft.com/office/officeart/2005/8/layout/radial5"/>
    <dgm:cxn modelId="{043BD6B2-0BA9-4EBB-BCF1-54A3951DE6B8}" type="presParOf" srcId="{C792ABF1-E908-4428-84ED-9D53B2E88A8B}" destId="{5CE6FB0D-E214-4B45-BC6D-CDB8687F91C4}" srcOrd="16" destOrd="0" presId="urn:microsoft.com/office/officeart/2005/8/layout/radial5"/>
    <dgm:cxn modelId="{9868B5DF-45B2-4522-A8AD-D469EF5963BB}" type="presParOf" srcId="{C792ABF1-E908-4428-84ED-9D53B2E88A8B}" destId="{DA089676-4B1A-4CD3-9BC0-78BBE63711C5}" srcOrd="17" destOrd="0" presId="urn:microsoft.com/office/officeart/2005/8/layout/radial5"/>
    <dgm:cxn modelId="{FAC99F8D-CD42-42F3-919C-67998602884B}" type="presParOf" srcId="{DA089676-4B1A-4CD3-9BC0-78BBE63711C5}" destId="{9CEAF1B4-3BB7-4B5B-AC11-77448497452C}" srcOrd="0" destOrd="0" presId="urn:microsoft.com/office/officeart/2005/8/layout/radial5"/>
    <dgm:cxn modelId="{35E864FE-E4E4-43C3-BF48-53F557A44105}" type="presParOf" srcId="{C792ABF1-E908-4428-84ED-9D53B2E88A8B}" destId="{9E4DB11F-134E-4CD4-90E0-66F6945AE295}" srcOrd="18" destOrd="0" presId="urn:microsoft.com/office/officeart/2005/8/layout/radial5"/>
    <dgm:cxn modelId="{E4C8E875-E5EF-4533-A5B2-81108DEF3552}" type="presParOf" srcId="{C792ABF1-E908-4428-84ED-9D53B2E88A8B}" destId="{1FE5F84D-1B79-4D8A-B0A3-6C2D23EAD4C0}" srcOrd="19" destOrd="0" presId="urn:microsoft.com/office/officeart/2005/8/layout/radial5"/>
    <dgm:cxn modelId="{1E47198E-56A1-467D-9935-3CB4BDE48179}" type="presParOf" srcId="{1FE5F84D-1B79-4D8A-B0A3-6C2D23EAD4C0}" destId="{D8EF2BEA-D21C-4C11-82AF-2F33EDF35890}" srcOrd="0" destOrd="0" presId="urn:microsoft.com/office/officeart/2005/8/layout/radial5"/>
    <dgm:cxn modelId="{E0243FA7-DB3E-4DD2-966C-712A6AA21A6B}" type="presParOf" srcId="{C792ABF1-E908-4428-84ED-9D53B2E88A8B}" destId="{AFF31395-7DC1-418C-9F6F-57FA5BA99432}" srcOrd="20" destOrd="0" presId="urn:microsoft.com/office/officeart/2005/8/layout/radial5"/>
    <dgm:cxn modelId="{6268B834-294D-44D7-AF42-6069BB3A79F8}" type="presParOf" srcId="{C792ABF1-E908-4428-84ED-9D53B2E88A8B}" destId="{3EBFC099-A120-4B77-9078-59E6F85E391C}" srcOrd="21" destOrd="0" presId="urn:microsoft.com/office/officeart/2005/8/layout/radial5"/>
    <dgm:cxn modelId="{2BF3F511-92C6-450B-9A2C-DCDD2CB685CC}" type="presParOf" srcId="{3EBFC099-A120-4B77-9078-59E6F85E391C}" destId="{8EE5CF36-443C-41A4-87A1-DA8CA16BCBCD}" srcOrd="0" destOrd="0" presId="urn:microsoft.com/office/officeart/2005/8/layout/radial5"/>
    <dgm:cxn modelId="{DB6ACC15-972E-46DA-968D-EE83B0A436FF}" type="presParOf" srcId="{C792ABF1-E908-4428-84ED-9D53B2E88A8B}" destId="{A3605B6A-5502-415B-BE29-481CD9522681}" srcOrd="22" destOrd="0" presId="urn:microsoft.com/office/officeart/2005/8/layout/radial5"/>
    <dgm:cxn modelId="{6663F627-8ED0-485E-AB60-19F3B2EE93C6}" type="presParOf" srcId="{C792ABF1-E908-4428-84ED-9D53B2E88A8B}" destId="{F2DE9FF1-B1C0-4C20-9DBD-2245722DFAF5}" srcOrd="23" destOrd="0" presId="urn:microsoft.com/office/officeart/2005/8/layout/radial5"/>
    <dgm:cxn modelId="{4BAEB788-952A-4FC6-815A-2B5052AA1331}" type="presParOf" srcId="{F2DE9FF1-B1C0-4C20-9DBD-2245722DFAF5}" destId="{A97D7BFC-B408-46D4-B0CD-E77B0507F15B}" srcOrd="0" destOrd="0" presId="urn:microsoft.com/office/officeart/2005/8/layout/radial5"/>
    <dgm:cxn modelId="{0A2FC728-AE4A-4D33-BAFE-ED745D211312}" type="presParOf" srcId="{C792ABF1-E908-4428-84ED-9D53B2E88A8B}" destId="{7CF0B4F8-F058-458E-856C-7BCC5474A51D}" srcOrd="24" destOrd="0" presId="urn:microsoft.com/office/officeart/2005/8/layout/radial5"/>
    <dgm:cxn modelId="{D3DC1BE6-AA0F-4D05-B18A-0CC8087BB467}" type="presParOf" srcId="{C792ABF1-E908-4428-84ED-9D53B2E88A8B}" destId="{6BAE80ED-7F6B-4334-8EE4-792048958EF8}" srcOrd="25" destOrd="0" presId="urn:microsoft.com/office/officeart/2005/8/layout/radial5"/>
    <dgm:cxn modelId="{4FA4B305-AD7E-4A59-BC7C-49099360BE34}" type="presParOf" srcId="{6BAE80ED-7F6B-4334-8EE4-792048958EF8}" destId="{525C1361-7EA3-457A-9250-24FB1EF0DD47}" srcOrd="0" destOrd="0" presId="urn:microsoft.com/office/officeart/2005/8/layout/radial5"/>
    <dgm:cxn modelId="{A0BCF196-B9EE-4E34-A123-16FB7859141A}" type="presParOf" srcId="{C792ABF1-E908-4428-84ED-9D53B2E88A8B}" destId="{53D5569E-65E9-4D8C-95AE-93C99143D965}" srcOrd="2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A65EB-71F8-4842-9AF9-879DC51F4484}">
      <dsp:nvSpPr>
        <dsp:cNvPr id="0" name=""/>
        <dsp:cNvSpPr/>
      </dsp:nvSpPr>
      <dsp:spPr>
        <a:xfrm>
          <a:off x="3524654" y="2494575"/>
          <a:ext cx="1491009" cy="1467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2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Border Studies</a:t>
          </a:r>
          <a:endParaRPr lang="de-DE" sz="22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743007" y="2709461"/>
        <a:ext cx="1054303" cy="1037558"/>
      </dsp:txXfrm>
    </dsp:sp>
    <dsp:sp modelId="{0DFA69EA-2086-4C30-8992-6413A76D95AD}">
      <dsp:nvSpPr>
        <dsp:cNvPr id="0" name=""/>
        <dsp:cNvSpPr/>
      </dsp:nvSpPr>
      <dsp:spPr>
        <a:xfrm rot="16165865">
          <a:off x="3985132" y="1847396"/>
          <a:ext cx="545569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4029970" y="1950988"/>
        <a:ext cx="456774" cy="177589"/>
      </dsp:txXfrm>
    </dsp:sp>
    <dsp:sp modelId="{44E42F46-BE32-42F3-B616-97F315661C15}">
      <dsp:nvSpPr>
        <dsp:cNvPr id="0" name=""/>
        <dsp:cNvSpPr/>
      </dsp:nvSpPr>
      <dsp:spPr>
        <a:xfrm>
          <a:off x="3311666" y="-368833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IT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584607" y="-100226"/>
        <a:ext cx="1317879" cy="1296949"/>
      </dsp:txXfrm>
    </dsp:sp>
    <dsp:sp modelId="{DE1ECD49-FDE6-42EE-90CA-F90C79EA63CA}">
      <dsp:nvSpPr>
        <dsp:cNvPr id="0" name=""/>
        <dsp:cNvSpPr/>
      </dsp:nvSpPr>
      <dsp:spPr>
        <a:xfrm rot="17861538">
          <a:off x="4571732" y="1988817"/>
          <a:ext cx="542508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595497" y="2087326"/>
        <a:ext cx="453713" cy="177589"/>
      </dsp:txXfrm>
    </dsp:sp>
    <dsp:sp modelId="{5E6B6200-DB34-4D56-9C26-E444E3512005}">
      <dsp:nvSpPr>
        <dsp:cNvPr id="0" name=""/>
        <dsp:cNvSpPr/>
      </dsp:nvSpPr>
      <dsp:spPr>
        <a:xfrm>
          <a:off x="4583733" y="-61856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Cultural Studies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856674" y="206751"/>
        <a:ext cx="1317879" cy="1296949"/>
      </dsp:txXfrm>
    </dsp:sp>
    <dsp:sp modelId="{D1AAB9C5-A3EB-4D63-8EBB-76CCD89AF435}">
      <dsp:nvSpPr>
        <dsp:cNvPr id="0" name=""/>
        <dsp:cNvSpPr/>
      </dsp:nvSpPr>
      <dsp:spPr>
        <a:xfrm rot="19523077">
          <a:off x="5016170" y="2380323"/>
          <a:ext cx="536012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024029" y="2464741"/>
        <a:ext cx="447217" cy="177589"/>
      </dsp:txXfrm>
    </dsp:sp>
    <dsp:sp modelId="{0258CE8D-5BBC-406B-B55F-0EA5E81B3C8D}">
      <dsp:nvSpPr>
        <dsp:cNvPr id="0" name=""/>
        <dsp:cNvSpPr/>
      </dsp:nvSpPr>
      <dsp:spPr>
        <a:xfrm>
          <a:off x="5543869" y="788749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Literary</a:t>
          </a: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Studies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816810" y="1057356"/>
        <a:ext cx="1317879" cy="1296949"/>
      </dsp:txXfrm>
    </dsp:sp>
    <dsp:sp modelId="{04E4BB7B-B6C5-4907-9536-CF0B59F9056F}">
      <dsp:nvSpPr>
        <dsp:cNvPr id="0" name=""/>
        <dsp:cNvSpPr/>
      </dsp:nvSpPr>
      <dsp:spPr>
        <a:xfrm rot="21184615">
          <a:off x="5227167" y="2931773"/>
          <a:ext cx="531592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227491" y="2996322"/>
        <a:ext cx="442797" cy="177589"/>
      </dsp:txXfrm>
    </dsp:sp>
    <dsp:sp modelId="{E6D459E6-5E1B-4E1B-AD01-90ACE6253C45}">
      <dsp:nvSpPr>
        <dsp:cNvPr id="0" name=""/>
        <dsp:cNvSpPr/>
      </dsp:nvSpPr>
      <dsp:spPr>
        <a:xfrm>
          <a:off x="5998731" y="1988121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Spatial</a:t>
          </a: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Planning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6271672" y="2256728"/>
        <a:ext cx="1317879" cy="1296949"/>
      </dsp:txXfrm>
    </dsp:sp>
    <dsp:sp modelId="{929A2BB5-C29E-4D60-86C7-3AA587359CDD}">
      <dsp:nvSpPr>
        <dsp:cNvPr id="0" name=""/>
        <dsp:cNvSpPr/>
      </dsp:nvSpPr>
      <dsp:spPr>
        <a:xfrm rot="1246154">
          <a:off x="5155415" y="3517089"/>
          <a:ext cx="533195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158300" y="3560542"/>
        <a:ext cx="444400" cy="177589"/>
      </dsp:txXfrm>
    </dsp:sp>
    <dsp:sp modelId="{19F7A6C0-5521-4124-A8F5-DAEDEE5D7B77}">
      <dsp:nvSpPr>
        <dsp:cNvPr id="0" name=""/>
        <dsp:cNvSpPr/>
      </dsp:nvSpPr>
      <dsp:spPr>
        <a:xfrm>
          <a:off x="5844115" y="3261497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American Studies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6117056" y="3530104"/>
        <a:ext cx="1317879" cy="1296949"/>
      </dsp:txXfrm>
    </dsp:sp>
    <dsp:sp modelId="{E1718D1C-3CA0-4F07-9ACD-2E7C8FD29833}">
      <dsp:nvSpPr>
        <dsp:cNvPr id="0" name=""/>
        <dsp:cNvSpPr/>
      </dsp:nvSpPr>
      <dsp:spPr>
        <a:xfrm rot="2907692">
          <a:off x="4817690" y="4002699"/>
          <a:ext cx="539375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832647" y="4028664"/>
        <a:ext cx="450580" cy="177589"/>
      </dsp:txXfrm>
    </dsp:sp>
    <dsp:sp modelId="{12E99E67-F001-430A-8251-1826105295C1}">
      <dsp:nvSpPr>
        <dsp:cNvPr id="0" name=""/>
        <dsp:cNvSpPr/>
      </dsp:nvSpPr>
      <dsp:spPr>
        <a:xfrm>
          <a:off x="5115442" y="4317162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Geography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388383" y="4585769"/>
        <a:ext cx="1317879" cy="1296949"/>
      </dsp:txXfrm>
    </dsp:sp>
    <dsp:sp modelId="{F76B7292-4058-4519-B4E1-6FB6408BAD25}">
      <dsp:nvSpPr>
        <dsp:cNvPr id="0" name=""/>
        <dsp:cNvSpPr/>
      </dsp:nvSpPr>
      <dsp:spPr>
        <a:xfrm rot="4569231">
          <a:off x="4292829" y="4277215"/>
          <a:ext cx="544710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326601" y="4293305"/>
        <a:ext cx="455915" cy="177589"/>
      </dsp:txXfrm>
    </dsp:sp>
    <dsp:sp modelId="{0712414F-BA54-4DBC-830A-D41A380DE2ED}">
      <dsp:nvSpPr>
        <dsp:cNvPr id="0" name=""/>
        <dsp:cNvSpPr/>
      </dsp:nvSpPr>
      <dsp:spPr>
        <a:xfrm>
          <a:off x="3979642" y="4913276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Business &amp; Economics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252583" y="5181883"/>
        <a:ext cx="1317879" cy="1296949"/>
      </dsp:txXfrm>
    </dsp:sp>
    <dsp:sp modelId="{B7F3CA4D-FCC4-43A6-838F-0332D6371B76}">
      <dsp:nvSpPr>
        <dsp:cNvPr id="0" name=""/>
        <dsp:cNvSpPr/>
      </dsp:nvSpPr>
      <dsp:spPr>
        <a:xfrm rot="6230769">
          <a:off x="3702778" y="4277215"/>
          <a:ext cx="544710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3757801" y="4293305"/>
        <a:ext cx="455915" cy="177589"/>
      </dsp:txXfrm>
    </dsp:sp>
    <dsp:sp modelId="{5CE6FB0D-E214-4B45-BC6D-CDB8687F91C4}">
      <dsp:nvSpPr>
        <dsp:cNvPr id="0" name=""/>
        <dsp:cNvSpPr/>
      </dsp:nvSpPr>
      <dsp:spPr>
        <a:xfrm>
          <a:off x="2696914" y="4913276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Intercultural</a:t>
          </a: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Communication</a:t>
          </a:r>
          <a:endParaRPr lang="de-DE" sz="1400" kern="1200" dirty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969855" y="5181883"/>
        <a:ext cx="1317879" cy="1296949"/>
      </dsp:txXfrm>
    </dsp:sp>
    <dsp:sp modelId="{DA089676-4B1A-4CD3-9BC0-78BBE63711C5}">
      <dsp:nvSpPr>
        <dsp:cNvPr id="0" name=""/>
        <dsp:cNvSpPr/>
      </dsp:nvSpPr>
      <dsp:spPr>
        <a:xfrm rot="7892308">
          <a:off x="3183251" y="4002699"/>
          <a:ext cx="539375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3257089" y="4028664"/>
        <a:ext cx="450580" cy="177589"/>
      </dsp:txXfrm>
    </dsp:sp>
    <dsp:sp modelId="{9E4DB11F-134E-4CD4-90E0-66F6945AE295}">
      <dsp:nvSpPr>
        <dsp:cNvPr id="0" name=""/>
        <dsp:cNvSpPr/>
      </dsp:nvSpPr>
      <dsp:spPr>
        <a:xfrm>
          <a:off x="1561114" y="4317162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Anthropology</a:t>
          </a:r>
        </a:p>
      </dsp:txBody>
      <dsp:txXfrm>
        <a:off x="1834055" y="4585769"/>
        <a:ext cx="1317879" cy="1296949"/>
      </dsp:txXfrm>
    </dsp:sp>
    <dsp:sp modelId="{1FE5F84D-1B79-4D8A-B0A3-6C2D23EAD4C0}">
      <dsp:nvSpPr>
        <dsp:cNvPr id="0" name=""/>
        <dsp:cNvSpPr/>
      </dsp:nvSpPr>
      <dsp:spPr>
        <a:xfrm rot="9553846">
          <a:off x="2851707" y="3517089"/>
          <a:ext cx="533195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2937617" y="3560542"/>
        <a:ext cx="444400" cy="177589"/>
      </dsp:txXfrm>
    </dsp:sp>
    <dsp:sp modelId="{AFF31395-7DC1-418C-9F6F-57FA5BA99432}">
      <dsp:nvSpPr>
        <dsp:cNvPr id="0" name=""/>
        <dsp:cNvSpPr/>
      </dsp:nvSpPr>
      <dsp:spPr>
        <a:xfrm>
          <a:off x="832441" y="3261497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Education </a:t>
          </a: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technologies</a:t>
          </a:r>
          <a:endParaRPr lang="de-DE" sz="1400" kern="1200" dirty="0" smtClean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105382" y="3530104"/>
        <a:ext cx="1317879" cy="1296949"/>
      </dsp:txXfrm>
    </dsp:sp>
    <dsp:sp modelId="{3EBFC099-A120-4B77-9078-59E6F85E391C}">
      <dsp:nvSpPr>
        <dsp:cNvPr id="0" name=""/>
        <dsp:cNvSpPr/>
      </dsp:nvSpPr>
      <dsp:spPr>
        <a:xfrm rot="11215385">
          <a:off x="2781558" y="2931773"/>
          <a:ext cx="531592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2870029" y="2996322"/>
        <a:ext cx="442797" cy="177589"/>
      </dsp:txXfrm>
    </dsp:sp>
    <dsp:sp modelId="{A3605B6A-5502-415B-BE29-481CD9522681}">
      <dsp:nvSpPr>
        <dsp:cNvPr id="0" name=""/>
        <dsp:cNvSpPr/>
      </dsp:nvSpPr>
      <dsp:spPr>
        <a:xfrm>
          <a:off x="677825" y="1988121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Social</a:t>
          </a: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 </a:t>
          </a: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Sciences</a:t>
          </a:r>
          <a:endParaRPr lang="de-DE" sz="1400" kern="1200" dirty="0" smtClean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50766" y="2256728"/>
        <a:ext cx="1317879" cy="1296949"/>
      </dsp:txXfrm>
    </dsp:sp>
    <dsp:sp modelId="{F2DE9FF1-B1C0-4C20-9DBD-2245722DFAF5}">
      <dsp:nvSpPr>
        <dsp:cNvPr id="0" name=""/>
        <dsp:cNvSpPr/>
      </dsp:nvSpPr>
      <dsp:spPr>
        <a:xfrm rot="12876923">
          <a:off x="2988134" y="2380323"/>
          <a:ext cx="536012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3069070" y="2464741"/>
        <a:ext cx="447217" cy="177589"/>
      </dsp:txXfrm>
    </dsp:sp>
    <dsp:sp modelId="{7CF0B4F8-F058-458E-856C-7BCC5474A51D}">
      <dsp:nvSpPr>
        <dsp:cNvPr id="0" name=""/>
        <dsp:cNvSpPr/>
      </dsp:nvSpPr>
      <dsp:spPr>
        <a:xfrm>
          <a:off x="1132687" y="788749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Translation Studies</a:t>
          </a:r>
        </a:p>
      </dsp:txBody>
      <dsp:txXfrm>
        <a:off x="1405628" y="1057356"/>
        <a:ext cx="1317879" cy="1296949"/>
      </dsp:txXfrm>
    </dsp:sp>
    <dsp:sp modelId="{6BAE80ED-7F6B-4334-8EE4-792048958EF8}">
      <dsp:nvSpPr>
        <dsp:cNvPr id="0" name=""/>
        <dsp:cNvSpPr/>
      </dsp:nvSpPr>
      <dsp:spPr>
        <a:xfrm rot="14538462">
          <a:off x="3426077" y="1988817"/>
          <a:ext cx="542508" cy="2959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>
            <a:latin typeface="Roboto" panose="02000000000000000000" pitchFamily="2" charset="0"/>
            <a:ea typeface="Roboto" panose="02000000000000000000" pitchFamily="2" charset="0"/>
          </a:endParaRPr>
        </a:p>
      </dsp:txBody>
      <dsp:txXfrm rot="10800000">
        <a:off x="3491107" y="2087326"/>
        <a:ext cx="453713" cy="177589"/>
      </dsp:txXfrm>
    </dsp:sp>
    <dsp:sp modelId="{53D5569E-65E9-4D8C-95AE-93C99143D965}">
      <dsp:nvSpPr>
        <dsp:cNvPr id="0" name=""/>
        <dsp:cNvSpPr/>
      </dsp:nvSpPr>
      <dsp:spPr>
        <a:xfrm>
          <a:off x="2092823" y="-61856"/>
          <a:ext cx="1863761" cy="1834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rPr>
            <a:t>Linguistics</a:t>
          </a:r>
          <a:endParaRPr lang="de-DE" sz="1400" kern="1200" dirty="0" smtClean="0">
            <a:solidFill>
              <a:srgbClr val="C3C000"/>
            </a:solidFill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2365764" y="206751"/>
        <a:ext cx="1317879" cy="1296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A2127-9DBC-4549-8B38-5164702082DF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9F0A2-A225-473D-A80D-4066FF457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29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0F084-F70C-42E7-8A98-826F800A49FD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D4A0F-B5D0-4D26-9599-D33DD9EDA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9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69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50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1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0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01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23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4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12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39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35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6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41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44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41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38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C33E1-3150-4DAF-A4A0-B80734DC31E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234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51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0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4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71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16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D4A0F-B5D0-4D26-9599-D33DD9EDA4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A8DE72F9-7CC5-3B49-91EB-84A51B7F2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7809" y="2"/>
            <a:ext cx="8458201" cy="135777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 dirty="0" err="1"/>
              <a:t>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7808" y="1304890"/>
            <a:ext cx="6858000" cy="758089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Untertitel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73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AAA115B-2DC6-5747-B47E-0359E0286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159" y="32338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D92DE-0F7B-9F49-95B4-153D4E28A7BD}"/>
              </a:ext>
            </a:extLst>
          </p:cNvPr>
          <p:cNvSpPr/>
          <p:nvPr userDrawn="1"/>
        </p:nvSpPr>
        <p:spPr>
          <a:xfrm>
            <a:off x="0" y="-115"/>
            <a:ext cx="9144000" cy="228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id="{8D4B589D-6E05-F540-B112-2A13939F7D41}"/>
              </a:ext>
            </a:extLst>
          </p:cNvPr>
          <p:cNvSpPr txBox="1"/>
          <p:nvPr userDrawn="1"/>
        </p:nvSpPr>
        <p:spPr>
          <a:xfrm>
            <a:off x="4470400" y="0"/>
            <a:ext cx="4516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borderstudies.org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twitter @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unigr_cbs</a:t>
            </a: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5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486F48C-6382-804A-917F-0CD34439C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151" y="-11151"/>
            <a:ext cx="9235440" cy="6926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929161"/>
            <a:ext cx="7886700" cy="1249014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fr-FR" dirty="0" err="1"/>
              <a:t>Kapitelüberschrift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29002"/>
            <a:ext cx="7886700" cy="1500187"/>
          </a:xfrm>
        </p:spPr>
        <p:txBody>
          <a:bodyPr/>
          <a:lstStyle>
            <a:lvl1pPr marL="0" indent="0">
              <a:buNone/>
              <a:defRPr sz="2400" b="1" cap="all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Unterzeile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064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4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65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19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0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09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997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3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89A2326-8A71-E447-A253-E59613C78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9750" y="3189974"/>
            <a:ext cx="8458201" cy="135777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accent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 dirty="0" err="1"/>
              <a:t>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9749" y="4483711"/>
            <a:ext cx="6858000" cy="62355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err="1"/>
              <a:t>Untertitel</a:t>
            </a:r>
            <a:endParaRPr lang="fr-FR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FC1D51C-327B-134B-8008-14D482399D44}"/>
              </a:ext>
            </a:extLst>
          </p:cNvPr>
          <p:cNvSpPr txBox="1">
            <a:spLocks/>
          </p:cNvSpPr>
          <p:nvPr userDrawn="1"/>
        </p:nvSpPr>
        <p:spPr>
          <a:xfrm>
            <a:off x="239749" y="4932065"/>
            <a:ext cx="6858000" cy="623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9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AA923AE3-979A-8C43-8DEA-0F1D41946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9373"/>
            <a:ext cx="78867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D92DE-0F7B-9F49-95B4-153D4E28A7BD}"/>
              </a:ext>
            </a:extLst>
          </p:cNvPr>
          <p:cNvSpPr/>
          <p:nvPr userDrawn="1"/>
        </p:nvSpPr>
        <p:spPr>
          <a:xfrm>
            <a:off x="0" y="0"/>
            <a:ext cx="9144000" cy="2286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D4B589D-6E05-F540-B112-2A13939F7D41}"/>
              </a:ext>
            </a:extLst>
          </p:cNvPr>
          <p:cNvSpPr txBox="1"/>
          <p:nvPr userDrawn="1"/>
        </p:nvSpPr>
        <p:spPr>
          <a:xfrm>
            <a:off x="4470400" y="0"/>
            <a:ext cx="4516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borderstudies.org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twitter @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unigr_cbs</a:t>
            </a: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8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1E95B045-0BAF-FB4B-A3CA-9B935DD943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72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2386"/>
            <a:ext cx="7886700" cy="476075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D92DE-0F7B-9F49-95B4-153D4E28A7BD}"/>
              </a:ext>
            </a:extLst>
          </p:cNvPr>
          <p:cNvSpPr/>
          <p:nvPr userDrawn="1"/>
        </p:nvSpPr>
        <p:spPr>
          <a:xfrm>
            <a:off x="0" y="0"/>
            <a:ext cx="9144000" cy="2286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586240-41B4-F14D-BDAC-9895DB51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159" y="32338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8D4B589D-6E05-F540-B112-2A13939F7D41}"/>
              </a:ext>
            </a:extLst>
          </p:cNvPr>
          <p:cNvSpPr txBox="1"/>
          <p:nvPr userDrawn="1"/>
        </p:nvSpPr>
        <p:spPr>
          <a:xfrm>
            <a:off x="4470400" y="0"/>
            <a:ext cx="4516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borderstudies.org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twitter @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unigr_cbs</a:t>
            </a: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6">
            <a:extLst>
              <a:ext uri="{FF2B5EF4-FFF2-40B4-BE49-F238E27FC236}">
                <a16:creationId xmlns:a16="http://schemas.microsoft.com/office/drawing/2014/main" id="{1E95B045-0BAF-FB4B-A3CA-9B935DD943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72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1336" y="275805"/>
            <a:ext cx="7886700" cy="10510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Forschung / Recherche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7153C3-DB96-1A43-8506-331694A0492B}"/>
              </a:ext>
            </a:extLst>
          </p:cNvPr>
          <p:cNvSpPr/>
          <p:nvPr userDrawn="1"/>
        </p:nvSpPr>
        <p:spPr>
          <a:xfrm>
            <a:off x="0" y="0"/>
            <a:ext cx="9144000" cy="228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8D4B589D-6E05-F540-B112-2A13939F7D41}"/>
              </a:ext>
            </a:extLst>
          </p:cNvPr>
          <p:cNvSpPr txBox="1"/>
          <p:nvPr userDrawn="1"/>
        </p:nvSpPr>
        <p:spPr>
          <a:xfrm>
            <a:off x="4470400" y="0"/>
            <a:ext cx="4516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borderstudies.org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twitter @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unigr_cbs</a:t>
            </a: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3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6DADFE0-B604-394C-B0ED-9C9B34900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BD92DE-0F7B-9F49-95B4-153D4E28A7BD}"/>
              </a:ext>
            </a:extLst>
          </p:cNvPr>
          <p:cNvSpPr/>
          <p:nvPr userDrawn="1"/>
        </p:nvSpPr>
        <p:spPr>
          <a:xfrm>
            <a:off x="0" y="0"/>
            <a:ext cx="9144000" cy="228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FDDC05-535F-4449-96AF-408A7219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159" y="32338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id="{8D4B589D-6E05-F540-B112-2A13939F7D41}"/>
              </a:ext>
            </a:extLst>
          </p:cNvPr>
          <p:cNvSpPr txBox="1"/>
          <p:nvPr userDrawn="1"/>
        </p:nvSpPr>
        <p:spPr>
          <a:xfrm>
            <a:off x="4470400" y="0"/>
            <a:ext cx="4516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borderstudies.org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twitter @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unigr_cbs</a:t>
            </a: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2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3">
            <a:extLst>
              <a:ext uri="{FF2B5EF4-FFF2-40B4-BE49-F238E27FC236}">
                <a16:creationId xmlns:a16="http://schemas.microsoft.com/office/drawing/2014/main" id="{D6DADFE0-B604-394C-B0ED-9C9B34900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241" y="251697"/>
            <a:ext cx="697230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D7CA-EB42-2F4B-AFD7-B5723F9E2EFB}" type="datetimeFigureOut">
              <a:rPr lang="en-GB" smtClean="0"/>
              <a:t>25/10/2019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5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EF04453-9B71-8044-B211-1CC883E2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287" y="380283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D92DE-0F7B-9F49-95B4-153D4E28A7BD}"/>
              </a:ext>
            </a:extLst>
          </p:cNvPr>
          <p:cNvSpPr/>
          <p:nvPr userDrawn="1"/>
        </p:nvSpPr>
        <p:spPr>
          <a:xfrm>
            <a:off x="0" y="0"/>
            <a:ext cx="9144000" cy="228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8D4B589D-6E05-F540-B112-2A13939F7D41}"/>
              </a:ext>
            </a:extLst>
          </p:cNvPr>
          <p:cNvSpPr txBox="1"/>
          <p:nvPr userDrawn="1"/>
        </p:nvSpPr>
        <p:spPr>
          <a:xfrm>
            <a:off x="4470400" y="0"/>
            <a:ext cx="4516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borderstudies.org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twitter @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unigr_cbs</a:t>
            </a: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6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A49DAD1-4500-7D43-81D3-BA75FD259E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159" y="32338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874E-7DB0-E84F-BFB1-D38BB29F923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D92DE-0F7B-9F49-95B4-153D4E28A7BD}"/>
              </a:ext>
            </a:extLst>
          </p:cNvPr>
          <p:cNvSpPr/>
          <p:nvPr userDrawn="1"/>
        </p:nvSpPr>
        <p:spPr>
          <a:xfrm>
            <a:off x="0" y="-115"/>
            <a:ext cx="9144000" cy="2286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id="{8D4B589D-6E05-F540-B112-2A13939F7D41}"/>
              </a:ext>
            </a:extLst>
          </p:cNvPr>
          <p:cNvSpPr txBox="1"/>
          <p:nvPr userDrawn="1"/>
        </p:nvSpPr>
        <p:spPr>
          <a:xfrm>
            <a:off x="4470400" y="0"/>
            <a:ext cx="4516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borderstudies.org</a:t>
            </a:r>
            <a:r>
              <a:rPr lang="en-GB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twitter @</a:t>
            </a:r>
            <a:r>
              <a:rPr lang="en-GB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unigr_cbs</a:t>
            </a:r>
            <a:endParaRPr lang="en-GB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3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051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16205"/>
            <a:ext cx="7886700" cy="476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13CD7CA-EB42-2F4B-AFD7-B5723F9E2EFB}" type="datetimeFigureOut">
              <a:rPr lang="en-GB" smtClean="0"/>
              <a:pPr/>
              <a:t>25/10/2019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03874E-7DB0-E84F-BFB1-D38BB29F923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54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74" r:id="rId4"/>
    <p:sldLayoutId id="2147483664" r:id="rId5"/>
    <p:sldLayoutId id="2147483675" r:id="rId6"/>
    <p:sldLayoutId id="2147483679" r:id="rId7"/>
    <p:sldLayoutId id="2147483676" r:id="rId8"/>
    <p:sldLayoutId id="2147483677" r:id="rId9"/>
    <p:sldLayoutId id="2147483678" r:id="rId10"/>
    <p:sldLayoutId id="2147483663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2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://www.uni-gr.eu/fr/chercheurs-et-enseignants/border-studies/unigr-cbs/recherch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hyperlink" Target="http://www.uni-gr.eu/fr/chercheurs-et-enseignants/border-studies/unigr-cbs/recherch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hyperlink" Target="http://www.uni-gr.eu/fr/chercheurs-et-enseignants/border-studies/unigr-cbs/recherch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hyperlink" Target="http://www.uni-gr.eu/fr/chercheurs-et-enseignants/border-studies/unigr-cbs/recherch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3C14C9-2DAC-BB46-A509-5CA9811E7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809" y="97282"/>
            <a:ext cx="8458201" cy="1357777"/>
          </a:xfrm>
        </p:spPr>
        <p:txBody>
          <a:bodyPr>
            <a:normAutofit fontScale="90000"/>
          </a:bodyPr>
          <a:lstStyle/>
          <a:p>
            <a:r>
              <a:rPr lang="en-GB" dirty="0"/>
              <a:t>UniGR-</a:t>
            </a:r>
            <a:r>
              <a:rPr lang="en-GB" dirty="0" err="1"/>
              <a:t>Center</a:t>
            </a:r>
            <a:r>
              <a:rPr lang="en-GB" dirty="0"/>
              <a:t> for Border Studies – UniGR-CBS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2E2EC0-ACAA-3F4E-BBF7-0487867C8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808" y="1402170"/>
            <a:ext cx="6858000" cy="75808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AC6CD"/>
                </a:solidFill>
              </a:rPr>
              <a:t>Europäisches Kompetenz- und Wissenszentrum für Grenzraumforschung</a:t>
            </a:r>
          </a:p>
          <a:p>
            <a:endParaRPr lang="en-GB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73C722AD-3F6F-804D-BBDE-08E5A81349C7}"/>
              </a:ext>
            </a:extLst>
          </p:cNvPr>
          <p:cNvSpPr txBox="1">
            <a:spLocks/>
          </p:cNvSpPr>
          <p:nvPr/>
        </p:nvSpPr>
        <p:spPr>
          <a:xfrm>
            <a:off x="317808" y="2022050"/>
            <a:ext cx="6858000" cy="758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Centre européen de compétences et de ressources en études sur les frontières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0" y="2960892"/>
            <a:ext cx="2298591" cy="32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2171" y="746137"/>
            <a:ext cx="7241111" cy="485790"/>
          </a:xfrm>
        </p:spPr>
        <p:txBody>
          <a:bodyPr>
            <a:noAutofit/>
          </a:bodyPr>
          <a:lstStyle/>
          <a:p>
            <a:r>
              <a:rPr lang="de-DE" sz="2300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Chaire</a:t>
            </a:r>
            <a:r>
              <a:rPr lang="de-DE" sz="23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Border Studies | </a:t>
            </a:r>
            <a:r>
              <a:rPr lang="de-DE" sz="2300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UniGR</a:t>
            </a:r>
            <a:r>
              <a:rPr lang="de-DE" sz="23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-Gastprofessur Border Studies</a:t>
            </a:r>
            <a:endParaRPr lang="de-DE" sz="2300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5965" y="1412776"/>
            <a:ext cx="3685995" cy="4248472"/>
          </a:xfrm>
        </p:spPr>
        <p:txBody>
          <a:bodyPr>
            <a:no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Mobilités de court terme (2 mois) de professeurs et/ou de chercheurs post-doc entre les 6 universités de l’UniGR</a:t>
            </a:r>
          </a:p>
          <a:p>
            <a:r>
              <a:rPr lang="fr-BE" dirty="0">
                <a:ea typeface="MS PGothic" pitchFamily="34" charset="-128"/>
              </a:rPr>
              <a:t>Workshop dans l’université hôte répondant aux principaux défis liés aux problèmes transfrontaliers</a:t>
            </a:r>
          </a:p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Interdisciplinarité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études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comparatives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territoires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de la GR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Solutions à des questions juridiques de la mobilité transfrontalière de chercheurs</a:t>
            </a:r>
          </a:p>
          <a:p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72000" y="1412776"/>
            <a:ext cx="4261282" cy="4608512"/>
          </a:xfrm>
        </p:spPr>
        <p:txBody>
          <a:bodyPr>
            <a:norm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Kurzzeitaufenthalte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(2 Monate) von Professoren und/oder Postdoc-Forschern der 6 UniGR-Universitäten</a:t>
            </a:r>
          </a:p>
          <a:p>
            <a:r>
              <a:rPr lang="de-DE" dirty="0">
                <a:ea typeface="MS PGothic" pitchFamily="34" charset="-128"/>
              </a:rPr>
              <a:t>Workshop an der Gastuniversität: wesentliche Herausforderungen in Verbindung mit grenzüberschreitenden Problemen</a:t>
            </a:r>
            <a:endParaRPr lang="fr-FR" dirty="0"/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Interdisziplinarität, vergleichende Studien zw. den Gebieten der GR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Klärung von rechtlichen Fragen, Etablierung gemeinsamer Standards</a:t>
            </a:r>
          </a:p>
          <a:p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65794" y="282645"/>
            <a:ext cx="6628637" cy="565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Mobilität / </a:t>
            </a:r>
            <a:r>
              <a:rPr lang="de-DE" dirty="0" err="1"/>
              <a:t>Mobilité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4679006"/>
            <a:ext cx="9144001" cy="218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498679E-2623-4453-97F9-962E6003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7678" y="6278530"/>
            <a:ext cx="2057400" cy="365125"/>
          </a:xfrm>
        </p:spPr>
        <p:txBody>
          <a:bodyPr/>
          <a:lstStyle/>
          <a:p>
            <a:fld id="{D703874E-7DB0-E84F-BFB1-D38BB29F923E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EAD2AC5-88E1-42C4-A645-9ECF2E3F1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" y="332018"/>
            <a:ext cx="1343025" cy="110490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565794" y="746137"/>
            <a:ext cx="7241111" cy="485790"/>
          </a:xfrm>
        </p:spPr>
        <p:txBody>
          <a:bodyPr>
            <a:noAutofit/>
          </a:bodyPr>
          <a:lstStyle/>
          <a:p>
            <a:r>
              <a:rPr lang="de-DE" sz="2000" b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Chaire</a:t>
            </a:r>
            <a:r>
              <a:rPr lang="de-DE" sz="2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Border Studies | </a:t>
            </a:r>
            <a:r>
              <a:rPr lang="de-DE" sz="2000" b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UniGR</a:t>
            </a:r>
            <a:r>
              <a:rPr lang="de-DE" sz="2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-Gastprofessur Border Studies</a:t>
            </a:r>
            <a:endParaRPr lang="de-DE" sz="2000" b="0" dirty="0">
              <a:solidFill>
                <a:schemeClr val="accent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65794" y="282645"/>
            <a:ext cx="6628637" cy="565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Mobilität / </a:t>
            </a:r>
            <a:r>
              <a:rPr lang="de-DE" dirty="0" err="1"/>
              <a:t>Mobilité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3826" y="1544192"/>
            <a:ext cx="1832425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1600" dirty="0">
                <a:solidFill>
                  <a:srgbClr val="008E99"/>
                </a:solidFill>
              </a:rPr>
              <a:t>Katja ANDERSEN</a:t>
            </a:r>
            <a:endParaRPr lang="de-DE" sz="1600" dirty="0">
              <a:solidFill>
                <a:srgbClr val="008E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793" y="1820239"/>
            <a:ext cx="4572001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/>
              <a:t>Quality of teaching materials for education for sustainable development in primary schools in the border region of Luxembourg/Germany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793" y="2636202"/>
            <a:ext cx="1617751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1600" dirty="0">
                <a:solidFill>
                  <a:srgbClr val="008E99"/>
                </a:solidFill>
              </a:rPr>
              <a:t>Beate CAESAR</a:t>
            </a:r>
            <a:endParaRPr lang="de-DE" sz="1600" dirty="0">
              <a:solidFill>
                <a:srgbClr val="008E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794" y="2934976"/>
            <a:ext cx="4572000" cy="7838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/>
              <a:t>Further research on land-use planning cultures in cross-border regions and on planning games as an educational tool for learning in this field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250" y="3805906"/>
            <a:ext cx="2692147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dirty="0">
                <a:solidFill>
                  <a:srgbClr val="008E99"/>
                </a:solidFill>
              </a:rPr>
              <a:t>Cécile</a:t>
            </a:r>
            <a:r>
              <a:rPr lang="fr-BE" sz="1600" dirty="0">
                <a:solidFill>
                  <a:srgbClr val="008E99"/>
                </a:solidFill>
              </a:rPr>
              <a:t> CHAMAYOU-KUHN</a:t>
            </a:r>
            <a:endParaRPr lang="de-DE" sz="1600" dirty="0">
              <a:solidFill>
                <a:srgbClr val="008E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266" y="4106784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400" dirty="0"/>
              <a:t>Migration and the study of borders in the Franco-German sphere in literature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9794" y="4796044"/>
            <a:ext cx="3419526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1600" dirty="0">
                <a:solidFill>
                  <a:srgbClr val="008E99"/>
                </a:solidFill>
              </a:rPr>
              <a:t>Astrid </a:t>
            </a:r>
            <a:r>
              <a:rPr lang="fr-BE" sz="1600" dirty="0" smtClean="0">
                <a:solidFill>
                  <a:srgbClr val="008E99"/>
                </a:solidFill>
              </a:rPr>
              <a:t>FELLNER &amp; Christian WILLE</a:t>
            </a:r>
            <a:endParaRPr lang="de-DE" sz="1600" dirty="0">
              <a:solidFill>
                <a:srgbClr val="008E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794" y="5141500"/>
            <a:ext cx="4572000" cy="322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 err="1"/>
              <a:t>iCUBOS</a:t>
            </a:r>
            <a:r>
              <a:rPr lang="en-US" sz="1400" dirty="0"/>
              <a:t> – Introduction to Cultural Border Studies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9793" y="5576933"/>
            <a:ext cx="1790875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BE" sz="1600" dirty="0">
                <a:solidFill>
                  <a:srgbClr val="008E99"/>
                </a:solidFill>
              </a:rPr>
              <a:t>Massimiliano LIVI</a:t>
            </a:r>
            <a:endParaRPr lang="de-DE" sz="1600" dirty="0">
              <a:solidFill>
                <a:srgbClr val="008E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266" y="5889521"/>
            <a:ext cx="4572000" cy="7838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/>
              <a:t>Local negotiation processes and dynamics regarding migration and integration in the Greater Region since the </a:t>
            </a:r>
            <a:r>
              <a:rPr lang="en-US" sz="1400" dirty="0" err="1"/>
              <a:t>1970s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5" t="12723" b="7672"/>
          <a:stretch/>
        </p:blipFill>
        <p:spPr>
          <a:xfrm>
            <a:off x="5222262" y="1552770"/>
            <a:ext cx="3769868" cy="2550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7"/>
          <a:stretch/>
        </p:blipFill>
        <p:spPr>
          <a:xfrm>
            <a:off x="5222262" y="3885772"/>
            <a:ext cx="3769868" cy="27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575" y="358930"/>
            <a:ext cx="7886700" cy="1051077"/>
          </a:xfrm>
        </p:spPr>
        <p:txBody>
          <a:bodyPr/>
          <a:lstStyle/>
          <a:p>
            <a:r>
              <a:rPr lang="de-DE" dirty="0"/>
              <a:t>Lehre / </a:t>
            </a:r>
            <a:r>
              <a:rPr lang="de-DE" dirty="0" err="1"/>
              <a:t>Enseignement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6905" y="1388928"/>
            <a:ext cx="3775118" cy="4924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err="1">
                <a:solidFill>
                  <a:schemeClr val="dk1"/>
                </a:solidFill>
                <a:latin typeface="Arial (Textkörper)"/>
                <a:ea typeface="Arial" charset="0"/>
                <a:cs typeface="Arial" charset="0"/>
                <a:sym typeface="Calibri"/>
              </a:rPr>
              <a:t>Faciliter</a:t>
            </a:r>
            <a:r>
              <a:rPr lang="en-GB" sz="1800" b="1" dirty="0">
                <a:solidFill>
                  <a:schemeClr val="dk1"/>
                </a:solidFill>
                <a:latin typeface="Arial (Textkörper)"/>
                <a:ea typeface="Arial" charset="0"/>
                <a:cs typeface="Arial" charset="0"/>
                <a:sym typeface="Calibri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Arial (Textkörper)"/>
                <a:ea typeface="Arial" charset="0"/>
                <a:cs typeface="Arial" charset="0"/>
                <a:sym typeface="Calibri"/>
              </a:rPr>
              <a:t>l’enseignement</a:t>
            </a:r>
            <a:r>
              <a:rPr lang="en-GB" sz="1800" b="1" dirty="0">
                <a:solidFill>
                  <a:schemeClr val="dk1"/>
                </a:solidFill>
                <a:latin typeface="Arial (Textkörper)"/>
                <a:ea typeface="Arial" charset="0"/>
                <a:cs typeface="Arial" charset="0"/>
                <a:sym typeface="Calibri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Arial (Textkörper)"/>
                <a:ea typeface="Arial" charset="0"/>
                <a:cs typeface="Arial" charset="0"/>
                <a:sym typeface="Calibri"/>
              </a:rPr>
              <a:t>transfrontalier</a:t>
            </a:r>
            <a:endParaRPr lang="de-DE" sz="1800" b="1" dirty="0">
              <a:latin typeface="Arial (Textkörper)"/>
            </a:endParaRPr>
          </a:p>
          <a:p>
            <a:pPr marL="0" indent="0">
              <a:buNone/>
            </a:pPr>
            <a:r>
              <a:rPr lang="de-DE" sz="1600" dirty="0" err="1">
                <a:latin typeface="+mn-lt"/>
              </a:rPr>
              <a:t>Environnement</a:t>
            </a:r>
            <a:r>
              <a:rPr lang="de-DE" sz="1600" dirty="0">
                <a:latin typeface="+mn-lt"/>
              </a:rPr>
              <a:t> en </a:t>
            </a:r>
            <a:r>
              <a:rPr lang="de-DE" sz="1600" dirty="0" err="1">
                <a:latin typeface="+mn-lt"/>
              </a:rPr>
              <a:t>ligne</a:t>
            </a:r>
            <a:r>
              <a:rPr lang="de-DE" sz="1600" dirty="0">
                <a:latin typeface="+mn-lt"/>
              </a:rPr>
              <a:t> et </a:t>
            </a:r>
            <a:r>
              <a:rPr lang="de-DE" sz="1600" dirty="0" err="1">
                <a:latin typeface="+mn-lt"/>
              </a:rPr>
              <a:t>pédagogie</a:t>
            </a:r>
            <a:r>
              <a:rPr lang="de-DE" sz="1600" dirty="0">
                <a:latin typeface="+mn-lt"/>
              </a:rPr>
              <a:t> mixte (</a:t>
            </a:r>
            <a:r>
              <a:rPr lang="de-DE" sz="1600" dirty="0" err="1">
                <a:latin typeface="+mn-lt"/>
              </a:rPr>
              <a:t>blended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learning</a:t>
            </a:r>
            <a:r>
              <a:rPr lang="de-DE" sz="1600" dirty="0">
                <a:latin typeface="+mn-lt"/>
              </a:rPr>
              <a:t>) </a:t>
            </a:r>
            <a:r>
              <a:rPr lang="de-DE" sz="1600" dirty="0" smtClean="0">
                <a:latin typeface="+mn-lt"/>
              </a:rPr>
              <a:t>à </a:t>
            </a:r>
            <a:r>
              <a:rPr lang="de-DE" sz="1600" dirty="0" err="1" smtClean="0">
                <a:latin typeface="+mn-lt"/>
              </a:rPr>
              <a:t>l‘exemple</a:t>
            </a:r>
            <a:r>
              <a:rPr lang="de-DE" sz="1600" dirty="0" smtClean="0">
                <a:latin typeface="+mn-lt"/>
              </a:rPr>
              <a:t> du Master </a:t>
            </a:r>
            <a:r>
              <a:rPr lang="de-DE" sz="1600" dirty="0">
                <a:latin typeface="+mn-lt"/>
              </a:rPr>
              <a:t>Border Studies</a:t>
            </a:r>
          </a:p>
          <a:p>
            <a:pPr marL="0" indent="0">
              <a:buNone/>
            </a:pP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dirty="0" err="1">
                <a:latin typeface="+mn-lt"/>
              </a:rPr>
              <a:t>Conceptions</a:t>
            </a:r>
            <a:r>
              <a:rPr lang="de-DE" sz="1600" dirty="0">
                <a:latin typeface="+mn-lt"/>
              </a:rPr>
              <a:t> et </a:t>
            </a:r>
            <a:r>
              <a:rPr lang="de-DE" sz="1600" dirty="0" err="1">
                <a:latin typeface="+mn-lt"/>
              </a:rPr>
              <a:t>production</a:t>
            </a:r>
            <a:r>
              <a:rPr lang="de-DE" sz="1600" dirty="0">
                <a:latin typeface="+mn-lt"/>
              </a:rPr>
              <a:t> des </a:t>
            </a:r>
            <a:r>
              <a:rPr lang="de-DE" sz="1600" dirty="0" err="1">
                <a:latin typeface="+mn-lt"/>
              </a:rPr>
              <a:t>matériaux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d’apprentissage</a:t>
            </a:r>
            <a:r>
              <a:rPr lang="de-DE" sz="1600" dirty="0">
                <a:latin typeface="+mn-lt"/>
              </a:rPr>
              <a:t> / MOOCs (Massive Open Online </a:t>
            </a:r>
            <a:r>
              <a:rPr lang="de-DE" sz="1600" dirty="0" smtClean="0">
                <a:latin typeface="+mn-lt"/>
              </a:rPr>
              <a:t>Course)</a:t>
            </a:r>
            <a:endParaRPr lang="de-DE" sz="1600" dirty="0">
              <a:latin typeface="+mn-lt"/>
            </a:endParaRPr>
          </a:p>
          <a:p>
            <a:pPr marL="0" indent="0">
              <a:buNone/>
            </a:pP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Support </a:t>
            </a:r>
            <a:r>
              <a:rPr lang="de-DE" sz="1600" dirty="0" err="1">
                <a:latin typeface="+mn-lt"/>
              </a:rPr>
              <a:t>régulier</a:t>
            </a:r>
            <a:r>
              <a:rPr lang="de-DE" sz="1600" dirty="0">
                <a:latin typeface="+mn-lt"/>
              </a:rPr>
              <a:t> (</a:t>
            </a:r>
            <a:r>
              <a:rPr lang="de-DE" sz="1600" dirty="0" err="1">
                <a:latin typeface="+mn-lt"/>
              </a:rPr>
              <a:t>didactique</a:t>
            </a:r>
            <a:r>
              <a:rPr lang="de-DE" sz="1600" dirty="0">
                <a:latin typeface="+mn-lt"/>
              </a:rPr>
              <a:t> / </a:t>
            </a:r>
            <a:r>
              <a:rPr lang="de-DE" sz="1600" dirty="0" err="1">
                <a:latin typeface="+mn-lt"/>
              </a:rPr>
              <a:t>technique</a:t>
            </a:r>
            <a:r>
              <a:rPr lang="de-DE" sz="1600" dirty="0">
                <a:latin typeface="+mn-lt"/>
              </a:rPr>
              <a:t>) </a:t>
            </a:r>
            <a:r>
              <a:rPr lang="de-DE" sz="1600" dirty="0" err="1">
                <a:latin typeface="+mn-lt"/>
              </a:rPr>
              <a:t>pour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étudiants</a:t>
            </a:r>
            <a:r>
              <a:rPr lang="de-DE" sz="1600" dirty="0">
                <a:latin typeface="+mn-lt"/>
              </a:rPr>
              <a:t> et </a:t>
            </a:r>
            <a:r>
              <a:rPr lang="de-DE" sz="1600" dirty="0" err="1">
                <a:latin typeface="+mn-lt"/>
              </a:rPr>
              <a:t>enseignants-chercheur.e.s</a:t>
            </a:r>
            <a:endParaRPr lang="en-US" sz="1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603"/>
            <a:ext cx="1552575" cy="1076325"/>
          </a:xfrm>
          <a:prstGeom prst="rect">
            <a:avLst/>
          </a:prstGeom>
        </p:spPr>
      </p:pic>
      <p:sp>
        <p:nvSpPr>
          <p:cNvPr id="8" name="Inhaltsplatzhalter 7"/>
          <p:cNvSpPr txBox="1">
            <a:spLocks noGrp="1"/>
          </p:cNvSpPr>
          <p:nvPr>
            <p:ph sz="half" idx="1"/>
          </p:nvPr>
        </p:nvSpPr>
        <p:spPr>
          <a:xfrm>
            <a:off x="1367161" y="1435256"/>
            <a:ext cx="349581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800" b="1" dirty="0" err="1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Vereinfachung</a:t>
            </a:r>
            <a:r>
              <a:rPr lang="en-GB" sz="1800" b="1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grenzüberschreitender</a:t>
            </a:r>
            <a:r>
              <a:rPr lang="en-GB" sz="1800" b="1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Lehre</a:t>
            </a:r>
            <a:endParaRPr lang="en-GB" sz="1800" b="1" dirty="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Online-basierte Lehr-Lernumgebung und </a:t>
            </a:r>
            <a:r>
              <a:rPr lang="de-DE" sz="1600" dirty="0" err="1">
                <a:latin typeface="+mn-lt"/>
              </a:rPr>
              <a:t>Blended</a:t>
            </a:r>
            <a:r>
              <a:rPr lang="de-DE" sz="1600" dirty="0">
                <a:latin typeface="+mn-lt"/>
              </a:rPr>
              <a:t>-Learning-Szenarien  Master Border Studies</a:t>
            </a:r>
          </a:p>
          <a:p>
            <a:pPr marL="0" indent="0">
              <a:buNone/>
            </a:pP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Konzeption und Produktion von digitalen </a:t>
            </a:r>
            <a:r>
              <a:rPr lang="de-DE" sz="1600" dirty="0" smtClean="0">
                <a:latin typeface="+mn-lt"/>
              </a:rPr>
              <a:t>Lehr-Lernmaterialien / </a:t>
            </a:r>
            <a:r>
              <a:rPr lang="de-DE" sz="1600" dirty="0"/>
              <a:t>/ MOOCs (Massive Open Online Course</a:t>
            </a:r>
            <a:r>
              <a:rPr lang="de-DE" sz="1600" dirty="0" smtClean="0"/>
              <a:t>)</a:t>
            </a:r>
            <a:br>
              <a:rPr lang="de-DE" sz="1600" dirty="0" smtClean="0"/>
            </a:b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dirty="0">
                <a:latin typeface="+mn-lt"/>
              </a:rPr>
              <a:t>Didaktischer und technischer Support für Studierende und Dozierende </a:t>
            </a:r>
          </a:p>
          <a:p>
            <a:endParaRPr lang="de-DE" sz="1600" dirty="0">
              <a:latin typeface="PT Sans" panose="020B0503020203020204" pitchFamily="34" charset="0"/>
            </a:endParaRPr>
          </a:p>
          <a:p>
            <a:endParaRPr lang="de-DE" sz="1600" dirty="0">
              <a:latin typeface="PT Sans" panose="020B0503020203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23694" y="3197617"/>
            <a:ext cx="536895" cy="5149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</a:t>
            </a:r>
          </a:p>
        </p:txBody>
      </p:sp>
      <p:sp>
        <p:nvSpPr>
          <p:cNvPr id="13" name="Ellipse 12"/>
          <p:cNvSpPr/>
          <p:nvPr/>
        </p:nvSpPr>
        <p:spPr>
          <a:xfrm>
            <a:off x="606331" y="4180089"/>
            <a:ext cx="536895" cy="5149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</a:t>
            </a:r>
          </a:p>
        </p:txBody>
      </p:sp>
      <p:sp>
        <p:nvSpPr>
          <p:cNvPr id="9" name="Ellipse 11"/>
          <p:cNvSpPr/>
          <p:nvPr/>
        </p:nvSpPr>
        <p:spPr>
          <a:xfrm>
            <a:off x="606332" y="2187350"/>
            <a:ext cx="536895" cy="5149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43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985886"/>
            <a:ext cx="9144000" cy="2059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575" y="358930"/>
            <a:ext cx="7886700" cy="1051077"/>
          </a:xfrm>
        </p:spPr>
        <p:txBody>
          <a:bodyPr/>
          <a:lstStyle/>
          <a:p>
            <a:r>
              <a:rPr lang="de-DE" dirty="0"/>
              <a:t>Lehre / </a:t>
            </a:r>
            <a:r>
              <a:rPr lang="de-DE" dirty="0" err="1"/>
              <a:t>Enseignement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603"/>
            <a:ext cx="1552575" cy="10763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b="15475"/>
          <a:stretch/>
        </p:blipFill>
        <p:spPr bwMode="auto">
          <a:xfrm>
            <a:off x="586465" y="2107403"/>
            <a:ext cx="7812808" cy="4396213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22670" y="1655335"/>
            <a:ext cx="7812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4 Universitäten + </a:t>
            </a:r>
            <a:r>
              <a:rPr lang="de-DE" sz="1600" b="1" dirty="0" smtClean="0">
                <a:solidFill>
                  <a:schemeClr val="accent1"/>
                </a:solidFill>
              </a:rPr>
              <a:t>3 </a:t>
            </a:r>
            <a:r>
              <a:rPr lang="de-DE" sz="1600" b="1" dirty="0" err="1" smtClean="0">
                <a:solidFill>
                  <a:schemeClr val="accent1"/>
                </a:solidFill>
              </a:rPr>
              <a:t>pays</a:t>
            </a:r>
            <a:r>
              <a:rPr lang="de-DE" sz="1600" b="1" dirty="0" smtClean="0">
                <a:solidFill>
                  <a:schemeClr val="accent1"/>
                </a:solidFill>
              </a:rPr>
              <a:t> </a:t>
            </a:r>
            <a:r>
              <a:rPr lang="de-DE" sz="1600" b="1" dirty="0">
                <a:solidFill>
                  <a:schemeClr val="accent1"/>
                </a:solidFill>
              </a:rPr>
              <a:t>/ 4 </a:t>
            </a:r>
            <a:r>
              <a:rPr lang="de-DE" sz="1600" b="1" dirty="0" err="1">
                <a:solidFill>
                  <a:schemeClr val="accent1"/>
                </a:solidFill>
              </a:rPr>
              <a:t>Universités</a:t>
            </a:r>
            <a:r>
              <a:rPr lang="de-DE" sz="1600" b="1" dirty="0">
                <a:solidFill>
                  <a:schemeClr val="accent1"/>
                </a:solidFill>
              </a:rPr>
              <a:t> + </a:t>
            </a:r>
            <a:r>
              <a:rPr lang="de-DE" sz="1600" b="1" dirty="0" smtClean="0">
                <a:solidFill>
                  <a:schemeClr val="accent1"/>
                </a:solidFill>
              </a:rPr>
              <a:t>3 </a:t>
            </a:r>
            <a:r>
              <a:rPr lang="de-DE" sz="1600" b="1" dirty="0" err="1" smtClean="0">
                <a:solidFill>
                  <a:schemeClr val="accent1"/>
                </a:solidFill>
              </a:rPr>
              <a:t>pays</a:t>
            </a:r>
            <a:r>
              <a:rPr lang="de-DE" sz="1600" b="1" dirty="0" smtClean="0">
                <a:solidFill>
                  <a:schemeClr val="accent1"/>
                </a:solidFill>
              </a:rPr>
              <a:t> 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400" b="1" dirty="0">
              <a:solidFill>
                <a:schemeClr val="accent1"/>
              </a:solidFill>
            </a:endParaRPr>
          </a:p>
        </p:txBody>
      </p:sp>
      <p:sp>
        <p:nvSpPr>
          <p:cNvPr id="9" name="Textfeld 11"/>
          <p:cNvSpPr txBox="1"/>
          <p:nvPr/>
        </p:nvSpPr>
        <p:spPr>
          <a:xfrm>
            <a:off x="1552574" y="1179335"/>
            <a:ext cx="6560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Beispiel / </a:t>
            </a:r>
            <a:r>
              <a:rPr lang="de-DE" sz="1600" b="1" dirty="0" err="1">
                <a:solidFill>
                  <a:schemeClr val="accent1"/>
                </a:solidFill>
              </a:rPr>
              <a:t>Exemple</a:t>
            </a:r>
            <a:r>
              <a:rPr lang="de-DE" sz="1600" b="1" dirty="0">
                <a:solidFill>
                  <a:schemeClr val="accent1"/>
                </a:solidFill>
              </a:rPr>
              <a:t> : </a:t>
            </a:r>
            <a:r>
              <a:rPr lang="de-DE" sz="1600" b="1" dirty="0" err="1" smtClean="0">
                <a:solidFill>
                  <a:schemeClr val="accent1"/>
                </a:solidFill>
              </a:rPr>
              <a:t>trinationale</a:t>
            </a:r>
            <a:r>
              <a:rPr lang="de-DE" sz="1600" b="1" dirty="0" smtClean="0">
                <a:solidFill>
                  <a:schemeClr val="accent1"/>
                </a:solidFill>
              </a:rPr>
              <a:t> </a:t>
            </a:r>
            <a:r>
              <a:rPr lang="de-DE" sz="1600" b="1" dirty="0" err="1" smtClean="0">
                <a:solidFill>
                  <a:schemeClr val="accent1"/>
                </a:solidFill>
              </a:rPr>
              <a:t>UniGR</a:t>
            </a:r>
            <a:r>
              <a:rPr lang="de-DE" sz="1600" b="1" dirty="0" smtClean="0">
                <a:solidFill>
                  <a:schemeClr val="accent1"/>
                </a:solidFill>
              </a:rPr>
              <a:t>-Master </a:t>
            </a:r>
            <a:r>
              <a:rPr lang="de-DE" sz="1600" b="1" dirty="0">
                <a:solidFill>
                  <a:schemeClr val="accent1"/>
                </a:solidFill>
              </a:rPr>
              <a:t>in Border Studies</a:t>
            </a:r>
          </a:p>
          <a:p>
            <a:endParaRPr lang="de-DE" sz="1400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670" y="6503616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Plus d’informations / </a:t>
            </a:r>
            <a:r>
              <a:rPr lang="fr-FR" sz="20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weitere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 Infos: </a:t>
            </a:r>
            <a:r>
              <a:rPr lang="fr-FR" sz="2000" dirty="0">
                <a:solidFill>
                  <a:schemeClr val="accent2"/>
                </a:solidFill>
                <a:latin typeface="Arial Narrow" panose="020B0606020202030204" pitchFamily="34" charset="0"/>
              </a:rPr>
              <a:t>http://master.borderstudies.org </a:t>
            </a:r>
            <a:r>
              <a:rPr lang="fr-FR" sz="24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575" y="3347174"/>
            <a:ext cx="1696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Online Learning </a:t>
            </a:r>
            <a:r>
              <a:rPr lang="de-DE" dirty="0" err="1" smtClean="0"/>
              <a:t>Platform</a:t>
            </a:r>
            <a:r>
              <a:rPr lang="de-DE" dirty="0" smtClean="0"/>
              <a:t> OPEN OLAT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2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575" y="358930"/>
            <a:ext cx="7886700" cy="1051077"/>
          </a:xfrm>
        </p:spPr>
        <p:txBody>
          <a:bodyPr/>
          <a:lstStyle/>
          <a:p>
            <a:r>
              <a:rPr lang="de-DE" dirty="0"/>
              <a:t>Lehre / </a:t>
            </a:r>
            <a:r>
              <a:rPr lang="de-DE" dirty="0" err="1"/>
              <a:t>Enseignement</a:t>
            </a:r>
            <a:endParaRPr lang="en-US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41" y="4351249"/>
            <a:ext cx="3838290" cy="211717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603"/>
            <a:ext cx="1552575" cy="1076325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/>
          <a:stretch/>
        </p:blipFill>
        <p:spPr bwMode="auto">
          <a:xfrm>
            <a:off x="0" y="1679062"/>
            <a:ext cx="3816889" cy="213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66912" y="4344346"/>
            <a:ext cx="38419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MOOC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66" y="3263077"/>
            <a:ext cx="4427034" cy="107996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716966" y="2924568"/>
            <a:ext cx="4427034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KLOOC: </a:t>
            </a:r>
            <a:r>
              <a:rPr lang="de-DE" sz="1600" dirty="0" err="1">
                <a:solidFill>
                  <a:schemeClr val="bg1"/>
                </a:solidFill>
              </a:rPr>
              <a:t>Border</a:t>
            </a:r>
            <a:r>
              <a:rPr lang="de-DE" sz="1600" dirty="0">
                <a:solidFill>
                  <a:schemeClr val="bg1"/>
                </a:solidFill>
              </a:rPr>
              <a:t> Studies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0" y="3821125"/>
            <a:ext cx="3816889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Histoire</a:t>
            </a:r>
            <a:r>
              <a:rPr lang="de-DE" sz="1400" dirty="0">
                <a:solidFill>
                  <a:schemeClr val="bg1"/>
                </a:solidFill>
              </a:rPr>
              <a:t> industrielle/Industriegeschichte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07591" y="4331001"/>
            <a:ext cx="3036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  <a:ea typeface="Arial Narrow" charset="0"/>
                <a:cs typeface="Arial Narrow" charset="0"/>
              </a:rPr>
              <a:t>Offene Kurse / Cours </a:t>
            </a:r>
            <a:r>
              <a:rPr lang="de-DE" sz="1600" b="1" dirty="0" err="1">
                <a:solidFill>
                  <a:schemeClr val="accent1"/>
                </a:solidFill>
                <a:ea typeface="Arial Narrow" charset="0"/>
                <a:cs typeface="Arial Narrow" charset="0"/>
              </a:rPr>
              <a:t>ouverts</a:t>
            </a:r>
            <a:endParaRPr lang="de-DE" sz="1600" b="1" dirty="0">
              <a:solidFill>
                <a:schemeClr val="accent1"/>
              </a:solidFill>
              <a:ea typeface="Arial Narrow" charset="0"/>
              <a:cs typeface="Arial Narrow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94710" y="1636942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  <a:ea typeface="Arial Narrow" charset="0"/>
                <a:cs typeface="Arial Narrow" charset="0"/>
              </a:rPr>
              <a:t>Modules </a:t>
            </a:r>
            <a:r>
              <a:rPr lang="de-DE" sz="1600" b="1" dirty="0" err="1">
                <a:solidFill>
                  <a:schemeClr val="accent1"/>
                </a:solidFill>
                <a:ea typeface="Arial Narrow" charset="0"/>
                <a:cs typeface="Arial Narrow" charset="0"/>
              </a:rPr>
              <a:t>d‘enseignement</a:t>
            </a:r>
            <a:r>
              <a:rPr lang="de-DE" sz="1600" b="1" dirty="0">
                <a:solidFill>
                  <a:schemeClr val="accent1"/>
                </a:solidFill>
                <a:ea typeface="Arial Narrow" charset="0"/>
                <a:cs typeface="Arial Narrow" charset="0"/>
              </a:rPr>
              <a:t> / </a:t>
            </a:r>
          </a:p>
          <a:p>
            <a:r>
              <a:rPr lang="de-DE" sz="1600" b="1" dirty="0">
                <a:solidFill>
                  <a:schemeClr val="accent1"/>
                </a:solidFill>
                <a:ea typeface="Arial Narrow" charset="0"/>
                <a:cs typeface="Arial Narrow" charset="0"/>
              </a:rPr>
              <a:t>Lehr-Lernmodule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66912" y="6468420"/>
            <a:ext cx="4060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https://www.fun-mooc.fr</a:t>
            </a:r>
          </a:p>
        </p:txBody>
      </p:sp>
    </p:spTree>
    <p:extLst>
      <p:ext uri="{BB962C8B-B14F-4D97-AF65-F5344CB8AC3E}">
        <p14:creationId xmlns:p14="http://schemas.microsoft.com/office/powerpoint/2010/main" val="35594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451" y="253053"/>
            <a:ext cx="7886700" cy="1051077"/>
          </a:xfrm>
        </p:spPr>
        <p:txBody>
          <a:bodyPr/>
          <a:lstStyle/>
          <a:p>
            <a:r>
              <a:rPr lang="de-DE" dirty="0"/>
              <a:t>Gesellschaft / </a:t>
            </a:r>
            <a:r>
              <a:rPr lang="de-DE" dirty="0" err="1"/>
              <a:t>Société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670" y="1879451"/>
            <a:ext cx="4185607" cy="457985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600" dirty="0"/>
              <a:t>Reihe von Podiumsdiskussionen, organisiert von den </a:t>
            </a:r>
            <a:r>
              <a:rPr lang="de-DE" sz="1600" dirty="0" err="1"/>
              <a:t>Wissenschaftler_innen</a:t>
            </a:r>
            <a:r>
              <a:rPr lang="de-DE" sz="1600" dirty="0"/>
              <a:t> der Universitäten der GR</a:t>
            </a:r>
          </a:p>
          <a:p>
            <a:pPr>
              <a:lnSpc>
                <a:spcPct val="120000"/>
              </a:lnSpc>
            </a:pPr>
            <a:r>
              <a:rPr lang="de-DE" sz="1600" b="1" dirty="0"/>
              <a:t>Identifizierung </a:t>
            </a:r>
            <a:r>
              <a:rPr lang="de-DE" sz="1600" dirty="0"/>
              <a:t>von Forschungsbedarfen für sozioökonomische und soziokulturelle Herausforderungen in der Großregion</a:t>
            </a:r>
          </a:p>
          <a:p>
            <a:pPr>
              <a:lnSpc>
                <a:spcPct val="120000"/>
              </a:lnSpc>
            </a:pPr>
            <a:r>
              <a:rPr lang="de-DE" sz="1600" b="1" dirty="0"/>
              <a:t>Präsentation</a:t>
            </a:r>
            <a:r>
              <a:rPr lang="de-DE" sz="1600" dirty="0"/>
              <a:t> von Forschungsergebnissen und Handlungsansätzen für regionalpolitische Steuerungsprozesse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1108" y="1879450"/>
            <a:ext cx="3879542" cy="472549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1600" dirty="0"/>
              <a:t>Série de tables rondes organisées par les chercheurs des Universités de la GR</a:t>
            </a:r>
          </a:p>
          <a:p>
            <a:pPr>
              <a:lnSpc>
                <a:spcPct val="120000"/>
              </a:lnSpc>
            </a:pPr>
            <a:r>
              <a:rPr lang="fr-FR" sz="1600" b="1" dirty="0"/>
              <a:t>Identifier</a:t>
            </a:r>
            <a:r>
              <a:rPr lang="fr-FR" sz="1600" dirty="0"/>
              <a:t> les besoins de recherche pour relever les défis socioéconomiques et socioculturels dans la Grande Région</a:t>
            </a:r>
          </a:p>
          <a:p>
            <a:pPr>
              <a:lnSpc>
                <a:spcPct val="120000"/>
              </a:lnSpc>
            </a:pPr>
            <a:r>
              <a:rPr lang="fr-FR" sz="1600" b="1" dirty="0"/>
              <a:t>Présenter </a:t>
            </a:r>
            <a:r>
              <a:rPr lang="fr-FR" sz="1600" dirty="0"/>
              <a:t>des résultats de recherche et des approches d’action pour des processus de gouvernance au niveau de la politique régionale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2" y="398693"/>
            <a:ext cx="1238250" cy="97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5675" y="950187"/>
            <a:ext cx="781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Veranstaltungsreihe Forum Großregion / </a:t>
            </a:r>
          </a:p>
          <a:p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Série de manifestations Forum Grande Région</a:t>
            </a:r>
            <a:endParaRPr lang="en-US" sz="24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72514"/>
            <a:ext cx="9144000" cy="1785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451" y="185673"/>
            <a:ext cx="7886700" cy="1051077"/>
          </a:xfrm>
        </p:spPr>
        <p:txBody>
          <a:bodyPr/>
          <a:lstStyle/>
          <a:p>
            <a:r>
              <a:rPr lang="de-DE" dirty="0"/>
              <a:t>Gesellschaft / </a:t>
            </a:r>
            <a:r>
              <a:rPr lang="de-DE" dirty="0" err="1"/>
              <a:t>Société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2" y="398693"/>
            <a:ext cx="1238250" cy="971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5675" y="882807"/>
            <a:ext cx="781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Veranstaltungsreihe Forum Großregion / </a:t>
            </a:r>
          </a:p>
          <a:p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Série de manifestations Forum Grande Région</a:t>
            </a:r>
            <a:endParaRPr lang="en-US" sz="24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78910" y="1832657"/>
            <a:ext cx="7186181" cy="4759108"/>
            <a:chOff x="933329" y="449631"/>
            <a:chExt cx="6631667" cy="43918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199" y="2559822"/>
              <a:ext cx="3396797" cy="2278906"/>
            </a:xfrm>
            <a:prstGeom prst="rect">
              <a:avLst/>
            </a:prstGeom>
            <a:ln w="28575">
              <a:solidFill>
                <a:srgbClr val="008E99"/>
              </a:solidFill>
            </a:ln>
          </p:spPr>
        </p:pic>
        <p:pic>
          <p:nvPicPr>
            <p:cNvPr id="10" name="Picture 9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6"/>
            <a:stretch/>
          </p:blipFill>
          <p:spPr bwMode="auto">
            <a:xfrm>
              <a:off x="933329" y="2559821"/>
              <a:ext cx="3234869" cy="2281686"/>
            </a:xfrm>
            <a:prstGeom prst="rect">
              <a:avLst/>
            </a:prstGeom>
            <a:noFill/>
            <a:ln w="28575">
              <a:solidFill>
                <a:srgbClr val="008E99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33634" t="17315" r="4767" b="13425"/>
            <a:stretch/>
          </p:blipFill>
          <p:spPr>
            <a:xfrm>
              <a:off x="4168199" y="449631"/>
              <a:ext cx="3396797" cy="2148282"/>
            </a:xfrm>
            <a:prstGeom prst="rect">
              <a:avLst/>
            </a:prstGeom>
            <a:ln w="28575">
              <a:solidFill>
                <a:srgbClr val="008E99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30" y="449631"/>
              <a:ext cx="3234869" cy="2146286"/>
            </a:xfrm>
            <a:prstGeom prst="rect">
              <a:avLst/>
            </a:prstGeom>
            <a:noFill/>
            <a:ln w="28575">
              <a:solidFill>
                <a:srgbClr val="008E99"/>
              </a:solidFill>
            </a:ln>
          </p:spPr>
        </p:pic>
      </p:grpSp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590" y="1829645"/>
            <a:ext cx="1142501" cy="8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5515276"/>
            <a:ext cx="9134375" cy="1342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451" y="233803"/>
            <a:ext cx="7886700" cy="1051077"/>
          </a:xfrm>
        </p:spPr>
        <p:txBody>
          <a:bodyPr/>
          <a:lstStyle/>
          <a:p>
            <a:r>
              <a:rPr lang="de-DE" dirty="0"/>
              <a:t>Gesellschaft / </a:t>
            </a:r>
            <a:r>
              <a:rPr lang="de-DE" dirty="0" err="1"/>
              <a:t>Société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2" y="398693"/>
            <a:ext cx="1238250" cy="971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5675" y="930937"/>
            <a:ext cx="781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Veranstaltungsreihe Forum Großregion / </a:t>
            </a:r>
          </a:p>
          <a:p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Série de manifestations Forum Grande Région</a:t>
            </a:r>
            <a:endParaRPr lang="en-US" sz="24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69451" y="5216362"/>
            <a:ext cx="7664924" cy="15738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88449747"/>
              </p:ext>
            </p:extLst>
          </p:nvPr>
        </p:nvGraphicFramePr>
        <p:xfrm>
          <a:off x="259882" y="1763896"/>
          <a:ext cx="8624236" cy="4632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2117">
                  <a:extLst>
                    <a:ext uri="{9D8B030D-6E8A-4147-A177-3AD203B41FA5}">
                      <a16:colId xmlns:a16="http://schemas.microsoft.com/office/drawing/2014/main" val="1959355510"/>
                    </a:ext>
                  </a:extLst>
                </a:gridCol>
                <a:gridCol w="4312119">
                  <a:extLst>
                    <a:ext uri="{9D8B030D-6E8A-4147-A177-3AD203B41FA5}">
                      <a16:colId xmlns:a16="http://schemas.microsoft.com/office/drawing/2014/main" val="2662143432"/>
                    </a:ext>
                  </a:extLst>
                </a:gridCol>
              </a:tblGrid>
              <a:tr h="319489">
                <a:tc>
                  <a:txBody>
                    <a:bodyPr/>
                    <a:lstStyle/>
                    <a:p>
                      <a:r>
                        <a:rPr lang="de-DE" sz="1400" dirty="0"/>
                        <a:t>Reihe der Podiumsdiskussionen</a:t>
                      </a:r>
                      <a:endParaRPr lang="en-US" sz="1400" dirty="0"/>
                    </a:p>
                  </a:txBody>
                  <a:tcPr marL="78778" marR="78778" marT="39389" marB="39389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Série de tables rondes </a:t>
                      </a:r>
                      <a:endParaRPr lang="en-US" sz="1400" dirty="0"/>
                    </a:p>
                  </a:txBody>
                  <a:tcPr marL="78778" marR="78778" marT="39389" marB="39389"/>
                </a:tc>
                <a:extLst>
                  <a:ext uri="{0D108BD9-81ED-4DB2-BD59-A6C34878D82A}">
                    <a16:rowId xmlns:a16="http://schemas.microsoft.com/office/drawing/2014/main" val="729097452"/>
                  </a:ext>
                </a:extLst>
              </a:tr>
              <a:tr h="656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+mn-lt"/>
                        </a:rPr>
                        <a:t>1. Forum GR (2018) – Ist die grenzüberschreitende </a:t>
                      </a:r>
                      <a:r>
                        <a:rPr lang="de-DE" sz="1400" u="sng" dirty="0">
                          <a:latin typeface="+mn-lt"/>
                        </a:rPr>
                        <a:t>Mobilität</a:t>
                      </a:r>
                      <a:r>
                        <a:rPr lang="de-DE" sz="1400" dirty="0">
                          <a:latin typeface="+mn-lt"/>
                        </a:rPr>
                        <a:t> der Arbeitnehmer eine Ressource für die Großregion?</a:t>
                      </a:r>
                    </a:p>
                  </a:txBody>
                  <a:tcPr marL="78778" marR="78778" marT="39389" marB="393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+mn-lt"/>
                        </a:rPr>
                        <a:t>1er Forum GR (2018) – La </a:t>
                      </a:r>
                      <a:r>
                        <a:rPr lang="fr-FR" sz="1400" u="sng" dirty="0">
                          <a:latin typeface="+mn-lt"/>
                        </a:rPr>
                        <a:t>mobilité</a:t>
                      </a:r>
                      <a:r>
                        <a:rPr lang="fr-FR" sz="1400" dirty="0">
                          <a:latin typeface="+mn-lt"/>
                        </a:rPr>
                        <a:t> transfrontalière des travailleurs est-elle une ressource pour la Grande Région ?</a:t>
                      </a:r>
                    </a:p>
                  </a:txBody>
                  <a:tcPr marL="78778" marR="78778" marT="39389" marB="39389"/>
                </a:tc>
                <a:extLst>
                  <a:ext uri="{0D108BD9-81ED-4DB2-BD59-A6C34878D82A}">
                    <a16:rowId xmlns:a16="http://schemas.microsoft.com/office/drawing/2014/main" val="1237670952"/>
                  </a:ext>
                </a:extLst>
              </a:tr>
              <a:tr h="4796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+mn-lt"/>
                        </a:rPr>
                        <a:t>2. Forum GR (2018) – Realitäten und Visionen der grenzüberschreitenden Mobilität im </a:t>
                      </a:r>
                      <a:r>
                        <a:rPr lang="de-DE" sz="1400" u="sng" dirty="0">
                          <a:latin typeface="+mn-lt"/>
                        </a:rPr>
                        <a:t>Bildungsbereich</a:t>
                      </a:r>
                    </a:p>
                  </a:txBody>
                  <a:tcPr marL="78778" marR="78778" marT="39389" marB="393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+mn-lt"/>
                        </a:rPr>
                        <a:t>2e Forum GR (2018) – Réalités et perspectives de la mobilité transfrontalière dans le domaine de </a:t>
                      </a:r>
                      <a:r>
                        <a:rPr lang="fr-FR" sz="1400" u="sng" dirty="0">
                          <a:latin typeface="+mn-lt"/>
                        </a:rPr>
                        <a:t>l’éducation</a:t>
                      </a:r>
                    </a:p>
                  </a:txBody>
                  <a:tcPr marL="78778" marR="78778" marT="39389" marB="39389"/>
                </a:tc>
                <a:extLst>
                  <a:ext uri="{0D108BD9-81ED-4DB2-BD59-A6C34878D82A}">
                    <a16:rowId xmlns:a16="http://schemas.microsoft.com/office/drawing/2014/main" val="4101385776"/>
                  </a:ext>
                </a:extLst>
              </a:tr>
              <a:tr h="4464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3. Forum GR (2019) – </a:t>
                      </a:r>
                      <a:r>
                        <a:rPr lang="de-DE" sz="1400" u="sng" dirty="0"/>
                        <a:t>Migrationsbewegungen</a:t>
                      </a:r>
                      <a:r>
                        <a:rPr lang="de-DE" sz="1400" dirty="0"/>
                        <a:t> und Grenzen: zwischen Regulierung und Integration</a:t>
                      </a:r>
                    </a:p>
                  </a:txBody>
                  <a:tcPr marL="78778" marR="78778" marT="39389" marB="393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3e Forum GR (2019) – </a:t>
                      </a:r>
                      <a:r>
                        <a:rPr lang="fr-FR" sz="1400" u="sng" dirty="0"/>
                        <a:t>Migrations</a:t>
                      </a:r>
                      <a:r>
                        <a:rPr lang="fr-FR" sz="1400" dirty="0"/>
                        <a:t> et frontières : entre régulation et intégration</a:t>
                      </a:r>
                    </a:p>
                  </a:txBody>
                  <a:tcPr marL="78778" marR="78778" marT="39389" marB="39389"/>
                </a:tc>
                <a:extLst>
                  <a:ext uri="{0D108BD9-81ED-4DB2-BD59-A6C34878D82A}">
                    <a16:rowId xmlns:a16="http://schemas.microsoft.com/office/drawing/2014/main" val="3108634377"/>
                  </a:ext>
                </a:extLst>
              </a:tr>
              <a:tr h="90669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de-DE" sz="1400" dirty="0"/>
                        <a:t>4. Forum GR (2019) – Neubelebung der Innenstädte: eine Analyse des </a:t>
                      </a:r>
                      <a:r>
                        <a:rPr lang="de-DE" sz="1400" u="sng" dirty="0"/>
                        <a:t>Verbraucherverhaltens</a:t>
                      </a:r>
                      <a:r>
                        <a:rPr lang="de-DE" sz="1400" dirty="0"/>
                        <a:t> in den Grenzräumen der Großregion</a:t>
                      </a:r>
                    </a:p>
                  </a:txBody>
                  <a:tcPr marL="78778" marR="78778" marT="39389" marB="393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4e Forum GR (2019) – Redynamisation des centres-villes : une analyse du </a:t>
                      </a:r>
                      <a:r>
                        <a:rPr lang="fr-FR" sz="1400" u="sng" dirty="0"/>
                        <a:t>comportement des consommateurs</a:t>
                      </a:r>
                      <a:r>
                        <a:rPr lang="fr-FR" sz="1400" dirty="0"/>
                        <a:t> en zone transfrontalière au sein de la Grande Région</a:t>
                      </a:r>
                    </a:p>
                  </a:txBody>
                  <a:tcPr marL="78778" marR="78778" marT="39389" marB="39389"/>
                </a:tc>
                <a:extLst>
                  <a:ext uri="{0D108BD9-81ED-4DB2-BD59-A6C34878D82A}">
                    <a16:rowId xmlns:a16="http://schemas.microsoft.com/office/drawing/2014/main" val="3465947191"/>
                  </a:ext>
                </a:extLst>
              </a:tr>
              <a:tr h="630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5. Forum GR (2020) – Aktuelle Herausforderungen und Chancen der grenzüberschreitenden </a:t>
                      </a:r>
                      <a:r>
                        <a:rPr lang="de-DE" sz="1400" u="sng" dirty="0"/>
                        <a:t>Raumordnung und Raumplanung</a:t>
                      </a:r>
                    </a:p>
                  </a:txBody>
                  <a:tcPr marL="78778" marR="78778" marT="39389" marB="393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5e Forum GR (2020) – Défis actuels et opportunités que présentent </a:t>
                      </a:r>
                      <a:r>
                        <a:rPr lang="fr-FR" sz="1400" u="sng" dirty="0"/>
                        <a:t>l‘aménagement du territoire et le développement des territoires</a:t>
                      </a:r>
                    </a:p>
                  </a:txBody>
                  <a:tcPr marL="78778" marR="78778" marT="39389" marB="39389"/>
                </a:tc>
                <a:extLst>
                  <a:ext uri="{0D108BD9-81ED-4DB2-BD59-A6C34878D82A}">
                    <a16:rowId xmlns:a16="http://schemas.microsoft.com/office/drawing/2014/main" val="3721451655"/>
                  </a:ext>
                </a:extLst>
              </a:tr>
              <a:tr h="630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6. Forum GR (2020) – </a:t>
                      </a:r>
                      <a:r>
                        <a:rPr lang="de-DE" sz="1400" u="sng" dirty="0"/>
                        <a:t>Naturschutz, Nachhaltigkeit</a:t>
                      </a:r>
                      <a:r>
                        <a:rPr lang="de-DE" sz="1400" dirty="0"/>
                        <a:t> und grenzüberschreitende </a:t>
                      </a:r>
                      <a:r>
                        <a:rPr lang="de-DE" sz="1400" dirty="0" err="1"/>
                        <a:t>Governanceprozesse</a:t>
                      </a:r>
                      <a:endParaRPr lang="de-DE" sz="1400" dirty="0"/>
                    </a:p>
                  </a:txBody>
                  <a:tcPr marL="78778" marR="78778" marT="39389" marB="393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6e Forum GR (2020) – </a:t>
                      </a:r>
                      <a:r>
                        <a:rPr lang="fr-FR" sz="1400" u="sng" dirty="0"/>
                        <a:t>Protection de la nature, développement durable</a:t>
                      </a:r>
                      <a:r>
                        <a:rPr lang="fr-FR" sz="1400" dirty="0"/>
                        <a:t> et processus transfrontaliers de gouvernance</a:t>
                      </a:r>
                    </a:p>
                  </a:txBody>
                  <a:tcPr marL="78778" marR="78778" marT="39389" marB="39389"/>
                </a:tc>
                <a:extLst>
                  <a:ext uri="{0D108BD9-81ED-4DB2-BD59-A6C34878D82A}">
                    <a16:rowId xmlns:a16="http://schemas.microsoft.com/office/drawing/2014/main" val="1181651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12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5515276"/>
            <a:ext cx="9134375" cy="1342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451" y="233803"/>
            <a:ext cx="7886700" cy="1051077"/>
          </a:xfrm>
        </p:spPr>
        <p:txBody>
          <a:bodyPr/>
          <a:lstStyle/>
          <a:p>
            <a:r>
              <a:rPr lang="de-DE" dirty="0"/>
              <a:t>Gesellschaft / </a:t>
            </a:r>
            <a:r>
              <a:rPr lang="de-DE" dirty="0" err="1"/>
              <a:t>Société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2" y="398693"/>
            <a:ext cx="1238250" cy="971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5675" y="930937"/>
            <a:ext cx="781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Veranstaltungsreihe Forum Großregion / </a:t>
            </a:r>
          </a:p>
          <a:p>
            <a:r>
              <a:rPr lang="fr-FR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Prochain Forum </a:t>
            </a:r>
            <a:r>
              <a:rPr lang="fr-FR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Grande Région</a:t>
            </a:r>
            <a:endParaRPr lang="en-US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69451" y="5216362"/>
            <a:ext cx="7664924" cy="15738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48027" y="1982014"/>
            <a:ext cx="73200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chemeClr val="accent1"/>
                </a:solidFill>
              </a:rPr>
              <a:t>21 novembre 2019 à </a:t>
            </a:r>
            <a:r>
              <a:rPr lang="fr-FR" sz="1600" b="1" dirty="0" err="1" smtClean="0">
                <a:solidFill>
                  <a:schemeClr val="accent1"/>
                </a:solidFill>
              </a:rPr>
              <a:t>16h00</a:t>
            </a:r>
            <a:endParaRPr lang="fr-FR" sz="1600" b="1" dirty="0">
              <a:solidFill>
                <a:schemeClr val="accent1"/>
              </a:solidFill>
            </a:endParaRPr>
          </a:p>
          <a:p>
            <a:r>
              <a:rPr lang="fr-FR" sz="1600" dirty="0"/>
              <a:t>Maison de la Grande Région (Esch-sur-Alzette, Luxembourg)</a:t>
            </a:r>
          </a:p>
          <a:p>
            <a:endParaRPr lang="en-GB" sz="1600" dirty="0" smtClean="0"/>
          </a:p>
          <a:p>
            <a:r>
              <a:rPr lang="fr-FR" sz="1600" b="1" dirty="0" smtClean="0">
                <a:solidFill>
                  <a:srgbClr val="C3C000"/>
                </a:solidFill>
              </a:rPr>
              <a:t>Redynamisation </a:t>
            </a:r>
            <a:r>
              <a:rPr lang="fr-FR" sz="1600" b="1" dirty="0">
                <a:solidFill>
                  <a:srgbClr val="C3C000"/>
                </a:solidFill>
              </a:rPr>
              <a:t>des centres-villes : une analyse du comportement des consommateurs en zone transfrontalière au sein de la Grande </a:t>
            </a:r>
            <a:r>
              <a:rPr lang="fr-FR" sz="1600" b="1" dirty="0" smtClean="0">
                <a:solidFill>
                  <a:srgbClr val="C3C000"/>
                </a:solidFill>
              </a:rPr>
              <a:t>Région</a:t>
            </a:r>
          </a:p>
          <a:p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1"/>
                </a:solidFill>
              </a:rPr>
              <a:t>Monsieur </a:t>
            </a:r>
            <a:r>
              <a:rPr lang="fr-FR" sz="1600" dirty="0">
                <a:solidFill>
                  <a:schemeClr val="accent1"/>
                </a:solidFill>
              </a:rPr>
              <a:t>le Ministre </a:t>
            </a:r>
            <a:r>
              <a:rPr lang="fr-FR" sz="1600" dirty="0" err="1">
                <a:solidFill>
                  <a:schemeClr val="accent1"/>
                </a:solidFill>
              </a:rPr>
              <a:t>Lex</a:t>
            </a:r>
            <a:r>
              <a:rPr lang="fr-FR" sz="1600" dirty="0">
                <a:solidFill>
                  <a:schemeClr val="accent1"/>
                </a:solidFill>
              </a:rPr>
              <a:t> Delles </a:t>
            </a:r>
            <a:r>
              <a:rPr lang="fr-FR" sz="1600" dirty="0"/>
              <a:t>(Ministre des Classes moyennes et Ministre du Tourisme</a:t>
            </a:r>
            <a:r>
              <a:rPr lang="fr-FR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1"/>
                </a:solidFill>
              </a:rPr>
              <a:t>Aurélien </a:t>
            </a:r>
            <a:r>
              <a:rPr lang="fr-FR" sz="1600" dirty="0" err="1">
                <a:solidFill>
                  <a:schemeClr val="accent1"/>
                </a:solidFill>
              </a:rPr>
              <a:t>Biscaut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/>
              <a:t>(Secrétaire général de la Mission Opérationnelle Transfrontalière)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1"/>
                </a:solidFill>
              </a:rPr>
              <a:t>Fabrice </a:t>
            </a:r>
            <a:r>
              <a:rPr lang="fr-FR" sz="1600" dirty="0" err="1">
                <a:solidFill>
                  <a:schemeClr val="accent1"/>
                </a:solidFill>
              </a:rPr>
              <a:t>Genter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/>
              <a:t>(Président de la Chambre de Commerce et d’Industrie de la Moselle)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1"/>
                </a:solidFill>
              </a:rPr>
              <a:t>Marcel </a:t>
            </a:r>
            <a:r>
              <a:rPr lang="fr-FR" sz="1600" dirty="0" err="1">
                <a:solidFill>
                  <a:schemeClr val="accent1"/>
                </a:solidFill>
              </a:rPr>
              <a:t>Schies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/>
              <a:t>(Vice-président, Forum Transfrontalier Arc </a:t>
            </a:r>
            <a:r>
              <a:rPr lang="fr-FR" sz="1600" dirty="0" smtClean="0"/>
              <a:t>jurassien)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1"/>
                </a:solidFill>
              </a:rPr>
              <a:t>Pascale </a:t>
            </a:r>
            <a:r>
              <a:rPr lang="fr-FR" sz="1600" dirty="0" err="1">
                <a:solidFill>
                  <a:schemeClr val="accent1"/>
                </a:solidFill>
              </a:rPr>
              <a:t>Brenet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  <a:r>
              <a:rPr lang="fr-FR" sz="1600" dirty="0"/>
              <a:t>(Vice-président Éducation, Université Bourgogne Franche Comté)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1"/>
                </a:solidFill>
              </a:rPr>
              <a:t>Colette </a:t>
            </a:r>
            <a:r>
              <a:rPr lang="fr-FR" sz="1600" dirty="0">
                <a:solidFill>
                  <a:schemeClr val="accent1"/>
                </a:solidFill>
              </a:rPr>
              <a:t>Grandmontagne Renard </a:t>
            </a:r>
            <a:r>
              <a:rPr lang="fr-FR" sz="1600" dirty="0"/>
              <a:t>(Université de Lorraine, LOTERR)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accent1"/>
                </a:solidFill>
              </a:rPr>
              <a:t>Jean </a:t>
            </a:r>
            <a:r>
              <a:rPr lang="fr-FR" sz="1600" dirty="0">
                <a:solidFill>
                  <a:schemeClr val="accent1"/>
                </a:solidFill>
              </a:rPr>
              <a:t>Marc Lambotte </a:t>
            </a:r>
            <a:r>
              <a:rPr lang="fr-FR" sz="1600" dirty="0"/>
              <a:t>(Université de Liège, LEPUR)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Animation </a:t>
            </a:r>
            <a:r>
              <a:rPr lang="fr-FR" sz="1600" dirty="0"/>
              <a:t>: </a:t>
            </a:r>
            <a:r>
              <a:rPr lang="fr-FR" sz="1600" dirty="0">
                <a:solidFill>
                  <a:schemeClr val="accent1"/>
                </a:solidFill>
              </a:rPr>
              <a:t>Hélène Yildiz </a:t>
            </a:r>
            <a:r>
              <a:rPr lang="fr-FR" sz="1600" dirty="0"/>
              <a:t>(Université de Lorraine, CEREFIGE)</a:t>
            </a:r>
          </a:p>
          <a:p>
            <a:endParaRPr lang="fr-FR" sz="1600" dirty="0" smtClean="0"/>
          </a:p>
          <a:p>
            <a:endParaRPr lang="fr-FR" sz="1600" dirty="0"/>
          </a:p>
        </p:txBody>
      </p:sp>
      <p:sp>
        <p:nvSpPr>
          <p:cNvPr id="6" name="TextBox 5"/>
          <p:cNvSpPr txBox="1"/>
          <p:nvPr/>
        </p:nvSpPr>
        <p:spPr>
          <a:xfrm rot="420307">
            <a:off x="5438762" y="1607832"/>
            <a:ext cx="360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C3C000"/>
                </a:solidFill>
              </a:rPr>
              <a:t>Inscription</a:t>
            </a:r>
            <a:endParaRPr lang="de-DE" b="1" dirty="0" smtClean="0">
              <a:solidFill>
                <a:srgbClr val="C3C000"/>
              </a:solidFill>
            </a:endParaRPr>
          </a:p>
          <a:p>
            <a:pPr algn="ctr"/>
            <a:r>
              <a:rPr lang="de-DE" b="1" u="sng" dirty="0" smtClean="0">
                <a:solidFill>
                  <a:srgbClr val="C3C000"/>
                </a:solidFill>
              </a:rPr>
              <a:t>http://</a:t>
            </a:r>
            <a:r>
              <a:rPr lang="de-DE" b="1" u="sng" dirty="0" err="1" smtClean="0">
                <a:solidFill>
                  <a:srgbClr val="C3C000"/>
                </a:solidFill>
              </a:rPr>
              <a:t>forum.borderstudies.org</a:t>
            </a:r>
            <a:endParaRPr lang="en-GB" b="1" u="sng" dirty="0">
              <a:solidFill>
                <a:srgbClr val="C3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451" y="358930"/>
            <a:ext cx="7886700" cy="1051077"/>
          </a:xfrm>
        </p:spPr>
        <p:txBody>
          <a:bodyPr/>
          <a:lstStyle/>
          <a:p>
            <a:r>
              <a:rPr lang="de-DE" dirty="0"/>
              <a:t>Raum / </a:t>
            </a:r>
            <a:r>
              <a:rPr lang="de-DE" dirty="0" err="1"/>
              <a:t>Territoire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22" y="1641157"/>
            <a:ext cx="3886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schemeClr val="accent2"/>
                </a:solidFill>
              </a:rPr>
              <a:t>Ziele</a:t>
            </a:r>
          </a:p>
          <a:p>
            <a:r>
              <a:rPr lang="de-DE" sz="1800" dirty="0"/>
              <a:t>Dient dem grenzüberschreitendem Wissenstransfer von innovativem raumplanerischem Wissen der </a:t>
            </a:r>
            <a:r>
              <a:rPr lang="de-DE" sz="1800" dirty="0" err="1"/>
              <a:t>Forscher_innen</a:t>
            </a:r>
            <a:r>
              <a:rPr lang="de-DE" sz="1800" dirty="0"/>
              <a:t> der Großregion in Politik, öffentliche Verwaltung und Gesellschaft</a:t>
            </a:r>
          </a:p>
          <a:p>
            <a:r>
              <a:rPr lang="de-DE" sz="1800" dirty="0"/>
              <a:t>Insbesondere: Einspeisung aktueller wissenschaftlicher Ergebnisse in den Aufstellungsprozess des Regionalentwicklungskonzeptes der Großregion (REK-GR)</a:t>
            </a:r>
          </a:p>
          <a:p>
            <a:r>
              <a:rPr lang="de-DE" sz="1800" dirty="0"/>
              <a:t>Publikationen: UniGR-CBS Working Paper</a:t>
            </a:r>
            <a:endParaRPr lang="de-DE" sz="1800" dirty="0">
              <a:solidFill>
                <a:srgbClr val="008E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1157"/>
            <a:ext cx="38862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 err="1">
                <a:solidFill>
                  <a:schemeClr val="accent2"/>
                </a:solidFill>
              </a:rPr>
              <a:t>Objectifs</a:t>
            </a:r>
            <a:endParaRPr lang="de-DE" sz="2400" b="1" dirty="0">
              <a:solidFill>
                <a:schemeClr val="accent2"/>
              </a:solidFill>
            </a:endParaRPr>
          </a:p>
          <a:p>
            <a:r>
              <a:rPr lang="de-DE" sz="1800" dirty="0" err="1"/>
              <a:t>Contribue</a:t>
            </a:r>
            <a:r>
              <a:rPr lang="de-DE" sz="1800" dirty="0"/>
              <a:t> au </a:t>
            </a:r>
            <a:r>
              <a:rPr lang="de-DE" sz="1800" b="1" dirty="0" err="1"/>
              <a:t>transfert</a:t>
            </a:r>
            <a:r>
              <a:rPr lang="de-DE" sz="1800" b="1" dirty="0"/>
              <a:t> </a:t>
            </a:r>
            <a:r>
              <a:rPr lang="de-DE" sz="1800" b="1" dirty="0" err="1"/>
              <a:t>transfrontalier</a:t>
            </a:r>
            <a:r>
              <a:rPr lang="de-DE" sz="1800" dirty="0"/>
              <a:t> de </a:t>
            </a:r>
            <a:r>
              <a:rPr lang="de-DE" sz="1800" dirty="0" err="1"/>
              <a:t>savoir</a:t>
            </a:r>
            <a:r>
              <a:rPr lang="de-DE" sz="1800" dirty="0"/>
              <a:t> </a:t>
            </a:r>
            <a:r>
              <a:rPr lang="de-DE" sz="1800" dirty="0" err="1"/>
              <a:t>innovant</a:t>
            </a:r>
            <a:r>
              <a:rPr lang="de-DE" sz="1800" dirty="0"/>
              <a:t> en </a:t>
            </a:r>
            <a:r>
              <a:rPr lang="de-DE" sz="1800" dirty="0" err="1"/>
              <a:t>aménagement</a:t>
            </a:r>
            <a:r>
              <a:rPr lang="de-DE" sz="1800" dirty="0"/>
              <a:t> du </a:t>
            </a:r>
            <a:r>
              <a:rPr lang="de-DE" sz="1800" dirty="0" err="1"/>
              <a:t>territoire</a:t>
            </a:r>
            <a:r>
              <a:rPr lang="de-DE" sz="1800" dirty="0"/>
              <a:t> des </a:t>
            </a:r>
            <a:r>
              <a:rPr lang="de-DE" sz="1800" dirty="0" err="1"/>
              <a:t>chercheurs</a:t>
            </a:r>
            <a:r>
              <a:rPr lang="de-DE" sz="1800" dirty="0"/>
              <a:t> de la Grande </a:t>
            </a:r>
            <a:r>
              <a:rPr lang="de-DE" sz="1800" dirty="0" err="1"/>
              <a:t>Région</a:t>
            </a:r>
            <a:r>
              <a:rPr lang="de-DE" sz="1800" dirty="0"/>
              <a:t> en </a:t>
            </a:r>
            <a:r>
              <a:rPr lang="de-DE" sz="1800" dirty="0" err="1"/>
              <a:t>politique</a:t>
            </a:r>
            <a:r>
              <a:rPr lang="de-DE" sz="1800" dirty="0"/>
              <a:t>, </a:t>
            </a:r>
            <a:r>
              <a:rPr lang="de-DE" sz="1800" dirty="0" err="1"/>
              <a:t>administration</a:t>
            </a:r>
            <a:r>
              <a:rPr lang="de-DE" sz="1800" dirty="0"/>
              <a:t> </a:t>
            </a:r>
            <a:r>
              <a:rPr lang="de-DE" sz="1800" dirty="0" err="1"/>
              <a:t>publique</a:t>
            </a:r>
            <a:r>
              <a:rPr lang="de-DE" sz="1800" dirty="0"/>
              <a:t> et </a:t>
            </a:r>
            <a:r>
              <a:rPr lang="de-DE" sz="1800" dirty="0" err="1"/>
              <a:t>société</a:t>
            </a:r>
            <a:endParaRPr lang="de-DE" sz="1800" dirty="0"/>
          </a:p>
          <a:p>
            <a:r>
              <a:rPr lang="de-DE" sz="1800" dirty="0"/>
              <a:t>En </a:t>
            </a:r>
            <a:r>
              <a:rPr lang="de-DE" sz="1800" dirty="0" err="1"/>
              <a:t>particulier</a:t>
            </a:r>
            <a:r>
              <a:rPr lang="de-DE" sz="1800" dirty="0"/>
              <a:t> : </a:t>
            </a:r>
            <a:r>
              <a:rPr lang="de-DE" sz="1800" dirty="0" err="1" smtClean="0"/>
              <a:t>l’intégration</a:t>
            </a:r>
            <a:r>
              <a:rPr lang="de-DE" sz="1800" dirty="0" smtClean="0"/>
              <a:t> </a:t>
            </a:r>
            <a:r>
              <a:rPr lang="de-DE" sz="1800" dirty="0"/>
              <a:t>des </a:t>
            </a:r>
            <a:r>
              <a:rPr lang="de-DE" sz="1800" dirty="0" err="1"/>
              <a:t>résultats</a:t>
            </a:r>
            <a:r>
              <a:rPr lang="de-DE" sz="1800" dirty="0"/>
              <a:t> de </a:t>
            </a:r>
            <a:r>
              <a:rPr lang="de-DE" sz="1800" dirty="0" err="1"/>
              <a:t>recherche</a:t>
            </a:r>
            <a:r>
              <a:rPr lang="de-DE" sz="1800" dirty="0"/>
              <a:t> </a:t>
            </a:r>
            <a:r>
              <a:rPr lang="de-DE" sz="1800" dirty="0" err="1"/>
              <a:t>actuels</a:t>
            </a:r>
            <a:r>
              <a:rPr lang="de-DE" sz="1800" dirty="0"/>
              <a:t> </a:t>
            </a:r>
            <a:r>
              <a:rPr lang="de-DE" sz="1800" dirty="0" err="1"/>
              <a:t>dans</a:t>
            </a:r>
            <a:r>
              <a:rPr lang="de-DE" sz="1800" dirty="0"/>
              <a:t> la </a:t>
            </a:r>
            <a:r>
              <a:rPr lang="de-DE" sz="1800" dirty="0" err="1"/>
              <a:t>mise</a:t>
            </a:r>
            <a:r>
              <a:rPr lang="de-DE" sz="1800" dirty="0"/>
              <a:t> en </a:t>
            </a:r>
            <a:r>
              <a:rPr lang="de-DE" sz="1800" dirty="0" err="1"/>
              <a:t>œuvre</a:t>
            </a:r>
            <a:r>
              <a:rPr lang="de-DE" sz="1800" dirty="0"/>
              <a:t> du </a:t>
            </a:r>
            <a:r>
              <a:rPr lang="de-DE" sz="1800" b="1" dirty="0" err="1"/>
              <a:t>Schéma</a:t>
            </a:r>
            <a:r>
              <a:rPr lang="de-DE" sz="1800" b="1" dirty="0"/>
              <a:t> de </a:t>
            </a:r>
            <a:r>
              <a:rPr lang="de-DE" sz="1800" b="1" dirty="0" err="1"/>
              <a:t>développement</a:t>
            </a:r>
            <a:r>
              <a:rPr lang="de-DE" sz="1800" b="1" dirty="0"/>
              <a:t> territorial de la Grande </a:t>
            </a:r>
            <a:r>
              <a:rPr lang="de-DE" sz="1800" b="1" dirty="0" err="1"/>
              <a:t>Région</a:t>
            </a:r>
            <a:r>
              <a:rPr lang="de-DE" sz="1800" b="1" dirty="0"/>
              <a:t> (SDT-GR)</a:t>
            </a:r>
          </a:p>
          <a:p>
            <a:r>
              <a:rPr lang="de-DE" sz="1800" dirty="0"/>
              <a:t>Publications : UniGR-CBS Working Paper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6" y="358930"/>
            <a:ext cx="13620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D00A57-EE0B-714B-A6A5-D0839118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Plan</a:t>
            </a:r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A17D8A5-665C-E140-8AD8-80B5F1F42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b="1" dirty="0" err="1" smtClean="0"/>
              <a:t>UniGR</a:t>
            </a:r>
            <a:r>
              <a:rPr lang="de-DE" sz="1600" b="1" dirty="0" smtClean="0"/>
              <a:t>-Center </a:t>
            </a:r>
            <a:r>
              <a:rPr lang="de-DE" sz="1600" b="1" dirty="0" err="1" smtClean="0"/>
              <a:t>for</a:t>
            </a:r>
            <a:r>
              <a:rPr lang="de-DE" sz="1600" b="1" dirty="0" smtClean="0"/>
              <a:t> Border Studies</a:t>
            </a:r>
          </a:p>
          <a:p>
            <a:pPr>
              <a:buFontTx/>
              <a:buChar char="-"/>
            </a:pPr>
            <a:r>
              <a:rPr lang="de-DE" sz="1600" dirty="0" err="1" smtClean="0"/>
              <a:t>Mobilité</a:t>
            </a:r>
            <a:endParaRPr lang="de-DE" sz="1600" dirty="0" smtClean="0"/>
          </a:p>
          <a:p>
            <a:pPr>
              <a:buFontTx/>
              <a:buChar char="-"/>
            </a:pPr>
            <a:r>
              <a:rPr lang="de-DE" sz="1600" dirty="0" err="1" smtClean="0"/>
              <a:t>Enseignement</a:t>
            </a:r>
            <a:endParaRPr lang="de-DE" sz="1600" dirty="0" smtClean="0"/>
          </a:p>
          <a:p>
            <a:pPr>
              <a:buFontTx/>
              <a:buChar char="-"/>
            </a:pPr>
            <a:r>
              <a:rPr lang="de-DE" sz="1600" dirty="0" err="1" smtClean="0"/>
              <a:t>Territoire</a:t>
            </a:r>
            <a:endParaRPr lang="de-DE" sz="1600" dirty="0" smtClean="0"/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r>
              <a:rPr lang="de-DE" sz="1600" b="1" dirty="0" smtClean="0"/>
              <a:t>Recherche</a:t>
            </a:r>
          </a:p>
          <a:p>
            <a:pPr>
              <a:buFontTx/>
              <a:buChar char="-"/>
            </a:pPr>
            <a:r>
              <a:rPr lang="de-DE" sz="1600" dirty="0" err="1" smtClean="0"/>
              <a:t>Glossaire</a:t>
            </a:r>
            <a:r>
              <a:rPr lang="de-DE" sz="1600" dirty="0" smtClean="0"/>
              <a:t> </a:t>
            </a:r>
            <a:r>
              <a:rPr lang="de-DE" sz="1600" dirty="0" err="1" smtClean="0"/>
              <a:t>numérique</a:t>
            </a:r>
            <a:r>
              <a:rPr lang="de-DE" sz="1600" dirty="0" smtClean="0"/>
              <a:t> Border Studies</a:t>
            </a:r>
          </a:p>
          <a:p>
            <a:pPr>
              <a:buFontTx/>
              <a:buChar char="-"/>
            </a:pPr>
            <a:r>
              <a:rPr lang="de-DE" sz="1600" dirty="0" smtClean="0"/>
              <a:t>Publications Border Studies</a:t>
            </a:r>
          </a:p>
          <a:p>
            <a:pPr>
              <a:buFontTx/>
              <a:buChar char="-"/>
            </a:pPr>
            <a:r>
              <a:rPr lang="de-DE" sz="1600" dirty="0" err="1" smtClean="0"/>
              <a:t>Centre</a:t>
            </a:r>
            <a:r>
              <a:rPr lang="de-DE" sz="1600" dirty="0" smtClean="0"/>
              <a:t> </a:t>
            </a:r>
            <a:r>
              <a:rPr lang="de-DE" sz="1600" dirty="0" err="1" smtClean="0"/>
              <a:t>numérique</a:t>
            </a:r>
            <a:r>
              <a:rPr lang="de-DE" sz="1600" dirty="0" smtClean="0"/>
              <a:t> de </a:t>
            </a:r>
            <a:r>
              <a:rPr lang="de-DE" sz="1600" dirty="0" err="1" smtClean="0"/>
              <a:t>ressources</a:t>
            </a:r>
            <a:r>
              <a:rPr lang="de-DE" sz="1600" dirty="0" smtClean="0"/>
              <a:t> </a:t>
            </a:r>
            <a:r>
              <a:rPr lang="de-DE" sz="1600" dirty="0" err="1" smtClean="0"/>
              <a:t>documentaires</a:t>
            </a:r>
            <a:r>
              <a:rPr lang="de-DE" sz="1600" dirty="0" smtClean="0"/>
              <a:t> Border Studies</a:t>
            </a:r>
          </a:p>
          <a:p>
            <a:pPr>
              <a:buFontTx/>
              <a:buChar char="-"/>
            </a:pPr>
            <a:endParaRPr lang="de-DE" sz="1600" dirty="0"/>
          </a:p>
          <a:p>
            <a:pPr marL="0" indent="0">
              <a:buNone/>
            </a:pPr>
            <a:r>
              <a:rPr lang="de-DE" sz="1600" b="1" dirty="0" err="1" smtClean="0"/>
              <a:t>Questions</a:t>
            </a:r>
            <a:r>
              <a:rPr lang="de-DE" sz="1600" b="1" dirty="0" smtClean="0"/>
              <a:t> / </a:t>
            </a:r>
            <a:r>
              <a:rPr lang="de-DE" sz="1600" b="1" dirty="0" err="1" smtClean="0"/>
              <a:t>Réponses</a:t>
            </a:r>
            <a:endParaRPr lang="de-DE" sz="1600" b="1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33" y="878214"/>
            <a:ext cx="1933789" cy="1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451" y="358930"/>
            <a:ext cx="7886700" cy="1051077"/>
          </a:xfrm>
        </p:spPr>
        <p:txBody>
          <a:bodyPr/>
          <a:lstStyle/>
          <a:p>
            <a:r>
              <a:rPr lang="de-DE" dirty="0"/>
              <a:t>Raum / </a:t>
            </a:r>
            <a:r>
              <a:rPr lang="de-DE" dirty="0" err="1"/>
              <a:t>Territoire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76" y="320430"/>
            <a:ext cx="1362075" cy="1114425"/>
          </a:xfrm>
          <a:prstGeom prst="rect">
            <a:avLst/>
          </a:prstGeom>
        </p:spPr>
      </p:pic>
      <p:graphicFrame>
        <p:nvGraphicFramePr>
          <p:cNvPr id="7" name="Tableau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92172213"/>
              </p:ext>
            </p:extLst>
          </p:nvPr>
        </p:nvGraphicFramePr>
        <p:xfrm>
          <a:off x="951906" y="1479414"/>
          <a:ext cx="7163987" cy="4496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390">
                  <a:extLst>
                    <a:ext uri="{9D8B030D-6E8A-4147-A177-3AD203B41FA5}">
                      <a16:colId xmlns:a16="http://schemas.microsoft.com/office/drawing/2014/main" val="4259315153"/>
                    </a:ext>
                  </a:extLst>
                </a:gridCol>
                <a:gridCol w="324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8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82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Thématiques</a:t>
                      </a:r>
                      <a:r>
                        <a:rPr lang="de-DE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</a:t>
                      </a:r>
                      <a:r>
                        <a:rPr lang="de-DE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publications</a:t>
                      </a:r>
                      <a:r>
                        <a:rPr lang="de-DE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BE" sz="160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BE" sz="2000" kern="1200" dirty="0">
                        <a:solidFill>
                          <a:srgbClr val="1A171B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B1C8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BE" sz="2000" i="1" kern="1200" dirty="0">
                        <a:solidFill>
                          <a:srgbClr val="1A171B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B1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426885"/>
                  </a:ext>
                </a:extLst>
              </a:tr>
              <a:tr h="3711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63911" marR="63911" marT="31956" marB="31956" anchor="ctr">
                    <a:solidFill>
                      <a:srgbClr val="C3C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Themen</a:t>
                      </a:r>
                      <a:endParaRPr lang="fr-BE" sz="1600" b="1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 anchor="ctr">
                    <a:solidFill>
                      <a:srgbClr val="C3C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BE" sz="16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Sujets </a:t>
                      </a:r>
                      <a:endParaRPr lang="fr-BE" sz="1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ＭＳ Ｐゴシック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 anchor="ctr">
                    <a:solidFill>
                      <a:srgbClr val="C3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90">
                <a:tc>
                  <a:txBody>
                    <a:bodyPr/>
                    <a:lstStyle/>
                    <a:p>
                      <a:pPr marL="0" indent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BE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Demographie und Migration</a:t>
                      </a:r>
                      <a:endParaRPr lang="fr-BE" sz="16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indent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kern="1200" dirty="0">
                          <a:latin typeface="+mn-lt"/>
                          <a:cs typeface="Arial" panose="020B0604020202020204" pitchFamily="34" charset="0"/>
                        </a:rPr>
                        <a:t>Démographie et migration</a:t>
                      </a:r>
                      <a:endParaRPr lang="fr-BE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79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Umwelt, Energie und Klima </a:t>
                      </a:r>
                      <a:endParaRPr lang="de-DE" sz="16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kern="1200" dirty="0">
                          <a:latin typeface="+mn-lt"/>
                          <a:cs typeface="Arial" panose="020B0604020202020204" pitchFamily="34" charset="0"/>
                        </a:rPr>
                        <a:t>Environnement, énergie et climat</a:t>
                      </a:r>
                      <a:endParaRPr lang="de-DE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790">
                <a:tc>
                  <a:txBody>
                    <a:bodyPr/>
                    <a:lstStyle/>
                    <a:p>
                      <a:pPr marL="0" indent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Mobilität und Infrastrukturen</a:t>
                      </a:r>
                      <a:endParaRPr lang="fr-BE" sz="16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indent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fr-FR" sz="1600" kern="1200" dirty="0">
                          <a:latin typeface="+mn-lt"/>
                          <a:cs typeface="Arial" panose="020B0604020202020204" pitchFamily="34" charset="0"/>
                        </a:rPr>
                        <a:t>Mobilité et infrastructures</a:t>
                      </a:r>
                      <a:endParaRPr lang="fr-FR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431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Wirtschaftsentwicklung und Beschäftigung</a:t>
                      </a:r>
                      <a:endParaRPr lang="fr-BE" sz="16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inden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kern="1200" dirty="0">
                          <a:latin typeface="+mn-lt"/>
                          <a:cs typeface="Arial" panose="020B0604020202020204" pitchFamily="34" charset="0"/>
                        </a:rPr>
                        <a:t>Développement économique et marché de l’emploi</a:t>
                      </a:r>
                      <a:endParaRPr lang="fr-BE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err="1">
                          <a:latin typeface="+mn-lt"/>
                          <a:cs typeface="Arial" panose="020B0604020202020204" pitchFamily="34" charset="0"/>
                        </a:rPr>
                        <a:t>Governance</a:t>
                      </a: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 und externe Beziehungen der Großregion</a:t>
                      </a:r>
                      <a:endParaRPr lang="fr-BE" sz="1600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ＭＳ Ｐゴシック"/>
                          <a:cs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err="1">
                          <a:latin typeface="+mn-lt"/>
                          <a:cs typeface="Arial" panose="020B0604020202020204" pitchFamily="34" charset="0"/>
                        </a:rPr>
                        <a:t>Gouvernance</a:t>
                      </a: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 et </a:t>
                      </a:r>
                      <a:r>
                        <a:rPr lang="de-DE" sz="1600" kern="1200" dirty="0" err="1">
                          <a:latin typeface="+mn-lt"/>
                          <a:cs typeface="Arial" panose="020B0604020202020204" pitchFamily="34" charset="0"/>
                        </a:rPr>
                        <a:t>relations</a:t>
                      </a: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latin typeface="+mn-lt"/>
                          <a:cs typeface="Arial" panose="020B0604020202020204" pitchFamily="34" charset="0"/>
                        </a:rPr>
                        <a:t>extérieures</a:t>
                      </a:r>
                      <a:r>
                        <a:rPr lang="de-DE" sz="1600" kern="1200" dirty="0">
                          <a:latin typeface="+mn-lt"/>
                          <a:cs typeface="Arial" panose="020B0604020202020204" pitchFamily="34" charset="0"/>
                        </a:rPr>
                        <a:t> en Grande</a:t>
                      </a:r>
                      <a:r>
                        <a:rPr lang="de-DE" sz="1600" kern="1200" baseline="0" dirty="0">
                          <a:latin typeface="+mn-lt"/>
                          <a:cs typeface="Arial" panose="020B0604020202020204" pitchFamily="34" charset="0"/>
                        </a:rPr>
                        <a:t> Région</a:t>
                      </a:r>
                      <a:endParaRPr lang="fr-BE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3911" marR="63911" marT="31956" marB="319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1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654F1-A452-4F07-A940-C32441DE2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Forschung / Recherche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18EE89-3052-4D61-ACF0-4F9ACEEA5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79396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b="1" dirty="0">
                <a:solidFill>
                  <a:srgbClr val="008E99"/>
                </a:solidFill>
              </a:rPr>
              <a:t>Abgestimmte Forschungswerkzeuge</a:t>
            </a:r>
          </a:p>
          <a:p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Digitales Glossar Border Studies </a:t>
            </a:r>
            <a:r>
              <a:rPr lang="de-DE" altLang="de-DE" dirty="0">
                <a:solidFill>
                  <a:srgbClr val="008E99"/>
                </a:solidFill>
              </a:rPr>
              <a:t>(UdS)</a:t>
            </a:r>
          </a:p>
          <a:p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Publikationen Border Studies </a:t>
            </a:r>
            <a:r>
              <a:rPr lang="de-DE" altLang="de-DE" dirty="0">
                <a:solidFill>
                  <a:srgbClr val="008E99"/>
                </a:solidFill>
              </a:rPr>
              <a:t>(Univ. Trier)</a:t>
            </a:r>
          </a:p>
          <a:p>
            <a:r>
              <a:rPr lang="de-DE" altLang="de-DE" dirty="0" smtClean="0">
                <a:solidFill>
                  <a:schemeClr val="bg2">
                    <a:lumMod val="25000"/>
                  </a:schemeClr>
                </a:solidFill>
              </a:rPr>
              <a:t>Digitales </a:t>
            </a:r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Dokumentationszentrum Border Studies </a:t>
            </a:r>
            <a:r>
              <a:rPr lang="de-DE" altLang="de-DE" dirty="0">
                <a:solidFill>
                  <a:srgbClr val="008E99"/>
                </a:solidFill>
              </a:rPr>
              <a:t>(Univ. Lüttich)</a:t>
            </a:r>
          </a:p>
          <a:p>
            <a:endParaRPr lang="fr-BE" b="1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6CE963-DD91-44E3-A666-330238E90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1479396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b="1" dirty="0">
                <a:solidFill>
                  <a:srgbClr val="008E99"/>
                </a:solidFill>
              </a:rPr>
              <a:t>Outils de recherche harmonisés </a:t>
            </a:r>
          </a:p>
          <a:p>
            <a:r>
              <a:rPr lang="de-DE" altLang="de-DE" dirty="0" err="1">
                <a:solidFill>
                  <a:schemeClr val="bg2">
                    <a:lumMod val="25000"/>
                  </a:schemeClr>
                </a:solidFill>
              </a:rPr>
              <a:t>Glossaire</a:t>
            </a:r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altLang="de-DE" dirty="0" err="1">
                <a:solidFill>
                  <a:schemeClr val="bg2">
                    <a:lumMod val="25000"/>
                  </a:schemeClr>
                </a:solidFill>
              </a:rPr>
              <a:t>numérique</a:t>
            </a:r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 Border Studies </a:t>
            </a:r>
            <a:r>
              <a:rPr lang="de-DE" altLang="de-DE" dirty="0">
                <a:solidFill>
                  <a:srgbClr val="008E99"/>
                </a:solidFill>
              </a:rPr>
              <a:t>(UdS)</a:t>
            </a:r>
          </a:p>
          <a:p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Publications Border Studies </a:t>
            </a:r>
            <a:r>
              <a:rPr lang="de-DE" altLang="de-DE" dirty="0">
                <a:solidFill>
                  <a:srgbClr val="008E99"/>
                </a:solidFill>
              </a:rPr>
              <a:t>(Univ. de </a:t>
            </a:r>
            <a:r>
              <a:rPr lang="de-DE" altLang="de-DE" dirty="0" err="1">
                <a:solidFill>
                  <a:srgbClr val="008E99"/>
                </a:solidFill>
              </a:rPr>
              <a:t>Trèves</a:t>
            </a:r>
            <a:r>
              <a:rPr lang="de-DE" altLang="de-DE" dirty="0">
                <a:solidFill>
                  <a:srgbClr val="008E99"/>
                </a:solidFill>
              </a:rPr>
              <a:t>)</a:t>
            </a:r>
          </a:p>
          <a:p>
            <a:r>
              <a:rPr lang="de-DE" altLang="de-DE" dirty="0" err="1" smtClean="0">
                <a:solidFill>
                  <a:schemeClr val="bg2">
                    <a:lumMod val="25000"/>
                  </a:schemeClr>
                </a:solidFill>
              </a:rPr>
              <a:t>Centre</a:t>
            </a:r>
            <a:r>
              <a:rPr lang="de-DE" altLang="de-DE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altLang="de-DE" dirty="0" err="1">
                <a:solidFill>
                  <a:schemeClr val="bg2">
                    <a:lumMod val="25000"/>
                  </a:schemeClr>
                </a:solidFill>
              </a:rPr>
              <a:t>numérique</a:t>
            </a:r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de-DE" altLang="de-DE" dirty="0" err="1">
                <a:solidFill>
                  <a:schemeClr val="bg2">
                    <a:lumMod val="25000"/>
                  </a:schemeClr>
                </a:solidFill>
              </a:rPr>
              <a:t>ressources</a:t>
            </a:r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altLang="de-DE" dirty="0" err="1">
                <a:solidFill>
                  <a:schemeClr val="bg2">
                    <a:lumMod val="25000"/>
                  </a:schemeClr>
                </a:solidFill>
              </a:rPr>
              <a:t>documentaires</a:t>
            </a:r>
            <a:r>
              <a:rPr lang="de-DE" altLang="de-DE" dirty="0">
                <a:solidFill>
                  <a:schemeClr val="bg2">
                    <a:lumMod val="25000"/>
                  </a:schemeClr>
                </a:solidFill>
              </a:rPr>
              <a:t> Border Studies </a:t>
            </a:r>
            <a:r>
              <a:rPr lang="de-DE" altLang="de-DE" dirty="0">
                <a:solidFill>
                  <a:srgbClr val="008E99"/>
                </a:solidFill>
              </a:rPr>
              <a:t>(Univ. de </a:t>
            </a:r>
            <a:r>
              <a:rPr lang="de-DE" altLang="de-DE" dirty="0" err="1">
                <a:solidFill>
                  <a:srgbClr val="008E99"/>
                </a:solidFill>
              </a:rPr>
              <a:t>Liège</a:t>
            </a:r>
            <a:r>
              <a:rPr lang="de-DE" altLang="de-DE" dirty="0">
                <a:solidFill>
                  <a:srgbClr val="008E99"/>
                </a:solidFill>
              </a:rPr>
              <a:t>)</a:t>
            </a:r>
          </a:p>
          <a:p>
            <a:endParaRPr lang="de-DE" altLang="de-DE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altLang="de-DE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73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79748" y="1724177"/>
            <a:ext cx="4464252" cy="4351338"/>
          </a:xfrm>
        </p:spPr>
        <p:txBody>
          <a:bodyPr>
            <a:no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fr-FR" sz="1800" b="1" dirty="0">
                <a:solidFill>
                  <a:srgbClr val="C3C000"/>
                </a:solidFill>
                <a:latin typeface="+mn-lt"/>
              </a:rPr>
              <a:t>Valeur ajoutée : </a:t>
            </a:r>
            <a:r>
              <a:rPr lang="fr-FR" sz="1800" dirty="0">
                <a:latin typeface="+mn-lt"/>
              </a:rPr>
              <a:t>outil de travail pour la recherche, l‘enseignement et la société</a:t>
            </a:r>
          </a:p>
          <a:p>
            <a:pPr>
              <a:spcAft>
                <a:spcPts val="1000"/>
              </a:spcAft>
            </a:pPr>
            <a:r>
              <a:rPr lang="fr-FR" sz="1800" dirty="0" err="1">
                <a:latin typeface="+mn-lt"/>
              </a:rPr>
              <a:t>Chercheur.e.s</a:t>
            </a:r>
            <a:r>
              <a:rPr lang="fr-FR" sz="1800" dirty="0">
                <a:latin typeface="+mn-lt"/>
              </a:rPr>
              <a:t> de l’UniGR : meilleure compréhension mutuelle</a:t>
            </a:r>
          </a:p>
          <a:p>
            <a:r>
              <a:rPr lang="fr-FR" sz="1800" dirty="0">
                <a:latin typeface="+mn-lt"/>
              </a:rPr>
              <a:t>Communauté scientifique : collection unique des connaissances interdisciplinaire et plurilingue</a:t>
            </a:r>
          </a:p>
          <a:p>
            <a:r>
              <a:rPr lang="fr-FR" sz="1800" dirty="0">
                <a:latin typeface="+mn-lt"/>
              </a:rPr>
              <a:t>Société : positionnement, intervention critique</a:t>
            </a:r>
          </a:p>
          <a:p>
            <a:pPr marL="0" lvl="0" indent="0">
              <a:buNone/>
            </a:pPr>
            <a:r>
              <a:rPr lang="fr-FR" sz="1800" dirty="0">
                <a:latin typeface="+mn-lt"/>
                <a:sym typeface="Wingdings" panose="05000000000000000000" pitchFamily="2" charset="2"/>
              </a:rPr>
              <a:t> Contribution à la compréhension </a:t>
            </a:r>
            <a:r>
              <a:rPr lang="fr-FR" sz="1800" dirty="0" smtClean="0">
                <a:latin typeface="+mn-lt"/>
                <a:sym typeface="Wingdings" panose="05000000000000000000" pitchFamily="2" charset="2"/>
              </a:rPr>
              <a:t>des frontières </a:t>
            </a:r>
            <a:r>
              <a:rPr lang="fr-FR" sz="1800" dirty="0">
                <a:latin typeface="+mn-lt"/>
                <a:sym typeface="Wingdings" panose="05000000000000000000" pitchFamily="2" charset="2"/>
              </a:rPr>
              <a:t>et échanges sur les Border Studies au-delà des frontières nationales, linguistiques et disciplinaires</a:t>
            </a:r>
            <a:r>
              <a:rPr lang="fr-FR" sz="1800" dirty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sz="half" idx="2"/>
          </p:nvPr>
        </p:nvSpPr>
        <p:spPr>
          <a:xfrm>
            <a:off x="467673" y="1704926"/>
            <a:ext cx="4017700" cy="4592930"/>
          </a:xfrm>
        </p:spPr>
        <p:txBody>
          <a:bodyPr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de-DE" sz="1800" b="1" dirty="0">
                <a:solidFill>
                  <a:srgbClr val="C3C000"/>
                </a:solidFill>
                <a:latin typeface="+mn-lt"/>
              </a:rPr>
              <a:t>Mehrwert:</a:t>
            </a:r>
            <a:r>
              <a:rPr lang="de-DE" sz="1800" b="1" dirty="0">
                <a:latin typeface="+mn-lt"/>
              </a:rPr>
              <a:t> </a:t>
            </a:r>
            <a:r>
              <a:rPr lang="de-DE" sz="1800" dirty="0">
                <a:latin typeface="+mn-lt"/>
              </a:rPr>
              <a:t>Arbeitswerkzeug für Forschung, Lehre und Gesellschaft</a:t>
            </a:r>
          </a:p>
          <a:p>
            <a:pPr>
              <a:spcAft>
                <a:spcPts val="1000"/>
              </a:spcAft>
            </a:pPr>
            <a:r>
              <a:rPr lang="de-DE" sz="1800" dirty="0">
                <a:latin typeface="+mn-lt"/>
              </a:rPr>
              <a:t>Forschende der UniGR: bessere Selbstverständigung untereinander</a:t>
            </a:r>
          </a:p>
          <a:p>
            <a:r>
              <a:rPr lang="de-DE" sz="1800" dirty="0">
                <a:latin typeface="+mn-lt"/>
              </a:rPr>
              <a:t>Wissenschaftsgemeinde: einzigartige interdisziplinäre und mehrsprachige Wissenssammlung</a:t>
            </a:r>
          </a:p>
          <a:p>
            <a:r>
              <a:rPr lang="de-DE" sz="1800" dirty="0">
                <a:latin typeface="+mn-lt"/>
              </a:rPr>
              <a:t>Gesellschaft: Positionierung, kritische Intervention 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de-DE" sz="180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de-DE" sz="1800" dirty="0">
                <a:latin typeface="+mn-lt"/>
              </a:rPr>
              <a:t>Beitrag zum Verständnis von Grenzen und Austausch über Border Studies über Landes-, Sprach- und </a:t>
            </a:r>
            <a:r>
              <a:rPr lang="de-DE" sz="1800" dirty="0" err="1">
                <a:latin typeface="+mn-lt"/>
              </a:rPr>
              <a:t>Disziplinengrenzen</a:t>
            </a:r>
            <a:r>
              <a:rPr lang="de-DE" sz="1800" dirty="0">
                <a:latin typeface="+mn-lt"/>
              </a:rPr>
              <a:t> hinaus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8" y="358930"/>
            <a:ext cx="1200150" cy="10572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29748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Glossar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Glossaire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8" y="358930"/>
            <a:ext cx="1200150" cy="1057275"/>
          </a:xfrm>
          <a:prstGeom prst="rect">
            <a:avLst/>
          </a:prstGeom>
        </p:spPr>
      </p:pic>
      <p:graphicFrame>
        <p:nvGraphicFramePr>
          <p:cNvPr id="9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579862"/>
              </p:ext>
            </p:extLst>
          </p:nvPr>
        </p:nvGraphicFramePr>
        <p:xfrm>
          <a:off x="-495291" y="358930"/>
          <a:ext cx="8540318" cy="6378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itel 2"/>
          <p:cNvSpPr txBox="1">
            <a:spLocks/>
          </p:cNvSpPr>
          <p:nvPr/>
        </p:nvSpPr>
        <p:spPr>
          <a:xfrm>
            <a:off x="6773037" y="-360298"/>
            <a:ext cx="2241755" cy="2766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pPr algn="r"/>
            <a:r>
              <a:rPr lang="de-DE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Participating</a:t>
            </a:r>
            <a:r>
              <a:rPr lang="de-D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background</a:t>
            </a:r>
            <a:r>
              <a:rPr lang="de-DE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dicsciplines</a:t>
            </a:r>
            <a:endParaRPr lang="de-DE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77139" y="1813019"/>
            <a:ext cx="3886200" cy="4351338"/>
          </a:xfrm>
        </p:spPr>
        <p:txBody>
          <a:bodyPr>
            <a:normAutofit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2400" b="1" dirty="0">
                <a:solidFill>
                  <a:srgbClr val="C3C000"/>
                </a:solidFill>
                <a:latin typeface="+mn-lt"/>
              </a:rPr>
              <a:t>Structure :</a:t>
            </a:r>
          </a:p>
          <a:p>
            <a:pPr lvl="0"/>
            <a:r>
              <a:rPr lang="en-US" dirty="0" smtClean="0">
                <a:latin typeface="+mn-lt"/>
              </a:rPr>
              <a:t>40 entrées </a:t>
            </a:r>
            <a:r>
              <a:rPr lang="en-US" dirty="0" err="1" smtClean="0">
                <a:latin typeface="+mn-lt"/>
              </a:rPr>
              <a:t>encyclopédiques</a:t>
            </a:r>
            <a:r>
              <a:rPr lang="en-US" dirty="0" smtClean="0">
                <a:latin typeface="+mn-lt"/>
              </a:rPr>
              <a:t>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(1 000 à 5 000 mots) </a:t>
            </a:r>
            <a:endParaRPr lang="en-US" dirty="0">
              <a:latin typeface="+mn-lt"/>
            </a:endParaRPr>
          </a:p>
          <a:p>
            <a:pPr lvl="0"/>
            <a:r>
              <a:rPr lang="fr-FR" dirty="0" smtClean="0">
                <a:latin typeface="+mn-lt"/>
              </a:rPr>
              <a:t>Concepts-clés / notions clés </a:t>
            </a:r>
            <a:r>
              <a:rPr lang="fr-FR" dirty="0">
                <a:latin typeface="+mn-lt"/>
              </a:rPr>
              <a:t>des Border Studies</a:t>
            </a:r>
          </a:p>
          <a:p>
            <a:pPr lvl="0"/>
            <a:r>
              <a:rPr lang="fr-FR" dirty="0">
                <a:latin typeface="+mn-lt"/>
              </a:rPr>
              <a:t>Trilingue : D, E, F </a:t>
            </a:r>
          </a:p>
          <a:p>
            <a:pPr lvl="0"/>
            <a:r>
              <a:rPr lang="fr-FR" dirty="0">
                <a:latin typeface="+mn-lt"/>
              </a:rPr>
              <a:t>Interdisciplinaire : &gt; 40 </a:t>
            </a:r>
            <a:r>
              <a:rPr lang="fr-FR" dirty="0" err="1">
                <a:latin typeface="+mn-lt"/>
              </a:rPr>
              <a:t>chercheur.e.s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issu.e.s</a:t>
            </a:r>
            <a:r>
              <a:rPr lang="fr-FR" dirty="0">
                <a:latin typeface="+mn-lt"/>
              </a:rPr>
              <a:t> de &gt; 10 disciplines</a:t>
            </a:r>
          </a:p>
          <a:p>
            <a:pPr lvl="0"/>
            <a:r>
              <a:rPr lang="fr-FR" dirty="0" smtClean="0">
                <a:latin typeface="+mn-lt"/>
              </a:rPr>
              <a:t>Innovant : structure de réseau</a:t>
            </a:r>
            <a:endParaRPr lang="en-US" dirty="0">
              <a:latin typeface="+mn-lt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sz="half" idx="2"/>
          </p:nvPr>
        </p:nvSpPr>
        <p:spPr>
          <a:xfrm>
            <a:off x="528788" y="1784144"/>
            <a:ext cx="3886200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de-DE" sz="2400" b="1" dirty="0">
                <a:solidFill>
                  <a:srgbClr val="C3C000"/>
                </a:solidFill>
                <a:latin typeface="+mn-lt"/>
              </a:rPr>
              <a:t>Aufbau:</a:t>
            </a:r>
          </a:p>
          <a:p>
            <a:pPr lvl="0"/>
            <a:r>
              <a:rPr lang="de-DE" dirty="0">
                <a:latin typeface="+mn-lt"/>
              </a:rPr>
              <a:t>Komplex: 40 </a:t>
            </a:r>
            <a:r>
              <a:rPr lang="de-DE" dirty="0" smtClean="0">
                <a:latin typeface="+mn-lt"/>
              </a:rPr>
              <a:t>enzyklopädische Einträge (1.000 bis 5.000 Wörter)</a:t>
            </a:r>
            <a:endParaRPr lang="de-DE" dirty="0">
              <a:latin typeface="+mn-lt"/>
            </a:endParaRPr>
          </a:p>
          <a:p>
            <a:pPr lvl="0"/>
            <a:r>
              <a:rPr lang="de-DE" dirty="0" smtClean="0">
                <a:latin typeface="+mn-lt"/>
              </a:rPr>
              <a:t>Zentrale Konzepte und Begriffe </a:t>
            </a:r>
            <a:r>
              <a:rPr lang="de-DE" dirty="0">
                <a:latin typeface="+mn-lt"/>
              </a:rPr>
              <a:t>der Border Studies</a:t>
            </a:r>
          </a:p>
          <a:p>
            <a:pPr lvl="0"/>
            <a:r>
              <a:rPr lang="de-DE" dirty="0">
                <a:latin typeface="+mn-lt"/>
              </a:rPr>
              <a:t>Dreisprachig: D, E, F</a:t>
            </a:r>
          </a:p>
          <a:p>
            <a:pPr lvl="0"/>
            <a:r>
              <a:rPr lang="de-DE" dirty="0">
                <a:latin typeface="+mn-lt"/>
              </a:rPr>
              <a:t>Interdisziplinär: &gt; 40 Wissenschaftler_innen aus &gt; 10 Disziplinen</a:t>
            </a:r>
          </a:p>
          <a:p>
            <a:pPr lvl="0"/>
            <a:r>
              <a:rPr lang="de-DE" dirty="0">
                <a:latin typeface="+mn-lt"/>
              </a:rPr>
              <a:t>Innovativ: verwobene Netzwerkstruktur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8" y="358930"/>
            <a:ext cx="1200150" cy="105727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9748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Glossar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Glossaire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3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8" y="358930"/>
            <a:ext cx="1200150" cy="105727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29748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Glossar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Glossaire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C9C7DE4C-8AB6-D343-9C70-89D376004532}"/>
              </a:ext>
            </a:extLst>
          </p:cNvPr>
          <p:cNvSpPr txBox="1">
            <a:spLocks/>
          </p:cNvSpPr>
          <p:nvPr/>
        </p:nvSpPr>
        <p:spPr>
          <a:xfrm>
            <a:off x="876407" y="5204630"/>
            <a:ext cx="9375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GB" sz="8800" smtClean="0"/>
              <a:t>?</a:t>
            </a:r>
            <a:endParaRPr lang="en-GB" dirty="0"/>
          </a:p>
        </p:txBody>
      </p:sp>
      <p:sp>
        <p:nvSpPr>
          <p:cNvPr id="12" name="Ovale Legende 5"/>
          <p:cNvSpPr/>
          <p:nvPr/>
        </p:nvSpPr>
        <p:spPr>
          <a:xfrm>
            <a:off x="1497562" y="2725464"/>
            <a:ext cx="3542191" cy="2212836"/>
          </a:xfrm>
          <a:prstGeom prst="wedgeEllipseCallout">
            <a:avLst>
              <a:gd name="adj1" fmla="val -40294"/>
              <a:gd name="adj2" fmla="val 60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Grenze</a:t>
            </a:r>
            <a:endParaRPr lang="de-DE" b="1" dirty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Ovale Legende 6"/>
          <p:cNvSpPr/>
          <p:nvPr/>
        </p:nvSpPr>
        <p:spPr>
          <a:xfrm>
            <a:off x="2980133" y="4077914"/>
            <a:ext cx="3542191" cy="2212836"/>
          </a:xfrm>
          <a:prstGeom prst="wedgeEllipseCallout">
            <a:avLst>
              <a:gd name="adj1" fmla="val 18389"/>
              <a:gd name="adj2" fmla="val 729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border</a:t>
            </a:r>
          </a:p>
        </p:txBody>
      </p:sp>
      <p:sp>
        <p:nvSpPr>
          <p:cNvPr id="15" name="Ovale Legende 7"/>
          <p:cNvSpPr/>
          <p:nvPr/>
        </p:nvSpPr>
        <p:spPr>
          <a:xfrm>
            <a:off x="4462704" y="2459134"/>
            <a:ext cx="3542191" cy="2212836"/>
          </a:xfrm>
          <a:prstGeom prst="wedgeEllipseCallout">
            <a:avLst>
              <a:gd name="adj1" fmla="val 57910"/>
              <a:gd name="adj2" fmla="val 545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frontière</a:t>
            </a:r>
          </a:p>
        </p:txBody>
      </p:sp>
      <p:sp>
        <p:nvSpPr>
          <p:cNvPr id="17" name="Titre 3">
            <a:extLst>
              <a:ext uri="{FF2B5EF4-FFF2-40B4-BE49-F238E27FC236}">
                <a16:creationId xmlns:a16="http://schemas.microsoft.com/office/drawing/2014/main" id="{C9C7DE4C-8AB6-D343-9C70-89D376004532}"/>
              </a:ext>
            </a:extLst>
          </p:cNvPr>
          <p:cNvSpPr txBox="1">
            <a:spLocks/>
          </p:cNvSpPr>
          <p:nvPr/>
        </p:nvSpPr>
        <p:spPr>
          <a:xfrm>
            <a:off x="8004893" y="2062682"/>
            <a:ext cx="9375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GB" sz="8800" dirty="0"/>
              <a:t>?</a:t>
            </a:r>
            <a:endParaRPr lang="en-GB" dirty="0"/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C9C7DE4C-8AB6-D343-9C70-89D376004532}"/>
              </a:ext>
            </a:extLst>
          </p:cNvPr>
          <p:cNvSpPr txBox="1">
            <a:spLocks/>
          </p:cNvSpPr>
          <p:nvPr/>
        </p:nvSpPr>
        <p:spPr>
          <a:xfrm>
            <a:off x="560051" y="2506319"/>
            <a:ext cx="9375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GB" sz="8800" dirty="0"/>
              <a:t>?</a:t>
            </a:r>
            <a:endParaRPr lang="en-GB" dirty="0"/>
          </a:p>
        </p:txBody>
      </p:sp>
      <p:sp>
        <p:nvSpPr>
          <p:cNvPr id="19" name="Titre 3">
            <a:extLst>
              <a:ext uri="{FF2B5EF4-FFF2-40B4-BE49-F238E27FC236}">
                <a16:creationId xmlns:a16="http://schemas.microsoft.com/office/drawing/2014/main" id="{C9C7DE4C-8AB6-D343-9C70-89D376004532}"/>
              </a:ext>
            </a:extLst>
          </p:cNvPr>
          <p:cNvSpPr txBox="1">
            <a:spLocks/>
          </p:cNvSpPr>
          <p:nvPr/>
        </p:nvSpPr>
        <p:spPr>
          <a:xfrm>
            <a:off x="4282473" y="1399901"/>
            <a:ext cx="9375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GB" sz="8800" dirty="0"/>
              <a:t>?</a:t>
            </a:r>
            <a:endParaRPr lang="en-GB" dirty="0"/>
          </a:p>
        </p:txBody>
      </p:sp>
      <p:sp>
        <p:nvSpPr>
          <p:cNvPr id="20" name="Titre 3">
            <a:extLst>
              <a:ext uri="{FF2B5EF4-FFF2-40B4-BE49-F238E27FC236}">
                <a16:creationId xmlns:a16="http://schemas.microsoft.com/office/drawing/2014/main" id="{C9C7DE4C-8AB6-D343-9C70-89D376004532}"/>
              </a:ext>
            </a:extLst>
          </p:cNvPr>
          <p:cNvSpPr txBox="1">
            <a:spLocks/>
          </p:cNvSpPr>
          <p:nvPr/>
        </p:nvSpPr>
        <p:spPr>
          <a:xfrm>
            <a:off x="8138408" y="5532436"/>
            <a:ext cx="9375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GB" sz="8800" dirty="0"/>
              <a:t>?</a:t>
            </a:r>
            <a:endParaRPr lang="en-GB" dirty="0"/>
          </a:p>
        </p:txBody>
      </p:sp>
      <p:sp>
        <p:nvSpPr>
          <p:cNvPr id="21" name="Ovale Legende 6">
            <a:extLst>
              <a:ext uri="{FF2B5EF4-FFF2-40B4-BE49-F238E27FC236}">
                <a16:creationId xmlns:a16="http://schemas.microsoft.com/office/drawing/2014/main" id="{706CEEAD-88DF-4F73-9EBE-716493C1F24F}"/>
              </a:ext>
            </a:extLst>
          </p:cNvPr>
          <p:cNvSpPr/>
          <p:nvPr/>
        </p:nvSpPr>
        <p:spPr>
          <a:xfrm>
            <a:off x="5580218" y="5361638"/>
            <a:ext cx="1884211" cy="1325563"/>
          </a:xfrm>
          <a:prstGeom prst="wedgeEllipseCallout">
            <a:avLst>
              <a:gd name="adj1" fmla="val -19663"/>
              <a:gd name="adj2" fmla="val 60388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frontier</a:t>
            </a:r>
            <a:endParaRPr lang="de-DE" sz="2800" b="1" dirty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Ovale Legende 6">
            <a:extLst>
              <a:ext uri="{FF2B5EF4-FFF2-40B4-BE49-F238E27FC236}">
                <a16:creationId xmlns:a16="http://schemas.microsoft.com/office/drawing/2014/main" id="{75D21570-6F26-47CA-99B3-6AC601AE189F}"/>
              </a:ext>
            </a:extLst>
          </p:cNvPr>
          <p:cNvSpPr/>
          <p:nvPr/>
        </p:nvSpPr>
        <p:spPr>
          <a:xfrm>
            <a:off x="2651687" y="5997534"/>
            <a:ext cx="2388066" cy="860466"/>
          </a:xfrm>
          <a:prstGeom prst="wedgeEllipseCallout">
            <a:avLst>
              <a:gd name="adj1" fmla="val 42102"/>
              <a:gd name="adj2" fmla="val 54117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boundary</a:t>
            </a:r>
            <a:endParaRPr lang="de-DE" sz="2800" b="1" dirty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Ovale Legende 6">
            <a:extLst>
              <a:ext uri="{FF2B5EF4-FFF2-40B4-BE49-F238E27FC236}">
                <a16:creationId xmlns:a16="http://schemas.microsoft.com/office/drawing/2014/main" id="{696EC38E-00D9-4DC4-8A70-B90F71EFE3ED}"/>
              </a:ext>
            </a:extLst>
          </p:cNvPr>
          <p:cNvSpPr/>
          <p:nvPr/>
        </p:nvSpPr>
        <p:spPr>
          <a:xfrm>
            <a:off x="7250852" y="4671971"/>
            <a:ext cx="1884211" cy="1325563"/>
          </a:xfrm>
          <a:prstGeom prst="wedgeEllipseCallout">
            <a:avLst>
              <a:gd name="adj1" fmla="val -65435"/>
              <a:gd name="adj2" fmla="val -36030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limit</a:t>
            </a:r>
            <a:endParaRPr lang="de-DE" sz="2800" b="1" dirty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Ovale Legende 6">
            <a:extLst>
              <a:ext uri="{FF2B5EF4-FFF2-40B4-BE49-F238E27FC236}">
                <a16:creationId xmlns:a16="http://schemas.microsoft.com/office/drawing/2014/main" id="{FE465336-9AFD-4870-8FC2-BEC55173C1B0}"/>
              </a:ext>
            </a:extLst>
          </p:cNvPr>
          <p:cNvSpPr/>
          <p:nvPr/>
        </p:nvSpPr>
        <p:spPr>
          <a:xfrm>
            <a:off x="7563218" y="2923147"/>
            <a:ext cx="1884211" cy="1325563"/>
          </a:xfrm>
          <a:prstGeom prst="wedgeEllipseCallout">
            <a:avLst>
              <a:gd name="adj1" fmla="val -34001"/>
              <a:gd name="adj2" fmla="val 54117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limite</a:t>
            </a:r>
            <a:endParaRPr lang="de-DE" sz="2800" b="1" dirty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Ovale Legende 6">
            <a:extLst>
              <a:ext uri="{FF2B5EF4-FFF2-40B4-BE49-F238E27FC236}">
                <a16:creationId xmlns:a16="http://schemas.microsoft.com/office/drawing/2014/main" id="{8BD098ED-8FA9-4EC7-9089-E1AE620B558D}"/>
              </a:ext>
            </a:extLst>
          </p:cNvPr>
          <p:cNvSpPr/>
          <p:nvPr/>
        </p:nvSpPr>
        <p:spPr>
          <a:xfrm>
            <a:off x="6340215" y="1796352"/>
            <a:ext cx="2066319" cy="894788"/>
          </a:xfrm>
          <a:prstGeom prst="wedgeEllipseCallout">
            <a:avLst>
              <a:gd name="adj1" fmla="val 30521"/>
              <a:gd name="adj2" fmla="val 57252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confins</a:t>
            </a:r>
            <a:endParaRPr lang="de-DE" sz="2800" b="1" dirty="0">
              <a:solidFill>
                <a:srgbClr val="C3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Ovale Legende 6">
            <a:extLst>
              <a:ext uri="{FF2B5EF4-FFF2-40B4-BE49-F238E27FC236}">
                <a16:creationId xmlns:a16="http://schemas.microsoft.com/office/drawing/2014/main" id="{5230E456-166B-4D98-8600-20D06D2DABDE}"/>
              </a:ext>
            </a:extLst>
          </p:cNvPr>
          <p:cNvSpPr/>
          <p:nvPr/>
        </p:nvSpPr>
        <p:spPr>
          <a:xfrm>
            <a:off x="1497562" y="1904413"/>
            <a:ext cx="1877513" cy="821050"/>
          </a:xfrm>
          <a:prstGeom prst="wedgeEllipseCallout">
            <a:avLst>
              <a:gd name="adj1" fmla="val 30521"/>
              <a:gd name="adj2" fmla="val 57252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Rand</a:t>
            </a:r>
          </a:p>
        </p:txBody>
      </p:sp>
      <p:sp>
        <p:nvSpPr>
          <p:cNvPr id="27" name="Ovale Legende 6">
            <a:extLst>
              <a:ext uri="{FF2B5EF4-FFF2-40B4-BE49-F238E27FC236}">
                <a16:creationId xmlns:a16="http://schemas.microsoft.com/office/drawing/2014/main" id="{9B35335C-99C8-4B49-B109-E833DB8CC3B9}"/>
              </a:ext>
            </a:extLst>
          </p:cNvPr>
          <p:cNvSpPr/>
          <p:nvPr/>
        </p:nvSpPr>
        <p:spPr>
          <a:xfrm>
            <a:off x="215791" y="3479573"/>
            <a:ext cx="1622403" cy="1325563"/>
          </a:xfrm>
          <a:prstGeom prst="wedgeEllipseCallout">
            <a:avLst>
              <a:gd name="adj1" fmla="val 21146"/>
              <a:gd name="adj2" fmla="val -86199"/>
            </a:avLst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rgbClr val="C3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Limit</a:t>
            </a:r>
          </a:p>
        </p:txBody>
      </p:sp>
      <p:sp>
        <p:nvSpPr>
          <p:cNvPr id="28" name="Foliennummernplatzhalter 1">
            <a:extLst>
              <a:ext uri="{FF2B5EF4-FFF2-40B4-BE49-F238E27FC236}">
                <a16:creationId xmlns:a16="http://schemas.microsoft.com/office/drawing/2014/main" id="{14B06166-2554-4067-8C1F-BF7D3C07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7735" y="7374048"/>
            <a:ext cx="2057400" cy="365125"/>
          </a:xfrm>
        </p:spPr>
        <p:txBody>
          <a:bodyPr/>
          <a:lstStyle/>
          <a:p>
            <a:fld id="{D703874E-7DB0-E84F-BFB1-D38BB29F923E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1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0" y="1918972"/>
            <a:ext cx="7825338" cy="4319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98" y="339680"/>
            <a:ext cx="1200150" cy="10572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29748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Glossar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Glossaire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878" y="80197"/>
            <a:ext cx="7886700" cy="1325563"/>
          </a:xfrm>
        </p:spPr>
        <p:txBody>
          <a:bodyPr/>
          <a:lstStyle/>
          <a:p>
            <a:r>
              <a:rPr lang="de-DE" dirty="0" smtClean="0"/>
              <a:t>Liste des </a:t>
            </a:r>
            <a:r>
              <a:rPr lang="de-DE" dirty="0" err="1" smtClean="0"/>
              <a:t>entrées</a:t>
            </a:r>
            <a:r>
              <a:rPr lang="de-DE" dirty="0" smtClean="0"/>
              <a:t> / Liste der Einträge</a:t>
            </a:r>
            <a:endParaRPr lang="en-GB" dirty="0"/>
          </a:p>
        </p:txBody>
      </p:sp>
      <p:sp>
        <p:nvSpPr>
          <p:cNvPr id="3" name="Inhaltsplatzhalter 1"/>
          <p:cNvSpPr txBox="1">
            <a:spLocks/>
          </p:cNvSpPr>
          <p:nvPr/>
        </p:nvSpPr>
        <p:spPr>
          <a:xfrm>
            <a:off x="511919" y="1824767"/>
            <a:ext cx="7886700" cy="4760758"/>
          </a:xfrm>
          <a:prstGeom prst="rect">
            <a:avLst/>
          </a:prstGeom>
        </p:spPr>
        <p:txBody>
          <a:bodyPr numCol="4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borderlands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practices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hétérotopie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Interkompre-hension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Grenze</a:t>
            </a: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bordertextures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translanguaging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code-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switching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espace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transfrontalier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Regionalisie-rung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frontière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« 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fantôme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»</a:t>
            </a: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Grenzüber-schreitende Wohnmobilität</a:t>
            </a: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Stadtland-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grenzräume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travail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frontalier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terroir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frontière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décroissance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territoriale</a:t>
            </a: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mobilité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frontier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rebordering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bordering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Mehrsprachig-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keit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migration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Border Studies</a:t>
            </a: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paysage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developpement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terriorial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Grenzraum-bezogene Diskurs-forschung</a:t>
            </a: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bordertexturing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Grenzraum-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bewohner_in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Region</a:t>
            </a: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sprachliches Repertoire</a:t>
            </a:r>
          </a:p>
          <a:p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Phantom-grenzen</a:t>
            </a: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borderity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</a:t>
            </a:r>
            <a:r>
              <a:rPr lang="de-DE" sz="1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complexities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borderscapes</a:t>
            </a:r>
            <a:endParaRPr lang="de-DE" sz="18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de-DE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4878" y="963450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Glossar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Glossaire Border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Studies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23" y="358930"/>
            <a:ext cx="1200150" cy="1057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748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Publikationen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Publications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27706" y="1879654"/>
            <a:ext cx="6859634" cy="4044657"/>
            <a:chOff x="3461133" y="2145426"/>
            <a:chExt cx="6859634" cy="4044657"/>
          </a:xfrm>
        </p:grpSpPr>
        <p:sp>
          <p:nvSpPr>
            <p:cNvPr id="12" name="TextBox 11"/>
            <p:cNvSpPr txBox="1"/>
            <p:nvPr/>
          </p:nvSpPr>
          <p:spPr>
            <a:xfrm>
              <a:off x="3461133" y="3738626"/>
              <a:ext cx="601625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de-DE" sz="1600" b="1" dirty="0"/>
                <a:t>UniGR-CBS Working Paper</a:t>
              </a:r>
            </a:p>
            <a:p>
              <a:r>
                <a:rPr lang="de-DE" sz="1600" dirty="0"/>
                <a:t>Themen ausdifferenzieren &amp; vergleichend analysieren / </a:t>
              </a:r>
              <a:r>
                <a:rPr lang="fr-FR" sz="1600" dirty="0"/>
                <a:t>Différenciation des thèmes &amp; analyse </a:t>
              </a:r>
              <a:r>
                <a:rPr lang="fr-FR" sz="1600" dirty="0" smtClean="0"/>
                <a:t>comparative</a:t>
              </a:r>
              <a:endParaRPr lang="de-DE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61133" y="5112865"/>
              <a:ext cx="5243896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/>
                <a:t>UniGR-CBS Policy Paper</a:t>
              </a:r>
            </a:p>
            <a:p>
              <a:r>
                <a:rPr lang="de-DE" sz="1600" dirty="0"/>
                <a:t>Ergebnisse vorstellen &amp; Debatten initiieren / </a:t>
              </a:r>
              <a:r>
                <a:rPr lang="fr-FR" sz="1600" dirty="0"/>
                <a:t>Présentation des résultats &amp; initiation de débats</a:t>
              </a:r>
              <a:endParaRPr lang="en-US" sz="1600" dirty="0"/>
            </a:p>
            <a:p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61133" y="2145426"/>
              <a:ext cx="6859634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/>
                <a:t>UniGR-CBS </a:t>
              </a:r>
              <a:r>
                <a:rPr lang="en-US" sz="1600" b="1" dirty="0" err="1"/>
                <a:t>Themenhefte</a:t>
              </a:r>
              <a:r>
                <a:rPr lang="en-US" sz="1600" b="1" dirty="0"/>
                <a:t> / Cahiers </a:t>
              </a:r>
              <a:r>
                <a:rPr lang="en-US" sz="1600" b="1" dirty="0" err="1"/>
                <a:t>thématiques</a:t>
              </a:r>
              <a:r>
                <a:rPr lang="en-US" sz="1600" b="1" dirty="0"/>
                <a:t> “Borders in Perspective”</a:t>
              </a:r>
            </a:p>
            <a:p>
              <a:r>
                <a:rPr lang="de-DE" sz="1600" dirty="0"/>
                <a:t>Herausforderungen analysieren &amp; Handlungsempfehlungen geben / </a:t>
              </a:r>
              <a:r>
                <a:rPr lang="fr-FR" sz="1600" dirty="0"/>
                <a:t>Analyse des enjeux &amp; proposition de mesures </a:t>
              </a:r>
              <a:r>
                <a:rPr lang="fr-FR" sz="1600" dirty="0" smtClean="0"/>
                <a:t>d‘action</a:t>
              </a:r>
              <a:endParaRPr lang="de-DE" sz="1600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7" y="4774773"/>
            <a:ext cx="1280763" cy="181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1" y="1738824"/>
            <a:ext cx="1278719" cy="180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8" y="3299136"/>
            <a:ext cx="1294082" cy="183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527706" y="6122244"/>
            <a:ext cx="400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Download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: 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  <a:hlinkClick r:id="rId7"/>
              </a:rPr>
              <a:t>www.borderstudies.org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  <a:hlinkClick r:id="rId7"/>
              </a:rPr>
              <a:t>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07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23" y="358930"/>
            <a:ext cx="1200150" cy="1057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748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Publikationen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Publications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4031" y="6091846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Download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: 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  <a:hlinkClick r:id="rId4"/>
              </a:rPr>
              <a:t>www.borderstudies.org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  <a:hlinkClick r:id="rId4"/>
              </a:rPr>
              <a:t>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9748" y="1610562"/>
            <a:ext cx="6712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UniGR</a:t>
            </a:r>
            <a:r>
              <a:rPr lang="en-US" sz="1400" b="1" dirty="0"/>
              <a:t>-CBS </a:t>
            </a:r>
            <a:r>
              <a:rPr lang="en-US" sz="1400" b="1" dirty="0" err="1"/>
              <a:t>Themenhefte</a:t>
            </a:r>
            <a:r>
              <a:rPr lang="en-US" sz="1400" b="1" dirty="0"/>
              <a:t> / Cahiers </a:t>
            </a:r>
            <a:r>
              <a:rPr lang="en-US" sz="1400" b="1" dirty="0" err="1"/>
              <a:t>thématiques</a:t>
            </a:r>
            <a:r>
              <a:rPr lang="en-US" sz="1400" b="1" dirty="0"/>
              <a:t> “Borders in Perspective”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610" t="30999" r="6866" b="9112"/>
          <a:stretch/>
        </p:blipFill>
        <p:spPr>
          <a:xfrm>
            <a:off x="81402" y="1918339"/>
            <a:ext cx="9062597" cy="40965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93148" y="5000563"/>
            <a:ext cx="2350851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D00A57-EE0B-714B-A6A5-D0839118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UniGR-CBS | Partner / </a:t>
            </a:r>
            <a:r>
              <a:rPr lang="en-GB" dirty="0" err="1"/>
              <a:t>Partenaires</a:t>
            </a:r>
            <a:endParaRPr lang="en-GB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3942059-0F52-1D40-89F7-D421B1308F3E}"/>
              </a:ext>
            </a:extLst>
          </p:cNvPr>
          <p:cNvGrpSpPr>
            <a:grpSpLocks noChangeAspect="1"/>
          </p:cNvGrpSpPr>
          <p:nvPr/>
        </p:nvGrpSpPr>
        <p:grpSpPr>
          <a:xfrm>
            <a:off x="974920" y="1892803"/>
            <a:ext cx="7740101" cy="469127"/>
            <a:chOff x="738718" y="2013475"/>
            <a:chExt cx="10061960" cy="626187"/>
          </a:xfrm>
        </p:grpSpPr>
        <p:pic>
          <p:nvPicPr>
            <p:cNvPr id="7" name="Grafik 3">
              <a:extLst>
                <a:ext uri="{FF2B5EF4-FFF2-40B4-BE49-F238E27FC236}">
                  <a16:creationId xmlns:a16="http://schemas.microsoft.com/office/drawing/2014/main" id="{8C7D14A7-48A7-454D-B1D0-C69E2BFF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226" y="2013475"/>
              <a:ext cx="8724452" cy="626187"/>
            </a:xfrm>
            <a:prstGeom prst="rect">
              <a:avLst/>
            </a:prstGeom>
          </p:spPr>
        </p:pic>
        <p:pic>
          <p:nvPicPr>
            <p:cNvPr id="8" name="Grafik 4">
              <a:extLst>
                <a:ext uri="{FF2B5EF4-FFF2-40B4-BE49-F238E27FC236}">
                  <a16:creationId xmlns:a16="http://schemas.microsoft.com/office/drawing/2014/main" id="{3872C722-66F1-D24E-8650-7898C71C0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18" y="2013475"/>
              <a:ext cx="1319325" cy="626187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B18E32E0-8827-674A-96BA-055116ED5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5" t="22838" r="62692" b="36563"/>
          <a:stretch/>
        </p:blipFill>
        <p:spPr>
          <a:xfrm>
            <a:off x="894217" y="5097046"/>
            <a:ext cx="3024207" cy="689497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A17D8A5-665C-E140-8AD8-80B5F1F42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err="1"/>
              <a:t>Projektpartner</a:t>
            </a:r>
            <a:r>
              <a:rPr lang="en-GB" sz="1800" dirty="0"/>
              <a:t> | </a:t>
            </a:r>
            <a:r>
              <a:rPr lang="en-GB" sz="1800" dirty="0" err="1"/>
              <a:t>Partenaires</a:t>
            </a:r>
            <a:r>
              <a:rPr lang="en-GB" sz="1800" dirty="0"/>
              <a:t> du </a:t>
            </a:r>
            <a:r>
              <a:rPr lang="en-GB" sz="1800" dirty="0" err="1"/>
              <a:t>projet</a:t>
            </a: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 err="1"/>
              <a:t>Strategische</a:t>
            </a:r>
            <a:r>
              <a:rPr lang="en-GB" sz="1800" dirty="0"/>
              <a:t> Partner | </a:t>
            </a:r>
            <a:r>
              <a:rPr lang="en-GB" sz="1800" dirty="0" err="1"/>
              <a:t>Partenaires</a:t>
            </a:r>
            <a:r>
              <a:rPr lang="en-GB" sz="1800" dirty="0"/>
              <a:t> </a:t>
            </a:r>
            <a:r>
              <a:rPr lang="en-GB" sz="1800" dirty="0" err="1"/>
              <a:t>stratégiques</a:t>
            </a: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 err="1"/>
              <a:t>Assoziierte</a:t>
            </a:r>
            <a:r>
              <a:rPr lang="en-GB" sz="1800" dirty="0"/>
              <a:t> Partner | </a:t>
            </a:r>
            <a:r>
              <a:rPr lang="en-GB" sz="1800" dirty="0" err="1"/>
              <a:t>Partenaires</a:t>
            </a:r>
            <a:r>
              <a:rPr lang="en-GB" sz="1800" dirty="0"/>
              <a:t> </a:t>
            </a:r>
            <a:r>
              <a:rPr lang="en-GB" sz="1800" dirty="0" err="1"/>
              <a:t>associés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Ko-</a:t>
            </a:r>
            <a:r>
              <a:rPr lang="en-GB" sz="1800" dirty="0" err="1"/>
              <a:t>Finanzierung</a:t>
            </a:r>
            <a:r>
              <a:rPr lang="en-GB" sz="1800" dirty="0"/>
              <a:t> | Co-</a:t>
            </a:r>
            <a:r>
              <a:rPr lang="en-GB" sz="1800" dirty="0" err="1"/>
              <a:t>financeurs</a:t>
            </a:r>
            <a:endParaRPr lang="en-GB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CBD0DA-A06F-F149-84CB-73BBE1662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5" t="28069" r="9809" b="30688"/>
          <a:stretch/>
        </p:blipFill>
        <p:spPr>
          <a:xfrm>
            <a:off x="859048" y="2912457"/>
            <a:ext cx="7476060" cy="6941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A6A4B0-EAF5-4341-AA40-7AF98CD992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5" t="36580" r="2052" b="31342"/>
          <a:stretch/>
        </p:blipFill>
        <p:spPr>
          <a:xfrm>
            <a:off x="963197" y="4050984"/>
            <a:ext cx="7839921" cy="5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130265"/>
            <a:ext cx="9144000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20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23" y="358930"/>
            <a:ext cx="1200150" cy="1057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5392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Publikationen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Publications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1338" y="6125291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Download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: 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  <a:hlinkClick r:id="rId4"/>
              </a:rPr>
              <a:t>www.borderstudies.org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  <a:hlinkClick r:id="rId4"/>
              </a:rPr>
              <a:t>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6767" y="1627959"/>
            <a:ext cx="6712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UniGR</a:t>
            </a:r>
            <a:r>
              <a:rPr lang="en-US" sz="1400" b="1" dirty="0"/>
              <a:t>-CBS Working Paper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6767" y="2173480"/>
            <a:ext cx="753266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 smtClean="0"/>
              <a:t>Vol</a:t>
            </a:r>
            <a:r>
              <a:rPr lang="en-GB" sz="1500" dirty="0"/>
              <a:t>. 1: Territorial Science Echo - </a:t>
            </a:r>
            <a:r>
              <a:rPr lang="en-GB" sz="1500" dirty="0" err="1"/>
              <a:t>Démographie</a:t>
            </a:r>
            <a:r>
              <a:rPr lang="en-GB" sz="1500" dirty="0"/>
              <a:t> et migration: </a:t>
            </a:r>
            <a:r>
              <a:rPr lang="en-GB" sz="1500" dirty="0" err="1"/>
              <a:t>Attractivité</a:t>
            </a:r>
            <a:r>
              <a:rPr lang="en-GB" sz="1500" dirty="0"/>
              <a:t> versus </a:t>
            </a:r>
            <a:r>
              <a:rPr lang="en-GB" sz="1500" dirty="0" smtClean="0"/>
              <a:t>contraction.</a:t>
            </a:r>
          </a:p>
          <a:p>
            <a:endParaRPr lang="en-GB" sz="1500" dirty="0"/>
          </a:p>
          <a:p>
            <a:r>
              <a:rPr lang="en-GB" sz="1500" dirty="0" smtClean="0"/>
              <a:t>Vol</a:t>
            </a:r>
            <a:r>
              <a:rPr lang="en-GB" sz="1500" dirty="0"/>
              <a:t>. 2: Territorial Science Echo - </a:t>
            </a:r>
            <a:r>
              <a:rPr lang="en-GB" sz="1500" dirty="0" err="1"/>
              <a:t>Mobilité</a:t>
            </a:r>
            <a:r>
              <a:rPr lang="en-GB" sz="1500" dirty="0"/>
              <a:t>, infrastructures de transports et des transports </a:t>
            </a:r>
            <a:r>
              <a:rPr lang="en-GB" sz="1500" dirty="0" smtClean="0"/>
              <a:t>publics.</a:t>
            </a:r>
          </a:p>
          <a:p>
            <a:endParaRPr lang="en-GB" sz="1500" dirty="0"/>
          </a:p>
          <a:p>
            <a:r>
              <a:rPr lang="en-GB" sz="1500" dirty="0" smtClean="0"/>
              <a:t>Vol</a:t>
            </a:r>
            <a:r>
              <a:rPr lang="en-GB" sz="1500" dirty="0"/>
              <a:t>. 3: Territorial Science Echo - </a:t>
            </a:r>
            <a:r>
              <a:rPr lang="en-GB" sz="1500" dirty="0" err="1"/>
              <a:t>Emploi</a:t>
            </a:r>
            <a:r>
              <a:rPr lang="en-GB" sz="1500" dirty="0"/>
              <a:t> et </a:t>
            </a:r>
            <a:r>
              <a:rPr lang="en-GB" sz="1500" dirty="0" err="1"/>
              <a:t>développement</a:t>
            </a:r>
            <a:r>
              <a:rPr lang="en-GB" sz="1500" dirty="0"/>
              <a:t> </a:t>
            </a:r>
            <a:r>
              <a:rPr lang="en-GB" sz="1500" dirty="0" err="1"/>
              <a:t>économique</a:t>
            </a:r>
            <a:r>
              <a:rPr lang="en-GB" sz="1500" dirty="0"/>
              <a:t> au sein de la Grande </a:t>
            </a:r>
            <a:r>
              <a:rPr lang="en-GB" sz="1500" dirty="0" err="1"/>
              <a:t>Région</a:t>
            </a:r>
            <a:r>
              <a:rPr lang="en-GB" sz="1500" dirty="0"/>
              <a:t>. </a:t>
            </a:r>
          </a:p>
          <a:p>
            <a:endParaRPr lang="en-GB" sz="1500" dirty="0" smtClean="0"/>
          </a:p>
          <a:p>
            <a:r>
              <a:rPr lang="en-GB" sz="1500" dirty="0" smtClean="0"/>
              <a:t>Vol</a:t>
            </a:r>
            <a:r>
              <a:rPr lang="en-GB" sz="1500" dirty="0"/>
              <a:t>. 4: Territorial Science Echo - </a:t>
            </a:r>
            <a:r>
              <a:rPr lang="en-GB" sz="1500" dirty="0" err="1"/>
              <a:t>Espace</a:t>
            </a:r>
            <a:r>
              <a:rPr lang="en-GB" sz="1500" dirty="0"/>
              <a:t>, </a:t>
            </a:r>
            <a:r>
              <a:rPr lang="en-GB" sz="1500" dirty="0" err="1"/>
              <a:t>société</a:t>
            </a:r>
            <a:r>
              <a:rPr lang="en-GB" sz="1500" dirty="0"/>
              <a:t> et </a:t>
            </a:r>
            <a:r>
              <a:rPr lang="en-GB" sz="1500" dirty="0" err="1"/>
              <a:t>énergie</a:t>
            </a:r>
            <a:r>
              <a:rPr lang="en-GB" sz="1500" dirty="0"/>
              <a:t> </a:t>
            </a:r>
            <a:r>
              <a:rPr lang="en-GB" sz="1500" dirty="0" err="1"/>
              <a:t>dans</a:t>
            </a:r>
            <a:r>
              <a:rPr lang="en-GB" sz="1500" dirty="0"/>
              <a:t> la Grande </a:t>
            </a:r>
            <a:r>
              <a:rPr lang="en-GB" sz="1500" dirty="0" err="1" smtClean="0"/>
              <a:t>Région</a:t>
            </a:r>
            <a:r>
              <a:rPr lang="en-GB" sz="1500" dirty="0" smtClean="0"/>
              <a:t>.</a:t>
            </a:r>
          </a:p>
          <a:p>
            <a:endParaRPr lang="en-GB" sz="1500" dirty="0"/>
          </a:p>
          <a:p>
            <a:r>
              <a:rPr lang="en-GB" sz="1500" dirty="0" smtClean="0"/>
              <a:t>Vol</a:t>
            </a:r>
            <a:r>
              <a:rPr lang="en-GB" sz="1500" dirty="0"/>
              <a:t>. 5: Les </a:t>
            </a:r>
            <a:r>
              <a:rPr lang="en-GB" sz="1500" dirty="0" err="1"/>
              <a:t>pratiques</a:t>
            </a:r>
            <a:r>
              <a:rPr lang="en-GB" sz="1500" dirty="0"/>
              <a:t> du </a:t>
            </a:r>
            <a:r>
              <a:rPr lang="en-GB" sz="1500" dirty="0" err="1"/>
              <a:t>quotidien</a:t>
            </a:r>
            <a:r>
              <a:rPr lang="en-GB" sz="1500" dirty="0"/>
              <a:t> </a:t>
            </a:r>
            <a:r>
              <a:rPr lang="en-GB" sz="1500" dirty="0" err="1"/>
              <a:t>transfrontalières</a:t>
            </a:r>
            <a:r>
              <a:rPr lang="en-GB" sz="1500" dirty="0"/>
              <a:t> </a:t>
            </a:r>
            <a:r>
              <a:rPr lang="en-GB" sz="1500" dirty="0" err="1"/>
              <a:t>dans</a:t>
            </a:r>
            <a:r>
              <a:rPr lang="en-GB" sz="1500" dirty="0"/>
              <a:t> la Grande </a:t>
            </a:r>
            <a:r>
              <a:rPr lang="en-GB" sz="1500" dirty="0" err="1"/>
              <a:t>Région</a:t>
            </a:r>
            <a:r>
              <a:rPr lang="en-GB" sz="1500" dirty="0"/>
              <a:t> </a:t>
            </a:r>
            <a:r>
              <a:rPr lang="en-GB" sz="1500" dirty="0" err="1"/>
              <a:t>SaarLorLux</a:t>
            </a:r>
            <a:r>
              <a:rPr lang="en-GB" sz="1500" dirty="0" smtClean="0"/>
              <a:t>.</a:t>
            </a:r>
          </a:p>
          <a:p>
            <a:endParaRPr lang="en-GB" sz="1500" dirty="0"/>
          </a:p>
          <a:p>
            <a:r>
              <a:rPr lang="en-GB" sz="1500" dirty="0" smtClean="0"/>
              <a:t>Vol</a:t>
            </a:r>
            <a:r>
              <a:rPr lang="en-GB" sz="1500" dirty="0"/>
              <a:t>. 6: </a:t>
            </a:r>
            <a:r>
              <a:rPr lang="en-GB" sz="1500" dirty="0" err="1"/>
              <a:t>Grenzüberschreitende</a:t>
            </a:r>
            <a:r>
              <a:rPr lang="en-GB" sz="1500" dirty="0"/>
              <a:t> </a:t>
            </a:r>
            <a:r>
              <a:rPr lang="en-GB" sz="1500" dirty="0" err="1"/>
              <a:t>Zusammenarbeit</a:t>
            </a:r>
            <a:r>
              <a:rPr lang="en-GB" sz="1500" dirty="0"/>
              <a:t> </a:t>
            </a:r>
            <a:r>
              <a:rPr lang="en-GB" sz="1500" dirty="0" err="1"/>
              <a:t>als</a:t>
            </a:r>
            <a:r>
              <a:rPr lang="en-GB" sz="1500" dirty="0"/>
              <a:t> </a:t>
            </a:r>
            <a:r>
              <a:rPr lang="en-GB" sz="1500" dirty="0" err="1"/>
              <a:t>Praxisformation</a:t>
            </a:r>
            <a:r>
              <a:rPr lang="en-GB" sz="1500" dirty="0" smtClean="0"/>
              <a:t>.</a:t>
            </a:r>
            <a:endParaRPr lang="en-GB" sz="15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772"/>
            <a:ext cx="1294082" cy="183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4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208" y="358930"/>
            <a:ext cx="7886700" cy="1051077"/>
          </a:xfrm>
        </p:spPr>
        <p:txBody>
          <a:bodyPr/>
          <a:lstStyle/>
          <a:p>
            <a:r>
              <a:rPr lang="de-DE" dirty="0"/>
              <a:t>Forschung / Recherche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23" y="358930"/>
            <a:ext cx="1200150" cy="1057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5392" y="1077079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Publikationen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UniGR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-CBS Publications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1338" y="4606387"/>
            <a:ext cx="70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Download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: </a:t>
            </a:r>
            <a:r>
              <a:rPr lang="fr-FR" sz="2000" dirty="0">
                <a:solidFill>
                  <a:schemeClr val="accent1"/>
                </a:solidFill>
                <a:latin typeface="Arial Narrow" panose="020B0606020202030204" pitchFamily="34" charset="0"/>
                <a:hlinkClick r:id="rId4"/>
              </a:rPr>
              <a:t>www.borderstudies.org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  <a:hlinkClick r:id="rId4"/>
              </a:rPr>
              <a:t>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6767" y="1627959"/>
            <a:ext cx="6712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UniGR</a:t>
            </a:r>
            <a:r>
              <a:rPr lang="en-US" sz="1400" b="1" dirty="0"/>
              <a:t>-CBS </a:t>
            </a:r>
            <a:r>
              <a:rPr lang="en-US" sz="1400" b="1" dirty="0" smtClean="0"/>
              <a:t>Policy </a:t>
            </a:r>
            <a:r>
              <a:rPr lang="en-US" sz="1400" b="1" dirty="0"/>
              <a:t>Paper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8643" t="54382" r="7626" b="13970"/>
          <a:stretch/>
        </p:blipFill>
        <p:spPr>
          <a:xfrm>
            <a:off x="0" y="2031622"/>
            <a:ext cx="9071141" cy="21901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93149" y="3126712"/>
            <a:ext cx="2350851" cy="172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748" y="746213"/>
            <a:ext cx="7886700" cy="1051077"/>
          </a:xfrm>
        </p:spPr>
        <p:txBody>
          <a:bodyPr>
            <a:normAutofit fontScale="90000"/>
          </a:bodyPr>
          <a:lstStyle/>
          <a:p>
            <a:r>
              <a:rPr lang="de-DE" dirty="0"/>
              <a:t>Forschung / Recherche</a:t>
            </a:r>
            <a:br>
              <a:rPr lang="de-DE" dirty="0"/>
            </a:br>
            <a:r>
              <a:rPr lang="fr-FR" sz="2700" dirty="0">
                <a:solidFill>
                  <a:schemeClr val="accent1"/>
                </a:solidFill>
              </a:rPr>
              <a:t>Digitales </a:t>
            </a:r>
            <a:r>
              <a:rPr lang="fr-FR" sz="2700" dirty="0" err="1">
                <a:solidFill>
                  <a:schemeClr val="accent1"/>
                </a:solidFill>
              </a:rPr>
              <a:t>Dokumentationszentrum</a:t>
            </a:r>
            <a:r>
              <a:rPr lang="fr-FR" sz="2700" dirty="0">
                <a:solidFill>
                  <a:schemeClr val="accent1"/>
                </a:solidFill>
              </a:rPr>
              <a:t> Border </a:t>
            </a:r>
            <a:r>
              <a:rPr lang="fr-FR" sz="2700" dirty="0" err="1">
                <a:solidFill>
                  <a:schemeClr val="accent1"/>
                </a:solidFill>
              </a:rPr>
              <a:t>Studies</a:t>
            </a:r>
            <a:r>
              <a:rPr lang="fr-FR" sz="2700" dirty="0">
                <a:solidFill>
                  <a:schemeClr val="accent1"/>
                </a:solidFill>
              </a:rPr>
              <a:t> / Centre numérique de ressources documentaires Border </a:t>
            </a:r>
            <a:r>
              <a:rPr lang="fr-FR" sz="2700" dirty="0" err="1">
                <a:solidFill>
                  <a:schemeClr val="accent1"/>
                </a:solidFill>
              </a:rPr>
              <a:t>Studies</a:t>
            </a:r>
            <a:r>
              <a:rPr lang="fr-FR" sz="2700" dirty="0">
                <a:solidFill>
                  <a:schemeClr val="accent1"/>
                </a:solidFill>
              </a:rPr>
              <a:t> </a:t>
            </a:r>
            <a:r>
              <a:rPr lang="fr-FR" sz="2200" dirty="0">
                <a:solidFill>
                  <a:schemeClr val="accent1"/>
                </a:solidFill>
              </a:rPr>
              <a:t/>
            </a:r>
            <a:br>
              <a:rPr lang="fr-FR" sz="2200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870577"/>
            <a:ext cx="7862436" cy="4351338"/>
          </a:xfrm>
        </p:spPr>
        <p:txBody>
          <a:bodyPr>
            <a:normAutofit lnSpcReduction="10000"/>
          </a:bodyPr>
          <a:lstStyle/>
          <a:p>
            <a:r>
              <a:rPr lang="fr-FR" sz="1700" dirty="0">
                <a:latin typeface="+mn-lt"/>
              </a:rPr>
              <a:t>L'objectif est d'analyser le contenu de </a:t>
            </a:r>
            <a:r>
              <a:rPr lang="fr-FR" sz="1700" dirty="0" smtClean="0">
                <a:latin typeface="+mn-lt"/>
              </a:rPr>
              <a:t>références</a:t>
            </a:r>
            <a:r>
              <a:rPr lang="fr-FR" sz="1700" dirty="0">
                <a:latin typeface="+mn-lt"/>
              </a:rPr>
              <a:t>, de fournir des informations relatives à leur pertinence et leur caractère innovant</a:t>
            </a:r>
          </a:p>
          <a:p>
            <a:r>
              <a:rPr lang="fr-BE" sz="1700" dirty="0" smtClean="0">
                <a:latin typeface="+mn-lt"/>
                <a:ea typeface="MS PGothic" pitchFamily="34" charset="-128"/>
              </a:rPr>
              <a:t>180 </a:t>
            </a:r>
            <a:r>
              <a:rPr lang="fr-BE" sz="1700" dirty="0">
                <a:latin typeface="+mn-lt"/>
                <a:ea typeface="MS PGothic" pitchFamily="34" charset="-128"/>
              </a:rPr>
              <a:t>résumés de documents de références dans le domaine des Border </a:t>
            </a:r>
            <a:r>
              <a:rPr lang="fr-BE" sz="1700" dirty="0" err="1">
                <a:latin typeface="+mn-lt"/>
                <a:ea typeface="MS PGothic" pitchFamily="34" charset="-128"/>
              </a:rPr>
              <a:t>Studies</a:t>
            </a:r>
            <a:r>
              <a:rPr lang="fr-BE" sz="1700" dirty="0">
                <a:latin typeface="+mn-lt"/>
                <a:ea typeface="MS PGothic" pitchFamily="34" charset="-128"/>
              </a:rPr>
              <a:t> </a:t>
            </a:r>
            <a:r>
              <a:rPr lang="de-DE" sz="1700" dirty="0">
                <a:latin typeface="+mn-lt"/>
                <a:ea typeface="MS PGothic" pitchFamily="34" charset="-128"/>
              </a:rPr>
              <a:t>(D, F, E) </a:t>
            </a:r>
            <a:endParaRPr lang="de-DE" sz="1700" dirty="0" smtClean="0">
              <a:latin typeface="+mn-lt"/>
              <a:ea typeface="MS PGothic" pitchFamily="34" charset="-128"/>
            </a:endParaRPr>
          </a:p>
          <a:p>
            <a:pPr lvl="1"/>
            <a:r>
              <a:rPr lang="fr-FR" sz="1700" dirty="0"/>
              <a:t>recherches scientifiques (livres, articles, rapports), documents de politique transfrontaliers, documents </a:t>
            </a:r>
            <a:r>
              <a:rPr lang="fr-FR" sz="1700" dirty="0" smtClean="0"/>
              <a:t>d’orientation, recherches </a:t>
            </a:r>
            <a:r>
              <a:rPr lang="fr-FR" sz="1700" dirty="0"/>
              <a:t>européennes (H2020, </a:t>
            </a:r>
            <a:r>
              <a:rPr lang="fr-FR" sz="1700" dirty="0" err="1"/>
              <a:t>Interreg</a:t>
            </a:r>
            <a:r>
              <a:rPr lang="fr-FR" sz="1700" dirty="0"/>
              <a:t>, </a:t>
            </a:r>
            <a:r>
              <a:rPr lang="fr-FR" sz="1700" dirty="0" err="1"/>
              <a:t>Espon</a:t>
            </a:r>
            <a:r>
              <a:rPr lang="fr-FR" sz="1700" dirty="0"/>
              <a:t> ou autre), bases de données, cartes, etc</a:t>
            </a:r>
            <a:r>
              <a:rPr lang="fr-FR" sz="1700" dirty="0" smtClean="0"/>
              <a:t>.</a:t>
            </a:r>
          </a:p>
          <a:p>
            <a:r>
              <a:rPr lang="fr-BE" sz="1700" dirty="0">
                <a:latin typeface="+mn-lt"/>
                <a:ea typeface="MS PGothic" pitchFamily="34" charset="-128"/>
              </a:rPr>
              <a:t>Outil pour les acteurs régionaux et les </a:t>
            </a:r>
            <a:r>
              <a:rPr lang="fr-BE" sz="1700" dirty="0" err="1">
                <a:latin typeface="+mn-lt"/>
                <a:ea typeface="MS PGothic" pitchFamily="34" charset="-128"/>
              </a:rPr>
              <a:t>chercheur.e.s</a:t>
            </a:r>
            <a:r>
              <a:rPr lang="fr-BE" sz="1700" dirty="0">
                <a:latin typeface="+mn-lt"/>
                <a:ea typeface="MS PGothic" pitchFamily="34" charset="-128"/>
              </a:rPr>
              <a:t> </a:t>
            </a:r>
          </a:p>
          <a:p>
            <a:r>
              <a:rPr lang="de-DE" sz="1800" b="1" dirty="0" smtClean="0">
                <a:latin typeface="+mn-lt"/>
                <a:ea typeface="MS PGothic" pitchFamily="34" charset="-128"/>
              </a:rPr>
              <a:t>S</a:t>
            </a:r>
            <a:r>
              <a:rPr lang="fr-FR" sz="1800" b="1" dirty="0" err="1">
                <a:latin typeface="+mn-lt"/>
                <a:ea typeface="MS PGothic" pitchFamily="34" charset="-128"/>
              </a:rPr>
              <a:t>ujets</a:t>
            </a:r>
            <a:r>
              <a:rPr lang="fr-FR" sz="1800" b="1" dirty="0">
                <a:latin typeface="+mn-lt"/>
                <a:ea typeface="MS PGothic" pitchFamily="34" charset="-128"/>
              </a:rPr>
              <a:t> </a:t>
            </a:r>
            <a:r>
              <a:rPr lang="fr-FR" sz="1800" dirty="0">
                <a:latin typeface="+mn-lt"/>
                <a:ea typeface="MS PGothic" pitchFamily="34" charset="-128"/>
              </a:rPr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ea typeface="MS PGothic" pitchFamily="34" charset="-128"/>
                <a:cs typeface="Arial" panose="020B0604020202020204" pitchFamily="34" charset="0"/>
              </a:rPr>
              <a:t>Dynamiques urbaines et territoriales transnationales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ea typeface="MS PGothic" pitchFamily="34" charset="-128"/>
                <a:cs typeface="Arial" panose="020B0604020202020204" pitchFamily="34" charset="0"/>
              </a:rPr>
              <a:t>Migration et démographie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ea typeface="MS PGothic" pitchFamily="34" charset="-128"/>
                <a:cs typeface="Arial" panose="020B0604020202020204" pitchFamily="34" charset="0"/>
              </a:rPr>
              <a:t>Langue et culture / identité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ea typeface="MS PGothic" pitchFamily="34" charset="-128"/>
                <a:cs typeface="Arial" panose="020B0604020202020204" pitchFamily="34" charset="0"/>
              </a:rPr>
              <a:t>Mobilité et transport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ea typeface="MS PGothic" pitchFamily="34" charset="-128"/>
                <a:cs typeface="Arial" panose="020B0604020202020204" pitchFamily="34" charset="0"/>
              </a:rPr>
              <a:t>Emplois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ea typeface="MS PGothic" pitchFamily="34" charset="-128"/>
                <a:cs typeface="Arial" panose="020B0604020202020204" pitchFamily="34" charset="0"/>
              </a:rPr>
              <a:t>Problèmes économiques</a:t>
            </a: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8" y="358930"/>
            <a:ext cx="12001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-1" y="676276"/>
          <a:ext cx="9144001" cy="531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4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383">
                <a:tc gridSpan="2">
                  <a:txBody>
                    <a:bodyPr/>
                    <a:lstStyle/>
                    <a:p>
                      <a:pPr algn="ctr"/>
                      <a:r>
                        <a:rPr lang="fr-BE" sz="1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Contenu / </a:t>
                      </a:r>
                      <a:r>
                        <a:rPr lang="fr-BE" sz="1400" i="1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Inhalt</a:t>
                      </a:r>
                      <a:endParaRPr lang="fr-BE" sz="1400" i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865">
                <a:tc>
                  <a:txBody>
                    <a:bodyPr/>
                    <a:lstStyle/>
                    <a:p>
                      <a:r>
                        <a:rPr lang="fr-BE" sz="1400" b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Catégorie / </a:t>
                      </a:r>
                      <a:r>
                        <a:rPr lang="de-DE" sz="1400" b="1" noProof="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  <a:endParaRPr lang="de-DE" sz="1400" b="1" noProof="0" dirty="0">
                        <a:solidFill>
                          <a:srgbClr val="B1C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Exemple / </a:t>
                      </a:r>
                      <a:r>
                        <a:rPr lang="fr-BE" sz="1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Beispiel</a:t>
                      </a:r>
                      <a:endParaRPr lang="fr-B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631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fr-FR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Dynamiques transfrontalières urbaines et territoriales / </a:t>
                      </a:r>
                      <a:r>
                        <a:rPr lang="de-DE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Grenzüberschreitende urbane und territoriale Dynamiken</a:t>
                      </a:r>
                      <a:endParaRPr lang="fr-BE" sz="1400" i="1" dirty="0">
                        <a:solidFill>
                          <a:srgbClr val="B1C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Decoville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A.&amp;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Durand, F. (2017): Challenges and Obstacles in the Production of Cross-Border Territorial Strategies: The Example of the Greater Region. Transactions of the Association of European Schools of Planning, 1. </a:t>
                      </a:r>
                      <a:endParaRPr lang="fr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04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Migrations et démographie /  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Demografie</a:t>
                      </a:r>
                      <a:endParaRPr lang="fr-BE" sz="1400" i="1" dirty="0">
                        <a:solidFill>
                          <a:srgbClr val="B1C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Nienaber</a:t>
                      </a:r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B./Roos, U. (2015): Internationalisierung der Gesellschaft und die Auswirkungen auf die Raumentwicklung – eine Einführung. ARL Arbeitsbericht.</a:t>
                      </a:r>
                      <a:endParaRPr lang="fr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04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Langue et culture / identité /  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Sprache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Identität</a:t>
                      </a:r>
                      <a:endParaRPr lang="fr-FR" sz="1400" i="1" dirty="0" smtClean="0">
                        <a:solidFill>
                          <a:srgbClr val="B1C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Wille, C. (</a:t>
                      </a:r>
                      <a:r>
                        <a:rPr lang="de-D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</a:t>
                      </a:r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 (2015): Lebenswirklichkeiten und politische Konstruktionen in Grenzregionen. Das Beispiel der Großregion Saar-</a:t>
                      </a:r>
                      <a:r>
                        <a:rPr lang="de-D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</a:t>
                      </a:r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-Lux Wirtschaf-Politik-Alltag-Kultur. Bielefeld: </a:t>
                      </a:r>
                      <a:r>
                        <a:rPr lang="de-D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Transcript</a:t>
                      </a:r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fr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45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Mobilité et transport /  </a:t>
                      </a:r>
                      <a:br>
                        <a:rPr lang="fr-FR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Mobilität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Transport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Lambotte</a:t>
                      </a:r>
                      <a:r>
                        <a:rPr lang="fr-B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J.-M. (2010): </a:t>
                      </a:r>
                      <a:r>
                        <a:rPr lang="fr-FR" sz="14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 plans stratégiques des régions frontalières, source d’inspiration en cas de révision du SDER</a:t>
                      </a:r>
                      <a:r>
                        <a:rPr lang="fr-BE" sz="14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BE" sz="1400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04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Emplois /</a:t>
                      </a:r>
                    </a:p>
                    <a:p>
                      <a:pPr marL="0" indent="0">
                        <a:buNone/>
                      </a:pPr>
                      <a:r>
                        <a:rPr lang="fr-FR" sz="1400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Beschäftigung</a:t>
                      </a:r>
                      <a:endParaRPr lang="fr-BE" sz="1400" i="1" dirty="0">
                        <a:solidFill>
                          <a:srgbClr val="B1C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Belkacem</a:t>
                      </a:r>
                      <a:r>
                        <a:rPr lang="fr-B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R.</a:t>
                      </a:r>
                      <a:r>
                        <a:rPr lang="fr-BE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fr-B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Pigeron-Piroth</a:t>
                      </a:r>
                      <a:r>
                        <a:rPr lang="fr-B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I. (</a:t>
                      </a:r>
                      <a:r>
                        <a:rPr lang="fr-BE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eds</a:t>
                      </a:r>
                      <a:r>
                        <a:rPr lang="fr-B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 (2012) :</a:t>
                      </a:r>
                      <a:r>
                        <a:rPr lang="fr-BE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travail frontalier au sein de la Grande Région Saar-</a:t>
                      </a:r>
                      <a:r>
                        <a:rPr lang="fr-FR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-Lux. Pratiques, enjeux et perspectives. Nancy: Presses Universitaires de Nancy – Éditions Universitaires de Lorraine.</a:t>
                      </a:r>
                      <a:endParaRPr lang="fr-B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10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Problèmes économiques /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Ökonomische</a:t>
                      </a:r>
                      <a:r>
                        <a:rPr lang="fr-FR" sz="1400" i="1" dirty="0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i="1" dirty="0" err="1" smtClean="0">
                          <a:solidFill>
                            <a:srgbClr val="B1C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Probleme</a:t>
                      </a:r>
                      <a:endParaRPr lang="fr-BE" sz="1400" i="1" dirty="0" smtClean="0">
                        <a:solidFill>
                          <a:srgbClr val="B1C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INSEE (2016): 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 dynamiques socio-économiques du Grand Est dans son environnement régional et transfrontalier</a:t>
                      </a:r>
                      <a:r>
                        <a:rPr lang="fr-B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fr-BE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Insee Dossier Grand Est n° 4</a:t>
                      </a:r>
                      <a:endParaRPr lang="fr-F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n-US" smtClean="0"/>
              <a:t>erci </a:t>
            </a:r>
            <a:r>
              <a:rPr lang="en-US" dirty="0"/>
              <a:t>de </a:t>
            </a:r>
            <a:r>
              <a:rPr lang="en-US" dirty="0" err="1"/>
              <a:t>votre</a:t>
            </a:r>
            <a:r>
              <a:rPr lang="en-US" dirty="0"/>
              <a:t> attention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2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25B02-DBCE-4271-8269-6CBF2ED2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548680"/>
            <a:ext cx="6192688" cy="576064"/>
          </a:xfrm>
        </p:spPr>
        <p:txBody>
          <a:bodyPr>
            <a:normAutofit fontScale="90000"/>
          </a:bodyPr>
          <a:lstStyle/>
          <a:p>
            <a:r>
              <a:rPr lang="de-DE" b="1" dirty="0" err="1">
                <a:solidFill>
                  <a:srgbClr val="C3C000"/>
                </a:solidFill>
              </a:rPr>
              <a:t>Objectif</a:t>
            </a:r>
            <a:r>
              <a:rPr lang="de-DE" b="1" dirty="0">
                <a:solidFill>
                  <a:srgbClr val="C3C000"/>
                </a:solidFill>
              </a:rPr>
              <a:t> du </a:t>
            </a:r>
            <a:r>
              <a:rPr lang="de-DE" b="1" dirty="0" err="1">
                <a:solidFill>
                  <a:srgbClr val="C3C000"/>
                </a:solidFill>
              </a:rPr>
              <a:t>projet</a:t>
            </a:r>
            <a:r>
              <a:rPr lang="de-DE" b="1" dirty="0">
                <a:solidFill>
                  <a:srgbClr val="C3C000"/>
                </a:solidFill>
              </a:rPr>
              <a:t> | Projektziel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91F7A58-AFCF-41F6-BFFE-D9764BE5F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51300" cy="4680520"/>
          </a:xfrm>
        </p:spPr>
        <p:txBody>
          <a:bodyPr>
            <a:normAutofit/>
          </a:bodyPr>
          <a:lstStyle/>
          <a:p>
            <a:r>
              <a:rPr lang="fr-FR" dirty="0"/>
              <a:t>Création d’un centre européen de compétences et de ressources spécialisé dans les Border </a:t>
            </a:r>
            <a:r>
              <a:rPr lang="fr-FR" dirty="0" err="1"/>
              <a:t>Studies</a:t>
            </a:r>
            <a:endParaRPr lang="fr-FR" dirty="0"/>
          </a:p>
          <a:p>
            <a:r>
              <a:rPr lang="fr-FR" dirty="0"/>
              <a:t>Border </a:t>
            </a:r>
            <a:r>
              <a:rPr lang="fr-FR" dirty="0" err="1"/>
              <a:t>Studies</a:t>
            </a:r>
            <a:r>
              <a:rPr lang="fr-FR" dirty="0"/>
              <a:t>:</a:t>
            </a:r>
          </a:p>
          <a:p>
            <a:pPr lvl="1"/>
            <a:r>
              <a:rPr lang="fr-FR" sz="2000" dirty="0"/>
              <a:t>domaine scientifique pluridisciplinaire </a:t>
            </a:r>
          </a:p>
          <a:p>
            <a:pPr lvl="1"/>
            <a:r>
              <a:rPr lang="fr-FR" sz="2000" dirty="0"/>
              <a:t>la frontière et les défis sociétaux qu’elle génère</a:t>
            </a:r>
          </a:p>
          <a:p>
            <a:pPr lvl="1"/>
            <a:r>
              <a:rPr lang="fr-FR" sz="2000" dirty="0"/>
              <a:t>un des trois domaines-phares de l’</a:t>
            </a:r>
            <a:r>
              <a:rPr lang="fr-FR" sz="2000" dirty="0" err="1"/>
              <a:t>UniGR</a:t>
            </a:r>
            <a:endParaRPr lang="de-DE" sz="20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D029FE5-C50F-449A-9558-DA0E0FA86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4"/>
          </a:xfrm>
        </p:spPr>
        <p:txBody>
          <a:bodyPr>
            <a:normAutofit/>
          </a:bodyPr>
          <a:lstStyle/>
          <a:p>
            <a:r>
              <a:rPr lang="de-DE" dirty="0"/>
              <a:t>Aufbau eines Europäischen Kompetenz- und Wissenszentrums für Border Studies</a:t>
            </a:r>
          </a:p>
          <a:p>
            <a:r>
              <a:rPr lang="de-DE" dirty="0"/>
              <a:t>Border Studies:</a:t>
            </a:r>
          </a:p>
          <a:p>
            <a:pPr lvl="1"/>
            <a:r>
              <a:rPr lang="de-DE" sz="2000" dirty="0"/>
              <a:t>multidisziplinäres Fachgebiet</a:t>
            </a:r>
          </a:p>
          <a:p>
            <a:pPr lvl="1"/>
            <a:r>
              <a:rPr lang="de-DE" sz="2000" dirty="0"/>
              <a:t>Fragen der Grenze und der mit ihr verbundenen gesellschaftlichen Herausforderungen</a:t>
            </a:r>
          </a:p>
          <a:p>
            <a:pPr lvl="1"/>
            <a:r>
              <a:rPr lang="de-DE" sz="2000" dirty="0"/>
              <a:t>einer von drei </a:t>
            </a:r>
            <a:r>
              <a:rPr lang="de-DE" sz="2000" dirty="0" err="1"/>
              <a:t>UniGR</a:t>
            </a:r>
            <a:r>
              <a:rPr lang="de-DE" sz="2000" dirty="0"/>
              <a:t>- Leuchtturmbereichen</a:t>
            </a:r>
          </a:p>
        </p:txBody>
      </p:sp>
    </p:spTree>
    <p:extLst>
      <p:ext uri="{BB962C8B-B14F-4D97-AF65-F5344CB8AC3E}">
        <p14:creationId xmlns:p14="http://schemas.microsoft.com/office/powerpoint/2010/main" val="24448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682E3E3-380A-A649-863C-9EA53449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16" y="830409"/>
            <a:ext cx="7886700" cy="12490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C3C000"/>
                </a:solidFill>
              </a:rPr>
              <a:t>UNIGR-CENTER FOR BORDER STUDIES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A724C48-6094-374F-B144-CBCA5757D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516" y="2361885"/>
            <a:ext cx="7886700" cy="1500187"/>
          </a:xfrm>
        </p:spPr>
        <p:txBody>
          <a:bodyPr>
            <a:normAutofit/>
          </a:bodyPr>
          <a:lstStyle/>
          <a:p>
            <a:r>
              <a:rPr lang="en-GB" sz="3200" dirty="0" err="1">
                <a:solidFill>
                  <a:srgbClr val="8AC6CD"/>
                </a:solidFill>
              </a:rPr>
              <a:t>Domaines</a:t>
            </a:r>
            <a:r>
              <a:rPr lang="en-GB" sz="3200" dirty="0">
                <a:solidFill>
                  <a:srgbClr val="8AC6CD"/>
                </a:solidFill>
              </a:rPr>
              <a:t> </a:t>
            </a:r>
            <a:r>
              <a:rPr lang="en-GB" sz="3200" dirty="0" err="1">
                <a:solidFill>
                  <a:srgbClr val="8AC6CD"/>
                </a:solidFill>
              </a:rPr>
              <a:t>d’activité</a:t>
            </a:r>
            <a:endParaRPr lang="en-GB" sz="3200" dirty="0">
              <a:solidFill>
                <a:srgbClr val="8AC6CD"/>
              </a:solidFill>
            </a:endParaRPr>
          </a:p>
          <a:p>
            <a:endParaRPr lang="en-GB" sz="3200" dirty="0">
              <a:solidFill>
                <a:schemeClr val="accent3"/>
              </a:solidFill>
            </a:endParaRPr>
          </a:p>
          <a:p>
            <a:endParaRPr lang="en-GB" sz="3200" dirty="0">
              <a:solidFill>
                <a:schemeClr val="bg1"/>
              </a:solidFill>
            </a:endParaRPr>
          </a:p>
          <a:p>
            <a:endParaRPr lang="en-GB" sz="3200" dirty="0">
              <a:solidFill>
                <a:schemeClr val="accent3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73C722AD-3F6F-804D-BBDE-08E5A81349C7}"/>
              </a:ext>
            </a:extLst>
          </p:cNvPr>
          <p:cNvSpPr txBox="1">
            <a:spLocks/>
          </p:cNvSpPr>
          <p:nvPr/>
        </p:nvSpPr>
        <p:spPr>
          <a:xfrm>
            <a:off x="692761" y="2834337"/>
            <a:ext cx="6858000" cy="7580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all" baseline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ARBEITSFELDER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31" y="-67377"/>
            <a:ext cx="2191559" cy="4550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58331" y="4347340"/>
            <a:ext cx="2159111" cy="148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49969"/>
            <a:ext cx="9144000" cy="2708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09B496-7AEE-4266-8C65-1B5903C1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9373"/>
            <a:ext cx="7886700" cy="824835"/>
          </a:xfrm>
        </p:spPr>
        <p:txBody>
          <a:bodyPr>
            <a:normAutofit/>
          </a:bodyPr>
          <a:lstStyle/>
          <a:p>
            <a:r>
              <a:rPr lang="de-DE" altLang="de-DE" sz="3200" b="1" kern="1200" dirty="0">
                <a:solidFill>
                  <a:srgbClr val="C3C00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UniGR-Center </a:t>
            </a:r>
            <a:r>
              <a:rPr lang="de-DE" sz="3200" b="1" dirty="0" err="1">
                <a:solidFill>
                  <a:srgbClr val="C3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b="1" dirty="0">
                <a:solidFill>
                  <a:srgbClr val="C3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Border Studies</a:t>
            </a:r>
            <a:endParaRPr lang="de-DE" sz="3200" dirty="0">
              <a:solidFill>
                <a:srgbClr val="C3C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1CC6B7-B0F9-4A98-8B5B-64022004D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" t="6465" r="2296" b="6181"/>
          <a:stretch/>
        </p:blipFill>
        <p:spPr>
          <a:xfrm>
            <a:off x="0" y="933855"/>
            <a:ext cx="9144000" cy="59555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31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E3840-BDFF-4461-9FD1-99405F79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1" dirty="0" err="1">
                <a:solidFill>
                  <a:srgbClr val="C3C000"/>
                </a:solidFill>
              </a:rPr>
              <a:t>Mobilité</a:t>
            </a:r>
            <a:r>
              <a:rPr lang="de-DE" sz="4400" b="1" dirty="0">
                <a:solidFill>
                  <a:srgbClr val="C3C000"/>
                </a:solidFill>
              </a:rPr>
              <a:t> | Mobilität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22A839-5DAD-49CD-915B-FBCD57BC3F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 err="1"/>
              <a:t>Augmenter</a:t>
            </a:r>
            <a:r>
              <a:rPr lang="de-DE" sz="2400" dirty="0"/>
              <a:t> et </a:t>
            </a:r>
            <a:r>
              <a:rPr lang="de-DE" sz="2400" dirty="0" err="1"/>
              <a:t>faciliter</a:t>
            </a:r>
            <a:r>
              <a:rPr lang="de-DE" sz="2400" dirty="0"/>
              <a:t> la </a:t>
            </a:r>
            <a:r>
              <a:rPr lang="de-DE" sz="2400" dirty="0" err="1"/>
              <a:t>mobilité</a:t>
            </a:r>
            <a:r>
              <a:rPr lang="de-DE" sz="2400" dirty="0"/>
              <a:t> des </a:t>
            </a:r>
            <a:r>
              <a:rPr lang="de-DE" sz="2400" dirty="0" err="1"/>
              <a:t>chercheurs</a:t>
            </a:r>
            <a:r>
              <a:rPr lang="de-DE" sz="2400" dirty="0"/>
              <a:t> </a:t>
            </a:r>
            <a:r>
              <a:rPr lang="de-DE" sz="2400" dirty="0" err="1"/>
              <a:t>dans</a:t>
            </a:r>
            <a:r>
              <a:rPr lang="de-DE" sz="2400" dirty="0"/>
              <a:t> la Grande </a:t>
            </a:r>
            <a:r>
              <a:rPr lang="de-DE" sz="2400" dirty="0" err="1"/>
              <a:t>Région</a:t>
            </a:r>
            <a:r>
              <a:rPr lang="de-DE" sz="2400" dirty="0"/>
              <a:t> à travers de :</a:t>
            </a:r>
          </a:p>
          <a:p>
            <a:r>
              <a:rPr lang="de-DE" sz="2400" dirty="0" err="1"/>
              <a:t>Séminaires</a:t>
            </a:r>
            <a:r>
              <a:rPr lang="de-DE" sz="2400" dirty="0"/>
              <a:t> </a:t>
            </a:r>
            <a:r>
              <a:rPr lang="de-DE" sz="2400" dirty="0" err="1"/>
              <a:t>scientifiques</a:t>
            </a:r>
            <a:r>
              <a:rPr lang="de-DE" sz="2400" dirty="0"/>
              <a:t> </a:t>
            </a:r>
            <a:r>
              <a:rPr lang="de-DE" sz="2400" dirty="0">
                <a:solidFill>
                  <a:srgbClr val="008E99"/>
                </a:solidFill>
              </a:rPr>
              <a:t>(</a:t>
            </a:r>
            <a:r>
              <a:rPr lang="de-DE" sz="2400" dirty="0" err="1">
                <a:solidFill>
                  <a:srgbClr val="008E99"/>
                </a:solidFill>
              </a:rPr>
              <a:t>ULor</a:t>
            </a:r>
            <a:r>
              <a:rPr lang="de-DE" sz="2400" dirty="0">
                <a:solidFill>
                  <a:srgbClr val="008E99"/>
                </a:solidFill>
              </a:rPr>
              <a:t>)</a:t>
            </a:r>
          </a:p>
          <a:p>
            <a:r>
              <a:rPr lang="de-DE" sz="2400" dirty="0" err="1"/>
              <a:t>Chaire</a:t>
            </a:r>
            <a:r>
              <a:rPr lang="de-DE" sz="2400" dirty="0"/>
              <a:t> UniGR Border Studies </a:t>
            </a:r>
            <a:r>
              <a:rPr lang="de-DE" sz="2400" dirty="0">
                <a:solidFill>
                  <a:srgbClr val="008E99"/>
                </a:solidFill>
              </a:rPr>
              <a:t>(</a:t>
            </a:r>
            <a:r>
              <a:rPr lang="de-DE" sz="2400" dirty="0" err="1">
                <a:solidFill>
                  <a:srgbClr val="008E99"/>
                </a:solidFill>
              </a:rPr>
              <a:t>ULg</a:t>
            </a:r>
            <a:r>
              <a:rPr lang="de-DE" sz="2400" dirty="0">
                <a:solidFill>
                  <a:srgbClr val="008E99"/>
                </a:solidFill>
              </a:rPr>
              <a:t>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0A8C4F-391F-4528-8C69-BE689630A9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Erhöhung und Vereinfachung der Mobilität der </a:t>
            </a:r>
            <a:r>
              <a:rPr lang="de-DE" sz="2400" dirty="0" err="1"/>
              <a:t>Forscher_innen</a:t>
            </a:r>
            <a:r>
              <a:rPr lang="de-DE" sz="2400" dirty="0"/>
              <a:t> in der Großregion durch:</a:t>
            </a:r>
          </a:p>
          <a:p>
            <a:r>
              <a:rPr lang="de-DE" sz="2400" dirty="0"/>
              <a:t>Wissenschaftliche Seminare </a:t>
            </a:r>
            <a:r>
              <a:rPr lang="de-DE" sz="2400" dirty="0">
                <a:solidFill>
                  <a:srgbClr val="008E99"/>
                </a:solidFill>
              </a:rPr>
              <a:t>(Univ. </a:t>
            </a:r>
            <a:r>
              <a:rPr lang="de-DE" sz="2400" dirty="0" err="1">
                <a:solidFill>
                  <a:srgbClr val="008E99"/>
                </a:solidFill>
              </a:rPr>
              <a:t>Lothr</a:t>
            </a:r>
            <a:r>
              <a:rPr lang="de-DE" sz="2400" dirty="0">
                <a:solidFill>
                  <a:srgbClr val="008E99"/>
                </a:solidFill>
              </a:rPr>
              <a:t>.)</a:t>
            </a:r>
          </a:p>
          <a:p>
            <a:r>
              <a:rPr lang="de-DE" sz="2400" dirty="0"/>
              <a:t>UniGR-Gastprofessur Border Studies </a:t>
            </a:r>
            <a:r>
              <a:rPr lang="de-DE" sz="2400" dirty="0">
                <a:solidFill>
                  <a:srgbClr val="008E99"/>
                </a:solidFill>
              </a:rPr>
              <a:t>(</a:t>
            </a:r>
            <a:r>
              <a:rPr lang="de-DE" sz="2400" dirty="0" err="1">
                <a:solidFill>
                  <a:srgbClr val="008E99"/>
                </a:solidFill>
              </a:rPr>
              <a:t>ULg</a:t>
            </a:r>
            <a:r>
              <a:rPr lang="de-DE" sz="2400" dirty="0">
                <a:solidFill>
                  <a:srgbClr val="008E99"/>
                </a:solidFill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6B39D-7B9E-49CD-94C9-F793C66AF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" y="332018"/>
            <a:ext cx="13430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Mobilität / </a:t>
            </a:r>
            <a:r>
              <a:rPr lang="de-DE" dirty="0" err="1"/>
              <a:t>Mobilité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4890" y="1808669"/>
            <a:ext cx="3886200" cy="435133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sz="3800" b="1" dirty="0">
                <a:latin typeface="Arial (Textkörper)"/>
              </a:rPr>
              <a:t>Objectif</a:t>
            </a:r>
            <a:r>
              <a:rPr lang="fr-FR" sz="3800" dirty="0">
                <a:latin typeface="Arial (Textkörper)"/>
              </a:rPr>
              <a:t> : Réunir les </a:t>
            </a:r>
            <a:r>
              <a:rPr lang="fr-FR" sz="3800" dirty="0" err="1">
                <a:latin typeface="Arial (Textkörper)"/>
              </a:rPr>
              <a:t>chercheur.e.s</a:t>
            </a:r>
            <a:r>
              <a:rPr lang="fr-FR" sz="3800" dirty="0">
                <a:latin typeface="Arial (Textkörper)"/>
              </a:rPr>
              <a:t> en Border </a:t>
            </a:r>
            <a:r>
              <a:rPr lang="fr-FR" sz="3800" dirty="0" err="1">
                <a:latin typeface="Arial (Textkörper)"/>
              </a:rPr>
              <a:t>Studies</a:t>
            </a:r>
            <a:r>
              <a:rPr lang="fr-FR" sz="3800" dirty="0">
                <a:latin typeface="Arial (Textkörper)"/>
              </a:rPr>
              <a:t> des 6 universités &gt; nouveaux projets</a:t>
            </a:r>
          </a:p>
          <a:p>
            <a:pPr marL="0" indent="0">
              <a:buNone/>
            </a:pPr>
            <a:r>
              <a:rPr lang="fr-FR" sz="3800" b="1" dirty="0">
                <a:latin typeface="Arial (Textkörper)"/>
              </a:rPr>
              <a:t>Public</a:t>
            </a:r>
            <a:r>
              <a:rPr lang="fr-FR" sz="3800" dirty="0">
                <a:latin typeface="Arial (Textkörper)"/>
              </a:rPr>
              <a:t> </a:t>
            </a:r>
            <a:r>
              <a:rPr lang="fr-FR" sz="3800" b="1" dirty="0">
                <a:latin typeface="Arial (Textkörper)"/>
              </a:rPr>
              <a:t>cible</a:t>
            </a:r>
            <a:r>
              <a:rPr lang="fr-FR" sz="3800" dirty="0">
                <a:latin typeface="Arial (Textkörper)"/>
              </a:rPr>
              <a:t> : scientifiques et doctorants</a:t>
            </a:r>
            <a:r>
              <a:rPr lang="fr-FR" sz="3600" dirty="0">
                <a:latin typeface="Arial (Textkörper)"/>
              </a:rPr>
              <a:t/>
            </a:r>
            <a:br>
              <a:rPr lang="fr-FR" sz="3600" dirty="0">
                <a:latin typeface="Arial (Textkörper)"/>
              </a:rPr>
            </a:br>
            <a:r>
              <a:rPr lang="fr-FR" sz="3600" dirty="0">
                <a:latin typeface="Arial (Textkörper)"/>
              </a:rPr>
              <a:t/>
            </a:r>
            <a:br>
              <a:rPr lang="fr-FR" sz="3600" dirty="0">
                <a:latin typeface="Arial (Textkörper)"/>
              </a:rPr>
            </a:br>
            <a:r>
              <a:rPr lang="fr-FR" sz="3800" b="1" dirty="0">
                <a:solidFill>
                  <a:srgbClr val="C3C000"/>
                </a:solidFill>
                <a:latin typeface="Arial (Textkörper)"/>
              </a:rPr>
              <a:t>Séminaires </a:t>
            </a:r>
            <a:r>
              <a:rPr lang="fr-FR" sz="3800" dirty="0">
                <a:solidFill>
                  <a:srgbClr val="C3C000"/>
                </a:solidFill>
                <a:latin typeface="Arial (Textkörper)"/>
              </a:rPr>
              <a:t>:</a:t>
            </a:r>
          </a:p>
          <a:p>
            <a:pPr lvl="1"/>
            <a:r>
              <a:rPr lang="fr-FR" sz="3800" dirty="0">
                <a:latin typeface="Arial (Textkörper)"/>
              </a:rPr>
              <a:t>Lorraine, 11-12 juin </a:t>
            </a:r>
            <a:r>
              <a:rPr lang="fr-FR" sz="3800" dirty="0">
                <a:solidFill>
                  <a:schemeClr val="accent1"/>
                </a:solidFill>
                <a:latin typeface="Arial (Textkörper)"/>
              </a:rPr>
              <a:t>2018, </a:t>
            </a:r>
            <a:r>
              <a:rPr lang="fr-FR" sz="3800" dirty="0">
                <a:latin typeface="Arial (Textkörper)"/>
              </a:rPr>
              <a:t>Frontières spatiales, sociales et linguistiques</a:t>
            </a:r>
          </a:p>
          <a:p>
            <a:pPr lvl="1"/>
            <a:r>
              <a:rPr lang="fr-FR" sz="3800" dirty="0">
                <a:latin typeface="Arial (Textkörper)"/>
              </a:rPr>
              <a:t>Trèves, 5-6 nov. </a:t>
            </a:r>
            <a:r>
              <a:rPr lang="fr-FR" sz="3800" dirty="0">
                <a:solidFill>
                  <a:schemeClr val="accent1"/>
                </a:solidFill>
                <a:latin typeface="Arial (Textkörper)"/>
              </a:rPr>
              <a:t>2018</a:t>
            </a:r>
            <a:r>
              <a:rPr lang="fr-FR" sz="3800" dirty="0">
                <a:latin typeface="Arial (Textkörper)"/>
              </a:rPr>
              <a:t>, Inter- et transdisciplinarité, un processus de b/</a:t>
            </a:r>
            <a:r>
              <a:rPr lang="fr-FR" sz="3800" dirty="0" err="1">
                <a:latin typeface="Arial (Textkörper)"/>
              </a:rPr>
              <a:t>ordering</a:t>
            </a:r>
            <a:r>
              <a:rPr lang="fr-FR" sz="3800" dirty="0">
                <a:latin typeface="Arial (Textkörper)"/>
              </a:rPr>
              <a:t>?</a:t>
            </a:r>
          </a:p>
          <a:p>
            <a:pPr lvl="1"/>
            <a:r>
              <a:rPr lang="fr-FR" sz="3800" dirty="0">
                <a:latin typeface="Arial (Textkörper)"/>
              </a:rPr>
              <a:t>Sarrebruck, 24-25 mai </a:t>
            </a:r>
            <a:r>
              <a:rPr lang="fr-FR" sz="3800" dirty="0">
                <a:solidFill>
                  <a:schemeClr val="accent1"/>
                </a:solidFill>
                <a:latin typeface="Arial (Textkörper)"/>
              </a:rPr>
              <a:t>2019</a:t>
            </a:r>
            <a:r>
              <a:rPr lang="fr-FR" sz="3800" dirty="0">
                <a:latin typeface="Arial (Textkörper)"/>
              </a:rPr>
              <a:t>, Learning Border </a:t>
            </a:r>
            <a:r>
              <a:rPr lang="fr-FR" sz="3800" dirty="0" err="1">
                <a:latin typeface="Arial (Textkörper)"/>
              </a:rPr>
              <a:t>Regions</a:t>
            </a:r>
            <a:endParaRPr lang="fr-FR" sz="3800" dirty="0">
              <a:latin typeface="Arial (Textkörper)"/>
            </a:endParaRPr>
          </a:p>
          <a:p>
            <a:pPr lvl="1"/>
            <a:r>
              <a:rPr lang="fr-FR" sz="3800" dirty="0" err="1"/>
              <a:t>Otzenhausen</a:t>
            </a:r>
            <a:r>
              <a:rPr lang="fr-FR" sz="3800" dirty="0"/>
              <a:t> (Sarre), 12-13 sept. </a:t>
            </a:r>
            <a:r>
              <a:rPr lang="fr-FR" sz="3800" dirty="0">
                <a:solidFill>
                  <a:schemeClr val="accent1"/>
                </a:solidFill>
              </a:rPr>
              <a:t>2019</a:t>
            </a:r>
            <a:r>
              <a:rPr lang="fr-FR" sz="3800" dirty="0"/>
              <a:t>: </a:t>
            </a:r>
            <a:r>
              <a:rPr lang="de-DE" sz="3800" dirty="0"/>
              <a:t>Borders and </a:t>
            </a:r>
            <a:r>
              <a:rPr lang="de-DE" sz="3800" dirty="0" err="1"/>
              <a:t>planning</a:t>
            </a:r>
            <a:r>
              <a:rPr lang="de-DE" sz="3800" dirty="0"/>
              <a:t> </a:t>
            </a:r>
            <a:r>
              <a:rPr lang="de-DE" sz="3800" dirty="0" err="1"/>
              <a:t>cultures</a:t>
            </a:r>
            <a:r>
              <a:rPr lang="de-DE" sz="3800" dirty="0"/>
              <a:t> </a:t>
            </a:r>
            <a:endParaRPr lang="fr-FR" sz="3800" dirty="0"/>
          </a:p>
          <a:p>
            <a:pPr lvl="1"/>
            <a:r>
              <a:rPr lang="fr-FR" sz="3800" dirty="0">
                <a:latin typeface="Arial (Textkörper)"/>
              </a:rPr>
              <a:t>Kaiserslautern 27-28 fév. </a:t>
            </a:r>
            <a:r>
              <a:rPr lang="fr-FR" sz="3800" dirty="0">
                <a:solidFill>
                  <a:schemeClr val="accent1"/>
                </a:solidFill>
                <a:latin typeface="Arial (Textkörper)"/>
              </a:rPr>
              <a:t>2020</a:t>
            </a:r>
            <a:r>
              <a:rPr lang="fr-FR" sz="3800" dirty="0">
                <a:latin typeface="Arial (Textkörper)"/>
              </a:rPr>
              <a:t>, aménagement du territoire</a:t>
            </a:r>
          </a:p>
          <a:p>
            <a:pPr lvl="1"/>
            <a:r>
              <a:rPr lang="fr-FR" sz="3800" dirty="0">
                <a:latin typeface="Arial (Textkörper)"/>
              </a:rPr>
              <a:t>Liège </a:t>
            </a:r>
            <a:r>
              <a:rPr lang="fr-FR" sz="3800" dirty="0">
                <a:solidFill>
                  <a:schemeClr val="accent1"/>
                </a:solidFill>
                <a:latin typeface="Arial (Textkörper)"/>
              </a:rPr>
              <a:t>2020</a:t>
            </a:r>
            <a:r>
              <a:rPr lang="fr-FR" sz="3800" dirty="0">
                <a:latin typeface="Arial (Textkörper)"/>
              </a:rPr>
              <a:t>, Mobilité et nouvelles formes de </a:t>
            </a:r>
            <a:r>
              <a:rPr lang="fr-FR" sz="3800" dirty="0" smtClean="0">
                <a:latin typeface="Arial (Textkörper)"/>
              </a:rPr>
              <a:t>travail</a:t>
            </a:r>
            <a:endParaRPr lang="fr-FR" sz="3800" dirty="0">
              <a:latin typeface="Arial (Textkörper)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787" y="1808669"/>
            <a:ext cx="3886200" cy="489368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800" b="1" dirty="0" err="1">
                <a:latin typeface="Arial (Textkörper)"/>
              </a:rPr>
              <a:t>Ziel</a:t>
            </a:r>
            <a:r>
              <a:rPr lang="en-US" sz="3800" dirty="0">
                <a:latin typeface="Arial (Textkörper)"/>
              </a:rPr>
              <a:t>: </a:t>
            </a:r>
            <a:r>
              <a:rPr lang="en-US" sz="3800" dirty="0" err="1">
                <a:latin typeface="Arial (Textkörper)"/>
              </a:rPr>
              <a:t>Vernetzen</a:t>
            </a:r>
            <a:r>
              <a:rPr lang="en-US" sz="3800" dirty="0">
                <a:latin typeface="Arial (Textkörper)"/>
              </a:rPr>
              <a:t> der Border Studies </a:t>
            </a:r>
            <a:r>
              <a:rPr lang="en-US" sz="3800" dirty="0" err="1">
                <a:latin typeface="Arial (Textkörper)"/>
              </a:rPr>
              <a:t>ForscherInnen</a:t>
            </a:r>
            <a:r>
              <a:rPr lang="en-US" sz="3800" dirty="0">
                <a:latin typeface="Arial (Textkörper)"/>
              </a:rPr>
              <a:t> der 6 </a:t>
            </a:r>
            <a:r>
              <a:rPr lang="en-US" sz="3800" dirty="0" err="1">
                <a:latin typeface="Arial (Textkörper)"/>
              </a:rPr>
              <a:t>Universitäten</a:t>
            </a:r>
            <a:r>
              <a:rPr lang="en-US" sz="3800" dirty="0">
                <a:latin typeface="Arial (Textkörper)"/>
              </a:rPr>
              <a:t> &gt; </a:t>
            </a:r>
            <a:r>
              <a:rPr lang="en-US" sz="3800" dirty="0" err="1">
                <a:latin typeface="Arial (Textkörper)"/>
              </a:rPr>
              <a:t>neue</a:t>
            </a:r>
            <a:r>
              <a:rPr lang="en-US" sz="3800" dirty="0">
                <a:latin typeface="Arial (Textkörper)"/>
              </a:rPr>
              <a:t> </a:t>
            </a:r>
            <a:r>
              <a:rPr lang="en-US" sz="3800" dirty="0" err="1">
                <a:latin typeface="Arial (Textkörper)"/>
              </a:rPr>
              <a:t>Projekte</a:t>
            </a:r>
            <a:r>
              <a:rPr lang="en-US" sz="3800" dirty="0">
                <a:latin typeface="Arial (Textkörper)"/>
              </a:rPr>
              <a:t> </a:t>
            </a:r>
          </a:p>
          <a:p>
            <a:pPr marL="0" indent="0">
              <a:buNone/>
            </a:pPr>
            <a:r>
              <a:rPr lang="en-US" sz="3800" b="1" dirty="0" err="1">
                <a:latin typeface="Arial (Textkörper)"/>
              </a:rPr>
              <a:t>Zielgruppe</a:t>
            </a:r>
            <a:r>
              <a:rPr lang="en-US" sz="3800" dirty="0">
                <a:latin typeface="Arial (Textkörper)"/>
              </a:rPr>
              <a:t>: </a:t>
            </a:r>
            <a:r>
              <a:rPr lang="en-US" sz="3800" dirty="0" err="1">
                <a:latin typeface="Arial (Textkörper)"/>
              </a:rPr>
              <a:t>Forscher_innen</a:t>
            </a:r>
            <a:r>
              <a:rPr lang="en-US" sz="3800" dirty="0">
                <a:latin typeface="Arial (Textkörper)"/>
              </a:rPr>
              <a:t> und </a:t>
            </a:r>
            <a:r>
              <a:rPr lang="en-US" sz="3800" dirty="0" err="1">
                <a:latin typeface="Arial (Textkörper)"/>
              </a:rPr>
              <a:t>Doktorand_innen</a:t>
            </a:r>
            <a:r>
              <a:rPr lang="en-US" sz="3800" dirty="0">
                <a:latin typeface="Arial (Textkörper)"/>
              </a:rPr>
              <a:t> </a:t>
            </a:r>
          </a:p>
          <a:p>
            <a:pPr marL="0" indent="0">
              <a:buNone/>
            </a:pPr>
            <a:r>
              <a:rPr lang="fr-FR" sz="3800" b="1" dirty="0" err="1">
                <a:solidFill>
                  <a:srgbClr val="C3C000"/>
                </a:solidFill>
                <a:latin typeface="Arial (Textkörper)"/>
              </a:rPr>
              <a:t>Seminare</a:t>
            </a:r>
            <a:r>
              <a:rPr lang="fr-FR" sz="3600" dirty="0">
                <a:solidFill>
                  <a:srgbClr val="C3C000"/>
                </a:solidFill>
                <a:latin typeface="Arial (Textkörper)"/>
              </a:rPr>
              <a:t>:</a:t>
            </a:r>
          </a:p>
          <a:p>
            <a:pPr lvl="1"/>
            <a:r>
              <a:rPr lang="fr-FR" sz="3800" dirty="0" err="1"/>
              <a:t>Lothringen</a:t>
            </a:r>
            <a:r>
              <a:rPr lang="fr-FR" sz="3800" dirty="0"/>
              <a:t>, 11.-12. Juni: </a:t>
            </a:r>
            <a:r>
              <a:rPr lang="fr-FR" sz="3800" dirty="0" err="1"/>
              <a:t>Räumliche</a:t>
            </a:r>
            <a:r>
              <a:rPr lang="fr-FR" sz="3800" dirty="0"/>
              <a:t>, </a:t>
            </a:r>
            <a:r>
              <a:rPr lang="fr-FR" sz="3800" dirty="0" err="1"/>
              <a:t>gesellschaftliche</a:t>
            </a:r>
            <a:r>
              <a:rPr lang="fr-FR" sz="3800" dirty="0"/>
              <a:t> </a:t>
            </a:r>
            <a:r>
              <a:rPr lang="fr-FR" sz="3800" dirty="0" err="1"/>
              <a:t>und</a:t>
            </a:r>
            <a:r>
              <a:rPr lang="fr-FR" sz="3800" dirty="0"/>
              <a:t> </a:t>
            </a:r>
            <a:r>
              <a:rPr lang="fr-FR" sz="3800" dirty="0" err="1"/>
              <a:t>sprachliche</a:t>
            </a:r>
            <a:r>
              <a:rPr lang="fr-FR" sz="3800" dirty="0"/>
              <a:t> </a:t>
            </a:r>
            <a:r>
              <a:rPr lang="fr-FR" sz="3800" dirty="0" err="1"/>
              <a:t>Grenzen</a:t>
            </a:r>
            <a:endParaRPr lang="fr-FR" sz="3800" dirty="0"/>
          </a:p>
          <a:p>
            <a:pPr lvl="1"/>
            <a:r>
              <a:rPr lang="fr-FR" sz="3800" dirty="0"/>
              <a:t>Trier, 5.-6. Nov. 2018: Inter- </a:t>
            </a:r>
            <a:r>
              <a:rPr lang="fr-FR" sz="3800" dirty="0" err="1"/>
              <a:t>und</a:t>
            </a:r>
            <a:r>
              <a:rPr lang="fr-FR" sz="3800" dirty="0"/>
              <a:t> </a:t>
            </a:r>
            <a:r>
              <a:rPr lang="fr-FR" sz="3800" dirty="0" err="1"/>
              <a:t>Transdisziplinarität</a:t>
            </a:r>
            <a:r>
              <a:rPr lang="fr-FR" sz="3800" dirty="0"/>
              <a:t>: </a:t>
            </a:r>
            <a:r>
              <a:rPr lang="fr-FR" sz="3800" dirty="0" err="1"/>
              <a:t>ein</a:t>
            </a:r>
            <a:r>
              <a:rPr lang="fr-FR" sz="3800" dirty="0"/>
              <a:t> b/</a:t>
            </a:r>
            <a:r>
              <a:rPr lang="fr-FR" sz="3800" dirty="0" err="1"/>
              <a:t>ordering</a:t>
            </a:r>
            <a:r>
              <a:rPr lang="fr-FR" sz="3800" dirty="0"/>
              <a:t> </a:t>
            </a:r>
            <a:r>
              <a:rPr lang="fr-FR" sz="3800" dirty="0" err="1"/>
              <a:t>Prozess</a:t>
            </a:r>
            <a:r>
              <a:rPr lang="fr-FR" sz="3800" dirty="0"/>
              <a:t>?</a:t>
            </a:r>
          </a:p>
          <a:p>
            <a:pPr lvl="1"/>
            <a:r>
              <a:rPr lang="fr-FR" sz="3800" dirty="0"/>
              <a:t>Saarbrücken, 24.-25.05.2019: Learning Border </a:t>
            </a:r>
            <a:r>
              <a:rPr lang="fr-FR" sz="3800" dirty="0" err="1"/>
              <a:t>Regions</a:t>
            </a:r>
            <a:endParaRPr lang="fr-FR" sz="3800" dirty="0"/>
          </a:p>
          <a:p>
            <a:pPr lvl="1"/>
            <a:r>
              <a:rPr lang="fr-FR" sz="3800" dirty="0" err="1"/>
              <a:t>Otzenhausen</a:t>
            </a:r>
            <a:r>
              <a:rPr lang="fr-FR" sz="3800" dirty="0"/>
              <a:t> (</a:t>
            </a:r>
            <a:r>
              <a:rPr lang="fr-FR" sz="3800" dirty="0" err="1"/>
              <a:t>Saarland</a:t>
            </a:r>
            <a:r>
              <a:rPr lang="fr-FR" sz="3800" dirty="0"/>
              <a:t>), </a:t>
            </a:r>
            <a:br>
              <a:rPr lang="fr-FR" sz="3800" dirty="0"/>
            </a:br>
            <a:r>
              <a:rPr lang="fr-FR" sz="3800" dirty="0"/>
              <a:t>12.-13.09.2019: </a:t>
            </a:r>
            <a:r>
              <a:rPr lang="de-DE" sz="3800" dirty="0"/>
              <a:t>Borders and </a:t>
            </a:r>
            <a:r>
              <a:rPr lang="de-DE" sz="3800" dirty="0" err="1"/>
              <a:t>planning</a:t>
            </a:r>
            <a:r>
              <a:rPr lang="de-DE" sz="3800" dirty="0"/>
              <a:t> </a:t>
            </a:r>
            <a:r>
              <a:rPr lang="de-DE" sz="3800" dirty="0" err="1"/>
              <a:t>cultures</a:t>
            </a:r>
            <a:r>
              <a:rPr lang="de-DE" sz="3800" dirty="0"/>
              <a:t> </a:t>
            </a:r>
            <a:endParaRPr lang="fr-FR" sz="3800" dirty="0"/>
          </a:p>
          <a:p>
            <a:pPr lvl="1"/>
            <a:r>
              <a:rPr lang="fr-FR" sz="3800" dirty="0"/>
              <a:t>Kaiserslautern, 27.-28.02.2020: </a:t>
            </a:r>
            <a:r>
              <a:rPr lang="fr-FR" sz="3800" dirty="0" err="1"/>
              <a:t>Raumplanung</a:t>
            </a:r>
            <a:endParaRPr lang="fr-FR" sz="3800" dirty="0"/>
          </a:p>
          <a:p>
            <a:pPr lvl="1"/>
            <a:r>
              <a:rPr lang="fr-FR" sz="3800" dirty="0" err="1"/>
              <a:t>Lüttich</a:t>
            </a:r>
            <a:r>
              <a:rPr lang="fr-FR" sz="3800" dirty="0"/>
              <a:t> 2020: </a:t>
            </a:r>
            <a:r>
              <a:rPr lang="fr-FR" sz="3800" dirty="0" err="1"/>
              <a:t>Mobilität</a:t>
            </a:r>
            <a:r>
              <a:rPr lang="fr-FR" sz="3800" dirty="0"/>
              <a:t> </a:t>
            </a:r>
            <a:r>
              <a:rPr lang="fr-FR" sz="3800" dirty="0" err="1"/>
              <a:t>und</a:t>
            </a:r>
            <a:r>
              <a:rPr lang="fr-FR" sz="3800" dirty="0"/>
              <a:t> </a:t>
            </a:r>
            <a:r>
              <a:rPr lang="fr-FR" sz="3800" dirty="0" err="1"/>
              <a:t>neue</a:t>
            </a:r>
            <a:r>
              <a:rPr lang="fr-FR" sz="3800" dirty="0"/>
              <a:t> </a:t>
            </a:r>
            <a:r>
              <a:rPr lang="fr-FR" sz="3800" dirty="0" err="1"/>
              <a:t>Arbeitsformen</a:t>
            </a:r>
            <a:endParaRPr lang="fr-FR" sz="3800" dirty="0"/>
          </a:p>
          <a:p>
            <a:pPr marL="0" indent="0">
              <a:buNone/>
            </a:pPr>
            <a:endParaRPr lang="en-US" sz="16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" y="332018"/>
            <a:ext cx="1343025" cy="110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9748" y="1090729"/>
            <a:ext cx="67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Wissenschaftliche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Seminare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Séminaires scientifiques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5024387"/>
            <a:ext cx="9144000" cy="1833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5" y="312768"/>
            <a:ext cx="1343025" cy="1104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29748" y="358930"/>
            <a:ext cx="7886700" cy="1051077"/>
          </a:xfrm>
        </p:spPr>
        <p:txBody>
          <a:bodyPr/>
          <a:lstStyle/>
          <a:p>
            <a:r>
              <a:rPr lang="de-DE" dirty="0"/>
              <a:t>Mobilität / </a:t>
            </a:r>
            <a:r>
              <a:rPr lang="de-DE" dirty="0" err="1"/>
              <a:t>Mobilité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9748" y="1090729"/>
            <a:ext cx="678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Wissenschaftliche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Seminare</a:t>
            </a:r>
            <a:r>
              <a:rPr lang="fr-FR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 / Séminaires scientifiques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1086" y="1645618"/>
            <a:ext cx="7461827" cy="4991316"/>
            <a:chOff x="687802" y="358538"/>
            <a:chExt cx="8568895" cy="57318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3" y="358540"/>
              <a:ext cx="4255571" cy="2837047"/>
            </a:xfrm>
            <a:prstGeom prst="rect">
              <a:avLst/>
            </a:prstGeom>
            <a:ln w="28575">
              <a:solidFill>
                <a:srgbClr val="008E99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1126" y="3253339"/>
              <a:ext cx="4255571" cy="2837047"/>
            </a:xfrm>
            <a:prstGeom prst="rect">
              <a:avLst/>
            </a:prstGeom>
            <a:ln w="28575">
              <a:solidFill>
                <a:srgbClr val="008E99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502" y="358538"/>
              <a:ext cx="4255571" cy="2837047"/>
            </a:xfrm>
            <a:prstGeom prst="rect">
              <a:avLst/>
            </a:prstGeom>
            <a:ln w="28575">
              <a:solidFill>
                <a:srgbClr val="008E99"/>
              </a:solidFill>
            </a:ln>
          </p:spPr>
        </p:pic>
        <p:pic>
          <p:nvPicPr>
            <p:cNvPr id="15" name="Imag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02" y="3253340"/>
              <a:ext cx="4255571" cy="2837047"/>
            </a:xfrm>
            <a:prstGeom prst="rect">
              <a:avLst/>
            </a:prstGeom>
            <a:ln w="28575">
              <a:solidFill>
                <a:srgbClr val="008E99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355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UniGR-CB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8E99"/>
      </a:accent1>
      <a:accent2>
        <a:srgbClr val="C3C000"/>
      </a:accent2>
      <a:accent3>
        <a:srgbClr val="8AC5CC"/>
      </a:accent3>
      <a:accent4>
        <a:srgbClr val="000000"/>
      </a:accent4>
      <a:accent5>
        <a:srgbClr val="F5FEFC"/>
      </a:accent5>
      <a:accent6>
        <a:srgbClr val="1E549A"/>
      </a:accent6>
      <a:hlink>
        <a:srgbClr val="008E99"/>
      </a:hlink>
      <a:folHlink>
        <a:srgbClr val="C3C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Vorlage.potx" id="{EEBB61D6-26AF-E242-B1C3-AE4DC379B29E}" vid="{340A2E55-FF65-8C40-A2D7-6A12CA3D19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Vorlage</Template>
  <TotalTime>222</TotalTime>
  <Words>2171</Words>
  <Application>Microsoft Office PowerPoint</Application>
  <PresentationFormat>On-screen Show (4:3)</PresentationFormat>
  <Paragraphs>393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ＭＳ Ｐゴシック</vt:lpstr>
      <vt:lpstr>ＭＳ Ｐゴシック</vt:lpstr>
      <vt:lpstr>Arial</vt:lpstr>
      <vt:lpstr>Arial (Textkörper)</vt:lpstr>
      <vt:lpstr>Arial Narrow</vt:lpstr>
      <vt:lpstr>Calibri</vt:lpstr>
      <vt:lpstr>Courier New</vt:lpstr>
      <vt:lpstr>PT Sans</vt:lpstr>
      <vt:lpstr>Roboto</vt:lpstr>
      <vt:lpstr>Times New Roman</vt:lpstr>
      <vt:lpstr>Wingdings</vt:lpstr>
      <vt:lpstr>Thème Office</vt:lpstr>
      <vt:lpstr>UniGR-Center for Border Studies – UniGR-CBS</vt:lpstr>
      <vt:lpstr>Plan</vt:lpstr>
      <vt:lpstr>UniGR-CBS | Partner / Partenaires</vt:lpstr>
      <vt:lpstr>Objectif du projet | Projektziel</vt:lpstr>
      <vt:lpstr>UNIGR-CENTER FOR BORDER STUDIES</vt:lpstr>
      <vt:lpstr>UniGR-Center for Border Studies</vt:lpstr>
      <vt:lpstr>Mobilité | Mobilität</vt:lpstr>
      <vt:lpstr>Mobilität / Mobilité</vt:lpstr>
      <vt:lpstr>Mobilität / Mobilité</vt:lpstr>
      <vt:lpstr>Chaire Border Studies | UniGR-Gastprofessur Border Studies</vt:lpstr>
      <vt:lpstr>Chaire Border Studies | UniGR-Gastprofessur Border Studies</vt:lpstr>
      <vt:lpstr>Lehre / Enseignement</vt:lpstr>
      <vt:lpstr>Lehre / Enseignement</vt:lpstr>
      <vt:lpstr>Lehre / Enseignement</vt:lpstr>
      <vt:lpstr>Gesellschaft / Société</vt:lpstr>
      <vt:lpstr>Gesellschaft / Société</vt:lpstr>
      <vt:lpstr>Gesellschaft / Société</vt:lpstr>
      <vt:lpstr>Gesellschaft / Société</vt:lpstr>
      <vt:lpstr>Raum / Territoire</vt:lpstr>
      <vt:lpstr>Raum / Territoire</vt:lpstr>
      <vt:lpstr>Forschung / Recherche</vt:lpstr>
      <vt:lpstr>Forschung / Recherche</vt:lpstr>
      <vt:lpstr>PowerPoint Presentation</vt:lpstr>
      <vt:lpstr>Forschung / Recherche</vt:lpstr>
      <vt:lpstr>Forschung / Recherche</vt:lpstr>
      <vt:lpstr>Forschung / Recherche</vt:lpstr>
      <vt:lpstr>Liste des entrées / Liste der Einträge</vt:lpstr>
      <vt:lpstr>Forschung / Recherche</vt:lpstr>
      <vt:lpstr>Forschung / Recherche</vt:lpstr>
      <vt:lpstr>Forschung / Recherche</vt:lpstr>
      <vt:lpstr>Forschung / Recherche</vt:lpstr>
      <vt:lpstr>Forschung / Recherche Digitales Dokumentationszentrum Border Studies / Centre numérique de ressources documentaires Border Studies  </vt:lpstr>
      <vt:lpstr>PowerPoint Presentation</vt:lpstr>
      <vt:lpstr>Merci de votre attention</vt:lpstr>
    </vt:vector>
  </TitlesOfParts>
  <Company>University of Luxembourg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UniGR – Center for Border Studies</dc:title>
  <dc:creator>Kathrin FRANZEN</dc:creator>
  <cp:lastModifiedBy>Christian WILLE</cp:lastModifiedBy>
  <cp:revision>188</cp:revision>
  <dcterms:created xsi:type="dcterms:W3CDTF">2018-10-17T14:21:17Z</dcterms:created>
  <dcterms:modified xsi:type="dcterms:W3CDTF">2019-10-25T07:19:55Z</dcterms:modified>
</cp:coreProperties>
</file>