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502" r:id="rId2"/>
    <p:sldId id="501" r:id="rId3"/>
    <p:sldId id="474" r:id="rId4"/>
    <p:sldId id="465" r:id="rId5"/>
    <p:sldId id="503" r:id="rId6"/>
    <p:sldId id="491" r:id="rId7"/>
    <p:sldId id="341" r:id="rId8"/>
    <p:sldId id="440" r:id="rId9"/>
    <p:sldId id="504" r:id="rId10"/>
    <p:sldId id="383" r:id="rId11"/>
    <p:sldId id="490" r:id="rId12"/>
    <p:sldId id="505" r:id="rId13"/>
    <p:sldId id="484" r:id="rId14"/>
    <p:sldId id="488" r:id="rId15"/>
    <p:sldId id="485" r:id="rId16"/>
    <p:sldId id="499" r:id="rId17"/>
    <p:sldId id="498" r:id="rId18"/>
    <p:sldId id="489" r:id="rId19"/>
    <p:sldId id="337" r:id="rId20"/>
  </p:sldIdLst>
  <p:sldSz cx="9144000" cy="6858000" type="screen4x3"/>
  <p:notesSz cx="6951663" cy="100822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C"/>
    <a:srgbClr val="284429"/>
    <a:srgbClr val="005392"/>
    <a:srgbClr val="CC9900"/>
    <a:srgbClr val="A7D9FF"/>
    <a:srgbClr val="C0C0C0"/>
    <a:srgbClr val="996600"/>
    <a:srgbClr val="2B4F3E"/>
    <a:srgbClr val="898B3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434" autoAdjust="0"/>
  </p:normalViewPr>
  <p:slideViewPr>
    <p:cSldViewPr>
      <p:cViewPr varScale="1">
        <p:scale>
          <a:sx n="71" d="100"/>
          <a:sy n="71" d="100"/>
        </p:scale>
        <p:origin x="6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6896" y="0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DF3DA012-04C9-4B35-8C78-3CB55A113C1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75925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6896" y="9575925"/>
            <a:ext cx="3013145" cy="504675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9AA327E-D5FE-4A4E-AC55-EFC9D183835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3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669" y="2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0D6F50A7-BF60-4197-99E4-64AD568FDB5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755650"/>
            <a:ext cx="5043487" cy="3783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7" y="4789053"/>
            <a:ext cx="5561330" cy="4536995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76354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669" y="9576354"/>
            <a:ext cx="3012387" cy="504110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30B2BF2B-906D-4B25-A060-184B81E5B95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9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2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fr-FR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CEBs </a:t>
            </a:r>
            <a:r>
              <a:rPr lang="fr-FR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CCR </a:t>
            </a:r>
            <a:r>
              <a:rPr lang="fr-FR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fr-FR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physico-mechanical</a:t>
            </a:r>
            <a:r>
              <a:rPr lang="fr-FR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performances </a:t>
            </a:r>
            <a:r>
              <a:rPr lang="fr-FR" sz="12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FR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pozzolanic </a:t>
            </a:r>
            <a:r>
              <a:rPr lang="fr-FR" sz="12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FR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1/3</a:t>
            </a:r>
            <a:r>
              <a:rPr lang="fr-FR" baseline="0" dirty="0" smtClean="0"/>
              <a:t> of global population live in </a:t>
            </a:r>
            <a:r>
              <a:rPr lang="fr-FR" baseline="0" dirty="0" err="1" smtClean="0"/>
              <a:t>earth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housing</a:t>
            </a:r>
            <a:endParaRPr lang="fr-FR" dirty="0" smtClean="0"/>
          </a:p>
          <a:p>
            <a:r>
              <a:rPr lang="fr-FR" dirty="0" err="1" smtClean="0"/>
              <a:t>Healthy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comfortable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in-door</a:t>
            </a:r>
            <a:r>
              <a:rPr lang="fr-FR" baseline="0" dirty="0" smtClean="0"/>
              <a:t> environnement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1/3</a:t>
            </a:r>
            <a:r>
              <a:rPr lang="fr-FR" baseline="0" dirty="0" smtClean="0"/>
              <a:t> of global population live in </a:t>
            </a:r>
            <a:r>
              <a:rPr lang="fr-FR" baseline="0" dirty="0" err="1" smtClean="0"/>
              <a:t>earth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housing</a:t>
            </a:r>
            <a:endParaRPr lang="fr-FR" dirty="0" smtClean="0"/>
          </a:p>
          <a:p>
            <a:r>
              <a:rPr lang="fr-FR" dirty="0" err="1" smtClean="0"/>
              <a:t>Healthy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comfortable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in-door</a:t>
            </a:r>
            <a:r>
              <a:rPr lang="fr-FR" baseline="0" dirty="0" smtClean="0"/>
              <a:t> environnement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2BF2B-906D-4B25-A060-184B81E5B9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F786-7270-4BA6-B2A9-42D9F6398833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F5EE-AAE0-4C5E-8415-58096AF8BB83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8E03-CC9F-4A8F-9099-A06C0608D5E4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7AC-C8CE-4F53-B039-88EA695A7078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6CC4-88FD-4523-BAC0-F0291E8E9F17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5EA9-05DA-4A28-8088-1BC21BF3A94C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1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DFD-52AC-4631-8720-FC6996AEDCC8}" type="datetime1">
              <a:rPr lang="en-US" smtClean="0"/>
              <a:t>12/11/2019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2939-F098-4462-BC1B-95295FA383AD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8A68-9B28-4E44-82D1-A0C517C4FB42}" type="datetime1">
              <a:rPr lang="en-US" smtClean="0"/>
              <a:t>12/11/2019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81E0-6360-4554-A92F-2FD8213F8DFE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0F5-73DF-4030-93D3-91CEF5D6B035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0330-DD1C-48B3-94CE-6FE9B046109F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Nshimiyimana P, 1er Colloque sur les Eco-Matériaux en Afrique-CEMA'2017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4A6E-EE0B-4DEF-A87C-78E88835F2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80" y="620689"/>
            <a:ext cx="8637871" cy="2232247"/>
          </a:xfr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of production and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curing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conditions on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of stabilized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compressed earth blocks: Kaolinite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quartz-rich materials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44000" cy="2160240"/>
          </a:xfrm>
        </p:spPr>
        <p:txBody>
          <a:bodyPr>
            <a:noAutofit/>
          </a:bodyPr>
          <a:lstStyle/>
          <a:p>
            <a:pPr lvl="1" indent="-15875" algn="l"/>
            <a:endParaRPr lang="en-US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5875"/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0" y="4149080"/>
            <a:ext cx="9144000" cy="8176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500" b="1" u="sng">
                <a:solidFill>
                  <a:schemeClr val="lt1"/>
                </a:solidFill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65113" lvl="1" algn="l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Philbert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Nshimiyimana *; H. Moussa; A. Messan; L. Courard</a:t>
            </a:r>
          </a:p>
          <a:p>
            <a:pPr lvl="1"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123728" y="3080877"/>
            <a:ext cx="5341120" cy="760151"/>
            <a:chOff x="2123728" y="3080877"/>
            <a:chExt cx="5341120" cy="760151"/>
          </a:xfrm>
        </p:grpSpPr>
        <p:sp>
          <p:nvSpPr>
            <p:cNvPr id="17" name="Rectangle 16"/>
            <p:cNvSpPr/>
            <p:nvPr/>
          </p:nvSpPr>
          <p:spPr>
            <a:xfrm>
              <a:off x="2123728" y="3080877"/>
              <a:ext cx="53411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168013" y="3440918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0" y="4803816"/>
            <a:ext cx="2347235" cy="10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53" y="4599213"/>
            <a:ext cx="4058388" cy="1121397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51300"/>
              </p:ext>
            </p:extLst>
          </p:nvPr>
        </p:nvGraphicFramePr>
        <p:xfrm>
          <a:off x="928818" y="6417136"/>
          <a:ext cx="699833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331"/>
              </a:tblGrid>
              <a:tr h="198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AMRS2019</a:t>
                      </a:r>
                      <a:r>
                        <a:rPr lang="en-US" sz="20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Dec 10-13, </a:t>
                      </a:r>
                      <a:r>
                        <a:rPr lang="en-US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Arusha,</a:t>
                      </a:r>
                      <a:r>
                        <a:rPr lang="en-US" sz="20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Tanzania</a:t>
                      </a:r>
                      <a:endParaRPr lang="en-US" sz="20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7936"/>
              </p:ext>
            </p:extLst>
          </p:nvPr>
        </p:nvGraphicFramePr>
        <p:xfrm>
          <a:off x="323528" y="5877272"/>
          <a:ext cx="789185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1851"/>
              </a:tblGrid>
              <a:tr h="198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Liège, Belgium &amp; </a:t>
                      </a:r>
                      <a:r>
                        <a:rPr lang="fr-FR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Ouagadougou</a:t>
                      </a:r>
                      <a:r>
                        <a:rPr lang="fr-FR" sz="20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Burkina Faso </a:t>
                      </a:r>
                      <a:endParaRPr lang="en-US" sz="20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8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2B1E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55776" y="2204864"/>
            <a:ext cx="6588224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5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</p:txBody>
      </p:sp>
      <p:grpSp>
        <p:nvGrpSpPr>
          <p:cNvPr id="7" name="Grouper 42"/>
          <p:cNvGrpSpPr/>
          <p:nvPr/>
        </p:nvGrpSpPr>
        <p:grpSpPr>
          <a:xfrm>
            <a:off x="539553" y="2673168"/>
            <a:ext cx="1883040" cy="271170"/>
            <a:chOff x="3256462" y="3822260"/>
            <a:chExt cx="2634843" cy="379434"/>
          </a:xfrm>
        </p:grpSpPr>
        <p:sp>
          <p:nvSpPr>
            <p:cNvPr id="8" name="Rectangle 7"/>
            <p:cNvSpPr/>
            <p:nvPr/>
          </p:nvSpPr>
          <p:spPr>
            <a:xfrm>
              <a:off x="3256462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8265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60068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1871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9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88640"/>
            <a:ext cx="8839200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ozzolanic reaction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is limited in the mix solution of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earth+CCR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cured at 20°C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07503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1888" y="4214434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0012" y="3766906"/>
            <a:ext cx="1620180" cy="23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7159" y="6093296"/>
            <a:ext cx="1620180" cy="35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 de texte 122"/>
          <p:cNvSpPr txBox="1"/>
          <p:nvPr/>
        </p:nvSpPr>
        <p:spPr>
          <a:xfrm>
            <a:off x="107503" y="6240351"/>
            <a:ext cx="8916278" cy="573025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73434"/>
            <a:ext cx="4803228" cy="23156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154" y="3870430"/>
            <a:ext cx="5015046" cy="24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88640"/>
            <a:ext cx="8839200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ozzolanic reaction reached the maturity after 28-45 days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in the mix solution of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earth+CCR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cured at 40°C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07503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1888" y="4214434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0012" y="3766906"/>
            <a:ext cx="1620180" cy="23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7159" y="6093296"/>
            <a:ext cx="1620180" cy="35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 de texte 122"/>
          <p:cNvSpPr txBox="1"/>
          <p:nvPr/>
        </p:nvSpPr>
        <p:spPr>
          <a:xfrm>
            <a:off x="107503" y="6240351"/>
            <a:ext cx="8916278" cy="573025"/>
          </a:xfrm>
          <a:prstGeom prst="rect">
            <a:avLst/>
          </a:prstGeom>
          <a:noFill/>
          <a:ln w="3175">
            <a:noFill/>
            <a:prstDash val="sys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Consumption 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free [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during the pozzolanic reaction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" y="1342411"/>
            <a:ext cx="4843225" cy="24007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810" y="4028763"/>
            <a:ext cx="4676780" cy="22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03" y="692696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6632"/>
            <a:ext cx="9144000" cy="93610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the curing temperature increases the compressive strength of stabilized CEBs cured for 45 days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13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67" y="3356992"/>
            <a:ext cx="4421633" cy="31675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768"/>
            <a:ext cx="4419531" cy="30949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9600" y="1104057"/>
            <a:ext cx="345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Curing Temperature 20°C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310089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Curing Temperature: 40°C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16632"/>
            <a:ext cx="9036496" cy="957989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Compressive strength increases with the curing time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&amp; reaches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max. after 45 days at ambient temp. (30±5°C)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7503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6" y="1681568"/>
            <a:ext cx="7672266" cy="3662421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822074" y="1124744"/>
            <a:ext cx="5350326" cy="3588924"/>
            <a:chOff x="1825432" y="1167960"/>
            <a:chExt cx="5350326" cy="3588924"/>
          </a:xfrm>
        </p:grpSpPr>
        <p:grpSp>
          <p:nvGrpSpPr>
            <p:cNvPr id="18" name="Groupe 17"/>
            <p:cNvGrpSpPr/>
            <p:nvPr/>
          </p:nvGrpSpPr>
          <p:grpSpPr>
            <a:xfrm>
              <a:off x="1825432" y="1167960"/>
              <a:ext cx="5350326" cy="3588924"/>
              <a:chOff x="3957648" y="1336641"/>
              <a:chExt cx="5350326" cy="3588924"/>
            </a:xfrm>
          </p:grpSpPr>
          <p:cxnSp>
            <p:nvCxnSpPr>
              <p:cNvPr id="20" name="Connecteur droit 19"/>
              <p:cNvCxnSpPr/>
              <p:nvPr/>
            </p:nvCxnSpPr>
            <p:spPr>
              <a:xfrm flipH="1">
                <a:off x="4251728" y="1717676"/>
                <a:ext cx="22684" cy="3134009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Zone de texte 122"/>
              <p:cNvSpPr txBox="1"/>
              <p:nvPr/>
            </p:nvSpPr>
            <p:spPr>
              <a:xfrm>
                <a:off x="3957648" y="1336641"/>
                <a:ext cx="597798" cy="417894"/>
              </a:xfrm>
              <a:prstGeom prst="rect">
                <a:avLst/>
              </a:prstGeom>
              <a:solidFill>
                <a:schemeClr val="lt1"/>
              </a:solidFill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28</a:t>
                </a:r>
                <a:endParaRPr lang="en-US" sz="20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 flipH="1">
                <a:off x="8803918" y="1754535"/>
                <a:ext cx="10264" cy="317103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Zone de texte 122"/>
              <p:cNvSpPr txBox="1"/>
              <p:nvPr/>
            </p:nvSpPr>
            <p:spPr>
              <a:xfrm>
                <a:off x="8155846" y="1354919"/>
                <a:ext cx="1152128" cy="370554"/>
              </a:xfrm>
              <a:prstGeom prst="rect">
                <a:avLst/>
              </a:prstGeom>
              <a:solidFill>
                <a:schemeClr val="lt1"/>
              </a:solidFill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90 days</a:t>
                </a:r>
                <a:endParaRPr lang="en-US" sz="20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Connecteur droit 24"/>
            <p:cNvCxnSpPr/>
            <p:nvPr/>
          </p:nvCxnSpPr>
          <p:spPr>
            <a:xfrm flipH="1">
              <a:off x="3359334" y="1585854"/>
              <a:ext cx="30564" cy="3122486"/>
            </a:xfrm>
            <a:prstGeom prst="line">
              <a:avLst/>
            </a:prstGeom>
            <a:ln w="31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Zone de texte 122"/>
            <p:cNvSpPr txBox="1"/>
            <p:nvPr/>
          </p:nvSpPr>
          <p:spPr>
            <a:xfrm>
              <a:off x="3071302" y="1167960"/>
              <a:ext cx="597798" cy="417894"/>
            </a:xfrm>
            <a:prstGeom prst="rect">
              <a:avLst/>
            </a:prstGeom>
            <a:solidFill>
              <a:schemeClr val="lt1"/>
            </a:solidFill>
            <a:ln w="3175">
              <a:solidFill>
                <a:schemeClr val="tx1"/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45</a:t>
              </a:r>
              <a:endParaRPr lang="en-US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0" y="6208276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Compressive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&gt;4 MPa: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CEBs are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construction of 2 storey building: </a:t>
            </a:r>
            <a:r>
              <a:rPr lang="en-US" sz="2000" dirty="0"/>
              <a:t>ARS </a:t>
            </a:r>
            <a:r>
              <a:rPr lang="en-US" sz="2000" dirty="0" smtClean="0"/>
              <a:t>675:1996 </a:t>
            </a:r>
            <a:r>
              <a:rPr lang="en-US" sz="1500" dirty="0" smtClean="0"/>
              <a:t>(CDI 1998</a:t>
            </a:r>
            <a:r>
              <a:rPr lang="en-US" sz="1500" dirty="0"/>
              <a:t>).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03" y="692696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44624"/>
            <a:ext cx="9036496" cy="10081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moulding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moisture decreases the compressive strength of stabilized CEBs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15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03" y="1405674"/>
            <a:ext cx="4318610" cy="32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75162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88640"/>
            <a:ext cx="8839200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Stabilized CEBs are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dditionally resistant to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degradation in water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/>
              <a:t>16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04762" y="1052736"/>
            <a:ext cx="902479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8" indent="0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641" y="1700808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39147" y="4214434"/>
            <a:ext cx="545946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7271" y="3766906"/>
            <a:ext cx="1620180" cy="23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14418" y="6093296"/>
            <a:ext cx="1620180" cy="35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1052736"/>
            <a:ext cx="8423920" cy="553998"/>
            <a:chOff x="-3211049" y="2499646"/>
            <a:chExt cx="8423920" cy="553998"/>
          </a:xfrm>
        </p:grpSpPr>
        <p:sp>
          <p:nvSpPr>
            <p:cNvPr id="41" name="Rectangle 40"/>
            <p:cNvSpPr/>
            <p:nvPr/>
          </p:nvSpPr>
          <p:spPr>
            <a:xfrm>
              <a:off x="-151217" y="2499646"/>
              <a:ext cx="536408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lvl="8" indent="0" algn="ctr">
                <a:lnSpc>
                  <a:spcPct val="150000"/>
                </a:lnSpc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Stabilized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CEBs (10 % CCR)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211049" y="2628558"/>
              <a:ext cx="42011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Unstabilized CEBs (0 % CCR)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76" y="1683688"/>
            <a:ext cx="2999157" cy="22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7" y="1628800"/>
            <a:ext cx="3050093" cy="22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86798" y="1700808"/>
            <a:ext cx="2179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K-rich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5563" y="4305290"/>
            <a:ext cx="2179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Q-rich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44" y="4289197"/>
            <a:ext cx="2981529" cy="22361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" y="4293096"/>
            <a:ext cx="3050093" cy="22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3C8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2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55776" y="2204864"/>
            <a:ext cx="6131024" cy="2664296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5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</a:t>
            </a:r>
            <a:r>
              <a:rPr lang="fr-FR" sz="5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REMARKS</a:t>
            </a:r>
            <a:endParaRPr lang="fr-FR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42"/>
          <p:cNvGrpSpPr/>
          <p:nvPr/>
        </p:nvGrpSpPr>
        <p:grpSpPr>
          <a:xfrm>
            <a:off x="539553" y="2673168"/>
            <a:ext cx="1883040" cy="271170"/>
            <a:chOff x="3256462" y="3822260"/>
            <a:chExt cx="2634843" cy="379434"/>
          </a:xfrm>
        </p:grpSpPr>
        <p:sp>
          <p:nvSpPr>
            <p:cNvPr id="8" name="Rectangle 7"/>
            <p:cNvSpPr/>
            <p:nvPr/>
          </p:nvSpPr>
          <p:spPr>
            <a:xfrm>
              <a:off x="3256462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8265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60068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1871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88640"/>
            <a:ext cx="8229600" cy="609646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Conclusions and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496" y="692696"/>
            <a:ext cx="8978900" cy="5832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D34817"/>
              </a:buClr>
              <a:defRPr/>
            </a:pPr>
            <a:r>
              <a:rPr lang="fr-FR" sz="2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fr-FR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</a:t>
            </a:r>
            <a:r>
              <a:rPr lang="fr-FR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maturation </a:t>
            </a:r>
            <a:r>
              <a:rPr lang="fr-FR" sz="2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23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28-45 </a:t>
            </a:r>
            <a:r>
              <a:rPr lang="fr-FR" sz="21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FR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fr-FR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content of CCR at 40 °C; and </a:t>
            </a:r>
            <a:r>
              <a:rPr lang="fr-FR" sz="21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fr-FR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20 °C;</a:t>
            </a:r>
            <a:endParaRPr lang="en-US" sz="21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D34817"/>
              </a:buClr>
              <a:defRPr/>
            </a:pP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Compressive </a:t>
            </a: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stabilize CEBs decreases </a:t>
            </a: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moulding</a:t>
            </a: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moisture, beyond </a:t>
            </a: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OMC;</a:t>
            </a:r>
            <a:endParaRPr lang="en-US" sz="2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D34817"/>
              </a:buClr>
              <a:defRPr/>
            </a:pP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Compressive strength of CEBs cured at 40°C increases:</a:t>
            </a:r>
          </a:p>
          <a:p>
            <a:pPr lvl="1" algn="just">
              <a:lnSpc>
                <a:spcPct val="150000"/>
              </a:lnSpc>
              <a:buClr>
                <a:srgbClr val="D34817"/>
              </a:buClr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times (1-4.7 MPa for 0-20% CCR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k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aolinite-rich;</a:t>
            </a:r>
          </a:p>
          <a:p>
            <a:pPr lvl="1" algn="just">
              <a:lnSpc>
                <a:spcPct val="150000"/>
              </a:lnSpc>
              <a:buClr>
                <a:srgbClr val="D34817"/>
              </a:buClr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times (2-7.1 MPa for 0-20% CCR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quartz-rich;</a:t>
            </a:r>
          </a:p>
          <a:p>
            <a:pPr algn="just">
              <a:lnSpc>
                <a:spcPct val="150000"/>
              </a:lnSpc>
              <a:buClr>
                <a:srgbClr val="D34817"/>
              </a:buClr>
              <a:defRPr/>
            </a:pPr>
            <a:r>
              <a:rPr lang="fr-FR" sz="2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tabilized</a:t>
            </a:r>
            <a:r>
              <a:rPr lang="fr-FR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CEBs are </a:t>
            </a:r>
            <a:r>
              <a:rPr lang="fr-FR" sz="2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construction of 2 storey building: </a:t>
            </a:r>
            <a:r>
              <a:rPr lang="fr-FR" sz="2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FR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fr-FR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erodability.</a:t>
            </a:r>
            <a:endParaRPr lang="en-US" sz="2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075" y="908720"/>
            <a:ext cx="8496944" cy="5472608"/>
          </a:xfrm>
        </p:spPr>
        <p:txBody>
          <a:bodyPr>
            <a:noAutofit/>
          </a:bodyPr>
          <a:lstStyle/>
          <a:p>
            <a:endParaRPr lang="fr-FR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4560" lvl="8" indent="0" algn="just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93610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500" dirty="0">
                <a:solidFill>
                  <a:schemeClr val="accent1">
                    <a:lumMod val="50000"/>
                  </a:schemeClr>
                </a:solidFill>
              </a:rPr>
              <a:t>MERCI </a:t>
            </a:r>
            <a:r>
              <a:rPr lang="fr-FR" sz="3500" dirty="0" smtClean="0">
                <a:solidFill>
                  <a:schemeClr val="accent1">
                    <a:lumMod val="50000"/>
                  </a:schemeClr>
                </a:solidFill>
              </a:rPr>
              <a:t>POUR </a:t>
            </a:r>
            <a:r>
              <a:rPr lang="fr-FR" sz="3500" dirty="0">
                <a:solidFill>
                  <a:schemeClr val="accent1">
                    <a:lumMod val="50000"/>
                  </a:schemeClr>
                </a:solidFill>
              </a:rPr>
              <a:t>VOTRE </a:t>
            </a:r>
            <a:r>
              <a:rPr lang="fr-FR" sz="3500" dirty="0" smtClean="0">
                <a:solidFill>
                  <a:schemeClr val="accent1">
                    <a:lumMod val="50000"/>
                  </a:schemeClr>
                </a:solidFill>
              </a:rPr>
              <a:t>ATTENTION</a:t>
            </a:r>
            <a:endParaRPr lang="fr-FR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571817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pnshimiyimana@doct.uliege.be</a:t>
            </a:r>
          </a:p>
          <a:p>
            <a:pPr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philbert.nshimiyimana@2ie-edu.org  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RG: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philbert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nshimiyimana</a:t>
            </a:r>
            <a:endParaRPr lang="fr-FR" sz="2000" b="1" dirty="0" smtClean="0">
              <a:ln>
                <a:solidFill>
                  <a:srgbClr val="D34817"/>
                </a:solidFill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51520" y="4219054"/>
            <a:ext cx="8280920" cy="1015663"/>
            <a:chOff x="143000" y="2994918"/>
            <a:chExt cx="8280920" cy="1015663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00" y="3112336"/>
              <a:ext cx="4824536" cy="8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021090" y="2994918"/>
              <a:ext cx="34028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580"/>
                </a:spcBef>
                <a:buClr>
                  <a:srgbClr val="D34817"/>
                </a:buClr>
                <a:buSzPct val="85000"/>
              </a:pPr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PRD 2016-2021: </a:t>
              </a:r>
              <a:r>
                <a:rPr lang="fr-FR" sz="2000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</a:t>
              </a:r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fr-FR" sz="2000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</a:t>
              </a:r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earth</a:t>
              </a:r>
              <a:r>
                <a:rPr lang="fr-FR" sz="20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fr-FR" sz="200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 Habitat in </a:t>
              </a:r>
              <a:r>
                <a:rPr lang="fr-FR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Burkina Faso</a:t>
              </a:r>
              <a:endParaRPr lang="fr-FR" sz="2000" b="1" dirty="0" smtClean="0">
                <a:ln>
                  <a:solidFill>
                    <a:srgbClr val="D34817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4" descr="E:\2iE-OUAGADOUGOU-2016\LOGO 2iE_ BLOC-MARQUE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46" y="964224"/>
            <a:ext cx="4251370" cy="10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48" y="2315272"/>
            <a:ext cx="1683468" cy="15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080979" y="2335507"/>
            <a:ext cx="1445572" cy="1781635"/>
            <a:chOff x="3716978" y="6931809"/>
            <a:chExt cx="1445572" cy="1781635"/>
          </a:xfrm>
        </p:grpSpPr>
        <p:sp>
          <p:nvSpPr>
            <p:cNvPr id="15" name="Rectangle 4">
              <a:extLst>
                <a:ext uri="{FF2B5EF4-FFF2-40B4-BE49-F238E27FC236}">
                  <a16:creationId xmlns="" xmlns:a16="http://schemas.microsoft.com/office/drawing/2014/main" id="{F39B299C-1D3B-4E3A-B67F-0FA3C942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978" y="8313334"/>
              <a:ext cx="1445572" cy="4001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20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UNIKIN</a:t>
              </a:r>
              <a:endParaRPr lang="fr-BE" alt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978" y="6931809"/>
              <a:ext cx="1445571" cy="149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2746978"/>
            <a:ext cx="3343856" cy="549977"/>
          </a:xfrm>
          <a:prstGeom prst="rect">
            <a:avLst/>
          </a:prstGeom>
        </p:spPr>
      </p:pic>
      <p:pic>
        <p:nvPicPr>
          <p:cNvPr id="10" name="Image 9" descr="uLIEGE_Logo_Compact_CMJN_pos@2x.png">
            <a:extLst>
              <a:ext uri="{FF2B5EF4-FFF2-40B4-BE49-F238E27FC236}">
                <a16:creationId xmlns="" xmlns:a16="http://schemas.microsoft.com/office/drawing/2014/main" id="{0ADD4774-6F93-4370-B740-EEEF3D6517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2" y="922372"/>
            <a:ext cx="2884190" cy="14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76872"/>
            <a:ext cx="9144000" cy="165618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ompressed earth blocks for modern building construction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500" smtClean="0">
                <a:solidFill>
                  <a:schemeClr val="tx1"/>
                </a:solidFill>
              </a:rPr>
              <a:pPr/>
              <a:t>2</a:t>
            </a:fld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9036496" cy="10081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Compressed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blocks (CEBs)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construction</a:t>
            </a: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37716" y="980728"/>
            <a:ext cx="8469684" cy="5904093"/>
            <a:chOff x="137716" y="511805"/>
            <a:chExt cx="8469684" cy="590409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17" y="1196752"/>
              <a:ext cx="3888433" cy="219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7716" y="5846511"/>
              <a:ext cx="8469684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5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Zoungrana, 2017; Hema, 2016, Millogo et al. </a:t>
              </a:r>
              <a:r>
                <a:rPr lang="en-GB" sz="1500" kern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2014Houben and Guillaud, 2006; Bogas et al. 2018; </a:t>
              </a:r>
              <a:r>
                <a:rPr lang="en-US" sz="1600" smtClean="0"/>
                <a:t>XP P13-901, 2001; 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117" y="3921458"/>
              <a:ext cx="3871851" cy="1998636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>
              <a:stCxn id="14338" idx="2"/>
              <a:endCxn id="6" idx="0"/>
            </p:cNvCxnSpPr>
            <p:nvPr/>
          </p:nvCxnSpPr>
          <p:spPr>
            <a:xfrm flipH="1">
              <a:off x="2348043" y="3395567"/>
              <a:ext cx="8291" cy="5258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51520" y="511805"/>
              <a:ext cx="412103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raditional adobe bricks 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(Compressive strength of 1 MPa)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500" smtClean="0">
                <a:solidFill>
                  <a:schemeClr val="tx1"/>
                </a:solidFill>
              </a:rPr>
              <a:pPr/>
              <a:t>3</a:t>
            </a:fld>
            <a:endParaRPr lang="en-US" sz="2500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220072" y="980728"/>
            <a:ext cx="3923928" cy="5406547"/>
            <a:chOff x="5148064" y="513547"/>
            <a:chExt cx="3923928" cy="540654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810" y="1196752"/>
              <a:ext cx="3384376" cy="219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Connecteur droit avec flèche 29"/>
            <p:cNvCxnSpPr>
              <a:stCxn id="1028" idx="2"/>
              <a:endCxn id="1032" idx="0"/>
            </p:cNvCxnSpPr>
            <p:nvPr/>
          </p:nvCxnSpPr>
          <p:spPr>
            <a:xfrm>
              <a:off x="6938998" y="3395566"/>
              <a:ext cx="0" cy="4527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148064" y="513547"/>
              <a:ext cx="392392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Compressed earth blocks 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(Compressive strength of 2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MPa)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351" name="Groupe 14350"/>
            <p:cNvGrpSpPr/>
            <p:nvPr/>
          </p:nvGrpSpPr>
          <p:grpSpPr>
            <a:xfrm>
              <a:off x="5246810" y="3848332"/>
              <a:ext cx="3384376" cy="2071762"/>
              <a:chOff x="5246810" y="3727156"/>
              <a:chExt cx="3384376" cy="2192938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6810" y="3727156"/>
                <a:ext cx="3384376" cy="219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8" name="Ellipse 14347"/>
              <p:cNvSpPr/>
              <p:nvPr/>
            </p:nvSpPr>
            <p:spPr>
              <a:xfrm>
                <a:off x="5652120" y="4787427"/>
                <a:ext cx="2789780" cy="4775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2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65100" y="1412776"/>
            <a:ext cx="8799388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34817"/>
              </a:buClr>
              <a:defRPr/>
            </a:pPr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Hydration reaction of cement 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binding earthen particles;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D34817"/>
              </a:buClr>
              <a:buNone/>
              <a:defRPr/>
            </a:pPr>
            <a:endParaRPr lang="en-US" sz="25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D34817"/>
              </a:buClr>
              <a:defRPr/>
            </a:pPr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Pozzolanic reaction of lime 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earthen materials;</a:t>
            </a:r>
            <a:endParaRPr lang="en-US" sz="2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D34817"/>
              </a:buClr>
              <a:buNone/>
              <a:defRPr/>
            </a:pPr>
            <a:endParaRPr lang="en-US" sz="25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34817"/>
              </a:buClr>
              <a:defRPr/>
            </a:pPr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Geopolymerization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(thermally activated or not) aluminosilicates (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clay) using alkaline </a:t>
            </a: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activators</a:t>
            </a:r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D34817"/>
              </a:buClr>
              <a:defRPr/>
            </a:pPr>
            <a:endParaRPr lang="en-US" sz="25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34817"/>
              </a:buClr>
              <a:defRPr/>
            </a:pPr>
            <a:r>
              <a:rPr lang="en-US" sz="2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By-product materials/ binders …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0" y="44624"/>
            <a:ext cx="8839200" cy="100811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Stabilization using chemical binders improves the performances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of CEBs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wet conditions  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68" y="6309320"/>
            <a:ext cx="8610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34817"/>
              </a:buClr>
              <a:defRPr/>
            </a:pP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Nshimiyimana et al</a:t>
            </a:r>
            <a:r>
              <a:rPr lang="en-US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2019, 2018; </a:t>
            </a:r>
            <a:r>
              <a:rPr lang="en-US" sz="1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2019; Bogas et al. 2018</a:t>
            </a:r>
            <a:r>
              <a:rPr lang="en-US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Sore et al. 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Al-Mukhtar et al. 2010; </a:t>
            </a:r>
            <a:r>
              <a:rPr lang="en-US" sz="1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Houben</a:t>
            </a:r>
            <a:r>
              <a:rPr lang="en-US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Guillaud</a:t>
            </a:r>
            <a:r>
              <a:rPr lang="en-US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</a:t>
            </a:r>
            <a:endParaRPr lang="en-US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79510" y="1110793"/>
            <a:ext cx="8856986" cy="5731655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9B2D1F"/>
              </a:buClr>
              <a:buNone/>
              <a:defRPr/>
            </a:pPr>
            <a:endParaRPr lang="fr-FR" sz="2500" dirty="0" smtClean="0">
              <a:latin typeface="+mj-lt"/>
              <a:cs typeface="Arial" panose="020B0604020202020204" pitchFamily="34" charset="0"/>
            </a:endParaRPr>
          </a:p>
          <a:p>
            <a:pPr marL="182563" lvl="1" indent="-182563">
              <a:buClr>
                <a:srgbClr val="9B2D1F"/>
              </a:buClr>
              <a:buNone/>
              <a:defRPr/>
            </a:pPr>
            <a:endParaRPr lang="fr-FR" sz="250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  <a:p>
            <a:pPr marL="2194560" marR="0" lvl="8" indent="0" defTabSz="914400" rtl="0" eaLnBrk="1" fontAlgn="auto" latinLnBrk="0" hangingPunct="1">
              <a:spcBef>
                <a:spcPts val="370"/>
              </a:spcBef>
              <a:spcAft>
                <a:spcPts val="0"/>
              </a:spcAft>
              <a:buClr>
                <a:srgbClr val="9B2D1F">
                  <a:tint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	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5496" y="188640"/>
            <a:ext cx="9073010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err="1" smtClean="0">
                <a:latin typeface="Arial" panose="020B0604020202020204" pitchFamily="34" charset="0"/>
                <a:cs typeface="Arial" panose="020B0604020202020204" pitchFamily="34" charset="0"/>
              </a:rPr>
              <a:t>By-product</a:t>
            </a:r>
            <a:r>
              <a:rPr lang="fr-FR" sz="2500" b="1" smtClean="0">
                <a:latin typeface="Arial" panose="020B0604020202020204" pitchFamily="34" charset="0"/>
                <a:cs typeface="Arial" panose="020B0604020202020204" pitchFamily="34" charset="0"/>
              </a:rPr>
              <a:t> materials: </a:t>
            </a:r>
            <a:r>
              <a:rPr lang="fr-F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fr-FR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carbide</a:t>
            </a:r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residue</a:t>
            </a:r>
            <a:r>
              <a:rPr lang="fr-F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(CCR) </a:t>
            </a:r>
            <a:r>
              <a:rPr lang="fr-FR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fr-F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performances of CEBs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6455" y="4365104"/>
            <a:ext cx="1029681" cy="46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290920"/>
            <a:ext cx="5328592" cy="15224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00414"/>
            <a:ext cx="9108504" cy="38102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496" y="3356992"/>
            <a:ext cx="3744416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47664" y="6309319"/>
            <a:ext cx="2232248" cy="3600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9872" y="205153"/>
            <a:ext cx="4752527" cy="4271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b="1" dirty="0" smtClean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4560" lvl="8" indent="0" algn="just">
              <a:lnSpc>
                <a:spcPct val="150000"/>
              </a:lnSpc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88640"/>
            <a:ext cx="8964488" cy="86409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smtClean="0">
                <a:latin typeface="Arial" panose="020B0604020202020204" pitchFamily="34" charset="0"/>
                <a:cs typeface="Arial" panose="020B0604020202020204" pitchFamily="34" charset="0"/>
              </a:rPr>
              <a:t>CCR improves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performances of CEBs</a:t>
            </a:r>
            <a:r>
              <a:rPr lang="en-GB" sz="2500" b="1" smtClean="0">
                <a:latin typeface="Arial" panose="020B0604020202020204" pitchFamily="34" charset="0"/>
                <a:cs typeface="Arial" panose="020B0604020202020204" pitchFamily="34" charset="0"/>
              </a:rPr>
              <a:t>: Need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understand the effects of production &amp; curing conditions</a:t>
            </a:r>
            <a:endParaRPr lang="en-GB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2150" y="1407691"/>
            <a:ext cx="9061850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34817"/>
              </a:buClr>
              <a:defRPr/>
            </a:pP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conditions: </a:t>
            </a:r>
          </a:p>
          <a:p>
            <a:pPr lvl="1" algn="just">
              <a:buClr>
                <a:srgbClr val="D34817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Kaolinite-rich earth material + 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+ 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OMC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D34817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Quartz-rich 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material + CCR + 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OMC</a:t>
            </a:r>
          </a:p>
          <a:p>
            <a:pPr lvl="1" algn="just">
              <a:buClr>
                <a:srgbClr val="D34817"/>
              </a:buClr>
              <a:defRPr/>
            </a:pPr>
            <a:endParaRPr lang="en-US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D34817"/>
              </a:buClr>
              <a:defRPr/>
            </a:pPr>
            <a:r>
              <a:rPr lang="en-US" sz="2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Curing time</a:t>
            </a: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0, 28, 45, 90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FR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Clr>
                <a:srgbClr val="D34817"/>
              </a:buClr>
              <a:defRPr/>
            </a:pP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D34817"/>
              </a:buClr>
              <a:defRPr/>
            </a:pPr>
            <a:r>
              <a:rPr lang="en-US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Curing temperature: </a:t>
            </a:r>
            <a:r>
              <a:rPr lang="fr-FR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20±2°C</a:t>
            </a:r>
            <a:r>
              <a:rPr lang="fr-FR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30±5°C </a:t>
            </a:r>
            <a:r>
              <a:rPr lang="fr-FR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(ambiante </a:t>
            </a:r>
            <a:r>
              <a:rPr lang="fr-FR" sz="200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fr-FR" sz="200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lab.), </a:t>
            </a:r>
            <a:r>
              <a:rPr lang="fr-FR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40±2°C.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4A6E-EE0B-4DEF-A87C-78E88835F2B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80512" cy="6876000"/>
          </a:xfrm>
          <a:prstGeom prst="rect">
            <a:avLst/>
          </a:prstGeom>
          <a:solidFill>
            <a:srgbClr val="D52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52B1E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555776" y="2204864"/>
            <a:ext cx="6131024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fr-FR" sz="5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r 42"/>
          <p:cNvGrpSpPr/>
          <p:nvPr/>
        </p:nvGrpSpPr>
        <p:grpSpPr>
          <a:xfrm>
            <a:off x="539553" y="2673168"/>
            <a:ext cx="1883040" cy="271170"/>
            <a:chOff x="3256462" y="3822260"/>
            <a:chExt cx="2634843" cy="379434"/>
          </a:xfrm>
        </p:grpSpPr>
        <p:sp>
          <p:nvSpPr>
            <p:cNvPr id="15" name="Rectangle 14"/>
            <p:cNvSpPr/>
            <p:nvPr/>
          </p:nvSpPr>
          <p:spPr>
            <a:xfrm>
              <a:off x="3256462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08265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60068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11871" y="3822260"/>
              <a:ext cx="379434" cy="379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57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5" y="980728"/>
            <a:ext cx="3358302" cy="568747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75928" y="5220816"/>
            <a:ext cx="3159968" cy="209661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580112" y="2521879"/>
            <a:ext cx="3159968" cy="209661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393798" y="1012461"/>
            <a:ext cx="2769872" cy="568863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188640"/>
            <a:ext cx="88392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Raw materials were processed and characterized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732240" y="3429000"/>
            <a:ext cx="2302264" cy="3464997"/>
          </a:xfrm>
          <a:prstGeom prst="rect">
            <a:avLst/>
          </a:prstGeom>
          <a:noFill/>
          <a:ln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900113">
              <a:buNone/>
            </a:pPr>
            <a:endParaRPr lang="fr-FR" sz="2000" b="1" dirty="0" smtClean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48" y="3581907"/>
            <a:ext cx="2147936" cy="32229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37" y="3581907"/>
            <a:ext cx="2291547" cy="3231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908720"/>
            <a:ext cx="64087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98738" indent="-2598738">
              <a:spcAft>
                <a:spcPts val="300"/>
              </a:spcAft>
            </a:pPr>
            <a:r>
              <a:rPr lang="en-GB" sz="20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Earthen materials 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5 mm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568" y="3581908"/>
            <a:ext cx="2144669" cy="32229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732026" y="908720"/>
            <a:ext cx="21461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98738" indent="-2598738">
              <a:spcAft>
                <a:spcPts val="300"/>
              </a:spcAft>
            </a:pPr>
            <a:r>
              <a:rPr lang="fr-FR" sz="2000" b="1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&lt;125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20034"/>
              </p:ext>
            </p:extLst>
          </p:nvPr>
        </p:nvGraphicFramePr>
        <p:xfrm>
          <a:off x="7079" y="1387347"/>
          <a:ext cx="9029417" cy="2185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0665"/>
                <a:gridCol w="2088232"/>
                <a:gridCol w="2160240"/>
                <a:gridCol w="2520280"/>
              </a:tblGrid>
              <a:tr h="4273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kern="1200" dirty="0" err="1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Mineral</a:t>
                      </a: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Kaolinite (75)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(60)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Portlandite </a:t>
                      </a:r>
                      <a:r>
                        <a:rPr lang="fr-FR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</a:t>
                      </a: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3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Fine:</a:t>
                      </a:r>
                      <a:r>
                        <a:rPr lang="fr-FR" sz="2000" b="1" kern="1200" baseline="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&lt;80 µm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936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4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 (</a:t>
                      </a:r>
                      <a:r>
                        <a:rPr lang="fr-FR" sz="2000" b="1" kern="1200" dirty="0" err="1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</a:t>
                      </a: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(50)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(35)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936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OMC (%)</a:t>
                      </a:r>
                      <a:r>
                        <a:rPr lang="fr-FR" sz="2000" b="1" kern="1200" baseline="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[Kg/m</a:t>
                      </a:r>
                      <a:r>
                        <a:rPr lang="fr-FR" sz="2000" b="1" kern="1200" baseline="3000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FR" sz="2000" b="1" kern="1200" baseline="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lang="fr-FR" sz="2000" b="1" kern="1200" dirty="0" smtClean="0">
                        <a:solidFill>
                          <a:srgbClr val="00539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 [1760]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 [1850]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dirty="0" err="1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fr-FR" sz="2000" b="1" kern="1200" baseline="0" dirty="0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kern="1200" baseline="0" dirty="0" err="1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fr-FR" sz="2000" b="1" kern="1200" dirty="0" err="1" smtClean="0">
                          <a:solidFill>
                            <a:srgbClr val="0053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ensity</a:t>
                      </a:r>
                      <a:endParaRPr lang="en-US" sz="2000" b="1" kern="1200" dirty="0">
                        <a:solidFill>
                          <a:srgbClr val="00539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09600" y="260648"/>
            <a:ext cx="8229600" cy="562074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7504" y="188640"/>
            <a:ext cx="8731696" cy="93610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CCR (0, 10, 20 wt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 was added to the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earthen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for production of mix solutions &amp; stabilized CEBs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453F4A6E-EE0B-4DEF-A87C-78E88835F2BB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500412"/>
            <a:ext cx="1800994" cy="135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2051720" y="1124744"/>
            <a:ext cx="6984776" cy="192247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>
              <a:lnSpc>
                <a:spcPct val="150000"/>
              </a:lnSpc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solutions: </a:t>
            </a:r>
          </a:p>
          <a:p>
            <a:pPr marL="498475" lvl="1" indent="-230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earth+CCR+100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H2O;</a:t>
            </a:r>
          </a:p>
          <a:p>
            <a:pPr marL="498475" lvl="1" indent="-230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1-45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days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20 vs 40 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051720" y="4941168"/>
            <a:ext cx="7176973" cy="172819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Testing the compressive strength of stabilized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CEBs: </a:t>
            </a:r>
          </a:p>
          <a:p>
            <a:pPr marL="554037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using OMC vs OMC+2%; </a:t>
            </a:r>
          </a:p>
          <a:p>
            <a:pPr marL="554037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Cured for 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28, 45,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90  days;</a:t>
            </a:r>
          </a:p>
          <a:p>
            <a:pPr marL="554037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Cured at 20, 30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(ambient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.), and 40 °C.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945" lvl="2">
              <a:lnSpc>
                <a:spcPct val="1500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091" y="3263241"/>
            <a:ext cx="2137859" cy="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67787"/>
            <a:ext cx="1027820" cy="1373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26" y="6525344"/>
            <a:ext cx="12202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CDE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233048"/>
            <a:ext cx="1469380" cy="1979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4" y="3553480"/>
            <a:ext cx="1701944" cy="1275480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1809448" y="4093728"/>
            <a:ext cx="319830" cy="19936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èche droite 23"/>
          <p:cNvSpPr/>
          <p:nvPr/>
        </p:nvSpPr>
        <p:spPr>
          <a:xfrm>
            <a:off x="4140108" y="4052170"/>
            <a:ext cx="319830" cy="19936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-36512" y="47878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295x140x95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87832</TotalTime>
  <Words>800</Words>
  <Application>Microsoft Office PowerPoint</Application>
  <PresentationFormat>Affichage à l'écran (4:3)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Wingdings 2</vt:lpstr>
      <vt:lpstr>Thème Office</vt:lpstr>
      <vt:lpstr>Effects of production and curing conditions on performances of stabilized compressed earth blocks: Kaolinite vs quartz-rich materials</vt:lpstr>
      <vt:lpstr>Présentation PowerPoint</vt:lpstr>
      <vt:lpstr>Présentation PowerPoint</vt:lpstr>
      <vt:lpstr>  </vt:lpstr>
      <vt:lpstr>Présentation PowerPoint</vt:lpstr>
      <vt:lpstr>Présentation PowerPoint</vt:lpstr>
      <vt:lpstr>  </vt:lpstr>
      <vt:lpstr>Présentation PowerPoint</vt:lpstr>
      <vt:lpstr>Présentation PowerPoint</vt:lpstr>
      <vt:lpstr>  </vt:lpstr>
      <vt:lpstr>Présentation PowerPoint</vt:lpstr>
      <vt:lpstr>Présentation PowerPoint</vt:lpstr>
      <vt:lpstr> </vt:lpstr>
      <vt:lpstr>Présentation PowerPoint</vt:lpstr>
      <vt:lpstr> </vt:lpstr>
      <vt:lpstr>Présentation PowerPoint</vt:lpstr>
      <vt:lpstr>CONCLUDING REMARKS</vt:lpstr>
      <vt:lpstr>Présentation PowerPoint</vt:lpstr>
      <vt:lpstr>MERCI POUR VOTRE ATTENTION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NSHIMIYIMANA Philbert</dc:creator>
  <cp:lastModifiedBy>Philbert NSHIMIYIMANA</cp:lastModifiedBy>
  <cp:revision>4499</cp:revision>
  <cp:lastPrinted>2018-10-31T16:13:50Z</cp:lastPrinted>
  <dcterms:created xsi:type="dcterms:W3CDTF">2015-08-15T21:02:39Z</dcterms:created>
  <dcterms:modified xsi:type="dcterms:W3CDTF">2019-12-11T09:03:08Z</dcterms:modified>
</cp:coreProperties>
</file>