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notesMasterIdLst>
    <p:notesMasterId r:id="rId30"/>
  </p:notesMasterIdLst>
  <p:sldIdLst>
    <p:sldId id="256" r:id="rId2"/>
    <p:sldId id="257" r:id="rId3"/>
    <p:sldId id="277" r:id="rId4"/>
    <p:sldId id="258" r:id="rId5"/>
    <p:sldId id="273" r:id="rId6"/>
    <p:sldId id="295" r:id="rId7"/>
    <p:sldId id="296" r:id="rId8"/>
    <p:sldId id="298" r:id="rId9"/>
    <p:sldId id="297" r:id="rId10"/>
    <p:sldId id="299" r:id="rId11"/>
    <p:sldId id="300" r:id="rId12"/>
    <p:sldId id="301" r:id="rId13"/>
    <p:sldId id="302" r:id="rId14"/>
    <p:sldId id="303" r:id="rId15"/>
    <p:sldId id="304" r:id="rId16"/>
    <p:sldId id="305" r:id="rId17"/>
    <p:sldId id="306" r:id="rId18"/>
    <p:sldId id="270" r:id="rId19"/>
    <p:sldId id="282" r:id="rId20"/>
    <p:sldId id="268" r:id="rId21"/>
    <p:sldId id="281" r:id="rId22"/>
    <p:sldId id="279" r:id="rId23"/>
    <p:sldId id="293" r:id="rId24"/>
    <p:sldId id="275" r:id="rId25"/>
    <p:sldId id="274" r:id="rId26"/>
    <p:sldId id="276" r:id="rId27"/>
    <p:sldId id="278" r:id="rId28"/>
    <p:sldId id="292"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4767" autoAdjust="0"/>
  </p:normalViewPr>
  <p:slideViewPr>
    <p:cSldViewPr snapToGrid="0">
      <p:cViewPr varScale="1">
        <p:scale>
          <a:sx n="59" d="100"/>
          <a:sy n="59" d="100"/>
        </p:scale>
        <p:origin x="18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9B3FE0-99CA-4B95-A6C3-EFE8CBFFEB50}" type="datetimeFigureOut">
              <a:rPr lang="fr-BE" smtClean="0"/>
              <a:t>14-11-19</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B4DE2C-BEAB-40DB-9B8F-7274162F3988}" type="slidenum">
              <a:rPr lang="fr-BE" smtClean="0"/>
              <a:t>‹N°›</a:t>
            </a:fld>
            <a:endParaRPr lang="fr-BE"/>
          </a:p>
        </p:txBody>
      </p:sp>
    </p:spTree>
    <p:extLst>
      <p:ext uri="{BB962C8B-B14F-4D97-AF65-F5344CB8AC3E}">
        <p14:creationId xmlns:p14="http://schemas.microsoft.com/office/powerpoint/2010/main" val="20062512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11B4DE2C-BEAB-40DB-9B8F-7274162F3988}" type="slidenum">
              <a:rPr lang="fr-BE" smtClean="0"/>
              <a:t>14</a:t>
            </a:fld>
            <a:endParaRPr lang="fr-BE"/>
          </a:p>
        </p:txBody>
      </p:sp>
    </p:spTree>
    <p:extLst>
      <p:ext uri="{BB962C8B-B14F-4D97-AF65-F5344CB8AC3E}">
        <p14:creationId xmlns:p14="http://schemas.microsoft.com/office/powerpoint/2010/main" val="18614554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sz="1200" b="0" i="0" u="none" strike="noStrike" kern="1200" baseline="0" dirty="0" smtClean="0">
                <a:solidFill>
                  <a:schemeClr val="tx1"/>
                </a:solidFill>
                <a:latin typeface="+mn-lt"/>
                <a:ea typeface="+mn-ea"/>
                <a:cs typeface="+mn-cs"/>
              </a:rPr>
              <a:t>cette supervision ne causerait pas nécessairement de tort au supervisé, mais elle ne l’aide pas non plus à atteindre ses objectifs d’apprentissage</a:t>
            </a:r>
            <a:endParaRPr lang="fr-BE" dirty="0"/>
          </a:p>
        </p:txBody>
      </p:sp>
      <p:sp>
        <p:nvSpPr>
          <p:cNvPr id="4" name="Espace réservé du numéro de diapositive 3"/>
          <p:cNvSpPr>
            <a:spLocks noGrp="1"/>
          </p:cNvSpPr>
          <p:nvPr>
            <p:ph type="sldNum" sz="quarter" idx="10"/>
          </p:nvPr>
        </p:nvSpPr>
        <p:spPr/>
        <p:txBody>
          <a:bodyPr/>
          <a:lstStyle/>
          <a:p>
            <a:fld id="{11B4DE2C-BEAB-40DB-9B8F-7274162F3988}" type="slidenum">
              <a:rPr lang="fr-BE" smtClean="0"/>
              <a:t>15</a:t>
            </a:fld>
            <a:endParaRPr lang="fr-BE"/>
          </a:p>
        </p:txBody>
      </p:sp>
    </p:spTree>
    <p:extLst>
      <p:ext uri="{BB962C8B-B14F-4D97-AF65-F5344CB8AC3E}">
        <p14:creationId xmlns:p14="http://schemas.microsoft.com/office/powerpoint/2010/main" val="37197399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sz="1200" b="0" i="0" u="none" strike="noStrike" kern="1200" baseline="0" dirty="0" smtClean="0">
                <a:solidFill>
                  <a:schemeClr val="tx1"/>
                </a:solidFill>
                <a:latin typeface="+mn-lt"/>
                <a:ea typeface="+mn-ea"/>
                <a:cs typeface="+mn-cs"/>
              </a:rPr>
              <a:t>l’utilisation du pouvoir au bénéfice personnel du superviseur</a:t>
            </a:r>
          </a:p>
          <a:p>
            <a:r>
              <a:rPr lang="fr-BE" sz="1200" b="0" i="0" u="none" strike="noStrike" kern="1200" baseline="0" dirty="0" smtClean="0">
                <a:solidFill>
                  <a:schemeClr val="tx1"/>
                </a:solidFill>
                <a:latin typeface="+mn-lt"/>
                <a:ea typeface="+mn-ea"/>
                <a:cs typeface="+mn-cs"/>
              </a:rPr>
              <a:t>macro et micro-agressions envers le supervisé (p. ex., racisme, homophobie);</a:t>
            </a:r>
          </a:p>
          <a:p>
            <a:r>
              <a:rPr lang="fr-BE" sz="1200" b="0" i="0" u="none" strike="noStrike" kern="1200" baseline="0" dirty="0" smtClean="0">
                <a:solidFill>
                  <a:schemeClr val="tx1"/>
                </a:solidFill>
                <a:latin typeface="+mn-lt"/>
                <a:ea typeface="+mn-ea"/>
                <a:cs typeface="+mn-cs"/>
              </a:rPr>
              <a:t>l’humiliation ou le dénigrement publics du supervisé</a:t>
            </a:r>
          </a:p>
          <a:p>
            <a:r>
              <a:rPr lang="fr-BE" sz="1200" b="0" i="0" u="none" strike="noStrike" kern="1200" baseline="0" dirty="0" smtClean="0">
                <a:solidFill>
                  <a:schemeClr val="tx1"/>
                </a:solidFill>
                <a:latin typeface="+mn-lt"/>
                <a:ea typeface="+mn-ea"/>
                <a:cs typeface="+mn-cs"/>
              </a:rPr>
              <a:t>une attitude dégradante, excessivement critique</a:t>
            </a:r>
            <a:endParaRPr lang="fr-BE" dirty="0"/>
          </a:p>
        </p:txBody>
      </p:sp>
      <p:sp>
        <p:nvSpPr>
          <p:cNvPr id="4" name="Espace réservé du numéro de diapositive 3"/>
          <p:cNvSpPr>
            <a:spLocks noGrp="1"/>
          </p:cNvSpPr>
          <p:nvPr>
            <p:ph type="sldNum" sz="quarter" idx="10"/>
          </p:nvPr>
        </p:nvSpPr>
        <p:spPr/>
        <p:txBody>
          <a:bodyPr/>
          <a:lstStyle/>
          <a:p>
            <a:fld id="{11B4DE2C-BEAB-40DB-9B8F-7274162F3988}" type="slidenum">
              <a:rPr lang="fr-BE" smtClean="0"/>
              <a:t>16</a:t>
            </a:fld>
            <a:endParaRPr lang="fr-BE"/>
          </a:p>
        </p:txBody>
      </p:sp>
    </p:spTree>
    <p:extLst>
      <p:ext uri="{BB962C8B-B14F-4D97-AF65-F5344CB8AC3E}">
        <p14:creationId xmlns:p14="http://schemas.microsoft.com/office/powerpoint/2010/main" val="7351392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sz="1200" b="0" i="0" u="none" strike="noStrike" kern="1200" baseline="0" dirty="0" smtClean="0">
                <a:solidFill>
                  <a:schemeClr val="tx1"/>
                </a:solidFill>
                <a:latin typeface="+mn-lt"/>
                <a:ea typeface="+mn-ea"/>
                <a:cs typeface="+mn-cs"/>
              </a:rPr>
              <a:t>moins le superviseur se sent compétent dans son rôle, plus il sera à risque de poser des gestes visant à affirmer son autorité, plutôt que de viser le développement du supervisé</a:t>
            </a:r>
            <a:endParaRPr lang="fr-BE" dirty="0"/>
          </a:p>
        </p:txBody>
      </p:sp>
      <p:sp>
        <p:nvSpPr>
          <p:cNvPr id="4" name="Espace réservé du numéro de diapositive 3"/>
          <p:cNvSpPr>
            <a:spLocks noGrp="1"/>
          </p:cNvSpPr>
          <p:nvPr>
            <p:ph type="sldNum" sz="quarter" idx="10"/>
          </p:nvPr>
        </p:nvSpPr>
        <p:spPr/>
        <p:txBody>
          <a:bodyPr/>
          <a:lstStyle/>
          <a:p>
            <a:fld id="{11B4DE2C-BEAB-40DB-9B8F-7274162F3988}" type="slidenum">
              <a:rPr lang="fr-BE" smtClean="0"/>
              <a:t>17</a:t>
            </a:fld>
            <a:endParaRPr lang="fr-BE"/>
          </a:p>
        </p:txBody>
      </p:sp>
    </p:spTree>
    <p:extLst>
      <p:ext uri="{BB962C8B-B14F-4D97-AF65-F5344CB8AC3E}">
        <p14:creationId xmlns:p14="http://schemas.microsoft.com/office/powerpoint/2010/main" val="8947540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ctr"/>
            <a:r>
              <a:rPr lang="fr-FR" sz="1600" b="1" dirty="0" smtClean="0"/>
              <a:t>Association pour l'Etude, la Modification et la Thérapie du Comportement Membre de l'</a:t>
            </a:r>
            <a:r>
              <a:rPr lang="fr-FR" sz="1600" b="1" dirty="0" err="1" smtClean="0"/>
              <a:t>European</a:t>
            </a:r>
            <a:r>
              <a:rPr lang="fr-FR" sz="1600" b="1" dirty="0" smtClean="0"/>
              <a:t> Association for </a:t>
            </a:r>
            <a:r>
              <a:rPr lang="fr-FR" sz="1600" b="1" dirty="0" err="1" smtClean="0"/>
              <a:t>Behavioural</a:t>
            </a:r>
            <a:r>
              <a:rPr lang="fr-FR" sz="1600" b="1" dirty="0" smtClean="0"/>
              <a:t> and Cognitive </a:t>
            </a:r>
            <a:r>
              <a:rPr lang="fr-FR" sz="1600" b="1" dirty="0" err="1" smtClean="0"/>
              <a:t>Therapy</a:t>
            </a:r>
            <a:r>
              <a:rPr lang="fr-FR" sz="1600" b="1" dirty="0" smtClean="0"/>
              <a:t> </a:t>
            </a:r>
          </a:p>
          <a:p>
            <a:pPr algn="ctr"/>
            <a:r>
              <a:rPr lang="fr-FR" dirty="0" smtClean="0"/>
              <a:t> </a:t>
            </a:r>
          </a:p>
          <a:p>
            <a:pPr algn="ctr"/>
            <a:r>
              <a:rPr lang="fr-FR" sz="1400" b="1" dirty="0" smtClean="0"/>
              <a:t>Charte de bonne pratique des superviseurs </a:t>
            </a:r>
          </a:p>
          <a:p>
            <a:endParaRPr lang="fr-FR" dirty="0" smtClean="0"/>
          </a:p>
          <a:p>
            <a:pPr algn="just"/>
            <a:r>
              <a:rPr lang="fr-FR" dirty="0" smtClean="0"/>
              <a:t>Les superviseurs reconnus par l'</a:t>
            </a:r>
            <a:r>
              <a:rPr lang="fr-FR" dirty="0" err="1" smtClean="0"/>
              <a:t>Aemtc</a:t>
            </a:r>
            <a:r>
              <a:rPr lang="fr-FR" dirty="0" smtClean="0"/>
              <a:t>, s'engagent à : </a:t>
            </a:r>
          </a:p>
          <a:p>
            <a:pPr algn="just"/>
            <a:r>
              <a:rPr lang="fr-FR" dirty="0" smtClean="0"/>
              <a:t> </a:t>
            </a:r>
          </a:p>
          <a:p>
            <a:pPr algn="just"/>
            <a:r>
              <a:rPr lang="fr-FR" dirty="0" smtClean="0"/>
              <a:t>(1) respecter la présente charte de bonne pratique ; </a:t>
            </a:r>
          </a:p>
          <a:p>
            <a:pPr algn="just"/>
            <a:r>
              <a:rPr lang="fr-FR" dirty="0" smtClean="0"/>
              <a:t> </a:t>
            </a:r>
          </a:p>
          <a:p>
            <a:pPr algn="just"/>
            <a:r>
              <a:rPr lang="fr-FR" dirty="0" smtClean="0"/>
              <a:t>(2) signaler aux supervisés l'existence de cette charte sur le site de l'</a:t>
            </a:r>
            <a:r>
              <a:rPr lang="fr-FR" dirty="0" err="1" smtClean="0"/>
              <a:t>Aemtc</a:t>
            </a:r>
            <a:r>
              <a:rPr lang="fr-FR" dirty="0" smtClean="0"/>
              <a:t> ; </a:t>
            </a:r>
          </a:p>
          <a:p>
            <a:pPr algn="just"/>
            <a:r>
              <a:rPr lang="fr-FR" dirty="0" smtClean="0"/>
              <a:t> </a:t>
            </a:r>
          </a:p>
          <a:p>
            <a:pPr algn="just"/>
            <a:r>
              <a:rPr lang="fr-FR" dirty="0" smtClean="0"/>
              <a:t>(3) préciser aux supervisés leurs domaines de compétence et leurs disponibilités (lieu et horaires de supervision) ; </a:t>
            </a:r>
          </a:p>
          <a:p>
            <a:pPr algn="just"/>
            <a:r>
              <a:rPr lang="fr-FR" dirty="0" smtClean="0"/>
              <a:t> </a:t>
            </a:r>
          </a:p>
          <a:p>
            <a:pPr algn="just"/>
            <a:r>
              <a:rPr lang="fr-FR" dirty="0" smtClean="0"/>
              <a:t>(4) s'accorder avec les supervisés sur les modalités pratiques des supervisions (tarifs en individuel et en groupe, nombre de séances, nombre maximum de supervisés en supervision, .. ; </a:t>
            </a:r>
          </a:p>
          <a:p>
            <a:pPr algn="just"/>
            <a:r>
              <a:rPr lang="fr-FR" dirty="0" smtClean="0"/>
              <a:t> </a:t>
            </a:r>
          </a:p>
          <a:p>
            <a:pPr algn="just"/>
            <a:r>
              <a:rPr lang="fr-FR" dirty="0" smtClean="0"/>
              <a:t>(5) respecter le secret professionnel concernant les supervisés et leurs cas cliniques ; </a:t>
            </a:r>
          </a:p>
          <a:p>
            <a:pPr algn="just"/>
            <a:r>
              <a:rPr lang="fr-FR" dirty="0" smtClean="0"/>
              <a:t> </a:t>
            </a:r>
          </a:p>
          <a:p>
            <a:pPr algn="just"/>
            <a:r>
              <a:rPr lang="fr-FR" dirty="0" smtClean="0"/>
              <a:t>(6) respecter les horaires prévus et prévenir les supervisés des changements éventuels ; </a:t>
            </a:r>
          </a:p>
          <a:p>
            <a:pPr algn="just"/>
            <a:r>
              <a:rPr lang="fr-FR" dirty="0" smtClean="0"/>
              <a:t> </a:t>
            </a:r>
          </a:p>
          <a:p>
            <a:pPr algn="just"/>
            <a:r>
              <a:rPr lang="fr-FR" dirty="0" smtClean="0"/>
              <a:t>(7) offrir aux supervisés des services de qualité en matière pédagogique, théorique et clinique ; </a:t>
            </a:r>
          </a:p>
          <a:p>
            <a:pPr algn="just"/>
            <a:r>
              <a:rPr lang="fr-FR" dirty="0" smtClean="0"/>
              <a:t> </a:t>
            </a:r>
          </a:p>
          <a:p>
            <a:pPr algn="just"/>
            <a:r>
              <a:rPr lang="fr-FR" dirty="0" smtClean="0"/>
              <a:t>(8) servir de modèle d'une bonne pratique clinique (respect de la déontologie, alliance de travail, ouverture aux idées du supervisé, encouragement du supervisé, ...) ; </a:t>
            </a:r>
          </a:p>
          <a:p>
            <a:pPr algn="just"/>
            <a:r>
              <a:rPr lang="fr-FR" dirty="0" smtClean="0"/>
              <a:t> </a:t>
            </a:r>
          </a:p>
          <a:p>
            <a:pPr algn="just"/>
            <a:r>
              <a:rPr lang="fr-FR" dirty="0" smtClean="0"/>
              <a:t>(9) continuer à se former eux-mêmes aux TCC (formations, </a:t>
            </a:r>
            <a:r>
              <a:rPr lang="fr-FR" dirty="0" err="1" smtClean="0"/>
              <a:t>intervisions</a:t>
            </a:r>
            <a:r>
              <a:rPr lang="fr-FR" dirty="0" smtClean="0"/>
              <a:t>, congrès, journées scientifiques, ...) ; </a:t>
            </a:r>
          </a:p>
          <a:p>
            <a:pPr algn="just"/>
            <a:r>
              <a:rPr lang="fr-FR" dirty="0" smtClean="0"/>
              <a:t> </a:t>
            </a:r>
          </a:p>
          <a:p>
            <a:pPr algn="just"/>
            <a:r>
              <a:rPr lang="fr-FR" dirty="0" smtClean="0"/>
              <a:t>(10) remettre aux supervisés une quittance en bonne et due forme ; </a:t>
            </a:r>
          </a:p>
          <a:p>
            <a:pPr algn="just"/>
            <a:r>
              <a:rPr lang="fr-FR" dirty="0" smtClean="0"/>
              <a:t> </a:t>
            </a:r>
          </a:p>
          <a:p>
            <a:pPr algn="just"/>
            <a:r>
              <a:rPr lang="fr-FR" dirty="0" smtClean="0"/>
              <a:t>(11) signer la feuille de supervision des supervisés ; </a:t>
            </a:r>
          </a:p>
          <a:p>
            <a:pPr algn="just"/>
            <a:r>
              <a:rPr lang="fr-FR" dirty="0" smtClean="0"/>
              <a:t> </a:t>
            </a:r>
          </a:p>
          <a:p>
            <a:pPr algn="just"/>
            <a:r>
              <a:rPr lang="fr-FR" dirty="0" smtClean="0"/>
              <a:t>(12) proposer régulièrement aux supervisés des évaluations portant sur la satisfaction mutuelle du travail de supervision. </a:t>
            </a:r>
          </a:p>
          <a:p>
            <a:pPr algn="just"/>
            <a:endParaRPr lang="fr-FR" dirty="0" smtClean="0"/>
          </a:p>
          <a:p>
            <a:pPr algn="just"/>
            <a:r>
              <a:rPr lang="fr-FR" dirty="0" smtClean="0"/>
              <a:t>L'adhésion à cette charte est une condition nécessaire pour la reconnaissance d'un membre de l'</a:t>
            </a:r>
            <a:r>
              <a:rPr lang="fr-FR" dirty="0" err="1" smtClean="0"/>
              <a:t>Aemtc</a:t>
            </a:r>
            <a:r>
              <a:rPr lang="fr-FR" dirty="0" smtClean="0"/>
              <a:t> au titre de "superviseur officiel reconnu". </a:t>
            </a:r>
          </a:p>
          <a:p>
            <a:pPr algn="just"/>
            <a:r>
              <a:rPr lang="fr-FR" dirty="0" smtClean="0"/>
              <a:t> </a:t>
            </a:r>
          </a:p>
          <a:p>
            <a:pPr algn="just"/>
            <a:r>
              <a:rPr lang="fr-FR" dirty="0" smtClean="0"/>
              <a:t>Tout supervisé qui le désire peut se plaindre du non-respect de la présente charte. Il lui suffit d'adresser un courrier motivé au président de l'</a:t>
            </a:r>
            <a:r>
              <a:rPr lang="fr-FR" dirty="0" err="1" smtClean="0"/>
              <a:t>Aemtc</a:t>
            </a:r>
            <a:r>
              <a:rPr lang="fr-FR" dirty="0" smtClean="0"/>
              <a:t>. Le président de l'</a:t>
            </a:r>
            <a:r>
              <a:rPr lang="fr-FR" dirty="0" err="1" smtClean="0"/>
              <a:t>Aemtc</a:t>
            </a:r>
            <a:r>
              <a:rPr lang="fr-FR" dirty="0" smtClean="0"/>
              <a:t> informera le superviseur incriminé de la plainte introduite. Le nom de l'auteur de la plainte ne sera pas communiqué au superviseur incriminé. </a:t>
            </a:r>
          </a:p>
          <a:p>
            <a:pPr algn="just"/>
            <a:r>
              <a:rPr lang="fr-FR" dirty="0" smtClean="0"/>
              <a:t> </a:t>
            </a:r>
            <a:endParaRPr lang="fr-BE" dirty="0"/>
          </a:p>
        </p:txBody>
      </p:sp>
      <p:sp>
        <p:nvSpPr>
          <p:cNvPr id="4" name="Espace réservé du numéro de diapositive 3"/>
          <p:cNvSpPr>
            <a:spLocks noGrp="1"/>
          </p:cNvSpPr>
          <p:nvPr>
            <p:ph type="sldNum" sz="quarter" idx="10"/>
          </p:nvPr>
        </p:nvSpPr>
        <p:spPr/>
        <p:txBody>
          <a:bodyPr/>
          <a:lstStyle/>
          <a:p>
            <a:fld id="{11B4DE2C-BEAB-40DB-9B8F-7274162F3988}" type="slidenum">
              <a:rPr lang="fr-BE" smtClean="0"/>
              <a:t>21</a:t>
            </a:fld>
            <a:endParaRPr lang="fr-BE"/>
          </a:p>
        </p:txBody>
      </p:sp>
    </p:spTree>
    <p:extLst>
      <p:ext uri="{BB962C8B-B14F-4D97-AF65-F5344CB8AC3E}">
        <p14:creationId xmlns:p14="http://schemas.microsoft.com/office/powerpoint/2010/main" val="30526157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fr-FR" smtClean="0"/>
              <a:t>Modifiez le style du titre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11/14/2019</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‹N°›</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11/14/2019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11/14/2019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11/14/2019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fr-FR" smtClean="0"/>
              <a:t>Modifiez le style du titre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11/14/2019</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‹N°›</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11/14/2019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11/14/2019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11/14/2019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11/14/2019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fr-FR" smtClean="0"/>
              <a:t>Modifiez le style du titre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8" name="Date Placeholder 7"/>
          <p:cNvSpPr>
            <a:spLocks noGrp="1"/>
          </p:cNvSpPr>
          <p:nvPr>
            <p:ph type="dt" sz="half" idx="10"/>
          </p:nvPr>
        </p:nvSpPr>
        <p:spPr/>
        <p:txBody>
          <a:bodyPr/>
          <a:lstStyle/>
          <a:p>
            <a:fld id="{1CF131DD-A141-4471-BCF9-C6073EDD7E20}" type="datetimeFigureOut">
              <a:rPr lang="en-US" dirty="0"/>
              <a:t>11/14/2019</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‹N°›</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11/14/2019</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‹N°›</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11/14/2019</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hyperlink" Target="http://www.aemtc.ulg.ac.be/uploads/doc/Supervision_Charte_de_bonne_pratique.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hyperlink" Target="https://eabct.eu/wpcontent/uploads/2019/01/Thomas%20Kalpakoglou-Training-and-Accreditation-2002-2013.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sz="5400" b="1" dirty="0"/>
              <a:t>La supervision en </a:t>
            </a:r>
            <a:r>
              <a:rPr lang="fr-FR" sz="5400" b="1" dirty="0" smtClean="0"/>
              <a:t>T.C.C.</a:t>
            </a:r>
            <a:br>
              <a:rPr lang="fr-FR" sz="5400" b="1" dirty="0" smtClean="0"/>
            </a:br>
            <a:r>
              <a:rPr lang="fr-FR" sz="4000" dirty="0" smtClean="0"/>
              <a:t>les </a:t>
            </a:r>
            <a:r>
              <a:rPr lang="fr-FR" sz="4000" dirty="0"/>
              <a:t>difficultés rencontrées par les superviseurs </a:t>
            </a:r>
            <a:endParaRPr lang="fr-BE" sz="4000" dirty="0"/>
          </a:p>
        </p:txBody>
      </p:sp>
      <p:sp>
        <p:nvSpPr>
          <p:cNvPr id="3" name="Sous-titre 2"/>
          <p:cNvSpPr>
            <a:spLocks noGrp="1"/>
          </p:cNvSpPr>
          <p:nvPr>
            <p:ph type="subTitle" idx="1"/>
          </p:nvPr>
        </p:nvSpPr>
        <p:spPr/>
        <p:txBody>
          <a:bodyPr>
            <a:normAutofit/>
          </a:bodyPr>
          <a:lstStyle/>
          <a:p>
            <a:pPr algn="r"/>
            <a:r>
              <a:rPr lang="fr-BE" sz="2000" dirty="0" smtClean="0"/>
              <a:t>BLAIRY Sylvie &amp; NACHTERGAEL Hilde</a:t>
            </a:r>
            <a:endParaRPr lang="fr-BE" sz="2000" dirty="0"/>
          </a:p>
        </p:txBody>
      </p:sp>
      <p:sp>
        <p:nvSpPr>
          <p:cNvPr id="4" name="ZoneTexte 3"/>
          <p:cNvSpPr txBox="1"/>
          <p:nvPr/>
        </p:nvSpPr>
        <p:spPr>
          <a:xfrm>
            <a:off x="1561708" y="4710608"/>
            <a:ext cx="3982881" cy="400110"/>
          </a:xfrm>
          <a:prstGeom prst="rect">
            <a:avLst/>
          </a:prstGeom>
          <a:noFill/>
        </p:spPr>
        <p:txBody>
          <a:bodyPr wrap="square" rtlCol="0">
            <a:spAutoFit/>
          </a:bodyPr>
          <a:lstStyle/>
          <a:p>
            <a:r>
              <a:rPr lang="fr-BE" sz="2000" dirty="0" smtClean="0"/>
              <a:t>AEMTC : 46</a:t>
            </a:r>
            <a:r>
              <a:rPr lang="fr-BE" sz="2000" baseline="30000" dirty="0" smtClean="0"/>
              <a:t>e</a:t>
            </a:r>
            <a:r>
              <a:rPr lang="fr-BE" sz="2000" dirty="0" smtClean="0"/>
              <a:t> JS</a:t>
            </a:r>
            <a:endParaRPr lang="fr-BE" sz="2000" dirty="0"/>
          </a:p>
        </p:txBody>
      </p:sp>
    </p:spTree>
    <p:extLst>
      <p:ext uri="{BB962C8B-B14F-4D97-AF65-F5344CB8AC3E}">
        <p14:creationId xmlns:p14="http://schemas.microsoft.com/office/powerpoint/2010/main" val="37454005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66799" y="642594"/>
            <a:ext cx="10526487" cy="875963"/>
          </a:xfrm>
        </p:spPr>
        <p:txBody>
          <a:bodyPr>
            <a:noAutofit/>
          </a:bodyPr>
          <a:lstStyle/>
          <a:p>
            <a:r>
              <a:rPr lang="fr-BE" sz="3200" dirty="0" smtClean="0"/>
              <a:t>Le conflit survenant dans le contexte d’une supervision adéquate</a:t>
            </a:r>
            <a:endParaRPr lang="fr-BE" sz="3200" dirty="0"/>
          </a:p>
        </p:txBody>
      </p:sp>
      <p:sp>
        <p:nvSpPr>
          <p:cNvPr id="3" name="Espace réservé du contenu 2"/>
          <p:cNvSpPr>
            <a:spLocks noGrp="1"/>
          </p:cNvSpPr>
          <p:nvPr>
            <p:ph idx="1"/>
          </p:nvPr>
        </p:nvSpPr>
        <p:spPr>
          <a:xfrm>
            <a:off x="1066799" y="2103120"/>
            <a:ext cx="10738757" cy="689066"/>
          </a:xfrm>
        </p:spPr>
        <p:txBody>
          <a:bodyPr>
            <a:normAutofit lnSpcReduction="10000"/>
          </a:bodyPr>
          <a:lstStyle/>
          <a:p>
            <a:r>
              <a:rPr lang="fr-BE" sz="2000" dirty="0"/>
              <a:t>Bernard &amp; Goodyear, </a:t>
            </a:r>
            <a:r>
              <a:rPr lang="fr-BE" sz="2000" dirty="0" smtClean="0"/>
              <a:t>(2014) </a:t>
            </a:r>
            <a:r>
              <a:rPr lang="en-US" sz="2000" dirty="0" smtClean="0"/>
              <a:t>- </a:t>
            </a:r>
            <a:r>
              <a:rPr lang="fr-BE" sz="2000" dirty="0" smtClean="0"/>
              <a:t>Le supervisé est résistant aux interventions du superviseur</a:t>
            </a:r>
            <a:endParaRPr lang="en-US" sz="2000" dirty="0" smtClean="0"/>
          </a:p>
          <a:p>
            <a:pPr marL="0" indent="0" algn="just">
              <a:buNone/>
            </a:pPr>
            <a:endParaRPr lang="en-US" sz="2000" dirty="0" smtClean="0"/>
          </a:p>
          <a:p>
            <a:pPr marL="0" indent="0" algn="just">
              <a:buNone/>
            </a:pPr>
            <a:endParaRPr lang="en-US" dirty="0" smtClean="0"/>
          </a:p>
          <a:p>
            <a:pPr marL="0" indent="0" algn="just">
              <a:buNone/>
            </a:pPr>
            <a:endParaRPr lang="en-US" dirty="0" smtClean="0"/>
          </a:p>
        </p:txBody>
      </p:sp>
      <p:sp>
        <p:nvSpPr>
          <p:cNvPr id="5" name="Rectangle 4"/>
          <p:cNvSpPr/>
          <p:nvPr/>
        </p:nvSpPr>
        <p:spPr>
          <a:xfrm>
            <a:off x="1066799" y="2898168"/>
            <a:ext cx="9633857" cy="2308324"/>
          </a:xfrm>
          <a:prstGeom prst="rect">
            <a:avLst/>
          </a:prstGeom>
        </p:spPr>
        <p:txBody>
          <a:bodyPr wrap="square">
            <a:spAutoFit/>
          </a:bodyPr>
          <a:lstStyle/>
          <a:p>
            <a:pPr marL="285750" indent="-285750">
              <a:buFont typeface="Courier New" panose="02070309020205020404" pitchFamily="49" charset="0"/>
              <a:buChar char="o"/>
            </a:pPr>
            <a:r>
              <a:rPr lang="fr-BE" dirty="0"/>
              <a:t>Le stagiaire </a:t>
            </a:r>
            <a:r>
              <a:rPr lang="fr-BE" dirty="0" smtClean="0"/>
              <a:t>peut sembler </a:t>
            </a:r>
            <a:r>
              <a:rPr lang="fr-BE" dirty="0"/>
              <a:t>désintéressé ou peu </a:t>
            </a:r>
            <a:r>
              <a:rPr lang="fr-BE" dirty="0" smtClean="0"/>
              <a:t>motivé</a:t>
            </a:r>
          </a:p>
          <a:p>
            <a:pPr marL="285750" indent="-285750">
              <a:buFont typeface="Courier New" panose="02070309020205020404" pitchFamily="49" charset="0"/>
              <a:buChar char="o"/>
            </a:pPr>
            <a:endParaRPr lang="fr-BE" dirty="0" smtClean="0"/>
          </a:p>
          <a:p>
            <a:pPr marL="285750" indent="-285750">
              <a:buFont typeface="Courier New" panose="02070309020205020404" pitchFamily="49" charset="0"/>
              <a:buChar char="o"/>
            </a:pPr>
            <a:r>
              <a:rPr lang="fr-BE" dirty="0"/>
              <a:t>I</a:t>
            </a:r>
            <a:r>
              <a:rPr lang="fr-BE" dirty="0" smtClean="0"/>
              <a:t>l peut éviter </a:t>
            </a:r>
            <a:r>
              <a:rPr lang="fr-BE" dirty="0"/>
              <a:t>ou refuser de répondre adéquatement à </a:t>
            </a:r>
            <a:r>
              <a:rPr lang="fr-BE" dirty="0" smtClean="0"/>
              <a:t>des questions</a:t>
            </a:r>
          </a:p>
          <a:p>
            <a:pPr marL="285750" indent="-285750">
              <a:buFont typeface="Courier New" panose="02070309020205020404" pitchFamily="49" charset="0"/>
              <a:buChar char="o"/>
            </a:pPr>
            <a:endParaRPr lang="fr-BE" dirty="0"/>
          </a:p>
          <a:p>
            <a:pPr marL="285750" indent="-285750">
              <a:buFont typeface="Courier New" panose="02070309020205020404" pitchFamily="49" charset="0"/>
              <a:buChar char="o"/>
            </a:pPr>
            <a:r>
              <a:rPr lang="fr-BE" dirty="0"/>
              <a:t>il </a:t>
            </a:r>
            <a:r>
              <a:rPr lang="fr-BE" dirty="0" smtClean="0"/>
              <a:t>peut éviter </a:t>
            </a:r>
            <a:r>
              <a:rPr lang="fr-BE" dirty="0"/>
              <a:t>ou refuser de </a:t>
            </a:r>
            <a:r>
              <a:rPr lang="fr-BE" dirty="0" smtClean="0"/>
              <a:t>suivre les recommandations du superviseur.</a:t>
            </a:r>
          </a:p>
          <a:p>
            <a:pPr marL="285750" indent="-285750">
              <a:buFont typeface="Courier New" panose="02070309020205020404" pitchFamily="49" charset="0"/>
              <a:buChar char="o"/>
            </a:pPr>
            <a:endParaRPr lang="fr-BE" dirty="0"/>
          </a:p>
          <a:p>
            <a:pPr marL="285750" indent="-285750">
              <a:buFont typeface="Courier New" panose="02070309020205020404" pitchFamily="49" charset="0"/>
              <a:buChar char="o"/>
            </a:pPr>
            <a:r>
              <a:rPr lang="fr-BE" dirty="0"/>
              <a:t>le supervisé </a:t>
            </a:r>
            <a:r>
              <a:rPr lang="fr-BE" dirty="0" smtClean="0"/>
              <a:t>peut, à </a:t>
            </a:r>
            <a:r>
              <a:rPr lang="fr-BE" dirty="0"/>
              <a:t>un stade donné, ressentir un </a:t>
            </a:r>
            <a:r>
              <a:rPr lang="fr-BE" dirty="0" smtClean="0"/>
              <a:t>besoin d’autonomie et d’émancipation </a:t>
            </a:r>
            <a:r>
              <a:rPr lang="fr-BE" dirty="0"/>
              <a:t>plus grand </a:t>
            </a:r>
            <a:r>
              <a:rPr lang="fr-BE" dirty="0" smtClean="0"/>
              <a:t>que ce </a:t>
            </a:r>
            <a:r>
              <a:rPr lang="fr-BE" dirty="0"/>
              <a:t>que ses compétences lui permettent</a:t>
            </a:r>
            <a:endParaRPr lang="fr-BE" dirty="0"/>
          </a:p>
        </p:txBody>
      </p:sp>
      <p:sp>
        <p:nvSpPr>
          <p:cNvPr id="6" name="Rectangle 5"/>
          <p:cNvSpPr/>
          <p:nvPr/>
        </p:nvSpPr>
        <p:spPr>
          <a:xfrm>
            <a:off x="1262742" y="5685750"/>
            <a:ext cx="8871857" cy="369332"/>
          </a:xfrm>
          <a:prstGeom prst="rect">
            <a:avLst/>
          </a:prstGeom>
        </p:spPr>
        <p:txBody>
          <a:bodyPr wrap="square">
            <a:spAutoFit/>
          </a:bodyPr>
          <a:lstStyle/>
          <a:p>
            <a:r>
              <a:rPr lang="fr-BE" dirty="0">
                <a:latin typeface="CIDFont+F1"/>
              </a:rPr>
              <a:t>La résistance peut être ouverte </a:t>
            </a:r>
            <a:r>
              <a:rPr lang="fr-BE" dirty="0" smtClean="0">
                <a:latin typeface="CIDFont+F1"/>
              </a:rPr>
              <a:t>ou dissimulée</a:t>
            </a:r>
            <a:r>
              <a:rPr lang="fr-BE" dirty="0">
                <a:latin typeface="CIDFont+F1"/>
              </a:rPr>
              <a:t>, </a:t>
            </a:r>
            <a:r>
              <a:rPr lang="fr-BE" dirty="0" smtClean="0">
                <a:latin typeface="CIDFont+F1"/>
              </a:rPr>
              <a:t>consciente ou </a:t>
            </a:r>
            <a:r>
              <a:rPr lang="fr-BE" dirty="0">
                <a:latin typeface="CIDFont+F1"/>
              </a:rPr>
              <a:t>involontaire</a:t>
            </a:r>
            <a:endParaRPr lang="fr-BE" dirty="0"/>
          </a:p>
        </p:txBody>
      </p:sp>
    </p:spTree>
    <p:extLst>
      <p:ext uri="{BB962C8B-B14F-4D97-AF65-F5344CB8AC3E}">
        <p14:creationId xmlns:p14="http://schemas.microsoft.com/office/powerpoint/2010/main" val="9363286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66799" y="642594"/>
            <a:ext cx="10526487" cy="875963"/>
          </a:xfrm>
        </p:spPr>
        <p:txBody>
          <a:bodyPr>
            <a:noAutofit/>
          </a:bodyPr>
          <a:lstStyle/>
          <a:p>
            <a:r>
              <a:rPr lang="fr-BE" sz="3200" dirty="0" smtClean="0"/>
              <a:t>Le conflit survenant dans le contexte d’une supervision adéquate</a:t>
            </a:r>
            <a:endParaRPr lang="fr-BE" sz="3200" dirty="0"/>
          </a:p>
        </p:txBody>
      </p:sp>
      <p:sp>
        <p:nvSpPr>
          <p:cNvPr id="3" name="Espace réservé du contenu 2"/>
          <p:cNvSpPr>
            <a:spLocks noGrp="1"/>
          </p:cNvSpPr>
          <p:nvPr>
            <p:ph idx="1"/>
          </p:nvPr>
        </p:nvSpPr>
        <p:spPr>
          <a:xfrm>
            <a:off x="1066799" y="2103120"/>
            <a:ext cx="10738757" cy="689066"/>
          </a:xfrm>
        </p:spPr>
        <p:txBody>
          <a:bodyPr>
            <a:normAutofit/>
          </a:bodyPr>
          <a:lstStyle/>
          <a:p>
            <a:r>
              <a:rPr lang="fr-BE" sz="2000" dirty="0"/>
              <a:t>Bernard &amp; Goodyear, </a:t>
            </a:r>
            <a:r>
              <a:rPr lang="fr-BE" sz="2000" dirty="0" smtClean="0"/>
              <a:t>(2014) </a:t>
            </a:r>
            <a:r>
              <a:rPr lang="en-US" sz="2000" dirty="0" smtClean="0"/>
              <a:t>– </a:t>
            </a:r>
            <a:r>
              <a:rPr lang="fr-BE" sz="2000" dirty="0" smtClean="0"/>
              <a:t>La composante évaluative de la supervision</a:t>
            </a:r>
            <a:endParaRPr lang="en-US" sz="2000" dirty="0" smtClean="0"/>
          </a:p>
          <a:p>
            <a:pPr marL="0" indent="0" algn="just">
              <a:buNone/>
            </a:pPr>
            <a:endParaRPr lang="en-US" sz="2000" dirty="0" smtClean="0"/>
          </a:p>
          <a:p>
            <a:pPr marL="0" indent="0" algn="just">
              <a:buNone/>
            </a:pPr>
            <a:endParaRPr lang="en-US" dirty="0" smtClean="0"/>
          </a:p>
          <a:p>
            <a:pPr marL="0" indent="0" algn="just">
              <a:buNone/>
            </a:pPr>
            <a:endParaRPr lang="en-US" dirty="0" smtClean="0"/>
          </a:p>
        </p:txBody>
      </p:sp>
      <p:sp>
        <p:nvSpPr>
          <p:cNvPr id="5" name="Rectangle 4"/>
          <p:cNvSpPr/>
          <p:nvPr/>
        </p:nvSpPr>
        <p:spPr>
          <a:xfrm>
            <a:off x="1262742" y="2792186"/>
            <a:ext cx="9633857" cy="3416320"/>
          </a:xfrm>
          <a:prstGeom prst="rect">
            <a:avLst/>
          </a:prstGeom>
        </p:spPr>
        <p:txBody>
          <a:bodyPr wrap="square">
            <a:spAutoFit/>
          </a:bodyPr>
          <a:lstStyle/>
          <a:p>
            <a:pPr marL="285750" indent="-285750">
              <a:buFont typeface="Courier New" panose="02070309020205020404" pitchFamily="49" charset="0"/>
              <a:buChar char="o"/>
            </a:pPr>
            <a:r>
              <a:rPr lang="fr-BE" dirty="0" smtClean="0"/>
              <a:t>Le </a:t>
            </a:r>
            <a:r>
              <a:rPr lang="fr-BE" dirty="0"/>
              <a:t>supervisé </a:t>
            </a:r>
            <a:r>
              <a:rPr lang="fr-BE" dirty="0" smtClean="0"/>
              <a:t>apprend ou </a:t>
            </a:r>
            <a:r>
              <a:rPr lang="fr-BE" dirty="0"/>
              <a:t>parfait de nouvelles habiletés, mais il doit </a:t>
            </a:r>
            <a:r>
              <a:rPr lang="fr-BE" dirty="0" smtClean="0"/>
              <a:t>en démontrer la maîtrise.</a:t>
            </a:r>
          </a:p>
          <a:p>
            <a:endParaRPr lang="fr-BE" dirty="0"/>
          </a:p>
          <a:p>
            <a:pPr marL="285750" indent="-285750">
              <a:buFont typeface="Courier New" panose="02070309020205020404" pitchFamily="49" charset="0"/>
              <a:buChar char="o"/>
            </a:pPr>
            <a:r>
              <a:rPr lang="fr-BE" dirty="0"/>
              <a:t>La performance </a:t>
            </a:r>
            <a:r>
              <a:rPr lang="fr-BE" dirty="0" smtClean="0"/>
              <a:t>d’un supervisé </a:t>
            </a:r>
            <a:r>
              <a:rPr lang="fr-BE" dirty="0"/>
              <a:t>pourrait être sous-optimale et </a:t>
            </a:r>
            <a:r>
              <a:rPr lang="fr-BE" dirty="0" smtClean="0"/>
              <a:t>susciter des </a:t>
            </a:r>
            <a:r>
              <a:rPr lang="fr-BE" dirty="0"/>
              <a:t>désaccords si ce dernier ressent trop (p. ex</a:t>
            </a:r>
            <a:r>
              <a:rPr lang="fr-BE" dirty="0" smtClean="0"/>
              <a:t>., sous </a:t>
            </a:r>
            <a:r>
              <a:rPr lang="fr-BE" dirty="0"/>
              <a:t>un superviseur trop critique) ou trop peu (</a:t>
            </a:r>
            <a:r>
              <a:rPr lang="fr-BE" dirty="0" smtClean="0"/>
              <a:t>p. ex</a:t>
            </a:r>
            <a:r>
              <a:rPr lang="fr-BE" dirty="0"/>
              <a:t>., avec un superviseur trop </a:t>
            </a:r>
            <a:r>
              <a:rPr lang="fr-BE" dirty="0" smtClean="0"/>
              <a:t>indulgent) d’anxiété.</a:t>
            </a:r>
          </a:p>
          <a:p>
            <a:endParaRPr lang="fr-BE" dirty="0"/>
          </a:p>
          <a:p>
            <a:pPr marL="285750" indent="-285750">
              <a:buFont typeface="Courier New" panose="02070309020205020404" pitchFamily="49" charset="0"/>
              <a:buChar char="o"/>
            </a:pPr>
            <a:r>
              <a:rPr lang="fr-BE" dirty="0" smtClean="0"/>
              <a:t>La </a:t>
            </a:r>
            <a:r>
              <a:rPr lang="fr-BE" dirty="0"/>
              <a:t>tension entre </a:t>
            </a:r>
            <a:r>
              <a:rPr lang="fr-BE" dirty="0" smtClean="0"/>
              <a:t>l’exploration de </a:t>
            </a:r>
            <a:r>
              <a:rPr lang="fr-BE" dirty="0"/>
              <a:t>caractéristiques très personnelles </a:t>
            </a:r>
            <a:r>
              <a:rPr lang="fr-BE" dirty="0" smtClean="0"/>
              <a:t>sous-tendant l’apprentissage </a:t>
            </a:r>
            <a:r>
              <a:rPr lang="fr-BE" dirty="0"/>
              <a:t>des habiletés cliniques </a:t>
            </a:r>
            <a:r>
              <a:rPr lang="fr-BE" dirty="0" smtClean="0"/>
              <a:t>et </a:t>
            </a:r>
            <a:r>
              <a:rPr lang="fr-BE" dirty="0"/>
              <a:t>le regard évaluatif sur </a:t>
            </a:r>
            <a:r>
              <a:rPr lang="fr-BE" dirty="0" smtClean="0"/>
              <a:t>ces caractéristiques peut </a:t>
            </a:r>
            <a:r>
              <a:rPr lang="fr-BE" dirty="0"/>
              <a:t>aussi générer de la </a:t>
            </a:r>
            <a:r>
              <a:rPr lang="fr-BE" dirty="0" smtClean="0"/>
              <a:t>honte, qui</a:t>
            </a:r>
            <a:r>
              <a:rPr lang="fr-BE" dirty="0"/>
              <a:t>, elle, est associée à des comportements </a:t>
            </a:r>
            <a:r>
              <a:rPr lang="fr-BE" dirty="0" smtClean="0"/>
              <a:t>de retrait </a:t>
            </a:r>
            <a:r>
              <a:rPr lang="fr-BE" dirty="0"/>
              <a:t>et d’évitement ou encore à une </a:t>
            </a:r>
            <a:r>
              <a:rPr lang="fr-BE" dirty="0" smtClean="0"/>
              <a:t>attitude critique </a:t>
            </a:r>
            <a:r>
              <a:rPr lang="fr-BE" dirty="0"/>
              <a:t>excessive envers soi-même ou les </a:t>
            </a:r>
            <a:r>
              <a:rPr lang="fr-BE" dirty="0" smtClean="0"/>
              <a:t>autres (</a:t>
            </a:r>
            <a:r>
              <a:rPr lang="fr-BE" dirty="0"/>
              <a:t>Hahn, 2001).</a:t>
            </a:r>
            <a:endParaRPr lang="fr-BE" dirty="0"/>
          </a:p>
        </p:txBody>
      </p:sp>
    </p:spTree>
    <p:extLst>
      <p:ext uri="{BB962C8B-B14F-4D97-AF65-F5344CB8AC3E}">
        <p14:creationId xmlns:p14="http://schemas.microsoft.com/office/powerpoint/2010/main" val="26312100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66799" y="642594"/>
            <a:ext cx="9987644" cy="875963"/>
          </a:xfrm>
        </p:spPr>
        <p:txBody>
          <a:bodyPr>
            <a:noAutofit/>
          </a:bodyPr>
          <a:lstStyle/>
          <a:p>
            <a:r>
              <a:rPr lang="fr-BE" sz="3200" dirty="0" smtClean="0"/>
              <a:t>Le conflit ou la rupture d’alliance en supervision</a:t>
            </a:r>
            <a:endParaRPr lang="fr-BE" sz="3200" dirty="0"/>
          </a:p>
        </p:txBody>
      </p:sp>
      <p:sp>
        <p:nvSpPr>
          <p:cNvPr id="3" name="Espace réservé du contenu 2"/>
          <p:cNvSpPr>
            <a:spLocks noGrp="1"/>
          </p:cNvSpPr>
          <p:nvPr>
            <p:ph idx="1"/>
          </p:nvPr>
        </p:nvSpPr>
        <p:spPr>
          <a:xfrm>
            <a:off x="1066800" y="2103120"/>
            <a:ext cx="10151806" cy="1734093"/>
          </a:xfrm>
        </p:spPr>
        <p:txBody>
          <a:bodyPr>
            <a:normAutofit/>
          </a:bodyPr>
          <a:lstStyle/>
          <a:p>
            <a:pPr algn="just">
              <a:buFont typeface="Courier New" panose="02070309020205020404" pitchFamily="49" charset="0"/>
              <a:buChar char="o"/>
            </a:pPr>
            <a:r>
              <a:rPr lang="en-US" sz="2000" dirty="0" smtClean="0"/>
              <a:t>Le </a:t>
            </a:r>
            <a:r>
              <a:rPr lang="en-US" sz="2000" dirty="0" err="1" smtClean="0"/>
              <a:t>conflit</a:t>
            </a:r>
            <a:r>
              <a:rPr lang="en-US" sz="2000" dirty="0" smtClean="0"/>
              <a:t> </a:t>
            </a:r>
            <a:r>
              <a:rPr lang="en-US" sz="2000" dirty="0" err="1" smtClean="0"/>
              <a:t>survenant</a:t>
            </a:r>
            <a:r>
              <a:rPr lang="en-US" sz="2000" dirty="0" smtClean="0"/>
              <a:t> </a:t>
            </a:r>
            <a:r>
              <a:rPr lang="en-US" sz="2000" dirty="0" err="1" smtClean="0"/>
              <a:t>dans</a:t>
            </a:r>
            <a:r>
              <a:rPr lang="en-US" sz="2000" dirty="0" smtClean="0"/>
              <a:t> le </a:t>
            </a:r>
            <a:r>
              <a:rPr lang="en-US" sz="2000" dirty="0" err="1" smtClean="0"/>
              <a:t>contexte</a:t>
            </a:r>
            <a:r>
              <a:rPr lang="en-US" sz="2000" dirty="0" smtClean="0"/>
              <a:t> d’une supervision adequate</a:t>
            </a:r>
          </a:p>
          <a:p>
            <a:pPr marL="0" indent="0" algn="just">
              <a:buNone/>
            </a:pPr>
            <a:endParaRPr lang="en-US" sz="2000" dirty="0" smtClean="0"/>
          </a:p>
          <a:p>
            <a:pPr algn="just">
              <a:buFont typeface="Courier New" panose="02070309020205020404" pitchFamily="49" charset="0"/>
              <a:buChar char="o"/>
            </a:pPr>
            <a:r>
              <a:rPr lang="en-US" sz="2000" dirty="0" smtClean="0"/>
              <a:t>Le </a:t>
            </a:r>
            <a:r>
              <a:rPr lang="en-US" sz="2000" dirty="0" err="1"/>
              <a:t>conflit</a:t>
            </a:r>
            <a:r>
              <a:rPr lang="en-US" sz="2000" dirty="0"/>
              <a:t> </a:t>
            </a:r>
            <a:r>
              <a:rPr lang="en-US" sz="2000" dirty="0" err="1" smtClean="0"/>
              <a:t>découlant</a:t>
            </a:r>
            <a:r>
              <a:rPr lang="en-US" sz="2000" dirty="0" smtClean="0"/>
              <a:t> d’un </a:t>
            </a:r>
            <a:r>
              <a:rPr lang="en-US" sz="2000" dirty="0" err="1" smtClean="0"/>
              <a:t>manque</a:t>
            </a:r>
            <a:r>
              <a:rPr lang="en-US" sz="2000" dirty="0" smtClean="0"/>
              <a:t> de </a:t>
            </a:r>
            <a:r>
              <a:rPr lang="en-US" sz="2000" dirty="0" err="1" smtClean="0"/>
              <a:t>compétences</a:t>
            </a:r>
            <a:r>
              <a:rPr lang="en-US" sz="2000" dirty="0" smtClean="0"/>
              <a:t> du </a:t>
            </a:r>
            <a:r>
              <a:rPr lang="en-US" sz="2000" dirty="0" err="1" smtClean="0"/>
              <a:t>superviseur</a:t>
            </a:r>
            <a:endParaRPr lang="en-US" sz="2000" dirty="0"/>
          </a:p>
          <a:p>
            <a:pPr marL="0" indent="0" algn="just">
              <a:buNone/>
            </a:pPr>
            <a:endParaRPr lang="en-US" dirty="0" smtClean="0"/>
          </a:p>
          <a:p>
            <a:pPr marL="0" indent="0" algn="just">
              <a:buNone/>
            </a:pPr>
            <a:endParaRPr lang="en-US" dirty="0" smtClean="0"/>
          </a:p>
        </p:txBody>
      </p:sp>
    </p:spTree>
    <p:extLst>
      <p:ext uri="{BB962C8B-B14F-4D97-AF65-F5344CB8AC3E}">
        <p14:creationId xmlns:p14="http://schemas.microsoft.com/office/powerpoint/2010/main" val="12794589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66799" y="642594"/>
            <a:ext cx="10526487" cy="875963"/>
          </a:xfrm>
        </p:spPr>
        <p:txBody>
          <a:bodyPr>
            <a:noAutofit/>
          </a:bodyPr>
          <a:lstStyle/>
          <a:p>
            <a:pPr algn="just"/>
            <a:r>
              <a:rPr lang="en-US" sz="3200" dirty="0" smtClean="0"/>
              <a:t>Le </a:t>
            </a:r>
            <a:r>
              <a:rPr lang="en-US" sz="3200" dirty="0" err="1"/>
              <a:t>conflit</a:t>
            </a:r>
            <a:r>
              <a:rPr lang="en-US" sz="3200" dirty="0"/>
              <a:t> </a:t>
            </a:r>
            <a:r>
              <a:rPr lang="en-US" sz="3200" dirty="0" err="1"/>
              <a:t>découlant</a:t>
            </a:r>
            <a:r>
              <a:rPr lang="en-US" sz="3200" dirty="0"/>
              <a:t> d’un </a:t>
            </a:r>
            <a:r>
              <a:rPr lang="en-US" sz="3200" dirty="0" err="1"/>
              <a:t>manque</a:t>
            </a:r>
            <a:r>
              <a:rPr lang="en-US" sz="3200" dirty="0"/>
              <a:t> de </a:t>
            </a:r>
            <a:r>
              <a:rPr lang="en-US" sz="3200" dirty="0" err="1"/>
              <a:t>compétences</a:t>
            </a:r>
            <a:r>
              <a:rPr lang="en-US" sz="3200" dirty="0"/>
              <a:t> du </a:t>
            </a:r>
            <a:r>
              <a:rPr lang="en-US" sz="3200" dirty="0" err="1"/>
              <a:t>superviseur</a:t>
            </a:r>
            <a:endParaRPr lang="en-US" sz="3200" dirty="0"/>
          </a:p>
        </p:txBody>
      </p:sp>
      <p:sp>
        <p:nvSpPr>
          <p:cNvPr id="3" name="Espace réservé du contenu 2"/>
          <p:cNvSpPr>
            <a:spLocks noGrp="1"/>
          </p:cNvSpPr>
          <p:nvPr>
            <p:ph idx="1"/>
          </p:nvPr>
        </p:nvSpPr>
        <p:spPr>
          <a:xfrm>
            <a:off x="1066799" y="2643595"/>
            <a:ext cx="10738757" cy="689066"/>
          </a:xfrm>
        </p:spPr>
        <p:txBody>
          <a:bodyPr>
            <a:normAutofit lnSpcReduction="10000"/>
          </a:bodyPr>
          <a:lstStyle/>
          <a:p>
            <a:r>
              <a:rPr lang="fr-BE" sz="2000" dirty="0"/>
              <a:t>Michael Ellis, professeur de psychologie à </a:t>
            </a:r>
            <a:r>
              <a:rPr lang="fr-BE" sz="2000" dirty="0" smtClean="0"/>
              <a:t>l’ </a:t>
            </a:r>
            <a:r>
              <a:rPr lang="en-US" sz="2000" dirty="0" smtClean="0"/>
              <a:t>University </a:t>
            </a:r>
            <a:r>
              <a:rPr lang="en-US" sz="2000" dirty="0"/>
              <a:t>at Albany (State University of </a:t>
            </a:r>
            <a:r>
              <a:rPr lang="en-US" sz="2000" dirty="0" smtClean="0"/>
              <a:t>New </a:t>
            </a:r>
            <a:r>
              <a:rPr lang="fr-BE" sz="2000" dirty="0" smtClean="0"/>
              <a:t>York), (Ellis et al., 2014). </a:t>
            </a:r>
            <a:endParaRPr lang="en-US" sz="2000" dirty="0" smtClean="0"/>
          </a:p>
          <a:p>
            <a:pPr marL="0" indent="0" algn="just">
              <a:buNone/>
            </a:pPr>
            <a:endParaRPr lang="en-US" dirty="0" smtClean="0"/>
          </a:p>
          <a:p>
            <a:pPr marL="0" indent="0" algn="just">
              <a:buNone/>
            </a:pPr>
            <a:endParaRPr lang="en-US" dirty="0" smtClean="0"/>
          </a:p>
        </p:txBody>
      </p:sp>
      <p:sp>
        <p:nvSpPr>
          <p:cNvPr id="5" name="Rectangle 4"/>
          <p:cNvSpPr/>
          <p:nvPr/>
        </p:nvSpPr>
        <p:spPr>
          <a:xfrm>
            <a:off x="1066799" y="3657599"/>
            <a:ext cx="5905501" cy="369332"/>
          </a:xfrm>
          <a:prstGeom prst="rect">
            <a:avLst/>
          </a:prstGeom>
        </p:spPr>
        <p:txBody>
          <a:bodyPr wrap="square">
            <a:spAutoFit/>
          </a:bodyPr>
          <a:lstStyle/>
          <a:p>
            <a:r>
              <a:rPr lang="fr-BE" dirty="0" smtClean="0"/>
              <a:t>Critères pour encadrer la pratique des superviseurs </a:t>
            </a:r>
            <a:endParaRPr lang="fr-BE" dirty="0"/>
          </a:p>
        </p:txBody>
      </p:sp>
    </p:spTree>
    <p:extLst>
      <p:ext uri="{BB962C8B-B14F-4D97-AF65-F5344CB8AC3E}">
        <p14:creationId xmlns:p14="http://schemas.microsoft.com/office/powerpoint/2010/main" val="14150867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alpha val="69000"/>
          </a:schemeClr>
        </a:solidFill>
        <a:effectLst/>
      </p:bgPr>
    </p:bg>
    <p:spTree>
      <p:nvGrpSpPr>
        <p:cNvPr id="1" name=""/>
        <p:cNvGrpSpPr/>
        <p:nvPr/>
      </p:nvGrpSpPr>
      <p:grpSpPr>
        <a:xfrm>
          <a:off x="0" y="0"/>
          <a:ext cx="0" cy="0"/>
          <a:chOff x="0" y="0"/>
          <a:chExt cx="0" cy="0"/>
        </a:xfrm>
      </p:grpSpPr>
      <p:sp>
        <p:nvSpPr>
          <p:cNvPr id="8" name="Rectangle 7"/>
          <p:cNvSpPr/>
          <p:nvPr/>
        </p:nvSpPr>
        <p:spPr>
          <a:xfrm>
            <a:off x="718458" y="348861"/>
            <a:ext cx="10450285" cy="6001964"/>
          </a:xfrm>
          <a:prstGeom prst="rect">
            <a:avLst/>
          </a:prstGeom>
        </p:spPr>
        <p:txBody>
          <a:bodyPr wrap="square">
            <a:spAutoFit/>
          </a:bodyPr>
          <a:lstStyle/>
          <a:p>
            <a:pPr>
              <a:lnSpc>
                <a:spcPct val="150000"/>
              </a:lnSpc>
            </a:pPr>
            <a:r>
              <a:rPr lang="fr-BE" dirty="0">
                <a:latin typeface="CIDFont+F11"/>
              </a:rPr>
              <a:t>- </a:t>
            </a:r>
            <a:r>
              <a:rPr lang="fr-BE" sz="1600" dirty="0">
                <a:latin typeface="CIDFont+F1"/>
              </a:rPr>
              <a:t>Possède les qualifications appropriées, telles que définies par sa profession ou sa discipline;</a:t>
            </a:r>
          </a:p>
          <a:p>
            <a:pPr>
              <a:lnSpc>
                <a:spcPct val="150000"/>
              </a:lnSpc>
            </a:pPr>
            <a:r>
              <a:rPr lang="fr-BE" sz="1600" dirty="0">
                <a:latin typeface="CIDFont+F11"/>
              </a:rPr>
              <a:t>- </a:t>
            </a:r>
            <a:r>
              <a:rPr lang="fr-BE" sz="1600" dirty="0">
                <a:latin typeface="CIDFont+F1"/>
              </a:rPr>
              <a:t>Possède les connaissances et les compétences appropriées pour la supervision clinique et est</a:t>
            </a:r>
          </a:p>
          <a:p>
            <a:pPr>
              <a:lnSpc>
                <a:spcPct val="150000"/>
              </a:lnSpc>
            </a:pPr>
            <a:r>
              <a:rPr lang="fr-BE" sz="1600" dirty="0">
                <a:latin typeface="CIDFont+F1"/>
              </a:rPr>
              <a:t>conscient de ses limites;</a:t>
            </a:r>
          </a:p>
          <a:p>
            <a:pPr>
              <a:lnSpc>
                <a:spcPct val="150000"/>
              </a:lnSpc>
            </a:pPr>
            <a:r>
              <a:rPr lang="fr-BE" sz="1600" dirty="0">
                <a:latin typeface="CIDFont+F11"/>
              </a:rPr>
              <a:t>- </a:t>
            </a:r>
            <a:r>
              <a:rPr lang="fr-BE" sz="1600" dirty="0">
                <a:latin typeface="CIDFont+F1"/>
              </a:rPr>
              <a:t>Obtient un consentement à la supervision ou utilise un contrat de supervision;</a:t>
            </a:r>
          </a:p>
          <a:p>
            <a:pPr>
              <a:lnSpc>
                <a:spcPct val="150000"/>
              </a:lnSpc>
            </a:pPr>
            <a:r>
              <a:rPr lang="fr-BE" sz="1600" dirty="0">
                <a:latin typeface="CIDFont+F11"/>
              </a:rPr>
              <a:t>- </a:t>
            </a:r>
            <a:r>
              <a:rPr lang="fr-BE" sz="1600" dirty="0">
                <a:latin typeface="CIDFont+F1"/>
              </a:rPr>
              <a:t>Fournit un minimum de 1 heure de supervision individuelle en personne par semaine;</a:t>
            </a:r>
          </a:p>
          <a:p>
            <a:pPr>
              <a:lnSpc>
                <a:spcPct val="150000"/>
              </a:lnSpc>
            </a:pPr>
            <a:r>
              <a:rPr lang="fr-BE" sz="1600" dirty="0">
                <a:latin typeface="CIDFont+F11"/>
              </a:rPr>
              <a:t>- </a:t>
            </a:r>
            <a:r>
              <a:rPr lang="fr-BE" sz="1600" dirty="0">
                <a:latin typeface="CIDFont+F1"/>
              </a:rPr>
              <a:t>Observe, visionne ou surveille les interventions du supervisé (complètes ou partielles);</a:t>
            </a:r>
          </a:p>
          <a:p>
            <a:pPr>
              <a:lnSpc>
                <a:spcPct val="150000"/>
              </a:lnSpc>
            </a:pPr>
            <a:r>
              <a:rPr lang="fr-BE" sz="1600" dirty="0">
                <a:latin typeface="CIDFont+F11"/>
              </a:rPr>
              <a:t>- </a:t>
            </a:r>
            <a:r>
              <a:rPr lang="fr-BE" sz="1600" dirty="0">
                <a:latin typeface="CIDFont+F1"/>
              </a:rPr>
              <a:t>Offre des rétroactions justes, respectueuses et honnêtes au supervisé, tant informelles</a:t>
            </a:r>
          </a:p>
          <a:p>
            <a:pPr>
              <a:lnSpc>
                <a:spcPct val="150000"/>
              </a:lnSpc>
            </a:pPr>
            <a:r>
              <a:rPr lang="fr-BE" sz="1600" dirty="0">
                <a:latin typeface="CIDFont+F1"/>
              </a:rPr>
              <a:t>(formatives) que formelles ou certificatives (sommatives);</a:t>
            </a:r>
          </a:p>
          <a:p>
            <a:pPr>
              <a:lnSpc>
                <a:spcPct val="150000"/>
              </a:lnSpc>
            </a:pPr>
            <a:r>
              <a:rPr lang="fr-BE" sz="1600" dirty="0">
                <a:latin typeface="CIDFont+F11"/>
              </a:rPr>
              <a:t>- </a:t>
            </a:r>
            <a:r>
              <a:rPr lang="fr-BE" sz="1600" dirty="0">
                <a:latin typeface="CIDFont+F1"/>
              </a:rPr>
              <a:t>Favorise et investit dans le bien-être, la croissance professionnelle et le développement du</a:t>
            </a:r>
          </a:p>
          <a:p>
            <a:pPr>
              <a:lnSpc>
                <a:spcPct val="150000"/>
              </a:lnSpc>
            </a:pPr>
            <a:r>
              <a:rPr lang="fr-BE" sz="1600" dirty="0">
                <a:latin typeface="CIDFont+F1"/>
              </a:rPr>
              <a:t>supervisé;</a:t>
            </a:r>
          </a:p>
          <a:p>
            <a:pPr>
              <a:lnSpc>
                <a:spcPct val="150000"/>
              </a:lnSpc>
            </a:pPr>
            <a:r>
              <a:rPr lang="fr-BE" sz="1600" dirty="0">
                <a:latin typeface="CIDFont+F11"/>
              </a:rPr>
              <a:t>- </a:t>
            </a:r>
            <a:r>
              <a:rPr lang="fr-BE" sz="1600" dirty="0">
                <a:latin typeface="CIDFont+F1"/>
              </a:rPr>
              <a:t>Est attentif aux enjeux multiculturels et de diversité en matière de supervision et</a:t>
            </a:r>
          </a:p>
          <a:p>
            <a:pPr>
              <a:lnSpc>
                <a:spcPct val="150000"/>
              </a:lnSpc>
            </a:pPr>
            <a:r>
              <a:rPr lang="fr-BE" sz="1600" dirty="0">
                <a:latin typeface="CIDFont+F1"/>
              </a:rPr>
              <a:t>d’interventions;</a:t>
            </a:r>
          </a:p>
          <a:p>
            <a:pPr>
              <a:lnSpc>
                <a:spcPct val="150000"/>
              </a:lnSpc>
            </a:pPr>
            <a:r>
              <a:rPr lang="fr-BE" sz="1600" dirty="0">
                <a:latin typeface="CIDFont+F11"/>
              </a:rPr>
              <a:t>- </a:t>
            </a:r>
            <a:r>
              <a:rPr lang="fr-BE" sz="1600" dirty="0">
                <a:latin typeface="CIDFont+F1"/>
              </a:rPr>
              <a:t>Maintient la confidentialité quant au contenu de la supervision (lorsqu’approprié);</a:t>
            </a:r>
          </a:p>
          <a:p>
            <a:pPr>
              <a:lnSpc>
                <a:spcPct val="150000"/>
              </a:lnSpc>
            </a:pPr>
            <a:r>
              <a:rPr lang="fr-BE" sz="1600" dirty="0">
                <a:latin typeface="CIDFont+F11"/>
              </a:rPr>
              <a:t>- </a:t>
            </a:r>
            <a:r>
              <a:rPr lang="fr-BE" sz="1600" dirty="0">
                <a:latin typeface="CIDFont+F1"/>
              </a:rPr>
              <a:t>Est conscient et attentif à la distribution inégale du pouvoir entre le supervisé et le superviseur</a:t>
            </a:r>
          </a:p>
          <a:p>
            <a:pPr>
              <a:lnSpc>
                <a:spcPct val="150000"/>
              </a:lnSpc>
            </a:pPr>
            <a:r>
              <a:rPr lang="fr-BE" sz="1600" dirty="0">
                <a:latin typeface="CIDFont+F1"/>
              </a:rPr>
              <a:t>et à ses effets sur la relation de supervision; et</a:t>
            </a:r>
          </a:p>
          <a:p>
            <a:pPr>
              <a:lnSpc>
                <a:spcPct val="150000"/>
              </a:lnSpc>
            </a:pPr>
            <a:r>
              <a:rPr lang="fr-BE" sz="1600" dirty="0">
                <a:latin typeface="CIDFont+F11"/>
              </a:rPr>
              <a:t>- </a:t>
            </a:r>
            <a:r>
              <a:rPr lang="fr-BE" sz="1600" dirty="0">
                <a:latin typeface="CIDFont+F1"/>
              </a:rPr>
              <a:t>Est soucieux de maintenir une distance professionnelle.</a:t>
            </a:r>
            <a:endParaRPr lang="fr-BE" sz="1600" dirty="0"/>
          </a:p>
        </p:txBody>
      </p:sp>
      <p:sp>
        <p:nvSpPr>
          <p:cNvPr id="10" name="Rectangle à coins arrondis 9"/>
          <p:cNvSpPr/>
          <p:nvPr/>
        </p:nvSpPr>
        <p:spPr>
          <a:xfrm>
            <a:off x="367393" y="365190"/>
            <a:ext cx="11478985" cy="6133582"/>
          </a:xfrm>
          <a:prstGeom prst="roundRect">
            <a:avLst/>
          </a:prstGeom>
          <a:solidFill>
            <a:schemeClr val="accent1">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2993951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66799" y="642594"/>
            <a:ext cx="10526487" cy="875963"/>
          </a:xfrm>
        </p:spPr>
        <p:txBody>
          <a:bodyPr>
            <a:noAutofit/>
          </a:bodyPr>
          <a:lstStyle/>
          <a:p>
            <a:pPr algn="just"/>
            <a:r>
              <a:rPr lang="en-US" sz="3200" dirty="0" smtClean="0"/>
              <a:t>Le </a:t>
            </a:r>
            <a:r>
              <a:rPr lang="en-US" sz="3200" dirty="0" err="1"/>
              <a:t>conflit</a:t>
            </a:r>
            <a:r>
              <a:rPr lang="en-US" sz="3200" dirty="0"/>
              <a:t> </a:t>
            </a:r>
            <a:r>
              <a:rPr lang="en-US" sz="3200" dirty="0" err="1"/>
              <a:t>découlant</a:t>
            </a:r>
            <a:r>
              <a:rPr lang="en-US" sz="3200" dirty="0"/>
              <a:t> d’un </a:t>
            </a:r>
            <a:r>
              <a:rPr lang="en-US" sz="3200" dirty="0" err="1"/>
              <a:t>manque</a:t>
            </a:r>
            <a:r>
              <a:rPr lang="en-US" sz="3200" dirty="0"/>
              <a:t> de </a:t>
            </a:r>
            <a:r>
              <a:rPr lang="en-US" sz="3200" dirty="0" err="1"/>
              <a:t>compétences</a:t>
            </a:r>
            <a:r>
              <a:rPr lang="en-US" sz="3200" dirty="0"/>
              <a:t> du </a:t>
            </a:r>
            <a:r>
              <a:rPr lang="en-US" sz="3200" dirty="0" err="1"/>
              <a:t>superviseur</a:t>
            </a:r>
            <a:endParaRPr lang="en-US" sz="3200" dirty="0"/>
          </a:p>
        </p:txBody>
      </p:sp>
      <p:sp>
        <p:nvSpPr>
          <p:cNvPr id="3" name="Espace réservé du contenu 2"/>
          <p:cNvSpPr>
            <a:spLocks noGrp="1"/>
          </p:cNvSpPr>
          <p:nvPr>
            <p:ph idx="1"/>
          </p:nvPr>
        </p:nvSpPr>
        <p:spPr>
          <a:xfrm>
            <a:off x="1066799" y="1915340"/>
            <a:ext cx="10738757" cy="689066"/>
          </a:xfrm>
        </p:spPr>
        <p:txBody>
          <a:bodyPr>
            <a:normAutofit lnSpcReduction="10000"/>
          </a:bodyPr>
          <a:lstStyle/>
          <a:p>
            <a:r>
              <a:rPr lang="fr-BE" sz="2000" dirty="0"/>
              <a:t>Michael Ellis, professeur de psychologie à </a:t>
            </a:r>
            <a:r>
              <a:rPr lang="fr-BE" sz="2000" dirty="0" smtClean="0"/>
              <a:t>l’ </a:t>
            </a:r>
            <a:r>
              <a:rPr lang="en-US" sz="2000" dirty="0" smtClean="0"/>
              <a:t>University </a:t>
            </a:r>
            <a:r>
              <a:rPr lang="en-US" sz="2000" dirty="0"/>
              <a:t>at Albany (State University of </a:t>
            </a:r>
            <a:r>
              <a:rPr lang="en-US" sz="2000" dirty="0" smtClean="0"/>
              <a:t>New </a:t>
            </a:r>
            <a:r>
              <a:rPr lang="fr-BE" sz="2000" dirty="0" smtClean="0"/>
              <a:t>York), (Ellis et al., 2014). </a:t>
            </a:r>
            <a:endParaRPr lang="en-US" sz="2000" dirty="0" smtClean="0"/>
          </a:p>
          <a:p>
            <a:pPr marL="0" indent="0" algn="just">
              <a:buNone/>
            </a:pPr>
            <a:endParaRPr lang="en-US" dirty="0" smtClean="0"/>
          </a:p>
          <a:p>
            <a:pPr marL="0" indent="0" algn="just">
              <a:buNone/>
            </a:pPr>
            <a:endParaRPr lang="en-US" dirty="0" smtClean="0"/>
          </a:p>
        </p:txBody>
      </p:sp>
      <p:sp>
        <p:nvSpPr>
          <p:cNvPr id="5" name="Rectangle 4"/>
          <p:cNvSpPr/>
          <p:nvPr/>
        </p:nvSpPr>
        <p:spPr>
          <a:xfrm>
            <a:off x="1066799" y="3690256"/>
            <a:ext cx="9334501" cy="1701684"/>
          </a:xfrm>
          <a:prstGeom prst="rect">
            <a:avLst/>
          </a:prstGeom>
        </p:spPr>
        <p:txBody>
          <a:bodyPr wrap="square">
            <a:spAutoFit/>
          </a:bodyPr>
          <a:lstStyle/>
          <a:p>
            <a:pPr>
              <a:lnSpc>
                <a:spcPct val="150000"/>
              </a:lnSpc>
            </a:pPr>
            <a:r>
              <a:rPr lang="fr-BE" dirty="0"/>
              <a:t>« lorsque le superviseur ne </a:t>
            </a:r>
            <a:r>
              <a:rPr lang="fr-BE" dirty="0" smtClean="0"/>
              <a:t>peut pas </a:t>
            </a:r>
            <a:r>
              <a:rPr lang="fr-BE" dirty="0"/>
              <a:t>ou ne veut pas satisfaire aux critères d'une</a:t>
            </a:r>
          </a:p>
          <a:p>
            <a:pPr>
              <a:lnSpc>
                <a:spcPct val="150000"/>
              </a:lnSpc>
            </a:pPr>
            <a:r>
              <a:rPr lang="fr-BE" dirty="0"/>
              <a:t>supervision minimalement adéquate, </a:t>
            </a:r>
            <a:r>
              <a:rPr lang="fr-BE" dirty="0" smtClean="0"/>
              <a:t>améliorer le </a:t>
            </a:r>
            <a:r>
              <a:rPr lang="fr-BE" dirty="0"/>
              <a:t>fonctionnement professionnel du </a:t>
            </a:r>
            <a:r>
              <a:rPr lang="fr-BE" dirty="0" smtClean="0"/>
              <a:t>supervisé, surveiller </a:t>
            </a:r>
            <a:r>
              <a:rPr lang="fr-BE" dirty="0"/>
              <a:t>la qualité des services </a:t>
            </a:r>
            <a:r>
              <a:rPr lang="fr-BE" dirty="0" smtClean="0"/>
              <a:t>professionnels offerts </a:t>
            </a:r>
            <a:r>
              <a:rPr lang="fr-BE" dirty="0"/>
              <a:t>aux clients </a:t>
            </a:r>
            <a:r>
              <a:rPr lang="fr-BE" dirty="0" smtClean="0"/>
              <a:t>du supervisé </a:t>
            </a:r>
            <a:r>
              <a:rPr lang="fr-BE" dirty="0"/>
              <a:t>ou servir </a:t>
            </a:r>
            <a:r>
              <a:rPr lang="fr-BE" dirty="0" smtClean="0"/>
              <a:t>de gardien </a:t>
            </a:r>
            <a:r>
              <a:rPr lang="fr-BE" dirty="0"/>
              <a:t>de la profession »</a:t>
            </a:r>
            <a:endParaRPr lang="fr-BE" dirty="0"/>
          </a:p>
        </p:txBody>
      </p:sp>
      <p:sp>
        <p:nvSpPr>
          <p:cNvPr id="4" name="Rectangle 3"/>
          <p:cNvSpPr/>
          <p:nvPr/>
        </p:nvSpPr>
        <p:spPr>
          <a:xfrm>
            <a:off x="1181099" y="3048620"/>
            <a:ext cx="6096000" cy="369332"/>
          </a:xfrm>
          <a:prstGeom prst="rect">
            <a:avLst/>
          </a:prstGeom>
        </p:spPr>
        <p:txBody>
          <a:bodyPr>
            <a:spAutoFit/>
          </a:bodyPr>
          <a:lstStyle/>
          <a:p>
            <a:r>
              <a:rPr lang="fr-BE" b="1" dirty="0">
                <a:latin typeface="CIDFont+F1"/>
              </a:rPr>
              <a:t>La </a:t>
            </a:r>
            <a:r>
              <a:rPr lang="fr-BE" b="1" dirty="0" smtClean="0">
                <a:latin typeface="CIDFont+F1"/>
              </a:rPr>
              <a:t>supervision est </a:t>
            </a:r>
            <a:r>
              <a:rPr lang="fr-BE" b="1" dirty="0">
                <a:latin typeface="CIDFont+F1"/>
              </a:rPr>
              <a:t>inadéquate</a:t>
            </a:r>
            <a:endParaRPr lang="fr-BE" b="1" dirty="0"/>
          </a:p>
        </p:txBody>
      </p:sp>
      <p:sp>
        <p:nvSpPr>
          <p:cNvPr id="6" name="Rectangle 5"/>
          <p:cNvSpPr/>
          <p:nvPr/>
        </p:nvSpPr>
        <p:spPr>
          <a:xfrm>
            <a:off x="1066799" y="5936548"/>
            <a:ext cx="9818914" cy="307777"/>
          </a:xfrm>
          <a:prstGeom prst="rect">
            <a:avLst/>
          </a:prstGeom>
        </p:spPr>
        <p:txBody>
          <a:bodyPr wrap="square">
            <a:spAutoFit/>
          </a:bodyPr>
          <a:lstStyle/>
          <a:p>
            <a:r>
              <a:rPr lang="fr-BE" sz="1400" i="1" dirty="0">
                <a:latin typeface="CIDFont+F1"/>
              </a:rPr>
              <a:t>le superviseur est peu investi et </a:t>
            </a:r>
            <a:r>
              <a:rPr lang="fr-BE" sz="1400" i="1" dirty="0" smtClean="0">
                <a:latin typeface="CIDFont+F1"/>
              </a:rPr>
              <a:t>les discussions </a:t>
            </a:r>
            <a:r>
              <a:rPr lang="fr-BE" sz="1400" i="1" dirty="0">
                <a:latin typeface="CIDFont+F1"/>
              </a:rPr>
              <a:t>ne </a:t>
            </a:r>
            <a:r>
              <a:rPr lang="fr-BE" sz="1400" i="1" dirty="0" smtClean="0">
                <a:latin typeface="CIDFont+F1"/>
              </a:rPr>
              <a:t>sont pas </a:t>
            </a:r>
            <a:r>
              <a:rPr lang="fr-BE" sz="1400" i="1" dirty="0">
                <a:latin typeface="CIDFont+F1"/>
              </a:rPr>
              <a:t>orientées vers une </a:t>
            </a:r>
            <a:r>
              <a:rPr lang="fr-BE" sz="1400" i="1" dirty="0" smtClean="0">
                <a:latin typeface="CIDFont+F1"/>
              </a:rPr>
              <a:t>tâche précise</a:t>
            </a:r>
            <a:endParaRPr lang="fr-BE" sz="1400" i="1" dirty="0"/>
          </a:p>
        </p:txBody>
      </p:sp>
    </p:spTree>
    <p:extLst>
      <p:ext uri="{BB962C8B-B14F-4D97-AF65-F5344CB8AC3E}">
        <p14:creationId xmlns:p14="http://schemas.microsoft.com/office/powerpoint/2010/main" val="19756088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66799" y="642594"/>
            <a:ext cx="10526487" cy="875963"/>
          </a:xfrm>
        </p:spPr>
        <p:txBody>
          <a:bodyPr>
            <a:noAutofit/>
          </a:bodyPr>
          <a:lstStyle/>
          <a:p>
            <a:pPr algn="just"/>
            <a:r>
              <a:rPr lang="en-US" sz="3200" dirty="0" smtClean="0"/>
              <a:t>Le </a:t>
            </a:r>
            <a:r>
              <a:rPr lang="en-US" sz="3200" dirty="0" err="1"/>
              <a:t>conflit</a:t>
            </a:r>
            <a:r>
              <a:rPr lang="en-US" sz="3200" dirty="0"/>
              <a:t> </a:t>
            </a:r>
            <a:r>
              <a:rPr lang="en-US" sz="3200" dirty="0" err="1"/>
              <a:t>découlant</a:t>
            </a:r>
            <a:r>
              <a:rPr lang="en-US" sz="3200" dirty="0"/>
              <a:t> d’un </a:t>
            </a:r>
            <a:r>
              <a:rPr lang="en-US" sz="3200" dirty="0" err="1"/>
              <a:t>manque</a:t>
            </a:r>
            <a:r>
              <a:rPr lang="en-US" sz="3200" dirty="0"/>
              <a:t> de </a:t>
            </a:r>
            <a:r>
              <a:rPr lang="en-US" sz="3200" dirty="0" err="1"/>
              <a:t>compétences</a:t>
            </a:r>
            <a:r>
              <a:rPr lang="en-US" sz="3200" dirty="0"/>
              <a:t> du </a:t>
            </a:r>
            <a:r>
              <a:rPr lang="en-US" sz="3200" dirty="0" err="1"/>
              <a:t>superviseur</a:t>
            </a:r>
            <a:endParaRPr lang="en-US" sz="3200" dirty="0"/>
          </a:p>
        </p:txBody>
      </p:sp>
      <p:sp>
        <p:nvSpPr>
          <p:cNvPr id="3" name="Espace réservé du contenu 2"/>
          <p:cNvSpPr>
            <a:spLocks noGrp="1"/>
          </p:cNvSpPr>
          <p:nvPr>
            <p:ph idx="1"/>
          </p:nvPr>
        </p:nvSpPr>
        <p:spPr>
          <a:xfrm>
            <a:off x="1066799" y="1810838"/>
            <a:ext cx="10738757" cy="689066"/>
          </a:xfrm>
        </p:spPr>
        <p:txBody>
          <a:bodyPr>
            <a:normAutofit lnSpcReduction="10000"/>
          </a:bodyPr>
          <a:lstStyle/>
          <a:p>
            <a:r>
              <a:rPr lang="fr-BE" sz="2000" dirty="0"/>
              <a:t>Michael Ellis, professeur de psychologie à </a:t>
            </a:r>
            <a:r>
              <a:rPr lang="fr-BE" sz="2000" dirty="0" smtClean="0"/>
              <a:t>l’ </a:t>
            </a:r>
            <a:r>
              <a:rPr lang="en-US" sz="2000" dirty="0" smtClean="0"/>
              <a:t>University </a:t>
            </a:r>
            <a:r>
              <a:rPr lang="en-US" sz="2000" dirty="0"/>
              <a:t>at Albany (State University of </a:t>
            </a:r>
            <a:r>
              <a:rPr lang="en-US" sz="2000" dirty="0" smtClean="0"/>
              <a:t>New </a:t>
            </a:r>
            <a:r>
              <a:rPr lang="fr-BE" sz="2000" dirty="0" smtClean="0"/>
              <a:t>York), (Ellis et al., 2014). </a:t>
            </a:r>
            <a:endParaRPr lang="en-US" sz="2000" dirty="0" smtClean="0"/>
          </a:p>
          <a:p>
            <a:pPr marL="0" indent="0" algn="just">
              <a:buNone/>
            </a:pPr>
            <a:endParaRPr lang="en-US" dirty="0" smtClean="0"/>
          </a:p>
          <a:p>
            <a:pPr marL="0" indent="0" algn="just">
              <a:buNone/>
            </a:pPr>
            <a:endParaRPr lang="en-US" dirty="0" smtClean="0"/>
          </a:p>
        </p:txBody>
      </p:sp>
      <p:sp>
        <p:nvSpPr>
          <p:cNvPr id="5" name="Rectangle 4"/>
          <p:cNvSpPr/>
          <p:nvPr/>
        </p:nvSpPr>
        <p:spPr>
          <a:xfrm>
            <a:off x="1066799" y="3505139"/>
            <a:ext cx="9334501" cy="646331"/>
          </a:xfrm>
          <a:prstGeom prst="rect">
            <a:avLst/>
          </a:prstGeom>
        </p:spPr>
        <p:txBody>
          <a:bodyPr wrap="square">
            <a:spAutoFit/>
          </a:bodyPr>
          <a:lstStyle/>
          <a:p>
            <a:r>
              <a:rPr lang="fr-BE" dirty="0" smtClean="0"/>
              <a:t>« entraîne </a:t>
            </a:r>
            <a:r>
              <a:rPr lang="fr-BE" dirty="0"/>
              <a:t>des dommages </a:t>
            </a:r>
            <a:r>
              <a:rPr lang="fr-BE" dirty="0" smtClean="0"/>
              <a:t>psychologiques, émotionnels </a:t>
            </a:r>
            <a:r>
              <a:rPr lang="fr-BE" dirty="0"/>
              <a:t>et/ou physiques ou un </a:t>
            </a:r>
            <a:r>
              <a:rPr lang="fr-BE" dirty="0" smtClean="0"/>
              <a:t>traumatisme pour </a:t>
            </a:r>
            <a:r>
              <a:rPr lang="fr-BE" dirty="0"/>
              <a:t>le </a:t>
            </a:r>
            <a:r>
              <a:rPr lang="fr-BE" dirty="0" smtClean="0"/>
              <a:t>supervisé »</a:t>
            </a:r>
            <a:endParaRPr lang="fr-BE" dirty="0"/>
          </a:p>
        </p:txBody>
      </p:sp>
      <p:sp>
        <p:nvSpPr>
          <p:cNvPr id="7" name="Rectangle 6"/>
          <p:cNvSpPr/>
          <p:nvPr/>
        </p:nvSpPr>
        <p:spPr>
          <a:xfrm>
            <a:off x="1066799" y="2910414"/>
            <a:ext cx="6096000" cy="369332"/>
          </a:xfrm>
          <a:prstGeom prst="rect">
            <a:avLst/>
          </a:prstGeom>
        </p:spPr>
        <p:txBody>
          <a:bodyPr>
            <a:spAutoFit/>
          </a:bodyPr>
          <a:lstStyle/>
          <a:p>
            <a:r>
              <a:rPr lang="fr-BE" b="1" dirty="0">
                <a:latin typeface="CIDFont+F1"/>
              </a:rPr>
              <a:t>La </a:t>
            </a:r>
            <a:r>
              <a:rPr lang="fr-BE" b="1" dirty="0" smtClean="0">
                <a:latin typeface="CIDFont+F1"/>
              </a:rPr>
              <a:t>supervision novice</a:t>
            </a:r>
            <a:endParaRPr lang="fr-BE" b="1" dirty="0"/>
          </a:p>
        </p:txBody>
      </p:sp>
    </p:spTree>
    <p:extLst>
      <p:ext uri="{BB962C8B-B14F-4D97-AF65-F5344CB8AC3E}">
        <p14:creationId xmlns:p14="http://schemas.microsoft.com/office/powerpoint/2010/main" val="39980475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66799" y="642594"/>
            <a:ext cx="10526487" cy="875963"/>
          </a:xfrm>
        </p:spPr>
        <p:txBody>
          <a:bodyPr>
            <a:noAutofit/>
          </a:bodyPr>
          <a:lstStyle/>
          <a:p>
            <a:pPr algn="just"/>
            <a:r>
              <a:rPr lang="en-US" sz="3200" dirty="0" smtClean="0"/>
              <a:t>Le </a:t>
            </a:r>
            <a:r>
              <a:rPr lang="en-US" sz="3200" dirty="0" err="1"/>
              <a:t>conflit</a:t>
            </a:r>
            <a:r>
              <a:rPr lang="en-US" sz="3200" dirty="0"/>
              <a:t> </a:t>
            </a:r>
            <a:r>
              <a:rPr lang="en-US" sz="3200" dirty="0" err="1"/>
              <a:t>découlant</a:t>
            </a:r>
            <a:r>
              <a:rPr lang="en-US" sz="3200" dirty="0"/>
              <a:t> d’un </a:t>
            </a:r>
            <a:r>
              <a:rPr lang="en-US" sz="3200" dirty="0" err="1"/>
              <a:t>manque</a:t>
            </a:r>
            <a:r>
              <a:rPr lang="en-US" sz="3200" dirty="0"/>
              <a:t> de </a:t>
            </a:r>
            <a:r>
              <a:rPr lang="en-US" sz="3200" dirty="0" err="1"/>
              <a:t>compétences</a:t>
            </a:r>
            <a:r>
              <a:rPr lang="en-US" sz="3200" dirty="0"/>
              <a:t> du </a:t>
            </a:r>
            <a:r>
              <a:rPr lang="en-US" sz="3200" dirty="0" err="1"/>
              <a:t>superviseur</a:t>
            </a:r>
            <a:endParaRPr lang="en-US" sz="3200" dirty="0"/>
          </a:p>
        </p:txBody>
      </p:sp>
      <p:sp>
        <p:nvSpPr>
          <p:cNvPr id="3" name="Espace réservé du contenu 2"/>
          <p:cNvSpPr>
            <a:spLocks noGrp="1"/>
          </p:cNvSpPr>
          <p:nvPr>
            <p:ph idx="1"/>
          </p:nvPr>
        </p:nvSpPr>
        <p:spPr>
          <a:xfrm>
            <a:off x="1066799" y="1810838"/>
            <a:ext cx="10738757" cy="689066"/>
          </a:xfrm>
        </p:spPr>
        <p:txBody>
          <a:bodyPr>
            <a:normAutofit/>
          </a:bodyPr>
          <a:lstStyle/>
          <a:p>
            <a:pPr marL="0" indent="0">
              <a:buNone/>
            </a:pPr>
            <a:r>
              <a:rPr lang="fr-BE" dirty="0" err="1"/>
              <a:t>Ammirati</a:t>
            </a:r>
            <a:r>
              <a:rPr lang="fr-BE" dirty="0"/>
              <a:t> &amp; </a:t>
            </a:r>
            <a:r>
              <a:rPr lang="fr-BE" dirty="0" err="1" smtClean="0"/>
              <a:t>Kaslow</a:t>
            </a:r>
            <a:r>
              <a:rPr lang="fr-BE" dirty="0" smtClean="0"/>
              <a:t>, (2017</a:t>
            </a:r>
            <a:r>
              <a:rPr lang="fr-BE" dirty="0"/>
              <a:t>)</a:t>
            </a:r>
            <a:endParaRPr lang="en-US" dirty="0" smtClean="0"/>
          </a:p>
        </p:txBody>
      </p:sp>
      <p:sp>
        <p:nvSpPr>
          <p:cNvPr id="5" name="Rectangle 4"/>
          <p:cNvSpPr/>
          <p:nvPr/>
        </p:nvSpPr>
        <p:spPr>
          <a:xfrm>
            <a:off x="1066799" y="2315238"/>
            <a:ext cx="9334501" cy="369332"/>
          </a:xfrm>
          <a:prstGeom prst="rect">
            <a:avLst/>
          </a:prstGeom>
        </p:spPr>
        <p:txBody>
          <a:bodyPr wrap="square">
            <a:spAutoFit/>
          </a:bodyPr>
          <a:lstStyle/>
          <a:p>
            <a:r>
              <a:rPr lang="fr-BE" dirty="0" smtClean="0"/>
              <a:t>Tous les superviseurs </a:t>
            </a:r>
            <a:r>
              <a:rPr lang="fr-BE" dirty="0"/>
              <a:t>ont le potentiel de poser des </a:t>
            </a:r>
            <a:r>
              <a:rPr lang="fr-BE" dirty="0" smtClean="0"/>
              <a:t>actes de </a:t>
            </a:r>
            <a:r>
              <a:rPr lang="fr-BE" dirty="0"/>
              <a:t>supervision nocive</a:t>
            </a:r>
            <a:endParaRPr lang="fr-BE" dirty="0"/>
          </a:p>
        </p:txBody>
      </p:sp>
      <p:sp>
        <p:nvSpPr>
          <p:cNvPr id="6" name="Rectangle 5"/>
          <p:cNvSpPr/>
          <p:nvPr/>
        </p:nvSpPr>
        <p:spPr>
          <a:xfrm>
            <a:off x="1066799" y="2684570"/>
            <a:ext cx="9334501" cy="1477328"/>
          </a:xfrm>
          <a:prstGeom prst="rect">
            <a:avLst/>
          </a:prstGeom>
        </p:spPr>
        <p:txBody>
          <a:bodyPr wrap="square">
            <a:spAutoFit/>
          </a:bodyPr>
          <a:lstStyle/>
          <a:p>
            <a:r>
              <a:rPr lang="fr-BE" dirty="0" smtClean="0"/>
              <a:t>Comment les éviter ??</a:t>
            </a:r>
          </a:p>
          <a:p>
            <a:endParaRPr lang="fr-BE" dirty="0" smtClean="0"/>
          </a:p>
          <a:p>
            <a:pPr marL="285750" indent="-285750">
              <a:buFont typeface="Courier New" panose="02070309020205020404" pitchFamily="49" charset="0"/>
              <a:buChar char="o"/>
            </a:pPr>
            <a:r>
              <a:rPr lang="fr-BE" dirty="0" smtClean="0"/>
              <a:t>demeurer </a:t>
            </a:r>
            <a:r>
              <a:rPr lang="fr-BE" dirty="0"/>
              <a:t>attentifs à la distribution inégale </a:t>
            </a:r>
            <a:r>
              <a:rPr lang="fr-BE" dirty="0" smtClean="0"/>
              <a:t>du pouvoir </a:t>
            </a:r>
            <a:r>
              <a:rPr lang="fr-BE" dirty="0"/>
              <a:t>dans la </a:t>
            </a:r>
            <a:r>
              <a:rPr lang="fr-BE" dirty="0" smtClean="0"/>
              <a:t>relation</a:t>
            </a:r>
          </a:p>
          <a:p>
            <a:pPr marL="285750" indent="-285750">
              <a:buFont typeface="Courier New" panose="02070309020205020404" pitchFamily="49" charset="0"/>
              <a:buChar char="o"/>
            </a:pPr>
            <a:r>
              <a:rPr lang="fr-BE" dirty="0"/>
              <a:t>demeurer attentifs </a:t>
            </a:r>
            <a:r>
              <a:rPr lang="fr-BE" dirty="0" smtClean="0"/>
              <a:t>à son  propre sentiment </a:t>
            </a:r>
            <a:r>
              <a:rPr lang="fr-BE" dirty="0"/>
              <a:t>de compétence, ou </a:t>
            </a:r>
            <a:r>
              <a:rPr lang="fr-BE" dirty="0" smtClean="0"/>
              <a:t>perception d’efficacité personnelle</a:t>
            </a:r>
            <a:endParaRPr lang="fr-BE" dirty="0"/>
          </a:p>
        </p:txBody>
      </p:sp>
      <p:sp>
        <p:nvSpPr>
          <p:cNvPr id="4" name="Rectangle 3"/>
          <p:cNvSpPr/>
          <p:nvPr/>
        </p:nvSpPr>
        <p:spPr>
          <a:xfrm>
            <a:off x="1066799" y="4820092"/>
            <a:ext cx="9644744" cy="923330"/>
          </a:xfrm>
          <a:prstGeom prst="rect">
            <a:avLst/>
          </a:prstGeom>
        </p:spPr>
        <p:txBody>
          <a:bodyPr wrap="square">
            <a:spAutoFit/>
          </a:bodyPr>
          <a:lstStyle/>
          <a:p>
            <a:r>
              <a:rPr lang="fr-BE" dirty="0">
                <a:latin typeface="CIDFont+F1"/>
              </a:rPr>
              <a:t>La </a:t>
            </a:r>
            <a:r>
              <a:rPr lang="fr-BE" dirty="0" smtClean="0">
                <a:latin typeface="CIDFont+F1"/>
              </a:rPr>
              <a:t>perception d’efficacité </a:t>
            </a:r>
            <a:r>
              <a:rPr lang="fr-BE" dirty="0">
                <a:latin typeface="CIDFont+F1"/>
              </a:rPr>
              <a:t>personnelle à superviser peut </a:t>
            </a:r>
            <a:r>
              <a:rPr lang="fr-BE" dirty="0" smtClean="0">
                <a:latin typeface="CIDFont+F1"/>
              </a:rPr>
              <a:t>être développée </a:t>
            </a:r>
            <a:r>
              <a:rPr lang="fr-BE" dirty="0">
                <a:latin typeface="CIDFont+F1"/>
              </a:rPr>
              <a:t>par le biais de la formation à </a:t>
            </a:r>
            <a:r>
              <a:rPr lang="fr-BE" dirty="0" smtClean="0">
                <a:latin typeface="CIDFont+F1"/>
              </a:rPr>
              <a:t>la supervision </a:t>
            </a:r>
            <a:r>
              <a:rPr lang="fr-BE" dirty="0">
                <a:latin typeface="CIDFont+F1"/>
              </a:rPr>
              <a:t>et l’établissement d’un réseau </a:t>
            </a:r>
            <a:r>
              <a:rPr lang="fr-BE" dirty="0" smtClean="0">
                <a:latin typeface="CIDFont+F1"/>
              </a:rPr>
              <a:t>de soutien </a:t>
            </a:r>
            <a:r>
              <a:rPr lang="fr-BE" dirty="0">
                <a:latin typeface="CIDFont+F1"/>
              </a:rPr>
              <a:t>dans le milieu de </a:t>
            </a:r>
            <a:r>
              <a:rPr lang="fr-BE" dirty="0" smtClean="0">
                <a:latin typeface="CIDFont+F1"/>
              </a:rPr>
              <a:t>travail ou entre superviseurs </a:t>
            </a:r>
            <a:r>
              <a:rPr lang="fr-BE" dirty="0">
                <a:latin typeface="CIDFont+F1"/>
              </a:rPr>
              <a:t>(Johnson &amp; Stewart, 2008).</a:t>
            </a:r>
            <a:endParaRPr lang="fr-BE" dirty="0"/>
          </a:p>
        </p:txBody>
      </p:sp>
    </p:spTree>
    <p:extLst>
      <p:ext uri="{BB962C8B-B14F-4D97-AF65-F5344CB8AC3E}">
        <p14:creationId xmlns:p14="http://schemas.microsoft.com/office/powerpoint/2010/main" val="5504412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b="1" dirty="0" smtClean="0"/>
              <a:t>Etre superviseur</a:t>
            </a:r>
            <a:br>
              <a:rPr lang="fr-FR" sz="2000" b="1" dirty="0" smtClean="0"/>
            </a:br>
            <a:r>
              <a:rPr lang="fr-FR" sz="2000" b="1" dirty="0" smtClean="0"/>
              <a:t/>
            </a:r>
            <a:br>
              <a:rPr lang="fr-FR" sz="2000" b="1" dirty="0" smtClean="0"/>
            </a:br>
            <a:r>
              <a:rPr lang="fr-FR" sz="2000" b="1" dirty="0" smtClean="0"/>
              <a:t>Recommandations </a:t>
            </a:r>
            <a:r>
              <a:rPr lang="fr-FR" sz="2000" b="1" dirty="0"/>
              <a:t>de </a:t>
            </a:r>
            <a:r>
              <a:rPr lang="fr-FR" sz="2000" b="1" dirty="0" smtClean="0"/>
              <a:t>l’EABCT</a:t>
            </a:r>
            <a:endParaRPr lang="fr-BE" sz="2000" dirty="0"/>
          </a:p>
        </p:txBody>
      </p:sp>
      <p:sp>
        <p:nvSpPr>
          <p:cNvPr id="3" name="Espace réservé du texte 2"/>
          <p:cNvSpPr>
            <a:spLocks noGrp="1"/>
          </p:cNvSpPr>
          <p:nvPr>
            <p:ph type="body" idx="1"/>
          </p:nvPr>
        </p:nvSpPr>
        <p:spPr/>
        <p:txBody>
          <a:bodyPr/>
          <a:lstStyle/>
          <a:p>
            <a:endParaRPr lang="fr-BE"/>
          </a:p>
        </p:txBody>
      </p:sp>
    </p:spTree>
    <p:extLst>
      <p:ext uri="{BB962C8B-B14F-4D97-AF65-F5344CB8AC3E}">
        <p14:creationId xmlns:p14="http://schemas.microsoft.com/office/powerpoint/2010/main" val="16010718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dirty="0" smtClean="0"/>
              <a:t>Que dit l’EABCT ?</a:t>
            </a:r>
            <a:endParaRPr lang="fr-BE" dirty="0"/>
          </a:p>
        </p:txBody>
      </p:sp>
      <p:sp>
        <p:nvSpPr>
          <p:cNvPr id="3" name="Espace réservé du contenu 2"/>
          <p:cNvSpPr>
            <a:spLocks noGrp="1"/>
          </p:cNvSpPr>
          <p:nvPr>
            <p:ph idx="1"/>
          </p:nvPr>
        </p:nvSpPr>
        <p:spPr>
          <a:xfrm>
            <a:off x="1066800" y="2103120"/>
            <a:ext cx="10151806" cy="3922123"/>
          </a:xfrm>
        </p:spPr>
        <p:txBody>
          <a:bodyPr>
            <a:normAutofit/>
          </a:bodyPr>
          <a:lstStyle/>
          <a:p>
            <a:pPr algn="just"/>
            <a:r>
              <a:rPr lang="en-US" dirty="0"/>
              <a:t>Supervisors and senior practitioners will normally have 5 years of therapeutic practice after meeting the minimum training standards and have </a:t>
            </a:r>
            <a:r>
              <a:rPr lang="en-US" b="1" dirty="0"/>
              <a:t>received further training to equip them as trainers/supervisors</a:t>
            </a:r>
            <a:r>
              <a:rPr lang="en-US" b="1" dirty="0" smtClean="0"/>
              <a:t>.</a:t>
            </a:r>
          </a:p>
          <a:p>
            <a:pPr algn="just"/>
            <a:endParaRPr lang="en-US" dirty="0" smtClean="0"/>
          </a:p>
          <a:p>
            <a:pPr marL="342900" indent="-342900" algn="just">
              <a:buFont typeface="+mj-lt"/>
              <a:buAutoNum type="alphaUcPeriod"/>
            </a:pPr>
            <a:r>
              <a:rPr lang="en-US" dirty="0"/>
              <a:t>The following form a number of </a:t>
            </a:r>
            <a:r>
              <a:rPr lang="en-US" b="1" dirty="0" smtClean="0">
                <a:solidFill>
                  <a:srgbClr val="FF9900"/>
                </a:solidFill>
              </a:rPr>
              <a:t>RECOMMENDATIONS</a:t>
            </a:r>
            <a:r>
              <a:rPr lang="en-US" dirty="0" smtClean="0"/>
              <a:t> </a:t>
            </a:r>
            <a:r>
              <a:rPr lang="en-US" dirty="0"/>
              <a:t>for the training of CBT </a:t>
            </a:r>
            <a:r>
              <a:rPr lang="en-US" dirty="0" smtClean="0"/>
              <a:t>supervisors : </a:t>
            </a:r>
          </a:p>
          <a:p>
            <a:pPr marL="617220" lvl="1" indent="-342900" algn="just">
              <a:buFont typeface="+mj-lt"/>
              <a:buAutoNum type="arabicPeriod"/>
            </a:pPr>
            <a:r>
              <a:rPr lang="en-US" b="1" dirty="0" smtClean="0"/>
              <a:t>Specialized </a:t>
            </a:r>
            <a:r>
              <a:rPr lang="en-US" b="1" dirty="0"/>
              <a:t>Supervision Training </a:t>
            </a:r>
            <a:r>
              <a:rPr lang="en-US" dirty="0"/>
              <a:t>by University Courses or accredited training programs of usually 1½ to 2 years comprising the following components (see also below</a:t>
            </a:r>
            <a:r>
              <a:rPr lang="en-US" dirty="0" smtClean="0"/>
              <a:t>) :</a:t>
            </a:r>
          </a:p>
          <a:p>
            <a:pPr lvl="2" algn="just"/>
            <a:r>
              <a:rPr lang="en-US" dirty="0"/>
              <a:t>Supervision </a:t>
            </a:r>
            <a:r>
              <a:rPr lang="en-US" dirty="0" smtClean="0"/>
              <a:t>Theory</a:t>
            </a:r>
          </a:p>
          <a:p>
            <a:pPr lvl="2" algn="just"/>
            <a:r>
              <a:rPr lang="en-US" b="1" dirty="0" smtClean="0"/>
              <a:t>Supervised Supervision 5 </a:t>
            </a:r>
            <a:r>
              <a:rPr lang="en-US" b="1" dirty="0" err="1" smtClean="0"/>
              <a:t>heures</a:t>
            </a:r>
            <a:r>
              <a:rPr lang="en-US" b="1" dirty="0" smtClean="0"/>
              <a:t> / an</a:t>
            </a:r>
          </a:p>
          <a:p>
            <a:pPr lvl="2" algn="just"/>
            <a:r>
              <a:rPr lang="en-US" b="1" dirty="0" smtClean="0"/>
              <a:t>Personal Supervision 12 </a:t>
            </a:r>
            <a:r>
              <a:rPr lang="en-US" b="1" dirty="0" err="1" smtClean="0"/>
              <a:t>heures</a:t>
            </a:r>
            <a:r>
              <a:rPr lang="en-US" b="1" dirty="0" smtClean="0"/>
              <a:t>/ an</a:t>
            </a:r>
          </a:p>
          <a:p>
            <a:pPr lvl="2" algn="just"/>
            <a:r>
              <a:rPr lang="en-US" dirty="0" smtClean="0"/>
              <a:t>Continuing </a:t>
            </a:r>
            <a:r>
              <a:rPr lang="en-US" dirty="0"/>
              <a:t>Professional Development (CPD) in </a:t>
            </a:r>
            <a:r>
              <a:rPr lang="en-US" dirty="0" smtClean="0"/>
              <a:t>CBT</a:t>
            </a:r>
          </a:p>
          <a:p>
            <a:pPr lvl="2" algn="just"/>
            <a:r>
              <a:rPr lang="en-US" dirty="0" smtClean="0"/>
              <a:t>Teaching </a:t>
            </a:r>
            <a:r>
              <a:rPr lang="en-US" dirty="0"/>
              <a:t>CBT</a:t>
            </a:r>
            <a:endParaRPr lang="en-US" dirty="0" smtClean="0"/>
          </a:p>
        </p:txBody>
      </p:sp>
    </p:spTree>
    <p:extLst>
      <p:ext uri="{BB962C8B-B14F-4D97-AF65-F5344CB8AC3E}">
        <p14:creationId xmlns:p14="http://schemas.microsoft.com/office/powerpoint/2010/main" val="3119894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Information importante… </a:t>
            </a:r>
            <a:r>
              <a:rPr lang="fr-BE" dirty="0" smtClean="0">
                <a:sym typeface="Wingdings" panose="05000000000000000000" pitchFamily="2" charset="2"/>
              </a:rPr>
              <a:t></a:t>
            </a:r>
            <a:endParaRPr lang="fr-BE" dirty="0"/>
          </a:p>
        </p:txBody>
      </p:sp>
      <p:sp>
        <p:nvSpPr>
          <p:cNvPr id="3" name="Espace réservé du contenu 2"/>
          <p:cNvSpPr>
            <a:spLocks noGrp="1"/>
          </p:cNvSpPr>
          <p:nvPr>
            <p:ph idx="1"/>
          </p:nvPr>
        </p:nvSpPr>
        <p:spPr/>
        <p:txBody>
          <a:bodyPr/>
          <a:lstStyle/>
          <a:p>
            <a:r>
              <a:rPr lang="fr-BE" dirty="0" smtClean="0"/>
              <a:t>Les animatrices de cet atelier organisé dans le cadre des 46</a:t>
            </a:r>
            <a:r>
              <a:rPr lang="fr-BE" baseline="30000" dirty="0" smtClean="0"/>
              <a:t>e</a:t>
            </a:r>
            <a:r>
              <a:rPr lang="fr-BE" dirty="0" smtClean="0"/>
              <a:t> Journées Scientifiques de l’AEMTC ont :</a:t>
            </a:r>
          </a:p>
          <a:p>
            <a:pPr marL="0" indent="0">
              <a:buNone/>
            </a:pPr>
            <a:endParaRPr lang="fr-BE" dirty="0" smtClean="0"/>
          </a:p>
          <a:p>
            <a:pPr lvl="1"/>
            <a:r>
              <a:rPr lang="fr-BE" dirty="0" smtClean="0"/>
              <a:t>La même expertise que vous en tant que :</a:t>
            </a:r>
          </a:p>
          <a:p>
            <a:pPr lvl="2"/>
            <a:r>
              <a:rPr lang="fr-BE" dirty="0" smtClean="0"/>
              <a:t>« </a:t>
            </a:r>
            <a:r>
              <a:rPr lang="fr-BE" dirty="0"/>
              <a:t>Superviseur officiel </a:t>
            </a:r>
            <a:r>
              <a:rPr lang="fr-BE" dirty="0" smtClean="0"/>
              <a:t>»</a:t>
            </a:r>
          </a:p>
          <a:p>
            <a:pPr marL="0" indent="0">
              <a:buNone/>
            </a:pPr>
            <a:endParaRPr lang="fr-BE" dirty="0" smtClean="0"/>
          </a:p>
          <a:p>
            <a:pPr lvl="1"/>
            <a:r>
              <a:rPr lang="fr-BE" dirty="0" smtClean="0"/>
              <a:t>La même casquette que vous en tant que :</a:t>
            </a:r>
          </a:p>
          <a:p>
            <a:pPr lvl="2"/>
            <a:r>
              <a:rPr lang="fr-BE" dirty="0" smtClean="0"/>
              <a:t>« Psychothérapeute </a:t>
            </a:r>
            <a:r>
              <a:rPr lang="fr-BE" dirty="0" err="1"/>
              <a:t>cognitivo</a:t>
            </a:r>
            <a:r>
              <a:rPr lang="fr-BE" dirty="0"/>
              <a:t>-comportementaliste agréé </a:t>
            </a:r>
            <a:r>
              <a:rPr lang="fr-BE" dirty="0" smtClean="0"/>
              <a:t>– PCCA »</a:t>
            </a:r>
            <a:endParaRPr lang="fr-BE" dirty="0"/>
          </a:p>
        </p:txBody>
      </p:sp>
    </p:spTree>
    <p:extLst>
      <p:ext uri="{BB962C8B-B14F-4D97-AF65-F5344CB8AC3E}">
        <p14:creationId xmlns:p14="http://schemas.microsoft.com/office/powerpoint/2010/main" val="16823418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b="1" dirty="0"/>
              <a:t>Critères d’attribution du titre de « Superviseur officiel » de </a:t>
            </a:r>
            <a:r>
              <a:rPr lang="fr-FR" sz="2000" b="1" dirty="0" smtClean="0"/>
              <a:t>l’AEMTC</a:t>
            </a:r>
            <a:endParaRPr lang="fr-BE" sz="2800" dirty="0"/>
          </a:p>
        </p:txBody>
      </p:sp>
      <p:sp>
        <p:nvSpPr>
          <p:cNvPr id="3" name="Espace réservé du texte 2"/>
          <p:cNvSpPr>
            <a:spLocks noGrp="1"/>
          </p:cNvSpPr>
          <p:nvPr>
            <p:ph type="body" idx="1"/>
          </p:nvPr>
        </p:nvSpPr>
        <p:spPr/>
        <p:txBody>
          <a:bodyPr/>
          <a:lstStyle/>
          <a:p>
            <a:r>
              <a:rPr lang="fr-FR" sz="1800" b="1" dirty="0"/>
              <a:t>Charte de bonne pratique des superviseurs</a:t>
            </a:r>
          </a:p>
          <a:p>
            <a:endParaRPr lang="fr-BE" dirty="0"/>
          </a:p>
        </p:txBody>
      </p:sp>
    </p:spTree>
    <p:extLst>
      <p:ext uri="{BB962C8B-B14F-4D97-AF65-F5344CB8AC3E}">
        <p14:creationId xmlns:p14="http://schemas.microsoft.com/office/powerpoint/2010/main" val="18470420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 </a:t>
            </a:r>
            <a:r>
              <a:rPr lang="fr-FR" dirty="0"/>
              <a:t>Superviseur officiel » de </a:t>
            </a:r>
            <a:r>
              <a:rPr lang="fr-FR" dirty="0" smtClean="0"/>
              <a:t>l’AEMTC</a:t>
            </a:r>
            <a:endParaRPr lang="fr-BE" dirty="0"/>
          </a:p>
        </p:txBody>
      </p:sp>
      <p:sp>
        <p:nvSpPr>
          <p:cNvPr id="3" name="Espace réservé du contenu 2"/>
          <p:cNvSpPr>
            <a:spLocks noGrp="1"/>
          </p:cNvSpPr>
          <p:nvPr>
            <p:ph idx="1"/>
          </p:nvPr>
        </p:nvSpPr>
        <p:spPr>
          <a:xfrm>
            <a:off x="1066800" y="2103120"/>
            <a:ext cx="10058400" cy="3923607"/>
          </a:xfrm>
        </p:spPr>
        <p:txBody>
          <a:bodyPr>
            <a:noAutofit/>
          </a:bodyPr>
          <a:lstStyle/>
          <a:p>
            <a:pPr algn="just"/>
            <a:r>
              <a:rPr lang="fr-FR" b="1" dirty="0"/>
              <a:t>Critères d’attribution du titre de « Superviseur officiel » de </a:t>
            </a:r>
            <a:r>
              <a:rPr lang="fr-FR" b="1" dirty="0" smtClean="0"/>
              <a:t>l’AEMTC</a:t>
            </a:r>
            <a:endParaRPr lang="fr-FR" b="1" dirty="0"/>
          </a:p>
          <a:p>
            <a:pPr lvl="1" algn="just"/>
            <a:r>
              <a:rPr lang="fr-FR" b="1" dirty="0"/>
              <a:t>A. Conditions d'éligibilité</a:t>
            </a:r>
          </a:p>
          <a:p>
            <a:pPr lvl="2" algn="just"/>
            <a:r>
              <a:rPr lang="fr-FR" dirty="0"/>
              <a:t>Etre </a:t>
            </a:r>
            <a:r>
              <a:rPr lang="fr-FR" dirty="0" smtClean="0"/>
              <a:t>« membre » </a:t>
            </a:r>
            <a:r>
              <a:rPr lang="fr-FR" dirty="0"/>
              <a:t>de </a:t>
            </a:r>
            <a:r>
              <a:rPr lang="fr-FR" dirty="0" smtClean="0"/>
              <a:t>l'AEMTC </a:t>
            </a:r>
            <a:r>
              <a:rPr lang="fr-FR" dirty="0"/>
              <a:t>en ordre de cotisation ;</a:t>
            </a:r>
          </a:p>
          <a:p>
            <a:pPr lvl="2" algn="just"/>
            <a:r>
              <a:rPr lang="fr-FR" dirty="0"/>
              <a:t>P</a:t>
            </a:r>
            <a:r>
              <a:rPr lang="fr-FR" dirty="0" smtClean="0"/>
              <a:t>articiper </a:t>
            </a:r>
            <a:r>
              <a:rPr lang="fr-FR" dirty="0"/>
              <a:t>activement à la vie de l'AEMTC (par ex., l'assistance à sa journée scientifique annuelle, ...) ;</a:t>
            </a:r>
          </a:p>
          <a:p>
            <a:pPr lvl="2" algn="just"/>
            <a:r>
              <a:rPr lang="fr-FR" dirty="0"/>
              <a:t>A</a:t>
            </a:r>
            <a:r>
              <a:rPr lang="fr-FR" dirty="0" smtClean="0"/>
              <a:t>voir </a:t>
            </a:r>
            <a:r>
              <a:rPr lang="fr-FR" dirty="0"/>
              <a:t>terminé la formation spécifique aux TCC depuis au moins 3 ans et être titulaire du titre de </a:t>
            </a:r>
            <a:r>
              <a:rPr lang="fr-FR" dirty="0" smtClean="0"/>
              <a:t>« Psychothérapeute </a:t>
            </a:r>
            <a:r>
              <a:rPr lang="fr-FR" dirty="0" err="1"/>
              <a:t>cognitivo</a:t>
            </a:r>
            <a:r>
              <a:rPr lang="fr-FR" dirty="0"/>
              <a:t>-comportementaliste agréé </a:t>
            </a:r>
            <a:r>
              <a:rPr lang="fr-FR" dirty="0" smtClean="0"/>
              <a:t>– PCCA » </a:t>
            </a:r>
            <a:r>
              <a:rPr lang="fr-FR" dirty="0"/>
              <a:t>;</a:t>
            </a:r>
          </a:p>
          <a:p>
            <a:pPr lvl="2" algn="just"/>
            <a:r>
              <a:rPr lang="fr-FR" dirty="0"/>
              <a:t>P</a:t>
            </a:r>
            <a:r>
              <a:rPr lang="fr-FR" dirty="0" smtClean="0"/>
              <a:t>ratiquer </a:t>
            </a:r>
            <a:r>
              <a:rPr lang="fr-FR" dirty="0"/>
              <a:t>régulièrement les TCC ;</a:t>
            </a:r>
          </a:p>
          <a:p>
            <a:pPr lvl="2" algn="just"/>
            <a:r>
              <a:rPr lang="fr-FR" dirty="0"/>
              <a:t>S</a:t>
            </a:r>
            <a:r>
              <a:rPr lang="fr-FR" dirty="0" smtClean="0"/>
              <a:t>e </a:t>
            </a:r>
            <a:r>
              <a:rPr lang="fr-FR" dirty="0"/>
              <a:t>former régulièrement aux TCC (assistance à au moins un congrès ou à un atelier de formation par an et/ou présentation d'au moins une conférence, une communication, un poster ou un article par an ainsi que des lectures et des supervisions professionnelles personnelles en TCC chaque année) ;</a:t>
            </a:r>
          </a:p>
          <a:p>
            <a:pPr lvl="2" algn="just"/>
            <a:r>
              <a:rPr lang="fr-FR" dirty="0"/>
              <a:t>A</a:t>
            </a:r>
            <a:r>
              <a:rPr lang="fr-FR" dirty="0" smtClean="0"/>
              <a:t>dresser </a:t>
            </a:r>
            <a:r>
              <a:rPr lang="fr-FR" dirty="0"/>
              <a:t>une demande écrite à la présidence de l’Association ;</a:t>
            </a:r>
          </a:p>
          <a:p>
            <a:pPr lvl="2" algn="just"/>
            <a:r>
              <a:rPr lang="fr-FR" dirty="0"/>
              <a:t>E</a:t>
            </a:r>
            <a:r>
              <a:rPr lang="fr-FR" dirty="0" smtClean="0"/>
              <a:t>tre </a:t>
            </a:r>
            <a:r>
              <a:rPr lang="fr-FR" dirty="0"/>
              <a:t>parrainé par deux superviseurs officiels ;</a:t>
            </a:r>
          </a:p>
          <a:p>
            <a:pPr lvl="2" algn="just"/>
            <a:r>
              <a:rPr lang="fr-FR" dirty="0"/>
              <a:t>E</a:t>
            </a:r>
            <a:r>
              <a:rPr lang="fr-FR" dirty="0" smtClean="0"/>
              <a:t>tre </a:t>
            </a:r>
            <a:r>
              <a:rPr lang="fr-FR" dirty="0"/>
              <a:t>élu par les membres du </a:t>
            </a:r>
            <a:r>
              <a:rPr lang="fr-FR" dirty="0" smtClean="0"/>
              <a:t>CA (vote </a:t>
            </a:r>
            <a:r>
              <a:rPr lang="fr-FR" dirty="0"/>
              <a:t>secret à la majorité simple, si la moitié du CA est présente) ;</a:t>
            </a:r>
          </a:p>
          <a:p>
            <a:pPr lvl="2" algn="just"/>
            <a:r>
              <a:rPr lang="fr-FR" dirty="0"/>
              <a:t>A</a:t>
            </a:r>
            <a:r>
              <a:rPr lang="fr-FR" dirty="0" smtClean="0"/>
              <a:t>dhérer </a:t>
            </a:r>
            <a:r>
              <a:rPr lang="fr-FR" dirty="0"/>
              <a:t>à la </a:t>
            </a:r>
            <a:r>
              <a:rPr lang="fr-FR" u="sng" dirty="0">
                <a:solidFill>
                  <a:schemeClr val="accent1">
                    <a:lumMod val="75000"/>
                  </a:schemeClr>
                </a:solidFill>
                <a:hlinkClick r:id="rId3"/>
              </a:rPr>
              <a:t>Charte de bonne pratique des superviseurs de </a:t>
            </a:r>
            <a:r>
              <a:rPr lang="fr-FR" u="sng" dirty="0" smtClean="0">
                <a:solidFill>
                  <a:schemeClr val="accent1">
                    <a:lumMod val="75000"/>
                  </a:schemeClr>
                </a:solidFill>
                <a:hlinkClick r:id="rId3"/>
              </a:rPr>
              <a:t>l'AEMTC</a:t>
            </a:r>
            <a:r>
              <a:rPr lang="fr-FR" dirty="0" smtClean="0"/>
              <a:t>.</a:t>
            </a:r>
            <a:r>
              <a:rPr lang="fr-FR" dirty="0"/>
              <a:t> </a:t>
            </a:r>
          </a:p>
        </p:txBody>
      </p:sp>
    </p:spTree>
    <p:extLst>
      <p:ext uri="{BB962C8B-B14F-4D97-AF65-F5344CB8AC3E}">
        <p14:creationId xmlns:p14="http://schemas.microsoft.com/office/powerpoint/2010/main" val="2712579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 </a:t>
            </a:r>
            <a:r>
              <a:rPr lang="fr-FR" dirty="0"/>
              <a:t>Superviseur officiel » de </a:t>
            </a:r>
            <a:r>
              <a:rPr lang="fr-FR" dirty="0" smtClean="0"/>
              <a:t>l’AEMTC</a:t>
            </a:r>
            <a:endParaRPr lang="fr-BE" dirty="0"/>
          </a:p>
        </p:txBody>
      </p:sp>
      <p:sp>
        <p:nvSpPr>
          <p:cNvPr id="3" name="Espace réservé du contenu 2"/>
          <p:cNvSpPr>
            <a:spLocks noGrp="1"/>
          </p:cNvSpPr>
          <p:nvPr>
            <p:ph idx="1"/>
          </p:nvPr>
        </p:nvSpPr>
        <p:spPr/>
        <p:txBody>
          <a:bodyPr>
            <a:normAutofit/>
          </a:bodyPr>
          <a:lstStyle/>
          <a:p>
            <a:pPr algn="just"/>
            <a:r>
              <a:rPr lang="fr-FR" b="1" dirty="0"/>
              <a:t>Critères d’attribution du titre de « Superviseur officiel » de </a:t>
            </a:r>
            <a:r>
              <a:rPr lang="fr-FR" b="1" dirty="0" smtClean="0"/>
              <a:t>l’AEMTC</a:t>
            </a:r>
            <a:endParaRPr lang="fr-FR" b="1" dirty="0"/>
          </a:p>
          <a:p>
            <a:pPr lvl="2" algn="just"/>
            <a:r>
              <a:rPr lang="fr-FR" dirty="0" smtClean="0"/>
              <a:t>NB </a:t>
            </a:r>
            <a:r>
              <a:rPr lang="fr-FR" dirty="0"/>
              <a:t>: Pour être admis, tout nouveau superviseur doit avoir publié au moins un article (étude de cas, revue de littérature, recherche ...) dans le journal RFCCC ou dans un journal équivalent et/ou doit avoir présenté au moins un poster ou une communication dans notre association ou dans une association avec laquelle nous collaborons régulièrement (EABCT, </a:t>
            </a:r>
            <a:r>
              <a:rPr lang="fr-FR" dirty="0" err="1"/>
              <a:t>Afforthecc</a:t>
            </a:r>
            <a:r>
              <a:rPr lang="fr-FR" dirty="0"/>
              <a:t>, AFTCC, </a:t>
            </a:r>
            <a:r>
              <a:rPr lang="fr-FR" dirty="0" smtClean="0"/>
              <a:t>...)</a:t>
            </a:r>
            <a:endParaRPr lang="fr-FR" dirty="0"/>
          </a:p>
          <a:p>
            <a:pPr lvl="1" algn="just"/>
            <a:r>
              <a:rPr lang="fr-FR" b="1" dirty="0"/>
              <a:t>B. Durée du titre</a:t>
            </a:r>
          </a:p>
          <a:p>
            <a:pPr lvl="2" algn="just"/>
            <a:r>
              <a:rPr lang="fr-FR" dirty="0"/>
              <a:t>Le mandat est attribué pour une durée de 2 ans</a:t>
            </a:r>
            <a:r>
              <a:rPr lang="fr-FR" dirty="0" smtClean="0"/>
              <a:t>.</a:t>
            </a:r>
            <a:endParaRPr lang="fr-FR" dirty="0"/>
          </a:p>
          <a:p>
            <a:pPr lvl="1" algn="just"/>
            <a:r>
              <a:rPr lang="fr-FR" b="1" dirty="0"/>
              <a:t>C. Conditions de renouvellement </a:t>
            </a:r>
          </a:p>
          <a:p>
            <a:pPr lvl="2" algn="just"/>
            <a:r>
              <a:rPr lang="fr-FR" dirty="0"/>
              <a:t>La demande doit être adressée au secrétariat de l’Association avant le dernier Conseil d’Administration de l’année en cours (de préférence avant le 15 novembre);</a:t>
            </a:r>
          </a:p>
          <a:p>
            <a:pPr lvl="2" algn="just"/>
            <a:r>
              <a:rPr lang="fr-FR" dirty="0"/>
              <a:t>le candidat doit remplir </a:t>
            </a:r>
            <a:r>
              <a:rPr lang="fr-FR" dirty="0" smtClean="0"/>
              <a:t>la fiche de reconnaissance</a:t>
            </a:r>
            <a:r>
              <a:rPr lang="fr-FR" dirty="0"/>
              <a:t> </a:t>
            </a:r>
            <a:r>
              <a:rPr lang="fr-FR" dirty="0" smtClean="0"/>
              <a:t>en </a:t>
            </a:r>
            <a:r>
              <a:rPr lang="fr-FR" dirty="0"/>
              <a:t>mentionnant des informations précises sur la nature et le nombre des activités de formation continue suivies durant l’année en cours (par ex. intitulés exacts des activités avec les dates et les lieux);</a:t>
            </a:r>
          </a:p>
          <a:p>
            <a:pPr lvl="2" algn="just"/>
            <a:r>
              <a:rPr lang="fr-FR" dirty="0"/>
              <a:t>le titre se perd si le candidat ne renouvelle pas sa demande en fin de mandat ou s'il ne remplit plus les conditions pour l'obtenir.</a:t>
            </a:r>
          </a:p>
          <a:p>
            <a:pPr lvl="1" algn="just"/>
            <a:endParaRPr lang="fr-BE" dirty="0"/>
          </a:p>
        </p:txBody>
      </p:sp>
    </p:spTree>
    <p:extLst>
      <p:ext uri="{BB962C8B-B14F-4D97-AF65-F5344CB8AC3E}">
        <p14:creationId xmlns:p14="http://schemas.microsoft.com/office/powerpoint/2010/main" val="34728907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b="1" dirty="0"/>
              <a:t>Engagements </a:t>
            </a:r>
            <a:r>
              <a:rPr lang="fr-FR" sz="2000" b="1" dirty="0" smtClean="0"/>
              <a:t>des superviseurs: </a:t>
            </a:r>
            <a:br>
              <a:rPr lang="fr-FR" sz="2000" b="1" dirty="0" smtClean="0"/>
            </a:br>
            <a:r>
              <a:rPr lang="fr-FR" sz="2000" b="1" dirty="0" smtClean="0"/>
              <a:t>recommandations </a:t>
            </a:r>
            <a:r>
              <a:rPr lang="fr-FR" sz="2000" b="1" dirty="0"/>
              <a:t>des superviseurs </a:t>
            </a:r>
            <a:r>
              <a:rPr lang="fr-FR" sz="2000" b="1" dirty="0"/>
              <a:t>AEMTC(atelier des 46</a:t>
            </a:r>
            <a:r>
              <a:rPr lang="fr-FR" sz="2000" b="1" baseline="30000" dirty="0"/>
              <a:t>ième</a:t>
            </a:r>
            <a:r>
              <a:rPr lang="fr-FR" sz="2000" b="1" dirty="0"/>
              <a:t> JS)</a:t>
            </a:r>
            <a:endParaRPr lang="fr-BE" sz="2000" dirty="0"/>
          </a:p>
        </p:txBody>
      </p:sp>
      <p:sp>
        <p:nvSpPr>
          <p:cNvPr id="3" name="Espace réservé du texte 2"/>
          <p:cNvSpPr>
            <a:spLocks noGrp="1"/>
          </p:cNvSpPr>
          <p:nvPr>
            <p:ph type="body" idx="1"/>
          </p:nvPr>
        </p:nvSpPr>
        <p:spPr/>
        <p:txBody>
          <a:bodyPr/>
          <a:lstStyle/>
          <a:p>
            <a:endParaRPr lang="fr-BE"/>
          </a:p>
        </p:txBody>
      </p:sp>
    </p:spTree>
    <p:extLst>
      <p:ext uri="{BB962C8B-B14F-4D97-AF65-F5344CB8AC3E}">
        <p14:creationId xmlns:p14="http://schemas.microsoft.com/office/powerpoint/2010/main" val="129309830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b="1" dirty="0"/>
              <a:t>Engagements pédagogiques du supervisé : </a:t>
            </a:r>
            <a:r>
              <a:rPr lang="fr-FR" sz="2000" b="1" dirty="0" smtClean="0"/>
              <a:t/>
            </a:r>
            <a:br>
              <a:rPr lang="fr-FR" sz="2000" b="1" dirty="0" smtClean="0"/>
            </a:br>
            <a:r>
              <a:rPr lang="fr-FR" sz="2000" b="1" dirty="0" smtClean="0"/>
              <a:t>recommandations </a:t>
            </a:r>
            <a:r>
              <a:rPr lang="fr-FR" sz="2000" b="1" dirty="0"/>
              <a:t>des superviseurs </a:t>
            </a:r>
            <a:r>
              <a:rPr lang="fr-FR" sz="2000" b="1" dirty="0" smtClean="0"/>
              <a:t>AEMTC (atelier des 46</a:t>
            </a:r>
            <a:r>
              <a:rPr lang="fr-FR" sz="2000" b="1" baseline="30000" dirty="0" smtClean="0"/>
              <a:t>ième</a:t>
            </a:r>
            <a:r>
              <a:rPr lang="fr-FR" sz="2000" b="1" dirty="0" smtClean="0"/>
              <a:t> JS)</a:t>
            </a:r>
            <a:endParaRPr lang="fr-BE" sz="2000" dirty="0"/>
          </a:p>
        </p:txBody>
      </p:sp>
      <p:sp>
        <p:nvSpPr>
          <p:cNvPr id="3" name="Espace réservé du texte 2"/>
          <p:cNvSpPr>
            <a:spLocks noGrp="1"/>
          </p:cNvSpPr>
          <p:nvPr>
            <p:ph type="body" idx="1"/>
          </p:nvPr>
        </p:nvSpPr>
        <p:spPr/>
        <p:txBody>
          <a:bodyPr/>
          <a:lstStyle/>
          <a:p>
            <a:endParaRPr lang="fr-BE"/>
          </a:p>
        </p:txBody>
      </p:sp>
    </p:spTree>
    <p:extLst>
      <p:ext uri="{BB962C8B-B14F-4D97-AF65-F5344CB8AC3E}">
        <p14:creationId xmlns:p14="http://schemas.microsoft.com/office/powerpoint/2010/main" val="10423017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b="1" dirty="0" smtClean="0"/>
              <a:t>Intervision</a:t>
            </a:r>
            <a:endParaRPr lang="fr-BE" sz="2000" dirty="0"/>
          </a:p>
        </p:txBody>
      </p:sp>
      <p:sp>
        <p:nvSpPr>
          <p:cNvPr id="3" name="Espace réservé du texte 2"/>
          <p:cNvSpPr>
            <a:spLocks noGrp="1"/>
          </p:cNvSpPr>
          <p:nvPr>
            <p:ph type="body" idx="1"/>
          </p:nvPr>
        </p:nvSpPr>
        <p:spPr/>
        <p:txBody>
          <a:bodyPr/>
          <a:lstStyle/>
          <a:p>
            <a:r>
              <a:rPr lang="fr-BE" dirty="0" smtClean="0"/>
              <a:t>En sous-groupe</a:t>
            </a:r>
            <a:endParaRPr lang="fr-BE" dirty="0"/>
          </a:p>
        </p:txBody>
      </p:sp>
    </p:spTree>
    <p:extLst>
      <p:ext uri="{BB962C8B-B14F-4D97-AF65-F5344CB8AC3E}">
        <p14:creationId xmlns:p14="http://schemas.microsoft.com/office/powerpoint/2010/main" val="401787040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b="1" dirty="0" smtClean="0"/>
              <a:t>Perspectives</a:t>
            </a:r>
            <a:endParaRPr lang="fr-BE" sz="2000" dirty="0"/>
          </a:p>
        </p:txBody>
      </p:sp>
      <p:sp>
        <p:nvSpPr>
          <p:cNvPr id="3" name="Espace réservé du texte 2"/>
          <p:cNvSpPr>
            <a:spLocks noGrp="1"/>
          </p:cNvSpPr>
          <p:nvPr>
            <p:ph type="body" idx="1"/>
          </p:nvPr>
        </p:nvSpPr>
        <p:spPr/>
        <p:txBody>
          <a:bodyPr/>
          <a:lstStyle/>
          <a:p>
            <a:endParaRPr lang="fr-BE"/>
          </a:p>
        </p:txBody>
      </p:sp>
    </p:spTree>
    <p:extLst>
      <p:ext uri="{BB962C8B-B14F-4D97-AF65-F5344CB8AC3E}">
        <p14:creationId xmlns:p14="http://schemas.microsoft.com/office/powerpoint/2010/main" val="377856066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2755" y="2762339"/>
            <a:ext cx="11712633" cy="1371600"/>
          </a:xfrm>
        </p:spPr>
        <p:txBody>
          <a:bodyPr>
            <a:noAutofit/>
          </a:bodyPr>
          <a:lstStyle/>
          <a:p>
            <a:pPr algn="ctr"/>
            <a:r>
              <a:rPr lang="fr-BE" dirty="0" smtClean="0"/>
              <a:t>Merci pour votre collaboration   </a:t>
            </a:r>
            <a:r>
              <a:rPr lang="fr-BE" dirty="0" smtClean="0">
                <a:sym typeface="Wingdings" panose="05000000000000000000" pitchFamily="2" charset="2"/>
              </a:rPr>
              <a:t></a:t>
            </a:r>
            <a:endParaRPr lang="fr-BE" dirty="0"/>
          </a:p>
        </p:txBody>
      </p:sp>
    </p:spTree>
    <p:extLst>
      <p:ext uri="{BB962C8B-B14F-4D97-AF65-F5344CB8AC3E}">
        <p14:creationId xmlns:p14="http://schemas.microsoft.com/office/powerpoint/2010/main" val="353260887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66800" y="94706"/>
            <a:ext cx="10058400" cy="1371600"/>
          </a:xfrm>
        </p:spPr>
        <p:txBody>
          <a:bodyPr>
            <a:normAutofit/>
          </a:bodyPr>
          <a:lstStyle/>
          <a:p>
            <a:r>
              <a:rPr lang="fr-BE" sz="4000" dirty="0" smtClean="0"/>
              <a:t>Références bibliographiques</a:t>
            </a:r>
            <a:endParaRPr lang="fr-BE" sz="4000" dirty="0"/>
          </a:p>
        </p:txBody>
      </p:sp>
      <p:sp>
        <p:nvSpPr>
          <p:cNvPr id="3" name="Espace réservé du contenu 2"/>
          <p:cNvSpPr>
            <a:spLocks noGrp="1"/>
          </p:cNvSpPr>
          <p:nvPr>
            <p:ph idx="1"/>
          </p:nvPr>
        </p:nvSpPr>
        <p:spPr>
          <a:xfrm>
            <a:off x="440871" y="1466306"/>
            <a:ext cx="11397343" cy="4999808"/>
          </a:xfrm>
        </p:spPr>
        <p:txBody>
          <a:bodyPr>
            <a:normAutofit fontScale="92500" lnSpcReduction="20000"/>
          </a:bodyPr>
          <a:lstStyle/>
          <a:p>
            <a:pPr marL="0" indent="0">
              <a:buNone/>
            </a:pPr>
            <a:r>
              <a:rPr lang="en-US" dirty="0" err="1"/>
              <a:t>Ammirati</a:t>
            </a:r>
            <a:r>
              <a:rPr lang="en-US" dirty="0"/>
              <a:t>, R. J., &amp; </a:t>
            </a:r>
            <a:r>
              <a:rPr lang="en-US" dirty="0" err="1"/>
              <a:t>Kaslow</a:t>
            </a:r>
            <a:r>
              <a:rPr lang="en-US" dirty="0"/>
              <a:t>, N. J. (2017). </a:t>
            </a:r>
            <a:r>
              <a:rPr lang="en-US" dirty="0" smtClean="0"/>
              <a:t>All supervisors </a:t>
            </a:r>
            <a:r>
              <a:rPr lang="en-US" dirty="0"/>
              <a:t>have the potential to </a:t>
            </a:r>
            <a:r>
              <a:rPr lang="en-US" dirty="0" smtClean="0"/>
              <a:t>be harmful</a:t>
            </a:r>
            <a:r>
              <a:rPr lang="en-US" dirty="0"/>
              <a:t>. The Clinical Supervisor, 36(1</a:t>
            </a:r>
            <a:r>
              <a:rPr lang="en-US" dirty="0" smtClean="0"/>
              <a:t>), </a:t>
            </a:r>
            <a:r>
              <a:rPr lang="fr-BE" dirty="0" smtClean="0"/>
              <a:t>116-123</a:t>
            </a:r>
            <a:r>
              <a:rPr lang="fr-BE" dirty="0"/>
              <a:t>.</a:t>
            </a:r>
            <a:endParaRPr lang="en-US" dirty="0" smtClean="0"/>
          </a:p>
          <a:p>
            <a:pPr marL="0" indent="0">
              <a:buNone/>
            </a:pPr>
            <a:r>
              <a:rPr lang="en-US" dirty="0" smtClean="0"/>
              <a:t>Bernard</a:t>
            </a:r>
            <a:r>
              <a:rPr lang="en-US" dirty="0"/>
              <a:t>, J. M., &amp; Goodyear, R. K. (2014</a:t>
            </a:r>
            <a:r>
              <a:rPr lang="en-US" dirty="0" smtClean="0"/>
              <a:t>). </a:t>
            </a:r>
            <a:r>
              <a:rPr lang="fr-BE" dirty="0" smtClean="0"/>
              <a:t>Fundamentals </a:t>
            </a:r>
            <a:r>
              <a:rPr lang="fr-BE" dirty="0"/>
              <a:t>of </a:t>
            </a:r>
            <a:r>
              <a:rPr lang="fr-BE" dirty="0" err="1"/>
              <a:t>clinical</a:t>
            </a:r>
            <a:r>
              <a:rPr lang="fr-BE" dirty="0"/>
              <a:t> </a:t>
            </a:r>
            <a:r>
              <a:rPr lang="fr-BE" dirty="0" smtClean="0"/>
              <a:t>supervision </a:t>
            </a:r>
            <a:r>
              <a:rPr lang="en-US" dirty="0" smtClean="0"/>
              <a:t>(5th </a:t>
            </a:r>
            <a:r>
              <a:rPr lang="en-US" dirty="0"/>
              <a:t>ed</a:t>
            </a:r>
            <a:r>
              <a:rPr lang="en-US" dirty="0" smtClean="0"/>
              <a:t>.). Upper </a:t>
            </a:r>
            <a:r>
              <a:rPr lang="en-US" dirty="0"/>
              <a:t>Saddle River, NJ, </a:t>
            </a:r>
            <a:r>
              <a:rPr lang="en-US" dirty="0" smtClean="0"/>
              <a:t>US: </a:t>
            </a:r>
            <a:r>
              <a:rPr lang="fr-BE" dirty="0" smtClean="0"/>
              <a:t>Pearson.</a:t>
            </a:r>
          </a:p>
          <a:p>
            <a:pPr marL="0" indent="0">
              <a:buNone/>
            </a:pPr>
            <a:r>
              <a:rPr lang="fr-BE" dirty="0"/>
              <a:t>Ellis, M. V., Berger, L., </a:t>
            </a:r>
            <a:r>
              <a:rPr lang="fr-BE" dirty="0" err="1"/>
              <a:t>Hanus</a:t>
            </a:r>
            <a:r>
              <a:rPr lang="fr-BE" dirty="0"/>
              <a:t>, A. E., </a:t>
            </a:r>
            <a:r>
              <a:rPr lang="fr-BE" dirty="0" err="1"/>
              <a:t>Ayala</a:t>
            </a:r>
            <a:r>
              <a:rPr lang="fr-BE" dirty="0"/>
              <a:t>, </a:t>
            </a:r>
            <a:r>
              <a:rPr lang="fr-BE" dirty="0" smtClean="0"/>
              <a:t>E. E</a:t>
            </a:r>
            <a:r>
              <a:rPr lang="fr-BE" dirty="0"/>
              <a:t>., Swords, B. A., &amp; </a:t>
            </a:r>
            <a:r>
              <a:rPr lang="fr-BE" dirty="0" err="1"/>
              <a:t>Siembor</a:t>
            </a:r>
            <a:r>
              <a:rPr lang="fr-BE" dirty="0"/>
              <a:t>, M</a:t>
            </a:r>
            <a:r>
              <a:rPr lang="fr-BE" dirty="0" smtClean="0"/>
              <a:t>. </a:t>
            </a:r>
            <a:r>
              <a:rPr lang="en-US" dirty="0" smtClean="0"/>
              <a:t>(</a:t>
            </a:r>
            <a:r>
              <a:rPr lang="en-US" dirty="0"/>
              <a:t>2014). Inadequate and harmful </a:t>
            </a:r>
            <a:r>
              <a:rPr lang="en-US" dirty="0" smtClean="0"/>
              <a:t>clinical </a:t>
            </a:r>
            <a:r>
              <a:rPr lang="fr-BE" dirty="0" smtClean="0"/>
              <a:t>supervision</a:t>
            </a:r>
            <a:r>
              <a:rPr lang="fr-BE" dirty="0"/>
              <a:t>: </a:t>
            </a:r>
            <a:r>
              <a:rPr lang="fr-BE" dirty="0" err="1"/>
              <a:t>Testing</a:t>
            </a:r>
            <a:r>
              <a:rPr lang="fr-BE" dirty="0"/>
              <a:t> a </a:t>
            </a:r>
            <a:r>
              <a:rPr lang="fr-BE" dirty="0" err="1" smtClean="0"/>
              <a:t>revised</a:t>
            </a:r>
            <a:r>
              <a:rPr lang="fr-BE" dirty="0"/>
              <a:t> </a:t>
            </a:r>
            <a:r>
              <a:rPr lang="fr-BE" dirty="0" err="1" smtClean="0"/>
              <a:t>framework</a:t>
            </a:r>
            <a:r>
              <a:rPr lang="fr-BE" dirty="0" smtClean="0"/>
              <a:t> </a:t>
            </a:r>
            <a:r>
              <a:rPr lang="fr-BE" dirty="0"/>
              <a:t>and </a:t>
            </a:r>
            <a:r>
              <a:rPr lang="fr-BE" dirty="0" err="1"/>
              <a:t>assessing</a:t>
            </a:r>
            <a:r>
              <a:rPr lang="fr-BE" dirty="0"/>
              <a:t> </a:t>
            </a:r>
            <a:r>
              <a:rPr lang="fr-BE" dirty="0" smtClean="0"/>
              <a:t>occurrence. The </a:t>
            </a:r>
            <a:r>
              <a:rPr lang="fr-BE" dirty="0"/>
              <a:t>Counseling </a:t>
            </a:r>
            <a:r>
              <a:rPr lang="fr-BE" dirty="0" err="1"/>
              <a:t>Psychologist</a:t>
            </a:r>
            <a:r>
              <a:rPr lang="fr-BE" dirty="0"/>
              <a:t>, 42(4</a:t>
            </a:r>
            <a:r>
              <a:rPr lang="fr-BE" dirty="0" smtClean="0"/>
              <a:t>),434-472</a:t>
            </a:r>
          </a:p>
          <a:p>
            <a:pPr marL="0" indent="0">
              <a:buNone/>
            </a:pPr>
            <a:r>
              <a:rPr lang="en-US" dirty="0" smtClean="0"/>
              <a:t>European </a:t>
            </a:r>
            <a:r>
              <a:rPr lang="en-US" dirty="0"/>
              <a:t>Association for Behavioural </a:t>
            </a:r>
            <a:r>
              <a:rPr lang="en-US" dirty="0" smtClean="0"/>
              <a:t>and </a:t>
            </a:r>
            <a:r>
              <a:rPr lang="fr-BE" dirty="0" smtClean="0"/>
              <a:t>Cognitive </a:t>
            </a:r>
            <a:r>
              <a:rPr lang="fr-BE" dirty="0" err="1"/>
              <a:t>Therapies</a:t>
            </a:r>
            <a:r>
              <a:rPr lang="fr-BE" dirty="0"/>
              <a:t>-EABCT (</a:t>
            </a:r>
            <a:r>
              <a:rPr lang="fr-BE" dirty="0" smtClean="0"/>
              <a:t>2013) Standards </a:t>
            </a:r>
            <a:r>
              <a:rPr lang="fr-BE" dirty="0"/>
              <a:t>for CBT </a:t>
            </a:r>
            <a:r>
              <a:rPr lang="fr-BE" dirty="0" smtClean="0"/>
              <a:t>Supervision </a:t>
            </a:r>
            <a:r>
              <a:rPr lang="fr-BE" dirty="0" smtClean="0">
                <a:hlinkClick r:id="rId2"/>
              </a:rPr>
              <a:t>https</a:t>
            </a:r>
            <a:r>
              <a:rPr lang="fr-BE" dirty="0">
                <a:hlinkClick r:id="rId2"/>
              </a:rPr>
              <a:t>://</a:t>
            </a:r>
            <a:r>
              <a:rPr lang="fr-BE" dirty="0" smtClean="0">
                <a:hlinkClick r:id="rId2"/>
              </a:rPr>
              <a:t>eabct.eu/wpcontent/uploads/2019/01/Thomas</a:t>
            </a:r>
            <a:r>
              <a:rPr lang="fr-BE" dirty="0">
                <a:hlinkClick r:id="rId2"/>
              </a:rPr>
              <a:t> </a:t>
            </a:r>
            <a:r>
              <a:rPr lang="fr-BE" dirty="0" smtClean="0">
                <a:hlinkClick r:id="rId2"/>
              </a:rPr>
              <a:t>Kalpakoglou-Training-and-Accreditation-2002-2013.pdf</a:t>
            </a:r>
            <a:endParaRPr lang="fr-BE" dirty="0" smtClean="0"/>
          </a:p>
          <a:p>
            <a:pPr marL="0" indent="0">
              <a:buNone/>
            </a:pPr>
            <a:r>
              <a:rPr lang="fr-BE" dirty="0" smtClean="0"/>
              <a:t>Gross</a:t>
            </a:r>
            <a:r>
              <a:rPr lang="fr-BE" dirty="0"/>
              <a:t>, S. M. (2005). </a:t>
            </a:r>
            <a:r>
              <a:rPr lang="fr-BE" dirty="0" err="1"/>
              <a:t>Student</a:t>
            </a:r>
            <a:r>
              <a:rPr lang="fr-BE" dirty="0"/>
              <a:t> Perspectives </a:t>
            </a:r>
            <a:r>
              <a:rPr lang="fr-BE" dirty="0" smtClean="0"/>
              <a:t>on </a:t>
            </a:r>
            <a:r>
              <a:rPr lang="fr-BE" dirty="0" err="1" smtClean="0"/>
              <a:t>Clinical</a:t>
            </a:r>
            <a:r>
              <a:rPr lang="fr-BE" dirty="0" smtClean="0"/>
              <a:t> </a:t>
            </a:r>
            <a:r>
              <a:rPr lang="fr-BE" dirty="0"/>
              <a:t>and Counseling </a:t>
            </a:r>
            <a:r>
              <a:rPr lang="fr-BE" dirty="0" smtClean="0"/>
              <a:t>Psychology </a:t>
            </a:r>
            <a:r>
              <a:rPr lang="fr-BE" dirty="0" err="1"/>
              <a:t>Practica</a:t>
            </a:r>
            <a:r>
              <a:rPr lang="fr-BE" dirty="0"/>
              <a:t>. Professional </a:t>
            </a:r>
            <a:r>
              <a:rPr lang="fr-BE" dirty="0" smtClean="0"/>
              <a:t>Psychology: </a:t>
            </a:r>
            <a:r>
              <a:rPr lang="en-US" dirty="0" smtClean="0"/>
              <a:t>Research </a:t>
            </a:r>
            <a:r>
              <a:rPr lang="en-US" dirty="0"/>
              <a:t>and Practice, 36(3), </a:t>
            </a:r>
            <a:r>
              <a:rPr lang="en-US" dirty="0" smtClean="0"/>
              <a:t>299-306. </a:t>
            </a:r>
          </a:p>
          <a:p>
            <a:pPr marL="0" indent="0">
              <a:buNone/>
            </a:pPr>
            <a:r>
              <a:rPr lang="en-US" dirty="0"/>
              <a:t>Hahn, W. K. (2001). The experience of shame </a:t>
            </a:r>
            <a:r>
              <a:rPr lang="en-US" dirty="0" smtClean="0"/>
              <a:t>in </a:t>
            </a:r>
            <a:r>
              <a:rPr lang="fr-BE" dirty="0" err="1" smtClean="0"/>
              <a:t>psychotherapy</a:t>
            </a:r>
            <a:r>
              <a:rPr lang="fr-BE" dirty="0" smtClean="0"/>
              <a:t> supervision. </a:t>
            </a:r>
            <a:r>
              <a:rPr lang="fr-BE" dirty="0" err="1" smtClean="0"/>
              <a:t>Psychotherapy</a:t>
            </a:r>
            <a:r>
              <a:rPr lang="fr-BE" dirty="0"/>
              <a:t>: Theory, </a:t>
            </a:r>
            <a:r>
              <a:rPr lang="fr-BE" dirty="0" err="1" smtClean="0"/>
              <a:t>Research</a:t>
            </a:r>
            <a:r>
              <a:rPr lang="fr-BE" dirty="0" smtClean="0"/>
              <a:t>, Practice</a:t>
            </a:r>
            <a:r>
              <a:rPr lang="fr-BE" dirty="0"/>
              <a:t>, Training, 38(3), 272-282</a:t>
            </a:r>
            <a:r>
              <a:rPr lang="fr-BE" dirty="0" smtClean="0"/>
              <a:t>.</a:t>
            </a:r>
          </a:p>
          <a:p>
            <a:pPr marL="0" indent="0">
              <a:buNone/>
            </a:pPr>
            <a:r>
              <a:rPr lang="fr-BE" dirty="0" smtClean="0"/>
              <a:t>Johnson</a:t>
            </a:r>
            <a:r>
              <a:rPr lang="fr-BE" dirty="0"/>
              <a:t>, E. A., &amp; Stewart, D. W. (2008</a:t>
            </a:r>
            <a:r>
              <a:rPr lang="fr-BE" dirty="0" smtClean="0"/>
              <a:t>).</a:t>
            </a:r>
            <a:r>
              <a:rPr lang="fr-BE" dirty="0" err="1" smtClean="0"/>
              <a:t>Perceived</a:t>
            </a:r>
            <a:r>
              <a:rPr lang="fr-BE" dirty="0" smtClean="0"/>
              <a:t> </a:t>
            </a:r>
            <a:r>
              <a:rPr lang="fr-BE" dirty="0" err="1"/>
              <a:t>competence</a:t>
            </a:r>
            <a:r>
              <a:rPr lang="fr-BE" dirty="0"/>
              <a:t> in </a:t>
            </a:r>
            <a:r>
              <a:rPr lang="fr-BE" dirty="0" err="1" smtClean="0"/>
              <a:t>supervisory</a:t>
            </a:r>
            <a:r>
              <a:rPr lang="fr-BE" dirty="0"/>
              <a:t> </a:t>
            </a:r>
            <a:r>
              <a:rPr lang="fr-BE" dirty="0" err="1" smtClean="0"/>
              <a:t>roles</a:t>
            </a:r>
            <a:r>
              <a:rPr lang="fr-BE" dirty="0"/>
              <a:t>: A social cognitive </a:t>
            </a:r>
            <a:r>
              <a:rPr lang="fr-BE" dirty="0" err="1" smtClean="0"/>
              <a:t>analysis</a:t>
            </a:r>
            <a:r>
              <a:rPr lang="fr-BE" dirty="0" smtClean="0"/>
              <a:t>. </a:t>
            </a:r>
            <a:r>
              <a:rPr lang="en-US" dirty="0" smtClean="0"/>
              <a:t>Training </a:t>
            </a:r>
            <a:r>
              <a:rPr lang="en-US" dirty="0"/>
              <a:t>and Education in </a:t>
            </a:r>
            <a:r>
              <a:rPr lang="en-US" dirty="0" smtClean="0"/>
              <a:t>Professional </a:t>
            </a:r>
            <a:r>
              <a:rPr lang="fr-BE" dirty="0" smtClean="0"/>
              <a:t>Psychology</a:t>
            </a:r>
            <a:r>
              <a:rPr lang="fr-BE" dirty="0"/>
              <a:t>, 2(4), 229-236.</a:t>
            </a:r>
            <a:endParaRPr lang="fr-BE" dirty="0" smtClean="0"/>
          </a:p>
          <a:p>
            <a:pPr marL="0" indent="0">
              <a:buNone/>
            </a:pPr>
            <a:r>
              <a:rPr lang="fr-BE" dirty="0" smtClean="0"/>
              <a:t>Nelson</a:t>
            </a:r>
            <a:r>
              <a:rPr lang="fr-BE" dirty="0"/>
              <a:t>, M. L., &amp; </a:t>
            </a:r>
            <a:r>
              <a:rPr lang="fr-BE" dirty="0" err="1"/>
              <a:t>Friedlander</a:t>
            </a:r>
            <a:r>
              <a:rPr lang="fr-BE" dirty="0"/>
              <a:t>, M. L. (2001). </a:t>
            </a:r>
            <a:r>
              <a:rPr lang="fr-BE" dirty="0" smtClean="0"/>
              <a:t>A </a:t>
            </a:r>
            <a:r>
              <a:rPr lang="en-US" dirty="0" smtClean="0"/>
              <a:t>close </a:t>
            </a:r>
            <a:r>
              <a:rPr lang="en-US" dirty="0"/>
              <a:t>look at conflictual </a:t>
            </a:r>
            <a:r>
              <a:rPr lang="en-US" dirty="0" smtClean="0"/>
              <a:t>supervisory </a:t>
            </a:r>
            <a:r>
              <a:rPr lang="fr-BE" dirty="0" err="1" smtClean="0"/>
              <a:t>relationships</a:t>
            </a:r>
            <a:r>
              <a:rPr lang="fr-BE" dirty="0"/>
              <a:t>: The </a:t>
            </a:r>
            <a:r>
              <a:rPr lang="fr-BE" dirty="0" err="1"/>
              <a:t>trainee's</a:t>
            </a:r>
            <a:r>
              <a:rPr lang="fr-BE" dirty="0"/>
              <a:t> </a:t>
            </a:r>
            <a:r>
              <a:rPr lang="fr-BE" dirty="0" smtClean="0"/>
              <a:t>perspective. Journal </a:t>
            </a:r>
            <a:r>
              <a:rPr lang="fr-BE" dirty="0"/>
              <a:t>of Counseling </a:t>
            </a:r>
            <a:r>
              <a:rPr lang="fr-BE" dirty="0" smtClean="0"/>
              <a:t>Psychology, 48(4</a:t>
            </a:r>
            <a:r>
              <a:rPr lang="fr-BE" dirty="0"/>
              <a:t>), 384-395. </a:t>
            </a:r>
            <a:endParaRPr lang="fr-BE" dirty="0"/>
          </a:p>
        </p:txBody>
      </p:sp>
    </p:spTree>
    <p:extLst>
      <p:ext uri="{BB962C8B-B14F-4D97-AF65-F5344CB8AC3E}">
        <p14:creationId xmlns:p14="http://schemas.microsoft.com/office/powerpoint/2010/main" val="41580406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sz="2000" b="1" dirty="0"/>
              <a:t>Présentation de </a:t>
            </a:r>
            <a:r>
              <a:rPr lang="fr-BE" sz="2000" b="1" dirty="0" smtClean="0"/>
              <a:t>chacun</a:t>
            </a:r>
            <a:endParaRPr lang="fr-BE" sz="2000" dirty="0"/>
          </a:p>
        </p:txBody>
      </p:sp>
      <p:sp>
        <p:nvSpPr>
          <p:cNvPr id="3" name="Espace réservé du texte 2"/>
          <p:cNvSpPr>
            <a:spLocks noGrp="1"/>
          </p:cNvSpPr>
          <p:nvPr>
            <p:ph type="body" idx="1"/>
          </p:nvPr>
        </p:nvSpPr>
        <p:spPr/>
        <p:txBody>
          <a:bodyPr/>
          <a:lstStyle/>
          <a:p>
            <a:endParaRPr lang="fr-BE"/>
          </a:p>
        </p:txBody>
      </p:sp>
    </p:spTree>
    <p:extLst>
      <p:ext uri="{BB962C8B-B14F-4D97-AF65-F5344CB8AC3E}">
        <p14:creationId xmlns:p14="http://schemas.microsoft.com/office/powerpoint/2010/main" val="2107527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Organisation de l’atelier</a:t>
            </a:r>
            <a:endParaRPr lang="fr-BE" dirty="0"/>
          </a:p>
        </p:txBody>
      </p:sp>
      <p:sp>
        <p:nvSpPr>
          <p:cNvPr id="3" name="Espace réservé du contenu 2"/>
          <p:cNvSpPr>
            <a:spLocks noGrp="1"/>
          </p:cNvSpPr>
          <p:nvPr>
            <p:ph idx="1"/>
          </p:nvPr>
        </p:nvSpPr>
        <p:spPr/>
        <p:txBody>
          <a:bodyPr>
            <a:normAutofit/>
          </a:bodyPr>
          <a:lstStyle/>
          <a:p>
            <a:pPr marL="0" indent="0">
              <a:buNone/>
            </a:pPr>
            <a:endParaRPr lang="fr-BE" dirty="0" smtClean="0"/>
          </a:p>
          <a:p>
            <a:pPr marL="0" indent="0">
              <a:buNone/>
            </a:pPr>
            <a:r>
              <a:rPr lang="fr-FR" b="1" dirty="0" smtClean="0"/>
              <a:t>Partim 1: Difficultés rencontrées par les superviseurs? (</a:t>
            </a:r>
            <a:r>
              <a:rPr lang="fr-FR" b="1" dirty="0" smtClean="0"/>
              <a:t>1h45)</a:t>
            </a:r>
            <a:endParaRPr lang="fr-FR" dirty="0" smtClean="0"/>
          </a:p>
          <a:p>
            <a:pPr marL="0" indent="0">
              <a:buNone/>
            </a:pPr>
            <a:r>
              <a:rPr lang="fr-FR" dirty="0" smtClean="0"/>
              <a:t>Réflexion en sous-groupes</a:t>
            </a:r>
          </a:p>
          <a:p>
            <a:pPr marL="0" indent="0">
              <a:buNone/>
            </a:pPr>
            <a:r>
              <a:rPr lang="fr-FR" dirty="0" smtClean="0"/>
              <a:t>Retour vers la littérature scientifique</a:t>
            </a:r>
          </a:p>
          <a:p>
            <a:pPr marL="0" indent="0">
              <a:buNone/>
            </a:pPr>
            <a:r>
              <a:rPr lang="fr-FR" dirty="0" smtClean="0"/>
              <a:t>Engagement </a:t>
            </a:r>
            <a:r>
              <a:rPr lang="fr-FR" dirty="0"/>
              <a:t>des superviseurs: recommandations à l’AEMTC</a:t>
            </a:r>
          </a:p>
          <a:p>
            <a:pPr marL="0" indent="0">
              <a:buNone/>
            </a:pPr>
            <a:r>
              <a:rPr lang="fr-FR" dirty="0" smtClean="0"/>
              <a:t>Engagements </a:t>
            </a:r>
            <a:r>
              <a:rPr lang="fr-FR" dirty="0" smtClean="0"/>
              <a:t>pédagogiques du supervisé : </a:t>
            </a:r>
            <a:r>
              <a:rPr lang="fr-BE" dirty="0"/>
              <a:t>recommandations </a:t>
            </a:r>
            <a:r>
              <a:rPr lang="fr-BE" dirty="0" smtClean="0"/>
              <a:t>à l’AEMTC</a:t>
            </a:r>
            <a:endParaRPr lang="fr-FR" dirty="0"/>
          </a:p>
          <a:p>
            <a:endParaRPr lang="fr-FR" dirty="0" smtClean="0"/>
          </a:p>
          <a:p>
            <a:pPr marL="0" indent="0">
              <a:buNone/>
            </a:pPr>
            <a:r>
              <a:rPr lang="fr-FR" b="1" dirty="0" smtClean="0"/>
              <a:t>Partim </a:t>
            </a:r>
            <a:r>
              <a:rPr lang="fr-FR" b="1" dirty="0" smtClean="0"/>
              <a:t>2: Intervision (</a:t>
            </a:r>
            <a:r>
              <a:rPr lang="fr-FR" b="1" dirty="0" smtClean="0"/>
              <a:t>1h)</a:t>
            </a:r>
            <a:endParaRPr lang="fr-FR" b="1" dirty="0" smtClean="0"/>
          </a:p>
          <a:p>
            <a:pPr marL="0" indent="0">
              <a:buNone/>
            </a:pPr>
            <a:r>
              <a:rPr lang="fr-FR" dirty="0" smtClean="0"/>
              <a:t>Présentation de cas/ jeux de rôle. </a:t>
            </a:r>
            <a:endParaRPr lang="fr-FR" dirty="0"/>
          </a:p>
          <a:p>
            <a:pPr marL="0" indent="0">
              <a:buNone/>
            </a:pPr>
            <a:endParaRPr lang="fr-FR" dirty="0" smtClean="0"/>
          </a:p>
        </p:txBody>
      </p:sp>
    </p:spTree>
    <p:extLst>
      <p:ext uri="{BB962C8B-B14F-4D97-AF65-F5344CB8AC3E}">
        <p14:creationId xmlns:p14="http://schemas.microsoft.com/office/powerpoint/2010/main" val="9543166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b="1" dirty="0" smtClean="0"/>
              <a:t>Quelles sont les Difficultés </a:t>
            </a:r>
            <a:r>
              <a:rPr lang="fr-FR" sz="2000" b="1" dirty="0"/>
              <a:t>rencontrées lors de nos </a:t>
            </a:r>
            <a:r>
              <a:rPr lang="fr-FR" sz="2000" b="1" dirty="0" smtClean="0"/>
              <a:t>supervisions ?</a:t>
            </a:r>
            <a:endParaRPr lang="fr-BE" dirty="0"/>
          </a:p>
        </p:txBody>
      </p:sp>
      <p:sp>
        <p:nvSpPr>
          <p:cNvPr id="3" name="Espace réservé du texte 2"/>
          <p:cNvSpPr>
            <a:spLocks noGrp="1"/>
          </p:cNvSpPr>
          <p:nvPr>
            <p:ph type="body" idx="1"/>
          </p:nvPr>
        </p:nvSpPr>
        <p:spPr/>
        <p:txBody>
          <a:bodyPr/>
          <a:lstStyle/>
          <a:p>
            <a:r>
              <a:rPr lang="fr-BE" b="1" dirty="0" smtClean="0"/>
              <a:t>Réflexion en sous-groupes</a:t>
            </a:r>
            <a:endParaRPr lang="fr-BE" b="1" dirty="0"/>
          </a:p>
        </p:txBody>
      </p:sp>
    </p:spTree>
    <p:extLst>
      <p:ext uri="{BB962C8B-B14F-4D97-AF65-F5344CB8AC3E}">
        <p14:creationId xmlns:p14="http://schemas.microsoft.com/office/powerpoint/2010/main" val="35442920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66800" y="642594"/>
            <a:ext cx="5954486" cy="875963"/>
          </a:xfrm>
        </p:spPr>
        <p:txBody>
          <a:bodyPr>
            <a:normAutofit/>
          </a:bodyPr>
          <a:lstStyle/>
          <a:p>
            <a:r>
              <a:rPr lang="fr-BE" sz="3200" dirty="0" smtClean="0"/>
              <a:t>Conflit-rupture d’alliance</a:t>
            </a:r>
            <a:endParaRPr lang="fr-BE" sz="3200" dirty="0"/>
          </a:p>
        </p:txBody>
      </p:sp>
      <p:sp>
        <p:nvSpPr>
          <p:cNvPr id="3" name="Espace réservé du contenu 2"/>
          <p:cNvSpPr>
            <a:spLocks noGrp="1"/>
          </p:cNvSpPr>
          <p:nvPr>
            <p:ph idx="1"/>
          </p:nvPr>
        </p:nvSpPr>
        <p:spPr>
          <a:xfrm>
            <a:off x="1066800" y="2103121"/>
            <a:ext cx="10151806" cy="2214880"/>
          </a:xfrm>
        </p:spPr>
        <p:txBody>
          <a:bodyPr>
            <a:normAutofit/>
          </a:bodyPr>
          <a:lstStyle/>
          <a:p>
            <a:pPr marL="0" indent="0" algn="just">
              <a:buNone/>
            </a:pPr>
            <a:r>
              <a:rPr lang="en-US" dirty="0" smtClean="0"/>
              <a:t>Moment de tension </a:t>
            </a:r>
            <a:r>
              <a:rPr lang="en-US" dirty="0" err="1" smtClean="0"/>
              <a:t>ou</a:t>
            </a:r>
            <a:r>
              <a:rPr lang="en-US" dirty="0" smtClean="0"/>
              <a:t> de </a:t>
            </a:r>
            <a:r>
              <a:rPr lang="en-US" dirty="0" err="1" smtClean="0"/>
              <a:t>problème</a:t>
            </a:r>
            <a:r>
              <a:rPr lang="en-US" dirty="0" smtClean="0"/>
              <a:t> </a:t>
            </a:r>
            <a:r>
              <a:rPr lang="en-US" dirty="0" err="1" smtClean="0"/>
              <a:t>dans</a:t>
            </a:r>
            <a:r>
              <a:rPr lang="en-US" dirty="0" smtClean="0"/>
              <a:t> la collaboration </a:t>
            </a:r>
            <a:r>
              <a:rPr lang="en-US" dirty="0" err="1" smtClean="0"/>
              <a:t>ou</a:t>
            </a:r>
            <a:r>
              <a:rPr lang="en-US" dirty="0" smtClean="0"/>
              <a:t> la communication </a:t>
            </a:r>
          </a:p>
          <a:p>
            <a:pPr marL="0" indent="0" algn="just">
              <a:buNone/>
            </a:pPr>
            <a:endParaRPr lang="en-US" dirty="0"/>
          </a:p>
          <a:p>
            <a:pPr marL="0" indent="0" algn="just">
              <a:buNone/>
            </a:pPr>
            <a:r>
              <a:rPr lang="en-US" dirty="0" smtClean="0"/>
              <a:t>Ensemble des </a:t>
            </a:r>
            <a:r>
              <a:rPr lang="en-US" dirty="0" err="1" smtClean="0"/>
              <a:t>incompréhensions</a:t>
            </a:r>
            <a:r>
              <a:rPr lang="en-US" dirty="0" smtClean="0"/>
              <a:t> </a:t>
            </a:r>
            <a:r>
              <a:rPr lang="en-US" dirty="0" err="1" smtClean="0"/>
              <a:t>ou</a:t>
            </a:r>
            <a:r>
              <a:rPr lang="en-US" dirty="0" smtClean="0"/>
              <a:t> des tensions </a:t>
            </a:r>
            <a:r>
              <a:rPr lang="en-US" dirty="0" err="1" smtClean="0"/>
              <a:t>d’intensité</a:t>
            </a:r>
            <a:r>
              <a:rPr lang="en-US" dirty="0" smtClean="0"/>
              <a:t> </a:t>
            </a:r>
            <a:r>
              <a:rPr lang="en-US" dirty="0" err="1" smtClean="0"/>
              <a:t>ou</a:t>
            </a:r>
            <a:r>
              <a:rPr lang="en-US" dirty="0" smtClean="0"/>
              <a:t> de </a:t>
            </a:r>
            <a:r>
              <a:rPr lang="en-US" dirty="0" err="1" smtClean="0"/>
              <a:t>durées</a:t>
            </a:r>
            <a:r>
              <a:rPr lang="en-US" dirty="0" smtClean="0"/>
              <a:t> variables </a:t>
            </a:r>
            <a:r>
              <a:rPr lang="en-US" dirty="0" err="1" smtClean="0"/>
              <a:t>menant</a:t>
            </a:r>
            <a:r>
              <a:rPr lang="en-US" dirty="0" smtClean="0"/>
              <a:t> à une rupture de la collaboration </a:t>
            </a:r>
            <a:r>
              <a:rPr lang="en-US" dirty="0" err="1" smtClean="0"/>
              <a:t>en</a:t>
            </a:r>
            <a:r>
              <a:rPr lang="en-US" dirty="0" smtClean="0"/>
              <a:t> supervision. Le </a:t>
            </a:r>
            <a:r>
              <a:rPr lang="en-US" dirty="0" err="1" smtClean="0"/>
              <a:t>conflit</a:t>
            </a:r>
            <a:r>
              <a:rPr lang="en-US" dirty="0" smtClean="0"/>
              <a:t> </a:t>
            </a:r>
            <a:r>
              <a:rPr lang="en-US" dirty="0" err="1" smtClean="0"/>
              <a:t>peut</a:t>
            </a:r>
            <a:r>
              <a:rPr lang="en-US" dirty="0" smtClean="0"/>
              <a:t> </a:t>
            </a:r>
            <a:r>
              <a:rPr lang="en-US" dirty="0" err="1" smtClean="0"/>
              <a:t>aller</a:t>
            </a:r>
            <a:r>
              <a:rPr lang="en-US" dirty="0" smtClean="0"/>
              <a:t> d’un simple </a:t>
            </a:r>
            <a:r>
              <a:rPr lang="en-US" dirty="0" err="1" smtClean="0"/>
              <a:t>désaccord</a:t>
            </a:r>
            <a:r>
              <a:rPr lang="en-US" dirty="0" smtClean="0"/>
              <a:t> à des lutes de </a:t>
            </a:r>
            <a:r>
              <a:rPr lang="en-US" dirty="0" err="1" smtClean="0"/>
              <a:t>pouvoir</a:t>
            </a:r>
            <a:r>
              <a:rPr lang="en-US" dirty="0" smtClean="0"/>
              <a:t> </a:t>
            </a:r>
            <a:r>
              <a:rPr lang="en-US" dirty="0" err="1" smtClean="0"/>
              <a:t>réccurentes</a:t>
            </a:r>
            <a:r>
              <a:rPr lang="en-US" dirty="0" smtClean="0"/>
              <a:t>. </a:t>
            </a:r>
            <a:endParaRPr lang="en-US" dirty="0" smtClean="0"/>
          </a:p>
        </p:txBody>
      </p:sp>
      <p:sp>
        <p:nvSpPr>
          <p:cNvPr id="4" name="ZoneTexte 3"/>
          <p:cNvSpPr txBox="1"/>
          <p:nvPr/>
        </p:nvSpPr>
        <p:spPr>
          <a:xfrm>
            <a:off x="696687" y="5702077"/>
            <a:ext cx="10369520" cy="523220"/>
          </a:xfrm>
          <a:prstGeom prst="rect">
            <a:avLst/>
          </a:prstGeom>
          <a:noFill/>
        </p:spPr>
        <p:txBody>
          <a:bodyPr wrap="square" rtlCol="0">
            <a:spAutoFit/>
          </a:bodyPr>
          <a:lstStyle/>
          <a:p>
            <a:r>
              <a:rPr lang="fr-BE" sz="1400" dirty="0" smtClean="0"/>
              <a:t>Eléments de réflexion issus de l’article de Belleville, G. La formulation de cas </a:t>
            </a:r>
            <a:r>
              <a:rPr lang="fr-BE" sz="1400" dirty="0" err="1" smtClean="0"/>
              <a:t>cognitivo</a:t>
            </a:r>
            <a:r>
              <a:rPr lang="fr-BE" sz="1400" dirty="0" smtClean="0"/>
              <a:t>-comportementale dans la gestion des conflits en supervision, RFCCC, vol. xxiv, n°2, pp. 4-15.</a:t>
            </a:r>
            <a:endParaRPr lang="fr-BE" sz="1400" dirty="0"/>
          </a:p>
        </p:txBody>
      </p:sp>
    </p:spTree>
    <p:extLst>
      <p:ext uri="{BB962C8B-B14F-4D97-AF65-F5344CB8AC3E}">
        <p14:creationId xmlns:p14="http://schemas.microsoft.com/office/powerpoint/2010/main" val="14398720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66799" y="642594"/>
            <a:ext cx="10151807" cy="875963"/>
          </a:xfrm>
        </p:spPr>
        <p:txBody>
          <a:bodyPr>
            <a:noAutofit/>
          </a:bodyPr>
          <a:lstStyle/>
          <a:p>
            <a:r>
              <a:rPr lang="fr-BE" sz="3200" dirty="0" smtClean="0"/>
              <a:t>Le conflit ou la rupture d’alliance en supervision</a:t>
            </a:r>
            <a:endParaRPr lang="fr-BE" sz="3200" dirty="0"/>
          </a:p>
        </p:txBody>
      </p:sp>
      <p:sp>
        <p:nvSpPr>
          <p:cNvPr id="3" name="Espace réservé du contenu 2"/>
          <p:cNvSpPr>
            <a:spLocks noGrp="1"/>
          </p:cNvSpPr>
          <p:nvPr>
            <p:ph idx="1"/>
          </p:nvPr>
        </p:nvSpPr>
        <p:spPr>
          <a:xfrm>
            <a:off x="1066800" y="2103120"/>
            <a:ext cx="10151806" cy="1734093"/>
          </a:xfrm>
        </p:spPr>
        <p:txBody>
          <a:bodyPr>
            <a:normAutofit/>
          </a:bodyPr>
          <a:lstStyle/>
          <a:p>
            <a:pPr algn="just">
              <a:buFont typeface="Courier New" panose="02070309020205020404" pitchFamily="49" charset="0"/>
              <a:buChar char="o"/>
            </a:pPr>
            <a:r>
              <a:rPr lang="en-US" sz="2000" dirty="0" smtClean="0"/>
              <a:t>Le </a:t>
            </a:r>
            <a:r>
              <a:rPr lang="en-US" sz="2000" dirty="0" err="1" smtClean="0"/>
              <a:t>conflit</a:t>
            </a:r>
            <a:r>
              <a:rPr lang="en-US" sz="2000" dirty="0" smtClean="0"/>
              <a:t> </a:t>
            </a:r>
            <a:r>
              <a:rPr lang="en-US" sz="2000" dirty="0" err="1" smtClean="0"/>
              <a:t>survenant</a:t>
            </a:r>
            <a:r>
              <a:rPr lang="en-US" sz="2000" dirty="0" smtClean="0"/>
              <a:t> </a:t>
            </a:r>
            <a:r>
              <a:rPr lang="en-US" sz="2000" dirty="0" err="1" smtClean="0"/>
              <a:t>dans</a:t>
            </a:r>
            <a:r>
              <a:rPr lang="en-US" sz="2000" dirty="0" smtClean="0"/>
              <a:t> le </a:t>
            </a:r>
            <a:r>
              <a:rPr lang="en-US" sz="2000" dirty="0" err="1" smtClean="0"/>
              <a:t>contexte</a:t>
            </a:r>
            <a:r>
              <a:rPr lang="en-US" sz="2000" dirty="0" smtClean="0"/>
              <a:t> d’une supervision adequate</a:t>
            </a:r>
          </a:p>
          <a:p>
            <a:pPr marL="0" indent="0" algn="just">
              <a:buNone/>
            </a:pPr>
            <a:endParaRPr lang="en-US" sz="2000" dirty="0" smtClean="0"/>
          </a:p>
          <a:p>
            <a:pPr algn="just">
              <a:buFont typeface="Courier New" panose="02070309020205020404" pitchFamily="49" charset="0"/>
              <a:buChar char="o"/>
            </a:pPr>
            <a:r>
              <a:rPr lang="en-US" sz="2000" dirty="0" smtClean="0"/>
              <a:t>Le </a:t>
            </a:r>
            <a:r>
              <a:rPr lang="en-US" sz="2000" dirty="0" err="1"/>
              <a:t>conflit</a:t>
            </a:r>
            <a:r>
              <a:rPr lang="en-US" sz="2000" dirty="0"/>
              <a:t> </a:t>
            </a:r>
            <a:r>
              <a:rPr lang="en-US" sz="2000" dirty="0" err="1" smtClean="0"/>
              <a:t>découlant</a:t>
            </a:r>
            <a:r>
              <a:rPr lang="en-US" sz="2000" dirty="0" smtClean="0"/>
              <a:t> d’un </a:t>
            </a:r>
            <a:r>
              <a:rPr lang="en-US" sz="2000" dirty="0" err="1" smtClean="0"/>
              <a:t>manque</a:t>
            </a:r>
            <a:r>
              <a:rPr lang="en-US" sz="2000" dirty="0" smtClean="0"/>
              <a:t> de </a:t>
            </a:r>
            <a:r>
              <a:rPr lang="en-US" sz="2000" dirty="0" err="1" smtClean="0"/>
              <a:t>compétences</a:t>
            </a:r>
            <a:r>
              <a:rPr lang="en-US" sz="2000" dirty="0" smtClean="0"/>
              <a:t> du </a:t>
            </a:r>
            <a:r>
              <a:rPr lang="en-US" sz="2000" dirty="0" err="1" smtClean="0"/>
              <a:t>superviseur</a:t>
            </a:r>
            <a:endParaRPr lang="en-US" sz="2000" dirty="0"/>
          </a:p>
          <a:p>
            <a:pPr marL="0" indent="0" algn="just">
              <a:buNone/>
            </a:pPr>
            <a:endParaRPr lang="en-US" dirty="0" smtClean="0"/>
          </a:p>
          <a:p>
            <a:pPr marL="0" indent="0" algn="just">
              <a:buNone/>
            </a:pPr>
            <a:endParaRPr lang="en-US" dirty="0" smtClean="0"/>
          </a:p>
        </p:txBody>
      </p:sp>
    </p:spTree>
    <p:extLst>
      <p:ext uri="{BB962C8B-B14F-4D97-AF65-F5344CB8AC3E}">
        <p14:creationId xmlns:p14="http://schemas.microsoft.com/office/powerpoint/2010/main" val="22093562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66799" y="642594"/>
            <a:ext cx="10526487" cy="875963"/>
          </a:xfrm>
        </p:spPr>
        <p:txBody>
          <a:bodyPr>
            <a:normAutofit fontScale="90000"/>
          </a:bodyPr>
          <a:lstStyle/>
          <a:p>
            <a:r>
              <a:rPr lang="fr-BE" sz="3200" dirty="0" smtClean="0"/>
              <a:t>Le conflit survenant dans le contexte d’une supervision adéquate</a:t>
            </a:r>
            <a:endParaRPr lang="fr-BE" sz="3200" dirty="0"/>
          </a:p>
        </p:txBody>
      </p:sp>
      <p:sp>
        <p:nvSpPr>
          <p:cNvPr id="3" name="Espace réservé du contenu 2"/>
          <p:cNvSpPr>
            <a:spLocks noGrp="1"/>
          </p:cNvSpPr>
          <p:nvPr>
            <p:ph idx="1"/>
          </p:nvPr>
        </p:nvSpPr>
        <p:spPr>
          <a:xfrm>
            <a:off x="1066800" y="2103120"/>
            <a:ext cx="10526486" cy="509451"/>
          </a:xfrm>
        </p:spPr>
        <p:txBody>
          <a:bodyPr>
            <a:normAutofit/>
          </a:bodyPr>
          <a:lstStyle/>
          <a:p>
            <a:r>
              <a:rPr lang="en-US" sz="2000" dirty="0" smtClean="0"/>
              <a:t>Etude de Gross (2005) - </a:t>
            </a:r>
            <a:r>
              <a:rPr lang="fr-BE" sz="2000" dirty="0"/>
              <a:t>Quelles sont les principales insatisfactions </a:t>
            </a:r>
            <a:r>
              <a:rPr lang="fr-BE" sz="2000" dirty="0" smtClean="0"/>
              <a:t>des supervisés</a:t>
            </a:r>
            <a:r>
              <a:rPr lang="fr-BE" sz="2000" dirty="0"/>
              <a:t>?</a:t>
            </a:r>
            <a:endParaRPr lang="en-US" sz="2000" dirty="0" smtClean="0"/>
          </a:p>
          <a:p>
            <a:pPr marL="0" indent="0" algn="just">
              <a:buNone/>
            </a:pPr>
            <a:endParaRPr lang="en-US" sz="2000" dirty="0" smtClean="0"/>
          </a:p>
          <a:p>
            <a:pPr marL="0" indent="0" algn="just">
              <a:buNone/>
            </a:pPr>
            <a:endParaRPr lang="en-US" dirty="0" smtClean="0"/>
          </a:p>
          <a:p>
            <a:pPr marL="0" indent="0" algn="just">
              <a:buNone/>
            </a:pPr>
            <a:endParaRPr lang="en-US" dirty="0" smtClean="0"/>
          </a:p>
        </p:txBody>
      </p:sp>
      <p:sp>
        <p:nvSpPr>
          <p:cNvPr id="4" name="Rectangle 3"/>
          <p:cNvSpPr/>
          <p:nvPr/>
        </p:nvSpPr>
        <p:spPr>
          <a:xfrm>
            <a:off x="1181099" y="3012468"/>
            <a:ext cx="9633857" cy="2862322"/>
          </a:xfrm>
          <a:prstGeom prst="rect">
            <a:avLst/>
          </a:prstGeom>
        </p:spPr>
        <p:txBody>
          <a:bodyPr wrap="square">
            <a:spAutoFit/>
          </a:bodyPr>
          <a:lstStyle/>
          <a:p>
            <a:r>
              <a:rPr lang="fr-BE" dirty="0" smtClean="0"/>
              <a:t>Des </a:t>
            </a:r>
            <a:r>
              <a:rPr lang="fr-BE" dirty="0"/>
              <a:t>discordances </a:t>
            </a:r>
            <a:r>
              <a:rPr lang="fr-BE" dirty="0" smtClean="0"/>
              <a:t>entre les </a:t>
            </a:r>
            <a:r>
              <a:rPr lang="fr-BE" dirty="0"/>
              <a:t>attentes du stagiaire et les </a:t>
            </a:r>
            <a:r>
              <a:rPr lang="fr-BE" dirty="0" smtClean="0"/>
              <a:t>expériences cliniques vécues</a:t>
            </a:r>
          </a:p>
          <a:p>
            <a:endParaRPr lang="fr-BE" dirty="0"/>
          </a:p>
          <a:p>
            <a:r>
              <a:rPr lang="fr-BE" dirty="0" smtClean="0"/>
              <a:t>Des </a:t>
            </a:r>
            <a:r>
              <a:rPr lang="fr-BE" dirty="0"/>
              <a:t>discordances entre </a:t>
            </a:r>
            <a:r>
              <a:rPr lang="fr-BE" dirty="0" smtClean="0"/>
              <a:t>les attentes </a:t>
            </a:r>
            <a:r>
              <a:rPr lang="fr-BE" dirty="0"/>
              <a:t>du stagiaire et le style de </a:t>
            </a:r>
            <a:r>
              <a:rPr lang="fr-BE" dirty="0" smtClean="0"/>
              <a:t>supervision</a:t>
            </a:r>
          </a:p>
          <a:p>
            <a:endParaRPr lang="fr-BE" dirty="0"/>
          </a:p>
          <a:p>
            <a:r>
              <a:rPr lang="fr-BE" dirty="0" smtClean="0"/>
              <a:t>Une </a:t>
            </a:r>
            <a:r>
              <a:rPr lang="fr-BE" dirty="0"/>
              <a:t>charge de travail trop lourde ou trop </a:t>
            </a:r>
            <a:r>
              <a:rPr lang="fr-BE" dirty="0" smtClean="0"/>
              <a:t>légère</a:t>
            </a:r>
          </a:p>
          <a:p>
            <a:endParaRPr lang="fr-BE" dirty="0"/>
          </a:p>
          <a:p>
            <a:r>
              <a:rPr lang="fr-BE" dirty="0" smtClean="0"/>
              <a:t>Un </a:t>
            </a:r>
            <a:r>
              <a:rPr lang="fr-BE" dirty="0"/>
              <a:t>manque de reconnaissance des stagiaires </a:t>
            </a:r>
            <a:r>
              <a:rPr lang="fr-BE" dirty="0" smtClean="0"/>
              <a:t>dans le milieu</a:t>
            </a:r>
          </a:p>
          <a:p>
            <a:endParaRPr lang="fr-BE" dirty="0"/>
          </a:p>
          <a:p>
            <a:r>
              <a:rPr lang="fr-BE" dirty="0" smtClean="0"/>
              <a:t>Les rétroactions </a:t>
            </a:r>
            <a:r>
              <a:rPr lang="fr-BE" dirty="0"/>
              <a:t>du stagiaire ne mènent qu’à peu </a:t>
            </a:r>
            <a:r>
              <a:rPr lang="fr-BE" dirty="0" smtClean="0"/>
              <a:t>ou pas </a:t>
            </a:r>
            <a:r>
              <a:rPr lang="fr-BE" dirty="0"/>
              <a:t>de changement </a:t>
            </a:r>
            <a:r>
              <a:rPr lang="fr-BE" dirty="0" smtClean="0"/>
              <a:t>des aspects problématiques dénoncés. </a:t>
            </a:r>
            <a:endParaRPr lang="fr-BE" dirty="0"/>
          </a:p>
        </p:txBody>
      </p:sp>
    </p:spTree>
    <p:extLst>
      <p:ext uri="{BB962C8B-B14F-4D97-AF65-F5344CB8AC3E}">
        <p14:creationId xmlns:p14="http://schemas.microsoft.com/office/powerpoint/2010/main" val="21983849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66799" y="642594"/>
            <a:ext cx="10526487" cy="875963"/>
          </a:xfrm>
        </p:spPr>
        <p:txBody>
          <a:bodyPr>
            <a:noAutofit/>
          </a:bodyPr>
          <a:lstStyle/>
          <a:p>
            <a:r>
              <a:rPr lang="fr-BE" sz="3200" dirty="0" smtClean="0"/>
              <a:t>Le conflit survenant dans le contexte d’une supervision adéquate</a:t>
            </a:r>
            <a:endParaRPr lang="fr-BE" sz="3200" dirty="0"/>
          </a:p>
        </p:txBody>
      </p:sp>
      <p:sp>
        <p:nvSpPr>
          <p:cNvPr id="3" name="Espace réservé du contenu 2"/>
          <p:cNvSpPr>
            <a:spLocks noGrp="1"/>
          </p:cNvSpPr>
          <p:nvPr>
            <p:ph idx="1"/>
          </p:nvPr>
        </p:nvSpPr>
        <p:spPr>
          <a:xfrm>
            <a:off x="1066800" y="2103120"/>
            <a:ext cx="10526486" cy="509451"/>
          </a:xfrm>
        </p:spPr>
        <p:txBody>
          <a:bodyPr>
            <a:normAutofit/>
          </a:bodyPr>
          <a:lstStyle/>
          <a:p>
            <a:r>
              <a:rPr lang="en-US" sz="2000" dirty="0" smtClean="0"/>
              <a:t>Nelson &amp; Friedlander (2001)  - </a:t>
            </a:r>
            <a:r>
              <a:rPr lang="fr-BE" sz="2000" dirty="0" smtClean="0"/>
              <a:t>les relations conflictuelles en supervision</a:t>
            </a:r>
            <a:endParaRPr lang="en-US" sz="2000" dirty="0" smtClean="0"/>
          </a:p>
          <a:p>
            <a:pPr marL="0" indent="0" algn="just">
              <a:buNone/>
            </a:pPr>
            <a:endParaRPr lang="en-US" sz="2000" dirty="0" smtClean="0"/>
          </a:p>
          <a:p>
            <a:pPr marL="0" indent="0" algn="just">
              <a:buNone/>
            </a:pPr>
            <a:endParaRPr lang="en-US" dirty="0" smtClean="0"/>
          </a:p>
          <a:p>
            <a:pPr marL="0" indent="0" algn="just">
              <a:buNone/>
            </a:pPr>
            <a:endParaRPr lang="en-US" dirty="0" smtClean="0"/>
          </a:p>
        </p:txBody>
      </p:sp>
      <p:sp>
        <p:nvSpPr>
          <p:cNvPr id="4" name="Rectangle 3"/>
          <p:cNvSpPr/>
          <p:nvPr/>
        </p:nvSpPr>
        <p:spPr>
          <a:xfrm>
            <a:off x="1066799" y="2898168"/>
            <a:ext cx="9633857" cy="3416320"/>
          </a:xfrm>
          <a:prstGeom prst="rect">
            <a:avLst/>
          </a:prstGeom>
        </p:spPr>
        <p:txBody>
          <a:bodyPr wrap="square">
            <a:spAutoFit/>
          </a:bodyPr>
          <a:lstStyle/>
          <a:p>
            <a:pPr marL="285750" indent="-285750">
              <a:buFont typeface="Courier New" panose="02070309020205020404" pitchFamily="49" charset="0"/>
              <a:buChar char="o"/>
            </a:pPr>
            <a:r>
              <a:rPr lang="fr-BE" dirty="0" smtClean="0"/>
              <a:t>Caractérisées </a:t>
            </a:r>
            <a:r>
              <a:rPr lang="fr-BE" dirty="0"/>
              <a:t>par un désengagement </a:t>
            </a:r>
            <a:r>
              <a:rPr lang="fr-BE" dirty="0" smtClean="0"/>
              <a:t>du superviseur</a:t>
            </a:r>
          </a:p>
          <a:p>
            <a:endParaRPr lang="fr-BE" dirty="0" smtClean="0"/>
          </a:p>
          <a:p>
            <a:pPr marL="285750" indent="-285750">
              <a:buFont typeface="Courier New" panose="02070309020205020404" pitchFamily="49" charset="0"/>
              <a:buChar char="o"/>
            </a:pPr>
            <a:r>
              <a:rPr lang="fr-BE" dirty="0"/>
              <a:t>U</a:t>
            </a:r>
            <a:r>
              <a:rPr lang="fr-BE" dirty="0" smtClean="0"/>
              <a:t>n </a:t>
            </a:r>
            <a:r>
              <a:rPr lang="fr-BE" dirty="0"/>
              <a:t>manque de volonté à </a:t>
            </a:r>
            <a:r>
              <a:rPr lang="fr-BE" dirty="0" smtClean="0"/>
              <a:t>reconnaître son </a:t>
            </a:r>
            <a:r>
              <a:rPr lang="fr-BE" dirty="0"/>
              <a:t>rôle dans le </a:t>
            </a:r>
            <a:r>
              <a:rPr lang="fr-BE" dirty="0" smtClean="0"/>
              <a:t>conflit</a:t>
            </a:r>
          </a:p>
          <a:p>
            <a:pPr marL="285750" indent="-285750">
              <a:buFont typeface="Courier New" panose="02070309020205020404" pitchFamily="49" charset="0"/>
              <a:buChar char="o"/>
            </a:pPr>
            <a:endParaRPr lang="fr-BE" dirty="0"/>
          </a:p>
          <a:p>
            <a:pPr marL="285750" indent="-285750">
              <a:buFont typeface="Courier New" panose="02070309020205020404" pitchFamily="49" charset="0"/>
              <a:buChar char="o"/>
            </a:pPr>
            <a:r>
              <a:rPr lang="fr-BE" dirty="0" smtClean="0"/>
              <a:t>Des </a:t>
            </a:r>
            <a:r>
              <a:rPr lang="fr-BE" dirty="0"/>
              <a:t>luttes de </a:t>
            </a:r>
            <a:r>
              <a:rPr lang="fr-BE" dirty="0" smtClean="0"/>
              <a:t>pouvoir empreintes </a:t>
            </a:r>
            <a:r>
              <a:rPr lang="fr-BE" dirty="0"/>
              <a:t>de </a:t>
            </a:r>
            <a:r>
              <a:rPr lang="fr-BE" dirty="0" smtClean="0"/>
              <a:t>colère</a:t>
            </a:r>
          </a:p>
          <a:p>
            <a:pPr marL="285750" indent="-285750">
              <a:buFont typeface="Courier New" panose="02070309020205020404" pitchFamily="49" charset="0"/>
              <a:buChar char="o"/>
            </a:pPr>
            <a:endParaRPr lang="fr-BE" dirty="0"/>
          </a:p>
          <a:p>
            <a:pPr marL="285750" indent="-285750">
              <a:buFont typeface="Courier New" panose="02070309020205020404" pitchFamily="49" charset="0"/>
              <a:buChar char="o"/>
            </a:pPr>
            <a:r>
              <a:rPr lang="fr-BE" dirty="0" smtClean="0"/>
              <a:t>Une mauvaise communication </a:t>
            </a:r>
            <a:r>
              <a:rPr lang="fr-BE" dirty="0"/>
              <a:t>et des relations </a:t>
            </a:r>
            <a:r>
              <a:rPr lang="fr-BE" dirty="0" smtClean="0"/>
              <a:t>multiples (</a:t>
            </a:r>
            <a:r>
              <a:rPr lang="fr-BE" dirty="0"/>
              <a:t>le superviseur et le </a:t>
            </a:r>
            <a:r>
              <a:rPr lang="fr-BE" dirty="0" smtClean="0"/>
              <a:t>supervisé entretiennent </a:t>
            </a:r>
            <a:r>
              <a:rPr lang="fr-BE" dirty="0"/>
              <a:t>d’autres types de relations </a:t>
            </a:r>
            <a:r>
              <a:rPr lang="fr-BE" dirty="0" smtClean="0"/>
              <a:t>que celle </a:t>
            </a:r>
            <a:r>
              <a:rPr lang="fr-BE" dirty="0"/>
              <a:t>de supervision, comme </a:t>
            </a:r>
            <a:r>
              <a:rPr lang="fr-BE" dirty="0" smtClean="0"/>
              <a:t>des relations</a:t>
            </a:r>
            <a:r>
              <a:rPr lang="fr-BE" dirty="0"/>
              <a:t> </a:t>
            </a:r>
            <a:r>
              <a:rPr lang="fr-BE" dirty="0" smtClean="0"/>
              <a:t>employeur-employé</a:t>
            </a:r>
            <a:r>
              <a:rPr lang="fr-BE" dirty="0"/>
              <a:t>, professeur-étudiant, </a:t>
            </a:r>
            <a:r>
              <a:rPr lang="fr-BE" dirty="0" smtClean="0"/>
              <a:t>ou même </a:t>
            </a:r>
            <a:r>
              <a:rPr lang="fr-BE" dirty="0"/>
              <a:t>de </a:t>
            </a:r>
            <a:r>
              <a:rPr lang="fr-BE" dirty="0" smtClean="0"/>
              <a:t>collègues)</a:t>
            </a:r>
          </a:p>
          <a:p>
            <a:pPr marL="285750" indent="-285750">
              <a:buFont typeface="Courier New" panose="02070309020205020404" pitchFamily="49" charset="0"/>
              <a:buChar char="o"/>
            </a:pPr>
            <a:endParaRPr lang="fr-BE" dirty="0"/>
          </a:p>
          <a:p>
            <a:pPr marL="285750" indent="-285750">
              <a:buFont typeface="Courier New" panose="02070309020205020404" pitchFamily="49" charset="0"/>
              <a:buChar char="o"/>
            </a:pPr>
            <a:r>
              <a:rPr lang="fr-BE" dirty="0" smtClean="0"/>
              <a:t>Insatisfaction hors de contrôle du superviseur: les limites du système</a:t>
            </a:r>
            <a:endParaRPr lang="fr-BE" dirty="0"/>
          </a:p>
        </p:txBody>
      </p:sp>
    </p:spTree>
    <p:extLst>
      <p:ext uri="{BB962C8B-B14F-4D97-AF65-F5344CB8AC3E}">
        <p14:creationId xmlns:p14="http://schemas.microsoft.com/office/powerpoint/2010/main" val="329214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399</TotalTime>
  <Words>2119</Words>
  <Application>Microsoft Office PowerPoint</Application>
  <PresentationFormat>Grand écran</PresentationFormat>
  <Paragraphs>211</Paragraphs>
  <Slides>28</Slides>
  <Notes>5</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28</vt:i4>
      </vt:variant>
    </vt:vector>
  </HeadingPairs>
  <TitlesOfParts>
    <vt:vector size="36" baseType="lpstr">
      <vt:lpstr>Calibri</vt:lpstr>
      <vt:lpstr>Century Gothic</vt:lpstr>
      <vt:lpstr>CIDFont+F1</vt:lpstr>
      <vt:lpstr>CIDFont+F11</vt:lpstr>
      <vt:lpstr>Courier New</vt:lpstr>
      <vt:lpstr>Garamond</vt:lpstr>
      <vt:lpstr>Wingdings</vt:lpstr>
      <vt:lpstr>Savon</vt:lpstr>
      <vt:lpstr>La supervision en T.C.C. les difficultés rencontrées par les superviseurs </vt:lpstr>
      <vt:lpstr>Information importante… </vt:lpstr>
      <vt:lpstr>Présentation de chacun</vt:lpstr>
      <vt:lpstr>Organisation de l’atelier</vt:lpstr>
      <vt:lpstr>Quelles sont les Difficultés rencontrées lors de nos supervisions ?</vt:lpstr>
      <vt:lpstr>Conflit-rupture d’alliance</vt:lpstr>
      <vt:lpstr>Le conflit ou la rupture d’alliance en supervision</vt:lpstr>
      <vt:lpstr>Le conflit survenant dans le contexte d’une supervision adéquate</vt:lpstr>
      <vt:lpstr>Le conflit survenant dans le contexte d’une supervision adéquate</vt:lpstr>
      <vt:lpstr>Le conflit survenant dans le contexte d’une supervision adéquate</vt:lpstr>
      <vt:lpstr>Le conflit survenant dans le contexte d’une supervision adéquate</vt:lpstr>
      <vt:lpstr>Le conflit ou la rupture d’alliance en supervision</vt:lpstr>
      <vt:lpstr>Le conflit découlant d’un manque de compétences du superviseur</vt:lpstr>
      <vt:lpstr>Présentation PowerPoint</vt:lpstr>
      <vt:lpstr>Le conflit découlant d’un manque de compétences du superviseur</vt:lpstr>
      <vt:lpstr>Le conflit découlant d’un manque de compétences du superviseur</vt:lpstr>
      <vt:lpstr>Le conflit découlant d’un manque de compétences du superviseur</vt:lpstr>
      <vt:lpstr>Etre superviseur  Recommandations de l’EABCT</vt:lpstr>
      <vt:lpstr>Que dit l’EABCT ?</vt:lpstr>
      <vt:lpstr>Critères d’attribution du titre de « Superviseur officiel » de l’AEMTC</vt:lpstr>
      <vt:lpstr>« Superviseur officiel » de l’AEMTC</vt:lpstr>
      <vt:lpstr>« Superviseur officiel » de l’AEMTC</vt:lpstr>
      <vt:lpstr>Engagements des superviseurs:  recommandations des superviseurs AEMTC(atelier des 46ième JS)</vt:lpstr>
      <vt:lpstr>Engagements pédagogiques du supervisé :  recommandations des superviseurs AEMTC (atelier des 46ième JS)</vt:lpstr>
      <vt:lpstr>Intervision</vt:lpstr>
      <vt:lpstr>Perspectives</vt:lpstr>
      <vt:lpstr>Merci pour votre collaboration   </vt:lpstr>
      <vt:lpstr>Références bibliographiques</vt:lpstr>
    </vt:vector>
  </TitlesOfParts>
  <Company>Université Catholique de Louvain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supervision en T.C.C. les difficultés rencontrées par les superviseurs</dc:title>
  <dc:creator>Hilde Nachtergael</dc:creator>
  <cp:lastModifiedBy>Sylvie Blairy</cp:lastModifiedBy>
  <cp:revision>92</cp:revision>
  <dcterms:created xsi:type="dcterms:W3CDTF">2019-10-23T12:40:55Z</dcterms:created>
  <dcterms:modified xsi:type="dcterms:W3CDTF">2019-11-14T16:37:53Z</dcterms:modified>
</cp:coreProperties>
</file>