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357" r:id="rId3"/>
    <p:sldId id="441" r:id="rId4"/>
    <p:sldId id="470" r:id="rId5"/>
    <p:sldId id="469" r:id="rId6"/>
    <p:sldId id="476" r:id="rId7"/>
    <p:sldId id="477" r:id="rId8"/>
    <p:sldId id="478" r:id="rId9"/>
    <p:sldId id="474" r:id="rId10"/>
    <p:sldId id="475" r:id="rId11"/>
    <p:sldId id="473" r:id="rId12"/>
    <p:sldId id="472" r:id="rId13"/>
    <p:sldId id="465" r:id="rId14"/>
    <p:sldId id="479" r:id="rId15"/>
    <p:sldId id="463" r:id="rId16"/>
    <p:sldId id="482" r:id="rId17"/>
    <p:sldId id="483" r:id="rId18"/>
    <p:sldId id="484" r:id="rId19"/>
    <p:sldId id="457" r:id="rId20"/>
    <p:sldId id="262" r:id="rId21"/>
  </p:sldIdLst>
  <p:sldSz cx="9144000" cy="5143500" type="screen16x9"/>
  <p:notesSz cx="6797675" cy="9926638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FF9933"/>
    <a:srgbClr val="68BF2D"/>
    <a:srgbClr val="009900"/>
    <a:srgbClr val="62A159"/>
    <a:srgbClr val="316D44"/>
    <a:srgbClr val="DDDDDD"/>
    <a:srgbClr val="FF5B5B"/>
    <a:srgbClr val="D26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9078" autoAdjust="0"/>
  </p:normalViewPr>
  <p:slideViewPr>
    <p:cSldViewPr>
      <p:cViewPr varScale="1">
        <p:scale>
          <a:sx n="97" d="100"/>
          <a:sy n="97" d="100"/>
        </p:scale>
        <p:origin x="-102" y="-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0567D-5A1B-4305-B799-7A030A046A63}" type="datetimeFigureOut">
              <a:rPr lang="fr-BE" smtClean="0"/>
              <a:pPr/>
              <a:t>29/07/2019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FFAF4-B278-44EF-AB5F-DEBCE9F21F62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6636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A8ADFD5B-A66C-449C-B6E8-FB716D07777D}" type="datetimeFigureOut">
              <a:rPr lang="fr-FR"/>
              <a:pPr/>
              <a:t>29/07/2019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CA5D3BF3-D352-46FC-8343-31F56E6730EA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465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22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rgbClr val="DDDDD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40109" y="562729"/>
            <a:ext cx="467544" cy="171451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hangingPunct="1">
              <a:defRPr kumimoji="0" sz="1000" b="1">
                <a:solidFill>
                  <a:srgbClr val="FFFFFF"/>
                </a:solidFill>
              </a:defRPr>
            </a:lvl1pPr>
            <a:extLst/>
          </a:lstStyle>
          <a:p>
            <a:pPr lvl="0"/>
            <a:fld id="{B314A780-0B1B-41B0-8654-DDA5584E5389}" type="slidenum">
              <a:rPr lang="fr-BE" smtClean="0"/>
              <a:pPr lvl="0"/>
              <a:t>‹N°›</a:t>
            </a:fld>
            <a:endParaRPr lang="fr-BE"/>
          </a:p>
        </p:txBody>
      </p:sp>
      <p:sp>
        <p:nvSpPr>
          <p:cNvPr id="11" name="Title Placeholder 2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fr-FR" dirty="0" smtClean="0"/>
              <a:t>Modifiez le style du titre</a:t>
            </a:r>
            <a:endParaRPr kumimoji="0" lang="en-US" dirty="0" smtClean="0"/>
          </a:p>
        </p:txBody>
      </p:sp>
      <p:sp>
        <p:nvSpPr>
          <p:cNvPr id="8" name="Text Placeholder 12"/>
          <p:cNvSpPr>
            <a:spLocks noGrp="1"/>
          </p:cNvSpPr>
          <p:nvPr>
            <p:ph idx="1" hasCustomPrompt="1"/>
          </p:nvPr>
        </p:nvSpPr>
        <p:spPr>
          <a:xfrm>
            <a:off x="704834" y="75715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800" indent="-194400" rtl="0">
              <a:spcBef>
                <a:spcPts val="550"/>
              </a:spcBef>
              <a:buSzPts val="1800"/>
              <a:buFont typeface="Arial"/>
              <a:buChar char="•"/>
              <a:defRPr sz="2400" baseline="0">
                <a:latin typeface="+mn-lt"/>
              </a:defRPr>
            </a:lvl1pPr>
            <a:lvl2pPr marL="914400" indent="-194400">
              <a:spcBef>
                <a:spcPts val="500"/>
              </a:spcBef>
              <a:defRPr sz="2200" baseline="0"/>
            </a:lvl2pPr>
            <a:lvl3pPr marL="320400" indent="-320400">
              <a:spcBef>
                <a:spcPts val="700"/>
              </a:spcBef>
              <a:defRPr sz="2400" baseline="0"/>
            </a:lvl3pPr>
            <a:extLst/>
          </a:lstStyle>
          <a:p>
            <a:pPr lvl="2" rtl="0">
              <a:buSzPts val="1700"/>
              <a:buFont typeface="Wingdings"/>
              <a:buChar char="§"/>
            </a:pPr>
            <a:r>
              <a:rPr lang="fr-BE" sz="2900" kern="1200" baseline="0" dirty="0" smtClean="0">
                <a:solidFill>
                  <a:srgbClr val="000000"/>
                </a:solidFill>
                <a:latin typeface="+mn-lt"/>
              </a:rPr>
              <a:t>Modifiez les styles du texte du masque</a:t>
            </a:r>
          </a:p>
          <a:p>
            <a:pPr lvl="0" rtl="0">
              <a:buSzPts val="1800"/>
              <a:buFont typeface="Arial"/>
              <a:buChar char="•"/>
            </a:pPr>
            <a:r>
              <a:rPr lang="fr-FR" sz="2600" kern="1200" baseline="0" dirty="0" smtClean="0">
                <a:solidFill>
                  <a:srgbClr val="000000"/>
                </a:solidFill>
                <a:latin typeface="+mn-lt"/>
              </a:rPr>
              <a:t>Deuxième niveau</a:t>
            </a:r>
          </a:p>
          <a:p>
            <a:pPr lvl="1" rtl="0">
              <a:buSzPts val="1600"/>
              <a:buFont typeface="Wingdings"/>
              <a:buChar char="Ø"/>
            </a:pPr>
            <a:r>
              <a:rPr lang="fr-FR" sz="2300" kern="1200" baseline="0" dirty="0" smtClean="0">
                <a:solidFill>
                  <a:srgbClr val="000000"/>
                </a:solidFill>
                <a:latin typeface="Tw Cen MT"/>
              </a:rPr>
              <a:t>Troisième niveau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21807" y="110475"/>
            <a:ext cx="525274" cy="4536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400" b="1"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4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fr-FR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rgbClr val="DDDDD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  <a:solidFill>
            <a:srgbClr val="DDDDDD"/>
          </a:solidFill>
        </p:spPr>
        <p:txBody>
          <a:bodyPr/>
          <a:lstStyle>
            <a:lvl1pPr algn="l" eaLnBrk="1" latinLnBrk="0" hangingPunct="1">
              <a:buNone/>
              <a:defRPr kumimoji="0" lang="fr-FR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fr-FR"/>
              <a:t>Cliquez pour modifier le style du titre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4"/>
            <a:ext cx="1295400" cy="526257"/>
          </a:xfrm>
          <a:prstGeom prst="rect">
            <a:avLst/>
          </a:prstGeom>
        </p:spPr>
        <p:txBody>
          <a:bodyPr>
            <a:noAutofit/>
          </a:bodyPr>
          <a:lstStyle>
            <a:lvl1pPr eaLnBrk="1" latinLnBrk="0" hangingPunct="1">
              <a:defRPr kumimoji="0" lang="fr-FR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fr-FR" sz="2400" b="1">
                <a:solidFill>
                  <a:srgbClr val="FFFFFF"/>
                </a:solidFill>
              </a:rPr>
              <a:pPr algn="ctr"/>
              <a:t>‹N°›</a:t>
            </a:fld>
            <a:endParaRPr kumimoji="0" lang="fr-FR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3" y="4686156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57808" y="757148"/>
            <a:ext cx="3886200" cy="42124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06280" y="757148"/>
            <a:ext cx="3886200" cy="42124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32440" y="100905"/>
            <a:ext cx="525274" cy="453600"/>
          </a:xfrm>
          <a:prstGeom prst="rect">
            <a:avLst/>
          </a:prstGeom>
          <a:solidFill>
            <a:srgbClr val="62A159"/>
          </a:solidFill>
        </p:spPr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fr-FR" sz="1400" b="1">
                <a:solidFill>
                  <a:srgbClr val="FFFFFF"/>
                </a:solidFill>
              </a:rPr>
              <a:pPr algn="ctr"/>
              <a:t>‹N°›</a:t>
            </a:fld>
            <a:endParaRPr kumimoji="0"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100905"/>
            <a:ext cx="525274" cy="453600"/>
          </a:xfrm>
          <a:prstGeom prst="rect">
            <a:avLst/>
          </a:prstGeom>
          <a:solidFill>
            <a:srgbClr val="62A159"/>
          </a:solidFill>
        </p:spPr>
        <p:txBody>
          <a:bodyPr/>
          <a:lstStyle>
            <a:lvl1pPr eaLnBrk="1" latinLnBrk="0" hangingPunct="1">
              <a:defRPr kumimoji="0" lang="fr-FR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52" y="757150"/>
            <a:ext cx="1600200" cy="4277275"/>
          </a:xfrm>
          <a:solidFill>
            <a:srgbClr val="62A159"/>
          </a:solidFill>
          <a:ln w="50800" cap="sq" cmpd="dbl" algn="ctr">
            <a:solidFill>
              <a:srgbClr val="62A159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fr-FR" sz="1800"/>
            </a:lvl1pPr>
            <a:lvl2pPr eaLnBrk="1" latinLnBrk="0" hangingPunct="1">
              <a:buNone/>
              <a:defRPr kumimoji="0" lang="fr-FR" sz="1200"/>
            </a:lvl2pPr>
            <a:lvl3pPr eaLnBrk="1" latinLnBrk="0" hangingPunct="1">
              <a:buNone/>
              <a:defRPr kumimoji="0" lang="fr-FR" sz="1000"/>
            </a:lvl3pPr>
            <a:lvl4pPr eaLnBrk="1" latinLnBrk="0" hangingPunct="1">
              <a:buNone/>
              <a:defRPr kumimoji="0" lang="fr-FR" sz="900"/>
            </a:lvl4pPr>
            <a:lvl5pPr eaLnBrk="1" latinLnBrk="0" hangingPunct="1">
              <a:buNone/>
              <a:defRPr kumimoji="0" lang="fr-FR" sz="9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491680" y="797109"/>
            <a:ext cx="6400800" cy="423731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1">
              <a:lumMod val="85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endParaRPr kumimoji="0"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5"/>
          </a:xfrm>
          <a:prstGeom prst="rect">
            <a:avLst/>
          </a:prstGeom>
        </p:spPr>
        <p:txBody>
          <a:bodyPr rtlCol="0"/>
          <a:lstStyle>
            <a:lvl1pPr eaLnBrk="1" latinLnBrk="0" hangingPunct="1">
              <a:defRPr kumimoji="0" lang="fr-FR" sz="2800"/>
            </a:lvl1pPr>
            <a:extLst/>
          </a:lstStyle>
          <a:p>
            <a:pPr algn="ctr"/>
            <a:fld id="{8F82E0A0-C266-4798-8C8F-B9F91E9DA37E}" type="slidenum">
              <a:rPr kumimoji="0" lang="fr-FR" sz="2800" b="1">
                <a:solidFill>
                  <a:srgbClr val="FFFFFF"/>
                </a:solidFill>
              </a:rPr>
              <a:pPr algn="ctr"/>
              <a:t>‹N°›</a:t>
            </a:fld>
            <a:endParaRPr kumimoji="0" lang="fr-FR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endParaRPr kumimoji="0"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04834" y="75715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</p:txBody>
      </p:sp>
      <p:sp>
        <p:nvSpPr>
          <p:cNvPr id="8" name="Rectangle 7"/>
          <p:cNvSpPr/>
          <p:nvPr/>
        </p:nvSpPr>
        <p:spPr>
          <a:xfrm>
            <a:off x="8604448" y="176064"/>
            <a:ext cx="360000" cy="324000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683568" y="627535"/>
            <a:ext cx="8460432" cy="64807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fr-FR" dirty="0" smtClean="0"/>
              <a:t>Modifiez le style du titre</a:t>
            </a:r>
            <a:endParaRPr kumimoji="0"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" y="615784"/>
            <a:ext cx="684122" cy="4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11174" y="110475"/>
            <a:ext cx="525274" cy="4536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400" b="1"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12" name="Picture 2" descr="D:\Data_Seb\Unité GRFMN\logo\NewNewLogo\uLIEGE_Gembloux_AgroBioTech_Logo_RVB_pos_@2x\uLIEGE_Gembloux_AgroBioTech_Logo_RVB_pos_@2x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48562"/>
            <a:ext cx="591899" cy="7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6" r:id="rId5"/>
    <p:sldLayoutId id="2147483657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fr-FR" sz="3200" b="0" kern="1200" smtClean="0">
          <a:solidFill>
            <a:schemeClr val="bg1">
              <a:lumMod val="50000"/>
            </a:schemeClr>
          </a:solidFill>
          <a:latin typeface="Gill Sans MT" panose="020B0502020104020203" pitchFamily="34" charset="0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tx1"/>
        </a:buClr>
        <a:buSzPct val="60000"/>
        <a:buFont typeface="Wingdings" pitchFamily="2" charset="2"/>
        <a:buChar char="§"/>
        <a:defRPr kumimoji="0" lang="fr-FR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kumimoji="0" lang="fr-FR"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1">
            <a:lumMod val="75000"/>
            <a:lumOff val="25000"/>
          </a:schemeClr>
        </a:buClr>
        <a:buSzPct val="70000"/>
        <a:buFont typeface="Wingdings" pitchFamily="2" charset="2"/>
        <a:buChar char="Ø"/>
        <a:defRPr kumimoji="0" lang="fr-FR"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62A159"/>
        </a:buClr>
        <a:buSzPct val="6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467544" y="3823531"/>
            <a:ext cx="8280920" cy="404403"/>
          </a:xfrm>
          <a:noFill/>
          <a:effectLst>
            <a:softEdge rad="127000"/>
          </a:effectLst>
        </p:spPr>
        <p:txBody>
          <a:bodyPr anchor="ctr" anchorCtr="0">
            <a:noAutofit/>
          </a:bodyPr>
          <a:lstStyle>
            <a:extLst/>
          </a:lstStyle>
          <a:p>
            <a:pPr marL="27432" lvl="0" algn="ctr">
              <a:spcBef>
                <a:spcPts val="600"/>
              </a:spcBef>
            </a:pPr>
            <a:r>
              <a:rPr lang="en-GB" sz="1400" b="1" cap="small" dirty="0" smtClean="0">
                <a:solidFill>
                  <a:schemeClr val="tx1"/>
                </a:solidFill>
              </a:rPr>
              <a:t>DEMO FOREST, 20</a:t>
            </a:r>
            <a:r>
              <a:rPr lang="en-GB" sz="1400" b="1" cap="small" baseline="30000" dirty="0" smtClean="0">
                <a:solidFill>
                  <a:schemeClr val="tx1"/>
                </a:solidFill>
              </a:rPr>
              <a:t>ème</a:t>
            </a:r>
            <a:r>
              <a:rPr lang="en-GB" sz="1400" b="1" cap="small" dirty="0" smtClean="0">
                <a:solidFill>
                  <a:schemeClr val="tx1"/>
                </a:solidFill>
              </a:rPr>
              <a:t> </a:t>
            </a:r>
            <a:r>
              <a:rPr lang="en-GB" sz="1400" b="1" cap="small" dirty="0" err="1">
                <a:solidFill>
                  <a:schemeClr val="tx1"/>
                </a:solidFill>
              </a:rPr>
              <a:t>édition</a:t>
            </a:r>
            <a:r>
              <a:rPr lang="en-GB" sz="1400" b="1" cap="small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4294967295"/>
          </p:nvPr>
        </p:nvSpPr>
        <p:spPr>
          <a:xfrm>
            <a:off x="179512" y="4141525"/>
            <a:ext cx="8762528" cy="302433"/>
          </a:xfrm>
        </p:spPr>
        <p:txBody>
          <a:bodyPr>
            <a:noAutofit/>
          </a:bodyPr>
          <a:lstStyle>
            <a:extLst/>
          </a:lstStyle>
          <a:p>
            <a:pPr marL="0" indent="0" algn="ctr">
              <a:buNone/>
            </a:pPr>
            <a:r>
              <a:rPr lang="en-GB" sz="1400" b="1" dirty="0" err="1" smtClean="0">
                <a:latin typeface="Gill Sans MT" panose="020B0502020104020203" pitchFamily="34" charset="0"/>
              </a:rPr>
              <a:t>Bertrix</a:t>
            </a:r>
            <a:r>
              <a:rPr lang="en-GB" sz="1400" b="1" dirty="0" smtClean="0">
                <a:latin typeface="Gill Sans MT" panose="020B0502020104020203" pitchFamily="34" charset="0"/>
              </a:rPr>
              <a:t>, </a:t>
            </a:r>
            <a:r>
              <a:rPr lang="en-GB" sz="1400" b="1" dirty="0" err="1" smtClean="0">
                <a:latin typeface="Gill Sans MT" panose="020B0502020104020203" pitchFamily="34" charset="0"/>
              </a:rPr>
              <a:t>Belgique</a:t>
            </a:r>
            <a:r>
              <a:rPr lang="en-GB" sz="1400" b="1" dirty="0" smtClean="0">
                <a:latin typeface="Gill Sans MT" panose="020B0502020104020203" pitchFamily="34" charset="0"/>
              </a:rPr>
              <a:t> </a:t>
            </a:r>
            <a:r>
              <a:rPr lang="en-GB" sz="1400" b="1" dirty="0">
                <a:latin typeface="Gill Sans MT" panose="020B0502020104020203" pitchFamily="34" charset="0"/>
              </a:rPr>
              <a:t>- </a:t>
            </a:r>
            <a:r>
              <a:rPr lang="en-GB" sz="1400" b="1" dirty="0" smtClean="0">
                <a:latin typeface="Gill Sans MT" panose="020B0502020104020203" pitchFamily="34" charset="0"/>
              </a:rPr>
              <a:t>30 </a:t>
            </a:r>
            <a:r>
              <a:rPr lang="en-GB" sz="1400" b="1" dirty="0" err="1" smtClean="0">
                <a:latin typeface="Gill Sans MT" panose="020B0502020104020203" pitchFamily="34" charset="0"/>
              </a:rPr>
              <a:t>Juillet</a:t>
            </a:r>
            <a:r>
              <a:rPr lang="en-GB" sz="1400" b="1" dirty="0" smtClean="0">
                <a:latin typeface="Gill Sans MT" panose="020B0502020104020203" pitchFamily="34" charset="0"/>
              </a:rPr>
              <a:t> </a:t>
            </a:r>
            <a:r>
              <a:rPr lang="en-GB" sz="1400" b="1" dirty="0">
                <a:latin typeface="Gill Sans MT" panose="020B0502020104020203" pitchFamily="34" charset="0"/>
              </a:rPr>
              <a:t>2019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-36512" y="4514104"/>
            <a:ext cx="23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 smtClean="0"/>
              <a:t>1 </a:t>
            </a:r>
            <a:r>
              <a:rPr lang="en-US" sz="1000" b="1" dirty="0" err="1" smtClean="0"/>
              <a:t>Université</a:t>
            </a:r>
            <a:r>
              <a:rPr lang="en-US" sz="1000" b="1" dirty="0" smtClean="0"/>
              <a:t> de Liège</a:t>
            </a:r>
          </a:p>
          <a:p>
            <a:r>
              <a:rPr lang="en-US" sz="1000" b="1" dirty="0" smtClean="0"/>
              <a:t>  </a:t>
            </a:r>
            <a:r>
              <a:rPr lang="en-US" sz="1000" b="1" dirty="0" err="1" smtClean="0"/>
              <a:t>Gembloux</a:t>
            </a:r>
            <a:r>
              <a:rPr lang="en-US" sz="1000" b="1" dirty="0" smtClean="0"/>
              <a:t> </a:t>
            </a:r>
            <a:r>
              <a:rPr lang="en-US" sz="1000" b="1" dirty="0"/>
              <a:t>Agro-Bio </a:t>
            </a:r>
            <a:r>
              <a:rPr lang="en-US" sz="1000" b="1" dirty="0" smtClean="0"/>
              <a:t>Tech</a:t>
            </a:r>
          </a:p>
          <a:p>
            <a:r>
              <a:rPr lang="en-US" sz="1000" b="1" dirty="0" smtClean="0"/>
              <a:t>  TERRA - </a:t>
            </a:r>
            <a:r>
              <a:rPr lang="en-US" sz="1000" b="1" dirty="0" err="1" smtClean="0"/>
              <a:t>ForestIsLife</a:t>
            </a:r>
            <a:endParaRPr lang="fr-FR" sz="1000" b="1" dirty="0" smtClean="0"/>
          </a:p>
        </p:txBody>
      </p:sp>
      <p:sp>
        <p:nvSpPr>
          <p:cNvPr id="18" name="Rectangle 3"/>
          <p:cNvSpPr txBox="1">
            <a:spLocks/>
          </p:cNvSpPr>
          <p:nvPr/>
        </p:nvSpPr>
        <p:spPr>
          <a:xfrm>
            <a:off x="323528" y="123478"/>
            <a:ext cx="8477908" cy="1404438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softEdge rad="63500"/>
          </a:effectLst>
        </p:spPr>
        <p:txBody>
          <a:bodyPr vert="horz" anchor="ctr" anchorCtr="0">
            <a:noAutofit/>
          </a:bodyPr>
          <a:lstStyle>
            <a:extLst/>
          </a:lstStyle>
          <a:p>
            <a:pPr lvl="0" algn="ctr">
              <a:lnSpc>
                <a:spcPts val="3200"/>
              </a:lnSpc>
              <a:defRPr/>
            </a:pPr>
            <a:r>
              <a:rPr lang="fr-BE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Analyse prospective de l’évolution</a:t>
            </a:r>
          </a:p>
          <a:p>
            <a:pPr lvl="0" algn="ctr">
              <a:lnSpc>
                <a:spcPts val="3200"/>
              </a:lnSpc>
              <a:defRPr/>
            </a:pPr>
            <a:r>
              <a:rPr lang="fr-BE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de la ressource forestière wallonne</a:t>
            </a:r>
            <a:endParaRPr lang="en-GB" sz="3200" b="1" dirty="0">
              <a:solidFill>
                <a:schemeClr val="bg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pic>
        <p:nvPicPr>
          <p:cNvPr id="20" name="Picture 1076" descr="chenai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000" y="1890510"/>
            <a:ext cx="3249025" cy="194237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3"/>
          <p:cNvSpPr txBox="1">
            <a:spLocks/>
          </p:cNvSpPr>
          <p:nvPr/>
        </p:nvSpPr>
        <p:spPr>
          <a:xfrm>
            <a:off x="467544" y="1491630"/>
            <a:ext cx="8280920" cy="404403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fr-FR" sz="3200" b="0" kern="120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  <a:extLst/>
          </a:lstStyle>
          <a:p>
            <a:pPr marL="27432" algn="ctr">
              <a:spcBef>
                <a:spcPts val="600"/>
              </a:spcBef>
            </a:pPr>
            <a:r>
              <a:rPr lang="fr-BE" sz="1400" b="1" cap="small" dirty="0" err="1" smtClean="0">
                <a:solidFill>
                  <a:schemeClr val="tx1"/>
                </a:solidFill>
              </a:rPr>
              <a:t>Perin</a:t>
            </a:r>
            <a:r>
              <a:rPr lang="fr-BE" sz="1400" b="1" cap="small" dirty="0" smtClean="0">
                <a:solidFill>
                  <a:schemeClr val="tx1"/>
                </a:solidFill>
              </a:rPr>
              <a:t> J.</a:t>
            </a:r>
            <a:r>
              <a:rPr lang="fr-BE" sz="1400" b="1" cap="small" baseline="30000" dirty="0" smtClean="0">
                <a:solidFill>
                  <a:schemeClr val="tx1"/>
                </a:solidFill>
              </a:rPr>
              <a:t>1</a:t>
            </a:r>
            <a:r>
              <a:rPr lang="fr-BE" sz="1400" b="1" cap="small" dirty="0" smtClean="0">
                <a:solidFill>
                  <a:schemeClr val="tx1"/>
                </a:solidFill>
              </a:rPr>
              <a:t>, Lejeune P.</a:t>
            </a:r>
            <a:r>
              <a:rPr lang="fr-BE" sz="1400" b="1" cap="small" baseline="30000" dirty="0" smtClean="0">
                <a:solidFill>
                  <a:schemeClr val="tx1"/>
                </a:solidFill>
              </a:rPr>
              <a:t>1</a:t>
            </a:r>
            <a:r>
              <a:rPr lang="fr-BE" sz="1400" b="1" cap="small" dirty="0" smtClean="0">
                <a:solidFill>
                  <a:schemeClr val="tx1"/>
                </a:solidFill>
              </a:rPr>
              <a:t>, Hébert J.</a:t>
            </a:r>
            <a:r>
              <a:rPr lang="fr-BE" sz="1400" b="1" cap="small" baseline="30000" dirty="0" smtClean="0">
                <a:solidFill>
                  <a:schemeClr val="tx1"/>
                </a:solidFill>
              </a:rPr>
              <a:t>1</a:t>
            </a:r>
            <a:endParaRPr lang="fr-BE" sz="1400" b="1" cap="small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00" y="1872000"/>
            <a:ext cx="3479289" cy="1965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03" descr="Image result for wallonie environnement sp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3526"/>
            <a:ext cx="14287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69" y="4484101"/>
            <a:ext cx="1643147" cy="65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78142"/>
            <a:ext cx="430590" cy="42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Modélisation de l’évolution des peuplements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-171"/>
          <a:stretch/>
        </p:blipFill>
        <p:spPr bwMode="auto">
          <a:xfrm>
            <a:off x="738748" y="756000"/>
            <a:ext cx="8372623" cy="310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29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11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de l’évolution des peuplements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-63"/>
          <a:stretch/>
        </p:blipFill>
        <p:spPr bwMode="auto">
          <a:xfrm>
            <a:off x="746116" y="756000"/>
            <a:ext cx="8353761" cy="425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521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de l’évolution des peuplements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/>
          <a:stretch/>
        </p:blipFill>
        <p:spPr bwMode="auto">
          <a:xfrm>
            <a:off x="757206" y="756000"/>
            <a:ext cx="8339247" cy="425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771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Développement du simulateur forestier SIMREG :</a:t>
            </a:r>
          </a:p>
          <a:p>
            <a:pPr>
              <a:spcBef>
                <a:spcPct val="0"/>
              </a:spcBef>
              <a:defRPr/>
            </a:pPr>
            <a:endParaRPr lang="fr-BE" sz="12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	Point </a:t>
            </a: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de départ = données de l’IPRFW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Chaque UE productive =&gt; 10 peuplements de 5 ha</a:t>
            </a:r>
          </a:p>
          <a:p>
            <a:pPr marL="1714500" lvl="3" indent="-342900"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95 900 peuplements (479 500 ha)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Chaque arbre mesuré  =&gt; 500 à 8000 arbres simulés</a:t>
            </a:r>
          </a:p>
          <a:p>
            <a:pPr marL="1714500" lvl="3" indent="-342900"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≈ 500 M arbres 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simulés</a:t>
            </a:r>
            <a:endParaRPr lang="fr-BE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	</a:t>
            </a: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Simulation grandeur nature</a:t>
            </a:r>
          </a:p>
          <a:p>
            <a:pPr lvl="2">
              <a:buFont typeface="Wingdings" pitchFamily="2" charset="2"/>
              <a:buChar char="§"/>
              <a:defRPr/>
            </a:pPr>
            <a:endParaRPr lang="fr-BE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 Application des modèles calibrés pour la période 1994-2015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Quelle évolution si les tendances se maintiennent 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?</a:t>
            </a:r>
            <a:endParaRPr lang="fr-BE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de l’évolution </a:t>
            </a:r>
            <a:r>
              <a:rPr lang="fr-BE" dirty="0" smtClean="0"/>
              <a:t>de la forêt </a:t>
            </a:r>
            <a:r>
              <a:rPr lang="fr-BE" dirty="0" smtClean="0"/>
              <a:t>wallonne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4704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14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de l’évolution de la forêt </a:t>
            </a:r>
            <a:r>
              <a:rPr lang="fr-BE" dirty="0" smtClean="0"/>
              <a:t>wallonne</a:t>
            </a:r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: évolution de la </a:t>
            </a: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composition</a:t>
            </a:r>
            <a:endParaRPr lang="fr-BE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9582"/>
            <a:ext cx="82772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>
            <a:spLocks noChangeAspect="1" noChangeArrowheads="1"/>
          </p:cNvSpPr>
          <p:nvPr/>
        </p:nvSpPr>
        <p:spPr bwMode="auto">
          <a:xfrm>
            <a:off x="1734192" y="1142640"/>
            <a:ext cx="6510216" cy="3369862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endParaRPr lang="fr-BE" altLang="fr-FR"/>
          </a:p>
        </p:txBody>
      </p:sp>
      <p:sp>
        <p:nvSpPr>
          <p:cNvPr id="15" name="ZoneTexte 14"/>
          <p:cNvSpPr txBox="1"/>
          <p:nvPr/>
        </p:nvSpPr>
        <p:spPr>
          <a:xfrm>
            <a:off x="6360368" y="1347614"/>
            <a:ext cx="1524000" cy="228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58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+0.14 Mm³/an</a:t>
            </a:r>
          </a:p>
          <a:p>
            <a:pPr algn="r"/>
            <a:r>
              <a:rPr lang="fr-BE" sz="1580" b="1" dirty="0">
                <a:solidFill>
                  <a:srgbClr val="008000"/>
                </a:solidFill>
                <a:latin typeface="Calibri" panose="020F0502020204030204" pitchFamily="34" charset="0"/>
              </a:rPr>
              <a:t>+0.14 Mm³/an</a:t>
            </a:r>
          </a:p>
          <a:p>
            <a:pPr algn="r"/>
            <a:endParaRPr lang="fr-BE" sz="1580" b="1" dirty="0" smtClean="0">
              <a:latin typeface="Calibri" panose="020F0502020204030204" pitchFamily="34" charset="0"/>
            </a:endParaRPr>
          </a:p>
          <a:p>
            <a:pPr algn="r"/>
            <a:endParaRPr lang="fr-BE" sz="1580" b="1" dirty="0" smtClean="0">
              <a:latin typeface="Calibri" panose="020F0502020204030204" pitchFamily="34" charset="0"/>
            </a:endParaRPr>
          </a:p>
          <a:p>
            <a:pPr algn="r"/>
            <a:endParaRPr lang="fr-BE" sz="1580" b="1" dirty="0" smtClean="0">
              <a:latin typeface="Calibri" panose="020F0502020204030204" pitchFamily="34" charset="0"/>
            </a:endParaRPr>
          </a:p>
          <a:p>
            <a:pPr algn="r"/>
            <a:r>
              <a:rPr lang="fr-BE" sz="158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+0.2 Mm³/an </a:t>
            </a:r>
          </a:p>
          <a:p>
            <a:pPr algn="r"/>
            <a:r>
              <a:rPr lang="fr-BE" sz="158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-0.36 Mm³/an</a:t>
            </a:r>
          </a:p>
          <a:p>
            <a:pPr algn="r"/>
            <a:r>
              <a:rPr lang="fr-BE" sz="158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+0.44 Mm³/an</a:t>
            </a:r>
          </a:p>
          <a:p>
            <a:pPr algn="r"/>
            <a:endParaRPr lang="fr-BE" sz="158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71800" y="1275606"/>
            <a:ext cx="3888432" cy="352839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94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1058400"/>
            <a:ext cx="82772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de l’évolution de la forêt </a:t>
            </a:r>
            <a:r>
              <a:rPr lang="fr-BE" dirty="0" smtClean="0"/>
              <a:t>wallonne</a:t>
            </a:r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: évolution de la </a:t>
            </a: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production</a:t>
            </a:r>
            <a:endParaRPr lang="fr-BE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>
            <a:spLocks noChangeAspect="1" noChangeArrowheads="1"/>
          </p:cNvSpPr>
          <p:nvPr/>
        </p:nvSpPr>
        <p:spPr bwMode="auto">
          <a:xfrm>
            <a:off x="1734192" y="1142640"/>
            <a:ext cx="6510216" cy="3369862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endParaRPr lang="fr-BE" altLang="fr-FR"/>
          </a:p>
        </p:txBody>
      </p:sp>
      <p:sp>
        <p:nvSpPr>
          <p:cNvPr id="15" name="ZoneTexte 14"/>
          <p:cNvSpPr txBox="1"/>
          <p:nvPr/>
        </p:nvSpPr>
        <p:spPr>
          <a:xfrm>
            <a:off x="6360368" y="1347614"/>
            <a:ext cx="1524000" cy="228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BE" sz="1580" b="1" dirty="0" smtClean="0">
              <a:latin typeface="Calibri" panose="020F0502020204030204" pitchFamily="34" charset="0"/>
            </a:endParaRPr>
          </a:p>
          <a:p>
            <a:pPr algn="r"/>
            <a:endParaRPr lang="fr-BE" sz="1580" b="1" dirty="0" smtClean="0">
              <a:latin typeface="Calibri" panose="020F0502020204030204" pitchFamily="34" charset="0"/>
            </a:endParaRPr>
          </a:p>
          <a:p>
            <a:pPr algn="r"/>
            <a:endParaRPr lang="fr-BE" sz="1580" b="1" dirty="0" smtClean="0">
              <a:latin typeface="Calibri" panose="020F0502020204030204" pitchFamily="34" charset="0"/>
            </a:endParaRPr>
          </a:p>
          <a:p>
            <a:pPr algn="r"/>
            <a:endParaRPr lang="fr-BE" sz="1580" b="1" dirty="0" smtClean="0">
              <a:latin typeface="Calibri" panose="020F0502020204030204" pitchFamily="34" charset="0"/>
            </a:endParaRPr>
          </a:p>
          <a:p>
            <a:pPr algn="r"/>
            <a:endParaRPr lang="fr-BE" sz="1580" b="1" dirty="0" smtClean="0">
              <a:latin typeface="Calibri" panose="020F0502020204030204" pitchFamily="34" charset="0"/>
            </a:endParaRPr>
          </a:p>
          <a:p>
            <a:pPr algn="r"/>
            <a:r>
              <a:rPr lang="fr-BE" sz="1580" b="1" dirty="0" smtClean="0">
                <a:latin typeface="Calibri" panose="020F0502020204030204" pitchFamily="34" charset="0"/>
              </a:rPr>
              <a:t> </a:t>
            </a:r>
          </a:p>
          <a:p>
            <a:pPr algn="r"/>
            <a:r>
              <a:rPr lang="fr-BE" sz="158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47 =&gt; 29 %</a:t>
            </a:r>
          </a:p>
          <a:p>
            <a:pPr algn="r"/>
            <a:r>
              <a:rPr lang="fr-BE" sz="158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14 </a:t>
            </a:r>
            <a:r>
              <a:rPr lang="fr-BE" sz="1580" b="1" dirty="0">
                <a:solidFill>
                  <a:srgbClr val="008000"/>
                </a:solidFill>
                <a:latin typeface="Calibri" panose="020F0502020204030204" pitchFamily="34" charset="0"/>
              </a:rPr>
              <a:t>=&gt; </a:t>
            </a:r>
            <a:r>
              <a:rPr lang="fr-BE" sz="158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27 </a:t>
            </a:r>
            <a:r>
              <a:rPr lang="fr-BE" sz="1580" b="1" dirty="0">
                <a:solidFill>
                  <a:srgbClr val="008000"/>
                </a:solidFill>
                <a:latin typeface="Calibri" panose="020F0502020204030204" pitchFamily="34" charset="0"/>
              </a:rPr>
              <a:t>%</a:t>
            </a:r>
          </a:p>
          <a:p>
            <a:pPr algn="r"/>
            <a:endParaRPr lang="fr-BE" sz="158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72000" y="1275606"/>
            <a:ext cx="3888000" cy="352839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1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1058400"/>
            <a:ext cx="82772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16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de l’évolution de la forêt </a:t>
            </a:r>
            <a:r>
              <a:rPr lang="fr-BE" dirty="0" smtClean="0"/>
              <a:t>wallonne</a:t>
            </a:r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: évolution </a:t>
            </a: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des récoltes</a:t>
            </a:r>
            <a:endParaRPr lang="fr-BE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>
            <a:spLocks noChangeAspect="1" noChangeArrowheads="1"/>
          </p:cNvSpPr>
          <p:nvPr/>
        </p:nvSpPr>
        <p:spPr bwMode="auto">
          <a:xfrm>
            <a:off x="1734192" y="1142640"/>
            <a:ext cx="6510216" cy="3369862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endParaRPr lang="fr-BE" altLang="fr-FR"/>
          </a:p>
        </p:txBody>
      </p:sp>
      <p:sp>
        <p:nvSpPr>
          <p:cNvPr id="17" name="Rectangle 16"/>
          <p:cNvSpPr/>
          <p:nvPr/>
        </p:nvSpPr>
        <p:spPr bwMode="auto">
          <a:xfrm>
            <a:off x="2772000" y="1275606"/>
            <a:ext cx="3888000" cy="352839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60368" y="1347614"/>
            <a:ext cx="1524000" cy="228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BE" sz="1580" b="1" dirty="0" smtClean="0">
              <a:latin typeface="Calibri" panose="020F0502020204030204" pitchFamily="34" charset="0"/>
            </a:endParaRPr>
          </a:p>
          <a:p>
            <a:pPr algn="r"/>
            <a:endParaRPr lang="fr-BE" sz="1580" b="1" dirty="0" smtClean="0">
              <a:latin typeface="Calibri" panose="020F0502020204030204" pitchFamily="34" charset="0"/>
            </a:endParaRPr>
          </a:p>
          <a:p>
            <a:pPr algn="r"/>
            <a:endParaRPr lang="fr-BE" sz="1580" b="1" dirty="0" smtClean="0">
              <a:latin typeface="Calibri" panose="020F0502020204030204" pitchFamily="34" charset="0"/>
            </a:endParaRPr>
          </a:p>
          <a:p>
            <a:pPr algn="r"/>
            <a:endParaRPr lang="fr-BE" sz="1580" b="1" dirty="0" smtClean="0">
              <a:latin typeface="Calibri" panose="020F0502020204030204" pitchFamily="34" charset="0"/>
            </a:endParaRPr>
          </a:p>
          <a:p>
            <a:pPr algn="r"/>
            <a:endParaRPr lang="fr-BE" sz="1580" b="1" dirty="0" smtClean="0">
              <a:latin typeface="Calibri" panose="020F0502020204030204" pitchFamily="34" charset="0"/>
            </a:endParaRPr>
          </a:p>
          <a:p>
            <a:pPr algn="r"/>
            <a:r>
              <a:rPr lang="fr-BE" sz="1580" b="1" dirty="0" smtClean="0">
                <a:latin typeface="Calibri" panose="020F0502020204030204" pitchFamily="34" charset="0"/>
              </a:rPr>
              <a:t> </a:t>
            </a:r>
          </a:p>
          <a:p>
            <a:pPr algn="r"/>
            <a:r>
              <a:rPr lang="fr-BE" sz="158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55 =&gt; 41 %</a:t>
            </a:r>
          </a:p>
          <a:p>
            <a:pPr algn="r"/>
            <a:r>
              <a:rPr lang="fr-BE" sz="158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9 </a:t>
            </a:r>
            <a:r>
              <a:rPr lang="fr-BE" sz="1580" b="1" dirty="0">
                <a:solidFill>
                  <a:srgbClr val="008000"/>
                </a:solidFill>
                <a:latin typeface="Calibri" panose="020F0502020204030204" pitchFamily="34" charset="0"/>
              </a:rPr>
              <a:t>=&gt; </a:t>
            </a:r>
            <a:r>
              <a:rPr lang="fr-BE" sz="158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19 </a:t>
            </a:r>
            <a:r>
              <a:rPr lang="fr-BE" sz="1580" b="1" dirty="0">
                <a:solidFill>
                  <a:srgbClr val="008000"/>
                </a:solidFill>
                <a:latin typeface="Calibri" panose="020F0502020204030204" pitchFamily="34" charset="0"/>
              </a:rPr>
              <a:t>%</a:t>
            </a:r>
          </a:p>
          <a:p>
            <a:pPr algn="r"/>
            <a:endParaRPr lang="fr-BE" sz="158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33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de l’évolution de la forêt </a:t>
            </a:r>
            <a:r>
              <a:rPr lang="fr-BE" dirty="0" smtClean="0"/>
              <a:t>wallonne</a:t>
            </a:r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: </a:t>
            </a: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bilan CO2 net de la forêt wallonne</a:t>
            </a:r>
            <a:endParaRPr lang="fr-BE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11" y="1173493"/>
            <a:ext cx="7680961" cy="384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403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18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04834" y="75715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endParaRPr lang="fr-BE" sz="1200" b="1" kern="0" dirty="0" smtClean="0">
              <a:solidFill>
                <a:sysClr val="windowText" lastClr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fr-BE" sz="2800" b="1" kern="0" dirty="0">
                <a:solidFill>
                  <a:sysClr val="windowText" lastClr="000000"/>
                </a:solidFill>
              </a:rPr>
              <a:t>	</a:t>
            </a:r>
            <a:r>
              <a:rPr lang="fr-BE" sz="2800" b="1" kern="0" dirty="0" smtClean="0">
                <a:solidFill>
                  <a:sysClr val="windowText" lastClr="000000"/>
                </a:solidFill>
              </a:rPr>
              <a:t>Simuler</a:t>
            </a:r>
            <a:r>
              <a:rPr lang="fr-BE" sz="28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fr-BE" sz="2800" b="1" kern="0" dirty="0" smtClean="0">
                <a:solidFill>
                  <a:sysClr val="windowText" lastClr="000000"/>
                </a:solidFill>
              </a:rPr>
              <a:t>des scénarios originaux </a:t>
            </a:r>
          </a:p>
          <a:p>
            <a:pPr lvl="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BE" sz="2800" kern="0" dirty="0" smtClean="0">
                <a:solidFill>
                  <a:sysClr val="windowText" lastClr="000000"/>
                </a:solidFill>
              </a:rPr>
              <a:t> Ravageurs, aléas naturel,…</a:t>
            </a:r>
          </a:p>
          <a:p>
            <a:pPr lvl="3">
              <a:spcBef>
                <a:spcPct val="0"/>
              </a:spcBef>
              <a:defRPr/>
            </a:pPr>
            <a:r>
              <a:rPr lang="fr-BE" sz="2800" i="1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fr-BE" sz="2800" i="1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	 Crise </a:t>
            </a:r>
            <a:r>
              <a:rPr lang="fr-BE" sz="2800" i="1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« scolytes </a:t>
            </a:r>
            <a:r>
              <a:rPr lang="fr-BE" sz="2800" i="1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»</a:t>
            </a:r>
          </a:p>
          <a:p>
            <a:pPr lvl="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BE" sz="2800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Nouveaux scénarios de gestion  </a:t>
            </a:r>
            <a:endParaRPr lang="fr-BE" sz="2800" kern="0" dirty="0">
              <a:solidFill>
                <a:sysClr val="windowText" lastClr="000000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en-GB" sz="2800" b="1" kern="0" dirty="0" smtClean="0">
              <a:solidFill>
                <a:sysClr val="windowText" lastClr="000000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800" b="1" kern="0" dirty="0" smtClean="0">
                <a:solidFill>
                  <a:sysClr val="windowText" lastClr="000000"/>
                </a:solidFill>
              </a:rPr>
              <a:t>	</a:t>
            </a:r>
            <a:r>
              <a:rPr lang="en-GB" sz="2800" b="1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 </a:t>
            </a:r>
            <a:r>
              <a:rPr lang="en-GB" sz="2800" b="1" kern="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Fournir</a:t>
            </a:r>
            <a:r>
              <a:rPr lang="en-GB" sz="2800" b="1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des </a:t>
            </a:r>
            <a:r>
              <a:rPr lang="en-GB" sz="2800" b="1" kern="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balises</a:t>
            </a:r>
            <a:r>
              <a:rPr lang="fr-BE" sz="2800" b="1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fr-BE" sz="2800" b="1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au</a:t>
            </a:r>
            <a:r>
              <a:rPr lang="fr-BE" sz="2800" b="1" kern="0" dirty="0" smtClean="0">
                <a:solidFill>
                  <a:sysClr val="windowText" lastClr="000000"/>
                </a:solidFill>
              </a:rPr>
              <a:t> législateur</a:t>
            </a:r>
            <a:endParaRPr lang="fr-BE" sz="2800" b="1" kern="0" dirty="0" smtClean="0">
              <a:solidFill>
                <a:sysClr val="windowText" lastClr="000000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fr-BE" sz="2800" b="1" kern="0" dirty="0">
              <a:solidFill>
                <a:sysClr val="windowText" lastClr="000000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800" b="1" kern="0" dirty="0" smtClean="0">
                <a:solidFill>
                  <a:sysClr val="windowText" lastClr="000000"/>
                </a:solidFill>
              </a:rPr>
              <a:t>	</a:t>
            </a:r>
            <a:r>
              <a:rPr lang="en-GB" sz="2800" b="1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 </a:t>
            </a:r>
            <a:r>
              <a:rPr lang="en-GB" sz="2800" b="1" kern="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Perfectionner</a:t>
            </a:r>
            <a:r>
              <a:rPr lang="en-GB" sz="2800" b="1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les plans </a:t>
            </a:r>
            <a:r>
              <a:rPr lang="en-GB" sz="2800" b="1" kern="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d’aménagement</a:t>
            </a:r>
            <a:endParaRPr lang="fr-BE" sz="2800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Perspectives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29430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691680" y="4299942"/>
            <a:ext cx="7315200" cy="514350"/>
          </a:xfrm>
        </p:spPr>
        <p:txBody>
          <a:bodyPr anchor="ctr" anchorCtr="0">
            <a:noAutofit/>
          </a:bodyPr>
          <a:lstStyle/>
          <a:p>
            <a:pPr algn="ctr"/>
            <a:r>
              <a:rPr lang="fr-BE" sz="4000" dirty="0" smtClean="0"/>
              <a:t>Merci de votre attention !</a:t>
            </a:r>
            <a:endParaRPr lang="fr-BE" sz="4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-46180" y="3517062"/>
            <a:ext cx="1547664" cy="497685"/>
          </a:xfrm>
        </p:spPr>
        <p:txBody>
          <a:bodyPr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J</a:t>
            </a:r>
            <a:r>
              <a:rPr kumimoji="0" lang="fr-FR" sz="1400" dirty="0" smtClean="0">
                <a:solidFill>
                  <a:schemeClr val="tx1"/>
                </a:solidFill>
              </a:rPr>
              <a:t>érôme </a:t>
            </a:r>
            <a:r>
              <a:rPr kumimoji="0" lang="fr-FR" sz="1400" dirty="0" err="1" smtClean="0">
                <a:solidFill>
                  <a:schemeClr val="tx1"/>
                </a:solidFill>
              </a:rPr>
              <a:t>Perin</a:t>
            </a:r>
            <a:endParaRPr kumimoji="0" lang="fr-FR" sz="1400" dirty="0" smtClean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j</a:t>
            </a:r>
            <a:r>
              <a:rPr kumimoji="0" lang="fr-FR" sz="1400" dirty="0" smtClean="0">
                <a:solidFill>
                  <a:schemeClr val="tx1"/>
                </a:solidFill>
              </a:rPr>
              <a:t>.perin@uliege.be</a:t>
            </a:r>
            <a:endParaRPr kumimoji="0" lang="fr-FR" sz="1400" dirty="0">
              <a:solidFill>
                <a:schemeClr val="tx1"/>
              </a:solidFill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278" y="1594"/>
            <a:ext cx="7594549" cy="343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03" descr="Image result for wallonie environnement sp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55271"/>
            <a:ext cx="14287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69" y="3435846"/>
            <a:ext cx="1643147" cy="65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39719"/>
            <a:ext cx="430590" cy="42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Contexte</a:t>
            </a:r>
            <a:endParaRPr lang="fr-BE" dirty="0"/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720000" y="720000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La composition de nos forêts change rapidement</a:t>
            </a:r>
            <a:endParaRPr lang="fr-BE" sz="2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899592" y="1125411"/>
            <a:ext cx="7776974" cy="3894611"/>
            <a:chOff x="142875" y="1624013"/>
            <a:chExt cx="8641081" cy="4327345"/>
          </a:xfrm>
        </p:grpSpPr>
        <p:grpSp>
          <p:nvGrpSpPr>
            <p:cNvPr id="9" name="Groupe 8"/>
            <p:cNvGrpSpPr/>
            <p:nvPr/>
          </p:nvGrpSpPr>
          <p:grpSpPr>
            <a:xfrm>
              <a:off x="142875" y="1624013"/>
              <a:ext cx="8641081" cy="4327345"/>
              <a:chOff x="142875" y="1624013"/>
              <a:chExt cx="8641081" cy="4327345"/>
            </a:xfrm>
          </p:grpSpPr>
          <p:pic>
            <p:nvPicPr>
              <p:cNvPr id="11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75" y="1624013"/>
                <a:ext cx="8641081" cy="4327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2" name="Connecteur droit 11"/>
              <p:cNvCxnSpPr/>
              <p:nvPr/>
            </p:nvCxnSpPr>
            <p:spPr bwMode="auto">
              <a:xfrm flipV="1">
                <a:off x="2773680" y="5298283"/>
                <a:ext cx="986314" cy="5365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Connecteur droit 12"/>
              <p:cNvCxnSpPr/>
              <p:nvPr/>
            </p:nvCxnSpPr>
            <p:spPr bwMode="auto">
              <a:xfrm flipV="1">
                <a:off x="2773680" y="5238750"/>
                <a:ext cx="986314" cy="3254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Connecteur droit 13"/>
              <p:cNvCxnSpPr/>
              <p:nvPr/>
            </p:nvCxnSpPr>
            <p:spPr bwMode="auto">
              <a:xfrm flipV="1">
                <a:off x="2773696" y="5193506"/>
                <a:ext cx="986298" cy="2304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Connecteur droit 14"/>
              <p:cNvCxnSpPr/>
              <p:nvPr/>
            </p:nvCxnSpPr>
            <p:spPr bwMode="auto">
              <a:xfrm flipV="1">
                <a:off x="2773696" y="5043488"/>
                <a:ext cx="986298" cy="6700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Connecteur droit 15"/>
              <p:cNvCxnSpPr/>
              <p:nvPr/>
            </p:nvCxnSpPr>
            <p:spPr bwMode="auto">
              <a:xfrm>
                <a:off x="2778458" y="4034168"/>
                <a:ext cx="981536" cy="13778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Connecteur droit 16"/>
              <p:cNvCxnSpPr/>
              <p:nvPr/>
            </p:nvCxnSpPr>
            <p:spPr bwMode="auto">
              <a:xfrm>
                <a:off x="2776077" y="3631407"/>
                <a:ext cx="983917" cy="7870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Connecteur droit 17"/>
              <p:cNvCxnSpPr/>
              <p:nvPr/>
            </p:nvCxnSpPr>
            <p:spPr bwMode="auto">
              <a:xfrm>
                <a:off x="2776061" y="3563778"/>
                <a:ext cx="983933" cy="10080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Connecteur droit 18"/>
              <p:cNvCxnSpPr/>
              <p:nvPr/>
            </p:nvCxnSpPr>
            <p:spPr bwMode="auto">
              <a:xfrm>
                <a:off x="2776077" y="3139915"/>
                <a:ext cx="983917" cy="22385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Connecteur droit 19"/>
              <p:cNvCxnSpPr/>
              <p:nvPr/>
            </p:nvCxnSpPr>
            <p:spPr bwMode="auto">
              <a:xfrm>
                <a:off x="2776077" y="2827971"/>
                <a:ext cx="983917" cy="1119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Connecteur droit 20"/>
              <p:cNvCxnSpPr/>
              <p:nvPr/>
            </p:nvCxnSpPr>
            <p:spPr bwMode="auto">
              <a:xfrm>
                <a:off x="2771977" y="2230278"/>
                <a:ext cx="988017" cy="3667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Rectangle 9"/>
            <p:cNvSpPr>
              <a:spLocks noChangeAspect="1" noChangeArrowheads="1"/>
            </p:cNvSpPr>
            <p:nvPr/>
          </p:nvSpPr>
          <p:spPr bwMode="auto">
            <a:xfrm>
              <a:off x="1269748" y="1807023"/>
              <a:ext cx="5657754" cy="3744291"/>
            </a:xfrm>
            <a:prstGeom prst="rect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1pPr>
              <a:lvl2pPr marL="742950" indent="-28575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2pPr>
              <a:lvl3pPr marL="1143000" indent="-22860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3pPr>
              <a:lvl4pPr marL="1600200" indent="-22860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4pPr>
              <a:lvl5pPr marL="2057400" indent="-22860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fr-BE" altLang="fr-FR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5208360" y="1427167"/>
            <a:ext cx="152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BE" sz="1600" b="1" dirty="0" smtClean="0">
              <a:latin typeface="Calibri" panose="020F0502020204030204" pitchFamily="34" charset="0"/>
            </a:endParaRPr>
          </a:p>
          <a:p>
            <a:pPr algn="r"/>
            <a:endParaRPr lang="fr-BE" sz="1600" dirty="0" smtClean="0">
              <a:latin typeface="Calibri" panose="020F0502020204030204" pitchFamily="34" charset="0"/>
            </a:endParaRPr>
          </a:p>
          <a:p>
            <a:pPr algn="r"/>
            <a:endParaRPr lang="fr-BE" sz="1600" dirty="0" smtClean="0">
              <a:latin typeface="Calibri" panose="020F0502020204030204" pitchFamily="34" charset="0"/>
            </a:endParaRPr>
          </a:p>
          <a:p>
            <a:pPr algn="r"/>
            <a:r>
              <a:rPr lang="fr-BE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+1000 ha/an</a:t>
            </a:r>
          </a:p>
          <a:p>
            <a:pPr algn="r"/>
            <a:endParaRPr lang="fr-BE" sz="1600" dirty="0" smtClean="0">
              <a:latin typeface="Calibri" panose="020F0502020204030204" pitchFamily="34" charset="0"/>
            </a:endParaRPr>
          </a:p>
          <a:p>
            <a:pPr algn="r"/>
            <a:r>
              <a:rPr lang="fr-BE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+700 ha/an</a:t>
            </a:r>
          </a:p>
          <a:p>
            <a:pPr algn="r"/>
            <a:r>
              <a:rPr lang="fr-BE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-2750 ha/an</a:t>
            </a:r>
          </a:p>
          <a:p>
            <a:pPr algn="r"/>
            <a:r>
              <a:rPr lang="fr-BE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+600 ha/an</a:t>
            </a:r>
          </a:p>
          <a:p>
            <a:pPr algn="r"/>
            <a:endParaRPr lang="fr-BE" sz="1600" dirty="0" smtClean="0">
              <a:latin typeface="Calibri" panose="020F0502020204030204" pitchFamily="34" charset="0"/>
            </a:endParaRPr>
          </a:p>
          <a:p>
            <a:pPr algn="r"/>
            <a:r>
              <a:rPr lang="fr-BE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-350 ha/an</a:t>
            </a:r>
          </a:p>
          <a:p>
            <a:pPr algn="r"/>
            <a:r>
              <a:rPr lang="fr-BE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+750 ha/an</a:t>
            </a:r>
            <a:endParaRPr lang="fr-BE" sz="1600" dirty="0"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 bwMode="auto">
          <a:xfrm>
            <a:off x="3275976" y="1509801"/>
            <a:ext cx="2147053" cy="312931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4376" y="4640237"/>
            <a:ext cx="28501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BE" sz="1400" b="1" i="1" dirty="0" smtClean="0"/>
              <a:t>Source : IPRFW</a:t>
            </a:r>
          </a:p>
        </p:txBody>
      </p:sp>
    </p:spTree>
    <p:extLst>
      <p:ext uri="{BB962C8B-B14F-4D97-AF65-F5344CB8AC3E}">
        <p14:creationId xmlns:p14="http://schemas.microsoft.com/office/powerpoint/2010/main" val="3699966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Développer des outils pour :</a:t>
            </a:r>
          </a:p>
          <a:p>
            <a:pPr>
              <a:spcBef>
                <a:spcPct val="0"/>
              </a:spcBef>
              <a:defRPr/>
            </a:pPr>
            <a:endParaRPr lang="fr-BE" sz="12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Actualiser l’estimation des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ressources 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forestières</a:t>
            </a:r>
            <a:endParaRPr lang="fr-BE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12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Prédire leur évolution</a:t>
            </a: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12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r>
              <a:rPr lang="fr-BE" sz="2400" kern="0" cap="all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é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valuer l’impact probable de :</a:t>
            </a:r>
            <a:endParaRPr lang="fr-BE" sz="2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BE" sz="2400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Scénarios de gestion originaux</a:t>
            </a:r>
          </a:p>
          <a:p>
            <a:pPr lvl="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BE" sz="2400" i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sz="2400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Perturbations naturelles</a:t>
            </a:r>
          </a:p>
          <a:p>
            <a:pPr lvl="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BE" sz="2400" i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sz="2400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Changements environnementaux</a:t>
            </a:r>
          </a:p>
          <a:p>
            <a:pPr lvl="3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fr-BE" sz="1200" i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  <a:r>
              <a:rPr lang="en-GB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Aider au </a:t>
            </a: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développement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d’une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gestion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durable</a:t>
            </a:r>
            <a:endParaRPr lang="fr-BE" sz="24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Objectifs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82737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Mise à jour des données IPRFW</a:t>
            </a:r>
            <a:endParaRPr lang="fr-BE" dirty="0"/>
          </a:p>
        </p:txBody>
      </p:sp>
      <p:grpSp>
        <p:nvGrpSpPr>
          <p:cNvPr id="25" name="Groupe 3"/>
          <p:cNvGrpSpPr>
            <a:grpSpLocks noChangeAspect="1"/>
          </p:cNvGrpSpPr>
          <p:nvPr/>
        </p:nvGrpSpPr>
        <p:grpSpPr bwMode="auto">
          <a:xfrm>
            <a:off x="3472421" y="1298513"/>
            <a:ext cx="5422008" cy="3722881"/>
            <a:chOff x="3312895" y="1215978"/>
            <a:chExt cx="5435569" cy="3732036"/>
          </a:xfrm>
        </p:grpSpPr>
        <p:grpSp>
          <p:nvGrpSpPr>
            <p:cNvPr id="26" name="Groupe 5"/>
            <p:cNvGrpSpPr>
              <a:grpSpLocks/>
            </p:cNvGrpSpPr>
            <p:nvPr/>
          </p:nvGrpSpPr>
          <p:grpSpPr bwMode="auto">
            <a:xfrm>
              <a:off x="3312895" y="1215978"/>
              <a:ext cx="5435569" cy="3732036"/>
              <a:chOff x="2123728" y="1275606"/>
              <a:chExt cx="5435569" cy="3732036"/>
            </a:xfrm>
          </p:grpSpPr>
          <p:grpSp>
            <p:nvGrpSpPr>
              <p:cNvPr id="31" name="Groupe 11"/>
              <p:cNvGrpSpPr>
                <a:grpSpLocks noChangeAspect="1"/>
              </p:cNvGrpSpPr>
              <p:nvPr/>
            </p:nvGrpSpPr>
            <p:grpSpPr bwMode="auto">
              <a:xfrm>
                <a:off x="2123728" y="1275606"/>
                <a:ext cx="5435569" cy="3732036"/>
                <a:chOff x="179512" y="37161"/>
                <a:chExt cx="8235727" cy="5654600"/>
              </a:xfrm>
            </p:grpSpPr>
            <p:pic>
              <p:nvPicPr>
                <p:cNvPr id="3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37161"/>
                  <a:ext cx="4095239" cy="2803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0000" y="37161"/>
                  <a:ext cx="4095239" cy="2803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00" y="2888586"/>
                  <a:ext cx="4095239" cy="2803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0000" y="2888586"/>
                  <a:ext cx="4095239" cy="2803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2" name="ZoneTexte 31"/>
              <p:cNvSpPr txBox="1"/>
              <p:nvPr/>
            </p:nvSpPr>
            <p:spPr>
              <a:xfrm>
                <a:off x="4004905" y="1308941"/>
                <a:ext cx="792157" cy="307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BE" sz="1400" b="1" dirty="0"/>
                  <a:t>2006</a:t>
                </a: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6732215" y="1308941"/>
                <a:ext cx="792157" cy="307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BE" sz="1400" b="1" dirty="0"/>
                  <a:t>2009</a:t>
                </a: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6732215" y="3190041"/>
                <a:ext cx="792157" cy="307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BE" sz="1400" b="1" dirty="0"/>
                  <a:t>2015</a:t>
                </a: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4004905" y="3190041"/>
                <a:ext cx="792157" cy="307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BE" sz="1400" b="1" dirty="0"/>
                  <a:t>2012</a:t>
                </a:r>
              </a:p>
            </p:txBody>
          </p:sp>
        </p:grpSp>
        <p:sp>
          <p:nvSpPr>
            <p:cNvPr id="27" name="Ellipse 26"/>
            <p:cNvSpPr/>
            <p:nvPr/>
          </p:nvSpPr>
          <p:spPr>
            <a:xfrm>
              <a:off x="4395564" y="1908095"/>
              <a:ext cx="360361" cy="3603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7124461" y="1908095"/>
              <a:ext cx="360360" cy="3603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7124461" y="3787607"/>
              <a:ext cx="360360" cy="3603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395564" y="3787607"/>
              <a:ext cx="360361" cy="3603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sp>
        <p:nvSpPr>
          <p:cNvPr id="40" name="Text Placeholder 12"/>
          <p:cNvSpPr txBox="1">
            <a:spLocks/>
          </p:cNvSpPr>
          <p:nvPr/>
        </p:nvSpPr>
        <p:spPr>
          <a:xfrm>
            <a:off x="755079" y="1419622"/>
            <a:ext cx="2797175" cy="4030553"/>
          </a:xfrm>
          <a:prstGeom prst="rect">
            <a:avLst/>
          </a:prstGeom>
        </p:spPr>
        <p:txBody>
          <a:bodyPr lIns="36000" tIns="36000" rIns="36000" bIns="36000"/>
          <a:lstStyle>
            <a:extLst/>
          </a:lstStyle>
          <a:p>
            <a:pPr marL="457200" indent="-457200">
              <a:defRPr/>
            </a:pPr>
            <a:r>
              <a:rPr lang="fr-FR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Exemple:</a:t>
            </a:r>
            <a:endParaRPr lang="fr-FR" sz="2400" b="1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457200" indent="-457200" algn="ctr">
              <a:defRPr/>
            </a:pPr>
            <a:r>
              <a:rPr lang="fr-FR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Pessière de 41 ans</a:t>
            </a:r>
          </a:p>
          <a:p>
            <a:pPr marL="457200" indent="-457200" algn="ctr">
              <a:defRPr/>
            </a:pPr>
            <a:r>
              <a:rPr lang="fr-FR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mesurée en 1998</a:t>
            </a:r>
          </a:p>
          <a:p>
            <a:pPr marL="457200" indent="-457200" algn="ctr">
              <a:defRPr/>
            </a:pPr>
            <a:endParaRPr lang="fr-FR" sz="2400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algn="ctr">
              <a:defRPr/>
            </a:pPr>
            <a:r>
              <a:rPr lang="fr-FR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Mise à blanc </a:t>
            </a:r>
          </a:p>
          <a:p>
            <a:pPr marL="457200" indent="-457200" algn="ctr">
              <a:defRPr/>
            </a:pPr>
            <a:r>
              <a:rPr lang="fr-FR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entre 2006 et 2009</a:t>
            </a:r>
          </a:p>
          <a:p>
            <a:pPr marL="457200" indent="-457200" algn="ctr">
              <a:defRPr/>
            </a:pPr>
            <a:endParaRPr lang="fr-FR" sz="2400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algn="ctr">
              <a:defRPr/>
            </a:pPr>
            <a:r>
              <a:rPr lang="fr-FR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Replantation</a:t>
            </a:r>
          </a:p>
          <a:p>
            <a:pPr marL="457200" indent="-457200" algn="ctr">
              <a:defRPr/>
            </a:pPr>
            <a:r>
              <a:rPr lang="fr-FR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en 2009</a:t>
            </a:r>
            <a:endParaRPr lang="fr-FR" sz="2400" b="1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41" name="Rectangle 40"/>
          <p:cNvSpPr>
            <a:spLocks noChangeAspect="1"/>
          </p:cNvSpPr>
          <p:nvPr/>
        </p:nvSpPr>
        <p:spPr bwMode="auto">
          <a:xfrm>
            <a:off x="3465112" y="3177404"/>
            <a:ext cx="5542356" cy="196120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42" name="Rectangle 41"/>
          <p:cNvSpPr>
            <a:spLocks noChangeAspect="1"/>
          </p:cNvSpPr>
          <p:nvPr/>
        </p:nvSpPr>
        <p:spPr bwMode="auto">
          <a:xfrm>
            <a:off x="6190692" y="1203598"/>
            <a:ext cx="2816776" cy="196120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43" name="Flèche vers le bas 42"/>
          <p:cNvSpPr/>
          <p:nvPr/>
        </p:nvSpPr>
        <p:spPr bwMode="auto">
          <a:xfrm>
            <a:off x="1878389" y="3674302"/>
            <a:ext cx="446678" cy="337608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44" name="Flèche vers le bas 43"/>
          <p:cNvSpPr/>
          <p:nvPr/>
        </p:nvSpPr>
        <p:spPr bwMode="auto">
          <a:xfrm>
            <a:off x="1883649" y="2571750"/>
            <a:ext cx="446678" cy="337608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45" name="Text Placeholder 12"/>
          <p:cNvSpPr txBox="1">
            <a:spLocks/>
          </p:cNvSpPr>
          <p:nvPr/>
        </p:nvSpPr>
        <p:spPr>
          <a:xfrm>
            <a:off x="720000" y="720000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Photo-interprétation des UE forestières</a:t>
            </a:r>
            <a:endParaRPr lang="fr-BE" sz="2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96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: Identification des coupes rases</a:t>
            </a:r>
          </a:p>
          <a:p>
            <a:pPr lvl="1">
              <a:spcBef>
                <a:spcPct val="0"/>
              </a:spcBef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1 213 CR identifiées = 4 350 ha/an 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Mise à jour des données IPRFW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9622"/>
            <a:ext cx="71913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>
            <a:spLocks noChangeAspect="1" noChangeArrowheads="1"/>
          </p:cNvSpPr>
          <p:nvPr/>
        </p:nvSpPr>
        <p:spPr bwMode="auto">
          <a:xfrm>
            <a:off x="2288333" y="1635646"/>
            <a:ext cx="4659931" cy="3024336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endParaRPr lang="fr-BE" altLang="fr-FR"/>
          </a:p>
        </p:txBody>
      </p:sp>
      <p:sp>
        <p:nvSpPr>
          <p:cNvPr id="18" name="ZoneTexte 17"/>
          <p:cNvSpPr txBox="1"/>
          <p:nvPr/>
        </p:nvSpPr>
        <p:spPr>
          <a:xfrm>
            <a:off x="5064224" y="1934657"/>
            <a:ext cx="152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BE" sz="1470" dirty="0" smtClean="0">
              <a:latin typeface="Calibri" panose="020F0502020204030204" pitchFamily="34" charset="0"/>
            </a:endParaRPr>
          </a:p>
          <a:p>
            <a:pPr algn="r"/>
            <a:endParaRPr lang="fr-BE" sz="1470" dirty="0" smtClean="0">
              <a:latin typeface="Calibri" panose="020F0502020204030204" pitchFamily="34" charset="0"/>
            </a:endParaRPr>
          </a:p>
          <a:p>
            <a:pPr algn="r"/>
            <a:endParaRPr lang="fr-BE" sz="1470" dirty="0">
              <a:latin typeface="Calibri" panose="020F0502020204030204" pitchFamily="34" charset="0"/>
            </a:endParaRPr>
          </a:p>
          <a:p>
            <a:pPr algn="r"/>
            <a:r>
              <a:rPr lang="fr-BE" sz="1470" b="1" dirty="0" smtClean="0">
                <a:latin typeface="Calibri" panose="020F0502020204030204" pitchFamily="34" charset="0"/>
              </a:rPr>
              <a:t>5 %</a:t>
            </a:r>
          </a:p>
          <a:p>
            <a:pPr algn="r"/>
            <a:endParaRPr lang="fr-BE" sz="1470" dirty="0" smtClean="0">
              <a:latin typeface="Calibri" panose="020F0502020204030204" pitchFamily="34" charset="0"/>
            </a:endParaRPr>
          </a:p>
          <a:p>
            <a:pPr algn="r"/>
            <a:r>
              <a:rPr lang="fr-BE" sz="1470" b="1" dirty="0" smtClean="0">
                <a:latin typeface="Calibri" panose="020F0502020204030204" pitchFamily="34" charset="0"/>
              </a:rPr>
              <a:t>71 %</a:t>
            </a:r>
          </a:p>
          <a:p>
            <a:pPr algn="r"/>
            <a:endParaRPr lang="fr-BE" sz="1470" dirty="0" smtClean="0">
              <a:latin typeface="Calibri" panose="020F0502020204030204" pitchFamily="34" charset="0"/>
            </a:endParaRPr>
          </a:p>
          <a:p>
            <a:pPr algn="r"/>
            <a:endParaRPr lang="fr-BE" sz="1470" dirty="0" smtClean="0">
              <a:latin typeface="Calibri" panose="020F0502020204030204" pitchFamily="34" charset="0"/>
            </a:endParaRPr>
          </a:p>
          <a:p>
            <a:pPr algn="r"/>
            <a:endParaRPr lang="fr-BE" sz="1470" dirty="0" smtClean="0">
              <a:latin typeface="Calibri" panose="020F0502020204030204" pitchFamily="34" charset="0"/>
            </a:endParaRPr>
          </a:p>
          <a:p>
            <a:pPr algn="r"/>
            <a:r>
              <a:rPr lang="fr-BE" sz="1470" b="1" dirty="0" smtClean="0">
                <a:latin typeface="Calibri" panose="020F0502020204030204" pitchFamily="34" charset="0"/>
              </a:rPr>
              <a:t>5 %</a:t>
            </a:r>
            <a:endParaRPr lang="fr-BE" sz="147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45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: Modélisation de la probabilité de CR</a:t>
            </a:r>
          </a:p>
          <a:p>
            <a:pPr lvl="1">
              <a:spcBef>
                <a:spcPct val="0"/>
              </a:spcBef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Fonction de Composition * 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Cdom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* Propriétaire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Mise à jour des données IPRFW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65" y="1491630"/>
            <a:ext cx="71913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047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418400"/>
            <a:ext cx="71913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: Composition des successions</a:t>
            </a:r>
          </a:p>
          <a:p>
            <a:pPr lvl="1">
              <a:spcBef>
                <a:spcPct val="0"/>
              </a:spcBef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Enquête de terrain sur la reforestation des CR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Mise à jour des données IPRFW</a:t>
            </a:r>
          </a:p>
        </p:txBody>
      </p:sp>
      <p:sp>
        <p:nvSpPr>
          <p:cNvPr id="9" name="Rectangle 8"/>
          <p:cNvSpPr>
            <a:spLocks noChangeAspect="1" noChangeArrowheads="1"/>
          </p:cNvSpPr>
          <p:nvPr/>
        </p:nvSpPr>
        <p:spPr bwMode="auto">
          <a:xfrm>
            <a:off x="2288333" y="1635646"/>
            <a:ext cx="4659931" cy="3024336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endParaRPr lang="fr-BE" altLang="fr-FR"/>
          </a:p>
        </p:txBody>
      </p:sp>
      <p:sp>
        <p:nvSpPr>
          <p:cNvPr id="10" name="ZoneTexte 9"/>
          <p:cNvSpPr txBox="1"/>
          <p:nvPr/>
        </p:nvSpPr>
        <p:spPr>
          <a:xfrm>
            <a:off x="5064224" y="2139702"/>
            <a:ext cx="1524000" cy="2580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70" b="1" dirty="0" smtClean="0">
                <a:latin typeface="Calibri" panose="020F0502020204030204" pitchFamily="34" charset="0"/>
              </a:rPr>
              <a:t>30</a:t>
            </a:r>
            <a:r>
              <a:rPr lang="fr-BE" sz="1470" b="1" dirty="0" smtClean="0">
                <a:latin typeface="Calibri" panose="020F0502020204030204" pitchFamily="34" charset="0"/>
              </a:rPr>
              <a:t> </a:t>
            </a:r>
            <a:r>
              <a:rPr lang="fr-BE" sz="1470" b="1" dirty="0" smtClean="0">
                <a:latin typeface="Calibri" panose="020F0502020204030204" pitchFamily="34" charset="0"/>
              </a:rPr>
              <a:t>%</a:t>
            </a:r>
          </a:p>
          <a:p>
            <a:pPr algn="r"/>
            <a:endParaRPr lang="fr-BE" sz="1470" dirty="0" smtClean="0">
              <a:latin typeface="Calibri" panose="020F0502020204030204" pitchFamily="34" charset="0"/>
            </a:endParaRPr>
          </a:p>
          <a:p>
            <a:pPr algn="r"/>
            <a:endParaRPr lang="fr-BE" sz="1470" dirty="0">
              <a:latin typeface="Calibri" panose="020F0502020204030204" pitchFamily="34" charset="0"/>
            </a:endParaRPr>
          </a:p>
          <a:p>
            <a:pPr algn="r"/>
            <a:endParaRPr lang="fr-BE" sz="1470" b="1" dirty="0" smtClean="0">
              <a:latin typeface="Calibri" panose="020F0502020204030204" pitchFamily="34" charset="0"/>
            </a:endParaRPr>
          </a:p>
          <a:p>
            <a:pPr algn="r"/>
            <a:endParaRPr lang="fr-BE" sz="1470" dirty="0" smtClean="0">
              <a:latin typeface="Calibri" panose="020F0502020204030204" pitchFamily="34" charset="0"/>
            </a:endParaRPr>
          </a:p>
          <a:p>
            <a:pPr algn="r"/>
            <a:endParaRPr lang="fr-BE" sz="1470" dirty="0" smtClean="0">
              <a:latin typeface="Calibri" panose="020F0502020204030204" pitchFamily="34" charset="0"/>
            </a:endParaRPr>
          </a:p>
          <a:p>
            <a:pPr algn="r"/>
            <a:r>
              <a:rPr lang="fr-BE" sz="1470" b="1" dirty="0" smtClean="0">
                <a:latin typeface="Calibri" panose="020F0502020204030204" pitchFamily="34" charset="0"/>
              </a:rPr>
              <a:t>18 %</a:t>
            </a:r>
          </a:p>
          <a:p>
            <a:pPr algn="r"/>
            <a:r>
              <a:rPr lang="fr-BE" sz="1470" b="1" dirty="0" smtClean="0">
                <a:latin typeface="Calibri" panose="020F0502020204030204" pitchFamily="34" charset="0"/>
              </a:rPr>
              <a:t>15 %</a:t>
            </a:r>
          </a:p>
          <a:p>
            <a:pPr algn="r"/>
            <a:endParaRPr lang="fr-BE" sz="1470" dirty="0" smtClean="0">
              <a:latin typeface="Calibri" panose="020F0502020204030204" pitchFamily="34" charset="0"/>
            </a:endParaRPr>
          </a:p>
          <a:p>
            <a:pPr algn="r"/>
            <a:endParaRPr lang="fr-BE" sz="1470" dirty="0" smtClean="0">
              <a:latin typeface="Calibri" panose="020F0502020204030204" pitchFamily="34" charset="0"/>
            </a:endParaRPr>
          </a:p>
          <a:p>
            <a:pPr algn="r"/>
            <a:r>
              <a:rPr lang="fr-BE" sz="1470" b="1" dirty="0" smtClean="0">
                <a:latin typeface="Calibri" panose="020F0502020204030204" pitchFamily="34" charset="0"/>
              </a:rPr>
              <a:t>17 %</a:t>
            </a:r>
            <a:endParaRPr lang="fr-BE" sz="1470" b="1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5400000">
            <a:off x="8102044" y="3342366"/>
            <a:ext cx="13677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>
                <a:latin typeface="Calibri" panose="020F0502020204030204" pitchFamily="34" charset="0"/>
              </a:rPr>
              <a:t>Plantations</a:t>
            </a:r>
            <a:endParaRPr lang="fr-BE" sz="1600" b="1" dirty="0" smtClean="0">
              <a:latin typeface="Calibri" panose="020F0502020204030204" pitchFamily="34" charset="0"/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8262513" y="2394996"/>
            <a:ext cx="333297" cy="223164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4787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Modélisation de </a:t>
            </a:r>
            <a:r>
              <a:rPr lang="fr-BE" dirty="0" smtClean="0"/>
              <a:t>l’évolution des peuplements</a:t>
            </a:r>
            <a:endParaRPr lang="fr-B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b="38358"/>
          <a:stretch/>
        </p:blipFill>
        <p:spPr bwMode="auto">
          <a:xfrm>
            <a:off x="737490" y="756000"/>
            <a:ext cx="8353761" cy="191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èche droite 6"/>
          <p:cNvSpPr>
            <a:spLocks noChangeAspect="1"/>
          </p:cNvSpPr>
          <p:nvPr/>
        </p:nvSpPr>
        <p:spPr bwMode="auto">
          <a:xfrm>
            <a:off x="2471068" y="1830462"/>
            <a:ext cx="5328592" cy="79412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4173538">
              <a:defRPr/>
            </a:pPr>
            <a:r>
              <a:rPr lang="fr-BE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Cycle de </a:t>
            </a:r>
            <a:r>
              <a:rPr lang="fr-BE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remesurage</a:t>
            </a:r>
            <a:endParaRPr lang="fr-BE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97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Modélisation de l’évolution des peuplements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r="-324"/>
          <a:stretch/>
        </p:blipFill>
        <p:spPr bwMode="auto">
          <a:xfrm>
            <a:off x="721496" y="756000"/>
            <a:ext cx="8398642" cy="310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806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>
    <a:txDef>
      <a:spPr>
        <a:solidFill>
          <a:schemeClr val="bg1"/>
        </a:solidFill>
        <a:ln>
          <a:solidFill>
            <a:schemeClr val="bg1">
              <a:lumMod val="50000"/>
            </a:schemeClr>
          </a:solidFill>
        </a:ln>
      </a:spPr>
      <a:bodyPr wrap="square" rtlCol="0">
        <a:spAutoFit/>
      </a:bodyPr>
      <a:lstStyle>
        <a:defPPr algn="ctr">
          <a:defRPr sz="1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1D561D9-3D28-4F92-840C-AA49059402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382</Words>
  <Application>Microsoft Office PowerPoint</Application>
  <PresentationFormat>Affichage à l'écran (16:9)</PresentationFormat>
  <Paragraphs>180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WidescreenPres</vt:lpstr>
      <vt:lpstr>DEMO FOREST, 20ème édition </vt:lpstr>
      <vt:lpstr>Contexte</vt:lpstr>
      <vt:lpstr>Objectifs </vt:lpstr>
      <vt:lpstr>Mise à jour des données IPRFW</vt:lpstr>
      <vt:lpstr>Mise à jour des données IPRFW</vt:lpstr>
      <vt:lpstr>Mise à jour des données IPRFW</vt:lpstr>
      <vt:lpstr>Mise à jour des données IPRFW</vt:lpstr>
      <vt:lpstr>Modélisation de l’évolution des peuplements</vt:lpstr>
      <vt:lpstr>Modélisation de l’évolution des peuplements</vt:lpstr>
      <vt:lpstr>Modélisation de l’évolution des peuplements</vt:lpstr>
      <vt:lpstr>Simulation de l’évolution des peuplements</vt:lpstr>
      <vt:lpstr>Simulation de l’évolution des peuplements</vt:lpstr>
      <vt:lpstr>Simulation de l’évolution de la forêt wallonne</vt:lpstr>
      <vt:lpstr>Simulation de l’évolution de la forêt wallonne</vt:lpstr>
      <vt:lpstr>Simulation de l’évolution de la forêt wallonne</vt:lpstr>
      <vt:lpstr>Simulation de l’évolution de la forêt wallonne</vt:lpstr>
      <vt:lpstr>Simulation de l’évolution de la forêt wallonne</vt:lpstr>
      <vt:lpstr>Perspectives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2013-10-19T09:35:34Z</dcterms:created>
  <dcterms:modified xsi:type="dcterms:W3CDTF">2019-07-29T16:52:27Z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