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357" r:id="rId3"/>
    <p:sldId id="485" r:id="rId4"/>
    <p:sldId id="470" r:id="rId5"/>
    <p:sldId id="486" r:id="rId6"/>
    <p:sldId id="489" r:id="rId7"/>
    <p:sldId id="477" r:id="rId8"/>
    <p:sldId id="511" r:id="rId9"/>
    <p:sldId id="500" r:id="rId10"/>
    <p:sldId id="499" r:id="rId11"/>
    <p:sldId id="492" r:id="rId12"/>
    <p:sldId id="493" r:id="rId13"/>
    <p:sldId id="502" r:id="rId14"/>
    <p:sldId id="496" r:id="rId15"/>
    <p:sldId id="501" r:id="rId16"/>
    <p:sldId id="495" r:id="rId17"/>
    <p:sldId id="497" r:id="rId18"/>
    <p:sldId id="494" r:id="rId19"/>
    <p:sldId id="498" r:id="rId20"/>
    <p:sldId id="504" r:id="rId21"/>
    <p:sldId id="508" r:id="rId22"/>
    <p:sldId id="506" r:id="rId23"/>
    <p:sldId id="507" r:id="rId24"/>
    <p:sldId id="505" r:id="rId25"/>
    <p:sldId id="512" r:id="rId26"/>
    <p:sldId id="473" r:id="rId27"/>
    <p:sldId id="465" r:id="rId28"/>
    <p:sldId id="479" r:id="rId29"/>
    <p:sldId id="463" r:id="rId30"/>
    <p:sldId id="484" r:id="rId31"/>
    <p:sldId id="509" r:id="rId32"/>
    <p:sldId id="510" r:id="rId33"/>
    <p:sldId id="457" r:id="rId34"/>
    <p:sldId id="262" r:id="rId35"/>
  </p:sldIdLst>
  <p:sldSz cx="9144000" cy="5143500" type="screen16x9"/>
  <p:notesSz cx="6797675" cy="9926638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00"/>
    <a:srgbClr val="3333CC"/>
    <a:srgbClr val="0000FF"/>
    <a:srgbClr val="3366FF"/>
    <a:srgbClr val="008000"/>
    <a:srgbClr val="006600"/>
    <a:srgbClr val="FF9933"/>
    <a:srgbClr val="68BF2D"/>
    <a:srgbClr val="62A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078" autoAdjust="0"/>
  </p:normalViewPr>
  <p:slideViewPr>
    <p:cSldViewPr>
      <p:cViewPr varScale="1">
        <p:scale>
          <a:sx n="101" d="100"/>
          <a:sy n="101" d="100"/>
        </p:scale>
        <p:origin x="77" y="2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567D-5A1B-4305-B799-7A030A046A63}" type="datetimeFigureOut">
              <a:rPr lang="fr-BE" smtClean="0"/>
              <a:pPr/>
              <a:t>22-11-19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FAF4-B278-44EF-AB5F-DEBCE9F21F6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663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8ADFD5B-A66C-449C-B6E8-FB716D07777D}" type="datetimeFigureOut">
              <a:rPr lang="fr-FR"/>
              <a:pPr/>
              <a:t>22/11/2019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65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684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208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179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7112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3072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93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6860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5233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133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4348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74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6743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3764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1237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6710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6727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5797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1926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5963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0955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245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838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5910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9269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6856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065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2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142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406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59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246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4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31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40109" y="562729"/>
            <a:ext cx="467544" cy="17145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hangingPunct="1">
              <a:defRPr kumimoji="0" sz="1000" b="1">
                <a:solidFill>
                  <a:srgbClr val="FFFFFF"/>
                </a:solidFill>
              </a:defRPr>
            </a:lvl1pPr>
            <a:extLst/>
          </a:lstStyle>
          <a:p>
            <a:pPr lvl="0"/>
            <a:fld id="{B314A780-0B1B-41B0-8654-DDA5584E5389}" type="slidenum">
              <a:rPr lang="fr-BE" smtClean="0"/>
              <a:pPr lvl="0"/>
              <a:t>‹N°›</a:t>
            </a:fld>
            <a:endParaRPr lang="fr-BE"/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dirty="0" smtClean="0"/>
              <a:t>Modifiez le style du titre</a:t>
            </a:r>
            <a:endParaRPr kumimoji="0" lang="en-US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idx="1" hasCustomPrompt="1"/>
          </p:nvPr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800" indent="-194400" rtl="0">
              <a:spcBef>
                <a:spcPts val="550"/>
              </a:spcBef>
              <a:buSzPts val="1800"/>
              <a:buFont typeface="Arial"/>
              <a:buChar char="•"/>
              <a:defRPr sz="2400" baseline="0">
                <a:latin typeface="+mn-lt"/>
              </a:defRPr>
            </a:lvl1pPr>
            <a:lvl2pPr marL="914400" indent="-194400">
              <a:spcBef>
                <a:spcPts val="500"/>
              </a:spcBef>
              <a:defRPr sz="2200" baseline="0"/>
            </a:lvl2pPr>
            <a:lvl3pPr marL="320400" indent="-320400">
              <a:spcBef>
                <a:spcPts val="700"/>
              </a:spcBef>
              <a:defRPr sz="2400" baseline="0"/>
            </a:lvl3pPr>
            <a:extLst/>
          </a:lstStyle>
          <a:p>
            <a:pPr lvl="2" rtl="0">
              <a:buSzPts val="1700"/>
              <a:buFont typeface="Wingdings"/>
              <a:buChar char="§"/>
            </a:pPr>
            <a:r>
              <a:rPr lang="fr-BE" sz="2900" kern="1200" baseline="0" dirty="0" smtClean="0">
                <a:solidFill>
                  <a:srgbClr val="000000"/>
                </a:solidFill>
                <a:latin typeface="+mn-lt"/>
              </a:rPr>
              <a:t>Modifiez les styles du texte du masque</a:t>
            </a:r>
          </a:p>
          <a:p>
            <a:pPr lvl="0" rtl="0">
              <a:buSzPts val="1800"/>
              <a:buFont typeface="Arial"/>
              <a:buChar char="•"/>
            </a:pPr>
            <a:r>
              <a:rPr lang="fr-FR" sz="2600" kern="1200" baseline="0" dirty="0" smtClean="0">
                <a:solidFill>
                  <a:srgbClr val="000000"/>
                </a:solidFill>
                <a:latin typeface="+mn-lt"/>
              </a:rPr>
              <a:t>Deuxième niveau</a:t>
            </a:r>
          </a:p>
          <a:p>
            <a:pPr lvl="1" rtl="0">
              <a:buSzPts val="1600"/>
              <a:buFont typeface="Wingdings"/>
              <a:buChar char="Ø"/>
            </a:pPr>
            <a:r>
              <a:rPr lang="fr-FR" sz="2300" kern="1200" baseline="0" dirty="0" smtClean="0">
                <a:solidFill>
                  <a:srgbClr val="000000"/>
                </a:solidFill>
                <a:latin typeface="Tw Cen MT"/>
              </a:rPr>
              <a:t>Troisième niveau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21807" y="110475"/>
            <a:ext cx="525274" cy="4536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4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solidFill>
            <a:srgbClr val="DDDDDD"/>
          </a:solidFill>
        </p:spPr>
        <p:txBody>
          <a:bodyPr/>
          <a:lstStyle>
            <a:lvl1pPr algn="l" eaLnBrk="1" latinLnBrk="0" hangingPunct="1">
              <a:buNone/>
              <a:defRPr kumimoji="0" lang="fr-F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4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lang="fr-FR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24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57808" y="757148"/>
            <a:ext cx="3886200" cy="42124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06280" y="757148"/>
            <a:ext cx="3886200" cy="42124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32440" y="100905"/>
            <a:ext cx="525274" cy="453600"/>
          </a:xfrm>
          <a:prstGeom prst="rect">
            <a:avLst/>
          </a:prstGeom>
          <a:solidFill>
            <a:srgbClr val="62A159"/>
          </a:solidFill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100905"/>
            <a:ext cx="525274" cy="453600"/>
          </a:xfrm>
          <a:prstGeom prst="rect">
            <a:avLst/>
          </a:prstGeom>
          <a:solidFill>
            <a:srgbClr val="62A159"/>
          </a:solidFill>
        </p:spPr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52" y="757150"/>
            <a:ext cx="1600200" cy="4277275"/>
          </a:xfrm>
          <a:solidFill>
            <a:srgbClr val="62A159"/>
          </a:solidFill>
          <a:ln w="50800" cap="sq" cmpd="dbl" algn="ctr">
            <a:solidFill>
              <a:srgbClr val="62A159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91680" y="797109"/>
            <a:ext cx="6400800" cy="423731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1">
              <a:lumMod val="85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5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lang="fr-FR" sz="2800"/>
            </a:lvl1pPr>
            <a:extLst/>
          </a:lstStyle>
          <a:p>
            <a:pPr algn="ctr"/>
            <a:fld id="{8F82E0A0-C266-4798-8C8F-B9F91E9DA37E}" type="slidenum">
              <a:rPr kumimoji="0" lang="fr-FR" sz="28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8604448" y="176064"/>
            <a:ext cx="360000" cy="32400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683568" y="627535"/>
            <a:ext cx="8460432" cy="64807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dirty="0" smtClean="0"/>
              <a:t>Modifiez le style du titre</a:t>
            </a:r>
            <a:endParaRPr kumimoji="0"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615784"/>
            <a:ext cx="684122" cy="4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11174" y="110475"/>
            <a:ext cx="525274" cy="4536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2" name="Picture 2" descr="D:\Data_Seb\Unité GRFMN\logo\NewNewLogo\uLIEGE_Gembloux_AgroBioTech_Logo_RVB_pos_@2x\uLIEGE_Gembloux_AgroBioTech_Logo_RVB_pos_@2x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8562"/>
            <a:ext cx="591899" cy="7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6" r:id="rId5"/>
    <p:sldLayoutId id="2147483657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fr-FR" sz="3200" b="0" kern="1200" smtClean="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tx1"/>
        </a:buClr>
        <a:buSzPct val="60000"/>
        <a:buFont typeface="Wingdings" pitchFamily="2" charset="2"/>
        <a:buChar char="§"/>
        <a:defRPr kumimoji="0" lang="fr-FR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kumimoji="0" lang="fr-FR"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Ø"/>
        <a:defRPr kumimoji="0" lang="fr-FR"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62A159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467544" y="3795886"/>
            <a:ext cx="8280920" cy="404403"/>
          </a:xfrm>
          <a:noFill/>
          <a:effectLst>
            <a:softEdge rad="127000"/>
          </a:effectLst>
        </p:spPr>
        <p:txBody>
          <a:bodyPr anchor="ctr" anchorCtr="0">
            <a:noAutofit/>
          </a:bodyPr>
          <a:lstStyle>
            <a:extLst/>
          </a:lstStyle>
          <a:p>
            <a:pPr marL="27432" lvl="0" algn="ctr">
              <a:spcBef>
                <a:spcPts val="600"/>
              </a:spcBef>
            </a:pPr>
            <a:r>
              <a:rPr lang="en-GB" sz="1400" b="1" cap="small" dirty="0" err="1" smtClean="0">
                <a:solidFill>
                  <a:schemeClr val="tx1"/>
                </a:solidFill>
              </a:rPr>
              <a:t>Séminaire</a:t>
            </a:r>
            <a:r>
              <a:rPr lang="en-GB" sz="1400" b="1" cap="small" dirty="0" smtClean="0">
                <a:solidFill>
                  <a:schemeClr val="tx1"/>
                </a:solidFill>
              </a:rPr>
              <a:t> </a:t>
            </a:r>
            <a:r>
              <a:rPr lang="en-GB" sz="1400" b="1" cap="small" dirty="0" err="1" smtClean="0">
                <a:solidFill>
                  <a:schemeClr val="tx1"/>
                </a:solidFill>
              </a:rPr>
              <a:t>ForestIsLife</a:t>
            </a:r>
            <a:r>
              <a:rPr lang="en-GB" sz="1400" b="1" cap="small" dirty="0" smtClean="0">
                <a:solidFill>
                  <a:schemeClr val="tx1"/>
                </a:solidFill>
              </a:rPr>
              <a:t> </a:t>
            </a:r>
            <a:endParaRPr lang="en-GB" sz="1400" b="1" cap="small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4294967295"/>
          </p:nvPr>
        </p:nvSpPr>
        <p:spPr>
          <a:xfrm>
            <a:off x="179512" y="4112497"/>
            <a:ext cx="8762528" cy="302433"/>
          </a:xfrm>
        </p:spPr>
        <p:txBody>
          <a:bodyPr>
            <a:noAutofit/>
          </a:bodyPr>
          <a:lstStyle>
            <a:extLst/>
          </a:lstStyle>
          <a:p>
            <a:pPr marL="0" indent="0" algn="ctr">
              <a:buNone/>
            </a:pPr>
            <a:r>
              <a:rPr lang="en-GB" sz="1400" b="1" dirty="0" smtClean="0">
                <a:latin typeface="Gill Sans MT" panose="020B0502020104020203" pitchFamily="34" charset="0"/>
              </a:rPr>
              <a:t>Gembloux, </a:t>
            </a:r>
            <a:r>
              <a:rPr lang="en-GB" sz="1400" b="1" dirty="0" err="1" smtClean="0">
                <a:latin typeface="Gill Sans MT" panose="020B0502020104020203" pitchFamily="34" charset="0"/>
              </a:rPr>
              <a:t>Belgique</a:t>
            </a:r>
            <a:r>
              <a:rPr lang="en-GB" sz="1400" b="1" dirty="0" smtClean="0">
                <a:latin typeface="Gill Sans MT" panose="020B0502020104020203" pitchFamily="34" charset="0"/>
              </a:rPr>
              <a:t> - 22 </a:t>
            </a:r>
            <a:r>
              <a:rPr lang="en-GB" sz="1400" b="1" dirty="0" err="1" smtClean="0">
                <a:latin typeface="Gill Sans MT" panose="020B0502020104020203" pitchFamily="34" charset="0"/>
              </a:rPr>
              <a:t>Novembre</a:t>
            </a:r>
            <a:r>
              <a:rPr lang="en-GB" sz="1400" b="1" dirty="0" smtClean="0">
                <a:latin typeface="Gill Sans MT" panose="020B0502020104020203" pitchFamily="34" charset="0"/>
              </a:rPr>
              <a:t> 2019</a:t>
            </a:r>
            <a:endParaRPr lang="en-GB" sz="1400" b="1" dirty="0">
              <a:latin typeface="Gill Sans MT" panose="020B0502020104020203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36512" y="4514104"/>
            <a:ext cx="23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/>
              <a:t>1 </a:t>
            </a:r>
            <a:r>
              <a:rPr lang="en-US" sz="1000" b="1" dirty="0" err="1" smtClean="0"/>
              <a:t>Université</a:t>
            </a:r>
            <a:r>
              <a:rPr lang="en-US" sz="1000" b="1" dirty="0" smtClean="0"/>
              <a:t> de Liège</a:t>
            </a:r>
          </a:p>
          <a:p>
            <a:r>
              <a:rPr lang="en-US" sz="1000" b="1" dirty="0" smtClean="0"/>
              <a:t>  </a:t>
            </a:r>
            <a:r>
              <a:rPr lang="en-US" sz="1000" b="1" dirty="0" err="1" smtClean="0"/>
              <a:t>Gembloux</a:t>
            </a:r>
            <a:r>
              <a:rPr lang="en-US" sz="1000" b="1" dirty="0" smtClean="0"/>
              <a:t> </a:t>
            </a:r>
            <a:r>
              <a:rPr lang="en-US" sz="1000" b="1" dirty="0"/>
              <a:t>Agro-Bio </a:t>
            </a:r>
            <a:r>
              <a:rPr lang="en-US" sz="1000" b="1" dirty="0" smtClean="0"/>
              <a:t>Tech</a:t>
            </a:r>
          </a:p>
          <a:p>
            <a:r>
              <a:rPr lang="en-US" sz="1000" b="1" dirty="0" smtClean="0"/>
              <a:t>  TERRA - </a:t>
            </a:r>
            <a:r>
              <a:rPr lang="en-US" sz="1000" b="1" dirty="0" err="1" smtClean="0"/>
              <a:t>ForestIsLife</a:t>
            </a:r>
            <a:endParaRPr lang="fr-FR" sz="1000" b="1" dirty="0" smtClean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323528" y="95833"/>
            <a:ext cx="8477908" cy="1539813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softEdge rad="63500"/>
          </a:effectLst>
        </p:spPr>
        <p:txBody>
          <a:bodyPr vert="horz" anchor="ctr" anchorCtr="0">
            <a:noAutofit/>
          </a:bodyPr>
          <a:lstStyle>
            <a:extLst/>
          </a:lstStyle>
          <a:p>
            <a:pPr lvl="0" algn="ctr">
              <a:lnSpc>
                <a:spcPts val="3200"/>
              </a:lnSpc>
              <a:defRPr/>
            </a:pPr>
            <a:r>
              <a:rPr lang="fr-FR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SIMREG</a:t>
            </a:r>
          </a:p>
          <a:p>
            <a:pPr lvl="0" algn="ctr">
              <a:lnSpc>
                <a:spcPts val="3200"/>
              </a:lnSpc>
              <a:defRPr/>
            </a:pPr>
            <a:r>
              <a:rPr lang="fr-FR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Un </a:t>
            </a:r>
            <a:r>
              <a:rPr lang="fr-FR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modèle arbre indépendant des distances pour simuler l'évolution des ressources forestières à l'échelle d'un </a:t>
            </a:r>
            <a:r>
              <a:rPr lang="fr-FR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pays</a:t>
            </a:r>
            <a:endParaRPr lang="en-GB" sz="2400" b="1" dirty="0">
              <a:solidFill>
                <a:schemeClr val="bg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67544" y="1563638"/>
            <a:ext cx="8280920" cy="404403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fr-FR" sz="3200" b="0" kern="12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extLst/>
          </a:lstStyle>
          <a:p>
            <a:pPr marL="27432" algn="ctr">
              <a:spcBef>
                <a:spcPts val="600"/>
              </a:spcBef>
            </a:pPr>
            <a:r>
              <a:rPr lang="fr-BE" sz="1400" b="1" cap="small" dirty="0" smtClean="0">
                <a:solidFill>
                  <a:schemeClr val="tx1"/>
                </a:solidFill>
              </a:rPr>
              <a:t>Jérôme Perin</a:t>
            </a:r>
            <a:r>
              <a:rPr lang="fr-BE" sz="1400" b="1" cap="small" baseline="30000" dirty="0" smtClean="0">
                <a:solidFill>
                  <a:schemeClr val="tx1"/>
                </a:solidFill>
              </a:rPr>
              <a:t>1</a:t>
            </a:r>
            <a:endParaRPr lang="fr-BE" sz="1400" b="1" cap="small" baseline="300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4" r="7251"/>
          <a:stretch/>
        </p:blipFill>
        <p:spPr bwMode="auto">
          <a:xfrm>
            <a:off x="3131840" y="1923678"/>
            <a:ext cx="2869189" cy="186380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03" descr="Image result for wallonie environnement sp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3526"/>
            <a:ext cx="14287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69" y="4484101"/>
            <a:ext cx="1643147" cy="6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78142"/>
            <a:ext cx="430590" cy="4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 descr="D:\Data_Seb\IPRFW\13_Prestation\Simulation_for_BE\Report\Forest_map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" t="7374" r="796" b="8842"/>
          <a:stretch/>
        </p:blipFill>
        <p:spPr bwMode="auto">
          <a:xfrm>
            <a:off x="425540" y="1794557"/>
            <a:ext cx="2533818" cy="219337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l="-11773" t="6492" r="-6243" b="7746"/>
          <a:stretch/>
        </p:blipFill>
        <p:spPr>
          <a:xfrm>
            <a:off x="6156456" y="1779662"/>
            <a:ext cx="2520000" cy="2196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47000">
                <a:schemeClr val="accent1">
                  <a:lumMod val="45000"/>
                  <a:lumOff val="55000"/>
                  <a:alpha val="60000"/>
                </a:schemeClr>
              </a:gs>
              <a:gs pos="70000">
                <a:schemeClr val="accent3">
                  <a:lumMod val="60000"/>
                  <a:lumOff val="40000"/>
                  <a:alpha val="60000"/>
                </a:schemeClr>
              </a:gs>
              <a:gs pos="100000">
                <a:schemeClr val="accent3">
                  <a:lumMod val="50000"/>
                  <a:alpha val="60000"/>
                </a:schemeClr>
              </a:gs>
            </a:gsLst>
            <a:lin ang="5400000" scaled="1"/>
          </a:gradFill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Probabilité annuelle d’éclaircie: régression logistique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fr-BE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ecl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=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f(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*%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*ECT*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Crel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defRPr/>
            </a:pP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B)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en-GB" sz="2400" b="1" kern="0" baseline="-250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ecl</a:t>
            </a:r>
            <a:r>
              <a:rPr lang="en-GB" sz="2400" b="1" kern="0" baseline="-25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/an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augmente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avec 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%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0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(</a:t>
            </a:r>
            <a:r>
              <a:rPr lang="en-GB" sz="20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sauf</a:t>
            </a:r>
            <a:r>
              <a:rPr lang="en-GB" sz="20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i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feuillus</a:t>
            </a:r>
            <a:r>
              <a:rPr lang="en-GB" sz="20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i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0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i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flandre</a:t>
            </a:r>
            <a:r>
              <a:rPr lang="en-GB" sz="20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lphaUcParenR"/>
              <a:defRPr/>
            </a:pPr>
            <a:endParaRPr lang="en-GB" sz="8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↗↗↗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Wallonie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qu’en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flandre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↗↗↗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résineux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qu’en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feuillus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↗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privé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qu’en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public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Interprétation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- focus sur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l’essence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dominante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- effort de diversification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des éclaircies</a:t>
            </a:r>
            <a:endParaRPr lang="fr-BE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4558186" y="753549"/>
            <a:ext cx="180021" cy="1800200"/>
          </a:xfrm>
          <a:prstGeom prst="leftBrac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4407888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8000"/>
                </a:solidFill>
              </a:rPr>
              <a:t>B</a:t>
            </a:r>
            <a:endParaRPr lang="fr-BE" sz="20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Probabilité annuelle d’éclaircie: régression logistique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fr-BE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ecl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=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f(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*%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*ECT*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Crel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defRPr/>
            </a:pP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C)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en-GB" sz="2400" b="1" kern="0" baseline="-250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ecl</a:t>
            </a:r>
            <a:r>
              <a:rPr lang="en-GB" sz="2400" b="1" kern="0" baseline="-25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/an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diminue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avec 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Crel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et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augmente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avec 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Crel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*ECT</a:t>
            </a:r>
          </a:p>
          <a:p>
            <a:pPr lvl="1">
              <a:spcBef>
                <a:spcPct val="0"/>
              </a:spcBef>
              <a:defRPr/>
            </a:pPr>
            <a:endParaRPr lang="en-GB" sz="8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↗↗↗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résineux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qu’en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feuillus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↗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privé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qu’en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public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Interprétation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	-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éclaircies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généralement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par le bas</a:t>
            </a:r>
          </a:p>
          <a:p>
            <a:pPr lvl="1">
              <a:spcBef>
                <a:spcPct val="0"/>
              </a:spcBef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			- coupe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mixte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dans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les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forêts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irrégulières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		-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résineux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souvent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récoltés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par CR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des éclaircies</a:t>
            </a:r>
            <a:endParaRPr lang="fr-BE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910165" y="501519"/>
            <a:ext cx="180020" cy="2304258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743960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C</a:t>
            </a:r>
            <a:endParaRPr lang="fr-BE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97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Probabilité annuelle d’éclaircie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des éclaircies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203597"/>
            <a:ext cx="4630549" cy="3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5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Accroissement annuel: régression non linéaire:</a:t>
            </a:r>
          </a:p>
          <a:p>
            <a:pPr>
              <a:spcBef>
                <a:spcPct val="0"/>
              </a:spcBef>
              <a:defRPr/>
            </a:pP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BE" sz="2400" i="1" dirty="0" err="1" smtClean="0"/>
              <a:t>dGi</a:t>
            </a:r>
            <a:r>
              <a:rPr lang="fr-BE" sz="2400" i="1" dirty="0" smtClean="0"/>
              <a:t> </a:t>
            </a:r>
            <a:r>
              <a:rPr lang="fr-BE" sz="2400" i="1" dirty="0"/>
              <a:t>= </a:t>
            </a:r>
            <a:r>
              <a:rPr lang="fr-BE" sz="2400" b="1" i="1" dirty="0"/>
              <a:t>P</a:t>
            </a:r>
            <a:r>
              <a:rPr lang="fr-BE" sz="2400" i="1" dirty="0"/>
              <a:t> * (Ci – </a:t>
            </a:r>
            <a:r>
              <a:rPr lang="fr-BE" sz="2400" b="1" i="1" dirty="0"/>
              <a:t>m</a:t>
            </a:r>
            <a:r>
              <a:rPr lang="fr-BE" sz="2400" i="1" dirty="0"/>
              <a:t> * </a:t>
            </a:r>
            <a:r>
              <a:rPr lang="fr-BE" sz="2400" b="1" i="1" dirty="0"/>
              <a:t>A</a:t>
            </a:r>
            <a:r>
              <a:rPr lang="fr-BE" sz="2400" i="1" dirty="0"/>
              <a:t> + ((</a:t>
            </a:r>
            <a:r>
              <a:rPr lang="fr-BE" sz="2400" b="1" i="1" dirty="0"/>
              <a:t>m</a:t>
            </a:r>
            <a:r>
              <a:rPr lang="fr-BE" sz="2400" i="1" dirty="0"/>
              <a:t> * </a:t>
            </a:r>
            <a:r>
              <a:rPr lang="fr-BE" sz="2400" b="1" i="1" dirty="0"/>
              <a:t>A</a:t>
            </a:r>
            <a:r>
              <a:rPr lang="fr-BE" sz="2400" i="1" dirty="0"/>
              <a:t> + Ci)² - 4 * </a:t>
            </a:r>
            <a:r>
              <a:rPr lang="fr-BE" sz="2400" b="1" i="1" dirty="0"/>
              <a:t>A</a:t>
            </a:r>
            <a:r>
              <a:rPr lang="fr-BE" sz="2400" i="1" dirty="0"/>
              <a:t> * Ci)</a:t>
            </a:r>
            <a:r>
              <a:rPr lang="fr-BE" sz="2400" i="1" baseline="30000" dirty="0"/>
              <a:t>0.5</a:t>
            </a:r>
            <a:r>
              <a:rPr lang="fr-BE" sz="2400" i="1" dirty="0"/>
              <a:t>) / </a:t>
            </a:r>
            <a:r>
              <a:rPr lang="fr-BE" sz="2400" i="1" dirty="0" smtClean="0"/>
              <a:t>2</a:t>
            </a:r>
          </a:p>
          <a:p>
            <a:pPr lvl="1">
              <a:spcBef>
                <a:spcPct val="0"/>
              </a:spcBef>
              <a:defRPr/>
            </a:pPr>
            <a:endParaRPr lang="en-GB" sz="1200" i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b="1" i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Où</a:t>
            </a:r>
            <a:r>
              <a:rPr lang="en-GB" sz="2400" i="1" kern="0" dirty="0" smtClean="0">
                <a:latin typeface="Calibri" panose="020F0502020204030204" pitchFamily="34" charset="0"/>
              </a:rPr>
              <a:t>	</a:t>
            </a:r>
            <a:r>
              <a:rPr lang="en-US" sz="2400" b="1" i="1" dirty="0"/>
              <a:t>P</a:t>
            </a:r>
            <a:r>
              <a:rPr lang="en-US" sz="2400" i="1" dirty="0"/>
              <a:t> = Pa</a:t>
            </a:r>
            <a:r>
              <a:rPr lang="en-US" sz="2400" i="1" baseline="-25000" dirty="0"/>
              <a:t> </a:t>
            </a:r>
            <a:r>
              <a:rPr lang="en-US" sz="2400" i="1" dirty="0"/>
              <a:t>- </a:t>
            </a:r>
            <a:r>
              <a:rPr lang="en-US" sz="2400" i="1" dirty="0" err="1"/>
              <a:t>Pb</a:t>
            </a:r>
            <a:r>
              <a:rPr lang="en-US" sz="2400" i="1" dirty="0"/>
              <a:t>* </a:t>
            </a:r>
            <a:r>
              <a:rPr lang="en-US" sz="2400" i="1" dirty="0" err="1"/>
              <a:t>Elev</a:t>
            </a:r>
            <a:endParaRPr lang="fr-BE" sz="2400" b="1" dirty="0"/>
          </a:p>
          <a:p>
            <a:pPr lvl="1">
              <a:spcBef>
                <a:spcPct val="0"/>
              </a:spcBef>
              <a:defRPr/>
            </a:pPr>
            <a:endParaRPr lang="en-US" sz="800" b="1" i="1" dirty="0" smtClean="0"/>
          </a:p>
          <a:p>
            <a:pPr lvl="1">
              <a:spcBef>
                <a:spcPct val="0"/>
              </a:spcBef>
              <a:defRPr/>
            </a:pPr>
            <a:r>
              <a:rPr lang="en-US" sz="2400" b="1" i="1" dirty="0" smtClean="0"/>
              <a:t>			A</a:t>
            </a:r>
            <a:r>
              <a:rPr lang="en-US" sz="2400" i="1" dirty="0" smtClean="0"/>
              <a:t> </a:t>
            </a:r>
            <a:r>
              <a:rPr lang="en-US" sz="2400" i="1" dirty="0"/>
              <a:t>= Aa* </a:t>
            </a:r>
            <a:r>
              <a:rPr lang="en-US" sz="2400" i="1" dirty="0" err="1"/>
              <a:t>Cdom</a:t>
            </a:r>
            <a:r>
              <a:rPr lang="en-US" sz="2400" i="1" baseline="30000" dirty="0" err="1"/>
              <a:t>Ab</a:t>
            </a:r>
            <a:endParaRPr lang="fr-BE" sz="2400" b="1" dirty="0"/>
          </a:p>
          <a:p>
            <a:pPr lvl="1">
              <a:spcBef>
                <a:spcPct val="0"/>
              </a:spcBef>
              <a:defRPr/>
            </a:pPr>
            <a:endParaRPr lang="fr-BE" sz="800" b="1" i="1" dirty="0" smtClean="0"/>
          </a:p>
          <a:p>
            <a:pPr lvl="1">
              <a:spcBef>
                <a:spcPct val="0"/>
              </a:spcBef>
              <a:defRPr/>
            </a:pPr>
            <a:r>
              <a:rPr lang="fr-BE" sz="2400" b="1" i="1" dirty="0" smtClean="0"/>
              <a:t>			m</a:t>
            </a:r>
            <a:r>
              <a:rPr lang="fr-BE" sz="2400" i="1" dirty="0" smtClean="0"/>
              <a:t> </a:t>
            </a:r>
            <a:r>
              <a:rPr lang="fr-BE" sz="2400" i="1" dirty="0"/>
              <a:t>= 1 + </a:t>
            </a:r>
            <a:r>
              <a:rPr lang="fr-BE" sz="2400" i="1" dirty="0" err="1"/>
              <a:t>exp</a:t>
            </a:r>
            <a:r>
              <a:rPr lang="fr-BE" sz="2400" i="1" dirty="0"/>
              <a:t>(ma</a:t>
            </a:r>
            <a:r>
              <a:rPr lang="fr-BE" sz="2400" i="1" baseline="-25000" dirty="0"/>
              <a:t> </a:t>
            </a:r>
            <a:r>
              <a:rPr lang="fr-BE" sz="2400" i="1" dirty="0"/>
              <a:t>- mb* </a:t>
            </a:r>
            <a:r>
              <a:rPr lang="fr-BE" sz="2400" i="1" dirty="0" err="1"/>
              <a:t>Gha</a:t>
            </a:r>
            <a:r>
              <a:rPr lang="fr-BE" sz="2400" i="1" dirty="0" smtClean="0"/>
              <a:t>)</a:t>
            </a:r>
            <a:endParaRPr lang="en-GB" sz="2400" i="1" kern="0" dirty="0"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 la croissance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587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Régression non linéaire: accroissement annuel</a:t>
            </a:r>
          </a:p>
          <a:p>
            <a:pPr>
              <a:spcBef>
                <a:spcPct val="0"/>
              </a:spcBef>
              <a:defRPr/>
            </a:pP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BE" sz="2400" i="1" dirty="0" err="1"/>
              <a:t>dGi</a:t>
            </a:r>
            <a:r>
              <a:rPr lang="fr-BE" sz="2400" i="1" dirty="0"/>
              <a:t> = </a:t>
            </a:r>
            <a:r>
              <a:rPr lang="fr-BE" sz="2400" b="1" i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fr-BE" sz="2400" i="1" dirty="0"/>
              <a:t> * (Ci – </a:t>
            </a:r>
            <a:r>
              <a:rPr lang="fr-BE" sz="2400" b="1" i="1" dirty="0"/>
              <a:t>m</a:t>
            </a:r>
            <a:r>
              <a:rPr lang="fr-BE" sz="2400" i="1" dirty="0"/>
              <a:t> * </a:t>
            </a:r>
            <a:r>
              <a:rPr lang="fr-BE" sz="2400" b="1" i="1" dirty="0"/>
              <a:t>A</a:t>
            </a:r>
            <a:r>
              <a:rPr lang="fr-BE" sz="2400" i="1" dirty="0"/>
              <a:t> + ((</a:t>
            </a:r>
            <a:r>
              <a:rPr lang="fr-BE" sz="2400" b="1" i="1" dirty="0"/>
              <a:t>m</a:t>
            </a:r>
            <a:r>
              <a:rPr lang="fr-BE" sz="2400" i="1" dirty="0"/>
              <a:t> * </a:t>
            </a:r>
            <a:r>
              <a:rPr lang="fr-BE" sz="2400" b="1" i="1" dirty="0"/>
              <a:t>A</a:t>
            </a:r>
            <a:r>
              <a:rPr lang="fr-BE" sz="2400" i="1" dirty="0"/>
              <a:t> + Ci)² - 4 * </a:t>
            </a:r>
            <a:r>
              <a:rPr lang="fr-BE" sz="2400" b="1" i="1" dirty="0"/>
              <a:t>A</a:t>
            </a:r>
            <a:r>
              <a:rPr lang="fr-BE" sz="2400" i="1" dirty="0"/>
              <a:t> * Ci)</a:t>
            </a:r>
            <a:r>
              <a:rPr lang="fr-BE" sz="2400" i="1" baseline="30000" dirty="0"/>
              <a:t>0.5</a:t>
            </a:r>
            <a:r>
              <a:rPr lang="fr-BE" sz="2400" i="1" dirty="0"/>
              <a:t>) / 2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 la croissance</a:t>
            </a:r>
            <a:endParaRPr lang="fr-B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029" r="97662"/>
          <a:stretch/>
        </p:blipFill>
        <p:spPr bwMode="auto">
          <a:xfrm>
            <a:off x="1078552" y="2196481"/>
            <a:ext cx="181080" cy="269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259632" y="1861485"/>
            <a:ext cx="252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Pa</a:t>
            </a:r>
            <a:r>
              <a:rPr lang="en-US" i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*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Elev</a:t>
            </a:r>
            <a:endParaRPr lang="fr-BE" b="1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96962" r="37204" b="259"/>
          <a:stretch/>
        </p:blipFill>
        <p:spPr bwMode="auto">
          <a:xfrm>
            <a:off x="1547664" y="4731990"/>
            <a:ext cx="1728192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48029" r="32555" b="3038"/>
          <a:stretch/>
        </p:blipFill>
        <p:spPr bwMode="auto">
          <a:xfrm>
            <a:off x="1259632" y="2196481"/>
            <a:ext cx="2520280" cy="253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 txBox="1">
            <a:spLocks/>
          </p:cNvSpPr>
          <p:nvPr/>
        </p:nvSpPr>
        <p:spPr>
          <a:xfrm>
            <a:off x="3839920" y="2039061"/>
            <a:ext cx="5228392" cy="294345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Effet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pente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Effet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essence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très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important</a:t>
            </a:r>
            <a:endParaRPr lang="en-GB" sz="2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proportionnel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à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l’acc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moyen</a:t>
            </a:r>
            <a:endParaRPr lang="en-GB" sz="2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Effet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négatif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de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l’altitude</a:t>
            </a:r>
            <a:endParaRPr lang="en-GB" sz="2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feuillus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	≈ -7% / 100m</a:t>
            </a:r>
          </a:p>
          <a:p>
            <a:pPr lvl="1">
              <a:spcBef>
                <a:spcPct val="0"/>
              </a:spcBef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résineux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	≈ -3% / 100m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1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1319061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Accroissement annuel: régression non linéaire:</a:t>
            </a:r>
          </a:p>
          <a:p>
            <a:pPr>
              <a:spcBef>
                <a:spcPct val="0"/>
              </a:spcBef>
              <a:defRPr/>
            </a:pP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BE" sz="2400" i="1" dirty="0" err="1"/>
              <a:t>dGi</a:t>
            </a:r>
            <a:r>
              <a:rPr lang="fr-BE" sz="2400" i="1" dirty="0"/>
              <a:t> = </a:t>
            </a:r>
            <a:r>
              <a:rPr lang="fr-BE" sz="2400" b="1" i="1" dirty="0"/>
              <a:t>P</a:t>
            </a:r>
            <a:r>
              <a:rPr lang="fr-BE" sz="2400" i="1" dirty="0"/>
              <a:t> * (Ci – </a:t>
            </a:r>
            <a:r>
              <a:rPr lang="fr-BE" sz="2400" b="1" i="1" dirty="0"/>
              <a:t>m</a:t>
            </a:r>
            <a:r>
              <a:rPr lang="fr-BE" sz="2400" i="1" dirty="0"/>
              <a:t> * </a:t>
            </a:r>
            <a:r>
              <a:rPr lang="fr-BE" sz="2400" b="1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fr-BE" sz="2400" i="1" dirty="0"/>
              <a:t> + ((</a:t>
            </a:r>
            <a:r>
              <a:rPr lang="fr-BE" sz="2400" b="1" i="1" dirty="0"/>
              <a:t>m</a:t>
            </a:r>
            <a:r>
              <a:rPr lang="fr-BE" sz="2400" i="1" dirty="0"/>
              <a:t> * </a:t>
            </a:r>
            <a:r>
              <a:rPr lang="fr-BE" sz="2400" b="1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fr-BE" sz="2400" i="1" dirty="0"/>
              <a:t> + Ci)² - 4 * </a:t>
            </a:r>
            <a:r>
              <a:rPr lang="fr-BE" sz="2400" b="1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fr-BE" sz="2400" i="1" dirty="0"/>
              <a:t> * Ci)</a:t>
            </a:r>
            <a:r>
              <a:rPr lang="fr-BE" sz="2400" i="1" baseline="30000" dirty="0"/>
              <a:t>0.5</a:t>
            </a:r>
            <a:r>
              <a:rPr lang="fr-BE" sz="2400" i="1" dirty="0"/>
              <a:t>) / </a:t>
            </a:r>
            <a:r>
              <a:rPr lang="fr-BE" sz="2400" i="1" dirty="0" smtClean="0"/>
              <a:t>2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 la croissance</a:t>
            </a:r>
            <a:endParaRPr lang="fr-B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029" r="97662"/>
          <a:stretch/>
        </p:blipFill>
        <p:spPr bwMode="auto">
          <a:xfrm>
            <a:off x="1078552" y="2196481"/>
            <a:ext cx="181080" cy="269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19920" y="1861485"/>
            <a:ext cx="252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Aa*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Cdom</a:t>
            </a:r>
            <a:r>
              <a:rPr lang="en-US" i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Ab</a:t>
            </a:r>
            <a:endParaRPr lang="fr-BE" b="1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96962" r="37204" b="259"/>
          <a:stretch/>
        </p:blipFill>
        <p:spPr bwMode="auto">
          <a:xfrm>
            <a:off x="1547664" y="4731990"/>
            <a:ext cx="1728192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48029" r="65108" b="3038"/>
          <a:stretch/>
        </p:blipFill>
        <p:spPr bwMode="auto">
          <a:xfrm>
            <a:off x="1259632" y="2196481"/>
            <a:ext cx="2520280" cy="253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 txBox="1">
            <a:spLocks/>
          </p:cNvSpPr>
          <p:nvPr/>
        </p:nvSpPr>
        <p:spPr>
          <a:xfrm>
            <a:off x="3839920" y="2039061"/>
            <a:ext cx="5228392" cy="294345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Effet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seuil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Acc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↘↘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lorsque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Ci &lt;&lt;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Cdom</a:t>
            </a:r>
            <a:endParaRPr lang="en-GB" sz="2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arbres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dominés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Très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marqué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chez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résineux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et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peuplier</a:t>
            </a:r>
            <a:endParaRPr lang="en-GB" sz="2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essences de plantation</a:t>
            </a:r>
            <a:endParaRPr lang="en-GB" sz="24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6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Accroissement annuel: régression non linéaire:</a:t>
            </a:r>
          </a:p>
          <a:p>
            <a:pPr>
              <a:spcBef>
                <a:spcPct val="0"/>
              </a:spcBef>
              <a:defRPr/>
            </a:pP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BE" sz="2400" i="1" dirty="0" err="1"/>
              <a:t>dGi</a:t>
            </a:r>
            <a:r>
              <a:rPr lang="fr-BE" sz="2400" i="1" dirty="0"/>
              <a:t> = </a:t>
            </a:r>
            <a:r>
              <a:rPr lang="fr-BE" sz="2400" b="1" i="1" dirty="0"/>
              <a:t>P</a:t>
            </a:r>
            <a:r>
              <a:rPr lang="fr-BE" sz="2400" i="1" dirty="0"/>
              <a:t> * (Ci – </a:t>
            </a:r>
            <a:r>
              <a:rPr lang="fr-BE" sz="2400" b="1" i="1" dirty="0">
                <a:solidFill>
                  <a:srgbClr val="006600"/>
                </a:solidFill>
              </a:rPr>
              <a:t>m</a:t>
            </a:r>
            <a:r>
              <a:rPr lang="fr-BE" sz="2400" i="1" dirty="0"/>
              <a:t> * </a:t>
            </a:r>
            <a:r>
              <a:rPr lang="fr-BE" sz="2400" b="1" i="1" dirty="0"/>
              <a:t>A</a:t>
            </a:r>
            <a:r>
              <a:rPr lang="fr-BE" sz="2400" i="1" dirty="0"/>
              <a:t> + ((</a:t>
            </a:r>
            <a:r>
              <a:rPr lang="fr-BE" sz="2400" b="1" i="1" dirty="0">
                <a:solidFill>
                  <a:srgbClr val="006600"/>
                </a:solidFill>
              </a:rPr>
              <a:t>m</a:t>
            </a:r>
            <a:r>
              <a:rPr lang="fr-BE" sz="2400" i="1" dirty="0"/>
              <a:t> * </a:t>
            </a:r>
            <a:r>
              <a:rPr lang="fr-BE" sz="2400" b="1" i="1" dirty="0"/>
              <a:t>A</a:t>
            </a:r>
            <a:r>
              <a:rPr lang="fr-BE" sz="2400" i="1" dirty="0"/>
              <a:t> + Ci)² - 4 * </a:t>
            </a:r>
            <a:r>
              <a:rPr lang="fr-BE" sz="2400" b="1" i="1" dirty="0"/>
              <a:t>A</a:t>
            </a:r>
            <a:r>
              <a:rPr lang="fr-BE" sz="2400" i="1" dirty="0"/>
              <a:t> * Ci)</a:t>
            </a:r>
            <a:r>
              <a:rPr lang="fr-BE" sz="2400" i="1" baseline="30000" dirty="0"/>
              <a:t>0.5</a:t>
            </a:r>
            <a:r>
              <a:rPr lang="fr-BE" sz="2400" i="1" dirty="0"/>
              <a:t>) / 2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 la croissance</a:t>
            </a:r>
            <a:endParaRPr lang="fr-B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029" r="97662"/>
          <a:stretch/>
        </p:blipFill>
        <p:spPr bwMode="auto">
          <a:xfrm>
            <a:off x="1078552" y="2196481"/>
            <a:ext cx="181080" cy="269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223928" y="1861967"/>
            <a:ext cx="2700000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BE" b="1" i="1" dirty="0">
                <a:solidFill>
                  <a:srgbClr val="006600"/>
                </a:solidFill>
              </a:rPr>
              <a:t>m</a:t>
            </a:r>
            <a:r>
              <a:rPr lang="fr-BE" i="1" dirty="0">
                <a:solidFill>
                  <a:srgbClr val="006600"/>
                </a:solidFill>
              </a:rPr>
              <a:t> = </a:t>
            </a:r>
            <a:r>
              <a:rPr lang="fr-BE" i="1" dirty="0" smtClean="0">
                <a:solidFill>
                  <a:srgbClr val="006600"/>
                </a:solidFill>
              </a:rPr>
              <a:t>1 + </a:t>
            </a:r>
            <a:r>
              <a:rPr lang="fr-BE" i="1" dirty="0" err="1" smtClean="0">
                <a:solidFill>
                  <a:srgbClr val="006600"/>
                </a:solidFill>
              </a:rPr>
              <a:t>exp</a:t>
            </a:r>
            <a:r>
              <a:rPr lang="fr-BE" i="1" dirty="0" smtClean="0">
                <a:solidFill>
                  <a:srgbClr val="006600"/>
                </a:solidFill>
              </a:rPr>
              <a:t>(ma</a:t>
            </a:r>
            <a:r>
              <a:rPr lang="fr-BE" i="1" baseline="-25000" dirty="0" smtClean="0">
                <a:solidFill>
                  <a:srgbClr val="006600"/>
                </a:solidFill>
              </a:rPr>
              <a:t> </a:t>
            </a:r>
            <a:r>
              <a:rPr lang="fr-BE" i="1" dirty="0" smtClean="0">
                <a:solidFill>
                  <a:srgbClr val="006600"/>
                </a:solidFill>
              </a:rPr>
              <a:t>- mb* </a:t>
            </a:r>
            <a:r>
              <a:rPr lang="fr-BE" i="1" dirty="0" err="1" smtClean="0">
                <a:solidFill>
                  <a:srgbClr val="006600"/>
                </a:solidFill>
              </a:rPr>
              <a:t>Gha</a:t>
            </a:r>
            <a:r>
              <a:rPr lang="fr-BE" i="1" dirty="0">
                <a:solidFill>
                  <a:srgbClr val="006600"/>
                </a:solidFill>
              </a:rPr>
              <a:t>)</a:t>
            </a:r>
            <a:endParaRPr lang="en-GB" b="1" kern="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96962" r="37204" b="259"/>
          <a:stretch/>
        </p:blipFill>
        <p:spPr bwMode="auto">
          <a:xfrm>
            <a:off x="1547664" y="4731990"/>
            <a:ext cx="1728192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7" t="48029" r="-1" b="3038"/>
          <a:stretch/>
        </p:blipFill>
        <p:spPr bwMode="auto">
          <a:xfrm>
            <a:off x="1239536" y="2196481"/>
            <a:ext cx="2448272" cy="253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 txBox="1">
            <a:spLocks/>
          </p:cNvSpPr>
          <p:nvPr/>
        </p:nvSpPr>
        <p:spPr>
          <a:xfrm>
            <a:off x="3839920" y="2039061"/>
            <a:ext cx="5228392" cy="294345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Effet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lissage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Effet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seuil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↗↗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lorsque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↗</a:t>
            </a:r>
            <a:endParaRPr lang="en-GB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dominés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souffrent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plus de la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densité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Très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marqué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chez les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feuillus</a:t>
            </a:r>
            <a:endParaRPr lang="en-GB" sz="2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lus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sensibles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à la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compétition</a:t>
            </a:r>
            <a:endParaRPr lang="en-GB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en-GB" sz="20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esoin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 plus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d’espace</a:t>
            </a:r>
            <a:endParaRPr lang="en-GB" sz="24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6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Accroissement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annuel</a:t>
            </a: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 la croissance</a:t>
            </a:r>
            <a:endParaRPr lang="fr-BE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176957"/>
            <a:ext cx="5102551" cy="38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235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Densité de recrutement: régression logistique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Nha</a:t>
            </a:r>
            <a:r>
              <a:rPr lang="fr-BE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recrut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/ha/an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=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400 * f(RNAT*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+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Cg + Cg² + ECT)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24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A)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Nha</a:t>
            </a:r>
            <a:r>
              <a:rPr lang="en-GB" sz="2400" b="1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↘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lorsque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↗</a:t>
            </a: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effet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max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Ardenne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et min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Flandre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lphaUcParenR"/>
              <a:defRPr/>
            </a:pPr>
            <a:endParaRPr lang="en-GB" sz="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rgbClr val="009900"/>
                </a:solidFill>
                <a:latin typeface="Calibri" panose="020F0502020204030204" pitchFamily="34" charset="0"/>
              </a:rPr>
              <a:t>B)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Nha</a:t>
            </a:r>
            <a:r>
              <a:rPr lang="en-GB" sz="2400" b="1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max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lorsque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Cg &lt; 75 OU &gt; 200</a:t>
            </a: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passage à la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futaie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des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jeunes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plantations</a:t>
            </a: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régénération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vieilles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forêts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lphaUcParenR"/>
              <a:defRPr/>
            </a:pPr>
            <a:endParaRPr lang="en-GB" sz="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C)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Nha</a:t>
            </a:r>
            <a:r>
              <a:rPr lang="en-GB" sz="2400" b="1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↗ 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avec 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ECT</a:t>
            </a: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max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dans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les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forêts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très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irrégulières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du recrutement</a:t>
            </a:r>
            <a:endParaRPr lang="fr-BE" dirty="0"/>
          </a:p>
        </p:txBody>
      </p:sp>
      <p:sp>
        <p:nvSpPr>
          <p:cNvPr id="19" name="Accolade ouvrante 18"/>
          <p:cNvSpPr/>
          <p:nvPr/>
        </p:nvSpPr>
        <p:spPr>
          <a:xfrm rot="16200000">
            <a:off x="4646941" y="984643"/>
            <a:ext cx="180018" cy="133801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20" name="Accolade ouvrante 19"/>
          <p:cNvSpPr/>
          <p:nvPr/>
        </p:nvSpPr>
        <p:spPr>
          <a:xfrm rot="16200000">
            <a:off x="6066167" y="1149593"/>
            <a:ext cx="180019" cy="1008110"/>
          </a:xfrm>
          <a:prstGeom prst="leftBrac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ccolade ouvrante 20"/>
          <p:cNvSpPr/>
          <p:nvPr/>
        </p:nvSpPr>
        <p:spPr>
          <a:xfrm rot="16200000">
            <a:off x="7085162" y="1426740"/>
            <a:ext cx="180020" cy="453816"/>
          </a:xfrm>
          <a:prstGeom prst="leftBrace">
            <a:avLst/>
          </a:prstGeom>
          <a:ln w="28575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4489944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A</a:t>
            </a:r>
            <a:endParaRPr lang="fr-BE" sz="2000" b="1" dirty="0" smtClean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10008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900"/>
                </a:solidFill>
              </a:rPr>
              <a:t>B</a:t>
            </a:r>
            <a:endParaRPr lang="fr-BE" sz="2000" b="1" dirty="0" smtClean="0">
              <a:solidFill>
                <a:srgbClr val="0099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926496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66CC"/>
                </a:solidFill>
              </a:rPr>
              <a:t>C</a:t>
            </a:r>
            <a:endParaRPr lang="fr-BE" sz="2000" b="1" dirty="0" smtClean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1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Densité de recrutement: régression logistique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Nha</a:t>
            </a:r>
            <a:r>
              <a:rPr lang="fr-BE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recrut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/ha/an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=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400*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logit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(K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+K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2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*Cg +K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3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*Cg² +K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4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+K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5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*ECT)</a:t>
            </a:r>
          </a:p>
          <a:p>
            <a:pPr lvl="1">
              <a:spcBef>
                <a:spcPct val="0"/>
              </a:spcBef>
              <a:defRPr/>
            </a:pP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du recrutement</a:t>
            </a:r>
            <a:endParaRPr lang="fr-BE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42988" y="1995488"/>
            <a:ext cx="7777162" cy="2600325"/>
            <a:chOff x="657" y="1257"/>
            <a:chExt cx="4899" cy="163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7" y="1257"/>
              <a:ext cx="4899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57" y="1257"/>
              <a:ext cx="4956" cy="1687"/>
              <a:chOff x="657" y="1257"/>
              <a:chExt cx="4956" cy="1687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657" y="1257"/>
                <a:ext cx="4899" cy="33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657" y="1746"/>
                <a:ext cx="4899" cy="17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657" y="2072"/>
                <a:ext cx="4899" cy="17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657" y="2398"/>
                <a:ext cx="4899" cy="33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657" y="2724"/>
                <a:ext cx="4899" cy="17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795" y="1273"/>
                <a:ext cx="47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Région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738" y="1436"/>
                <a:ext cx="5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naturelle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1364" y="1273"/>
                <a:ext cx="5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Nrecrut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1323" y="1436"/>
                <a:ext cx="5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(Nha/an)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1998" y="1436"/>
                <a:ext cx="12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K1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2371" y="1436"/>
                <a:ext cx="47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K2  (Cg)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2859" y="1436"/>
                <a:ext cx="4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K3 (Cg²)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3330" y="1436"/>
                <a:ext cx="53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K4 (Gha)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18"/>
              <p:cNvSpPr>
                <a:spLocks noChangeArrowheads="1"/>
              </p:cNvSpPr>
              <p:nvPr/>
            </p:nvSpPr>
            <p:spPr bwMode="auto">
              <a:xfrm>
                <a:off x="3842" y="1436"/>
                <a:ext cx="5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K5 (ECT)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4443" y="1273"/>
                <a:ext cx="35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Biais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20"/>
              <p:cNvSpPr>
                <a:spLocks noChangeArrowheads="1"/>
              </p:cNvSpPr>
              <p:nvPr/>
            </p:nvSpPr>
            <p:spPr bwMode="auto">
              <a:xfrm>
                <a:off x="4329" y="1436"/>
                <a:ext cx="5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(Nha/an)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/>
            </p:nvSpPr>
            <p:spPr bwMode="auto">
              <a:xfrm>
                <a:off x="4947" y="1436"/>
                <a:ext cx="18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R²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22"/>
              <p:cNvSpPr>
                <a:spLocks noChangeArrowheads="1"/>
              </p:cNvSpPr>
              <p:nvPr/>
            </p:nvSpPr>
            <p:spPr bwMode="auto">
              <a:xfrm>
                <a:off x="5320" y="1273"/>
                <a:ext cx="21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R²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5223" y="1436"/>
                <a:ext cx="39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group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681" y="1762"/>
                <a:ext cx="64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Limoneuse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25"/>
              <p:cNvSpPr>
                <a:spLocks noChangeArrowheads="1"/>
              </p:cNvSpPr>
              <p:nvPr/>
            </p:nvSpPr>
            <p:spPr bwMode="auto">
              <a:xfrm>
                <a:off x="1478" y="1762"/>
                <a:ext cx="2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7.4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1916" y="1762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-1.272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/>
            </p:nvSpPr>
            <p:spPr bwMode="auto">
              <a:xfrm>
                <a:off x="2412" y="1762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-0.040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28"/>
              <p:cNvSpPr>
                <a:spLocks noChangeArrowheads="1"/>
              </p:cNvSpPr>
              <p:nvPr/>
            </p:nvSpPr>
            <p:spPr bwMode="auto">
              <a:xfrm>
                <a:off x="2867" y="1762"/>
                <a:ext cx="4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0.00015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29"/>
              <p:cNvSpPr>
                <a:spLocks noChangeArrowheads="1"/>
              </p:cNvSpPr>
              <p:nvPr/>
            </p:nvSpPr>
            <p:spPr bwMode="auto">
              <a:xfrm>
                <a:off x="3403" y="1762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-0.051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30"/>
              <p:cNvSpPr>
                <a:spLocks noChangeArrowheads="1"/>
              </p:cNvSpPr>
              <p:nvPr/>
            </p:nvSpPr>
            <p:spPr bwMode="auto">
              <a:xfrm>
                <a:off x="3915" y="1762"/>
                <a:ext cx="36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0.011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31"/>
              <p:cNvSpPr>
                <a:spLocks noChangeArrowheads="1"/>
              </p:cNvSpPr>
              <p:nvPr/>
            </p:nvSpPr>
            <p:spPr bwMode="auto">
              <a:xfrm>
                <a:off x="4435" y="1762"/>
                <a:ext cx="3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2"/>
              <p:cNvSpPr>
                <a:spLocks noChangeArrowheads="1"/>
              </p:cNvSpPr>
              <p:nvPr/>
            </p:nvSpPr>
            <p:spPr bwMode="auto">
              <a:xfrm>
                <a:off x="4906" y="1762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33"/>
              <p:cNvSpPr>
                <a:spLocks noChangeArrowheads="1"/>
              </p:cNvSpPr>
              <p:nvPr/>
            </p:nvSpPr>
            <p:spPr bwMode="auto">
              <a:xfrm>
                <a:off x="5272" y="1762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46.6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34"/>
              <p:cNvSpPr>
                <a:spLocks noChangeArrowheads="1"/>
              </p:cNvSpPr>
              <p:nvPr/>
            </p:nvSpPr>
            <p:spPr bwMode="auto">
              <a:xfrm>
                <a:off x="681" y="1925"/>
                <a:ext cx="50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Condroz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35"/>
              <p:cNvSpPr>
                <a:spLocks noChangeArrowheads="1"/>
              </p:cNvSpPr>
              <p:nvPr/>
            </p:nvSpPr>
            <p:spPr bwMode="auto">
              <a:xfrm>
                <a:off x="1478" y="1925"/>
                <a:ext cx="2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6.7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36"/>
              <p:cNvSpPr>
                <a:spLocks noChangeArrowheads="1"/>
              </p:cNvSpPr>
              <p:nvPr/>
            </p:nvSpPr>
            <p:spPr bwMode="auto">
              <a:xfrm>
                <a:off x="1916" y="1925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-1.412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37"/>
              <p:cNvSpPr>
                <a:spLocks noChangeArrowheads="1"/>
              </p:cNvSpPr>
              <p:nvPr/>
            </p:nvSpPr>
            <p:spPr bwMode="auto">
              <a:xfrm>
                <a:off x="2412" y="1925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-0.040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2867" y="1925"/>
                <a:ext cx="4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0.00015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3403" y="1925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-0.046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3915" y="1925"/>
                <a:ext cx="36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0.011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4435" y="1925"/>
                <a:ext cx="3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4930" y="1925"/>
                <a:ext cx="2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9.4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5272" y="1925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26.2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681" y="2088"/>
                <a:ext cx="5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Famenne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1478" y="2088"/>
                <a:ext cx="2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5.8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1916" y="2088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-1.302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2412" y="2088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-0.040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48"/>
              <p:cNvSpPr>
                <a:spLocks noChangeArrowheads="1"/>
              </p:cNvSpPr>
              <p:nvPr/>
            </p:nvSpPr>
            <p:spPr bwMode="auto">
              <a:xfrm>
                <a:off x="2867" y="2088"/>
                <a:ext cx="4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0.00015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49"/>
              <p:cNvSpPr>
                <a:spLocks noChangeArrowheads="1"/>
              </p:cNvSpPr>
              <p:nvPr/>
            </p:nvSpPr>
            <p:spPr bwMode="auto">
              <a:xfrm>
                <a:off x="3403" y="2088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-0.058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0"/>
              <p:cNvSpPr>
                <a:spLocks noChangeArrowheads="1"/>
              </p:cNvSpPr>
              <p:nvPr/>
            </p:nvSpPr>
            <p:spPr bwMode="auto">
              <a:xfrm>
                <a:off x="3915" y="2088"/>
                <a:ext cx="36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0.011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1"/>
              <p:cNvSpPr>
                <a:spLocks noChangeArrowheads="1"/>
              </p:cNvSpPr>
              <p:nvPr/>
            </p:nvSpPr>
            <p:spPr bwMode="auto">
              <a:xfrm>
                <a:off x="4435" y="2088"/>
                <a:ext cx="3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2"/>
              <p:cNvSpPr>
                <a:spLocks noChangeArrowheads="1"/>
              </p:cNvSpPr>
              <p:nvPr/>
            </p:nvSpPr>
            <p:spPr bwMode="auto">
              <a:xfrm>
                <a:off x="4930" y="2088"/>
                <a:ext cx="2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9.2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53"/>
              <p:cNvSpPr>
                <a:spLocks noChangeArrowheads="1"/>
              </p:cNvSpPr>
              <p:nvPr/>
            </p:nvSpPr>
            <p:spPr bwMode="auto">
              <a:xfrm>
                <a:off x="5272" y="2088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21.4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54"/>
              <p:cNvSpPr>
                <a:spLocks noChangeArrowheads="1"/>
              </p:cNvSpPr>
              <p:nvPr/>
            </p:nvSpPr>
            <p:spPr bwMode="auto">
              <a:xfrm>
                <a:off x="681" y="2251"/>
                <a:ext cx="52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Ardenne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5"/>
              <p:cNvSpPr>
                <a:spLocks noChangeArrowheads="1"/>
              </p:cNvSpPr>
              <p:nvPr/>
            </p:nvSpPr>
            <p:spPr bwMode="auto">
              <a:xfrm>
                <a:off x="1478" y="2251"/>
                <a:ext cx="2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6.8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6"/>
              <p:cNvSpPr>
                <a:spLocks noChangeArrowheads="1"/>
              </p:cNvSpPr>
              <p:nvPr/>
            </p:nvSpPr>
            <p:spPr bwMode="auto">
              <a:xfrm>
                <a:off x="1933" y="2251"/>
                <a:ext cx="36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0.144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57"/>
              <p:cNvSpPr>
                <a:spLocks noChangeArrowheads="1"/>
              </p:cNvSpPr>
              <p:nvPr/>
            </p:nvSpPr>
            <p:spPr bwMode="auto">
              <a:xfrm>
                <a:off x="2412" y="2251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-0.040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58"/>
              <p:cNvSpPr>
                <a:spLocks noChangeArrowheads="1"/>
              </p:cNvSpPr>
              <p:nvPr/>
            </p:nvSpPr>
            <p:spPr bwMode="auto">
              <a:xfrm>
                <a:off x="2867" y="2251"/>
                <a:ext cx="4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0.00015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59"/>
              <p:cNvSpPr>
                <a:spLocks noChangeArrowheads="1"/>
              </p:cNvSpPr>
              <p:nvPr/>
            </p:nvSpPr>
            <p:spPr bwMode="auto">
              <a:xfrm>
                <a:off x="3403" y="2251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-0.111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0"/>
              <p:cNvSpPr>
                <a:spLocks noChangeArrowheads="1"/>
              </p:cNvSpPr>
              <p:nvPr/>
            </p:nvSpPr>
            <p:spPr bwMode="auto">
              <a:xfrm>
                <a:off x="3915" y="2251"/>
                <a:ext cx="36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0.011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1"/>
              <p:cNvSpPr>
                <a:spLocks noChangeArrowheads="1"/>
              </p:cNvSpPr>
              <p:nvPr/>
            </p:nvSpPr>
            <p:spPr bwMode="auto">
              <a:xfrm>
                <a:off x="4435" y="2251"/>
                <a:ext cx="3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62"/>
              <p:cNvSpPr>
                <a:spLocks noChangeArrowheads="1"/>
              </p:cNvSpPr>
              <p:nvPr/>
            </p:nvSpPr>
            <p:spPr bwMode="auto">
              <a:xfrm>
                <a:off x="4906" y="2251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19.4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3"/>
              <p:cNvSpPr>
                <a:spLocks noChangeArrowheads="1"/>
              </p:cNvSpPr>
              <p:nvPr/>
            </p:nvSpPr>
            <p:spPr bwMode="auto">
              <a:xfrm>
                <a:off x="5272" y="2251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41.1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64"/>
              <p:cNvSpPr>
                <a:spLocks noChangeArrowheads="1"/>
              </p:cNvSpPr>
              <p:nvPr/>
            </p:nvSpPr>
            <p:spPr bwMode="auto">
              <a:xfrm>
                <a:off x="681" y="2414"/>
                <a:ext cx="61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Jurassique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65"/>
              <p:cNvSpPr>
                <a:spLocks noChangeArrowheads="1"/>
              </p:cNvSpPr>
              <p:nvPr/>
            </p:nvSpPr>
            <p:spPr bwMode="auto">
              <a:xfrm>
                <a:off x="1453" y="2414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11.8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66"/>
              <p:cNvSpPr>
                <a:spLocks noChangeArrowheads="1"/>
              </p:cNvSpPr>
              <p:nvPr/>
            </p:nvSpPr>
            <p:spPr bwMode="auto">
              <a:xfrm>
                <a:off x="1916" y="2414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-0.590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67"/>
              <p:cNvSpPr>
                <a:spLocks noChangeArrowheads="1"/>
              </p:cNvSpPr>
              <p:nvPr/>
            </p:nvSpPr>
            <p:spPr bwMode="auto">
              <a:xfrm>
                <a:off x="2412" y="2414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-0.040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68"/>
              <p:cNvSpPr>
                <a:spLocks noChangeArrowheads="1"/>
              </p:cNvSpPr>
              <p:nvPr/>
            </p:nvSpPr>
            <p:spPr bwMode="auto">
              <a:xfrm>
                <a:off x="2867" y="2414"/>
                <a:ext cx="4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0.00015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69"/>
              <p:cNvSpPr>
                <a:spLocks noChangeArrowheads="1"/>
              </p:cNvSpPr>
              <p:nvPr/>
            </p:nvSpPr>
            <p:spPr bwMode="auto">
              <a:xfrm>
                <a:off x="3403" y="2414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-0.066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70"/>
              <p:cNvSpPr>
                <a:spLocks noChangeArrowheads="1"/>
              </p:cNvSpPr>
              <p:nvPr/>
            </p:nvSpPr>
            <p:spPr bwMode="auto">
              <a:xfrm>
                <a:off x="3915" y="2414"/>
                <a:ext cx="36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0.011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71"/>
              <p:cNvSpPr>
                <a:spLocks noChangeArrowheads="1"/>
              </p:cNvSpPr>
              <p:nvPr/>
            </p:nvSpPr>
            <p:spPr bwMode="auto">
              <a:xfrm>
                <a:off x="4435" y="2414"/>
                <a:ext cx="3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-0.03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72"/>
              <p:cNvSpPr>
                <a:spLocks noChangeArrowheads="1"/>
              </p:cNvSpPr>
              <p:nvPr/>
            </p:nvSpPr>
            <p:spPr bwMode="auto">
              <a:xfrm>
                <a:off x="4906" y="2414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17.7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73"/>
              <p:cNvSpPr>
                <a:spLocks noChangeArrowheads="1"/>
              </p:cNvSpPr>
              <p:nvPr/>
            </p:nvSpPr>
            <p:spPr bwMode="auto">
              <a:xfrm>
                <a:off x="5272" y="2414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36.4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74"/>
              <p:cNvSpPr>
                <a:spLocks noChangeArrowheads="1"/>
              </p:cNvSpPr>
              <p:nvPr/>
            </p:nvSpPr>
            <p:spPr bwMode="auto">
              <a:xfrm>
                <a:off x="681" y="2577"/>
                <a:ext cx="46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Flandre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75"/>
              <p:cNvSpPr>
                <a:spLocks noChangeArrowheads="1"/>
              </p:cNvSpPr>
              <p:nvPr/>
            </p:nvSpPr>
            <p:spPr bwMode="auto">
              <a:xfrm>
                <a:off x="1453" y="2577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16.2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76"/>
              <p:cNvSpPr>
                <a:spLocks noChangeArrowheads="1"/>
              </p:cNvSpPr>
              <p:nvPr/>
            </p:nvSpPr>
            <p:spPr bwMode="auto">
              <a:xfrm>
                <a:off x="1916" y="2577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-1.043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77"/>
              <p:cNvSpPr>
                <a:spLocks noChangeArrowheads="1"/>
              </p:cNvSpPr>
              <p:nvPr/>
            </p:nvSpPr>
            <p:spPr bwMode="auto">
              <a:xfrm>
                <a:off x="2412" y="2577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-0.040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78"/>
              <p:cNvSpPr>
                <a:spLocks noChangeArrowheads="1"/>
              </p:cNvSpPr>
              <p:nvPr/>
            </p:nvSpPr>
            <p:spPr bwMode="auto">
              <a:xfrm>
                <a:off x="2867" y="2577"/>
                <a:ext cx="4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0.00015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79"/>
              <p:cNvSpPr>
                <a:spLocks noChangeArrowheads="1"/>
              </p:cNvSpPr>
              <p:nvPr/>
            </p:nvSpPr>
            <p:spPr bwMode="auto">
              <a:xfrm>
                <a:off x="3403" y="2577"/>
                <a:ext cx="39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-0.019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80"/>
              <p:cNvSpPr>
                <a:spLocks noChangeArrowheads="1"/>
              </p:cNvSpPr>
              <p:nvPr/>
            </p:nvSpPr>
            <p:spPr bwMode="auto">
              <a:xfrm>
                <a:off x="3915" y="2577"/>
                <a:ext cx="36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0.011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81"/>
              <p:cNvSpPr>
                <a:spLocks noChangeArrowheads="1"/>
              </p:cNvSpPr>
              <p:nvPr/>
            </p:nvSpPr>
            <p:spPr bwMode="auto">
              <a:xfrm>
                <a:off x="4435" y="2577"/>
                <a:ext cx="3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4906" y="2577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26.2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5272" y="2577"/>
                <a:ext cx="29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51.6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84"/>
              <p:cNvSpPr>
                <a:spLocks noChangeArrowheads="1"/>
              </p:cNvSpPr>
              <p:nvPr/>
            </p:nvSpPr>
            <p:spPr bwMode="auto">
              <a:xfrm>
                <a:off x="1015" y="2740"/>
                <a:ext cx="37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Total 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85"/>
              <p:cNvSpPr>
                <a:spLocks noChangeArrowheads="1"/>
              </p:cNvSpPr>
              <p:nvPr/>
            </p:nvSpPr>
            <p:spPr bwMode="auto">
              <a:xfrm>
                <a:off x="1478" y="2740"/>
                <a:ext cx="24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3.8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86"/>
              <p:cNvSpPr>
                <a:spLocks noChangeArrowheads="1"/>
              </p:cNvSpPr>
              <p:nvPr/>
            </p:nvSpPr>
            <p:spPr bwMode="auto">
              <a:xfrm>
                <a:off x="4435" y="2740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-0.02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87"/>
              <p:cNvSpPr>
                <a:spLocks noChangeArrowheads="1"/>
              </p:cNvSpPr>
              <p:nvPr/>
            </p:nvSpPr>
            <p:spPr bwMode="auto">
              <a:xfrm>
                <a:off x="4906" y="2740"/>
                <a:ext cx="30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88"/>
              <p:cNvSpPr>
                <a:spLocks noChangeArrowheads="1"/>
              </p:cNvSpPr>
              <p:nvPr/>
            </p:nvSpPr>
            <p:spPr bwMode="auto">
              <a:xfrm>
                <a:off x="5272" y="2740"/>
                <a:ext cx="30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45.0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89"/>
              <p:cNvSpPr>
                <a:spLocks noChangeArrowheads="1"/>
              </p:cNvSpPr>
              <p:nvPr/>
            </p:nvSpPr>
            <p:spPr bwMode="auto">
              <a:xfrm>
                <a:off x="657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1" name="Rectangle 90"/>
              <p:cNvSpPr>
                <a:spLocks noChangeArrowheads="1"/>
              </p:cNvSpPr>
              <p:nvPr/>
            </p:nvSpPr>
            <p:spPr bwMode="auto">
              <a:xfrm>
                <a:off x="1283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2" name="Rectangle 91"/>
              <p:cNvSpPr>
                <a:spLocks noChangeArrowheads="1"/>
              </p:cNvSpPr>
              <p:nvPr/>
            </p:nvSpPr>
            <p:spPr bwMode="auto">
              <a:xfrm>
                <a:off x="1811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3" name="Rectangle 92"/>
              <p:cNvSpPr>
                <a:spLocks noChangeArrowheads="1"/>
              </p:cNvSpPr>
              <p:nvPr/>
            </p:nvSpPr>
            <p:spPr bwMode="auto">
              <a:xfrm>
                <a:off x="2306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4" name="Rectangle 93"/>
              <p:cNvSpPr>
                <a:spLocks noChangeArrowheads="1"/>
              </p:cNvSpPr>
              <p:nvPr/>
            </p:nvSpPr>
            <p:spPr bwMode="auto">
              <a:xfrm>
                <a:off x="2802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5" name="Rectangle 94"/>
              <p:cNvSpPr>
                <a:spLocks noChangeArrowheads="1"/>
              </p:cNvSpPr>
              <p:nvPr/>
            </p:nvSpPr>
            <p:spPr bwMode="auto">
              <a:xfrm>
                <a:off x="3297" y="1257"/>
                <a:ext cx="9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6" name="Rectangle 95"/>
              <p:cNvSpPr>
                <a:spLocks noChangeArrowheads="1"/>
              </p:cNvSpPr>
              <p:nvPr/>
            </p:nvSpPr>
            <p:spPr bwMode="auto">
              <a:xfrm>
                <a:off x="3793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7" name="Rectangle 96"/>
              <p:cNvSpPr>
                <a:spLocks noChangeArrowheads="1"/>
              </p:cNvSpPr>
              <p:nvPr/>
            </p:nvSpPr>
            <p:spPr bwMode="auto">
              <a:xfrm>
                <a:off x="4289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8" name="Rectangle 97"/>
              <p:cNvSpPr>
                <a:spLocks noChangeArrowheads="1"/>
              </p:cNvSpPr>
              <p:nvPr/>
            </p:nvSpPr>
            <p:spPr bwMode="auto">
              <a:xfrm>
                <a:off x="4817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9" name="Rectangle 98"/>
              <p:cNvSpPr>
                <a:spLocks noChangeArrowheads="1"/>
              </p:cNvSpPr>
              <p:nvPr/>
            </p:nvSpPr>
            <p:spPr bwMode="auto">
              <a:xfrm>
                <a:off x="5182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0" name="Rectangle 99"/>
              <p:cNvSpPr>
                <a:spLocks noChangeArrowheads="1"/>
              </p:cNvSpPr>
              <p:nvPr/>
            </p:nvSpPr>
            <p:spPr bwMode="auto">
              <a:xfrm>
                <a:off x="5548" y="1257"/>
                <a:ext cx="8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1" name="Line 100"/>
              <p:cNvSpPr>
                <a:spLocks noChangeShapeType="1"/>
              </p:cNvSpPr>
              <p:nvPr/>
            </p:nvSpPr>
            <p:spPr bwMode="auto">
              <a:xfrm>
                <a:off x="657" y="1583"/>
                <a:ext cx="489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2" name="Rectangle 101"/>
              <p:cNvSpPr>
                <a:spLocks noChangeArrowheads="1"/>
              </p:cNvSpPr>
              <p:nvPr/>
            </p:nvSpPr>
            <p:spPr bwMode="auto">
              <a:xfrm>
                <a:off x="657" y="1583"/>
                <a:ext cx="489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3" name="Line 102"/>
              <p:cNvSpPr>
                <a:spLocks noChangeShapeType="1"/>
              </p:cNvSpPr>
              <p:nvPr/>
            </p:nvSpPr>
            <p:spPr bwMode="auto">
              <a:xfrm>
                <a:off x="657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4" name="Rectangle 103"/>
              <p:cNvSpPr>
                <a:spLocks noChangeArrowheads="1"/>
              </p:cNvSpPr>
              <p:nvPr/>
            </p:nvSpPr>
            <p:spPr bwMode="auto">
              <a:xfrm>
                <a:off x="657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5" name="Line 104"/>
              <p:cNvSpPr>
                <a:spLocks noChangeShapeType="1"/>
              </p:cNvSpPr>
              <p:nvPr/>
            </p:nvSpPr>
            <p:spPr bwMode="auto">
              <a:xfrm>
                <a:off x="1283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6" name="Rectangle 105"/>
              <p:cNvSpPr>
                <a:spLocks noChangeArrowheads="1"/>
              </p:cNvSpPr>
              <p:nvPr/>
            </p:nvSpPr>
            <p:spPr bwMode="auto">
              <a:xfrm>
                <a:off x="1283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7" name="Line 106"/>
              <p:cNvSpPr>
                <a:spLocks noChangeShapeType="1"/>
              </p:cNvSpPr>
              <p:nvPr/>
            </p:nvSpPr>
            <p:spPr bwMode="auto">
              <a:xfrm>
                <a:off x="1811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8" name="Rectangle 107"/>
              <p:cNvSpPr>
                <a:spLocks noChangeArrowheads="1"/>
              </p:cNvSpPr>
              <p:nvPr/>
            </p:nvSpPr>
            <p:spPr bwMode="auto">
              <a:xfrm>
                <a:off x="1811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9" name="Line 108"/>
              <p:cNvSpPr>
                <a:spLocks noChangeShapeType="1"/>
              </p:cNvSpPr>
              <p:nvPr/>
            </p:nvSpPr>
            <p:spPr bwMode="auto">
              <a:xfrm>
                <a:off x="2306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0" name="Rectangle 109"/>
              <p:cNvSpPr>
                <a:spLocks noChangeArrowheads="1"/>
              </p:cNvSpPr>
              <p:nvPr/>
            </p:nvSpPr>
            <p:spPr bwMode="auto">
              <a:xfrm>
                <a:off x="2306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1" name="Line 110"/>
              <p:cNvSpPr>
                <a:spLocks noChangeShapeType="1"/>
              </p:cNvSpPr>
              <p:nvPr/>
            </p:nvSpPr>
            <p:spPr bwMode="auto">
              <a:xfrm>
                <a:off x="2802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2" name="Rectangle 111"/>
              <p:cNvSpPr>
                <a:spLocks noChangeArrowheads="1"/>
              </p:cNvSpPr>
              <p:nvPr/>
            </p:nvSpPr>
            <p:spPr bwMode="auto">
              <a:xfrm>
                <a:off x="2802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3" name="Line 112"/>
              <p:cNvSpPr>
                <a:spLocks noChangeShapeType="1"/>
              </p:cNvSpPr>
              <p:nvPr/>
            </p:nvSpPr>
            <p:spPr bwMode="auto">
              <a:xfrm>
                <a:off x="3297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4" name="Rectangle 113"/>
              <p:cNvSpPr>
                <a:spLocks noChangeArrowheads="1"/>
              </p:cNvSpPr>
              <p:nvPr/>
            </p:nvSpPr>
            <p:spPr bwMode="auto">
              <a:xfrm>
                <a:off x="3297" y="1591"/>
                <a:ext cx="9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5" name="Line 114"/>
              <p:cNvSpPr>
                <a:spLocks noChangeShapeType="1"/>
              </p:cNvSpPr>
              <p:nvPr/>
            </p:nvSpPr>
            <p:spPr bwMode="auto">
              <a:xfrm>
                <a:off x="3793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3793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7" name="Line 116"/>
              <p:cNvSpPr>
                <a:spLocks noChangeShapeType="1"/>
              </p:cNvSpPr>
              <p:nvPr/>
            </p:nvSpPr>
            <p:spPr bwMode="auto">
              <a:xfrm>
                <a:off x="4289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8" name="Rectangle 117"/>
              <p:cNvSpPr>
                <a:spLocks noChangeArrowheads="1"/>
              </p:cNvSpPr>
              <p:nvPr/>
            </p:nvSpPr>
            <p:spPr bwMode="auto">
              <a:xfrm>
                <a:off x="4289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9" name="Line 118"/>
              <p:cNvSpPr>
                <a:spLocks noChangeShapeType="1"/>
              </p:cNvSpPr>
              <p:nvPr/>
            </p:nvSpPr>
            <p:spPr bwMode="auto">
              <a:xfrm>
                <a:off x="4817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0" name="Rectangle 119"/>
              <p:cNvSpPr>
                <a:spLocks noChangeArrowheads="1"/>
              </p:cNvSpPr>
              <p:nvPr/>
            </p:nvSpPr>
            <p:spPr bwMode="auto">
              <a:xfrm>
                <a:off x="4817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1" name="Line 120"/>
              <p:cNvSpPr>
                <a:spLocks noChangeShapeType="1"/>
              </p:cNvSpPr>
              <p:nvPr/>
            </p:nvSpPr>
            <p:spPr bwMode="auto">
              <a:xfrm>
                <a:off x="5182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2" name="Rectangle 121"/>
              <p:cNvSpPr>
                <a:spLocks noChangeArrowheads="1"/>
              </p:cNvSpPr>
              <p:nvPr/>
            </p:nvSpPr>
            <p:spPr bwMode="auto">
              <a:xfrm>
                <a:off x="5182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3" name="Line 122"/>
              <p:cNvSpPr>
                <a:spLocks noChangeShapeType="1"/>
              </p:cNvSpPr>
              <p:nvPr/>
            </p:nvSpPr>
            <p:spPr bwMode="auto">
              <a:xfrm>
                <a:off x="5548" y="1591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4" name="Rectangle 123"/>
              <p:cNvSpPr>
                <a:spLocks noChangeArrowheads="1"/>
              </p:cNvSpPr>
              <p:nvPr/>
            </p:nvSpPr>
            <p:spPr bwMode="auto">
              <a:xfrm>
                <a:off x="5548" y="1591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5" name="Line 124"/>
              <p:cNvSpPr>
                <a:spLocks noChangeShapeType="1"/>
              </p:cNvSpPr>
              <p:nvPr/>
            </p:nvSpPr>
            <p:spPr bwMode="auto">
              <a:xfrm>
                <a:off x="657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6" name="Rectangle 125"/>
              <p:cNvSpPr>
                <a:spLocks noChangeArrowheads="1"/>
              </p:cNvSpPr>
              <p:nvPr/>
            </p:nvSpPr>
            <p:spPr bwMode="auto">
              <a:xfrm>
                <a:off x="657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7" name="Line 126"/>
              <p:cNvSpPr>
                <a:spLocks noChangeShapeType="1"/>
              </p:cNvSpPr>
              <p:nvPr/>
            </p:nvSpPr>
            <p:spPr bwMode="auto">
              <a:xfrm>
                <a:off x="1283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8" name="Rectangle 127"/>
              <p:cNvSpPr>
                <a:spLocks noChangeArrowheads="1"/>
              </p:cNvSpPr>
              <p:nvPr/>
            </p:nvSpPr>
            <p:spPr bwMode="auto">
              <a:xfrm>
                <a:off x="1283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9" name="Line 128"/>
              <p:cNvSpPr>
                <a:spLocks noChangeShapeType="1"/>
              </p:cNvSpPr>
              <p:nvPr/>
            </p:nvSpPr>
            <p:spPr bwMode="auto">
              <a:xfrm>
                <a:off x="1811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0" name="Rectangle 129"/>
              <p:cNvSpPr>
                <a:spLocks noChangeArrowheads="1"/>
              </p:cNvSpPr>
              <p:nvPr/>
            </p:nvSpPr>
            <p:spPr bwMode="auto">
              <a:xfrm>
                <a:off x="1811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1" name="Line 130"/>
              <p:cNvSpPr>
                <a:spLocks noChangeShapeType="1"/>
              </p:cNvSpPr>
              <p:nvPr/>
            </p:nvSpPr>
            <p:spPr bwMode="auto">
              <a:xfrm>
                <a:off x="2306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2" name="Rectangle 131"/>
              <p:cNvSpPr>
                <a:spLocks noChangeArrowheads="1"/>
              </p:cNvSpPr>
              <p:nvPr/>
            </p:nvSpPr>
            <p:spPr bwMode="auto">
              <a:xfrm>
                <a:off x="2306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3" name="Line 132"/>
              <p:cNvSpPr>
                <a:spLocks noChangeShapeType="1"/>
              </p:cNvSpPr>
              <p:nvPr/>
            </p:nvSpPr>
            <p:spPr bwMode="auto">
              <a:xfrm>
                <a:off x="2802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4" name="Rectangle 133"/>
              <p:cNvSpPr>
                <a:spLocks noChangeArrowheads="1"/>
              </p:cNvSpPr>
              <p:nvPr/>
            </p:nvSpPr>
            <p:spPr bwMode="auto">
              <a:xfrm>
                <a:off x="2802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5" name="Line 134"/>
              <p:cNvSpPr>
                <a:spLocks noChangeShapeType="1"/>
              </p:cNvSpPr>
              <p:nvPr/>
            </p:nvSpPr>
            <p:spPr bwMode="auto">
              <a:xfrm>
                <a:off x="3297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6" name="Rectangle 135"/>
              <p:cNvSpPr>
                <a:spLocks noChangeArrowheads="1"/>
              </p:cNvSpPr>
              <p:nvPr/>
            </p:nvSpPr>
            <p:spPr bwMode="auto">
              <a:xfrm>
                <a:off x="3297" y="1917"/>
                <a:ext cx="9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7" name="Line 136"/>
              <p:cNvSpPr>
                <a:spLocks noChangeShapeType="1"/>
              </p:cNvSpPr>
              <p:nvPr/>
            </p:nvSpPr>
            <p:spPr bwMode="auto">
              <a:xfrm>
                <a:off x="3793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8" name="Rectangle 137"/>
              <p:cNvSpPr>
                <a:spLocks noChangeArrowheads="1"/>
              </p:cNvSpPr>
              <p:nvPr/>
            </p:nvSpPr>
            <p:spPr bwMode="auto">
              <a:xfrm>
                <a:off x="3793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9" name="Line 138"/>
              <p:cNvSpPr>
                <a:spLocks noChangeShapeType="1"/>
              </p:cNvSpPr>
              <p:nvPr/>
            </p:nvSpPr>
            <p:spPr bwMode="auto">
              <a:xfrm>
                <a:off x="4289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0" name="Rectangle 139"/>
              <p:cNvSpPr>
                <a:spLocks noChangeArrowheads="1"/>
              </p:cNvSpPr>
              <p:nvPr/>
            </p:nvSpPr>
            <p:spPr bwMode="auto">
              <a:xfrm>
                <a:off x="4289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1" name="Line 140"/>
              <p:cNvSpPr>
                <a:spLocks noChangeShapeType="1"/>
              </p:cNvSpPr>
              <p:nvPr/>
            </p:nvSpPr>
            <p:spPr bwMode="auto">
              <a:xfrm>
                <a:off x="4817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2" name="Rectangle 141"/>
              <p:cNvSpPr>
                <a:spLocks noChangeArrowheads="1"/>
              </p:cNvSpPr>
              <p:nvPr/>
            </p:nvSpPr>
            <p:spPr bwMode="auto">
              <a:xfrm>
                <a:off x="4817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3" name="Line 142"/>
              <p:cNvSpPr>
                <a:spLocks noChangeShapeType="1"/>
              </p:cNvSpPr>
              <p:nvPr/>
            </p:nvSpPr>
            <p:spPr bwMode="auto">
              <a:xfrm>
                <a:off x="5182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4" name="Rectangle 143"/>
              <p:cNvSpPr>
                <a:spLocks noChangeArrowheads="1"/>
              </p:cNvSpPr>
              <p:nvPr/>
            </p:nvSpPr>
            <p:spPr bwMode="auto">
              <a:xfrm>
                <a:off x="5182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5" name="Line 144"/>
              <p:cNvSpPr>
                <a:spLocks noChangeShapeType="1"/>
              </p:cNvSpPr>
              <p:nvPr/>
            </p:nvSpPr>
            <p:spPr bwMode="auto">
              <a:xfrm>
                <a:off x="5548" y="1917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6" name="Rectangle 145"/>
              <p:cNvSpPr>
                <a:spLocks noChangeArrowheads="1"/>
              </p:cNvSpPr>
              <p:nvPr/>
            </p:nvSpPr>
            <p:spPr bwMode="auto">
              <a:xfrm>
                <a:off x="5548" y="1917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7" name="Line 146"/>
              <p:cNvSpPr>
                <a:spLocks noChangeShapeType="1"/>
              </p:cNvSpPr>
              <p:nvPr/>
            </p:nvSpPr>
            <p:spPr bwMode="auto">
              <a:xfrm>
                <a:off x="657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8" name="Rectangle 147"/>
              <p:cNvSpPr>
                <a:spLocks noChangeArrowheads="1"/>
              </p:cNvSpPr>
              <p:nvPr/>
            </p:nvSpPr>
            <p:spPr bwMode="auto">
              <a:xfrm>
                <a:off x="657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9" name="Line 148"/>
              <p:cNvSpPr>
                <a:spLocks noChangeShapeType="1"/>
              </p:cNvSpPr>
              <p:nvPr/>
            </p:nvSpPr>
            <p:spPr bwMode="auto">
              <a:xfrm>
                <a:off x="1283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0" name="Rectangle 149"/>
              <p:cNvSpPr>
                <a:spLocks noChangeArrowheads="1"/>
              </p:cNvSpPr>
              <p:nvPr/>
            </p:nvSpPr>
            <p:spPr bwMode="auto">
              <a:xfrm>
                <a:off x="1283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1" name="Line 150"/>
              <p:cNvSpPr>
                <a:spLocks noChangeShapeType="1"/>
              </p:cNvSpPr>
              <p:nvPr/>
            </p:nvSpPr>
            <p:spPr bwMode="auto">
              <a:xfrm>
                <a:off x="1811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2" name="Rectangle 151"/>
              <p:cNvSpPr>
                <a:spLocks noChangeArrowheads="1"/>
              </p:cNvSpPr>
              <p:nvPr/>
            </p:nvSpPr>
            <p:spPr bwMode="auto">
              <a:xfrm>
                <a:off x="1811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3" name="Line 152"/>
              <p:cNvSpPr>
                <a:spLocks noChangeShapeType="1"/>
              </p:cNvSpPr>
              <p:nvPr/>
            </p:nvSpPr>
            <p:spPr bwMode="auto">
              <a:xfrm>
                <a:off x="2306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4" name="Rectangle 153"/>
              <p:cNvSpPr>
                <a:spLocks noChangeArrowheads="1"/>
              </p:cNvSpPr>
              <p:nvPr/>
            </p:nvSpPr>
            <p:spPr bwMode="auto">
              <a:xfrm>
                <a:off x="2306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5" name="Line 154"/>
              <p:cNvSpPr>
                <a:spLocks noChangeShapeType="1"/>
              </p:cNvSpPr>
              <p:nvPr/>
            </p:nvSpPr>
            <p:spPr bwMode="auto">
              <a:xfrm>
                <a:off x="2802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6" name="Rectangle 155"/>
              <p:cNvSpPr>
                <a:spLocks noChangeArrowheads="1"/>
              </p:cNvSpPr>
              <p:nvPr/>
            </p:nvSpPr>
            <p:spPr bwMode="auto">
              <a:xfrm>
                <a:off x="2802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7" name="Line 156"/>
              <p:cNvSpPr>
                <a:spLocks noChangeShapeType="1"/>
              </p:cNvSpPr>
              <p:nvPr/>
            </p:nvSpPr>
            <p:spPr bwMode="auto">
              <a:xfrm>
                <a:off x="3297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8" name="Rectangle 157"/>
              <p:cNvSpPr>
                <a:spLocks noChangeArrowheads="1"/>
              </p:cNvSpPr>
              <p:nvPr/>
            </p:nvSpPr>
            <p:spPr bwMode="auto">
              <a:xfrm>
                <a:off x="3297" y="2243"/>
                <a:ext cx="9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9" name="Line 158"/>
              <p:cNvSpPr>
                <a:spLocks noChangeShapeType="1"/>
              </p:cNvSpPr>
              <p:nvPr/>
            </p:nvSpPr>
            <p:spPr bwMode="auto">
              <a:xfrm>
                <a:off x="3793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0" name="Rectangle 159"/>
              <p:cNvSpPr>
                <a:spLocks noChangeArrowheads="1"/>
              </p:cNvSpPr>
              <p:nvPr/>
            </p:nvSpPr>
            <p:spPr bwMode="auto">
              <a:xfrm>
                <a:off x="3793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1" name="Line 160"/>
              <p:cNvSpPr>
                <a:spLocks noChangeShapeType="1"/>
              </p:cNvSpPr>
              <p:nvPr/>
            </p:nvSpPr>
            <p:spPr bwMode="auto">
              <a:xfrm>
                <a:off x="4289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2" name="Rectangle 161"/>
              <p:cNvSpPr>
                <a:spLocks noChangeArrowheads="1"/>
              </p:cNvSpPr>
              <p:nvPr/>
            </p:nvSpPr>
            <p:spPr bwMode="auto">
              <a:xfrm>
                <a:off x="4289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3" name="Line 162"/>
              <p:cNvSpPr>
                <a:spLocks noChangeShapeType="1"/>
              </p:cNvSpPr>
              <p:nvPr/>
            </p:nvSpPr>
            <p:spPr bwMode="auto">
              <a:xfrm>
                <a:off x="4817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4" name="Rectangle 163"/>
              <p:cNvSpPr>
                <a:spLocks noChangeArrowheads="1"/>
              </p:cNvSpPr>
              <p:nvPr/>
            </p:nvSpPr>
            <p:spPr bwMode="auto">
              <a:xfrm>
                <a:off x="4817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5" name="Line 164"/>
              <p:cNvSpPr>
                <a:spLocks noChangeShapeType="1"/>
              </p:cNvSpPr>
              <p:nvPr/>
            </p:nvSpPr>
            <p:spPr bwMode="auto">
              <a:xfrm>
                <a:off x="5182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6" name="Rectangle 165"/>
              <p:cNvSpPr>
                <a:spLocks noChangeArrowheads="1"/>
              </p:cNvSpPr>
              <p:nvPr/>
            </p:nvSpPr>
            <p:spPr bwMode="auto">
              <a:xfrm>
                <a:off x="5182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7" name="Line 166"/>
              <p:cNvSpPr>
                <a:spLocks noChangeShapeType="1"/>
              </p:cNvSpPr>
              <p:nvPr/>
            </p:nvSpPr>
            <p:spPr bwMode="auto">
              <a:xfrm>
                <a:off x="5548" y="2243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8" name="Rectangle 167"/>
              <p:cNvSpPr>
                <a:spLocks noChangeArrowheads="1"/>
              </p:cNvSpPr>
              <p:nvPr/>
            </p:nvSpPr>
            <p:spPr bwMode="auto">
              <a:xfrm>
                <a:off x="5548" y="2243"/>
                <a:ext cx="8" cy="15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9" name="Line 168"/>
              <p:cNvSpPr>
                <a:spLocks noChangeShapeType="1"/>
              </p:cNvSpPr>
              <p:nvPr/>
            </p:nvSpPr>
            <p:spPr bwMode="auto">
              <a:xfrm>
                <a:off x="657" y="2724"/>
                <a:ext cx="489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0" name="Rectangle 169"/>
              <p:cNvSpPr>
                <a:spLocks noChangeArrowheads="1"/>
              </p:cNvSpPr>
              <p:nvPr/>
            </p:nvSpPr>
            <p:spPr bwMode="auto">
              <a:xfrm>
                <a:off x="657" y="2724"/>
                <a:ext cx="489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1" name="Line 170"/>
              <p:cNvSpPr>
                <a:spLocks noChangeShapeType="1"/>
              </p:cNvSpPr>
              <p:nvPr/>
            </p:nvSpPr>
            <p:spPr bwMode="auto">
              <a:xfrm>
                <a:off x="657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657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3" name="Line 172"/>
              <p:cNvSpPr>
                <a:spLocks noChangeShapeType="1"/>
              </p:cNvSpPr>
              <p:nvPr/>
            </p:nvSpPr>
            <p:spPr bwMode="auto">
              <a:xfrm>
                <a:off x="1283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1283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5" name="Line 174"/>
              <p:cNvSpPr>
                <a:spLocks noChangeShapeType="1"/>
              </p:cNvSpPr>
              <p:nvPr/>
            </p:nvSpPr>
            <p:spPr bwMode="auto">
              <a:xfrm>
                <a:off x="1811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6" name="Rectangle 175"/>
              <p:cNvSpPr>
                <a:spLocks noChangeArrowheads="1"/>
              </p:cNvSpPr>
              <p:nvPr/>
            </p:nvSpPr>
            <p:spPr bwMode="auto">
              <a:xfrm>
                <a:off x="1811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7" name="Line 176"/>
              <p:cNvSpPr>
                <a:spLocks noChangeShapeType="1"/>
              </p:cNvSpPr>
              <p:nvPr/>
            </p:nvSpPr>
            <p:spPr bwMode="auto">
              <a:xfrm>
                <a:off x="2306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8" name="Rectangle 177"/>
              <p:cNvSpPr>
                <a:spLocks noChangeArrowheads="1"/>
              </p:cNvSpPr>
              <p:nvPr/>
            </p:nvSpPr>
            <p:spPr bwMode="auto">
              <a:xfrm>
                <a:off x="2306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9" name="Line 178"/>
              <p:cNvSpPr>
                <a:spLocks noChangeShapeType="1"/>
              </p:cNvSpPr>
              <p:nvPr/>
            </p:nvSpPr>
            <p:spPr bwMode="auto">
              <a:xfrm>
                <a:off x="2802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0" name="Rectangle 179"/>
              <p:cNvSpPr>
                <a:spLocks noChangeArrowheads="1"/>
              </p:cNvSpPr>
              <p:nvPr/>
            </p:nvSpPr>
            <p:spPr bwMode="auto">
              <a:xfrm>
                <a:off x="2802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1" name="Line 180"/>
              <p:cNvSpPr>
                <a:spLocks noChangeShapeType="1"/>
              </p:cNvSpPr>
              <p:nvPr/>
            </p:nvSpPr>
            <p:spPr bwMode="auto">
              <a:xfrm>
                <a:off x="3297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2" name="Rectangle 181"/>
              <p:cNvSpPr>
                <a:spLocks noChangeArrowheads="1"/>
              </p:cNvSpPr>
              <p:nvPr/>
            </p:nvSpPr>
            <p:spPr bwMode="auto">
              <a:xfrm>
                <a:off x="3297" y="2895"/>
                <a:ext cx="9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3" name="Line 182"/>
              <p:cNvSpPr>
                <a:spLocks noChangeShapeType="1"/>
              </p:cNvSpPr>
              <p:nvPr/>
            </p:nvSpPr>
            <p:spPr bwMode="auto">
              <a:xfrm>
                <a:off x="3793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4" name="Rectangle 183"/>
              <p:cNvSpPr>
                <a:spLocks noChangeArrowheads="1"/>
              </p:cNvSpPr>
              <p:nvPr/>
            </p:nvSpPr>
            <p:spPr bwMode="auto">
              <a:xfrm>
                <a:off x="3793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5" name="Line 184"/>
              <p:cNvSpPr>
                <a:spLocks noChangeShapeType="1"/>
              </p:cNvSpPr>
              <p:nvPr/>
            </p:nvSpPr>
            <p:spPr bwMode="auto">
              <a:xfrm>
                <a:off x="4289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6" name="Rectangle 185"/>
              <p:cNvSpPr>
                <a:spLocks noChangeArrowheads="1"/>
              </p:cNvSpPr>
              <p:nvPr/>
            </p:nvSpPr>
            <p:spPr bwMode="auto">
              <a:xfrm>
                <a:off x="4289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7" name="Line 186"/>
              <p:cNvSpPr>
                <a:spLocks noChangeShapeType="1"/>
              </p:cNvSpPr>
              <p:nvPr/>
            </p:nvSpPr>
            <p:spPr bwMode="auto">
              <a:xfrm>
                <a:off x="4817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8" name="Rectangle 187"/>
              <p:cNvSpPr>
                <a:spLocks noChangeArrowheads="1"/>
              </p:cNvSpPr>
              <p:nvPr/>
            </p:nvSpPr>
            <p:spPr bwMode="auto">
              <a:xfrm>
                <a:off x="4817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9" name="Line 188"/>
              <p:cNvSpPr>
                <a:spLocks noChangeShapeType="1"/>
              </p:cNvSpPr>
              <p:nvPr/>
            </p:nvSpPr>
            <p:spPr bwMode="auto">
              <a:xfrm>
                <a:off x="5182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0" name="Rectangle 189"/>
              <p:cNvSpPr>
                <a:spLocks noChangeArrowheads="1"/>
              </p:cNvSpPr>
              <p:nvPr/>
            </p:nvSpPr>
            <p:spPr bwMode="auto">
              <a:xfrm>
                <a:off x="5182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1" name="Line 190"/>
              <p:cNvSpPr>
                <a:spLocks noChangeShapeType="1"/>
              </p:cNvSpPr>
              <p:nvPr/>
            </p:nvSpPr>
            <p:spPr bwMode="auto">
              <a:xfrm>
                <a:off x="5548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2" name="Rectangle 191"/>
              <p:cNvSpPr>
                <a:spLocks noChangeArrowheads="1"/>
              </p:cNvSpPr>
              <p:nvPr/>
            </p:nvSpPr>
            <p:spPr bwMode="auto">
              <a:xfrm>
                <a:off x="5548" y="289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3" name="Line 192"/>
              <p:cNvSpPr>
                <a:spLocks noChangeShapeType="1"/>
              </p:cNvSpPr>
              <p:nvPr/>
            </p:nvSpPr>
            <p:spPr bwMode="auto">
              <a:xfrm>
                <a:off x="5556" y="12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4" name="Rectangle 193"/>
              <p:cNvSpPr>
                <a:spLocks noChangeArrowheads="1"/>
              </p:cNvSpPr>
              <p:nvPr/>
            </p:nvSpPr>
            <p:spPr bwMode="auto">
              <a:xfrm>
                <a:off x="5556" y="1257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5" name="Line 194"/>
              <p:cNvSpPr>
                <a:spLocks noChangeShapeType="1"/>
              </p:cNvSpPr>
              <p:nvPr/>
            </p:nvSpPr>
            <p:spPr bwMode="auto">
              <a:xfrm>
                <a:off x="5556" y="15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6" name="Rectangle 195"/>
              <p:cNvSpPr>
                <a:spLocks noChangeArrowheads="1"/>
              </p:cNvSpPr>
              <p:nvPr/>
            </p:nvSpPr>
            <p:spPr bwMode="auto">
              <a:xfrm>
                <a:off x="5556" y="1583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7" name="Line 196"/>
              <p:cNvSpPr>
                <a:spLocks noChangeShapeType="1"/>
              </p:cNvSpPr>
              <p:nvPr/>
            </p:nvSpPr>
            <p:spPr bwMode="auto">
              <a:xfrm>
                <a:off x="5556" y="1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8" name="Rectangle 197"/>
              <p:cNvSpPr>
                <a:spLocks noChangeArrowheads="1"/>
              </p:cNvSpPr>
              <p:nvPr/>
            </p:nvSpPr>
            <p:spPr bwMode="auto">
              <a:xfrm>
                <a:off x="5556" y="1746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9" name="Line 198"/>
              <p:cNvSpPr>
                <a:spLocks noChangeShapeType="1"/>
              </p:cNvSpPr>
              <p:nvPr/>
            </p:nvSpPr>
            <p:spPr bwMode="auto">
              <a:xfrm>
                <a:off x="5556" y="19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0" name="Rectangle 199"/>
              <p:cNvSpPr>
                <a:spLocks noChangeArrowheads="1"/>
              </p:cNvSpPr>
              <p:nvPr/>
            </p:nvSpPr>
            <p:spPr bwMode="auto">
              <a:xfrm>
                <a:off x="5556" y="1909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1" name="Line 200"/>
              <p:cNvSpPr>
                <a:spLocks noChangeShapeType="1"/>
              </p:cNvSpPr>
              <p:nvPr/>
            </p:nvSpPr>
            <p:spPr bwMode="auto">
              <a:xfrm>
                <a:off x="5556" y="20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2" name="Rectangle 201"/>
              <p:cNvSpPr>
                <a:spLocks noChangeArrowheads="1"/>
              </p:cNvSpPr>
              <p:nvPr/>
            </p:nvSpPr>
            <p:spPr bwMode="auto">
              <a:xfrm>
                <a:off x="5556" y="2072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3" name="Line 202"/>
              <p:cNvSpPr>
                <a:spLocks noChangeShapeType="1"/>
              </p:cNvSpPr>
              <p:nvPr/>
            </p:nvSpPr>
            <p:spPr bwMode="auto">
              <a:xfrm>
                <a:off x="5556" y="22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4" name="Rectangle 203"/>
              <p:cNvSpPr>
                <a:spLocks noChangeArrowheads="1"/>
              </p:cNvSpPr>
              <p:nvPr/>
            </p:nvSpPr>
            <p:spPr bwMode="auto">
              <a:xfrm>
                <a:off x="5556" y="2235"/>
                <a:ext cx="8" cy="8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5" name="Line 204"/>
              <p:cNvSpPr>
                <a:spLocks noChangeShapeType="1"/>
              </p:cNvSpPr>
              <p:nvPr/>
            </p:nvSpPr>
            <p:spPr bwMode="auto">
              <a:xfrm>
                <a:off x="5556" y="23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>
              <a:off x="5556" y="2398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" name="Line 207"/>
            <p:cNvSpPr>
              <a:spLocks noChangeShapeType="1"/>
            </p:cNvSpPr>
            <p:nvPr/>
          </p:nvSpPr>
          <p:spPr bwMode="auto">
            <a:xfrm>
              <a:off x="5556" y="25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5556" y="2561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1" name="Line 209"/>
            <p:cNvSpPr>
              <a:spLocks noChangeShapeType="1"/>
            </p:cNvSpPr>
            <p:nvPr/>
          </p:nvSpPr>
          <p:spPr bwMode="auto">
            <a:xfrm>
              <a:off x="5556" y="272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5556" y="272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" name="Line 211"/>
            <p:cNvSpPr>
              <a:spLocks noChangeShapeType="1"/>
            </p:cNvSpPr>
            <p:nvPr/>
          </p:nvSpPr>
          <p:spPr bwMode="auto">
            <a:xfrm>
              <a:off x="5556" y="288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" name="Rectangle 212"/>
            <p:cNvSpPr>
              <a:spLocks noChangeArrowheads="1"/>
            </p:cNvSpPr>
            <p:nvPr/>
          </p:nvSpPr>
          <p:spPr bwMode="auto">
            <a:xfrm>
              <a:off x="5556" y="2887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860150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Pas d’inventaire forestier national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 Belgique 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3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inventaires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régionaux : IPRFW, VBI, IBGE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BE" sz="1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Nombreuses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différences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méthodologiques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Aucune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synchronisation des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inventaires</a:t>
            </a:r>
            <a:endParaRPr lang="fr-BE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sz="10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8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Mais</a:t>
            </a:r>
            <a:r>
              <a:rPr lang="en-GB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besoin</a:t>
            </a:r>
            <a:r>
              <a:rPr lang="en-GB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de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</a:t>
            </a:r>
            <a:r>
              <a:rPr lang="en-GB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harmonisés</a:t>
            </a:r>
            <a:r>
              <a:rPr lang="en-GB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Forest Resource Assessment (FAO)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Greenhouse gas inventory (UNFCCC)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Forest reference level (EU-LULUCF)</a:t>
            </a:r>
            <a:endParaRPr lang="fr-BE" sz="2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Contexte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0279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235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Composition du recrutement: modèle matriciel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Nha</a:t>
            </a:r>
            <a:r>
              <a:rPr lang="en-GB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recrut</a:t>
            </a:r>
            <a:r>
              <a:rPr lang="en-GB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n-GB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=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Nha</a:t>
            </a:r>
            <a:r>
              <a:rPr lang="en-GB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recrut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*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Compo</a:t>
            </a:r>
            <a:r>
              <a:rPr lang="en-GB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forêt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*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Matrix</a:t>
            </a:r>
            <a:r>
              <a:rPr lang="en-GB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région</a:t>
            </a:r>
            <a:endParaRPr lang="en-GB" sz="2400" kern="0" baseline="-2500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Wallonie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HE (30%)	&gt;&gt;&gt;	CH (&lt; 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4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%)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12% = BO &gt; EP &gt; CA &gt; ES &gt; FR = 8%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9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Flandre</a:t>
            </a:r>
            <a:endParaRPr lang="en-GB" sz="24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BO (17%)	&gt;&gt;&gt;	HE (1%)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12% = </a:t>
            </a:r>
            <a:r>
              <a:rPr lang="en-GB" sz="24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&gt; CH &gt; FD &gt; </a:t>
            </a:r>
            <a:r>
              <a:rPr lang="en-GB" sz="24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&gt; PS = 8%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du recrutement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75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235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Composition du recrutement: modèle matriciel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du recrutement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1132030"/>
            <a:ext cx="723696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9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235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Composition du recrutement: modèle matriciel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du recrutement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1132030"/>
            <a:ext cx="723696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46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23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235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Reforestation: analyse par Région et propriétaire</a:t>
            </a:r>
          </a:p>
          <a:p>
            <a:pPr lvl="1">
              <a:spcBef>
                <a:spcPct val="0"/>
              </a:spcBef>
              <a:defRPr/>
            </a:pP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Forte influence de la region: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Wallonie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	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55% 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RES	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2% 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		30% RN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Flandre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	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5% 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RES		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30% 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		20% RN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9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Forte 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influence du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propriétaire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Wallonie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Public:	26% RN	22% EP-DO	15% EP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Privé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:	40% RN	20% EP		18% DO</a:t>
            </a:r>
            <a:endParaRPr lang="fr-BE" sz="8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 la reforestation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9138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24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235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Reforestation: probabilité par type et propriétaire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 la reforestation</a:t>
            </a: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17" y="1203598"/>
            <a:ext cx="5509311" cy="38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9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Modélisation de l’évolution des peuplements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-171"/>
          <a:stretch/>
        </p:blipFill>
        <p:spPr bwMode="auto">
          <a:xfrm>
            <a:off x="738748" y="756000"/>
            <a:ext cx="8372623" cy="31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>
            <a:spLocks noChangeAspect="1"/>
          </p:cNvSpPr>
          <p:nvPr/>
        </p:nvSpPr>
        <p:spPr bwMode="auto">
          <a:xfrm>
            <a:off x="2392444" y="2005734"/>
            <a:ext cx="1113950" cy="39385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9324" tIns="39662" rIns="79324" bIns="39662" anchor="ctr"/>
          <a:lstStyle/>
          <a:p>
            <a:pPr algn="ctr" defTabSz="3620544">
              <a:defRPr/>
            </a:pPr>
            <a:r>
              <a:rPr lang="fr-BE" sz="1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Récolte</a:t>
            </a:r>
            <a:endParaRPr lang="fr-BE" sz="1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26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des peuplements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/>
          <a:stretch/>
        </p:blipFill>
        <p:spPr bwMode="auto">
          <a:xfrm>
            <a:off x="756357" y="756000"/>
            <a:ext cx="8339247" cy="42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>
            <a:spLocks noChangeAspect="1"/>
          </p:cNvSpPr>
          <p:nvPr/>
        </p:nvSpPr>
        <p:spPr bwMode="auto">
          <a:xfrm>
            <a:off x="2392444" y="2005734"/>
            <a:ext cx="1113950" cy="39385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9324" tIns="39662" rIns="79324" bIns="39662" anchor="ctr"/>
          <a:lstStyle/>
          <a:p>
            <a:pPr algn="ctr" defTabSz="3620544">
              <a:defRPr/>
            </a:pPr>
            <a:r>
              <a:rPr lang="fr-BE" sz="1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Récolte</a:t>
            </a:r>
            <a:endParaRPr lang="fr-BE" sz="1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10"/>
          <p:cNvSpPr txBox="1">
            <a:spLocks noChangeArrowheads="1"/>
          </p:cNvSpPr>
          <p:nvPr/>
        </p:nvSpPr>
        <p:spPr bwMode="auto">
          <a:xfrm>
            <a:off x="1394497" y="2686738"/>
            <a:ext cx="873247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r-BE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 de peuplements </a:t>
            </a:r>
          </a:p>
          <a:p>
            <a:pPr algn="ctr"/>
            <a:r>
              <a:rPr lang="fr-BE" alt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partir des </a:t>
            </a:r>
            <a:r>
              <a:rPr lang="fr-BE" alt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endParaRPr lang="fr-BE" alt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0455" y="3542077"/>
            <a:ext cx="63941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3771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4235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Développement du simulateur forestier SIMREG :</a:t>
            </a:r>
          </a:p>
          <a:p>
            <a:pPr>
              <a:spcBef>
                <a:spcPct val="0"/>
              </a:spcBef>
              <a:defRPr/>
            </a:pP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	Point 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 départ = données </a:t>
            </a:r>
            <a:r>
              <a:rPr lang="fr-BE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des inventaires régionaux</a:t>
            </a: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Chaque UE productive =&gt; 10 peuplements de 5 ha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sauf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à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Bxl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où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chaque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UE = 1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pplt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122 696 peuplements (612 978 ha)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Chaque arbre mesuré  =&gt; 500 à 8000 arbres simulés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≈ 650 </a:t>
            </a:r>
            <a:r>
              <a:rPr lang="fr-BE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 arbres 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simulés</a:t>
            </a: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	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Simulation grandeur nature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sz="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Application des modèles calibrés </a:t>
            </a:r>
            <a:r>
              <a:rPr lang="fr-BE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aux données du 1</a:t>
            </a:r>
            <a:r>
              <a:rPr lang="fr-BE" sz="2400" b="1" kern="0" baseline="30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er</a:t>
            </a:r>
            <a:r>
              <a:rPr lang="fr-BE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cycle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Quelle évolution si les tendances se maintiennent ?</a:t>
            </a:r>
            <a:endParaRPr lang="fr-BE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</a:t>
            </a:r>
            <a:r>
              <a:rPr lang="fr-BE" dirty="0" smtClean="0"/>
              <a:t>de la forêt wallonne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470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28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évolution de la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composition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89781"/>
            <a:ext cx="6477409" cy="43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4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29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bilan CO2 net de la forêt wallonne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188000"/>
            <a:ext cx="7711201" cy="3855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32040" y="2549659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66CC"/>
                </a:solidFill>
              </a:rPr>
              <a:t>≈</a:t>
            </a:r>
            <a:r>
              <a:rPr lang="en-GB" sz="1400" b="1" dirty="0" smtClean="0">
                <a:solidFill>
                  <a:srgbClr val="0066CC"/>
                </a:solidFill>
              </a:rPr>
              <a:t> 2,4 t/ha/an</a:t>
            </a:r>
            <a:endParaRPr lang="fr-BE" sz="1400" b="1" dirty="0" smtClean="0">
              <a:solidFill>
                <a:srgbClr val="0066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1707654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9900"/>
                </a:solidFill>
              </a:rPr>
              <a:t>≈ 14,2 t/ha/an</a:t>
            </a:r>
            <a:endParaRPr lang="fr-BE" sz="1400" b="1" dirty="0" smtClean="0">
              <a:solidFill>
                <a:srgbClr val="0099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69825" y="3530525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≈</a:t>
            </a:r>
            <a:r>
              <a:rPr lang="en-GB" sz="1400" b="1" dirty="0" smtClean="0">
                <a:solidFill>
                  <a:srgbClr val="C00000"/>
                </a:solidFill>
              </a:rPr>
              <a:t> -11,8 t/ha/an</a:t>
            </a:r>
            <a:endParaRPr lang="fr-BE" sz="1400" b="1" dirty="0" smtClean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2485992"/>
            <a:ext cx="147659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3333CC"/>
                </a:solidFill>
              </a:rPr>
              <a:t>Puits</a:t>
            </a:r>
            <a:r>
              <a:rPr lang="en-GB" sz="1400" b="1" dirty="0" smtClean="0">
                <a:solidFill>
                  <a:srgbClr val="3333CC"/>
                </a:solidFill>
              </a:rPr>
              <a:t> CO2 total</a:t>
            </a:r>
          </a:p>
          <a:p>
            <a:pPr algn="ctr"/>
            <a:r>
              <a:rPr lang="en-GB" sz="1400" b="1" dirty="0" smtClean="0">
                <a:solidFill>
                  <a:srgbClr val="3333CC"/>
                </a:solidFill>
              </a:rPr>
              <a:t>=</a:t>
            </a:r>
          </a:p>
          <a:p>
            <a:pPr algn="ctr"/>
            <a:r>
              <a:rPr lang="en-GB" sz="1400" b="1" dirty="0" smtClean="0">
                <a:solidFill>
                  <a:srgbClr val="3333CC"/>
                </a:solidFill>
              </a:rPr>
              <a:t>1100 </a:t>
            </a:r>
            <a:r>
              <a:rPr lang="en-GB" sz="1400" b="1" dirty="0" err="1" smtClean="0">
                <a:solidFill>
                  <a:srgbClr val="3333CC"/>
                </a:solidFill>
              </a:rPr>
              <a:t>kt</a:t>
            </a:r>
            <a:r>
              <a:rPr lang="en-GB" sz="1400" b="1" dirty="0" smtClean="0">
                <a:solidFill>
                  <a:srgbClr val="3333CC"/>
                </a:solidFill>
              </a:rPr>
              <a:t>/an</a:t>
            </a:r>
            <a:endParaRPr lang="fr-BE" sz="1400" b="1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03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Développer un modèle de simulation forestière 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Compatible avec différents inventaires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BE" sz="1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Apte à prédire l’évolution des ressources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BE" sz="10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Permettant d’évaluer l’impact probable de :</a:t>
            </a:r>
            <a:endParaRPr lang="fr-BE" sz="2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2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Scénarios de gestion originaux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2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sz="22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Perturbations naturelles / </a:t>
            </a:r>
            <a:r>
              <a:rPr lang="fr-BE" sz="2200" i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</a:t>
            </a:r>
            <a:r>
              <a:rPr lang="fr-BE" sz="22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hangements globaux</a:t>
            </a:r>
          </a:p>
          <a:p>
            <a:pPr lvl="1">
              <a:spcBef>
                <a:spcPct val="0"/>
              </a:spcBef>
              <a:defRPr/>
            </a:pPr>
            <a:endParaRPr lang="fr-BE" sz="1000" b="1" i="1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BE" sz="24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Harmonisation </a:t>
            </a:r>
            <a:r>
              <a:rPr lang="fr-BE" sz="2400" b="1" i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et synchronisation des </a:t>
            </a:r>
            <a:r>
              <a:rPr lang="fr-BE" sz="24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résultats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BE" sz="1000" b="1" i="1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Aider au </a:t>
            </a:r>
            <a:r>
              <a:rPr lang="en-GB" sz="2400" b="1" i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développement</a:t>
            </a:r>
            <a:r>
              <a:rPr lang="en-GB" sz="24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b="1" i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d’une</a:t>
            </a:r>
            <a:r>
              <a:rPr lang="en-GB" sz="24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b="1" i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gestion</a:t>
            </a:r>
            <a:r>
              <a:rPr lang="en-GB" sz="24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durable</a:t>
            </a:r>
            <a:endParaRPr lang="fr-BE" sz="2400" b="1" i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Objectifs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273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30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bilan CO2 net de la forêt flamande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188000"/>
            <a:ext cx="7711201" cy="385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6336" y="2571750"/>
            <a:ext cx="10801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4932040" y="2526988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66CC"/>
                </a:solidFill>
              </a:rPr>
              <a:t>≈</a:t>
            </a:r>
            <a:r>
              <a:rPr lang="en-GB" sz="1400" b="1" dirty="0" smtClean="0">
                <a:solidFill>
                  <a:srgbClr val="0066CC"/>
                </a:solidFill>
              </a:rPr>
              <a:t> 1,8 t/ha/an</a:t>
            </a:r>
            <a:endParaRPr lang="fr-BE" sz="1400" b="1" dirty="0" smtClean="0">
              <a:solidFill>
                <a:srgbClr val="0066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4048" y="1795356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9900"/>
                </a:solidFill>
              </a:rPr>
              <a:t>≈ 9,6 t/ha/an</a:t>
            </a:r>
            <a:endParaRPr lang="fr-BE" sz="1400" b="1" dirty="0" smtClean="0">
              <a:solidFill>
                <a:srgbClr val="0099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69825" y="3443403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≈</a:t>
            </a:r>
            <a:r>
              <a:rPr lang="en-GB" sz="1400" b="1" dirty="0" smtClean="0">
                <a:solidFill>
                  <a:srgbClr val="C00000"/>
                </a:solidFill>
              </a:rPr>
              <a:t> -7,7 t/ha/an</a:t>
            </a:r>
            <a:endParaRPr lang="fr-BE" sz="1400" b="1" dirty="0" smtClean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96336" y="2485992"/>
            <a:ext cx="147659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3333CC"/>
                </a:solidFill>
              </a:rPr>
              <a:t>Puits</a:t>
            </a:r>
            <a:r>
              <a:rPr lang="en-GB" sz="1400" b="1" dirty="0" smtClean="0">
                <a:solidFill>
                  <a:srgbClr val="3333CC"/>
                </a:solidFill>
              </a:rPr>
              <a:t> CO2 total</a:t>
            </a:r>
          </a:p>
          <a:p>
            <a:pPr algn="ctr"/>
            <a:r>
              <a:rPr lang="en-GB" sz="1400" b="1" dirty="0" smtClean="0">
                <a:solidFill>
                  <a:srgbClr val="3333CC"/>
                </a:solidFill>
              </a:rPr>
              <a:t>=</a:t>
            </a:r>
          </a:p>
          <a:p>
            <a:pPr algn="ctr"/>
            <a:r>
              <a:rPr lang="en-GB" sz="1400" b="1" dirty="0" smtClean="0">
                <a:solidFill>
                  <a:srgbClr val="3333CC"/>
                </a:solidFill>
              </a:rPr>
              <a:t>240 </a:t>
            </a:r>
            <a:r>
              <a:rPr lang="en-GB" sz="1400" b="1" dirty="0" err="1" smtClean="0">
                <a:solidFill>
                  <a:srgbClr val="3333CC"/>
                </a:solidFill>
              </a:rPr>
              <a:t>kt</a:t>
            </a:r>
            <a:r>
              <a:rPr lang="en-GB" sz="1400" b="1" dirty="0" smtClean="0">
                <a:solidFill>
                  <a:srgbClr val="3333CC"/>
                </a:solidFill>
              </a:rPr>
              <a:t>/an</a:t>
            </a:r>
            <a:endParaRPr lang="fr-BE" sz="1400" b="1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4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31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/>
              <a:t>Simulation de l’évolution de la forêt </a:t>
            </a:r>
            <a:r>
              <a:rPr lang="fr-BE" dirty="0" smtClean="0"/>
              <a:t>wallonne</a:t>
            </a:r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bilan CO2 net de la forêt Bruxelloise</a:t>
            </a: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188000"/>
            <a:ext cx="7711201" cy="385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96336" y="2427734"/>
            <a:ext cx="10801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4932040" y="2427734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66CC"/>
                </a:solidFill>
              </a:rPr>
              <a:t>≈</a:t>
            </a:r>
            <a:r>
              <a:rPr lang="en-GB" sz="1400" b="1" dirty="0" smtClean="0">
                <a:solidFill>
                  <a:srgbClr val="0066CC"/>
                </a:solidFill>
              </a:rPr>
              <a:t> 4,9 t/ha/an</a:t>
            </a:r>
            <a:endParaRPr lang="fr-BE" sz="1400" b="1" dirty="0" smtClean="0">
              <a:solidFill>
                <a:srgbClr val="0066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4048" y="2018937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9900"/>
                </a:solidFill>
              </a:rPr>
              <a:t>≈ </a:t>
            </a:r>
            <a:r>
              <a:rPr lang="en-GB" sz="1400" b="1" dirty="0" smtClean="0">
                <a:solidFill>
                  <a:srgbClr val="009900"/>
                </a:solidFill>
              </a:rPr>
              <a:t>15,2 </a:t>
            </a:r>
            <a:r>
              <a:rPr lang="en-GB" sz="1400" b="1" dirty="0" smtClean="0">
                <a:solidFill>
                  <a:srgbClr val="009900"/>
                </a:solidFill>
              </a:rPr>
              <a:t>t/ha/an</a:t>
            </a:r>
            <a:endParaRPr lang="fr-BE" sz="1400" b="1" dirty="0" smtClean="0">
              <a:solidFill>
                <a:srgbClr val="0099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69825" y="3075806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≈</a:t>
            </a:r>
            <a:r>
              <a:rPr lang="en-GB" sz="1400" b="1" dirty="0" smtClean="0">
                <a:solidFill>
                  <a:srgbClr val="C00000"/>
                </a:solidFill>
              </a:rPr>
              <a:t> -10,3 t/ha/an</a:t>
            </a:r>
            <a:endParaRPr lang="fr-BE" sz="1400" b="1" dirty="0" smtClean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336" y="2396617"/>
            <a:ext cx="147659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3333CC"/>
                </a:solidFill>
              </a:rPr>
              <a:t>Puits</a:t>
            </a:r>
            <a:r>
              <a:rPr lang="en-GB" sz="1400" b="1" dirty="0" smtClean="0">
                <a:solidFill>
                  <a:srgbClr val="3333CC"/>
                </a:solidFill>
              </a:rPr>
              <a:t> CO2 total</a:t>
            </a:r>
          </a:p>
          <a:p>
            <a:pPr algn="ctr"/>
            <a:r>
              <a:rPr lang="en-GB" sz="1400" b="1" dirty="0" smtClean="0">
                <a:solidFill>
                  <a:srgbClr val="3333CC"/>
                </a:solidFill>
              </a:rPr>
              <a:t>=</a:t>
            </a:r>
          </a:p>
          <a:p>
            <a:pPr algn="ctr"/>
            <a:r>
              <a:rPr lang="en-GB" sz="1400" b="1" dirty="0" smtClean="0">
                <a:solidFill>
                  <a:srgbClr val="3333CC"/>
                </a:solidFill>
              </a:rPr>
              <a:t>7,5 </a:t>
            </a:r>
            <a:r>
              <a:rPr lang="en-GB" sz="1400" b="1" dirty="0" err="1" smtClean="0">
                <a:solidFill>
                  <a:srgbClr val="3333CC"/>
                </a:solidFill>
              </a:rPr>
              <a:t>kt</a:t>
            </a:r>
            <a:r>
              <a:rPr lang="en-GB" sz="1400" b="1" dirty="0" smtClean="0">
                <a:solidFill>
                  <a:srgbClr val="3333CC"/>
                </a:solidFill>
              </a:rPr>
              <a:t>/an</a:t>
            </a:r>
            <a:endParaRPr lang="fr-BE" sz="1400" b="1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53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32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04834" y="75715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endParaRPr lang="fr-BE" sz="1200" b="1" kern="0" dirty="0" smtClean="0">
              <a:solidFill>
                <a:sysClr val="windowText" lastClr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fr-BE" sz="2800" b="1" kern="0" dirty="0">
                <a:solidFill>
                  <a:sysClr val="windowText" lastClr="000000"/>
                </a:solidFill>
              </a:rPr>
              <a:t>	</a:t>
            </a:r>
            <a:r>
              <a:rPr lang="fr-BE" sz="2800" b="1" kern="0" dirty="0" smtClean="0">
                <a:solidFill>
                  <a:sysClr val="windowText" lastClr="000000"/>
                </a:solidFill>
              </a:rPr>
              <a:t>Simuler des scénarios originaux 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800" kern="0" dirty="0" smtClean="0">
                <a:solidFill>
                  <a:sysClr val="windowText" lastClr="000000"/>
                </a:solidFill>
              </a:rPr>
              <a:t> Ravageurs, aléas naturels,…</a:t>
            </a:r>
          </a:p>
          <a:p>
            <a:pPr lvl="3">
              <a:spcBef>
                <a:spcPct val="0"/>
              </a:spcBef>
              <a:defRPr/>
            </a:pPr>
            <a:r>
              <a:rPr lang="fr-BE" sz="2800" i="1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fr-BE" sz="2800" i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	 Crise </a:t>
            </a:r>
            <a:r>
              <a:rPr lang="fr-BE" sz="2800" i="1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« scolytes </a:t>
            </a:r>
            <a:r>
              <a:rPr lang="fr-BE" sz="2800" i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»</a:t>
            </a:r>
          </a:p>
          <a:p>
            <a:pPr lvl="3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800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Nouveaux scénarios de gestion  </a:t>
            </a:r>
            <a:endParaRPr lang="fr-BE" sz="2800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GB" sz="2800" b="1" kern="0" dirty="0" smtClean="0">
              <a:solidFill>
                <a:sysClr val="windowText" lastClr="0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</a:rPr>
              <a:t>	</a:t>
            </a:r>
            <a:r>
              <a:rPr lang="en-GB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Fournir</a:t>
            </a:r>
            <a:r>
              <a:rPr lang="en-GB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des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balises</a:t>
            </a:r>
            <a:r>
              <a:rPr lang="fr-BE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au</a:t>
            </a:r>
            <a:r>
              <a:rPr lang="fr-BE" sz="2800" b="1" kern="0" dirty="0" smtClean="0">
                <a:solidFill>
                  <a:sysClr val="windowText" lastClr="000000"/>
                </a:solidFill>
              </a:rPr>
              <a:t> législateur</a:t>
            </a:r>
          </a:p>
          <a:p>
            <a:pPr lvl="0">
              <a:spcBef>
                <a:spcPct val="0"/>
              </a:spcBef>
              <a:defRPr/>
            </a:pPr>
            <a:endParaRPr lang="fr-BE" sz="2800" b="1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</a:rPr>
              <a:t>	</a:t>
            </a:r>
            <a:r>
              <a:rPr lang="en-GB" sz="2800" b="1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Perfectionner</a:t>
            </a:r>
            <a:r>
              <a:rPr lang="en-GB" sz="2800" b="1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les plans </a:t>
            </a:r>
            <a:r>
              <a:rPr lang="en-GB" sz="2800" b="1" kern="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d’aménagement</a:t>
            </a:r>
            <a:endParaRPr lang="fr-BE" sz="28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Perspectives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9430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691680" y="4299942"/>
            <a:ext cx="7315200" cy="514350"/>
          </a:xfrm>
        </p:spPr>
        <p:txBody>
          <a:bodyPr anchor="ctr" anchorCtr="0">
            <a:noAutofit/>
          </a:bodyPr>
          <a:lstStyle/>
          <a:p>
            <a:pPr algn="ctr"/>
            <a:r>
              <a:rPr lang="fr-BE" sz="4000" dirty="0" smtClean="0"/>
              <a:t>Merci de votre attention !</a:t>
            </a:r>
            <a:endParaRPr lang="fr-BE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-46180" y="3517062"/>
            <a:ext cx="1547664" cy="497685"/>
          </a:xfrm>
        </p:spPr>
        <p:txBody>
          <a:bodyPr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</a:t>
            </a:r>
            <a:r>
              <a:rPr kumimoji="0" lang="fr-FR" sz="1400" dirty="0" smtClean="0">
                <a:solidFill>
                  <a:schemeClr val="tx1"/>
                </a:solidFill>
              </a:rPr>
              <a:t>érôme </a:t>
            </a:r>
            <a:r>
              <a:rPr kumimoji="0" lang="fr-FR" sz="1400" dirty="0" err="1" smtClean="0">
                <a:solidFill>
                  <a:schemeClr val="tx1"/>
                </a:solidFill>
              </a:rPr>
              <a:t>Perin</a:t>
            </a:r>
            <a:endParaRPr kumimoji="0"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</a:t>
            </a:r>
            <a:r>
              <a:rPr kumimoji="0" lang="fr-FR" sz="1400" dirty="0" smtClean="0">
                <a:solidFill>
                  <a:schemeClr val="tx1"/>
                </a:solidFill>
              </a:rPr>
              <a:t>.perin@uliege.be</a:t>
            </a:r>
            <a:endParaRPr kumimoji="0" lang="fr-FR" sz="1400" dirty="0">
              <a:solidFill>
                <a:schemeClr val="tx1"/>
              </a:solidFill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278" y="1594"/>
            <a:ext cx="7594549" cy="34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03" descr="Image result for wallonie environnement sp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5271"/>
            <a:ext cx="14287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69" y="3435846"/>
            <a:ext cx="1643147" cy="65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9719"/>
            <a:ext cx="430590" cy="4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Données</a:t>
            </a:r>
            <a:endParaRPr lang="fr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b="38358"/>
          <a:stretch/>
        </p:blipFill>
        <p:spPr bwMode="auto">
          <a:xfrm>
            <a:off x="737490" y="756000"/>
            <a:ext cx="8353761" cy="19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droite 6"/>
          <p:cNvSpPr>
            <a:spLocks noChangeAspect="1"/>
          </p:cNvSpPr>
          <p:nvPr/>
        </p:nvSpPr>
        <p:spPr bwMode="auto">
          <a:xfrm>
            <a:off x="2471068" y="1419622"/>
            <a:ext cx="5328592" cy="79412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173538">
              <a:defRPr/>
            </a:pPr>
            <a:r>
              <a:rPr lang="fr-BE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Cycle de </a:t>
            </a:r>
            <a:r>
              <a:rPr lang="fr-BE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remesurage</a:t>
            </a:r>
            <a:endParaRPr lang="fr-BE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65823"/>
              </p:ext>
            </p:extLst>
          </p:nvPr>
        </p:nvGraphicFramePr>
        <p:xfrm>
          <a:off x="971602" y="2787774"/>
          <a:ext cx="7920878" cy="208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18"/>
                <a:gridCol w="1368152"/>
                <a:gridCol w="936104"/>
                <a:gridCol w="1008112"/>
                <a:gridCol w="1224136"/>
                <a:gridCol w="1172702"/>
                <a:gridCol w="1131554"/>
              </a:tblGrid>
              <a:tr h="7858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Région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Couverture forestière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Rayon</a:t>
                      </a:r>
                    </a:p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 1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 2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Mesures « arbre »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3414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Wallonie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479 500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9 590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4,5 - 18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1994-2008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2008-…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179 663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14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Flandre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131 950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9 - 18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1997-1999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2009-</a:t>
                      </a:r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311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14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Bruxelles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- 18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2008-2015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</a:t>
                      </a:r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6 753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1068" y="717006"/>
            <a:ext cx="6620183" cy="192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7854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Données permanentes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-324"/>
          <a:stretch/>
        </p:blipFill>
        <p:spPr bwMode="auto">
          <a:xfrm>
            <a:off x="721496" y="756000"/>
            <a:ext cx="8398642" cy="31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9740"/>
              </p:ext>
            </p:extLst>
          </p:nvPr>
        </p:nvGraphicFramePr>
        <p:xfrm>
          <a:off x="971602" y="2787774"/>
          <a:ext cx="7920878" cy="208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18"/>
                <a:gridCol w="1224136"/>
                <a:gridCol w="1224136"/>
                <a:gridCol w="1440160"/>
                <a:gridCol w="1440160"/>
                <a:gridCol w="1512168"/>
              </a:tblGrid>
              <a:tr h="7858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Région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Coupe </a:t>
                      </a:r>
                      <a:r>
                        <a:rPr lang="en-GB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rase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Éclaircie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Croissance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Recrutement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Reforestation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3414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Wallonie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7 425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26 930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14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Flandre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14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Bruxelles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lèche droite 6"/>
          <p:cNvSpPr>
            <a:spLocks noChangeAspect="1"/>
          </p:cNvSpPr>
          <p:nvPr/>
        </p:nvSpPr>
        <p:spPr bwMode="auto">
          <a:xfrm>
            <a:off x="2392444" y="2005734"/>
            <a:ext cx="1113950" cy="39385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9324" tIns="39662" rIns="79324" bIns="39662" anchor="ctr"/>
          <a:lstStyle/>
          <a:p>
            <a:pPr algn="ctr" defTabSz="3620544">
              <a:defRPr/>
            </a:pPr>
            <a:r>
              <a:rPr lang="fr-BE" sz="1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Récolte</a:t>
            </a:r>
            <a:endParaRPr lang="fr-BE" sz="1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627785" y="2354400"/>
            <a:ext cx="216023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843808" y="2355726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076056" y="2355726"/>
            <a:ext cx="179895" cy="374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660232" y="2355726"/>
            <a:ext cx="576065" cy="374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236296" y="2355726"/>
            <a:ext cx="936104" cy="374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210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Probabilité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annuelle de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CR: régression logistique</a:t>
            </a: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= f(Propriétaire * Composition *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Cdom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defRPr/>
            </a:pP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Wallonie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: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65%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peuplement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privé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80%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résineux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(72% EP), 4%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peuplier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9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Flandre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72%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peuplement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privé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32%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résineux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(30% PI), 25%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peuplier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fr-BE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des coupes rases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0047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Probabilité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annuelle de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CR: régression logistique</a:t>
            </a:r>
            <a:endParaRPr lang="fr-BE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= f(Propriétaire * Composition *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Cdom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des coupes rases</a:t>
            </a:r>
            <a:endParaRPr lang="fr-B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65" y="1573113"/>
            <a:ext cx="7191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27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Probabilité annuelle d’éclaircie: 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régression logistique</a:t>
            </a:r>
            <a:endParaRPr lang="fr-BE" sz="2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fr-BE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ecl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= f(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*%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*ECT*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Crel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des éclaircies</a:t>
            </a:r>
            <a:endParaRPr lang="fr-BE" dirty="0"/>
          </a:p>
        </p:txBody>
      </p:sp>
      <p:sp>
        <p:nvSpPr>
          <p:cNvPr id="2" name="Accolade ouvrante 1"/>
          <p:cNvSpPr/>
          <p:nvPr/>
        </p:nvSpPr>
        <p:spPr>
          <a:xfrm rot="16200000">
            <a:off x="2897815" y="1077583"/>
            <a:ext cx="180019" cy="11521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Accolade ouvrante 6"/>
          <p:cNvSpPr/>
          <p:nvPr/>
        </p:nvSpPr>
        <p:spPr>
          <a:xfrm rot="16200000">
            <a:off x="4590001" y="753549"/>
            <a:ext cx="180021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Accolade ouvrante 8"/>
          <p:cNvSpPr/>
          <p:nvPr/>
        </p:nvSpPr>
        <p:spPr>
          <a:xfrm rot="16200000">
            <a:off x="6930261" y="501519"/>
            <a:ext cx="180020" cy="230425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741656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</a:t>
            </a:r>
            <a:endParaRPr lang="fr-BE" sz="20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438032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</a:t>
            </a:r>
            <a:endParaRPr lang="fr-BE" sz="2000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6764056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</a:t>
            </a:r>
            <a:endParaRPr lang="fr-B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2534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11174" y="109078"/>
            <a:ext cx="533400" cy="433112"/>
          </a:xfrm>
        </p:spPr>
        <p:txBody>
          <a:bodyPr/>
          <a:lstStyle/>
          <a:p>
            <a:fld id="{8F82E0A0-C266-4798-8C8F-B9F91E9DA37E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20000" y="720000"/>
            <a:ext cx="8352928" cy="426287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>
              <a:spcBef>
                <a:spcPct val="0"/>
              </a:spcBef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Probabilité annuelle d’éclaircie: régression logistique</a:t>
            </a:r>
          </a:p>
          <a:p>
            <a:pPr>
              <a:spcBef>
                <a:spcPct val="0"/>
              </a:spcBef>
              <a:defRPr/>
            </a:pPr>
            <a:r>
              <a:rPr lang="fr-BE" sz="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fr-BE" sz="2400" kern="0" baseline="-25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ecl</a:t>
            </a:r>
            <a:r>
              <a:rPr lang="fr-BE" sz="2400" kern="0" baseline="-25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/an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= f(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Div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*%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+ 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Sp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*ECT*</a:t>
            </a:r>
            <a:r>
              <a:rPr lang="fr-BE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Crel</a:t>
            </a:r>
            <a:r>
              <a:rPr lang="fr-BE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defRPr/>
            </a:pP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A)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en-GB" sz="2400" b="1" kern="0" baseline="-250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ecl</a:t>
            </a:r>
            <a:r>
              <a:rPr lang="en-GB" sz="2400" b="1" kern="0" baseline="-25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/an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augmente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avec </a:t>
            </a:r>
            <a:r>
              <a:rPr lang="en-GB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Gha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spcBef>
                <a:spcPct val="0"/>
              </a:spcBef>
              <a:buAutoNum type="alphaUcParenR"/>
              <a:defRPr/>
            </a:pPr>
            <a:endParaRPr lang="en-GB" sz="8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17145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↗↗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pour les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feuillus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que les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résineux</a:t>
            </a:r>
            <a:endParaRPr lang="en-GB" sz="24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sz="8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Interprétation</a:t>
            </a:r>
            <a:r>
              <a:rPr lang="en-GB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GB" sz="2400" strike="sngStrike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prélèvements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dans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les </a:t>
            </a:r>
            <a:r>
              <a:rPr lang="en-GB" sz="24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forêt</a:t>
            </a: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claires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-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rattrapage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dans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les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forêts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très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denses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-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pplts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résineux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souvent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plus </a:t>
            </a:r>
            <a:r>
              <a:rPr lang="en-GB" sz="24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denses</a:t>
            </a:r>
            <a:endParaRPr lang="en-GB" sz="24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834" y="5139"/>
            <a:ext cx="7704856" cy="593686"/>
          </a:xfrm>
        </p:spPr>
        <p:txBody>
          <a:bodyPr>
            <a:normAutofit/>
          </a:bodyPr>
          <a:lstStyle/>
          <a:p>
            <a:r>
              <a:rPr lang="fr-BE" dirty="0" smtClean="0"/>
              <a:t>Modélisation des éclaircies</a:t>
            </a:r>
            <a:endParaRPr lang="fr-BE" dirty="0"/>
          </a:p>
        </p:txBody>
      </p:sp>
      <p:sp>
        <p:nvSpPr>
          <p:cNvPr id="2" name="Accolade ouvrante 1"/>
          <p:cNvSpPr/>
          <p:nvPr/>
        </p:nvSpPr>
        <p:spPr>
          <a:xfrm rot="16200000">
            <a:off x="2843810" y="1131588"/>
            <a:ext cx="216022" cy="108012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09840" y="1707654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A</a:t>
            </a:r>
            <a:endParaRPr lang="fr-BE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17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>
    <a:txDef>
      <a:spPr>
        <a:solidFill>
          <a:schemeClr val="bg1"/>
        </a:solidFill>
        <a:ln>
          <a:solidFill>
            <a:schemeClr val="bg1">
              <a:lumMod val="50000"/>
            </a:schemeClr>
          </a:solidFill>
        </a:ln>
      </a:spPr>
      <a:bodyPr wrap="square" rtlCol="0">
        <a:spAutoFit/>
      </a:bodyPr>
      <a:lstStyle>
        <a:defPPr algn="ctr"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D561D9-3D28-4F92-840C-AA4905940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1152</Words>
  <Application>Microsoft Office PowerPoint</Application>
  <PresentationFormat>Affichage à l'écran (16:9)</PresentationFormat>
  <Paragraphs>471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Gill Sans MT</vt:lpstr>
      <vt:lpstr>Times New Roman</vt:lpstr>
      <vt:lpstr>Tw Cen MT</vt:lpstr>
      <vt:lpstr>Wingdings</vt:lpstr>
      <vt:lpstr>WidescreenPres</vt:lpstr>
      <vt:lpstr>Séminaire ForestIsLife </vt:lpstr>
      <vt:lpstr>Contexte </vt:lpstr>
      <vt:lpstr>Objectifs </vt:lpstr>
      <vt:lpstr>Données</vt:lpstr>
      <vt:lpstr>Données permanentes</vt:lpstr>
      <vt:lpstr>Modélisation des coupes rases</vt:lpstr>
      <vt:lpstr>Modélisation des coupes rases</vt:lpstr>
      <vt:lpstr>Modélisation des éclaircies</vt:lpstr>
      <vt:lpstr>Modélisation des éclaircies</vt:lpstr>
      <vt:lpstr>Modélisation des éclaircies</vt:lpstr>
      <vt:lpstr>Modélisation des éclaircies</vt:lpstr>
      <vt:lpstr>Modélisation des éclaircies</vt:lpstr>
      <vt:lpstr>Modélisation de la croissance</vt:lpstr>
      <vt:lpstr>Modélisation de la croissance</vt:lpstr>
      <vt:lpstr>Modélisation de la croissance</vt:lpstr>
      <vt:lpstr>Modélisation de la croissance</vt:lpstr>
      <vt:lpstr>Modélisation de la croissance</vt:lpstr>
      <vt:lpstr>Modélisation du recrutement</vt:lpstr>
      <vt:lpstr>Modélisation du recrutement</vt:lpstr>
      <vt:lpstr>Modélisation du recrutement</vt:lpstr>
      <vt:lpstr>Modélisation du recrutement</vt:lpstr>
      <vt:lpstr>Modélisation du recrutement</vt:lpstr>
      <vt:lpstr>Modélisation de la reforestation</vt:lpstr>
      <vt:lpstr>Modélisation de la reforestation</vt:lpstr>
      <vt:lpstr>Modélisation de l’évolution des peuplements</vt:lpstr>
      <vt:lpstr>Simulation de l’évolution des peuplements</vt:lpstr>
      <vt:lpstr>Simulation de l’évolution de la forêt wallonne</vt:lpstr>
      <vt:lpstr>Simulation de l’évolution de la forêt wallonne</vt:lpstr>
      <vt:lpstr>Simulation de l’évolution de la forêt wallonne</vt:lpstr>
      <vt:lpstr>Simulation de l’évolution de la forêt wallonne</vt:lpstr>
      <vt:lpstr>Simulation de l’évolution de la forêt wallonne</vt:lpstr>
      <vt:lpstr>Perspectives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2013-10-19T09:35:34Z</dcterms:created>
  <dcterms:modified xsi:type="dcterms:W3CDTF">2019-11-22T14:11:20Z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