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425" r:id="rId3"/>
    <p:sldId id="426" r:id="rId4"/>
    <p:sldId id="307" r:id="rId5"/>
    <p:sldId id="450" r:id="rId6"/>
    <p:sldId id="427" r:id="rId7"/>
    <p:sldId id="449" r:id="rId8"/>
    <p:sldId id="454" r:id="rId9"/>
    <p:sldId id="428" r:id="rId10"/>
    <p:sldId id="455" r:id="rId11"/>
    <p:sldId id="435" r:id="rId12"/>
    <p:sldId id="433" r:id="rId13"/>
    <p:sldId id="359" r:id="rId14"/>
    <p:sldId id="451" r:id="rId15"/>
    <p:sldId id="452" r:id="rId16"/>
    <p:sldId id="436" r:id="rId17"/>
    <p:sldId id="279" r:id="rId18"/>
    <p:sldId id="419" r:id="rId19"/>
    <p:sldId id="443" r:id="rId20"/>
    <p:sldId id="303" r:id="rId21"/>
    <p:sldId id="445" r:id="rId22"/>
    <p:sldId id="421" r:id="rId23"/>
    <p:sldId id="330" r:id="rId24"/>
    <p:sldId id="434" r:id="rId25"/>
    <p:sldId id="453" r:id="rId26"/>
    <p:sldId id="338" r:id="rId27"/>
    <p:sldId id="456" r:id="rId28"/>
    <p:sldId id="416" r:id="rId29"/>
    <p:sldId id="418" r:id="rId30"/>
    <p:sldId id="345" r:id="rId31"/>
    <p:sldId id="457" r:id="rId32"/>
    <p:sldId id="283" r:id="rId33"/>
    <p:sldId id="342" r:id="rId34"/>
    <p:sldId id="343" r:id="rId35"/>
    <p:sldId id="302" r:id="rId36"/>
    <p:sldId id="301"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sto MT"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sto MT"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sto MT"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sto MT"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sto MT" charset="0"/>
        <a:ea typeface="ＭＳ Ｐゴシック" charset="0"/>
        <a:cs typeface="ＭＳ Ｐゴシック" charset="0"/>
      </a:defRPr>
    </a:lvl5pPr>
    <a:lvl6pPr marL="2286000" algn="l" defTabSz="457200" rtl="0" eaLnBrk="1" latinLnBrk="0" hangingPunct="1">
      <a:defRPr kern="1200">
        <a:solidFill>
          <a:schemeClr val="tx1"/>
        </a:solidFill>
        <a:latin typeface="Calisto MT" charset="0"/>
        <a:ea typeface="ＭＳ Ｐゴシック" charset="0"/>
        <a:cs typeface="ＭＳ Ｐゴシック" charset="0"/>
      </a:defRPr>
    </a:lvl6pPr>
    <a:lvl7pPr marL="2743200" algn="l" defTabSz="457200" rtl="0" eaLnBrk="1" latinLnBrk="0" hangingPunct="1">
      <a:defRPr kern="1200">
        <a:solidFill>
          <a:schemeClr val="tx1"/>
        </a:solidFill>
        <a:latin typeface="Calisto MT" charset="0"/>
        <a:ea typeface="ＭＳ Ｐゴシック" charset="0"/>
        <a:cs typeface="ＭＳ Ｐゴシック" charset="0"/>
      </a:defRPr>
    </a:lvl7pPr>
    <a:lvl8pPr marL="3200400" algn="l" defTabSz="457200" rtl="0" eaLnBrk="1" latinLnBrk="0" hangingPunct="1">
      <a:defRPr kern="1200">
        <a:solidFill>
          <a:schemeClr val="tx1"/>
        </a:solidFill>
        <a:latin typeface="Calisto MT" charset="0"/>
        <a:ea typeface="ＭＳ Ｐゴシック" charset="0"/>
        <a:cs typeface="ＭＳ Ｐゴシック" charset="0"/>
      </a:defRPr>
    </a:lvl8pPr>
    <a:lvl9pPr marL="3657600" algn="l" defTabSz="457200" rtl="0" eaLnBrk="1" latinLnBrk="0" hangingPunct="1">
      <a:defRPr kern="1200">
        <a:solidFill>
          <a:schemeClr val="tx1"/>
        </a:solidFill>
        <a:latin typeface="Calisto M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60A"/>
    <a:srgbClr val="FC00F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7" autoAdjust="0"/>
    <p:restoredTop sz="87346" autoAdjust="0"/>
  </p:normalViewPr>
  <p:slideViewPr>
    <p:cSldViewPr snapToGrid="0" snapToObjects="1">
      <p:cViewPr>
        <p:scale>
          <a:sx n="99" d="100"/>
          <a:sy n="99" d="100"/>
        </p:scale>
        <p:origin x="-1032"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FE86995-03DE-1C4C-824B-91B8D744493B}" type="datetimeFigureOut">
              <a:rPr lang="fr-FR"/>
              <a:pPr>
                <a:defRPr/>
              </a:pPr>
              <a:t>9/10/24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noProof="0" smtClean="0"/>
              <a:t>Cliquez pour modifier les styles du texte du masque</a:t>
            </a:r>
          </a:p>
          <a:p>
            <a:pPr lvl="1"/>
            <a:r>
              <a:rPr lang="nl-BE" noProof="0" smtClean="0"/>
              <a:t>Deuxième niveau</a:t>
            </a:r>
          </a:p>
          <a:p>
            <a:pPr lvl="2"/>
            <a:r>
              <a:rPr lang="nl-BE" noProof="0" smtClean="0"/>
              <a:t>Troisième niveau</a:t>
            </a:r>
          </a:p>
          <a:p>
            <a:pPr lvl="3"/>
            <a:r>
              <a:rPr lang="nl-BE" noProof="0" smtClean="0"/>
              <a:t>Quatrième niveau</a:t>
            </a:r>
          </a:p>
          <a:p>
            <a:pPr lvl="4"/>
            <a:r>
              <a:rPr lang="nl-BE" noProof="0" smtClean="0"/>
              <a:t>Cinquième niveau</a:t>
            </a:r>
            <a:endParaRPr lang="fr-FR" noProof="0" smtClean="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F57369C-C545-114E-9390-E549FC1EE608}" type="slidenum">
              <a:rPr lang="fr-FR"/>
              <a:pPr>
                <a:defRPr/>
              </a:pPr>
              <a:t>‹#›</a:t>
            </a:fld>
            <a:endParaRPr lang="fr-FR"/>
          </a:p>
        </p:txBody>
      </p:sp>
    </p:spTree>
    <p:extLst>
      <p:ext uri="{BB962C8B-B14F-4D97-AF65-F5344CB8AC3E}">
        <p14:creationId xmlns:p14="http://schemas.microsoft.com/office/powerpoint/2010/main" val="153449887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baseline="0" dirty="0" err="1" smtClean="0"/>
              <a:t>pQ</a:t>
            </a:r>
            <a:r>
              <a:rPr lang="fr-FR" baseline="0" dirty="0" smtClean="0"/>
              <a:t> un cours sur la douleur ? </a:t>
            </a:r>
          </a:p>
          <a:p>
            <a:pPr marL="0" indent="0">
              <a:buNone/>
            </a:pPr>
            <a:r>
              <a:rPr lang="fr-FR" baseline="0" dirty="0" smtClean="0"/>
              <a:t>Car comme pour passer l’exam de conduite, après </a:t>
            </a:r>
            <a:r>
              <a:rPr lang="fr-FR" baseline="0" dirty="0" err="1" smtClean="0"/>
              <a:t>plrs</a:t>
            </a:r>
            <a:r>
              <a:rPr lang="fr-FR" baseline="0" dirty="0" smtClean="0"/>
              <a:t> leçon et l’exam passé, on a plus besoins d’un </a:t>
            </a:r>
            <a:r>
              <a:rPr lang="fr-FR" baseline="0" dirty="0" err="1" smtClean="0"/>
              <a:t>instricteur</a:t>
            </a:r>
            <a:r>
              <a:rPr lang="fr-FR" baseline="0" dirty="0" smtClean="0"/>
              <a:t> pour conduire seul</a:t>
            </a:r>
          </a:p>
          <a:p>
            <a:pPr marL="0" indent="0">
              <a:buNone/>
            </a:pPr>
            <a:endParaRPr lang="fr-FR" baseline="0" dirty="0" smtClean="0"/>
          </a:p>
          <a:p>
            <a:pPr marL="0" indent="0">
              <a:buNone/>
            </a:pPr>
            <a:r>
              <a:rPr lang="fr-FR" baseline="0" dirty="0" smtClean="0"/>
              <a:t>Quel est le plus intéressant : donner de la nourriture ou apprendre à en faire pousser ? </a:t>
            </a:r>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1</a:t>
            </a:fld>
            <a:endParaRPr lang="fr-FR"/>
          </a:p>
        </p:txBody>
      </p:sp>
    </p:spTree>
    <p:extLst>
      <p:ext uri="{BB962C8B-B14F-4D97-AF65-F5344CB8AC3E}">
        <p14:creationId xmlns:p14="http://schemas.microsoft.com/office/powerpoint/2010/main" val="415864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11</a:t>
            </a:fld>
            <a:endParaRPr lang="fr-FR"/>
          </a:p>
        </p:txBody>
      </p:sp>
    </p:spTree>
    <p:extLst>
      <p:ext uri="{BB962C8B-B14F-4D97-AF65-F5344CB8AC3E}">
        <p14:creationId xmlns:p14="http://schemas.microsoft.com/office/powerpoint/2010/main" val="4080578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L’éducation à la douleur c’est inciter à changer de paradigme</a:t>
            </a:r>
            <a:r>
              <a:rPr lang="fr-FR" baseline="0" dirty="0" smtClean="0"/>
              <a:t> de pensée</a:t>
            </a:r>
            <a:endParaRPr lang="fr-FR" dirty="0"/>
          </a:p>
        </p:txBody>
      </p:sp>
      <p:sp>
        <p:nvSpPr>
          <p:cNvPr id="4" name="Espace réservé du numéro de diapositive 3"/>
          <p:cNvSpPr>
            <a:spLocks noGrp="1"/>
          </p:cNvSpPr>
          <p:nvPr>
            <p:ph type="sldNum" sz="quarter" idx="10"/>
          </p:nvPr>
        </p:nvSpPr>
        <p:spPr/>
        <p:txBody>
          <a:bodyPr/>
          <a:lstStyle/>
          <a:p>
            <a:fld id="{C1369EEB-29E5-D64D-82D8-C02900151207}" type="slidenum">
              <a:rPr lang="fr-FR" smtClean="0"/>
              <a:t>14</a:t>
            </a:fld>
            <a:endParaRPr lang="fr-FR"/>
          </a:p>
        </p:txBody>
      </p:sp>
    </p:spTree>
    <p:extLst>
      <p:ext uri="{BB962C8B-B14F-4D97-AF65-F5344CB8AC3E}">
        <p14:creationId xmlns:p14="http://schemas.microsoft.com/office/powerpoint/2010/main" val="2848225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just" eaLnBrk="1" hangingPunct="1"/>
            <a:r>
              <a:rPr lang="fr-FR" sz="1200" b="1" dirty="0" smtClean="0">
                <a:latin typeface="Comic Sans MS" charset="0"/>
                <a:cs typeface="Comic Sans MS" charset="0"/>
              </a:rPr>
              <a:t>Famille, amis, média, société, thérapeute, culture</a:t>
            </a:r>
            <a:r>
              <a:rPr lang="mr-IN" sz="1200" b="1" dirty="0" smtClean="0">
                <a:latin typeface="Comic Sans MS" charset="0"/>
                <a:cs typeface="Comic Sans MS" charset="0"/>
              </a:rPr>
              <a:t>…</a:t>
            </a:r>
            <a:r>
              <a:rPr lang="fr-FR" sz="1200" b="1" dirty="0" smtClean="0">
                <a:latin typeface="Comic Sans MS" charset="0"/>
                <a:cs typeface="Comic Sans MS" charset="0"/>
              </a:rPr>
              <a:t> le plus souvent de façon involontaire et bienveillante</a:t>
            </a:r>
            <a:r>
              <a:rPr lang="mr-IN" sz="1200" b="1" dirty="0" smtClean="0">
                <a:latin typeface="Comic Sans MS" charset="0"/>
                <a:cs typeface="Comic Sans MS" charset="0"/>
              </a:rPr>
              <a:t>…</a:t>
            </a:r>
            <a:r>
              <a:rPr lang="fr-FR" sz="1200" b="1" dirty="0" smtClean="0">
                <a:latin typeface="Comic Sans MS" charset="0"/>
                <a:cs typeface="Comic Sans MS" charset="0"/>
              </a:rPr>
              <a:t> </a:t>
            </a:r>
            <a:r>
              <a:rPr lang="fr-FR" sz="1200" dirty="0" smtClean="0">
                <a:latin typeface="Comic Sans MS" charset="0"/>
                <a:cs typeface="Comic Sans MS" charset="0"/>
              </a:rPr>
              <a:t>:</a:t>
            </a:r>
          </a:p>
          <a:p>
            <a:pPr marL="0" indent="0" algn="just" eaLnBrk="1" hangingPunct="1"/>
            <a:endParaRPr lang="fr-FR" sz="1200" dirty="0" smtClean="0">
              <a:latin typeface="Comic Sans MS" charset="0"/>
              <a:cs typeface="Comic Sans MS" charset="0"/>
            </a:endParaRPr>
          </a:p>
          <a:p>
            <a:pPr algn="just" eaLnBrk="1" hangingPunct="1">
              <a:buFont typeface="Wingdings" charset="2"/>
              <a:buChar char="Ø"/>
            </a:pPr>
            <a:r>
              <a:rPr lang="fr-FR" sz="1200" b="1" dirty="0" smtClean="0">
                <a:latin typeface="Comic Sans MS" charset="0"/>
                <a:cs typeface="Comic Sans MS" charset="0"/>
              </a:rPr>
              <a:t>Renforce</a:t>
            </a:r>
            <a:r>
              <a:rPr lang="fr-FR" sz="1200" dirty="0" smtClean="0">
                <a:solidFill>
                  <a:srgbClr val="000000"/>
                </a:solidFill>
                <a:latin typeface="Comic Sans MS" charset="0"/>
                <a:cs typeface="Comic Sans MS" charset="0"/>
              </a:rPr>
              <a:t>  </a:t>
            </a:r>
            <a:r>
              <a:rPr lang="fr-FR" sz="1200" u="sng" dirty="0" smtClean="0">
                <a:solidFill>
                  <a:srgbClr val="000000"/>
                </a:solidFill>
                <a:latin typeface="Comic Sans MS" charset="0"/>
                <a:cs typeface="Comic Sans MS" charset="0"/>
              </a:rPr>
              <a:t>l’incapacité</a:t>
            </a:r>
            <a:r>
              <a:rPr lang="fr-FR" sz="1200" dirty="0" smtClean="0">
                <a:solidFill>
                  <a:srgbClr val="000000"/>
                </a:solidFill>
                <a:latin typeface="Comic Sans MS" charset="0"/>
                <a:cs typeface="Comic Sans MS" charset="0"/>
              </a:rPr>
              <a:t> à faire face, le sentiment </a:t>
            </a:r>
            <a:r>
              <a:rPr lang="fr-FR" sz="1200" u="sng" dirty="0" smtClean="0">
                <a:solidFill>
                  <a:srgbClr val="000000"/>
                </a:solidFill>
                <a:latin typeface="Comic Sans MS" charset="0"/>
                <a:cs typeface="Comic Sans MS" charset="0"/>
              </a:rPr>
              <a:t>d’impuissance</a:t>
            </a:r>
            <a:r>
              <a:rPr lang="fr-FR" sz="1200" dirty="0" smtClean="0">
                <a:solidFill>
                  <a:srgbClr val="000000"/>
                </a:solidFill>
                <a:latin typeface="Comic Sans MS" charset="0"/>
                <a:cs typeface="Comic Sans MS" charset="0"/>
              </a:rPr>
              <a:t>, </a:t>
            </a:r>
            <a:r>
              <a:rPr lang="fr-FR" sz="1200" u="sng" dirty="0" smtClean="0">
                <a:solidFill>
                  <a:srgbClr val="000000"/>
                </a:solidFill>
                <a:latin typeface="Comic Sans MS" charset="0"/>
                <a:cs typeface="Comic Sans MS" charset="0"/>
              </a:rPr>
              <a:t>l’inquiétude</a:t>
            </a:r>
            <a:r>
              <a:rPr lang="fr-FR" sz="1200" dirty="0" smtClean="0">
                <a:solidFill>
                  <a:srgbClr val="000000"/>
                </a:solidFill>
                <a:latin typeface="Comic Sans MS" charset="0"/>
                <a:cs typeface="Comic Sans MS" charset="0"/>
              </a:rPr>
              <a:t>, la </a:t>
            </a:r>
            <a:r>
              <a:rPr lang="fr-FR" sz="1200" u="sng" dirty="0" smtClean="0">
                <a:solidFill>
                  <a:srgbClr val="000000"/>
                </a:solidFill>
                <a:latin typeface="Comic Sans MS" charset="0"/>
                <a:cs typeface="Comic Sans MS" charset="0"/>
              </a:rPr>
              <a:t>dépendance</a:t>
            </a:r>
            <a:r>
              <a:rPr lang="fr-FR" sz="1200" dirty="0" smtClean="0">
                <a:solidFill>
                  <a:srgbClr val="000000"/>
                </a:solidFill>
                <a:latin typeface="Comic Sans MS" charset="0"/>
                <a:cs typeface="Comic Sans MS" charset="0"/>
              </a:rPr>
              <a:t>, l’attente passive d’une « </a:t>
            </a:r>
            <a:r>
              <a:rPr lang="fr-FR" sz="1200" u="sng" dirty="0" smtClean="0">
                <a:solidFill>
                  <a:srgbClr val="000000"/>
                </a:solidFill>
                <a:latin typeface="Comic Sans MS" charset="0"/>
                <a:cs typeface="Comic Sans MS" charset="0"/>
              </a:rPr>
              <a:t>guérison miracle</a:t>
            </a:r>
            <a:r>
              <a:rPr lang="fr-FR" sz="1200" dirty="0" smtClean="0">
                <a:solidFill>
                  <a:srgbClr val="000000"/>
                </a:solidFill>
                <a:latin typeface="Comic Sans MS" charset="0"/>
                <a:cs typeface="Comic Sans MS" charset="0"/>
              </a:rPr>
              <a:t> », </a:t>
            </a:r>
            <a:r>
              <a:rPr lang="fr-FR" sz="1200" u="sng" dirty="0" smtClean="0">
                <a:solidFill>
                  <a:srgbClr val="000000"/>
                </a:solidFill>
                <a:latin typeface="Comic Sans MS" charset="0"/>
                <a:cs typeface="Comic Sans MS" charset="0"/>
              </a:rPr>
              <a:t>l’hyper-vigilance</a:t>
            </a:r>
            <a:r>
              <a:rPr lang="mr-IN" sz="1200" dirty="0" smtClean="0">
                <a:solidFill>
                  <a:srgbClr val="000000"/>
                </a:solidFill>
                <a:latin typeface="Comic Sans MS" charset="0"/>
                <a:cs typeface="Comic Sans MS" charset="0"/>
              </a:rPr>
              <a:t>…</a:t>
            </a:r>
            <a:endParaRPr lang="nl-BE" sz="1200" dirty="0" smtClean="0">
              <a:solidFill>
                <a:srgbClr val="000000"/>
              </a:solidFill>
              <a:latin typeface="Comic Sans MS" charset="0"/>
              <a:cs typeface="Comic Sans MS" charset="0"/>
            </a:endParaRPr>
          </a:p>
          <a:p>
            <a:pPr marL="0" indent="0" algn="just" eaLnBrk="1" hangingPunct="1"/>
            <a:endParaRPr lang="fr-FR" sz="1200" dirty="0" smtClean="0">
              <a:solidFill>
                <a:srgbClr val="000000"/>
              </a:solidFill>
              <a:latin typeface="Comic Sans MS" charset="0"/>
              <a:cs typeface="Comic Sans MS" charset="0"/>
            </a:endParaRPr>
          </a:p>
          <a:p>
            <a:pPr algn="just" eaLnBrk="1" hangingPunct="1">
              <a:buFont typeface="Wingdings" charset="2"/>
              <a:buChar char="Ø"/>
            </a:pPr>
            <a:r>
              <a:rPr lang="fr-FR" sz="1200" b="1" dirty="0" smtClean="0">
                <a:latin typeface="Comic Sans MS" charset="0"/>
                <a:cs typeface="Comic Sans MS" charset="0"/>
              </a:rPr>
              <a:t>Dégrade</a:t>
            </a:r>
            <a:r>
              <a:rPr lang="fr-FR" sz="1200" dirty="0" smtClean="0">
                <a:latin typeface="Comic Sans MS" charset="0"/>
                <a:cs typeface="Comic Sans MS" charset="0"/>
              </a:rPr>
              <a:t> </a:t>
            </a:r>
            <a:r>
              <a:rPr lang="fr-FR" sz="1200" dirty="0" smtClean="0">
                <a:solidFill>
                  <a:srgbClr val="000000"/>
                </a:solidFill>
                <a:latin typeface="Comic Sans MS" charset="0"/>
                <a:cs typeface="Comic Sans MS" charset="0"/>
              </a:rPr>
              <a:t>la </a:t>
            </a:r>
            <a:r>
              <a:rPr lang="fr-FR" sz="1200" u="sng" dirty="0" smtClean="0">
                <a:solidFill>
                  <a:srgbClr val="000000"/>
                </a:solidFill>
                <a:latin typeface="Comic Sans MS" charset="0"/>
                <a:cs typeface="Comic Sans MS" charset="0"/>
              </a:rPr>
              <a:t>confiance en soi</a:t>
            </a:r>
            <a:r>
              <a:rPr lang="fr-FR" sz="1200" dirty="0" smtClean="0">
                <a:solidFill>
                  <a:srgbClr val="000000"/>
                </a:solidFill>
                <a:latin typeface="Comic Sans MS" charset="0"/>
                <a:cs typeface="Comic Sans MS" charset="0"/>
              </a:rPr>
              <a:t>, l’autonomie et la capacité de confrontation progressive face à ce qui fait peur et/ ou mal </a:t>
            </a:r>
            <a:r>
              <a:rPr lang="fr-FR" sz="1000" dirty="0" smtClean="0">
                <a:solidFill>
                  <a:srgbClr val="7F7F7F"/>
                </a:solidFill>
                <a:latin typeface="Comic Sans MS" charset="0"/>
                <a:cs typeface="Comic Sans MS" charset="0"/>
              </a:rPr>
              <a:t>(</a:t>
            </a:r>
            <a:r>
              <a:rPr lang="fr-FR" sz="1000" i="1" dirty="0" smtClean="0">
                <a:solidFill>
                  <a:srgbClr val="7F7F7F"/>
                </a:solidFill>
                <a:latin typeface="Comic Sans MS" charset="0"/>
                <a:cs typeface="Comic Sans MS" charset="0"/>
                <a:sym typeface="Wingdings" charset="0"/>
              </a:rPr>
              <a:t>n’aide pas à long terme à prendre le contrôle</a:t>
            </a:r>
            <a:r>
              <a:rPr lang="mr-IN" sz="1000" i="1" dirty="0" smtClean="0">
                <a:solidFill>
                  <a:srgbClr val="7F7F7F"/>
                </a:solidFill>
                <a:latin typeface="Comic Sans MS" charset="0"/>
                <a:cs typeface="Comic Sans MS" charset="0"/>
                <a:sym typeface="Wingdings" charset="0"/>
              </a:rPr>
              <a:t>…</a:t>
            </a:r>
            <a:r>
              <a:rPr lang="nl-BE" sz="1000" i="1" dirty="0" smtClean="0">
                <a:solidFill>
                  <a:srgbClr val="7F7F7F"/>
                </a:solidFill>
                <a:latin typeface="Comic Sans MS" charset="0"/>
                <a:cs typeface="Comic Sans MS" charset="0"/>
                <a:sym typeface="Wingdings" charset="0"/>
              </a:rPr>
              <a:t>)</a:t>
            </a:r>
          </a:p>
          <a:p>
            <a:pPr marL="0" indent="0" algn="just" eaLnBrk="1" hangingPunct="1"/>
            <a:endParaRPr lang="fr-FR" sz="1100" dirty="0" smtClean="0">
              <a:solidFill>
                <a:srgbClr val="000000"/>
              </a:solidFill>
              <a:latin typeface="Comic Sans MS" charset="0"/>
              <a:cs typeface="Comic Sans MS" charset="0"/>
            </a:endParaRPr>
          </a:p>
          <a:p>
            <a:pPr algn="just" eaLnBrk="1" hangingPunct="1">
              <a:buFont typeface="Wingdings" charset="0"/>
              <a:buChar char="Ø"/>
            </a:pPr>
            <a:r>
              <a:rPr lang="fr-FR" sz="1200" b="1" dirty="0" smtClean="0">
                <a:solidFill>
                  <a:srgbClr val="000000"/>
                </a:solidFill>
                <a:latin typeface="Comic Sans MS" charset="0"/>
                <a:cs typeface="Comic Sans MS" charset="0"/>
              </a:rPr>
              <a:t>Renforce</a:t>
            </a:r>
            <a:r>
              <a:rPr lang="fr-FR" sz="1200" b="1" dirty="0" smtClean="0">
                <a:solidFill>
                  <a:srgbClr val="000090"/>
                </a:solidFill>
                <a:latin typeface="Comic Sans MS" charset="0"/>
                <a:cs typeface="Comic Sans MS" charset="0"/>
              </a:rPr>
              <a:t> </a:t>
            </a:r>
            <a:r>
              <a:rPr lang="fr-FR" sz="1200" dirty="0" smtClean="0">
                <a:solidFill>
                  <a:srgbClr val="000000"/>
                </a:solidFill>
                <a:latin typeface="Comic Sans MS" charset="0"/>
                <a:cs typeface="Comic Sans MS" charset="0"/>
              </a:rPr>
              <a:t>inconsciemment la perception d’un </a:t>
            </a:r>
            <a:r>
              <a:rPr lang="fr-FR" sz="1200" u="sng" dirty="0" smtClean="0">
                <a:solidFill>
                  <a:srgbClr val="000000"/>
                </a:solidFill>
                <a:latin typeface="Comic Sans MS" charset="0"/>
                <a:cs typeface="Comic Sans MS" charset="0"/>
              </a:rPr>
              <a:t>danger/problème </a:t>
            </a:r>
            <a:r>
              <a:rPr lang="fr-FR" sz="1200" dirty="0" smtClean="0">
                <a:solidFill>
                  <a:srgbClr val="000000"/>
                </a:solidFill>
                <a:latin typeface="Comic Sans MS" charset="0"/>
                <a:cs typeface="Comic Sans MS" charset="0"/>
              </a:rPr>
              <a:t>et d’une </a:t>
            </a:r>
            <a:r>
              <a:rPr lang="fr-FR" sz="1200" u="sng" dirty="0" smtClean="0">
                <a:solidFill>
                  <a:srgbClr val="000000"/>
                </a:solidFill>
                <a:latin typeface="Comic Sans MS" charset="0"/>
                <a:cs typeface="Comic Sans MS" charset="0"/>
              </a:rPr>
              <a:t>fragilité du corps </a:t>
            </a:r>
            <a:r>
              <a:rPr lang="fr-FR" sz="1000" i="1" dirty="0" smtClean="0">
                <a:solidFill>
                  <a:srgbClr val="7F7F7F"/>
                </a:solidFill>
                <a:latin typeface="Comic Sans MS" charset="0"/>
                <a:cs typeface="Comic Sans MS" charset="0"/>
              </a:rPr>
              <a:t>(</a:t>
            </a:r>
            <a:r>
              <a:rPr lang="fr-FR" sz="1000" i="1" dirty="0" smtClean="0">
                <a:solidFill>
                  <a:srgbClr val="7F7F7F"/>
                </a:solidFill>
                <a:latin typeface="Comic Sans MS" charset="0"/>
                <a:cs typeface="Comic Sans MS" charset="0"/>
                <a:sym typeface="Wingdings" charset="0"/>
              </a:rPr>
              <a:t>cela peut sous-entendre « j’ai un problème de fragilité, c’est familiale donc incurable », « mouvement = frottement articulaire = usure  »</a:t>
            </a:r>
            <a:r>
              <a:rPr lang="fr-FR" sz="1000" i="1" dirty="0" smtClean="0">
                <a:solidFill>
                  <a:srgbClr val="7F7F7F"/>
                </a:solidFill>
                <a:latin typeface="Comic Sans MS" charset="0"/>
                <a:cs typeface="Comic Sans MS" charset="0"/>
              </a:rPr>
              <a:t>)</a:t>
            </a:r>
            <a:endParaRPr lang="fr-FR" sz="1100" dirty="0" smtClean="0">
              <a:solidFill>
                <a:srgbClr val="7F7F7F"/>
              </a:solidFill>
              <a:latin typeface="Comic Sans MS" charset="0"/>
              <a:cs typeface="Comic Sans MS" charset="0"/>
            </a:endParaRPr>
          </a:p>
          <a:p>
            <a:pPr marL="857250" lvl="2" indent="0" algn="just" eaLnBrk="1" hangingPunct="1">
              <a:defRPr/>
            </a:pPr>
            <a:r>
              <a:rPr lang="fr-FR" sz="1400" b="1" dirty="0" smtClean="0">
                <a:solidFill>
                  <a:srgbClr val="FF0000"/>
                </a:solidFill>
                <a:latin typeface="Comic Sans MS" charset="0"/>
                <a:cs typeface="Comic Sans MS" charset="0"/>
                <a:sym typeface="Wingdings" charset="0"/>
              </a:rPr>
              <a:t>Signaux inconfortables </a:t>
            </a:r>
            <a:r>
              <a:rPr lang="fr-FR" sz="1400" b="1" dirty="0" smtClean="0">
                <a:solidFill>
                  <a:srgbClr val="FF0000"/>
                </a:solidFill>
                <a:latin typeface="Comic Sans MS" charset="0"/>
                <a:cs typeface="Comic Sans MS" charset="0"/>
                <a:sym typeface="Wingdings"/>
              </a:rPr>
              <a:t> </a:t>
            </a:r>
            <a:r>
              <a:rPr lang="fr-FR" sz="1400" b="1" dirty="0" smtClean="0">
                <a:solidFill>
                  <a:srgbClr val="FF0000"/>
                </a:solidFill>
                <a:latin typeface="Comic Sans MS" charset="0"/>
                <a:cs typeface="Comic Sans MS" charset="0"/>
                <a:sym typeface="Wingdings" charset="0"/>
              </a:rPr>
              <a:t>jugés importants = amplification du danger </a:t>
            </a:r>
            <a:r>
              <a:rPr lang="fr-FR" sz="1400" b="1" dirty="0" smtClean="0">
                <a:solidFill>
                  <a:srgbClr val="FF0000"/>
                </a:solidFill>
                <a:latin typeface="Comic Sans MS" charset="0"/>
                <a:cs typeface="Comic Sans MS" charset="0"/>
                <a:sym typeface="Wingdings"/>
              </a:rPr>
              <a:t></a:t>
            </a:r>
            <a:r>
              <a:rPr lang="nl-BE" sz="1400" b="1" dirty="0" smtClean="0">
                <a:solidFill>
                  <a:srgbClr val="FF0000"/>
                </a:solidFill>
                <a:latin typeface="Comic Sans MS" charset="0"/>
                <a:cs typeface="Comic Sans MS" charset="0"/>
                <a:sym typeface="Wingdings" charset="0"/>
              </a:rPr>
              <a:t> + de </a:t>
            </a:r>
            <a:r>
              <a:rPr lang="fr-FR" sz="1400" b="1" dirty="0" smtClean="0">
                <a:solidFill>
                  <a:srgbClr val="FF0000"/>
                </a:solidFill>
                <a:latin typeface="Comic Sans MS" charset="0"/>
                <a:cs typeface="Comic Sans MS" charset="0"/>
                <a:sym typeface="Wingdings" charset="0"/>
              </a:rPr>
              <a:t>douleur</a:t>
            </a:r>
            <a:endParaRPr lang="nl-BE" sz="1200" b="1" dirty="0" smtClean="0">
              <a:solidFill>
                <a:srgbClr val="FF0000"/>
              </a:solidFill>
              <a:latin typeface="Comic Sans MS" charset="0"/>
              <a:cs typeface="Comic Sans MS" charset="0"/>
              <a:sym typeface="Wingding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15</a:t>
            </a:fld>
            <a:endParaRPr lang="fr-FR"/>
          </a:p>
        </p:txBody>
      </p:sp>
    </p:spTree>
    <p:extLst>
      <p:ext uri="{BB962C8B-B14F-4D97-AF65-F5344CB8AC3E}">
        <p14:creationId xmlns:p14="http://schemas.microsoft.com/office/powerpoint/2010/main" val="3771972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nl-BE" baseline="0" dirty="0" smtClean="0">
              <a:sym typeface="Wingdings"/>
            </a:endParaRPr>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17</a:t>
            </a:fld>
            <a:endParaRPr lang="fr-FR"/>
          </a:p>
        </p:txBody>
      </p:sp>
    </p:spTree>
    <p:extLst>
      <p:ext uri="{BB962C8B-B14F-4D97-AF65-F5344CB8AC3E}">
        <p14:creationId xmlns:p14="http://schemas.microsoft.com/office/powerpoint/2010/main" val="2731476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nl-BE" baseline="0" dirty="0" smtClean="0">
              <a:sym typeface="Wingdings"/>
            </a:endParaRPr>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19</a:t>
            </a:fld>
            <a:endParaRPr lang="fr-FR"/>
          </a:p>
        </p:txBody>
      </p:sp>
    </p:spTree>
    <p:extLst>
      <p:ext uri="{BB962C8B-B14F-4D97-AF65-F5344CB8AC3E}">
        <p14:creationId xmlns:p14="http://schemas.microsoft.com/office/powerpoint/2010/main" val="273147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a:buNone/>
            </a:pPr>
            <a:endParaRPr lang="fr-FR" baseline="0" dirty="0" smtClean="0">
              <a:solidFill>
                <a:srgbClr val="000000"/>
              </a:solidFill>
              <a:latin typeface="Comic Sans MS" charset="0"/>
              <a:cs typeface="Comic Sans MS" charset="0"/>
            </a:endParaRPr>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20</a:t>
            </a:fld>
            <a:endParaRPr lang="fr-FR"/>
          </a:p>
        </p:txBody>
      </p:sp>
    </p:spTree>
    <p:extLst>
      <p:ext uri="{BB962C8B-B14F-4D97-AF65-F5344CB8AC3E}">
        <p14:creationId xmlns:p14="http://schemas.microsoft.com/office/powerpoint/2010/main" val="117724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lgn="just">
              <a:buFont typeface="Arial"/>
              <a:buChar char="•"/>
            </a:pPr>
            <a:r>
              <a:rPr lang="nl-BE" sz="1200" i="1" dirty="0" smtClean="0">
                <a:solidFill>
                  <a:schemeClr val="tx1">
                    <a:lumMod val="50000"/>
                    <a:lumOff val="50000"/>
                  </a:schemeClr>
                </a:solidFill>
                <a:latin typeface="Comic Sans MS"/>
                <a:cs typeface="Comic Sans MS"/>
                <a:sym typeface="Wingdings"/>
              </a:rPr>
              <a:t>Les thérapeutes ayant + de fausses-croyances sont d’avantage susceptibles de prodiguer des traitements inutiles voire dangereux, de transmettre des messages délétères au long terme, de dramatiser, transmettre des conseils éronnés, de ne pas suivre les recommandations</a:t>
            </a:r>
            <a:r>
              <a:rPr lang="mr-IN" sz="1200" i="1" dirty="0" smtClean="0">
                <a:solidFill>
                  <a:schemeClr val="tx1">
                    <a:lumMod val="50000"/>
                    <a:lumOff val="50000"/>
                  </a:schemeClr>
                </a:solidFill>
                <a:latin typeface="Comic Sans MS"/>
                <a:cs typeface="Comic Sans MS"/>
                <a:sym typeface="Wingdings"/>
              </a:rPr>
              <a:t>…</a:t>
            </a:r>
            <a:endParaRPr lang="nl-BE" sz="1200" i="1" dirty="0" smtClean="0">
              <a:solidFill>
                <a:schemeClr val="tx1">
                  <a:lumMod val="50000"/>
                  <a:lumOff val="50000"/>
                </a:schemeClr>
              </a:solidFill>
              <a:latin typeface="Comic Sans MS"/>
              <a:cs typeface="Comic Sans MS"/>
              <a:sym typeface="Wingdings"/>
            </a:endParaRPr>
          </a:p>
          <a:p>
            <a:pPr algn="just"/>
            <a:endParaRPr lang="nl-BE" sz="1200" dirty="0" smtClean="0">
              <a:solidFill>
                <a:schemeClr val="tx1">
                  <a:lumMod val="50000"/>
                  <a:lumOff val="50000"/>
                </a:schemeClr>
              </a:solidFill>
              <a:latin typeface="Comic Sans MS"/>
              <a:cs typeface="Comic Sans MS"/>
              <a:sym typeface="Wingdings"/>
            </a:endParaRPr>
          </a:p>
          <a:p>
            <a:pPr marL="171450" indent="-171450" algn="just">
              <a:buFont typeface="Arial"/>
              <a:buChar char="•"/>
            </a:pPr>
            <a:r>
              <a:rPr lang="fr-FR" sz="1200" i="1" dirty="0" smtClean="0">
                <a:solidFill>
                  <a:schemeClr val="tx1">
                    <a:lumMod val="50000"/>
                    <a:lumOff val="50000"/>
                  </a:schemeClr>
                </a:solidFill>
                <a:latin typeface="Comic Sans MS"/>
                <a:cs typeface="Comic Sans MS"/>
                <a:sym typeface="Wingdings"/>
              </a:rPr>
              <a:t>On se trompe parfois même en voulant faire bien</a:t>
            </a:r>
            <a:r>
              <a:rPr lang="nl-BE" sz="1200" i="1" dirty="0" smtClean="0">
                <a:solidFill>
                  <a:schemeClr val="tx1">
                    <a:lumMod val="50000"/>
                    <a:lumOff val="50000"/>
                  </a:schemeClr>
                </a:solidFill>
                <a:latin typeface="Comic Sans MS"/>
                <a:cs typeface="Comic Sans MS"/>
                <a:sym typeface="Wingdings"/>
              </a:rPr>
              <a:t> </a:t>
            </a:r>
            <a:r>
              <a:rPr lang="nl-BE" sz="1400" b="1" i="1" dirty="0" smtClean="0">
                <a:solidFill>
                  <a:schemeClr val="tx1">
                    <a:lumMod val="50000"/>
                    <a:lumOff val="50000"/>
                  </a:schemeClr>
                </a:solidFill>
                <a:latin typeface="Comic Sans MS"/>
                <a:cs typeface="Comic Sans MS"/>
                <a:sym typeface="Wingdings"/>
              </a:rPr>
              <a:t>: </a:t>
            </a:r>
            <a:r>
              <a:rPr lang="nl-BE" sz="1200" i="1" dirty="0" smtClean="0">
                <a:solidFill>
                  <a:schemeClr val="tx1">
                    <a:lumMod val="50000"/>
                    <a:lumOff val="50000"/>
                  </a:schemeClr>
                </a:solidFill>
                <a:latin typeface="Comic Sans MS"/>
                <a:cs typeface="Comic Sans MS"/>
                <a:sym typeface="Wingdings"/>
              </a:rPr>
              <a:t>la thérapie manuelle ne sauvera pas, mais peut soulager temporairement (par l’alliance thérapeutique et certains effets physiques positifs)</a:t>
            </a:r>
            <a:endParaRPr lang="nl-BE" sz="800" dirty="0" smtClean="0">
              <a:solidFill>
                <a:schemeClr val="tx1">
                  <a:lumMod val="50000"/>
                  <a:lumOff val="50000"/>
                </a:schemeClr>
              </a:solidFill>
              <a:latin typeface="Comic Sans MS"/>
              <a:cs typeface="Comic Sans MS"/>
              <a:sym typeface="Wingdings"/>
            </a:endParaRPr>
          </a:p>
          <a:p>
            <a:pPr algn="just"/>
            <a:endParaRPr lang="nl-BE" sz="1200" dirty="0" smtClean="0">
              <a:solidFill>
                <a:schemeClr val="tx1">
                  <a:lumMod val="50000"/>
                  <a:lumOff val="50000"/>
                </a:schemeClr>
              </a:solidFill>
              <a:latin typeface="Comic Sans MS"/>
              <a:cs typeface="Comic Sans MS"/>
              <a:sym typeface="Wingdings"/>
            </a:endParaRPr>
          </a:p>
          <a:p>
            <a:pPr marL="171450" indent="-171450" algn="just">
              <a:buFont typeface="Arial"/>
              <a:buChar char="•"/>
            </a:pPr>
            <a:r>
              <a:rPr lang="nl-BE" sz="1200" i="1" dirty="0" smtClean="0">
                <a:solidFill>
                  <a:schemeClr val="tx1">
                    <a:lumMod val="50000"/>
                    <a:lumOff val="50000"/>
                  </a:schemeClr>
                </a:solidFill>
                <a:latin typeface="Comic Sans MS"/>
                <a:cs typeface="Comic Sans MS"/>
                <a:sym typeface="Wingdings"/>
              </a:rPr>
              <a:t>Traitement biomédicaux (ostéo par ex) = recherche de la cause du problème, déficit, blocage, dysfonction</a:t>
            </a:r>
            <a:r>
              <a:rPr lang="mr-IN" sz="1200" i="1" dirty="0" smtClean="0">
                <a:solidFill>
                  <a:schemeClr val="tx1">
                    <a:lumMod val="50000"/>
                    <a:lumOff val="50000"/>
                  </a:schemeClr>
                </a:solidFill>
                <a:latin typeface="Comic Sans MS"/>
                <a:cs typeface="Comic Sans MS"/>
                <a:sym typeface="Wingdings"/>
              </a:rPr>
              <a:t>…</a:t>
            </a:r>
            <a:r>
              <a:rPr lang="nl-BE" sz="1200" i="1" dirty="0" smtClean="0">
                <a:solidFill>
                  <a:schemeClr val="tx1">
                    <a:lumMod val="50000"/>
                    <a:lumOff val="50000"/>
                  </a:schemeClr>
                </a:solidFill>
                <a:latin typeface="Comic Sans MS"/>
                <a:cs typeface="Comic Sans MS"/>
                <a:sym typeface="Wingdings"/>
              </a:rPr>
              <a:t> pour corriger et traiter  échouent tous pour décrire, prédire, traiter les troubles chroniques</a:t>
            </a:r>
            <a:r>
              <a:rPr lang="mr-IN" sz="1200" i="1" dirty="0" smtClean="0">
                <a:solidFill>
                  <a:schemeClr val="tx1">
                    <a:lumMod val="50000"/>
                    <a:lumOff val="50000"/>
                  </a:schemeClr>
                </a:solidFill>
                <a:latin typeface="Comic Sans MS"/>
                <a:cs typeface="Comic Sans MS"/>
                <a:sym typeface="Wingdings"/>
              </a:rPr>
              <a:t>…</a:t>
            </a:r>
            <a:r>
              <a:rPr lang="nl-BE" sz="1200" i="1" dirty="0" smtClean="0">
                <a:solidFill>
                  <a:schemeClr val="tx1">
                    <a:lumMod val="50000"/>
                    <a:lumOff val="50000"/>
                  </a:schemeClr>
                </a:solidFill>
                <a:latin typeface="Comic Sans MS"/>
                <a:cs typeface="Comic Sans MS"/>
                <a:sym typeface="Wingdings"/>
              </a:rPr>
              <a:t> car ne se limite qu’à la composante biologique et</a:t>
            </a:r>
            <a:r>
              <a:rPr lang="mr-IN" sz="1200" i="1" dirty="0" smtClean="0">
                <a:solidFill>
                  <a:schemeClr val="tx1">
                    <a:lumMod val="50000"/>
                    <a:lumOff val="50000"/>
                  </a:schemeClr>
                </a:solidFill>
                <a:latin typeface="Comic Sans MS"/>
                <a:cs typeface="Comic Sans MS"/>
                <a:sym typeface="Wingdings"/>
              </a:rPr>
              <a:t>…</a:t>
            </a:r>
            <a:r>
              <a:rPr lang="nl-BE" sz="1200" i="1" dirty="0" smtClean="0">
                <a:solidFill>
                  <a:schemeClr val="tx1">
                    <a:lumMod val="50000"/>
                    <a:lumOff val="50000"/>
                  </a:schemeClr>
                </a:solidFill>
                <a:latin typeface="Comic Sans MS"/>
                <a:cs typeface="Comic Sans MS"/>
                <a:sym typeface="Wingdings"/>
              </a:rPr>
              <a:t> ne corrige rien, cela peut faire du bien mais ça n’est pas un argument suffisant </a:t>
            </a:r>
          </a:p>
          <a:p>
            <a:endParaRPr lang="fr-FR" dirty="0" smtClean="0"/>
          </a:p>
          <a:p>
            <a:pPr algn="just"/>
            <a:r>
              <a:rPr lang="nl-BE" sz="1200" i="1" dirty="0" smtClean="0">
                <a:solidFill>
                  <a:schemeClr val="tx1">
                    <a:lumMod val="50000"/>
                    <a:lumOff val="50000"/>
                  </a:schemeClr>
                </a:solidFill>
                <a:latin typeface="Comic Sans MS"/>
                <a:cs typeface="Comic Sans MS"/>
                <a:sym typeface="Wingdings"/>
              </a:rPr>
              <a:t>Humilité. Patience et perséverence. Implication active. Responsabilité. Remise en question de ses croyances : </a:t>
            </a:r>
          </a:p>
          <a:p>
            <a:pPr marL="171450" indent="-171450" algn="just">
              <a:buFont typeface="Arial"/>
              <a:buChar char="•"/>
            </a:pPr>
            <a:endParaRPr lang="nl-BE" sz="1200" i="1" dirty="0" smtClean="0">
              <a:solidFill>
                <a:schemeClr val="tx1">
                  <a:lumMod val="50000"/>
                  <a:lumOff val="50000"/>
                </a:schemeClr>
              </a:solidFill>
              <a:latin typeface="Comic Sans MS"/>
              <a:cs typeface="Comic Sans MS"/>
              <a:sym typeface="Wingdings"/>
            </a:endParaRPr>
          </a:p>
          <a:p>
            <a:pPr marL="171450" indent="-171450" algn="just">
              <a:buFont typeface="Arial"/>
              <a:buChar char="•"/>
            </a:pPr>
            <a:r>
              <a:rPr lang="nl-BE" sz="1200" i="1" dirty="0" smtClean="0">
                <a:solidFill>
                  <a:schemeClr val="tx1">
                    <a:lumMod val="50000"/>
                    <a:lumOff val="50000"/>
                  </a:schemeClr>
                </a:solidFill>
                <a:latin typeface="Comic Sans MS"/>
                <a:cs typeface="Comic Sans MS"/>
                <a:sym typeface="Wingdings"/>
              </a:rPr>
              <a:t>approche multifactorielle globale visant le long terme minoritaire, difficile, longue, mais nécessaire pour guérir. Personne ne peut le faire à votre place</a:t>
            </a:r>
            <a:r>
              <a:rPr lang="mr-IN" sz="1200" i="1" dirty="0" smtClean="0">
                <a:solidFill>
                  <a:schemeClr val="tx1">
                    <a:lumMod val="50000"/>
                    <a:lumOff val="50000"/>
                  </a:schemeClr>
                </a:solidFill>
                <a:latin typeface="Comic Sans MS"/>
                <a:cs typeface="Comic Sans MS"/>
                <a:sym typeface="Wingdings"/>
              </a:rPr>
              <a:t>…</a:t>
            </a:r>
            <a:endParaRPr lang="nl-BE" sz="1200" i="1" dirty="0" smtClean="0">
              <a:solidFill>
                <a:schemeClr val="tx1">
                  <a:lumMod val="50000"/>
                  <a:lumOff val="50000"/>
                </a:schemeClr>
              </a:solidFill>
              <a:latin typeface="Comic Sans MS"/>
              <a:cs typeface="Comic Sans MS"/>
              <a:sym typeface="Wingding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30</a:t>
            </a:fld>
            <a:endParaRPr lang="fr-FR"/>
          </a:p>
        </p:txBody>
      </p:sp>
    </p:spTree>
    <p:extLst>
      <p:ext uri="{BB962C8B-B14F-4D97-AF65-F5344CB8AC3E}">
        <p14:creationId xmlns:p14="http://schemas.microsoft.com/office/powerpoint/2010/main" val="158140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a:buNone/>
            </a:pPr>
            <a:endParaRPr lang="fr-FR" baseline="0" dirty="0" smtClean="0">
              <a:solidFill>
                <a:srgbClr val="000000"/>
              </a:solidFill>
              <a:latin typeface="Comic Sans MS" charset="0"/>
              <a:cs typeface="Comic Sans MS" charset="0"/>
            </a:endParaRPr>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31</a:t>
            </a:fld>
            <a:endParaRPr lang="fr-FR"/>
          </a:p>
        </p:txBody>
      </p:sp>
    </p:spTree>
    <p:extLst>
      <p:ext uri="{BB962C8B-B14F-4D97-AF65-F5344CB8AC3E}">
        <p14:creationId xmlns:p14="http://schemas.microsoft.com/office/powerpoint/2010/main" val="117724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33</a:t>
            </a:fld>
            <a:endParaRPr lang="fr-FR"/>
          </a:p>
        </p:txBody>
      </p:sp>
    </p:spTree>
    <p:extLst>
      <p:ext uri="{BB962C8B-B14F-4D97-AF65-F5344CB8AC3E}">
        <p14:creationId xmlns:p14="http://schemas.microsoft.com/office/powerpoint/2010/main" val="560717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35</a:t>
            </a:fld>
            <a:endParaRPr lang="fr-FR"/>
          </a:p>
        </p:txBody>
      </p:sp>
    </p:spTree>
    <p:extLst>
      <p:ext uri="{BB962C8B-B14F-4D97-AF65-F5344CB8AC3E}">
        <p14:creationId xmlns:p14="http://schemas.microsoft.com/office/powerpoint/2010/main" val="93177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2</a:t>
            </a:fld>
            <a:endParaRPr lang="fr-FR"/>
          </a:p>
        </p:txBody>
      </p:sp>
    </p:spTree>
    <p:extLst>
      <p:ext uri="{BB962C8B-B14F-4D97-AF65-F5344CB8AC3E}">
        <p14:creationId xmlns:p14="http://schemas.microsoft.com/office/powerpoint/2010/main" val="146452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personnes souffrant de douleurs persistantes ont tendance à sacrifier</a:t>
            </a:r>
            <a:r>
              <a:rPr lang="fr-FR" baseline="0" dirty="0" smtClean="0"/>
              <a:t> une partie agréable de leur vie pour essayer d’étouffer la douleur (idem gens vivant prêt d’un volcan</a:t>
            </a:r>
            <a:r>
              <a:rPr lang="fr-FR" baseline="0" dirty="0" smtClean="0"/>
              <a:t>)</a:t>
            </a:r>
          </a:p>
          <a:p>
            <a:endParaRPr lang="fr-FR" baseline="0" dirty="0" smtClean="0"/>
          </a:p>
          <a:p>
            <a:pPr marL="285750" indent="-285750" algn="just" eaLnBrk="1" hangingPunct="1">
              <a:buFont typeface="Wingdings" charset="2"/>
              <a:buChar char="Ø"/>
              <a:defRPr/>
            </a:pPr>
            <a:r>
              <a:rPr lang="fr-FR" sz="1200" dirty="0" smtClean="0">
                <a:latin typeface="Comic Sans MS" charset="0"/>
                <a:cs typeface="Comic Sans MS" charset="0"/>
              </a:rPr>
              <a:t>Indicateur </a:t>
            </a:r>
            <a:r>
              <a:rPr lang="fr-FR" sz="1200" b="1" dirty="0" smtClean="0">
                <a:latin typeface="Comic Sans MS" charset="0"/>
                <a:cs typeface="Comic Sans MS" charset="0"/>
              </a:rPr>
              <a:t>peu fiable </a:t>
            </a:r>
            <a:r>
              <a:rPr lang="fr-FR" sz="1200" dirty="0" smtClean="0">
                <a:latin typeface="Comic Sans MS" charset="0"/>
                <a:cs typeface="Comic Sans MS" charset="0"/>
              </a:rPr>
              <a:t>de blessure</a:t>
            </a:r>
          </a:p>
          <a:p>
            <a:pPr algn="just" eaLnBrk="1" hangingPunct="1">
              <a:defRPr/>
            </a:pPr>
            <a:endParaRPr lang="fr-FR" sz="1200" dirty="0" smtClean="0">
              <a:solidFill>
                <a:srgbClr val="7F7F7F"/>
              </a:solidFill>
              <a:latin typeface="Comic Sans MS" charset="0"/>
              <a:cs typeface="Comic Sans MS" charset="0"/>
            </a:endParaRPr>
          </a:p>
          <a:p>
            <a:pPr marL="285750" indent="-285750" algn="just" eaLnBrk="1" hangingPunct="1">
              <a:buFont typeface="Wingdings" charset="2"/>
              <a:buChar char="Ø"/>
              <a:defRPr/>
            </a:pPr>
            <a:r>
              <a:rPr lang="fr-FR" sz="1200" dirty="0" smtClean="0">
                <a:latin typeface="Comic Sans MS" charset="0"/>
                <a:cs typeface="Comic Sans MS" charset="0"/>
              </a:rPr>
              <a:t>Efficace pour signaler un « danger », </a:t>
            </a:r>
            <a:r>
              <a:rPr lang="fr-FR" sz="1200" b="1" dirty="0" smtClean="0">
                <a:latin typeface="Comic Sans MS" charset="0"/>
                <a:cs typeface="Comic Sans MS" charset="0"/>
              </a:rPr>
              <a:t>PAS</a:t>
            </a:r>
            <a:r>
              <a:rPr lang="fr-FR" sz="1200" dirty="0" smtClean="0">
                <a:latin typeface="Comic Sans MS" charset="0"/>
                <a:cs typeface="Comic Sans MS" charset="0"/>
              </a:rPr>
              <a:t> sa gravité</a:t>
            </a:r>
          </a:p>
          <a:p>
            <a:pPr algn="just" eaLnBrk="1" hangingPunct="1">
              <a:defRPr/>
            </a:pPr>
            <a:endParaRPr lang="fr-FR" sz="1200" b="1" dirty="0" smtClean="0">
              <a:latin typeface="Comic Sans MS" charset="0"/>
              <a:cs typeface="Comic Sans MS" charset="0"/>
            </a:endParaRPr>
          </a:p>
          <a:p>
            <a:pPr marL="285750" indent="-285750" algn="just" eaLnBrk="1" hangingPunct="1">
              <a:buFont typeface="Wingdings" charset="2"/>
              <a:buChar char="Ø"/>
              <a:defRPr/>
            </a:pPr>
            <a:r>
              <a:rPr lang="fr-FR" sz="1200" b="1" dirty="0" smtClean="0">
                <a:latin typeface="Comic Sans MS" charset="0"/>
                <a:cs typeface="Comic Sans MS" charset="0"/>
              </a:rPr>
              <a:t>PEU</a:t>
            </a:r>
            <a:r>
              <a:rPr lang="fr-FR" sz="1200" dirty="0" smtClean="0">
                <a:latin typeface="Comic Sans MS" charset="0"/>
                <a:cs typeface="Comic Sans MS" charset="0"/>
              </a:rPr>
              <a:t> efficace pour </a:t>
            </a:r>
            <a:r>
              <a:rPr lang="fr-FR" sz="1200" b="1" dirty="0" smtClean="0">
                <a:latin typeface="Comic Sans MS" charset="0"/>
                <a:cs typeface="Comic Sans MS" charset="0"/>
              </a:rPr>
              <a:t>situer</a:t>
            </a:r>
            <a:r>
              <a:rPr lang="fr-FR" sz="1200" dirty="0" smtClean="0">
                <a:latin typeface="Comic Sans MS" charset="0"/>
                <a:cs typeface="Comic Sans MS" charset="0"/>
              </a:rPr>
              <a:t> le danger</a:t>
            </a:r>
          </a:p>
          <a:p>
            <a:pPr algn="just" eaLnBrk="1" hangingPunct="1">
              <a:defRPr/>
            </a:pPr>
            <a:endParaRPr lang="fr-FR" sz="1200" dirty="0" smtClean="0">
              <a:latin typeface="Comic Sans MS" charset="0"/>
              <a:cs typeface="Comic Sans MS" charset="0"/>
              <a:sym typeface="Wingdings"/>
            </a:endParaRPr>
          </a:p>
          <a:p>
            <a:pPr marL="285750" indent="-285750" eaLnBrk="1" hangingPunct="1">
              <a:buFont typeface="Wingdings" charset="2"/>
              <a:buChar char="Ø"/>
              <a:defRPr/>
            </a:pPr>
            <a:r>
              <a:rPr lang="fr-FR" sz="1200" b="1" dirty="0" smtClean="0">
                <a:latin typeface="Comic Sans MS" charset="0"/>
                <a:cs typeface="Comic Sans MS" charset="0"/>
              </a:rPr>
              <a:t>PAS</a:t>
            </a:r>
            <a:r>
              <a:rPr lang="fr-FR" sz="1200" dirty="0" smtClean="0">
                <a:latin typeface="Comic Sans MS" charset="0"/>
                <a:cs typeface="Comic Sans MS" charset="0"/>
              </a:rPr>
              <a:t> </a:t>
            </a:r>
            <a:r>
              <a:rPr lang="fr-FR" sz="1200" dirty="0" smtClean="0">
                <a:latin typeface="Comic Sans MS"/>
                <a:cs typeface="Comic Sans MS"/>
                <a:sym typeface="Wingdings"/>
              </a:rPr>
              <a:t>proportionnelle aux lésions</a:t>
            </a:r>
            <a:endParaRPr lang="fr-FR" sz="1200" dirty="0" smtClean="0">
              <a:solidFill>
                <a:srgbClr val="7F7F7F"/>
              </a:solidFill>
              <a:latin typeface="Comic Sans MS"/>
              <a:cs typeface="Comic Sans MS"/>
              <a:sym typeface="Wingdings"/>
            </a:endParaRPr>
          </a:p>
          <a:p>
            <a:pPr eaLnBrk="1" hangingPunct="1">
              <a:defRPr/>
            </a:pPr>
            <a:endParaRPr lang="fr-FR" sz="1200" dirty="0" smtClean="0">
              <a:latin typeface="Comic Sans MS"/>
              <a:cs typeface="Comic Sans MS"/>
              <a:sym typeface="Wingdings"/>
            </a:endParaRPr>
          </a:p>
          <a:p>
            <a:pPr marL="285750" indent="-285750" algn="just" eaLnBrk="1" hangingPunct="1">
              <a:buFont typeface="Wingdings" charset="2"/>
              <a:buChar char="Ø"/>
              <a:defRPr/>
            </a:pPr>
            <a:r>
              <a:rPr lang="fr-FR" sz="1200" b="1" dirty="0" smtClean="0">
                <a:latin typeface="Comic Sans MS" charset="0"/>
                <a:cs typeface="Comic Sans MS" charset="0"/>
              </a:rPr>
              <a:t>Parfois absente même en cas de problème grave</a:t>
            </a:r>
          </a:p>
          <a:p>
            <a:endParaRPr lang="fr-FR" baseline="0" dirty="0" smtClean="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3</a:t>
            </a:fld>
            <a:endParaRPr lang="fr-FR"/>
          </a:p>
        </p:txBody>
      </p:sp>
    </p:spTree>
    <p:extLst>
      <p:ext uri="{BB962C8B-B14F-4D97-AF65-F5344CB8AC3E}">
        <p14:creationId xmlns:p14="http://schemas.microsoft.com/office/powerpoint/2010/main" val="316775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4</a:t>
            </a:fld>
            <a:endParaRPr lang="fr-FR"/>
          </a:p>
        </p:txBody>
      </p:sp>
    </p:spTree>
    <p:extLst>
      <p:ext uri="{BB962C8B-B14F-4D97-AF65-F5344CB8AC3E}">
        <p14:creationId xmlns:p14="http://schemas.microsoft.com/office/powerpoint/2010/main" val="330041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5</a:t>
            </a:fld>
            <a:endParaRPr lang="fr-FR"/>
          </a:p>
        </p:txBody>
      </p:sp>
    </p:spTree>
    <p:extLst>
      <p:ext uri="{BB962C8B-B14F-4D97-AF65-F5344CB8AC3E}">
        <p14:creationId xmlns:p14="http://schemas.microsoft.com/office/powerpoint/2010/main" val="146452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latin typeface="Calibri" charset="0"/>
            </a:endParaRPr>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eaLnBrk="1" hangingPunct="1"/>
            <a:fld id="{DA501EE6-23F9-F74C-A846-36A8DCDC428C}" type="slidenum">
              <a:rPr lang="fr-FR" sz="1200"/>
              <a:pPr eaLnBrk="1" hangingPunct="1"/>
              <a:t>6</a:t>
            </a:fld>
            <a:endParaRPr lang="fr-F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latin typeface="Calibri" charset="0"/>
            </a:endParaRPr>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eaLnBrk="1" hangingPunct="1"/>
            <a:fld id="{DA501EE6-23F9-F74C-A846-36A8DCDC428C}" type="slidenum">
              <a:rPr lang="fr-FR" sz="1200"/>
              <a:pPr eaLnBrk="1" hangingPunct="1"/>
              <a:t>7</a:t>
            </a:fld>
            <a:endParaRPr lang="fr-F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latin typeface="Calibri" charset="0"/>
            </a:endParaRPr>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eaLnBrk="1" hangingPunct="1"/>
            <a:fld id="{DA501EE6-23F9-F74C-A846-36A8DCDC428C}" type="slidenum">
              <a:rPr lang="fr-FR" sz="1200"/>
              <a:pPr eaLnBrk="1" hangingPunct="1"/>
              <a:t>8</a:t>
            </a:fld>
            <a:endParaRPr lang="fr-F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F57369C-C545-114E-9390-E549FC1EE608}" type="slidenum">
              <a:rPr lang="fr-FR" smtClean="0"/>
              <a:pPr>
                <a:defRPr/>
              </a:pPr>
              <a:t>9</a:t>
            </a:fld>
            <a:endParaRPr lang="fr-FR"/>
          </a:p>
        </p:txBody>
      </p:sp>
    </p:spTree>
    <p:extLst>
      <p:ext uri="{BB962C8B-B14F-4D97-AF65-F5344CB8AC3E}">
        <p14:creationId xmlns:p14="http://schemas.microsoft.com/office/powerpoint/2010/main" val="408057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1"/>
      </p:bgRef>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8293100" y="5803900"/>
            <a:ext cx="3667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sto MT" charset="0"/>
                <a:ea typeface="ＭＳ Ｐゴシック" charset="0"/>
                <a:cs typeface="ＭＳ Ｐゴシック" charset="0"/>
              </a:defRPr>
            </a:lvl1pPr>
            <a:lvl2pPr marL="742950" indent="-285750">
              <a:defRPr>
                <a:solidFill>
                  <a:schemeClr val="tx1"/>
                </a:solidFill>
                <a:latin typeface="Calisto MT" charset="0"/>
                <a:ea typeface="ＭＳ Ｐゴシック" charset="0"/>
              </a:defRPr>
            </a:lvl2pPr>
            <a:lvl3pPr marL="1143000" indent="-228600">
              <a:defRPr>
                <a:solidFill>
                  <a:schemeClr val="tx1"/>
                </a:solidFill>
                <a:latin typeface="Calisto MT" charset="0"/>
                <a:ea typeface="ＭＳ Ｐゴシック" charset="0"/>
              </a:defRPr>
            </a:lvl3pPr>
            <a:lvl4pPr marL="1600200" indent="-228600">
              <a:defRPr>
                <a:solidFill>
                  <a:schemeClr val="tx1"/>
                </a:solidFill>
                <a:latin typeface="Calisto MT" charset="0"/>
                <a:ea typeface="ＭＳ Ｐゴシック" charset="0"/>
              </a:defRPr>
            </a:lvl4pPr>
            <a:lvl5pPr marL="2057400" indent="-228600">
              <a:defRPr>
                <a:solidFill>
                  <a:schemeClr val="tx1"/>
                </a:solidFill>
                <a:latin typeface="Calisto MT" charset="0"/>
                <a:ea typeface="ＭＳ Ｐゴシック" charset="0"/>
              </a:defRPr>
            </a:lvl5pPr>
            <a:lvl6pPr marL="2514600" indent="-228600" fontAlgn="base">
              <a:spcBef>
                <a:spcPct val="0"/>
              </a:spcBef>
              <a:spcAft>
                <a:spcPct val="0"/>
              </a:spcAft>
              <a:defRPr>
                <a:solidFill>
                  <a:schemeClr val="tx1"/>
                </a:solidFill>
                <a:latin typeface="Calisto MT" charset="0"/>
                <a:ea typeface="ＭＳ Ｐゴシック" charset="0"/>
              </a:defRPr>
            </a:lvl6pPr>
            <a:lvl7pPr marL="2971800" indent="-228600" fontAlgn="base">
              <a:spcBef>
                <a:spcPct val="0"/>
              </a:spcBef>
              <a:spcAft>
                <a:spcPct val="0"/>
              </a:spcAft>
              <a:defRPr>
                <a:solidFill>
                  <a:schemeClr val="tx1"/>
                </a:solidFill>
                <a:latin typeface="Calisto MT" charset="0"/>
                <a:ea typeface="ＭＳ Ｐゴシック" charset="0"/>
              </a:defRPr>
            </a:lvl7pPr>
            <a:lvl8pPr marL="3429000" indent="-228600" fontAlgn="base">
              <a:spcBef>
                <a:spcPct val="0"/>
              </a:spcBef>
              <a:spcAft>
                <a:spcPct val="0"/>
              </a:spcAft>
              <a:defRPr>
                <a:solidFill>
                  <a:schemeClr val="tx1"/>
                </a:solidFill>
                <a:latin typeface="Calisto MT" charset="0"/>
                <a:ea typeface="ＭＳ Ｐゴシック" charset="0"/>
              </a:defRPr>
            </a:lvl8pPr>
            <a:lvl9pPr marL="3886200" indent="-228600" fontAlgn="base">
              <a:spcBef>
                <a:spcPct val="0"/>
              </a:spcBef>
              <a:spcAft>
                <a:spcPct val="0"/>
              </a:spcAft>
              <a:defRPr>
                <a:solidFill>
                  <a:schemeClr val="tx1"/>
                </a:solidFill>
                <a:latin typeface="Calisto MT" charset="0"/>
                <a:ea typeface="ＭＳ Ｐゴシック" charset="0"/>
              </a:defRPr>
            </a:lvl9pPr>
          </a:lstStyle>
          <a:p>
            <a:pPr>
              <a:defRPr/>
            </a:pPr>
            <a:r>
              <a:rPr lang="fr-FR" sz="4400" smtClean="0">
                <a:solidFill>
                  <a:schemeClr val="accent1"/>
                </a:solidFill>
                <a:latin typeface="Wingdings" charset="0"/>
              </a:rPr>
              <a:t>S</a:t>
            </a:r>
          </a:p>
        </p:txBody>
      </p:sp>
      <p:sp>
        <p:nvSpPr>
          <p:cNvPr id="2" name="Title 1"/>
          <p:cNvSpPr>
            <a:spLocks noGrp="1"/>
          </p:cNvSpPr>
          <p:nvPr>
            <p:ph type="ctrTitle"/>
          </p:nvPr>
        </p:nvSpPr>
        <p:spPr>
          <a:xfrm>
            <a:off x="457199" y="1295400"/>
            <a:ext cx="8228013" cy="1927225"/>
          </a:xfrm>
        </p:spPr>
        <p:txBody>
          <a:bodyPr tIns="0" bIns="0" anchor="b"/>
          <a:lstStyle>
            <a:lvl1pPr>
              <a:defRPr sz="6000">
                <a:solidFill>
                  <a:schemeClr val="bg1"/>
                </a:solidFill>
              </a:defRPr>
            </a:lvl1pPr>
          </a:lstStyle>
          <a:p>
            <a:r>
              <a:rPr lang="nl-BE" smtClean="0"/>
              <a:t>Cliquez et modifiez le titre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dirty="0"/>
          </a:p>
        </p:txBody>
      </p:sp>
      <p:sp>
        <p:nvSpPr>
          <p:cNvPr id="5" name="Date Placeholder 3"/>
          <p:cNvSpPr>
            <a:spLocks noGrp="1"/>
          </p:cNvSpPr>
          <p:nvPr>
            <p:ph type="dt" sz="half" idx="10"/>
          </p:nvPr>
        </p:nvSpPr>
        <p:spPr/>
        <p:txBody>
          <a:bodyPr/>
          <a:lstStyle>
            <a:lvl1pPr>
              <a:defRPr/>
            </a:lvl1pPr>
          </a:lstStyle>
          <a:p>
            <a:pPr>
              <a:defRPr/>
            </a:pPr>
            <a:fld id="{720AB9F7-8A67-B446-B199-44EA2BBBC15C}" type="datetimeFigureOut">
              <a:rPr lang="en-US"/>
              <a:pPr>
                <a:defRPr/>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12433B-2C29-D945-942A-666353DBF9AB}" type="slidenum">
              <a:rPr lang="en-US"/>
              <a:pPr>
                <a:defRPr/>
              </a:pPr>
              <a:t>‹#›</a:t>
            </a:fld>
            <a:endParaRPr lang="en-US"/>
          </a:p>
        </p:txBody>
      </p:sp>
    </p:spTree>
    <p:extLst>
      <p:ext uri="{BB962C8B-B14F-4D97-AF65-F5344CB8AC3E}">
        <p14:creationId xmlns:p14="http://schemas.microsoft.com/office/powerpoint/2010/main" val="12814076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1972675-9060-1740-88E2-F898BCC6238E}" type="datetimeFigureOut">
              <a:rPr lang="en-US"/>
              <a:pPr>
                <a:defRPr/>
              </a:pPr>
              <a:t>9/10/24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87C87000-CC9C-594C-AB2C-EBDA8678B83A}" type="slidenum">
              <a:rPr lang="en-US"/>
              <a:pPr>
                <a:defRPr/>
              </a:pPr>
              <a:t>‹#›</a:t>
            </a:fld>
            <a:endParaRPr lang="en-US"/>
          </a:p>
        </p:txBody>
      </p:sp>
    </p:spTree>
    <p:extLst>
      <p:ext uri="{BB962C8B-B14F-4D97-AF65-F5344CB8AC3E}">
        <p14:creationId xmlns:p14="http://schemas.microsoft.com/office/powerpoint/2010/main" val="199277749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nl-BE" smtClean="0"/>
              <a:t>Cliquez et modifiez le titre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pPr>
              <a:defRPr/>
            </a:pPr>
            <a:fld id="{4F8AEB68-8567-CC4E-A78B-2BF3CF71DCD9}" type="datetimeFigureOut">
              <a:rPr lang="en-US"/>
              <a:pPr>
                <a:defRPr/>
              </a:pPr>
              <a:t>9/10/24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0A177C6-3301-E243-97DE-140D4A863007}" type="slidenum">
              <a:rPr lang="en-US"/>
              <a:pPr>
                <a:defRPr/>
              </a:pPr>
              <a:t>‹#›</a:t>
            </a:fld>
            <a:endParaRPr lang="en-US"/>
          </a:p>
        </p:txBody>
      </p:sp>
    </p:spTree>
    <p:extLst>
      <p:ext uri="{BB962C8B-B14F-4D97-AF65-F5344CB8AC3E}">
        <p14:creationId xmlns:p14="http://schemas.microsoft.com/office/powerpoint/2010/main" val="297224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vec légen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nl-BE" smtClean="0"/>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nl-BE" noProof="0" smtClean="0"/>
              <a:t>Faire glisser l'image vers l'espace réservé ou cliquer sur l'icône pour l'ajouter</a:t>
            </a:r>
            <a:endParaRPr noProof="0"/>
          </a:p>
        </p:txBody>
      </p:sp>
      <p:sp>
        <p:nvSpPr>
          <p:cNvPr id="5" name="Date Placeholder 4"/>
          <p:cNvSpPr>
            <a:spLocks noGrp="1"/>
          </p:cNvSpPr>
          <p:nvPr>
            <p:ph type="dt" sz="half" idx="14"/>
          </p:nvPr>
        </p:nvSpPr>
        <p:spPr/>
        <p:txBody>
          <a:bodyPr/>
          <a:lstStyle>
            <a:lvl1pPr>
              <a:defRPr>
                <a:solidFill>
                  <a:schemeClr val="bg1"/>
                </a:solidFill>
              </a:defRPr>
            </a:lvl1pPr>
          </a:lstStyle>
          <a:p>
            <a:pPr>
              <a:defRPr/>
            </a:pPr>
            <a:fld id="{51037934-0153-B84C-BD5A-0E9A333FD000}" type="datetimeFigureOut">
              <a:rPr lang="en-US"/>
              <a:pPr>
                <a:defRPr/>
              </a:pPr>
              <a:t>9/10/24</a:t>
            </a:fld>
            <a:endParaRPr lang="en-US"/>
          </a:p>
        </p:txBody>
      </p:sp>
      <p:sp>
        <p:nvSpPr>
          <p:cNvPr id="6" name="Footer Placeholder 5"/>
          <p:cNvSpPr>
            <a:spLocks noGrp="1"/>
          </p:cNvSpPr>
          <p:nvPr>
            <p:ph type="ftr" sz="quarter" idx="15"/>
          </p:nvPr>
        </p:nvSpPr>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5EF59890-3D95-A249-A243-028C78E974B7}" type="slidenum">
              <a:rPr lang="en-US"/>
              <a:pPr>
                <a:defRPr/>
              </a:pPr>
              <a:t>‹#›</a:t>
            </a:fld>
            <a:endParaRPr lang="en-US"/>
          </a:p>
        </p:txBody>
      </p:sp>
    </p:spTree>
    <p:extLst>
      <p:ext uri="{BB962C8B-B14F-4D97-AF65-F5344CB8AC3E}">
        <p14:creationId xmlns:p14="http://schemas.microsoft.com/office/powerpoint/2010/main" val="3357430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nl-BE" smtClean="0"/>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nl-BE" noProof="0" smtClean="0"/>
              <a:t>Faire glisser l'image vers l'espace réservé ou cliquer sur l'icône pour l'ajouter</a:t>
            </a:r>
            <a:endParaRPr noProof="0"/>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nl-BE" noProof="0" smtClean="0"/>
              <a:t>Faire glisser l'image vers l'espace réservé ou cliquer sur l'icône pour l'ajouter</a:t>
            </a:r>
            <a:endParaRPr noProof="0"/>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nl-BE" noProof="0" smtClean="0"/>
              <a:t>Faire glisser l'image vers l'espace réservé ou cliquer sur l'icône pour l'ajouter</a:t>
            </a:r>
            <a:endParaRPr noProof="0"/>
          </a:p>
        </p:txBody>
      </p:sp>
      <p:sp>
        <p:nvSpPr>
          <p:cNvPr id="7" name="Date Placeholder 4"/>
          <p:cNvSpPr>
            <a:spLocks noGrp="1"/>
          </p:cNvSpPr>
          <p:nvPr>
            <p:ph type="dt" sz="half" idx="16"/>
          </p:nvPr>
        </p:nvSpPr>
        <p:spPr/>
        <p:txBody>
          <a:bodyPr/>
          <a:lstStyle>
            <a:lvl1pPr>
              <a:defRPr>
                <a:solidFill>
                  <a:schemeClr val="bg1"/>
                </a:solidFill>
              </a:defRPr>
            </a:lvl1pPr>
          </a:lstStyle>
          <a:p>
            <a:pPr>
              <a:defRPr/>
            </a:pPr>
            <a:fld id="{114FCD73-4032-944F-8DBE-8347BA627590}" type="datetimeFigureOut">
              <a:rPr lang="en-US"/>
              <a:pPr>
                <a:defRPr/>
              </a:pPr>
              <a:t>9/10/24</a:t>
            </a:fld>
            <a:endParaRPr lang="en-US"/>
          </a:p>
        </p:txBody>
      </p:sp>
      <p:sp>
        <p:nvSpPr>
          <p:cNvPr id="11" name="Footer Placeholder 5"/>
          <p:cNvSpPr>
            <a:spLocks noGrp="1"/>
          </p:cNvSpPr>
          <p:nvPr>
            <p:ph type="ftr" sz="quarter" idx="17"/>
          </p:nvPr>
        </p:nvSpPr>
        <p:spPr/>
        <p:txBody>
          <a:bodyPr/>
          <a:lstStyle>
            <a:lvl1pPr>
              <a:defRPr/>
            </a:lvl1pPr>
          </a:lstStyle>
          <a:p>
            <a:pPr>
              <a:defRPr/>
            </a:pPr>
            <a:endParaRPr lang="en-US"/>
          </a:p>
        </p:txBody>
      </p:sp>
      <p:sp>
        <p:nvSpPr>
          <p:cNvPr id="12" name="Slide Number Placeholder 6"/>
          <p:cNvSpPr>
            <a:spLocks noGrp="1"/>
          </p:cNvSpPr>
          <p:nvPr>
            <p:ph type="sldNum" sz="quarter" idx="18"/>
          </p:nvPr>
        </p:nvSpPr>
        <p:spPr/>
        <p:txBody>
          <a:bodyPr/>
          <a:lstStyle>
            <a:lvl1pPr>
              <a:defRPr/>
            </a:lvl1pPr>
          </a:lstStyle>
          <a:p>
            <a:pPr>
              <a:defRPr/>
            </a:pPr>
            <a:fld id="{1888F09C-1B0C-3E4F-AE9D-287FA4353D01}" type="slidenum">
              <a:rPr lang="en-US"/>
              <a:pPr>
                <a:defRPr/>
              </a:pPr>
              <a:t>‹#›</a:t>
            </a:fld>
            <a:endParaRPr lang="en-US"/>
          </a:p>
        </p:txBody>
      </p:sp>
    </p:spTree>
    <p:extLst>
      <p:ext uri="{BB962C8B-B14F-4D97-AF65-F5344CB8AC3E}">
        <p14:creationId xmlns:p14="http://schemas.microsoft.com/office/powerpoint/2010/main" val="724772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lvl1pPr>
              <a:defRPr/>
            </a:lvl1pPr>
          </a:lstStyle>
          <a:p>
            <a:pPr>
              <a:defRPr/>
            </a:pPr>
            <a:fld id="{974B6A60-17EF-534E-948D-519BBA4647B3}"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6B1DBF-86AB-FC44-B303-EE3CD5E34A90}" type="slidenum">
              <a:rPr lang="en-US"/>
              <a:pPr>
                <a:defRPr/>
              </a:pPr>
              <a:t>‹#›</a:t>
            </a:fld>
            <a:endParaRPr lang="en-US"/>
          </a:p>
        </p:txBody>
      </p:sp>
    </p:spTree>
    <p:extLst>
      <p:ext uri="{BB962C8B-B14F-4D97-AF65-F5344CB8AC3E}">
        <p14:creationId xmlns:p14="http://schemas.microsoft.com/office/powerpoint/2010/main" val="284720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lstStyle/>
          <a:p>
            <a:r>
              <a:rPr lang="nl-BE" smtClean="0"/>
              <a:t>Cliquez et modifiez le titre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lvl1pPr>
              <a:defRPr/>
            </a:lvl1pPr>
          </a:lstStyle>
          <a:p>
            <a:pPr>
              <a:defRPr/>
            </a:pPr>
            <a:fld id="{3A814AD7-5E39-9C4B-A598-15563C6BE1A8}"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825C8F-1A65-1D42-8511-AA2CAAFB38BF}" type="slidenum">
              <a:rPr lang="en-US"/>
              <a:pPr>
                <a:defRPr/>
              </a:pPr>
              <a:t>‹#›</a:t>
            </a:fld>
            <a:endParaRPr lang="en-US"/>
          </a:p>
        </p:txBody>
      </p:sp>
    </p:spTree>
    <p:extLst>
      <p:ext uri="{BB962C8B-B14F-4D97-AF65-F5344CB8AC3E}">
        <p14:creationId xmlns:p14="http://schemas.microsoft.com/office/powerpoint/2010/main" val="2156886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ermetu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C246997F-7652-AB47-8109-038126DAA561}" type="datetimeFigureOut">
              <a:rPr lang="en-US"/>
              <a:pPr>
                <a:defRPr/>
              </a:pPr>
              <a:t>9/10/24</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p:txBody>
          <a:bodyPr/>
          <a:lstStyle>
            <a:lvl1pPr>
              <a:defRPr/>
            </a:lvl1pPr>
          </a:lstStyle>
          <a:p>
            <a:pPr>
              <a:defRPr/>
            </a:pPr>
            <a:fld id="{FDE3ADD0-4CB3-1B47-B8C9-9AB58330E148}" type="slidenum">
              <a:rPr lang="en-US"/>
              <a:pPr>
                <a:defRPr/>
              </a:pPr>
              <a:t>‹#›</a:t>
            </a:fld>
            <a:endParaRPr lang="en-US"/>
          </a:p>
        </p:txBody>
      </p:sp>
    </p:spTree>
    <p:extLst>
      <p:ext uri="{BB962C8B-B14F-4D97-AF65-F5344CB8AC3E}">
        <p14:creationId xmlns:p14="http://schemas.microsoft.com/office/powerpoint/2010/main" val="12958177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idx="1"/>
          </p:nvPr>
        </p:nvSpPr>
        <p:spPr/>
        <p:txBody>
          <a:bodyPr/>
          <a:lstStyle>
            <a:lvl5pPr>
              <a:defRPr/>
            </a:lvl5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Date Placeholder 3"/>
          <p:cNvSpPr>
            <a:spLocks noGrp="1"/>
          </p:cNvSpPr>
          <p:nvPr>
            <p:ph type="dt" sz="half" idx="10"/>
          </p:nvPr>
        </p:nvSpPr>
        <p:spPr/>
        <p:txBody>
          <a:bodyPr/>
          <a:lstStyle>
            <a:lvl1pPr>
              <a:defRPr/>
            </a:lvl1pPr>
          </a:lstStyle>
          <a:p>
            <a:pPr>
              <a:defRPr/>
            </a:pPr>
            <a:fld id="{093CEE93-B40E-4C4B-A076-060F2708FC2E}" type="datetimeFigureOut">
              <a:rPr lang="en-US"/>
              <a:pPr>
                <a:defRPr/>
              </a:pPr>
              <a:t>9/10/24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E0A758-9A56-EE4F-87FE-9255B96C647E}" type="slidenum">
              <a:rPr lang="en-US"/>
              <a:pPr>
                <a:defRPr/>
              </a:pPr>
              <a:t>‹#›</a:t>
            </a:fld>
            <a:endParaRPr lang="en-US"/>
          </a:p>
        </p:txBody>
      </p:sp>
    </p:spTree>
    <p:extLst>
      <p:ext uri="{BB962C8B-B14F-4D97-AF65-F5344CB8AC3E}">
        <p14:creationId xmlns:p14="http://schemas.microsoft.com/office/powerpoint/2010/main" val="423097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8293100" y="5803900"/>
            <a:ext cx="3667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sto MT" charset="0"/>
                <a:ea typeface="ＭＳ Ｐゴシック" charset="0"/>
                <a:cs typeface="ＭＳ Ｐゴシック" charset="0"/>
              </a:defRPr>
            </a:lvl1pPr>
            <a:lvl2pPr marL="742950" indent="-285750">
              <a:defRPr>
                <a:solidFill>
                  <a:schemeClr val="tx1"/>
                </a:solidFill>
                <a:latin typeface="Calisto MT" charset="0"/>
                <a:ea typeface="ＭＳ Ｐゴシック" charset="0"/>
              </a:defRPr>
            </a:lvl2pPr>
            <a:lvl3pPr marL="1143000" indent="-228600">
              <a:defRPr>
                <a:solidFill>
                  <a:schemeClr val="tx1"/>
                </a:solidFill>
                <a:latin typeface="Calisto MT" charset="0"/>
                <a:ea typeface="ＭＳ Ｐゴシック" charset="0"/>
              </a:defRPr>
            </a:lvl3pPr>
            <a:lvl4pPr marL="1600200" indent="-228600">
              <a:defRPr>
                <a:solidFill>
                  <a:schemeClr val="tx1"/>
                </a:solidFill>
                <a:latin typeface="Calisto MT" charset="0"/>
                <a:ea typeface="ＭＳ Ｐゴシック" charset="0"/>
              </a:defRPr>
            </a:lvl4pPr>
            <a:lvl5pPr marL="2057400" indent="-228600">
              <a:defRPr>
                <a:solidFill>
                  <a:schemeClr val="tx1"/>
                </a:solidFill>
                <a:latin typeface="Calisto MT" charset="0"/>
                <a:ea typeface="ＭＳ Ｐゴシック" charset="0"/>
              </a:defRPr>
            </a:lvl5pPr>
            <a:lvl6pPr marL="2514600" indent="-228600" fontAlgn="base">
              <a:spcBef>
                <a:spcPct val="0"/>
              </a:spcBef>
              <a:spcAft>
                <a:spcPct val="0"/>
              </a:spcAft>
              <a:defRPr>
                <a:solidFill>
                  <a:schemeClr val="tx1"/>
                </a:solidFill>
                <a:latin typeface="Calisto MT" charset="0"/>
                <a:ea typeface="ＭＳ Ｐゴシック" charset="0"/>
              </a:defRPr>
            </a:lvl6pPr>
            <a:lvl7pPr marL="2971800" indent="-228600" fontAlgn="base">
              <a:spcBef>
                <a:spcPct val="0"/>
              </a:spcBef>
              <a:spcAft>
                <a:spcPct val="0"/>
              </a:spcAft>
              <a:defRPr>
                <a:solidFill>
                  <a:schemeClr val="tx1"/>
                </a:solidFill>
                <a:latin typeface="Calisto MT" charset="0"/>
                <a:ea typeface="ＭＳ Ｐゴシック" charset="0"/>
              </a:defRPr>
            </a:lvl7pPr>
            <a:lvl8pPr marL="3429000" indent="-228600" fontAlgn="base">
              <a:spcBef>
                <a:spcPct val="0"/>
              </a:spcBef>
              <a:spcAft>
                <a:spcPct val="0"/>
              </a:spcAft>
              <a:defRPr>
                <a:solidFill>
                  <a:schemeClr val="tx1"/>
                </a:solidFill>
                <a:latin typeface="Calisto MT" charset="0"/>
                <a:ea typeface="ＭＳ Ｐゴシック" charset="0"/>
              </a:defRPr>
            </a:lvl8pPr>
            <a:lvl9pPr marL="3886200" indent="-228600" fontAlgn="base">
              <a:spcBef>
                <a:spcPct val="0"/>
              </a:spcBef>
              <a:spcAft>
                <a:spcPct val="0"/>
              </a:spcAft>
              <a:defRPr>
                <a:solidFill>
                  <a:schemeClr val="tx1"/>
                </a:solidFill>
                <a:latin typeface="Calisto MT" charset="0"/>
                <a:ea typeface="ＭＳ Ｐゴシック" charset="0"/>
              </a:defRPr>
            </a:lvl9pPr>
          </a:lstStyle>
          <a:p>
            <a:pPr>
              <a:defRPr/>
            </a:pPr>
            <a:r>
              <a:rPr lang="fr-FR" sz="4400" smtClean="0">
                <a:solidFill>
                  <a:schemeClr val="accent1"/>
                </a:solidFill>
                <a:latin typeface="Wingdings" charset="0"/>
              </a:rPr>
              <a:t>S</a:t>
            </a:r>
          </a:p>
        </p:txBody>
      </p:sp>
      <p:sp>
        <p:nvSpPr>
          <p:cNvPr id="2" name="Title 1"/>
          <p:cNvSpPr>
            <a:spLocks noGrp="1"/>
          </p:cNvSpPr>
          <p:nvPr>
            <p:ph type="title"/>
          </p:nvPr>
        </p:nvSpPr>
        <p:spPr>
          <a:xfrm>
            <a:off x="457200" y="2236694"/>
            <a:ext cx="6400800" cy="1362075"/>
          </a:xfrm>
        </p:spPr>
        <p:txBody>
          <a:bodyPr anchor="b"/>
          <a:lstStyle>
            <a:lvl1pPr algn="r">
              <a:defRPr sz="4600" b="0" cap="none" baseline="0"/>
            </a:lvl1pPr>
          </a:lstStyle>
          <a:p>
            <a:r>
              <a:rPr lang="nl-BE" smtClean="0"/>
              <a:t>Cliquez et modifiez le titre</a:t>
            </a:r>
            <a:endParaRPr/>
          </a:p>
        </p:txBody>
      </p:sp>
      <p:sp>
        <p:nvSpPr>
          <p:cNvPr id="3" name="Text Placeholder 2"/>
          <p:cNvSpPr>
            <a:spLocks noGrp="1"/>
          </p:cNvSpPr>
          <p:nvPr>
            <p:ph type="body" idx="1"/>
          </p:nvPr>
        </p:nvSpPr>
        <p:spPr>
          <a:xfrm>
            <a:off x="1676399" y="3609695"/>
            <a:ext cx="5181601" cy="1500187"/>
          </a:xfrm>
        </p:spPr>
        <p:txBody>
          <a:bodyPr/>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5" name="Date Placeholder 3"/>
          <p:cNvSpPr>
            <a:spLocks noGrp="1"/>
          </p:cNvSpPr>
          <p:nvPr>
            <p:ph type="dt" sz="half" idx="10"/>
          </p:nvPr>
        </p:nvSpPr>
        <p:spPr/>
        <p:txBody>
          <a:bodyPr/>
          <a:lstStyle>
            <a:lvl1pPr>
              <a:defRPr>
                <a:solidFill>
                  <a:schemeClr val="bg1"/>
                </a:solidFill>
              </a:defRPr>
            </a:lvl1pPr>
          </a:lstStyle>
          <a:p>
            <a:pPr>
              <a:defRPr/>
            </a:pPr>
            <a:fld id="{47E78521-5DA0-8341-9C17-D3F523388F3C}" type="datetimeFigureOut">
              <a:rPr lang="en-US"/>
              <a:pPr>
                <a:defRPr/>
              </a:pPr>
              <a:t>9/10/24</a:t>
            </a:fld>
            <a:endParaRPr lang="en-US"/>
          </a:p>
        </p:txBody>
      </p:sp>
      <p:sp>
        <p:nvSpPr>
          <p:cNvPr id="6" name="Footer Placeholder 4"/>
          <p:cNvSpPr>
            <a:spLocks noGrp="1"/>
          </p:cNvSpPr>
          <p:nvPr>
            <p:ph type="ftr" sz="quarter" idx="11"/>
          </p:nvPr>
        </p:nvSpPr>
        <p:spPr>
          <a:xfrm>
            <a:off x="7239000" y="6356350"/>
            <a:ext cx="1446213"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bg1"/>
                </a:solidFill>
              </a:defRPr>
            </a:lvl1pPr>
          </a:lstStyle>
          <a:p>
            <a:pPr>
              <a:defRPr/>
            </a:pPr>
            <a:fld id="{BAD703EA-FFEB-C94F-BDA5-76A63E500070}" type="slidenum">
              <a:rPr lang="en-US"/>
              <a:pPr>
                <a:defRPr/>
              </a:pPr>
              <a:t>‹#›</a:t>
            </a:fld>
            <a:endParaRPr lang="en-US"/>
          </a:p>
        </p:txBody>
      </p:sp>
    </p:spTree>
    <p:extLst>
      <p:ext uri="{BB962C8B-B14F-4D97-AF65-F5344CB8AC3E}">
        <p14:creationId xmlns:p14="http://schemas.microsoft.com/office/powerpoint/2010/main" val="42976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Date Placeholder 3"/>
          <p:cNvSpPr>
            <a:spLocks noGrp="1"/>
          </p:cNvSpPr>
          <p:nvPr>
            <p:ph type="dt" sz="half" idx="10"/>
          </p:nvPr>
        </p:nvSpPr>
        <p:spPr/>
        <p:txBody>
          <a:bodyPr/>
          <a:lstStyle>
            <a:lvl1pPr>
              <a:defRPr/>
            </a:lvl1pPr>
          </a:lstStyle>
          <a:p>
            <a:pPr>
              <a:defRPr/>
            </a:pPr>
            <a:fld id="{505D721A-66A7-8742-886B-5DD4A31BA3B6}" type="datetimeFigureOut">
              <a:rPr lang="en-US"/>
              <a:pPr>
                <a:defRPr/>
              </a:pPr>
              <a:t>9/10/24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C72C2A-88C2-1648-8113-18BF214C728F}" type="slidenum">
              <a:rPr lang="en-US"/>
              <a:pPr>
                <a:defRPr/>
              </a:pPr>
              <a:t>‹#›</a:t>
            </a:fld>
            <a:endParaRPr lang="en-US"/>
          </a:p>
        </p:txBody>
      </p:sp>
    </p:spTree>
    <p:extLst>
      <p:ext uri="{BB962C8B-B14F-4D97-AF65-F5344CB8AC3E}">
        <p14:creationId xmlns:p14="http://schemas.microsoft.com/office/powerpoint/2010/main" val="291554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Cliquez et modifiez le titre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7" name="Date Placeholder 3"/>
          <p:cNvSpPr>
            <a:spLocks noGrp="1"/>
          </p:cNvSpPr>
          <p:nvPr>
            <p:ph type="dt" sz="half" idx="10"/>
          </p:nvPr>
        </p:nvSpPr>
        <p:spPr/>
        <p:txBody>
          <a:bodyPr/>
          <a:lstStyle>
            <a:lvl1pPr>
              <a:defRPr/>
            </a:lvl1pPr>
          </a:lstStyle>
          <a:p>
            <a:pPr>
              <a:defRPr/>
            </a:pPr>
            <a:fld id="{702A5337-AAE4-ED4A-AB1F-9E275BABF04D}" type="datetimeFigureOut">
              <a:rPr lang="en-US"/>
              <a:pPr>
                <a:defRPr/>
              </a:pPr>
              <a:t>9/10/24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4225922-D7ED-8A46-BD53-0820F13E9C05}" type="slidenum">
              <a:rPr lang="en-US"/>
              <a:pPr>
                <a:defRPr/>
              </a:pPr>
              <a:t>‹#›</a:t>
            </a:fld>
            <a:endParaRPr lang="en-US"/>
          </a:p>
        </p:txBody>
      </p:sp>
    </p:spTree>
    <p:extLst>
      <p:ext uri="{BB962C8B-B14F-4D97-AF65-F5344CB8AC3E}">
        <p14:creationId xmlns:p14="http://schemas.microsoft.com/office/powerpoint/2010/main" val="32540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5" name="Date Placeholder 3"/>
          <p:cNvSpPr>
            <a:spLocks noGrp="1"/>
          </p:cNvSpPr>
          <p:nvPr>
            <p:ph type="dt" sz="half" idx="14"/>
          </p:nvPr>
        </p:nvSpPr>
        <p:spPr/>
        <p:txBody>
          <a:bodyPr/>
          <a:lstStyle>
            <a:lvl1pPr>
              <a:defRPr/>
            </a:lvl1pPr>
          </a:lstStyle>
          <a:p>
            <a:pPr>
              <a:defRPr/>
            </a:pPr>
            <a:fld id="{93497210-2231-9F4A-85D1-28AFE2BC868E}" type="datetimeFigureOut">
              <a:rPr lang="en-US"/>
              <a:pPr>
                <a:defRPr/>
              </a:pPr>
              <a:t>9/10/24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926BC52F-6123-EB44-8958-19DB76E9212F}" type="slidenum">
              <a:rPr lang="en-US"/>
              <a:pPr>
                <a:defRPr/>
              </a:pPr>
              <a:t>‹#›</a:t>
            </a:fld>
            <a:endParaRPr lang="en-US"/>
          </a:p>
        </p:txBody>
      </p:sp>
    </p:spTree>
    <p:extLst>
      <p:ext uri="{BB962C8B-B14F-4D97-AF65-F5344CB8AC3E}">
        <p14:creationId xmlns:p14="http://schemas.microsoft.com/office/powerpoint/2010/main" val="374760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6" name="Date Placeholder 3"/>
          <p:cNvSpPr>
            <a:spLocks noGrp="1"/>
          </p:cNvSpPr>
          <p:nvPr>
            <p:ph type="dt" sz="half" idx="15"/>
          </p:nvPr>
        </p:nvSpPr>
        <p:spPr/>
        <p:txBody>
          <a:bodyPr/>
          <a:lstStyle>
            <a:lvl1pPr>
              <a:defRPr/>
            </a:lvl1pPr>
          </a:lstStyle>
          <a:p>
            <a:pPr>
              <a:defRPr/>
            </a:pPr>
            <a:fld id="{958FE039-A7E8-1044-B73F-EDC47D9944F6}" type="datetimeFigureOut">
              <a:rPr lang="en-US"/>
              <a:pPr>
                <a:defRPr/>
              </a:pPr>
              <a:t>9/10/24</a:t>
            </a:fld>
            <a:endParaRPr lang="en-US"/>
          </a:p>
        </p:txBody>
      </p:sp>
      <p:sp>
        <p:nvSpPr>
          <p:cNvPr id="7" name="Footer Placeholder 4"/>
          <p:cNvSpPr>
            <a:spLocks noGrp="1"/>
          </p:cNvSpPr>
          <p:nvPr>
            <p:ph type="ftr" sz="quarter" idx="16"/>
          </p:nvPr>
        </p:nvSpPr>
        <p:spPr/>
        <p:txBody>
          <a:bodyPr/>
          <a:lstStyle>
            <a:lvl1pPr>
              <a:defRPr/>
            </a:lvl1pPr>
          </a:lstStyle>
          <a:p>
            <a:pPr>
              <a:defRPr/>
            </a:pPr>
            <a:endParaRPr lang="en-US"/>
          </a:p>
        </p:txBody>
      </p:sp>
      <p:sp>
        <p:nvSpPr>
          <p:cNvPr id="10" name="Slide Number Placeholder 5"/>
          <p:cNvSpPr>
            <a:spLocks noGrp="1"/>
          </p:cNvSpPr>
          <p:nvPr>
            <p:ph type="sldNum" sz="quarter" idx="17"/>
          </p:nvPr>
        </p:nvSpPr>
        <p:spPr/>
        <p:txBody>
          <a:bodyPr/>
          <a:lstStyle>
            <a:lvl1pPr>
              <a:defRPr/>
            </a:lvl1pPr>
          </a:lstStyle>
          <a:p>
            <a:pPr>
              <a:defRPr/>
            </a:pPr>
            <a:fld id="{29AEA23C-C79F-5E47-A8B0-DAC72D100093}" type="slidenum">
              <a:rPr lang="en-US"/>
              <a:pPr>
                <a:defRPr/>
              </a:pPr>
              <a:t>‹#›</a:t>
            </a:fld>
            <a:endParaRPr lang="en-US"/>
          </a:p>
        </p:txBody>
      </p:sp>
    </p:spTree>
    <p:extLst>
      <p:ext uri="{BB962C8B-B14F-4D97-AF65-F5344CB8AC3E}">
        <p14:creationId xmlns:p14="http://schemas.microsoft.com/office/powerpoint/2010/main" val="4019667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dirty="0"/>
          </a:p>
        </p:txBody>
      </p:sp>
      <p:sp>
        <p:nvSpPr>
          <p:cNvPr id="7" name="Date Placeholder 3"/>
          <p:cNvSpPr>
            <a:spLocks noGrp="1"/>
          </p:cNvSpPr>
          <p:nvPr>
            <p:ph type="dt" sz="half" idx="16"/>
          </p:nvPr>
        </p:nvSpPr>
        <p:spPr/>
        <p:txBody>
          <a:bodyPr/>
          <a:lstStyle>
            <a:lvl1pPr>
              <a:defRPr/>
            </a:lvl1pPr>
          </a:lstStyle>
          <a:p>
            <a:pPr>
              <a:defRPr/>
            </a:pPr>
            <a:fld id="{F4414FBF-7710-5A4B-86CF-4C5D7AC31AF1}" type="datetimeFigureOut">
              <a:rPr lang="en-US"/>
              <a:pPr>
                <a:defRPr/>
              </a:pPr>
              <a:t>9/10/24</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2" name="Slide Number Placeholder 5"/>
          <p:cNvSpPr>
            <a:spLocks noGrp="1"/>
          </p:cNvSpPr>
          <p:nvPr>
            <p:ph type="sldNum" sz="quarter" idx="18"/>
          </p:nvPr>
        </p:nvSpPr>
        <p:spPr/>
        <p:txBody>
          <a:bodyPr/>
          <a:lstStyle>
            <a:lvl1pPr>
              <a:defRPr/>
            </a:lvl1pPr>
          </a:lstStyle>
          <a:p>
            <a:pPr>
              <a:defRPr/>
            </a:pPr>
            <a:fld id="{63481396-77DD-CA4E-8736-6709FC77991C}" type="slidenum">
              <a:rPr lang="en-US"/>
              <a:pPr>
                <a:defRPr/>
              </a:pPr>
              <a:t>‹#›</a:t>
            </a:fld>
            <a:endParaRPr lang="en-US"/>
          </a:p>
        </p:txBody>
      </p:sp>
    </p:spTree>
    <p:extLst>
      <p:ext uri="{BB962C8B-B14F-4D97-AF65-F5344CB8AC3E}">
        <p14:creationId xmlns:p14="http://schemas.microsoft.com/office/powerpoint/2010/main" val="408445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a:p>
        </p:txBody>
      </p:sp>
      <p:sp>
        <p:nvSpPr>
          <p:cNvPr id="3" name="Date Placeholder 3"/>
          <p:cNvSpPr>
            <a:spLocks noGrp="1"/>
          </p:cNvSpPr>
          <p:nvPr>
            <p:ph type="dt" sz="half" idx="10"/>
          </p:nvPr>
        </p:nvSpPr>
        <p:spPr/>
        <p:txBody>
          <a:bodyPr/>
          <a:lstStyle>
            <a:lvl1pPr>
              <a:defRPr/>
            </a:lvl1pPr>
          </a:lstStyle>
          <a:p>
            <a:pPr>
              <a:defRPr/>
            </a:pPr>
            <a:fld id="{432982A3-9CFC-BC41-B954-F91D15E2E337}" type="datetimeFigureOut">
              <a:rPr lang="en-US"/>
              <a:pPr>
                <a:defRPr/>
              </a:pPr>
              <a:t>9/10/24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EB61FC-FC8A-CE47-BBBD-145384D0DDDC}" type="slidenum">
              <a:rPr lang="en-US"/>
              <a:pPr>
                <a:defRPr/>
              </a:pPr>
              <a:t>‹#›</a:t>
            </a:fld>
            <a:endParaRPr lang="en-US"/>
          </a:p>
        </p:txBody>
      </p:sp>
    </p:spTree>
    <p:extLst>
      <p:ext uri="{BB962C8B-B14F-4D97-AF65-F5344CB8AC3E}">
        <p14:creationId xmlns:p14="http://schemas.microsoft.com/office/powerpoint/2010/main" val="8745781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44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BE"/>
              <a:t>Cliquez et modifiez le titre</a:t>
            </a:r>
            <a:endParaRPr lang="fr-FR"/>
          </a:p>
        </p:txBody>
      </p:sp>
      <p:sp>
        <p:nvSpPr>
          <p:cNvPr id="1027" name="Text Placeholder 2"/>
          <p:cNvSpPr>
            <a:spLocks noGrp="1"/>
          </p:cNvSpPr>
          <p:nvPr>
            <p:ph type="body" idx="1"/>
          </p:nvPr>
        </p:nvSpPr>
        <p:spPr bwMode="auto">
          <a:xfrm>
            <a:off x="739775" y="2770188"/>
            <a:ext cx="76628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ea typeface="+mn-ea"/>
                <a:cs typeface="+mn-cs"/>
              </a:defRPr>
            </a:lvl1pPr>
          </a:lstStyle>
          <a:p>
            <a:pPr>
              <a:defRPr/>
            </a:pPr>
            <a:fld id="{3DABF75F-00CC-4C45-85C2-AB5DD5B544D5}" type="datetimeFigureOut">
              <a:rPr lang="en-US"/>
              <a:pPr>
                <a:defRPr/>
              </a:pPr>
              <a:t>9/10/24</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tx1">
                    <a:lumMod val="50000"/>
                    <a:lumOff val="50000"/>
                  </a:schemeClr>
                </a:solidFill>
                <a:latin typeface="+mn-lt"/>
                <a:ea typeface="+mn-ea"/>
                <a:cs typeface="+mn-cs"/>
              </a:defRPr>
            </a:lvl1pPr>
          </a:lstStyle>
          <a:p>
            <a:pPr>
              <a:defRPr/>
            </a:pPr>
            <a:fld id="{1CE66691-D26A-024B-A67E-8B71A52E3D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5" r:id="rId1"/>
    <p:sldLayoutId id="2147484237" r:id="rId2"/>
    <p:sldLayoutId id="2147484246" r:id="rId3"/>
    <p:sldLayoutId id="2147484238" r:id="rId4"/>
    <p:sldLayoutId id="2147484239" r:id="rId5"/>
    <p:sldLayoutId id="2147484240" r:id="rId6"/>
    <p:sldLayoutId id="2147484241" r:id="rId7"/>
    <p:sldLayoutId id="2147484242" r:id="rId8"/>
    <p:sldLayoutId id="2147484243" r:id="rId9"/>
    <p:sldLayoutId id="2147484247" r:id="rId10"/>
    <p:sldLayoutId id="2147484248" r:id="rId11"/>
    <p:sldLayoutId id="2147484249" r:id="rId12"/>
    <p:sldLayoutId id="2147484250" r:id="rId13"/>
    <p:sldLayoutId id="2147484244" r:id="rId14"/>
    <p:sldLayoutId id="2147484251" r:id="rId15"/>
    <p:sldLayoutId id="2147484252" r:id="rId16"/>
  </p:sldLayoutIdLst>
  <p:txStyles>
    <p:titleStyle>
      <a:lvl1pPr algn="ctr" rtl="0" eaLnBrk="0" fontAlgn="base" hangingPunct="0">
        <a:spcBef>
          <a:spcPct val="0"/>
        </a:spcBef>
        <a:spcAft>
          <a:spcPct val="0"/>
        </a:spcAft>
        <a:defRPr sz="4600"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chemeClr val="accent1"/>
        </a:buClr>
        <a:buSzPct val="90000"/>
        <a:buFont typeface="Wingdings" charset="0"/>
        <a:buChar char="S"/>
        <a:defRPr sz="22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C1F944"/>
        </a:buClr>
        <a:buSzPct val="90000"/>
        <a:buFont typeface="Wingdings" charset="0"/>
        <a:buChar char="S"/>
        <a:defRPr sz="2000" kern="1200">
          <a:solidFill>
            <a:srgbClr val="595959"/>
          </a:solidFill>
          <a:latin typeface="+mn-lt"/>
          <a:ea typeface="ＭＳ Ｐゴシック" charset="0"/>
          <a:cs typeface="+mn-cs"/>
        </a:defRPr>
      </a:lvl2pPr>
      <a:lvl3pPr marL="1035050" indent="-349250" algn="l" rtl="0" eaLnBrk="0" fontAlgn="base" hangingPunct="0">
        <a:spcBef>
          <a:spcPts val="600"/>
        </a:spcBef>
        <a:spcAft>
          <a:spcPct val="0"/>
        </a:spcAft>
        <a:buClr>
          <a:schemeClr val="accent1"/>
        </a:buClr>
        <a:buSzPct val="90000"/>
        <a:buFont typeface="Wingdings" charset="0"/>
        <a:buChar char="S"/>
        <a:defRPr kern="1200">
          <a:solidFill>
            <a:srgbClr val="595959"/>
          </a:solidFill>
          <a:latin typeface="+mn-lt"/>
          <a:ea typeface="ＭＳ Ｐゴシック" charset="0"/>
          <a:cs typeface="+mn-cs"/>
        </a:defRPr>
      </a:lvl3pPr>
      <a:lvl4pPr marL="1371600" indent="-336550" algn="l" rtl="0" eaLnBrk="0" fontAlgn="base" hangingPunct="0">
        <a:spcBef>
          <a:spcPts val="600"/>
        </a:spcBef>
        <a:spcAft>
          <a:spcPct val="0"/>
        </a:spcAft>
        <a:buClr>
          <a:srgbClr val="C1F944"/>
        </a:buClr>
        <a:buSzPct val="90000"/>
        <a:buFont typeface="Wingdings" charset="0"/>
        <a:buChar char="S"/>
        <a:defRPr kern="1200">
          <a:solidFill>
            <a:srgbClr val="595959"/>
          </a:solidFill>
          <a:latin typeface="+mn-lt"/>
          <a:ea typeface="ＭＳ Ｐゴシック" charset="0"/>
          <a:cs typeface="+mn-cs"/>
        </a:defRPr>
      </a:lvl4pPr>
      <a:lvl5pPr marL="1720850" indent="-349250" algn="l" rtl="0" eaLnBrk="0" fontAlgn="base" hangingPunct="0">
        <a:spcBef>
          <a:spcPts val="600"/>
        </a:spcBef>
        <a:spcAft>
          <a:spcPct val="0"/>
        </a:spcAft>
        <a:buClr>
          <a:schemeClr val="accent1"/>
        </a:buClr>
        <a:buSzPct val="90000"/>
        <a:buFont typeface="Wingdings" charset="0"/>
        <a:buChar char="S"/>
        <a:defRPr kern="1200">
          <a:solidFill>
            <a:srgbClr val="595959"/>
          </a:solidFill>
          <a:latin typeface="+mn-lt"/>
          <a:ea typeface="ＭＳ Ｐゴシック" charset="0"/>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microsoft.com/office/2007/relationships/hdphoto" Target="../media/hdphoto1.wdp"/><Relationship Id="rId7" Type="http://schemas.openxmlformats.org/officeDocument/2006/relationships/image" Target="../media/image11.jpeg"/><Relationship Id="rId8"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27.wdp"/><Relationship Id="rId4" Type="http://schemas.openxmlformats.org/officeDocument/2006/relationships/image" Target="../media/image44.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28.wdp"/><Relationship Id="rId5" Type="http://schemas.openxmlformats.org/officeDocument/2006/relationships/image" Target="../media/image46.jpeg"/><Relationship Id="rId6" Type="http://schemas.microsoft.com/office/2007/relationships/hdphoto" Target="../media/hdphoto29.wdp"/><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1" Type="http://schemas.openxmlformats.org/officeDocument/2006/relationships/image" Target="../media/image54.jpeg"/><Relationship Id="rId12" Type="http://schemas.microsoft.com/office/2007/relationships/hdphoto" Target="../media/hdphoto32.wdp"/><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jpeg"/><Relationship Id="rId7" Type="http://schemas.microsoft.com/office/2007/relationships/hdphoto" Target="../media/hdphoto30.wdp"/><Relationship Id="rId8" Type="http://schemas.openxmlformats.org/officeDocument/2006/relationships/image" Target="../media/image52.png"/><Relationship Id="rId9" Type="http://schemas.openxmlformats.org/officeDocument/2006/relationships/image" Target="../media/image53.jpeg"/><Relationship Id="rId10" Type="http://schemas.microsoft.com/office/2007/relationships/hdphoto" Target="../media/hdphoto31.wdp"/></Relationships>
</file>

<file path=ppt/slides/_rels/slide13.xml.rels><?xml version="1.0" encoding="UTF-8" standalone="yes"?>
<Relationships xmlns="http://schemas.openxmlformats.org/package/2006/relationships"><Relationship Id="rId3" Type="http://schemas.microsoft.com/office/2007/relationships/hdphoto" Target="../media/hdphoto33.wdp"/><Relationship Id="rId4" Type="http://schemas.openxmlformats.org/officeDocument/2006/relationships/image" Target="../media/image14.jpeg"/><Relationship Id="rId5" Type="http://schemas.openxmlformats.org/officeDocument/2006/relationships/image" Target="../media/image56.jpeg"/><Relationship Id="rId6" Type="http://schemas.microsoft.com/office/2007/relationships/hdphoto" Target="../media/hdphoto34.wdp"/><Relationship Id="rId7" Type="http://schemas.openxmlformats.org/officeDocument/2006/relationships/image" Target="../media/image57.jpeg"/><Relationship Id="rId8" Type="http://schemas.openxmlformats.org/officeDocument/2006/relationships/image" Target="../media/image58.jpeg"/><Relationship Id="rId9" Type="http://schemas.microsoft.com/office/2007/relationships/hdphoto" Target="../media/hdphoto35.wdp"/><Relationship Id="rId10" Type="http://schemas.openxmlformats.org/officeDocument/2006/relationships/image" Target="../media/image59.jpeg"/><Relationship Id="rId11" Type="http://schemas.microsoft.com/office/2007/relationships/hdphoto" Target="../media/hdphoto36.wdp"/><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4.xml.rels><?xml version="1.0" encoding="UTF-8" standalone="yes"?>
<Relationships xmlns="http://schemas.openxmlformats.org/package/2006/relationships"><Relationship Id="rId11" Type="http://schemas.openxmlformats.org/officeDocument/2006/relationships/image" Target="../media/image62.jpeg"/><Relationship Id="rId12" Type="http://schemas.microsoft.com/office/2007/relationships/hdphoto" Target="../media/hdphoto41.wdp"/><Relationship Id="rId13" Type="http://schemas.openxmlformats.org/officeDocument/2006/relationships/image" Target="../media/image63.jpeg"/><Relationship Id="rId14" Type="http://schemas.microsoft.com/office/2007/relationships/hdphoto" Target="../media/hdphoto20.wdp"/><Relationship Id="rId15" Type="http://schemas.openxmlformats.org/officeDocument/2006/relationships/image" Target="../media/image56.jpeg"/><Relationship Id="rId16" Type="http://schemas.microsoft.com/office/2007/relationships/hdphoto" Target="../media/hdphoto34.wdp"/><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0.jpeg"/><Relationship Id="rId4" Type="http://schemas.microsoft.com/office/2007/relationships/hdphoto" Target="../media/hdphoto37.wdp"/><Relationship Id="rId5" Type="http://schemas.openxmlformats.org/officeDocument/2006/relationships/image" Target="../media/image61.jpeg"/><Relationship Id="rId6" Type="http://schemas.microsoft.com/office/2007/relationships/hdphoto" Target="../media/hdphoto38.wdp"/><Relationship Id="rId7" Type="http://schemas.microsoft.com/office/2007/relationships/hdphoto" Target="../media/hdphoto39.wdp"/><Relationship Id="rId8" Type="http://schemas.microsoft.com/office/2007/relationships/hdphoto" Target="../media/hdphoto40.wdp"/><Relationship Id="rId9" Type="http://schemas.openxmlformats.org/officeDocument/2006/relationships/image" Target="../media/image59.jpeg"/><Relationship Id="rId10" Type="http://schemas.microsoft.com/office/2007/relationships/hdphoto" Target="../media/hdphoto36.wdp"/></Relationships>
</file>

<file path=ppt/slides/_rels/slide15.xml.rels><?xml version="1.0" encoding="UTF-8" standalone="yes"?>
<Relationships xmlns="http://schemas.openxmlformats.org/package/2006/relationships"><Relationship Id="rId11" Type="http://schemas.openxmlformats.org/officeDocument/2006/relationships/image" Target="../media/image59.jpeg"/><Relationship Id="rId12" Type="http://schemas.microsoft.com/office/2007/relationships/hdphoto" Target="../media/hdphoto36.wdp"/><Relationship Id="rId13" Type="http://schemas.openxmlformats.org/officeDocument/2006/relationships/image" Target="../media/image63.jpeg"/><Relationship Id="rId14" Type="http://schemas.microsoft.com/office/2007/relationships/hdphoto" Target="../media/hdphoto20.wdp"/><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jpeg"/><Relationship Id="rId4" Type="http://schemas.openxmlformats.org/officeDocument/2006/relationships/image" Target="../media/image64.jpeg"/><Relationship Id="rId5" Type="http://schemas.openxmlformats.org/officeDocument/2006/relationships/image" Target="../media/image13.jpeg"/><Relationship Id="rId6" Type="http://schemas.openxmlformats.org/officeDocument/2006/relationships/image" Target="../media/image56.jpeg"/><Relationship Id="rId7" Type="http://schemas.microsoft.com/office/2007/relationships/hdphoto" Target="../media/hdphoto34.wdp"/><Relationship Id="rId8" Type="http://schemas.openxmlformats.org/officeDocument/2006/relationships/image" Target="../media/image65.png"/><Relationship Id="rId9" Type="http://schemas.openxmlformats.org/officeDocument/2006/relationships/image" Target="../media/image14.jpeg"/><Relationship Id="rId10"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microsoft.com/office/2007/relationships/hdphoto" Target="../media/hdphoto42.wdp"/><Relationship Id="rId4" Type="http://schemas.openxmlformats.org/officeDocument/2006/relationships/image" Target="../media/image61.jpeg"/><Relationship Id="rId5" Type="http://schemas.microsoft.com/office/2007/relationships/hdphoto" Target="../media/hdphoto38.wdp"/><Relationship Id="rId6" Type="http://schemas.openxmlformats.org/officeDocument/2006/relationships/image" Target="../media/image47.png"/><Relationship Id="rId7" Type="http://schemas.openxmlformats.org/officeDocument/2006/relationships/image" Target="../media/image52.png"/><Relationship Id="rId8" Type="http://schemas.openxmlformats.org/officeDocument/2006/relationships/image" Target="../media/image53.jpeg"/><Relationship Id="rId9" Type="http://schemas.microsoft.com/office/2007/relationships/hdphoto" Target="../media/hdphoto31.wdp"/><Relationship Id="rId10"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4" Type="http://schemas.microsoft.com/office/2007/relationships/hdphoto" Target="../media/hdphoto43.wdp"/><Relationship Id="rId5" Type="http://schemas.openxmlformats.org/officeDocument/2006/relationships/image" Target="../media/image68.jpeg"/><Relationship Id="rId6" Type="http://schemas.microsoft.com/office/2007/relationships/hdphoto" Target="../media/hdphoto44.wdp"/><Relationship Id="rId7" Type="http://schemas.openxmlformats.org/officeDocument/2006/relationships/image" Target="../media/image69.jpeg"/><Relationship Id="rId8" Type="http://schemas.microsoft.com/office/2007/relationships/hdphoto" Target="../media/hdphoto45.wdp"/><Relationship Id="rId9" Type="http://schemas.openxmlformats.org/officeDocument/2006/relationships/image" Target="../media/image70.png"/><Relationship Id="rId10" Type="http://schemas.openxmlformats.org/officeDocument/2006/relationships/image" Target="../media/image71.jpeg"/><Relationship Id="rId11" Type="http://schemas.microsoft.com/office/2007/relationships/hdphoto" Target="../media/hdphoto46.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microsoft.com/office/2007/relationships/hdphoto" Target="../media/hdphoto47.wdp"/><Relationship Id="rId4" Type="http://schemas.microsoft.com/office/2007/relationships/hdphoto" Target="../media/hdphoto48.wdp"/><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4" Type="http://schemas.microsoft.com/office/2007/relationships/hdphoto" Target="../media/hdphoto44.wdp"/><Relationship Id="rId5" Type="http://schemas.openxmlformats.org/officeDocument/2006/relationships/image" Target="../media/image73.jpeg"/><Relationship Id="rId6" Type="http://schemas.microsoft.com/office/2007/relationships/hdphoto" Target="../media/hdphoto49.wdp"/><Relationship Id="rId7" Type="http://schemas.openxmlformats.org/officeDocument/2006/relationships/image" Target="../media/image13.jpeg"/><Relationship Id="rId8"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3.wdp"/><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microsoft.com/office/2007/relationships/hdphoto" Target="../media/hdphoto44.wdp"/><Relationship Id="rId12" Type="http://schemas.openxmlformats.org/officeDocument/2006/relationships/image" Target="../media/image78.jpeg"/><Relationship Id="rId13" Type="http://schemas.microsoft.com/office/2007/relationships/hdphoto" Target="../media/hdphoto54.wdp"/><Relationship Id="rId1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5.jpeg"/><Relationship Id="rId4" Type="http://schemas.microsoft.com/office/2007/relationships/hdphoto" Target="../media/hdphoto50.wdp"/><Relationship Id="rId5" Type="http://schemas.microsoft.com/office/2007/relationships/hdphoto" Target="../media/hdphoto51.wdp"/><Relationship Id="rId6" Type="http://schemas.openxmlformats.org/officeDocument/2006/relationships/image" Target="../media/image76.jpeg"/><Relationship Id="rId7" Type="http://schemas.microsoft.com/office/2007/relationships/hdphoto" Target="../media/hdphoto52.wdp"/><Relationship Id="rId8" Type="http://schemas.openxmlformats.org/officeDocument/2006/relationships/image" Target="../media/image77.jpeg"/><Relationship Id="rId9" Type="http://schemas.microsoft.com/office/2007/relationships/hdphoto" Target="../media/hdphoto53.wdp"/><Relationship Id="rId10"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microsoft.com/office/2007/relationships/hdphoto" Target="../media/hdphoto55.wdp"/><Relationship Id="rId4" Type="http://schemas.openxmlformats.org/officeDocument/2006/relationships/image" Target="../media/image81.jpeg"/><Relationship Id="rId5" Type="http://schemas.microsoft.com/office/2007/relationships/hdphoto" Target="../media/hdphoto56.wdp"/><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microsoft.com/office/2007/relationships/hdphoto" Target="../media/hdphoto57.wdp"/></Relationships>
</file>

<file path=ppt/slides/_rels/slide24.xml.rels><?xml version="1.0" encoding="UTF-8" standalone="yes"?>
<Relationships xmlns="http://schemas.openxmlformats.org/package/2006/relationships"><Relationship Id="rId11" Type="http://schemas.microsoft.com/office/2007/relationships/hdphoto" Target="../media/hdphoto62.wdp"/><Relationship Id="rId12" Type="http://schemas.openxmlformats.org/officeDocument/2006/relationships/image" Target="../media/image89.png"/><Relationship Id="rId13" Type="http://schemas.microsoft.com/office/2007/relationships/hdphoto" Target="../media/hdphoto63.wdp"/><Relationship Id="rId1" Type="http://schemas.openxmlformats.org/officeDocument/2006/relationships/slideLayout" Target="../slideLayouts/slideLayout2.xml"/><Relationship Id="rId2" Type="http://schemas.openxmlformats.org/officeDocument/2006/relationships/image" Target="../media/image84.jpeg"/><Relationship Id="rId3" Type="http://schemas.microsoft.com/office/2007/relationships/hdphoto" Target="../media/hdphoto58.wdp"/><Relationship Id="rId4" Type="http://schemas.openxmlformats.org/officeDocument/2006/relationships/image" Target="../media/image85.jpeg"/><Relationship Id="rId5" Type="http://schemas.microsoft.com/office/2007/relationships/hdphoto" Target="../media/hdphoto59.wdp"/><Relationship Id="rId6" Type="http://schemas.openxmlformats.org/officeDocument/2006/relationships/image" Target="../media/image86.jpeg"/><Relationship Id="rId7" Type="http://schemas.microsoft.com/office/2007/relationships/hdphoto" Target="../media/hdphoto60.wdp"/><Relationship Id="rId8" Type="http://schemas.openxmlformats.org/officeDocument/2006/relationships/image" Target="../media/image87.jpeg"/><Relationship Id="rId9" Type="http://schemas.microsoft.com/office/2007/relationships/hdphoto" Target="../media/hdphoto61.wdp"/><Relationship Id="rId10"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4" Type="http://schemas.microsoft.com/office/2007/relationships/hdphoto" Target="../media/hdphoto64.wdp"/><Relationship Id="rId5" Type="http://schemas.openxmlformats.org/officeDocument/2006/relationships/image" Target="../media/image92.jpeg"/><Relationship Id="rId6" Type="http://schemas.microsoft.com/office/2007/relationships/hdphoto" Target="../media/hdphoto65.wdp"/><Relationship Id="rId7" Type="http://schemas.openxmlformats.org/officeDocument/2006/relationships/image" Target="../media/image93.jpeg"/><Relationship Id="rId8" Type="http://schemas.microsoft.com/office/2007/relationships/hdphoto" Target="../media/hdphoto66.wdp"/><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26.xml.rels><?xml version="1.0" encoding="UTF-8" standalone="yes"?>
<Relationships xmlns="http://schemas.openxmlformats.org/package/2006/relationships"><Relationship Id="rId11" Type="http://schemas.openxmlformats.org/officeDocument/2006/relationships/image" Target="../media/image99.png"/><Relationship Id="rId12" Type="http://schemas.openxmlformats.org/officeDocument/2006/relationships/image" Target="../media/image100.jpeg"/><Relationship Id="rId13" Type="http://schemas.microsoft.com/office/2007/relationships/hdphoto" Target="../media/hdphoto70.wdp"/><Relationship Id="rId1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68.jpeg"/><Relationship Id="rId3" Type="http://schemas.microsoft.com/office/2007/relationships/hdphoto" Target="../media/hdphoto67.wdp"/><Relationship Id="rId4" Type="http://schemas.openxmlformats.org/officeDocument/2006/relationships/image" Target="../media/image94.jpeg"/><Relationship Id="rId5" Type="http://schemas.microsoft.com/office/2007/relationships/hdphoto" Target="../media/hdphoto68.wdp"/><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jpeg"/><Relationship Id="rId9" Type="http://schemas.microsoft.com/office/2007/relationships/hdphoto" Target="../media/hdphoto69.wdp"/><Relationship Id="rId10"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3.jpeg"/><Relationship Id="rId4" Type="http://schemas.microsoft.com/office/2007/relationships/hdphoto" Target="../media/hdphoto71.wdp"/><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microsoft.com/office/2007/relationships/hdphoto" Target="../media/hdphoto72.wdp"/><Relationship Id="rId4" Type="http://schemas.openxmlformats.org/officeDocument/2006/relationships/image" Target="../media/image61.jpeg"/><Relationship Id="rId5" Type="http://schemas.microsoft.com/office/2007/relationships/hdphoto" Target="../media/hdphoto39.wdp"/><Relationship Id="rId6" Type="http://schemas.openxmlformats.org/officeDocument/2006/relationships/image" Target="../media/image68.jpeg"/><Relationship Id="rId7" Type="http://schemas.microsoft.com/office/2007/relationships/hdphoto" Target="../media/hdphoto73.wdp"/><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29.xml.rels><?xml version="1.0" encoding="UTF-8" standalone="yes"?>
<Relationships xmlns="http://schemas.openxmlformats.org/package/2006/relationships"><Relationship Id="rId3" Type="http://schemas.microsoft.com/office/2007/relationships/hdphoto" Target="../media/hdphoto74.wdp"/><Relationship Id="rId4" Type="http://schemas.microsoft.com/office/2007/relationships/hdphoto" Target="../media/hdphoto75.wdp"/><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3.xml.rels><?xml version="1.0" encoding="UTF-8" standalone="yes"?>
<Relationships xmlns="http://schemas.openxmlformats.org/package/2006/relationships"><Relationship Id="rId9" Type="http://schemas.microsoft.com/office/2007/relationships/hdphoto" Target="../media/hdphoto6.wdp"/><Relationship Id="rId20" Type="http://schemas.microsoft.com/office/2007/relationships/hdphoto" Target="../media/hdphoto11.wdp"/><Relationship Id="rId21" Type="http://schemas.openxmlformats.org/officeDocument/2006/relationships/image" Target="../media/image24.png"/><Relationship Id="rId22" Type="http://schemas.openxmlformats.org/officeDocument/2006/relationships/image" Target="../media/image25.jpeg"/><Relationship Id="rId23" Type="http://schemas.microsoft.com/office/2007/relationships/hdphoto" Target="../media/hdphoto12.wdp"/><Relationship Id="rId24" Type="http://schemas.openxmlformats.org/officeDocument/2006/relationships/image" Target="../media/image26.jpeg"/><Relationship Id="rId10" Type="http://schemas.openxmlformats.org/officeDocument/2006/relationships/image" Target="../media/image19.jpeg"/><Relationship Id="rId11" Type="http://schemas.microsoft.com/office/2007/relationships/hdphoto" Target="../media/hdphoto7.wdp"/><Relationship Id="rId12" Type="http://schemas.openxmlformats.org/officeDocument/2006/relationships/image" Target="../media/image20.jpeg"/><Relationship Id="rId13" Type="http://schemas.microsoft.com/office/2007/relationships/hdphoto" Target="../media/hdphoto8.wdp"/><Relationship Id="rId14" Type="http://schemas.openxmlformats.org/officeDocument/2006/relationships/image" Target="../media/image21.jpeg"/><Relationship Id="rId15" Type="http://schemas.microsoft.com/office/2007/relationships/hdphoto" Target="../media/hdphoto9.wdp"/><Relationship Id="rId16" Type="http://schemas.openxmlformats.org/officeDocument/2006/relationships/image" Target="../media/image22.jpeg"/><Relationship Id="rId17" Type="http://schemas.microsoft.com/office/2007/relationships/hdphoto" Target="../media/hdphoto10.wdp"/><Relationship Id="rId18" Type="http://schemas.openxmlformats.org/officeDocument/2006/relationships/image" Target="../media/image13.jpeg"/><Relationship Id="rId1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eg"/><Relationship Id="rId4" Type="http://schemas.microsoft.com/office/2007/relationships/hdphoto" Target="../media/hdphoto4.wdp"/><Relationship Id="rId5" Type="http://schemas.openxmlformats.org/officeDocument/2006/relationships/image" Target="../media/image14.jpeg"/><Relationship Id="rId6" Type="http://schemas.openxmlformats.org/officeDocument/2006/relationships/image" Target="../media/image17.jpeg"/><Relationship Id="rId7" Type="http://schemas.microsoft.com/office/2007/relationships/hdphoto" Target="../media/hdphoto5.wdp"/><Relationship Id="rId8"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microsoft.com/office/2007/relationships/hdphoto" Target="../media/hdphoto76.wdp"/><Relationship Id="rId6" Type="http://schemas.openxmlformats.org/officeDocument/2006/relationships/image" Target="../media/image108.jpeg"/><Relationship Id="rId7" Type="http://schemas.microsoft.com/office/2007/relationships/hdphoto" Target="../media/hdphoto77.wdp"/><Relationship Id="rId8" Type="http://schemas.openxmlformats.org/officeDocument/2006/relationships/image" Target="../media/image109.jpeg"/><Relationship Id="rId9" Type="http://schemas.microsoft.com/office/2007/relationships/hdphoto" Target="../media/hdphoto78.wdp"/><Relationship Id="rId10" Type="http://schemas.openxmlformats.org/officeDocument/2006/relationships/image" Target="../media/image45.jpeg"/><Relationship Id="rId11" Type="http://schemas.microsoft.com/office/2007/relationships/hdphoto" Target="../media/hdphoto28.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9" Type="http://schemas.microsoft.com/office/2007/relationships/hdphoto" Target="../media/hdphoto79.wdp"/><Relationship Id="rId20" Type="http://schemas.openxmlformats.org/officeDocument/2006/relationships/image" Target="../media/image61.jpeg"/><Relationship Id="rId21" Type="http://schemas.microsoft.com/office/2007/relationships/hdphoto" Target="../media/hdphoto38.wdp"/><Relationship Id="rId22" Type="http://schemas.openxmlformats.org/officeDocument/2006/relationships/image" Target="../media/image83.jpeg"/><Relationship Id="rId23" Type="http://schemas.microsoft.com/office/2007/relationships/hdphoto" Target="../media/hdphoto82.wdp"/><Relationship Id="rId10" Type="http://schemas.openxmlformats.org/officeDocument/2006/relationships/image" Target="../media/image112.jpeg"/><Relationship Id="rId11" Type="http://schemas.microsoft.com/office/2007/relationships/hdphoto" Target="../media/hdphoto80.wdp"/><Relationship Id="rId12" Type="http://schemas.openxmlformats.org/officeDocument/2006/relationships/image" Target="../media/image113.jpeg"/><Relationship Id="rId13" Type="http://schemas.microsoft.com/office/2007/relationships/hdphoto" Target="../media/hdphoto81.wdp"/><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51.jpeg"/><Relationship Id="rId17" Type="http://schemas.microsoft.com/office/2007/relationships/hdphoto" Target="../media/hdphoto30.wdp"/><Relationship Id="rId18" Type="http://schemas.openxmlformats.org/officeDocument/2006/relationships/image" Target="../media/image47.png"/><Relationship Id="rId19"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0.jpeg"/><Relationship Id="rId4" Type="http://schemas.microsoft.com/office/2007/relationships/hdphoto" Target="../media/hdphoto66.wdp"/><Relationship Id="rId5" Type="http://schemas.openxmlformats.org/officeDocument/2006/relationships/image" Target="../media/image35.png"/><Relationship Id="rId6" Type="http://schemas.openxmlformats.org/officeDocument/2006/relationships/image" Target="../media/image91.jpeg"/><Relationship Id="rId7" Type="http://schemas.microsoft.com/office/2007/relationships/hdphoto" Target="../media/hdphoto64.wdp"/><Relationship Id="rId8" Type="http://schemas.openxmlformats.org/officeDocument/2006/relationships/image" Target="../media/image111.jpeg"/></Relationships>
</file>

<file path=ppt/slides/_rels/slide32.xml.rels><?xml version="1.0" encoding="UTF-8" standalone="yes"?>
<Relationships xmlns="http://schemas.openxmlformats.org/package/2006/relationships"><Relationship Id="rId3" Type="http://schemas.microsoft.com/office/2007/relationships/hdphoto" Target="../media/hdphoto83.wdp"/><Relationship Id="rId4" Type="http://schemas.openxmlformats.org/officeDocument/2006/relationships/image" Target="../media/image118.png"/><Relationship Id="rId5" Type="http://schemas.openxmlformats.org/officeDocument/2006/relationships/image" Target="../media/image119.jpg"/><Relationship Id="rId6" Type="http://schemas.openxmlformats.org/officeDocument/2006/relationships/image" Target="../media/image61.jpeg"/><Relationship Id="rId7" Type="http://schemas.microsoft.com/office/2007/relationships/hdphoto" Target="../media/hdphoto39.wdp"/><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20.jpeg"/><Relationship Id="rId4" Type="http://schemas.microsoft.com/office/2007/relationships/hdphoto" Target="../media/hdphoto84.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 Id="rId3" Type="http://schemas.microsoft.com/office/2007/relationships/hdphoto" Target="../media/hdphoto85.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4.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jpeg"/><Relationship Id="rId13" Type="http://schemas.microsoft.com/office/2007/relationships/hdphoto" Target="../media/hdphoto17.wdp"/><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jpeg"/><Relationship Id="rId4" Type="http://schemas.microsoft.com/office/2007/relationships/hdphoto" Target="../media/hdphoto13.wdp"/><Relationship Id="rId5" Type="http://schemas.openxmlformats.org/officeDocument/2006/relationships/image" Target="../media/image28.jpeg"/><Relationship Id="rId6" Type="http://schemas.microsoft.com/office/2007/relationships/hdphoto" Target="../media/hdphoto14.wdp"/><Relationship Id="rId7" Type="http://schemas.openxmlformats.org/officeDocument/2006/relationships/image" Target="../media/image29.jpeg"/><Relationship Id="rId8" Type="http://schemas.microsoft.com/office/2007/relationships/hdphoto" Target="../media/hdphoto15.wdp"/><Relationship Id="rId9" Type="http://schemas.openxmlformats.org/officeDocument/2006/relationships/image" Target="../media/image30.jpeg"/><Relationship Id="rId10" Type="http://schemas.microsoft.com/office/2007/relationships/hdphoto" Target="../media/hdphoto16.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3.jpeg"/><Relationship Id="rId5" Type="http://schemas.microsoft.com/office/2007/relationships/hdphoto" Target="../media/hdphoto18.wdp"/><Relationship Id="rId6" Type="http://schemas.openxmlformats.org/officeDocument/2006/relationships/image" Target="../media/image34.jpeg"/><Relationship Id="rId7" Type="http://schemas.microsoft.com/office/2007/relationships/hdphoto" Target="../media/hdphoto19.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microsoft.com/office/2007/relationships/hdphoto" Target="../media/hdphoto20.wdp"/><Relationship Id="rId6" Type="http://schemas.openxmlformats.org/officeDocument/2006/relationships/image" Target="../media/image37.jpeg"/><Relationship Id="rId7" Type="http://schemas.microsoft.com/office/2007/relationships/hdphoto" Target="../media/hdphoto2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microsoft.com/office/2007/relationships/hdphoto" Target="../media/hdphoto20.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4" Type="http://schemas.microsoft.com/office/2007/relationships/hdphoto" Target="../media/hdphoto22.wdp"/><Relationship Id="rId5" Type="http://schemas.openxmlformats.org/officeDocument/2006/relationships/image" Target="../media/image35.png"/><Relationship Id="rId6" Type="http://schemas.openxmlformats.org/officeDocument/2006/relationships/image" Target="../media/image37.jpeg"/><Relationship Id="rId7" Type="http://schemas.microsoft.com/office/2007/relationships/hdphoto" Target="../media/hdphoto21.wdp"/><Relationship Id="rId8" Type="http://schemas.openxmlformats.org/officeDocument/2006/relationships/image" Target="../media/image36.jpeg"/><Relationship Id="rId9" Type="http://schemas.microsoft.com/office/2007/relationships/hdphoto" Target="../media/hdphoto20.wdp"/><Relationship Id="rId10" Type="http://schemas.openxmlformats.org/officeDocument/2006/relationships/image" Target="../media/image13.jpeg"/><Relationship Id="rId11"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4" Type="http://schemas.microsoft.com/office/2007/relationships/hdphoto" Target="../media/hdphoto23.wdp"/><Relationship Id="rId5" Type="http://schemas.openxmlformats.org/officeDocument/2006/relationships/image" Target="../media/image40.jpeg"/><Relationship Id="rId6" Type="http://schemas.microsoft.com/office/2007/relationships/hdphoto" Target="../media/hdphoto24.wdp"/><Relationship Id="rId7" Type="http://schemas.openxmlformats.org/officeDocument/2006/relationships/image" Target="../media/image41.jpeg"/><Relationship Id="rId8" Type="http://schemas.microsoft.com/office/2007/relationships/hdphoto" Target="../media/hdphoto25.wdp"/><Relationship Id="rId9" Type="http://schemas.openxmlformats.org/officeDocument/2006/relationships/image" Target="../media/image13.jpeg"/><Relationship Id="rId10" Type="http://schemas.openxmlformats.org/officeDocument/2006/relationships/image" Target="../media/image42.jpeg"/><Relationship Id="rId11" Type="http://schemas.microsoft.com/office/2007/relationships/hdphoto" Target="../media/hdphoto26.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660190"/>
            <a:ext cx="9144000" cy="1950354"/>
          </a:xfrm>
        </p:spPr>
        <p:txBody>
          <a:bodyPr rtlCol="0">
            <a:noAutofit/>
          </a:bodyPr>
          <a:lstStyle/>
          <a:p>
            <a:pPr eaLnBrk="1" fontAlgn="auto" hangingPunct="1">
              <a:spcAft>
                <a:spcPts val="0"/>
              </a:spcAft>
              <a:defRPr/>
            </a:pPr>
            <a:r>
              <a:rPr lang="fr-FR" sz="6600" dirty="0">
                <a:solidFill>
                  <a:schemeClr val="accent1">
                    <a:lumMod val="60000"/>
                    <a:lumOff val="40000"/>
                  </a:schemeClr>
                </a:solidFill>
                <a:ea typeface="+mj-ea"/>
                <a:cs typeface="+mj-cs"/>
              </a:rPr>
              <a:t>N</a:t>
            </a:r>
            <a:r>
              <a:rPr lang="fr-FR" sz="6600" dirty="0" smtClean="0">
                <a:solidFill>
                  <a:schemeClr val="accent1">
                    <a:lumMod val="60000"/>
                    <a:lumOff val="40000"/>
                  </a:schemeClr>
                </a:solidFill>
                <a:ea typeface="+mj-ea"/>
                <a:cs typeface="+mj-cs"/>
              </a:rPr>
              <a:t>eurosciences de la</a:t>
            </a:r>
            <a:br>
              <a:rPr lang="fr-FR" sz="6600" dirty="0" smtClean="0">
                <a:solidFill>
                  <a:schemeClr val="accent1">
                    <a:lumMod val="60000"/>
                    <a:lumOff val="40000"/>
                  </a:schemeClr>
                </a:solidFill>
                <a:ea typeface="+mj-ea"/>
                <a:cs typeface="+mj-cs"/>
              </a:rPr>
            </a:br>
            <a:r>
              <a:rPr lang="fr-FR" sz="6600" dirty="0" smtClean="0">
                <a:solidFill>
                  <a:schemeClr val="accent1">
                    <a:lumMod val="60000"/>
                    <a:lumOff val="40000"/>
                  </a:schemeClr>
                </a:solidFill>
                <a:ea typeface="+mj-ea"/>
                <a:cs typeface="+mj-cs"/>
              </a:rPr>
              <a:t>douleur</a:t>
            </a:r>
            <a:endParaRPr lang="fr-FR" sz="6600" dirty="0">
              <a:solidFill>
                <a:schemeClr val="accent1">
                  <a:lumMod val="60000"/>
                  <a:lumOff val="40000"/>
                </a:schemeClr>
              </a:solidFill>
              <a:ea typeface="+mj-ea"/>
              <a:cs typeface="+mj-cs"/>
            </a:endParaRPr>
          </a:p>
        </p:txBody>
      </p:sp>
      <p:pic>
        <p:nvPicPr>
          <p:cNvPr id="19458" name="Imag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350" y="56018"/>
            <a:ext cx="1823508" cy="140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809"/>
            <a:ext cx="2721172" cy="1378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ZoneTexte 2"/>
          <p:cNvSpPr txBox="1">
            <a:spLocks noChangeArrowheads="1"/>
          </p:cNvSpPr>
          <p:nvPr/>
        </p:nvSpPr>
        <p:spPr bwMode="auto">
          <a:xfrm>
            <a:off x="6657486" y="5713064"/>
            <a:ext cx="2495692" cy="1092607"/>
          </a:xfrm>
          <a:prstGeom prst="rect">
            <a:avLst/>
          </a:prstGeom>
          <a:solidFill>
            <a:schemeClr val="bg1"/>
          </a:solidFill>
          <a:ln>
            <a:noFill/>
          </a:ln>
          <a:extLst/>
        </p:spPr>
        <p:txBody>
          <a:bodyPr wrap="square">
            <a:spAutoFit/>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eaLnBrk="1" hangingPunct="1">
              <a:lnSpc>
                <a:spcPct val="90000"/>
              </a:lnSpc>
            </a:pPr>
            <a:r>
              <a:rPr lang="fr-FR" sz="1200" i="1" dirty="0">
                <a:latin typeface="Times New Roman" charset="0"/>
                <a:cs typeface="Times New Roman" charset="0"/>
              </a:rPr>
              <a:t>Antoine </a:t>
            </a:r>
            <a:r>
              <a:rPr lang="fr-FR" sz="1200" i="1" dirty="0" smtClean="0">
                <a:latin typeface="Times New Roman" charset="0"/>
                <a:cs typeface="Times New Roman" charset="0"/>
              </a:rPr>
              <a:t>Ferré</a:t>
            </a:r>
            <a:endParaRPr lang="fr-FR" sz="1200" i="1" dirty="0">
              <a:latin typeface="Times New Roman" charset="0"/>
              <a:cs typeface="Times New Roman" charset="0"/>
            </a:endParaRPr>
          </a:p>
          <a:p>
            <a:pPr eaLnBrk="1" hangingPunct="1">
              <a:lnSpc>
                <a:spcPct val="90000"/>
              </a:lnSpc>
            </a:pPr>
            <a:r>
              <a:rPr lang="fr-FR" sz="1200" i="1" dirty="0" smtClean="0">
                <a:latin typeface="Times New Roman" charset="0"/>
                <a:cs typeface="Times New Roman" charset="0"/>
              </a:rPr>
              <a:t>Kiné </a:t>
            </a:r>
            <a:r>
              <a:rPr lang="fr-FR" sz="1200" i="1" dirty="0">
                <a:latin typeface="Times New Roman" charset="0"/>
                <a:cs typeface="Times New Roman" charset="0"/>
              </a:rPr>
              <a:t>du </a:t>
            </a:r>
            <a:r>
              <a:rPr lang="fr-FR" sz="1200" i="1" dirty="0" smtClean="0">
                <a:latin typeface="Times New Roman" charset="0"/>
                <a:cs typeface="Times New Roman" charset="0"/>
              </a:rPr>
              <a:t>sport CHRH, </a:t>
            </a:r>
            <a:endParaRPr lang="fr-FR" sz="1200" i="1" dirty="0" smtClean="0">
              <a:latin typeface="Times New Roman" charset="0"/>
              <a:cs typeface="Times New Roman" charset="0"/>
            </a:endParaRPr>
          </a:p>
          <a:p>
            <a:pPr eaLnBrk="1" hangingPunct="1">
              <a:lnSpc>
                <a:spcPct val="90000"/>
              </a:lnSpc>
            </a:pPr>
            <a:r>
              <a:rPr lang="fr-FR" sz="1200" i="1" dirty="0" smtClean="0">
                <a:latin typeface="Times New Roman" charset="0"/>
                <a:cs typeface="Times New Roman" charset="0"/>
              </a:rPr>
              <a:t>thérapeute manuel</a:t>
            </a:r>
          </a:p>
          <a:p>
            <a:pPr eaLnBrk="1" hangingPunct="1">
              <a:lnSpc>
                <a:spcPct val="90000"/>
              </a:lnSpc>
            </a:pPr>
            <a:r>
              <a:rPr lang="fr-FR" sz="1200" i="1" dirty="0" err="1" smtClean="0">
                <a:latin typeface="Times New Roman" charset="0"/>
                <a:cs typeface="Times New Roman" charset="0"/>
              </a:rPr>
              <a:t>P</a:t>
            </a:r>
            <a:r>
              <a:rPr lang="fr-FR" sz="1200" i="1" dirty="0" err="1" smtClean="0">
                <a:latin typeface="Times New Roman" charset="0"/>
                <a:cs typeface="Times New Roman" charset="0"/>
              </a:rPr>
              <a:t>rép</a:t>
            </a:r>
            <a:r>
              <a:rPr lang="fr-FR" sz="1200" i="1" dirty="0" smtClean="0">
                <a:latin typeface="Times New Roman" charset="0"/>
                <a:cs typeface="Times New Roman" charset="0"/>
              </a:rPr>
              <a:t>. </a:t>
            </a:r>
            <a:r>
              <a:rPr lang="fr-FR" sz="1200" i="1" dirty="0" smtClean="0">
                <a:latin typeface="Times New Roman" charset="0"/>
                <a:cs typeface="Times New Roman" charset="0"/>
              </a:rPr>
              <a:t>Physique</a:t>
            </a:r>
            <a:endParaRPr lang="fr-FR" sz="1200" i="1" dirty="0" smtClean="0">
              <a:latin typeface="Times New Roman" charset="0"/>
              <a:cs typeface="Times New Roman" charset="0"/>
            </a:endParaRPr>
          </a:p>
          <a:p>
            <a:pPr eaLnBrk="1" hangingPunct="1">
              <a:lnSpc>
                <a:spcPct val="90000"/>
              </a:lnSpc>
            </a:pPr>
            <a:r>
              <a:rPr lang="fr-FR" sz="1200" i="1" dirty="0" smtClean="0">
                <a:latin typeface="Times New Roman" charset="0"/>
                <a:cs typeface="Times New Roman" charset="0"/>
              </a:rPr>
              <a:t>Doctorant </a:t>
            </a:r>
            <a:r>
              <a:rPr lang="fr-FR" sz="1200" i="1" dirty="0" err="1" smtClean="0">
                <a:latin typeface="Times New Roman" charset="0"/>
                <a:cs typeface="Times New Roman" charset="0"/>
              </a:rPr>
              <a:t>Uliège</a:t>
            </a:r>
            <a:r>
              <a:rPr lang="fr-FR" sz="1200" i="1" dirty="0" smtClean="0">
                <a:latin typeface="Times New Roman" charset="0"/>
                <a:cs typeface="Times New Roman" charset="0"/>
              </a:rPr>
              <a:t> </a:t>
            </a:r>
            <a:r>
              <a:rPr lang="mr-IN" sz="1200" i="1" dirty="0" smtClean="0">
                <a:latin typeface="Times New Roman" charset="0"/>
                <a:cs typeface="Times New Roman" charset="0"/>
              </a:rPr>
              <a:t>–</a:t>
            </a:r>
            <a:r>
              <a:rPr lang="fr-FR" sz="1200" i="1" dirty="0" smtClean="0">
                <a:latin typeface="Times New Roman" charset="0"/>
                <a:cs typeface="Times New Roman" charset="0"/>
              </a:rPr>
              <a:t> LAM-motion </a:t>
            </a:r>
            <a:r>
              <a:rPr lang="fr-FR" sz="1200" i="1" dirty="0" err="1" smtClean="0">
                <a:latin typeface="Times New Roman" charset="0"/>
                <a:cs typeface="Times New Roman" charset="0"/>
              </a:rPr>
              <a:t>lab</a:t>
            </a:r>
            <a:endParaRPr lang="fr-FR" sz="1200" i="1" dirty="0" smtClean="0">
              <a:latin typeface="Times New Roman" charset="0"/>
              <a:cs typeface="Times New Roman" charset="0"/>
            </a:endParaRPr>
          </a:p>
          <a:p>
            <a:pPr eaLnBrk="1" hangingPunct="1">
              <a:lnSpc>
                <a:spcPct val="90000"/>
              </a:lnSpc>
            </a:pPr>
            <a:r>
              <a:rPr lang="fr-FR" sz="1200" i="1" dirty="0">
                <a:latin typeface="Times New Roman" charset="0"/>
                <a:cs typeface="Times New Roman" charset="0"/>
              </a:rPr>
              <a:t>antoine.ferresauvage26@</a:t>
            </a:r>
            <a:r>
              <a:rPr lang="fr-FR" sz="1200" i="1" dirty="0" smtClean="0">
                <a:latin typeface="Times New Roman" charset="0"/>
                <a:cs typeface="Times New Roman" charset="0"/>
              </a:rPr>
              <a:t>gmail.com</a:t>
            </a:r>
            <a:endParaRPr lang="fr-FR" sz="1200" i="1" dirty="0">
              <a:latin typeface="Times New Roman" charset="0"/>
              <a:cs typeface="Times New Roman" charset="0"/>
            </a:endParaRPr>
          </a:p>
        </p:txBody>
      </p:sp>
      <p:sp>
        <p:nvSpPr>
          <p:cNvPr id="4" name="Rectangle 3"/>
          <p:cNvSpPr/>
          <p:nvPr/>
        </p:nvSpPr>
        <p:spPr>
          <a:xfrm>
            <a:off x="199851" y="6361807"/>
            <a:ext cx="4130884" cy="369332"/>
          </a:xfrm>
          <a:prstGeom prst="rect">
            <a:avLst/>
          </a:prstGeom>
        </p:spPr>
        <p:txBody>
          <a:bodyPr wrap="none">
            <a:spAutoFit/>
          </a:bodyPr>
          <a:lstStyle/>
          <a:p>
            <a:r>
              <a:rPr lang="fr-FR" b="1" dirty="0" err="1"/>
              <a:t>https</a:t>
            </a:r>
            <a:r>
              <a:rPr lang="fr-FR" b="1" dirty="0"/>
              <a:t>://</a:t>
            </a:r>
            <a:r>
              <a:rPr lang="fr-FR" b="1" dirty="0" err="1"/>
              <a:t>www.retrainpain.org</a:t>
            </a:r>
            <a:r>
              <a:rPr lang="fr-FR" b="1" dirty="0"/>
              <a:t>/</a:t>
            </a:r>
            <a:r>
              <a:rPr lang="fr-FR" b="1" dirty="0" err="1"/>
              <a:t>francais</a:t>
            </a:r>
            <a:endParaRPr lang="fr-FR" b="1" dirty="0"/>
          </a:p>
        </p:txBody>
      </p:sp>
      <p:pic>
        <p:nvPicPr>
          <p:cNvPr id="9" name="Image 8" descr="Capture d’écran 2022-09-25 à 20.42.44.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748259" y="56018"/>
            <a:ext cx="1340774" cy="1141217"/>
          </a:xfrm>
          <a:prstGeom prst="rect">
            <a:avLst/>
          </a:prstGeom>
          <a:ln>
            <a:noFill/>
          </a:ln>
          <a:effectLst>
            <a:softEdge rad="112500"/>
          </a:effectLst>
        </p:spPr>
      </p:pic>
      <p:pic>
        <p:nvPicPr>
          <p:cNvPr id="12" name="Image 11" descr="Capture d’écran 2023-03-13 à 11.00.03.png"/>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877404" y="3632864"/>
            <a:ext cx="3367203" cy="1950454"/>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170239740_10224888187969319_2139229810284358603_n.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90" t="11196" r="3831" b="3419"/>
          <a:stretch/>
        </p:blipFill>
        <p:spPr>
          <a:xfrm>
            <a:off x="3323692" y="383841"/>
            <a:ext cx="5820308" cy="6474159"/>
          </a:xfrm>
          <a:prstGeom prst="rect">
            <a:avLst/>
          </a:prstGeom>
        </p:spPr>
      </p:pic>
      <p:pic>
        <p:nvPicPr>
          <p:cNvPr id="7" name="Image 1"/>
          <p:cNvPicPr>
            <a:picLocks noChangeAspect="1"/>
          </p:cNvPicPr>
          <p:nvPr/>
        </p:nvPicPr>
        <p:blipFill>
          <a:blip r:embed="rId4">
            <a:extLst>
              <a:ext uri="{28A0092B-C50C-407E-A947-70E740481C1C}">
                <a14:useLocalDpi xmlns:a14="http://schemas.microsoft.com/office/drawing/2010/main" val="0"/>
              </a:ext>
            </a:extLst>
          </a:blip>
          <a:srcRect l="8118" t="9360" r="6859" b="13129"/>
          <a:stretch>
            <a:fillRect/>
          </a:stretch>
        </p:blipFill>
        <p:spPr bwMode="auto">
          <a:xfrm>
            <a:off x="475320" y="3790773"/>
            <a:ext cx="1882590" cy="1861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394769"/>
            <a:ext cx="3323692" cy="1569660"/>
          </a:xfrm>
          <a:prstGeom prst="rect">
            <a:avLst/>
          </a:prstGeom>
        </p:spPr>
        <p:txBody>
          <a:bodyPr wrap="square">
            <a:spAutoFit/>
          </a:bodyPr>
          <a:lstStyle/>
          <a:p>
            <a:pPr algn="ctr"/>
            <a:r>
              <a:rPr lang="fr-FR" sz="3200" dirty="0" smtClean="0">
                <a:solidFill>
                  <a:schemeClr val="bg1"/>
                </a:solidFill>
              </a:rPr>
              <a:t>C’est un cercle vicieux complexe</a:t>
            </a:r>
            <a:r>
              <a:rPr lang="nl-BE" sz="3200" dirty="0" smtClean="0">
                <a:solidFill>
                  <a:schemeClr val="bg1"/>
                </a:solidFill>
              </a:rPr>
              <a:t>...</a:t>
            </a:r>
            <a:endParaRPr lang="fr-FR" sz="3200" dirty="0">
              <a:solidFill>
                <a:schemeClr val="bg1"/>
              </a:solidFill>
            </a:endParaRPr>
          </a:p>
        </p:txBody>
      </p:sp>
      <p:pic>
        <p:nvPicPr>
          <p:cNvPr id="9" name="Espace réservé du contenu 8"/>
          <p:cNvPicPr>
            <a:picLocks noGrp="1" noChangeAspect="1"/>
          </p:cNvPicPr>
          <p:nvPr>
            <p:ph idx="1"/>
          </p:nvPr>
        </p:nvPicPr>
        <p:blipFill rotWithShape="1">
          <a:blip r:embed="rId5">
            <a:extLst>
              <a:ext uri="{28A0092B-C50C-407E-A947-70E740481C1C}">
                <a14:useLocalDpi xmlns:a14="http://schemas.microsoft.com/office/drawing/2010/main" val="0"/>
              </a:ext>
            </a:extLst>
          </a:blip>
          <a:srcRect l="15591" r="16588"/>
          <a:stretch/>
        </p:blipFill>
        <p:spPr>
          <a:xfrm>
            <a:off x="1216781" y="2331051"/>
            <a:ext cx="822573" cy="1022236"/>
          </a:xfrm>
          <a:effectLst>
            <a:softEdge rad="112500"/>
          </a:effectLst>
        </p:spPr>
      </p:pic>
      <p:graphicFrame>
        <p:nvGraphicFramePr>
          <p:cNvPr id="8" name="Tableau 7"/>
          <p:cNvGraphicFramePr>
            <a:graphicFrameLocks noGrp="1"/>
          </p:cNvGraphicFramePr>
          <p:nvPr>
            <p:extLst>
              <p:ext uri="{D42A27DB-BD31-4B8C-83A1-F6EECF244321}">
                <p14:modId xmlns:p14="http://schemas.microsoft.com/office/powerpoint/2010/main" val="2556453745"/>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1" dirty="0" smtClean="0">
                          <a:solidFill>
                            <a:schemeClr val="tx1"/>
                          </a:solidFill>
                        </a:rPr>
                        <a:t>Persistante</a:t>
                      </a:r>
                      <a:r>
                        <a:rPr lang="fr-FR" sz="1800" b="1" baseline="0" dirty="0" smtClean="0">
                          <a:solidFill>
                            <a:schemeClr val="tx1"/>
                          </a:solidFill>
                        </a:rPr>
                        <a:t>?</a:t>
                      </a:r>
                      <a:endParaRPr lang="fr-FR" sz="1800" b="1"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Tree>
    <p:extLst>
      <p:ext uri="{BB962C8B-B14F-4D97-AF65-F5344CB8AC3E}">
        <p14:creationId xmlns:p14="http://schemas.microsoft.com/office/powerpoint/2010/main" val="120915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p14="http://schemas.microsoft.com/office/powerpoint/2010/main" val="3337620607"/>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1" dirty="0" smtClean="0">
                          <a:solidFill>
                            <a:schemeClr val="tx1"/>
                          </a:solidFill>
                        </a:rPr>
                        <a:t>Persistante</a:t>
                      </a:r>
                      <a:r>
                        <a:rPr lang="fr-FR" sz="1800" b="1" baseline="0" dirty="0" smtClean="0">
                          <a:solidFill>
                            <a:schemeClr val="tx1"/>
                          </a:solidFill>
                        </a:rPr>
                        <a:t>?</a:t>
                      </a:r>
                      <a:endParaRPr lang="fr-FR" sz="1800" b="1"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3" name="Image 2" descr="Capture d’écran 2023-12-12 à 11.00.48.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7247"/>
          <a:stretch/>
        </p:blipFill>
        <p:spPr>
          <a:xfrm>
            <a:off x="1565160" y="374650"/>
            <a:ext cx="6230679" cy="3420181"/>
          </a:xfrm>
          <a:prstGeom prst="rect">
            <a:avLst/>
          </a:prstGeom>
        </p:spPr>
      </p:pic>
      <p:pic>
        <p:nvPicPr>
          <p:cNvPr id="8" name="Image 7" descr="Capture d’écran 2023-12-12 à 11.00.48.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8888" t="10249" r="344" b="54138"/>
          <a:stretch/>
        </p:blipFill>
        <p:spPr>
          <a:xfrm>
            <a:off x="51316" y="3955771"/>
            <a:ext cx="3150488" cy="2863745"/>
          </a:xfrm>
          <a:prstGeom prst="rect">
            <a:avLst/>
          </a:prstGeom>
        </p:spPr>
      </p:pic>
      <p:pic>
        <p:nvPicPr>
          <p:cNvPr id="9" name="Image 8" descr="Capture d’écran 2021-10-12 à 12.23.04.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12059" r="28262"/>
          <a:stretch/>
        </p:blipFill>
        <p:spPr>
          <a:xfrm>
            <a:off x="5696804" y="4094678"/>
            <a:ext cx="2959687" cy="2445859"/>
          </a:xfrm>
          <a:prstGeom prst="rect">
            <a:avLst/>
          </a:prstGeom>
        </p:spPr>
      </p:pic>
      <p:pic>
        <p:nvPicPr>
          <p:cNvPr id="10" name="Image 9" descr="Capture d’écran 2021-10-12 à 12.23.04.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74906" t="12059" b="7055"/>
          <a:stretch/>
        </p:blipFill>
        <p:spPr>
          <a:xfrm>
            <a:off x="4648783" y="4104982"/>
            <a:ext cx="1061533" cy="2445859"/>
          </a:xfrm>
          <a:prstGeom prst="rect">
            <a:avLst/>
          </a:prstGeom>
        </p:spPr>
      </p:pic>
      <p:pic>
        <p:nvPicPr>
          <p:cNvPr id="11" name="Espace réservé du contenu 8"/>
          <p:cNvPicPr>
            <a:picLocks noGrp="1" noChangeAspect="1"/>
          </p:cNvPicPr>
          <p:nvPr>
            <p:ph idx="1"/>
          </p:nvPr>
        </p:nvPicPr>
        <p:blipFill rotWithShape="1">
          <a:blip r:embed="rId7">
            <a:extLst>
              <a:ext uri="{28A0092B-C50C-407E-A947-70E740481C1C}">
                <a14:useLocalDpi xmlns:a14="http://schemas.microsoft.com/office/drawing/2010/main" val="0"/>
              </a:ext>
            </a:extLst>
          </a:blip>
          <a:srcRect l="15591" r="16588"/>
          <a:stretch/>
        </p:blipFill>
        <p:spPr>
          <a:xfrm>
            <a:off x="1779759" y="1189388"/>
            <a:ext cx="822573" cy="1022236"/>
          </a:xfrm>
          <a:effectLst>
            <a:softEdge rad="112500"/>
          </a:effectLst>
        </p:spPr>
      </p:pic>
    </p:spTree>
    <p:extLst>
      <p:ext uri="{BB962C8B-B14F-4D97-AF65-F5344CB8AC3E}">
        <p14:creationId xmlns:p14="http://schemas.microsoft.com/office/powerpoint/2010/main" val="3919051766"/>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993392842"/>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
        <p:nvSpPr>
          <p:cNvPr id="3" name="Rectangle 2"/>
          <p:cNvSpPr/>
          <p:nvPr/>
        </p:nvSpPr>
        <p:spPr>
          <a:xfrm>
            <a:off x="13295" y="364014"/>
            <a:ext cx="9130705" cy="1200329"/>
          </a:xfrm>
          <a:prstGeom prst="rect">
            <a:avLst/>
          </a:prstGeom>
        </p:spPr>
        <p:txBody>
          <a:bodyPr wrap="square">
            <a:spAutoFit/>
          </a:bodyPr>
          <a:lstStyle/>
          <a:p>
            <a:pPr algn="ctr"/>
            <a:r>
              <a:rPr lang="fr-FR" sz="3600" dirty="0" smtClean="0">
                <a:solidFill>
                  <a:schemeClr val="bg1"/>
                </a:solidFill>
              </a:rPr>
              <a:t>Comprendre la neurophysiologie de la douleur est </a:t>
            </a:r>
            <a:r>
              <a:rPr lang="fr-FR" sz="3600" dirty="0" smtClean="0">
                <a:solidFill>
                  <a:schemeClr val="bg1"/>
                </a:solidFill>
              </a:rPr>
              <a:t>donc essentiel !</a:t>
            </a:r>
            <a:endParaRPr lang="fr-FR" sz="3600" dirty="0" smtClean="0">
              <a:solidFill>
                <a:schemeClr val="bg1"/>
              </a:solidFill>
            </a:endParaRPr>
          </a:p>
        </p:txBody>
      </p:sp>
      <p:pic>
        <p:nvPicPr>
          <p:cNvPr id="9" name="Image 2"/>
          <p:cNvPicPr>
            <a:picLocks noChangeAspect="1"/>
          </p:cNvPicPr>
          <p:nvPr/>
        </p:nvPicPr>
        <p:blipFill>
          <a:blip r:embed="rId2">
            <a:extLst>
              <a:ext uri="{28A0092B-C50C-407E-A947-70E740481C1C}">
                <a14:useLocalDpi xmlns:a14="http://schemas.microsoft.com/office/drawing/2010/main" val="0"/>
              </a:ext>
            </a:extLst>
          </a:blip>
          <a:srcRect l="9351" r="17963"/>
          <a:stretch>
            <a:fillRect/>
          </a:stretch>
        </p:blipFill>
        <p:spPr bwMode="auto">
          <a:xfrm>
            <a:off x="7366364" y="3161498"/>
            <a:ext cx="1777636" cy="183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descr="Capture d’écran 2021-01-24 à 13.21.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911" y="1882585"/>
            <a:ext cx="1752031" cy="1227407"/>
          </a:xfrm>
          <a:prstGeom prst="rect">
            <a:avLst/>
          </a:prstGeom>
          <a:ln>
            <a:noFill/>
          </a:ln>
          <a:effectLst>
            <a:softEdge rad="112500"/>
          </a:effectLst>
        </p:spPr>
      </p:pic>
      <p:pic>
        <p:nvPicPr>
          <p:cNvPr id="13" name="Image 12" descr="Capture d’écran 2021-01-23 à 18.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4" y="1937596"/>
            <a:ext cx="1910558" cy="1576786"/>
          </a:xfrm>
          <a:prstGeom prst="rect">
            <a:avLst/>
          </a:prstGeom>
          <a:ln>
            <a:noFill/>
          </a:ln>
          <a:effectLst>
            <a:softEdge rad="112500"/>
          </a:effectLst>
        </p:spPr>
      </p:pic>
      <p:pic>
        <p:nvPicPr>
          <p:cNvPr id="14" name="Image 13" descr="Capture d’écran 2021-01-23 à 18.22.55.png"/>
          <p:cNvPicPr>
            <a:picLocks noChangeAspect="1"/>
          </p:cNvPicPr>
          <p:nvPr/>
        </p:nvPicPr>
        <p:blipFill rotWithShape="1">
          <a:blip r:embed="rId5">
            <a:extLst>
              <a:ext uri="{28A0092B-C50C-407E-A947-70E740481C1C}">
                <a14:useLocalDpi xmlns:a14="http://schemas.microsoft.com/office/drawing/2010/main" val="0"/>
              </a:ext>
            </a:extLst>
          </a:blip>
          <a:srcRect l="6021"/>
          <a:stretch/>
        </p:blipFill>
        <p:spPr>
          <a:xfrm>
            <a:off x="583365" y="2806972"/>
            <a:ext cx="747539" cy="720470"/>
          </a:xfrm>
          <a:prstGeom prst="rect">
            <a:avLst/>
          </a:prstGeom>
          <a:ln>
            <a:noFill/>
          </a:ln>
          <a:effectLst>
            <a:softEdge rad="112500"/>
          </a:effectLst>
        </p:spPr>
      </p:pic>
      <p:pic>
        <p:nvPicPr>
          <p:cNvPr id="15" name="Image 14" descr="Capture d’écran 2021-01-23 à 19.17.33.png"/>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23389"/>
          <a:stretch/>
        </p:blipFill>
        <p:spPr>
          <a:xfrm>
            <a:off x="46484" y="5202690"/>
            <a:ext cx="1539181" cy="1655310"/>
          </a:xfrm>
          <a:prstGeom prst="rect">
            <a:avLst/>
          </a:prstGeom>
          <a:ln>
            <a:noFill/>
          </a:ln>
          <a:effectLst>
            <a:outerShdw blurRad="292100" dist="139700" dir="2700000" algn="tl" rotWithShape="0">
              <a:srgbClr val="333333">
                <a:alpha val="65000"/>
              </a:srgbClr>
            </a:outerShdw>
          </a:effectLst>
        </p:spPr>
      </p:pic>
      <p:pic>
        <p:nvPicPr>
          <p:cNvPr id="16" name="Image 15" descr="Capture d’écran 2022-02-24 à 12.42.2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95" y="3722883"/>
            <a:ext cx="2257152" cy="1272213"/>
          </a:xfrm>
          <a:prstGeom prst="rect">
            <a:avLst/>
          </a:prstGeom>
          <a:ln>
            <a:noFill/>
          </a:ln>
          <a:effectLst>
            <a:softEdge rad="112500"/>
          </a:effectLst>
        </p:spPr>
      </p:pic>
      <p:pic>
        <p:nvPicPr>
          <p:cNvPr id="17" name="Image 16" descr="Capture d’écran 2022-02-24 à 13.49.31.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7469033" y="5202690"/>
            <a:ext cx="1674967" cy="1584078"/>
          </a:xfrm>
          <a:prstGeom prst="rect">
            <a:avLst/>
          </a:prstGeom>
        </p:spPr>
      </p:pic>
      <p:pic>
        <p:nvPicPr>
          <p:cNvPr id="7" name="Image 6" descr="Capture d’écran 2023-12-12 à 11.17.31.png"/>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2255506" y="1569482"/>
            <a:ext cx="4976024" cy="5217286"/>
          </a:xfrm>
          <a:prstGeom prst="rect">
            <a:avLst/>
          </a:prstGeom>
        </p:spPr>
      </p:pic>
    </p:spTree>
    <p:extLst>
      <p:ext uri="{BB962C8B-B14F-4D97-AF65-F5344CB8AC3E}">
        <p14:creationId xmlns:p14="http://schemas.microsoft.com/office/powerpoint/2010/main" val="88194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924" y="2255980"/>
            <a:ext cx="8765148" cy="4555093"/>
          </a:xfrm>
          <a:prstGeom prst="rect">
            <a:avLst/>
          </a:prstGeom>
          <a:ln w="38100" cmpd="sng">
            <a:solidFill>
              <a:srgbClr val="000090"/>
            </a:solidFill>
          </a:ln>
        </p:spPr>
        <p:txBody>
          <a:bodyPr wrap="square">
            <a:spAutoFit/>
          </a:bodyPr>
          <a:lstStyle/>
          <a:p>
            <a:pPr algn="just"/>
            <a:r>
              <a:rPr lang="fr-FR" sz="1000" i="1" dirty="0" smtClean="0">
                <a:solidFill>
                  <a:srgbClr val="7F7F7F"/>
                </a:solidFill>
              </a:rPr>
              <a:t>D’après les résultats d’IRM, vous </a:t>
            </a:r>
            <a:r>
              <a:rPr lang="fr-FR" sz="1000" i="1" dirty="0">
                <a:solidFill>
                  <a:srgbClr val="7F7F7F"/>
                </a:solidFill>
              </a:rPr>
              <a:t>avez le dos </a:t>
            </a:r>
            <a:r>
              <a:rPr lang="fr-FR" sz="1000" i="1" dirty="0" smtClean="0">
                <a:solidFill>
                  <a:srgbClr val="7F7F7F"/>
                </a:solidFill>
              </a:rPr>
              <a:t>« très abîmé et fragile » avec beaucoup d’arthrose et des bombements discaux, une petite hernie ce qui n’est pas normal à votre âge</a:t>
            </a:r>
            <a:r>
              <a:rPr lang="nl-BE" sz="1000" i="1" dirty="0" smtClean="0">
                <a:solidFill>
                  <a:srgbClr val="7F7F7F"/>
                </a:solidFill>
              </a:rPr>
              <a:t>..</a:t>
            </a:r>
            <a:r>
              <a:rPr lang="fr-FR" sz="1000" i="1" dirty="0" smtClean="0">
                <a:solidFill>
                  <a:srgbClr val="7F7F7F"/>
                </a:solidFill>
              </a:rPr>
              <a:t>. Cela montre la colonne de « quelqu’un </a:t>
            </a:r>
            <a:r>
              <a:rPr lang="fr-FR" sz="1000" i="1" dirty="0">
                <a:solidFill>
                  <a:srgbClr val="7F7F7F"/>
                </a:solidFill>
              </a:rPr>
              <a:t>de 70 </a:t>
            </a:r>
            <a:r>
              <a:rPr lang="fr-FR" sz="1000" i="1" dirty="0" smtClean="0">
                <a:solidFill>
                  <a:srgbClr val="7F7F7F"/>
                </a:solidFill>
              </a:rPr>
              <a:t>ans », </a:t>
            </a:r>
            <a:r>
              <a:rPr lang="fr-FR" sz="1000" i="1" dirty="0">
                <a:solidFill>
                  <a:srgbClr val="7F7F7F"/>
                </a:solidFill>
              </a:rPr>
              <a:t>et </a:t>
            </a:r>
            <a:r>
              <a:rPr lang="fr-FR" sz="1000" i="1" dirty="0" smtClean="0">
                <a:solidFill>
                  <a:srgbClr val="7F7F7F"/>
                </a:solidFill>
              </a:rPr>
              <a:t>« vous </a:t>
            </a:r>
            <a:r>
              <a:rPr lang="fr-FR" sz="1000" i="1" dirty="0">
                <a:solidFill>
                  <a:srgbClr val="7F7F7F"/>
                </a:solidFill>
              </a:rPr>
              <a:t>avez une </a:t>
            </a:r>
            <a:r>
              <a:rPr lang="fr-FR" sz="1000" i="1" dirty="0" smtClean="0">
                <a:solidFill>
                  <a:srgbClr val="7F7F7F"/>
                </a:solidFill>
              </a:rPr>
              <a:t>scoliose » ainsi que d’autres « asymétries » avec presque plus de cartilage. C’est « normal </a:t>
            </a:r>
            <a:r>
              <a:rPr lang="fr-FR" sz="1000" i="1" dirty="0">
                <a:solidFill>
                  <a:srgbClr val="7F7F7F"/>
                </a:solidFill>
              </a:rPr>
              <a:t>que vous ayez </a:t>
            </a:r>
            <a:r>
              <a:rPr lang="fr-FR" sz="1000" i="1" dirty="0" smtClean="0">
                <a:solidFill>
                  <a:srgbClr val="7F7F7F"/>
                </a:solidFill>
              </a:rPr>
              <a:t>mal »... Courir est très mauvais dans votre cas, ça use les articulations en frottant « os contre os »...</a:t>
            </a:r>
            <a:endParaRPr lang="fr-FR" sz="1000" i="1" dirty="0">
              <a:solidFill>
                <a:srgbClr val="7F7F7F"/>
              </a:solidFill>
            </a:endParaRPr>
          </a:p>
          <a:p>
            <a:pPr algn="just"/>
            <a:endParaRPr lang="fr-FR" sz="1000" i="1" dirty="0" smtClean="0">
              <a:solidFill>
                <a:srgbClr val="7F7F7F"/>
              </a:solidFill>
            </a:endParaRPr>
          </a:p>
          <a:p>
            <a:pPr algn="just"/>
            <a:r>
              <a:rPr lang="fr-FR" sz="1000" i="1" dirty="0" smtClean="0">
                <a:solidFill>
                  <a:srgbClr val="7F7F7F"/>
                </a:solidFill>
              </a:rPr>
              <a:t>Vous n’aviez </a:t>
            </a:r>
            <a:r>
              <a:rPr lang="fr-FR" sz="1000" i="1" dirty="0">
                <a:solidFill>
                  <a:srgbClr val="7F7F7F"/>
                </a:solidFill>
              </a:rPr>
              <a:t>pas eu en plus </a:t>
            </a:r>
            <a:r>
              <a:rPr lang="fr-FR" sz="1000" i="1" dirty="0" smtClean="0">
                <a:solidFill>
                  <a:srgbClr val="7F7F7F"/>
                </a:solidFill>
              </a:rPr>
              <a:t>une </a:t>
            </a:r>
            <a:r>
              <a:rPr lang="fr-FR" sz="1000" i="1" dirty="0">
                <a:solidFill>
                  <a:srgbClr val="7F7F7F"/>
                </a:solidFill>
              </a:rPr>
              <a:t>entorse de cheville dans votre jeunesse ? Elle s’est </a:t>
            </a:r>
            <a:r>
              <a:rPr lang="fr-FR" sz="1000" i="1" dirty="0" smtClean="0">
                <a:solidFill>
                  <a:srgbClr val="7F7F7F"/>
                </a:solidFill>
              </a:rPr>
              <a:t>mal </a:t>
            </a:r>
            <a:r>
              <a:rPr lang="fr-FR" sz="1000" i="1" dirty="0">
                <a:solidFill>
                  <a:srgbClr val="7F7F7F"/>
                </a:solidFill>
              </a:rPr>
              <a:t>remise ce qui perturbe </a:t>
            </a:r>
            <a:r>
              <a:rPr lang="fr-FR" sz="1000" i="1" dirty="0" smtClean="0">
                <a:solidFill>
                  <a:srgbClr val="7F7F7F"/>
                </a:solidFill>
              </a:rPr>
              <a:t>« l’équilibre et l’alignement de </a:t>
            </a:r>
            <a:r>
              <a:rPr lang="fr-FR" sz="1000" i="1" dirty="0">
                <a:solidFill>
                  <a:srgbClr val="7F7F7F"/>
                </a:solidFill>
              </a:rPr>
              <a:t>votre </a:t>
            </a:r>
            <a:r>
              <a:rPr lang="fr-FR" sz="1000" i="1" dirty="0" smtClean="0">
                <a:solidFill>
                  <a:srgbClr val="7F7F7F"/>
                </a:solidFill>
              </a:rPr>
              <a:t>corps »...</a:t>
            </a:r>
            <a:endParaRPr lang="fr-FR" sz="1000" i="1" dirty="0">
              <a:solidFill>
                <a:srgbClr val="7F7F7F"/>
              </a:solidFill>
            </a:endParaRPr>
          </a:p>
          <a:p>
            <a:pPr algn="just"/>
            <a:endParaRPr lang="fr-FR" sz="1000" i="1" dirty="0">
              <a:solidFill>
                <a:srgbClr val="7F7F7F"/>
              </a:solidFill>
            </a:endParaRPr>
          </a:p>
          <a:p>
            <a:pPr algn="just"/>
            <a:r>
              <a:rPr lang="fr-FR" sz="1000" i="1" dirty="0">
                <a:solidFill>
                  <a:srgbClr val="7F7F7F"/>
                </a:solidFill>
              </a:rPr>
              <a:t>J’ai </a:t>
            </a:r>
            <a:r>
              <a:rPr lang="fr-FR" sz="1000" i="1" dirty="0" smtClean="0">
                <a:solidFill>
                  <a:srgbClr val="7F7F7F"/>
                </a:solidFill>
              </a:rPr>
              <a:t>vu que </a:t>
            </a:r>
            <a:r>
              <a:rPr lang="fr-FR" sz="1000" i="1" dirty="0">
                <a:solidFill>
                  <a:srgbClr val="7F7F7F"/>
                </a:solidFill>
              </a:rPr>
              <a:t>votre bassin </a:t>
            </a:r>
            <a:r>
              <a:rPr lang="fr-FR" sz="1000" i="1" dirty="0" smtClean="0">
                <a:solidFill>
                  <a:srgbClr val="7F7F7F"/>
                </a:solidFill>
              </a:rPr>
              <a:t>était « décalé » </a:t>
            </a:r>
            <a:r>
              <a:rPr lang="fr-FR" sz="1000" i="1" dirty="0">
                <a:solidFill>
                  <a:srgbClr val="7F7F7F"/>
                </a:solidFill>
              </a:rPr>
              <a:t>vers la </a:t>
            </a:r>
            <a:r>
              <a:rPr lang="fr-FR" sz="1000" i="1" dirty="0" smtClean="0">
                <a:solidFill>
                  <a:srgbClr val="7F7F7F"/>
                </a:solidFill>
              </a:rPr>
              <a:t>gauche avec un » shift droit qui entraîne une atteinte </a:t>
            </a:r>
            <a:r>
              <a:rPr lang="fr-FR" sz="1000" i="1" dirty="0">
                <a:solidFill>
                  <a:srgbClr val="7F7F7F"/>
                </a:solidFill>
              </a:rPr>
              <a:t>neurologique du nerf </a:t>
            </a:r>
            <a:r>
              <a:rPr lang="fr-FR" sz="1000" i="1" dirty="0" smtClean="0">
                <a:solidFill>
                  <a:srgbClr val="7F7F7F"/>
                </a:solidFill>
              </a:rPr>
              <a:t>sciatique »... et </a:t>
            </a:r>
            <a:r>
              <a:rPr lang="fr-FR" sz="1000" i="1" dirty="0">
                <a:solidFill>
                  <a:srgbClr val="7F7F7F"/>
                </a:solidFill>
              </a:rPr>
              <a:t>je peux vous dire que </a:t>
            </a:r>
            <a:r>
              <a:rPr lang="fr-FR" sz="1000" i="1" dirty="0" smtClean="0">
                <a:solidFill>
                  <a:srgbClr val="7F7F7F"/>
                </a:solidFill>
              </a:rPr>
              <a:t>« c’est embêtant », </a:t>
            </a:r>
            <a:r>
              <a:rPr lang="fr-FR" sz="1000" i="1" dirty="0">
                <a:solidFill>
                  <a:srgbClr val="7F7F7F"/>
                </a:solidFill>
              </a:rPr>
              <a:t>mais ne vous inquiétez pas hein </a:t>
            </a:r>
            <a:r>
              <a:rPr lang="fr-FR" sz="1000" i="1" dirty="0" smtClean="0">
                <a:solidFill>
                  <a:srgbClr val="7F7F7F"/>
                </a:solidFill>
                <a:sym typeface="Wingdings"/>
              </a:rPr>
              <a:t></a:t>
            </a:r>
          </a:p>
          <a:p>
            <a:pPr algn="just"/>
            <a:endParaRPr lang="fr-FR" sz="1000" i="1" dirty="0">
              <a:solidFill>
                <a:srgbClr val="7F7F7F"/>
              </a:solidFill>
            </a:endParaRPr>
          </a:p>
          <a:p>
            <a:pPr algn="just"/>
            <a:r>
              <a:rPr lang="fr-FR" sz="1000" i="1" dirty="0">
                <a:solidFill>
                  <a:srgbClr val="7F7F7F"/>
                </a:solidFill>
              </a:rPr>
              <a:t>Votre </a:t>
            </a:r>
            <a:r>
              <a:rPr lang="fr-FR" sz="1000" i="1" dirty="0" smtClean="0">
                <a:solidFill>
                  <a:srgbClr val="7F7F7F"/>
                </a:solidFill>
              </a:rPr>
              <a:t>« pied </a:t>
            </a:r>
            <a:r>
              <a:rPr lang="fr-FR" sz="1000" i="1" dirty="0">
                <a:solidFill>
                  <a:srgbClr val="7F7F7F"/>
                </a:solidFill>
              </a:rPr>
              <a:t>gauche </a:t>
            </a:r>
            <a:r>
              <a:rPr lang="fr-FR" sz="1000" i="1" dirty="0" smtClean="0">
                <a:solidFill>
                  <a:srgbClr val="7F7F7F"/>
                </a:solidFill>
              </a:rPr>
              <a:t>est plat », « votre jambe est </a:t>
            </a:r>
            <a:r>
              <a:rPr lang="fr-FR" sz="1000" i="1" dirty="0">
                <a:solidFill>
                  <a:srgbClr val="7F7F7F"/>
                </a:solidFill>
              </a:rPr>
              <a:t>plus longue que </a:t>
            </a:r>
            <a:r>
              <a:rPr lang="fr-FR" sz="1000" i="1" dirty="0" smtClean="0">
                <a:solidFill>
                  <a:srgbClr val="7F7F7F"/>
                </a:solidFill>
              </a:rPr>
              <a:t>l’autre », vos sacro-iliaques « pas droites et instables »... </a:t>
            </a:r>
            <a:r>
              <a:rPr lang="fr-FR" sz="1000" i="1" dirty="0">
                <a:solidFill>
                  <a:srgbClr val="7F7F7F"/>
                </a:solidFill>
              </a:rPr>
              <a:t>Il va falloir </a:t>
            </a:r>
            <a:r>
              <a:rPr lang="fr-FR" sz="1000" i="1" dirty="0" smtClean="0">
                <a:solidFill>
                  <a:srgbClr val="7F7F7F"/>
                </a:solidFill>
              </a:rPr>
              <a:t>« beaucoup de bon </a:t>
            </a:r>
            <a:r>
              <a:rPr lang="fr-FR" sz="1000" i="1" dirty="0">
                <a:solidFill>
                  <a:srgbClr val="7F7F7F"/>
                </a:solidFill>
              </a:rPr>
              <a:t>gainage pour stabiliser votre </a:t>
            </a:r>
            <a:r>
              <a:rPr lang="fr-FR" sz="1000" i="1" dirty="0" smtClean="0">
                <a:solidFill>
                  <a:srgbClr val="7F7F7F"/>
                </a:solidFill>
              </a:rPr>
              <a:t>dos »,  </a:t>
            </a:r>
            <a:r>
              <a:rPr lang="fr-FR" sz="1000" i="1" dirty="0">
                <a:solidFill>
                  <a:srgbClr val="7F7F7F"/>
                </a:solidFill>
              </a:rPr>
              <a:t>ainsi que </a:t>
            </a:r>
            <a:r>
              <a:rPr lang="fr-FR" sz="1000" i="1" dirty="0" smtClean="0">
                <a:solidFill>
                  <a:srgbClr val="7F7F7F"/>
                </a:solidFill>
              </a:rPr>
              <a:t>« des </a:t>
            </a:r>
            <a:r>
              <a:rPr lang="fr-FR" sz="1000" i="1" dirty="0">
                <a:solidFill>
                  <a:srgbClr val="7F7F7F"/>
                </a:solidFill>
              </a:rPr>
              <a:t>semelles pour réaligner votre </a:t>
            </a:r>
            <a:r>
              <a:rPr lang="fr-FR" sz="1000" i="1" dirty="0" smtClean="0">
                <a:solidFill>
                  <a:srgbClr val="7F7F7F"/>
                </a:solidFill>
              </a:rPr>
              <a:t>posture » tout droit. </a:t>
            </a:r>
            <a:r>
              <a:rPr lang="fr-FR" sz="1000" i="1" dirty="0">
                <a:solidFill>
                  <a:srgbClr val="7F7F7F"/>
                </a:solidFill>
              </a:rPr>
              <a:t>Concernant </a:t>
            </a:r>
            <a:r>
              <a:rPr lang="fr-FR" sz="1000" i="1" dirty="0" smtClean="0">
                <a:solidFill>
                  <a:srgbClr val="7F7F7F"/>
                </a:solidFill>
              </a:rPr>
              <a:t>votre hernie, </a:t>
            </a:r>
            <a:r>
              <a:rPr lang="fr-FR" sz="1000" i="1" dirty="0">
                <a:solidFill>
                  <a:srgbClr val="7F7F7F"/>
                </a:solidFill>
              </a:rPr>
              <a:t>il faut </a:t>
            </a:r>
            <a:r>
              <a:rPr lang="fr-FR" sz="1000" i="1" dirty="0" smtClean="0">
                <a:solidFill>
                  <a:srgbClr val="7F7F7F"/>
                </a:solidFill>
              </a:rPr>
              <a:t>« contacter </a:t>
            </a:r>
            <a:r>
              <a:rPr lang="fr-FR" sz="1000" i="1" dirty="0">
                <a:solidFill>
                  <a:srgbClr val="7F7F7F"/>
                </a:solidFill>
              </a:rPr>
              <a:t>un </a:t>
            </a:r>
            <a:r>
              <a:rPr lang="fr-FR" sz="1000" i="1" dirty="0" smtClean="0">
                <a:solidFill>
                  <a:srgbClr val="7F7F7F"/>
                </a:solidFill>
              </a:rPr>
              <a:t>chirurgien », </a:t>
            </a:r>
            <a:r>
              <a:rPr lang="fr-FR" sz="1000" i="1" dirty="0">
                <a:solidFill>
                  <a:srgbClr val="7F7F7F"/>
                </a:solidFill>
              </a:rPr>
              <a:t>c’est la seule </a:t>
            </a:r>
            <a:r>
              <a:rPr lang="fr-FR" sz="1000" i="1" dirty="0" smtClean="0">
                <a:solidFill>
                  <a:srgbClr val="7F7F7F"/>
                </a:solidFill>
              </a:rPr>
              <a:t>solution qui fonctionne parce que tout les patients que j’ai connu dans votre cas ont fini par se faire opérer...</a:t>
            </a:r>
            <a:endParaRPr lang="fr-FR" sz="1000" i="1" dirty="0">
              <a:solidFill>
                <a:srgbClr val="7F7F7F"/>
              </a:solidFill>
            </a:endParaRPr>
          </a:p>
          <a:p>
            <a:pPr algn="just"/>
            <a:endParaRPr lang="fr-FR" sz="1000" i="1" dirty="0">
              <a:solidFill>
                <a:srgbClr val="7F7F7F"/>
              </a:solidFill>
            </a:endParaRPr>
          </a:p>
          <a:p>
            <a:pPr algn="just"/>
            <a:r>
              <a:rPr lang="fr-FR" sz="1000" i="1" dirty="0">
                <a:solidFill>
                  <a:srgbClr val="7F7F7F"/>
                </a:solidFill>
              </a:rPr>
              <a:t>Tout ça </a:t>
            </a:r>
            <a:r>
              <a:rPr lang="fr-FR" sz="1000" i="1" dirty="0" smtClean="0">
                <a:solidFill>
                  <a:srgbClr val="7F7F7F"/>
                </a:solidFill>
              </a:rPr>
              <a:t>vous fait </a:t>
            </a:r>
            <a:r>
              <a:rPr lang="fr-FR" sz="1000" i="1" dirty="0">
                <a:solidFill>
                  <a:srgbClr val="7F7F7F"/>
                </a:solidFill>
              </a:rPr>
              <a:t>mal car ça </a:t>
            </a:r>
            <a:r>
              <a:rPr lang="fr-FR" sz="1000" i="1" dirty="0" smtClean="0">
                <a:solidFill>
                  <a:srgbClr val="7F7F7F"/>
                </a:solidFill>
              </a:rPr>
              <a:t>écrase vos disques </a:t>
            </a:r>
            <a:r>
              <a:rPr lang="fr-FR" sz="1000" i="1" dirty="0">
                <a:solidFill>
                  <a:srgbClr val="7F7F7F"/>
                </a:solidFill>
              </a:rPr>
              <a:t>L5-S1 et </a:t>
            </a:r>
            <a:r>
              <a:rPr lang="fr-FR" sz="1000" i="1" dirty="0" smtClean="0">
                <a:solidFill>
                  <a:srgbClr val="7F7F7F"/>
                </a:solidFill>
              </a:rPr>
              <a:t>coince vos nerfs dans les foramens </a:t>
            </a:r>
            <a:r>
              <a:rPr lang="fr-FR" sz="1000" i="1" dirty="0">
                <a:solidFill>
                  <a:srgbClr val="7F7F7F"/>
                </a:solidFill>
              </a:rPr>
              <a:t>intervertébraux, c’est pour ça que vous avez </a:t>
            </a:r>
            <a:r>
              <a:rPr lang="fr-FR" sz="1000" i="1" dirty="0" smtClean="0">
                <a:solidFill>
                  <a:srgbClr val="7F7F7F"/>
                </a:solidFill>
              </a:rPr>
              <a:t>toutes </a:t>
            </a:r>
            <a:r>
              <a:rPr lang="fr-FR" sz="1000" i="1" dirty="0">
                <a:solidFill>
                  <a:srgbClr val="7F7F7F"/>
                </a:solidFill>
              </a:rPr>
              <a:t>ces </a:t>
            </a:r>
            <a:r>
              <a:rPr lang="fr-FR" sz="1000" i="1" dirty="0" smtClean="0">
                <a:solidFill>
                  <a:srgbClr val="7F7F7F"/>
                </a:solidFill>
              </a:rPr>
              <a:t>contractures de protection! Vous avez une chaîne </a:t>
            </a:r>
            <a:r>
              <a:rPr lang="fr-FR" sz="1000" i="1" dirty="0">
                <a:solidFill>
                  <a:srgbClr val="7F7F7F"/>
                </a:solidFill>
              </a:rPr>
              <a:t>musculaire </a:t>
            </a:r>
            <a:r>
              <a:rPr lang="fr-FR" sz="1000" i="1" dirty="0" smtClean="0">
                <a:solidFill>
                  <a:srgbClr val="7F7F7F"/>
                </a:solidFill>
              </a:rPr>
              <a:t>en plus très raide et </a:t>
            </a:r>
            <a:r>
              <a:rPr lang="fr-FR" sz="1000" i="1" dirty="0">
                <a:solidFill>
                  <a:srgbClr val="7F7F7F"/>
                </a:solidFill>
              </a:rPr>
              <a:t>une tendinite active au niveau des tendons d’Achille. </a:t>
            </a:r>
            <a:endParaRPr lang="fr-FR" sz="1000" i="1" dirty="0" smtClean="0">
              <a:solidFill>
                <a:srgbClr val="7F7F7F"/>
              </a:solidFill>
            </a:endParaRPr>
          </a:p>
          <a:p>
            <a:pPr algn="just"/>
            <a:endParaRPr lang="fr-FR" sz="1000" i="1" dirty="0">
              <a:solidFill>
                <a:srgbClr val="7F7F7F"/>
              </a:solidFill>
            </a:endParaRPr>
          </a:p>
          <a:p>
            <a:pPr algn="just"/>
            <a:r>
              <a:rPr lang="fr-FR" sz="1000" i="1" dirty="0" smtClean="0">
                <a:solidFill>
                  <a:srgbClr val="7F7F7F"/>
                </a:solidFill>
              </a:rPr>
              <a:t>Votre pancréas doit </a:t>
            </a:r>
            <a:r>
              <a:rPr lang="fr-FR" sz="1000" i="1" dirty="0">
                <a:solidFill>
                  <a:srgbClr val="7F7F7F"/>
                </a:solidFill>
              </a:rPr>
              <a:t>également très certainement </a:t>
            </a:r>
            <a:r>
              <a:rPr lang="fr-FR" sz="1000" i="1" dirty="0" smtClean="0">
                <a:solidFill>
                  <a:srgbClr val="7F7F7F"/>
                </a:solidFill>
              </a:rPr>
              <a:t>morfler d’après les points d’acupuncture que j’ai testé</a:t>
            </a:r>
            <a:r>
              <a:rPr lang="nl-BE" sz="1000" i="1" dirty="0" smtClean="0">
                <a:solidFill>
                  <a:srgbClr val="7F7F7F"/>
                </a:solidFill>
              </a:rPr>
              <a:t>.</a:t>
            </a:r>
            <a:r>
              <a:rPr lang="nl-BE" sz="1000" i="1" dirty="0">
                <a:solidFill>
                  <a:srgbClr val="7F7F7F"/>
                </a:solidFill>
              </a:rPr>
              <a:t>.. </a:t>
            </a:r>
            <a:r>
              <a:rPr lang="nl-BE" sz="1000" i="1" dirty="0" smtClean="0">
                <a:solidFill>
                  <a:srgbClr val="7F7F7F"/>
                </a:solidFill>
              </a:rPr>
              <a:t>Votre diaphragme est bloqué. Ç</a:t>
            </a:r>
            <a:r>
              <a:rPr lang="fr-FR" sz="1000" i="1" dirty="0" smtClean="0">
                <a:solidFill>
                  <a:srgbClr val="7F7F7F"/>
                </a:solidFill>
              </a:rPr>
              <a:t>a </a:t>
            </a:r>
            <a:r>
              <a:rPr lang="fr-FR" sz="1000" i="1" dirty="0">
                <a:solidFill>
                  <a:srgbClr val="7F7F7F"/>
                </a:solidFill>
              </a:rPr>
              <a:t>peut influencer très clairement vos problèmes de sommeil et de digestion..</a:t>
            </a:r>
            <a:r>
              <a:rPr lang="fr-FR" sz="1000" i="1" dirty="0" smtClean="0">
                <a:solidFill>
                  <a:srgbClr val="7F7F7F"/>
                </a:solidFill>
              </a:rPr>
              <a:t>. En plus vous êtes tout contracturé, faible et avec un déficit de contrôle moteur...</a:t>
            </a:r>
            <a:endParaRPr lang="fr-FR" sz="1000" i="1" dirty="0">
              <a:solidFill>
                <a:srgbClr val="7F7F7F"/>
              </a:solidFill>
            </a:endParaRPr>
          </a:p>
          <a:p>
            <a:pPr algn="just"/>
            <a:endParaRPr lang="fr-FR" sz="1000" i="1" dirty="0">
              <a:solidFill>
                <a:srgbClr val="7F7F7F"/>
              </a:solidFill>
            </a:endParaRPr>
          </a:p>
          <a:p>
            <a:pPr algn="just"/>
            <a:r>
              <a:rPr lang="fr-FR" sz="1000" i="1" dirty="0">
                <a:solidFill>
                  <a:srgbClr val="7F7F7F"/>
                </a:solidFill>
              </a:rPr>
              <a:t>Bon, je vais remettre </a:t>
            </a:r>
            <a:r>
              <a:rPr lang="fr-FR" sz="1000" i="1" dirty="0" smtClean="0">
                <a:solidFill>
                  <a:srgbClr val="7F7F7F"/>
                </a:solidFill>
              </a:rPr>
              <a:t>en </a:t>
            </a:r>
            <a:r>
              <a:rPr lang="fr-FR" sz="1000" i="1" dirty="0">
                <a:solidFill>
                  <a:srgbClr val="7F7F7F"/>
                </a:solidFill>
              </a:rPr>
              <a:t>place </a:t>
            </a:r>
            <a:r>
              <a:rPr lang="fr-FR" sz="1000" i="1" dirty="0" smtClean="0">
                <a:solidFill>
                  <a:srgbClr val="7F7F7F"/>
                </a:solidFill>
              </a:rPr>
              <a:t>vos vertèbres et votre bassin et vous faire un travail de trigger point, </a:t>
            </a:r>
            <a:r>
              <a:rPr lang="fr-FR" sz="1000" i="1" dirty="0">
                <a:solidFill>
                  <a:srgbClr val="7F7F7F"/>
                </a:solidFill>
              </a:rPr>
              <a:t>mais il faudra rester </a:t>
            </a:r>
            <a:r>
              <a:rPr lang="fr-FR" sz="1000" i="1" dirty="0" smtClean="0">
                <a:solidFill>
                  <a:srgbClr val="7F7F7F"/>
                </a:solidFill>
              </a:rPr>
              <a:t>calme et y aller doucement en écoutant bien votre douleur. Je vais également travailler sur votre foie pour réajuster les méridiens avec le passage de la lune un soir de Mai...</a:t>
            </a:r>
          </a:p>
          <a:p>
            <a:pPr algn="just"/>
            <a:endParaRPr lang="fr-FR" sz="1000" i="1" dirty="0" smtClean="0">
              <a:solidFill>
                <a:srgbClr val="7F7F7F"/>
              </a:solidFill>
            </a:endParaRPr>
          </a:p>
          <a:p>
            <a:pPr algn="just"/>
            <a:r>
              <a:rPr lang="fr-FR" sz="1000" i="1" dirty="0" smtClean="0">
                <a:solidFill>
                  <a:srgbClr val="7F7F7F"/>
                </a:solidFill>
              </a:rPr>
              <a:t>D’ici </a:t>
            </a:r>
            <a:r>
              <a:rPr lang="fr-FR" sz="1000" i="1" dirty="0">
                <a:solidFill>
                  <a:srgbClr val="7F7F7F"/>
                </a:solidFill>
              </a:rPr>
              <a:t>une semaine il faudra revenir pour que je continu le travail car il y en as chez vous ! Et il va falloir </a:t>
            </a:r>
            <a:r>
              <a:rPr lang="fr-FR" sz="1000" i="1" dirty="0" smtClean="0">
                <a:solidFill>
                  <a:srgbClr val="7F7F7F"/>
                </a:solidFill>
              </a:rPr>
              <a:t>beaucoup de renforcement, du bon travail </a:t>
            </a:r>
            <a:r>
              <a:rPr lang="fr-FR" sz="1000" i="1" dirty="0" err="1" smtClean="0">
                <a:solidFill>
                  <a:srgbClr val="7F7F7F"/>
                </a:solidFill>
              </a:rPr>
              <a:t>hypopressif</a:t>
            </a:r>
            <a:r>
              <a:rPr lang="fr-FR" sz="1000" i="1" dirty="0" smtClean="0">
                <a:solidFill>
                  <a:srgbClr val="7F7F7F"/>
                </a:solidFill>
              </a:rPr>
              <a:t> des abdos pour protéger votre dos, </a:t>
            </a:r>
            <a:r>
              <a:rPr lang="fr-FR" sz="1000" i="1" dirty="0">
                <a:solidFill>
                  <a:srgbClr val="7F7F7F"/>
                </a:solidFill>
              </a:rPr>
              <a:t>et </a:t>
            </a:r>
            <a:r>
              <a:rPr lang="fr-FR" sz="1000" i="1" dirty="0" smtClean="0">
                <a:solidFill>
                  <a:srgbClr val="7F7F7F"/>
                </a:solidFill>
              </a:rPr>
              <a:t>des étirements tout les matins</a:t>
            </a:r>
            <a:r>
              <a:rPr lang="nl-BE" sz="1000" i="1" dirty="0" smtClean="0">
                <a:solidFill>
                  <a:srgbClr val="7F7F7F"/>
                </a:solidFill>
              </a:rPr>
              <a:t>... Un bon massage avec des ondes quantiques et de la fangothérapie vous fera du bien!</a:t>
            </a:r>
            <a:endParaRPr lang="fr-FR" sz="1000" i="1" dirty="0">
              <a:solidFill>
                <a:srgbClr val="7F7F7F"/>
              </a:solidFill>
            </a:endParaRPr>
          </a:p>
          <a:p>
            <a:pPr algn="just"/>
            <a:endParaRPr lang="fr-FR" sz="1000" i="1" dirty="0">
              <a:solidFill>
                <a:srgbClr val="7F7F7F"/>
              </a:solidFill>
            </a:endParaRPr>
          </a:p>
          <a:p>
            <a:pPr algn="just"/>
            <a:r>
              <a:rPr lang="fr-FR" sz="1000" i="1" dirty="0">
                <a:solidFill>
                  <a:srgbClr val="7F7F7F"/>
                </a:solidFill>
              </a:rPr>
              <a:t>D'une façon générale, faites attention quand vous sortez du lit et quand vous ramassez quelque chose pour ne pas vous </a:t>
            </a:r>
            <a:r>
              <a:rPr lang="fr-FR" sz="1000" i="1" dirty="0" err="1">
                <a:solidFill>
                  <a:srgbClr val="7F7F7F"/>
                </a:solidFill>
              </a:rPr>
              <a:t>re</a:t>
            </a:r>
            <a:r>
              <a:rPr lang="fr-FR" sz="1000" i="1" dirty="0">
                <a:solidFill>
                  <a:srgbClr val="7F7F7F"/>
                </a:solidFill>
              </a:rPr>
              <a:t>-déplacer, allez y </a:t>
            </a:r>
            <a:r>
              <a:rPr lang="fr-FR" sz="1000" i="1" dirty="0" smtClean="0">
                <a:solidFill>
                  <a:srgbClr val="7F7F7F"/>
                </a:solidFill>
              </a:rPr>
              <a:t>doucement et surtout pliez bien vos jambes. </a:t>
            </a:r>
            <a:r>
              <a:rPr lang="fr-FR" sz="1000" i="1" dirty="0">
                <a:solidFill>
                  <a:srgbClr val="7F7F7F"/>
                </a:solidFill>
              </a:rPr>
              <a:t>Pensez à bien </a:t>
            </a:r>
            <a:r>
              <a:rPr lang="fr-FR" sz="1000" i="1" dirty="0" smtClean="0">
                <a:solidFill>
                  <a:srgbClr val="7F7F7F"/>
                </a:solidFill>
              </a:rPr>
              <a:t>gainer </a:t>
            </a:r>
            <a:r>
              <a:rPr lang="fr-FR" sz="1000" i="1" dirty="0">
                <a:solidFill>
                  <a:srgbClr val="7F7F7F"/>
                </a:solidFill>
              </a:rPr>
              <a:t>votre </a:t>
            </a:r>
            <a:r>
              <a:rPr lang="fr-FR" sz="1000" i="1" dirty="0" smtClean="0">
                <a:solidFill>
                  <a:srgbClr val="7F7F7F"/>
                </a:solidFill>
              </a:rPr>
              <a:t>tronc sans forcer lors de tout mouvement. </a:t>
            </a:r>
            <a:r>
              <a:rPr lang="fr-FR" sz="1000" i="1" dirty="0">
                <a:solidFill>
                  <a:srgbClr val="7F7F7F"/>
                </a:solidFill>
              </a:rPr>
              <a:t>Si c’est douloureux mettez éventuellement un </a:t>
            </a:r>
            <a:r>
              <a:rPr lang="fr-FR" sz="1000" i="1" dirty="0" smtClean="0">
                <a:solidFill>
                  <a:srgbClr val="7F7F7F"/>
                </a:solidFill>
              </a:rPr>
              <a:t>corset, et surtout </a:t>
            </a:r>
            <a:r>
              <a:rPr lang="fr-FR" sz="1000" i="1" dirty="0" err="1" smtClean="0">
                <a:solidFill>
                  <a:srgbClr val="7F7F7F"/>
                </a:solidFill>
              </a:rPr>
              <a:t>pa</a:t>
            </a:r>
            <a:r>
              <a:rPr lang="fr-FR" sz="1000" i="1" dirty="0" smtClean="0">
                <a:solidFill>
                  <a:srgbClr val="7F7F7F"/>
                </a:solidFill>
              </a:rPr>
              <a:t> d’activité physique tant que la douleur n’est pas partie! </a:t>
            </a:r>
            <a:r>
              <a:rPr lang="fr-FR" sz="1000" i="1" dirty="0">
                <a:solidFill>
                  <a:srgbClr val="7F7F7F"/>
                </a:solidFill>
              </a:rPr>
              <a:t>Souvenez-vous de bien garder votre dos à plat pour éviter </a:t>
            </a:r>
            <a:r>
              <a:rPr lang="fr-FR" sz="1000" i="1" dirty="0" smtClean="0">
                <a:solidFill>
                  <a:srgbClr val="7F7F7F"/>
                </a:solidFill>
              </a:rPr>
              <a:t>toute hyper-</a:t>
            </a:r>
            <a:r>
              <a:rPr lang="fr-FR" sz="1000" i="1" dirty="0" err="1" smtClean="0">
                <a:solidFill>
                  <a:srgbClr val="7F7F7F"/>
                </a:solidFill>
              </a:rPr>
              <a:t>délordose</a:t>
            </a:r>
            <a:r>
              <a:rPr lang="fr-FR" sz="1000" i="1" dirty="0">
                <a:solidFill>
                  <a:srgbClr val="7F7F7F"/>
                </a:solidFill>
              </a:rPr>
              <a:t> </a:t>
            </a:r>
            <a:r>
              <a:rPr lang="fr-FR" sz="1000" i="1" dirty="0" smtClean="0">
                <a:solidFill>
                  <a:srgbClr val="7F7F7F"/>
                </a:solidFill>
              </a:rPr>
              <a:t>au quotidien et </a:t>
            </a:r>
            <a:r>
              <a:rPr lang="fr-FR" sz="1000" i="1" dirty="0" err="1" smtClean="0">
                <a:solidFill>
                  <a:srgbClr val="7F7F7F"/>
                </a:solidFill>
              </a:rPr>
              <a:t>sourtout</a:t>
            </a:r>
            <a:r>
              <a:rPr lang="fr-FR" sz="1000" i="1" dirty="0" smtClean="0">
                <a:solidFill>
                  <a:srgbClr val="7F7F7F"/>
                </a:solidFill>
              </a:rPr>
              <a:t> basculer votre bassin quand vous êtes debout ou assis!</a:t>
            </a:r>
            <a:endParaRPr lang="fr-FR" sz="1000" i="1" dirty="0">
              <a:solidFill>
                <a:srgbClr val="7F7F7F"/>
              </a:solidFill>
            </a:endParaRPr>
          </a:p>
          <a:p>
            <a:pPr algn="just"/>
            <a:r>
              <a:rPr lang="fr-FR" sz="1000" i="1" dirty="0">
                <a:solidFill>
                  <a:srgbClr val="7F7F7F"/>
                </a:solidFill>
              </a:rPr>
              <a:t>Et puis bien-sûr, pensez à bouger </a:t>
            </a:r>
            <a:r>
              <a:rPr lang="fr-FR" sz="1000" i="1" dirty="0" smtClean="0">
                <a:solidFill>
                  <a:srgbClr val="7F7F7F"/>
                </a:solidFill>
              </a:rPr>
              <a:t>régulièrement, et courage ça va aller, la </a:t>
            </a:r>
            <a:r>
              <a:rPr lang="fr-FR" sz="1000" i="1" dirty="0">
                <a:solidFill>
                  <a:srgbClr val="7F7F7F"/>
                </a:solidFill>
              </a:rPr>
              <a:t>santé c’est important !  » </a:t>
            </a:r>
          </a:p>
        </p:txBody>
      </p:sp>
      <p:pic>
        <p:nvPicPr>
          <p:cNvPr id="8" name="Image 7" descr="Capture d’écran 2021-01-28 à 11.28.28.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209645" y="479876"/>
            <a:ext cx="1814817" cy="1363489"/>
          </a:xfrm>
          <a:prstGeom prst="rect">
            <a:avLst/>
          </a:prstGeom>
        </p:spPr>
      </p:pic>
      <p:pic>
        <p:nvPicPr>
          <p:cNvPr id="7"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8120" y="688520"/>
            <a:ext cx="1030926" cy="9957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èche en arc 10"/>
          <p:cNvSpPr/>
          <p:nvPr/>
        </p:nvSpPr>
        <p:spPr>
          <a:xfrm flipH="1">
            <a:off x="7878623" y="525513"/>
            <a:ext cx="1172565" cy="1223827"/>
          </a:xfrm>
          <a:prstGeom prst="circularArrow">
            <a:avLst>
              <a:gd name="adj1" fmla="val 4034"/>
              <a:gd name="adj2" fmla="val 1029998"/>
              <a:gd name="adj3" fmla="val 21053251"/>
              <a:gd name="adj4" fmla="val 14796879"/>
              <a:gd name="adj5" fmla="val 15638"/>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12" name="Image 11" descr="Capture d’écran 2021-01-23 à 18.25.43.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 y="374650"/>
            <a:ext cx="2234109" cy="1309650"/>
          </a:xfrm>
          <a:prstGeom prst="rect">
            <a:avLst/>
          </a:prstGeom>
        </p:spPr>
      </p:pic>
      <p:pic>
        <p:nvPicPr>
          <p:cNvPr id="15"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4108" y="393017"/>
            <a:ext cx="1451314" cy="145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descr="Capture d’écran 2022-09-22 à 13.39.26.png"/>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t="4469" r="85218" b="84509"/>
          <a:stretch/>
        </p:blipFill>
        <p:spPr>
          <a:xfrm>
            <a:off x="4910999" y="688520"/>
            <a:ext cx="2137435" cy="935227"/>
          </a:xfrm>
          <a:prstGeom prst="rect">
            <a:avLst/>
          </a:prstGeom>
          <a:ln>
            <a:noFill/>
          </a:ln>
          <a:effectLst>
            <a:softEdge rad="112500"/>
          </a:effectLst>
        </p:spPr>
      </p:pic>
      <p:pic>
        <p:nvPicPr>
          <p:cNvPr id="17" name="Image 16" descr="Capture d’écran 2021-01-26 à 11.41.32.png"/>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66638" b="15106"/>
          <a:stretch/>
        </p:blipFill>
        <p:spPr>
          <a:xfrm>
            <a:off x="3713292" y="371767"/>
            <a:ext cx="922632" cy="1538364"/>
          </a:xfrm>
          <a:prstGeom prst="rect">
            <a:avLst/>
          </a:prstGeom>
          <a:ln>
            <a:noFill/>
          </a:ln>
          <a:effectLst>
            <a:softEdge rad="112500"/>
          </a:effectLst>
        </p:spPr>
      </p:pic>
      <p:graphicFrame>
        <p:nvGraphicFramePr>
          <p:cNvPr id="13" name="Tableau 12"/>
          <p:cNvGraphicFramePr>
            <a:graphicFrameLocks noGrp="1"/>
          </p:cNvGraphicFramePr>
          <p:nvPr>
            <p:extLst>
              <p:ext uri="{D42A27DB-BD31-4B8C-83A1-F6EECF244321}">
                <p14:modId xmlns:p14="http://schemas.microsoft.com/office/powerpoint/2010/main" val="1846183595"/>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Tree>
    <p:extLst>
      <p:ext uri="{BB962C8B-B14F-4D97-AF65-F5344CB8AC3E}">
        <p14:creationId xmlns:p14="http://schemas.microsoft.com/office/powerpoint/2010/main" val="375150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23-06-27 à 10.54.58.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6170" b="13138"/>
          <a:stretch/>
        </p:blipFill>
        <p:spPr>
          <a:xfrm>
            <a:off x="6783946" y="2759822"/>
            <a:ext cx="2360054" cy="4120888"/>
          </a:xfrm>
          <a:prstGeom prst="rect">
            <a:avLst/>
          </a:prstGeom>
        </p:spPr>
      </p:pic>
      <p:pic>
        <p:nvPicPr>
          <p:cNvPr id="12" name="Image 11" descr="IMG_3996.PNG"/>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1689" t="69819" r="9456" b="9956"/>
          <a:stretch/>
        </p:blipFill>
        <p:spPr>
          <a:xfrm>
            <a:off x="5839156" y="410599"/>
            <a:ext cx="3304844" cy="2226623"/>
          </a:xfrm>
          <a:prstGeom prst="rect">
            <a:avLst/>
          </a:prstGeom>
          <a:ln>
            <a:solidFill>
              <a:srgbClr val="008000"/>
            </a:solidFill>
          </a:ln>
        </p:spPr>
      </p:pic>
      <p:pic>
        <p:nvPicPr>
          <p:cNvPr id="13" name="Image 12" descr="IMG_3996.PNG"/>
          <p:cNvPicPr>
            <a:picLocks noChangeAspect="1"/>
          </p:cNvPicPr>
          <p:nvPr/>
        </p:nvPicPr>
        <p:blipFill rotWithShape="1">
          <a:blip r:embed="rId5"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4587" t="14284" r="16888" b="65226"/>
          <a:stretch/>
        </p:blipFill>
        <p:spPr>
          <a:xfrm>
            <a:off x="0" y="408331"/>
            <a:ext cx="3128659" cy="2228891"/>
          </a:xfrm>
          <a:prstGeom prst="rect">
            <a:avLst/>
          </a:prstGeom>
          <a:ln>
            <a:solidFill>
              <a:srgbClr val="FF0000"/>
            </a:solidFill>
          </a:ln>
        </p:spPr>
      </p:pic>
      <p:pic>
        <p:nvPicPr>
          <p:cNvPr id="21" name="Image 20" descr="Capture d’écran 2023-06-27 à 10.54.58.png"/>
          <p:cNvPicPr>
            <a:picLocks noChangeAspect="1"/>
          </p:cNvPicPr>
          <p:nvPr/>
        </p:nvPicPr>
        <p:blipFill rotWithShape="1">
          <a:blip r:embed="rId3">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r="59731" b="13138"/>
          <a:stretch/>
        </p:blipFill>
        <p:spPr>
          <a:xfrm>
            <a:off x="3952" y="2759822"/>
            <a:ext cx="1765683" cy="4121251"/>
          </a:xfrm>
          <a:prstGeom prst="rect">
            <a:avLst/>
          </a:prstGeom>
        </p:spPr>
      </p:pic>
      <p:pic>
        <p:nvPicPr>
          <p:cNvPr id="14" name="Image 13" descr="Capture d’écran 2021-01-26 à 11.41.32.png"/>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66638" b="15106"/>
          <a:stretch/>
        </p:blipFill>
        <p:spPr>
          <a:xfrm>
            <a:off x="4742828" y="4144658"/>
            <a:ext cx="929309" cy="1549498"/>
          </a:xfrm>
          <a:prstGeom prst="rect">
            <a:avLst/>
          </a:prstGeom>
          <a:ln>
            <a:noFill/>
          </a:ln>
          <a:effectLst>
            <a:softEdge rad="112500"/>
          </a:effectLst>
        </p:spPr>
      </p:pic>
      <p:pic>
        <p:nvPicPr>
          <p:cNvPr id="2" name="Image 1" descr="Capture d’écran 2023-11-16 à 12.40.38.png"/>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3271743" y="395730"/>
            <a:ext cx="2451100" cy="2241491"/>
          </a:xfrm>
          <a:prstGeom prst="rect">
            <a:avLst/>
          </a:prstGeom>
        </p:spPr>
      </p:pic>
      <p:pic>
        <p:nvPicPr>
          <p:cNvPr id="15" name="Image 14" descr="Capture d’écran 2023-11-16 à 14.45.34.png"/>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1976500" y="4204760"/>
            <a:ext cx="2227343" cy="2185580"/>
          </a:xfrm>
          <a:prstGeom prst="rect">
            <a:avLst/>
          </a:prstGeom>
        </p:spPr>
      </p:pic>
      <p:sp>
        <p:nvSpPr>
          <p:cNvPr id="26" name="Rectangle 25"/>
          <p:cNvSpPr/>
          <p:nvPr/>
        </p:nvSpPr>
        <p:spPr>
          <a:xfrm>
            <a:off x="2321436" y="6390340"/>
            <a:ext cx="3911207" cy="400110"/>
          </a:xfrm>
          <a:prstGeom prst="rect">
            <a:avLst/>
          </a:prstGeom>
        </p:spPr>
        <p:txBody>
          <a:bodyPr wrap="square">
            <a:spAutoFit/>
          </a:bodyPr>
          <a:lstStyle/>
          <a:p>
            <a:r>
              <a:rPr lang="fr-FR" sz="1000" dirty="0">
                <a:solidFill>
                  <a:schemeClr val="tx1">
                    <a:lumMod val="50000"/>
                    <a:lumOff val="50000"/>
                  </a:schemeClr>
                </a:solidFill>
              </a:rPr>
              <a:t>https://www.youtube.com/watch?v=yIphNMhkacY&amp;feature=</a:t>
            </a:r>
            <a:r>
              <a:rPr lang="fr-FR" sz="1000" dirty="0" smtClean="0">
                <a:solidFill>
                  <a:schemeClr val="tx1">
                    <a:lumMod val="50000"/>
                    <a:lumOff val="50000"/>
                  </a:schemeClr>
                </a:solidFill>
              </a:rPr>
              <a:t>share </a:t>
            </a:r>
            <a:endParaRPr lang="fr-FR" sz="1000" dirty="0">
              <a:solidFill>
                <a:schemeClr val="tx1">
                  <a:lumMod val="50000"/>
                  <a:lumOff val="50000"/>
                </a:schemeClr>
              </a:solidFill>
            </a:endParaRPr>
          </a:p>
          <a:p>
            <a:r>
              <a:rPr lang="fr-FR" sz="1000" dirty="0" smtClean="0">
                <a:solidFill>
                  <a:schemeClr val="tx1">
                    <a:lumMod val="50000"/>
                    <a:lumOff val="50000"/>
                  </a:schemeClr>
                </a:solidFill>
              </a:rPr>
              <a:t>https</a:t>
            </a:r>
            <a:r>
              <a:rPr lang="fr-FR" sz="1000" dirty="0">
                <a:solidFill>
                  <a:schemeClr val="tx1">
                    <a:lumMod val="50000"/>
                    <a:lumOff val="50000"/>
                  </a:schemeClr>
                </a:solidFill>
              </a:rPr>
              <a:t>://www.youtube.com/watch?v=</a:t>
            </a:r>
            <a:r>
              <a:rPr lang="fr-FR" sz="1000" dirty="0" smtClean="0">
                <a:solidFill>
                  <a:schemeClr val="tx1">
                    <a:lumMod val="50000"/>
                    <a:lumOff val="50000"/>
                  </a:schemeClr>
                </a:solidFill>
              </a:rPr>
              <a:t>mluu9VIGifQ </a:t>
            </a:r>
            <a:endParaRPr lang="fr-FR" sz="1000" dirty="0">
              <a:solidFill>
                <a:schemeClr val="tx1">
                  <a:lumMod val="50000"/>
                  <a:lumOff val="50000"/>
                </a:schemeClr>
              </a:solidFill>
            </a:endParaRPr>
          </a:p>
        </p:txBody>
      </p:sp>
      <p:graphicFrame>
        <p:nvGraphicFramePr>
          <p:cNvPr id="16" name="Tableau 15"/>
          <p:cNvGraphicFramePr>
            <a:graphicFrameLocks noGrp="1"/>
          </p:cNvGraphicFramePr>
          <p:nvPr>
            <p:extLst>
              <p:ext uri="{D42A27DB-BD31-4B8C-83A1-F6EECF244321}">
                <p14:modId xmlns:p14="http://schemas.microsoft.com/office/powerpoint/2010/main" val="4251546926"/>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8" name="Image 17" descr="Capture d’écran 2021-01-23 à 18.25.43.png"/>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tretch>
            <a:fillRect/>
          </a:stretch>
        </p:blipFill>
        <p:spPr>
          <a:xfrm>
            <a:off x="1879962" y="2759822"/>
            <a:ext cx="2362367" cy="1384836"/>
          </a:xfrm>
          <a:prstGeom prst="rect">
            <a:avLst/>
          </a:prstGeom>
          <a:ln>
            <a:noFill/>
          </a:ln>
          <a:effectLst>
            <a:softEdge rad="112500"/>
          </a:effectLst>
        </p:spPr>
      </p:pic>
    </p:spTree>
    <p:extLst>
      <p:ext uri="{BB962C8B-B14F-4D97-AF65-F5344CB8AC3E}">
        <p14:creationId xmlns:p14="http://schemas.microsoft.com/office/powerpoint/2010/main" val="352348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p:cNvSpPr>
            <a:spLocks noGrp="1"/>
          </p:cNvSpPr>
          <p:nvPr>
            <p:ph type="title"/>
          </p:nvPr>
        </p:nvSpPr>
        <p:spPr>
          <a:xfrm>
            <a:off x="698069" y="355995"/>
            <a:ext cx="6499103" cy="1081300"/>
          </a:xfrm>
        </p:spPr>
        <p:txBody>
          <a:bodyPr/>
          <a:lstStyle/>
          <a:p>
            <a:r>
              <a:rPr lang="fr-FR" sz="3600" dirty="0" smtClean="0">
                <a:solidFill>
                  <a:srgbClr val="FFFFFF"/>
                </a:solidFill>
                <a:latin typeface="Calisto MT" charset="0"/>
              </a:rPr>
              <a:t>Certaines informations peuvent </a:t>
            </a:r>
            <a:r>
              <a:rPr lang="fr-FR" sz="3600" dirty="0" smtClean="0">
                <a:solidFill>
                  <a:srgbClr val="FFFFFF"/>
                </a:solidFill>
                <a:latin typeface="Calisto MT" charset="0"/>
              </a:rPr>
              <a:t>entretenir la douleur persistante</a:t>
            </a:r>
            <a:endParaRPr lang="fr-FR" sz="3600" u="sng" dirty="0">
              <a:latin typeface="Calisto MT" charset="0"/>
            </a:endParaRPr>
          </a:p>
        </p:txBody>
      </p:sp>
      <p:pic>
        <p:nvPicPr>
          <p:cNvPr id="7" name="Image 1"/>
          <p:cNvPicPr>
            <a:picLocks noChangeAspect="1"/>
          </p:cNvPicPr>
          <p:nvPr/>
        </p:nvPicPr>
        <p:blipFill>
          <a:blip r:embed="rId3">
            <a:extLst>
              <a:ext uri="{28A0092B-C50C-407E-A947-70E740481C1C}">
                <a14:useLocalDpi xmlns:a14="http://schemas.microsoft.com/office/drawing/2010/main" val="0"/>
              </a:ext>
            </a:extLst>
          </a:blip>
          <a:srcRect l="8118" t="9360" r="6859" b="13129"/>
          <a:stretch>
            <a:fillRect/>
          </a:stretch>
        </p:blipFill>
        <p:spPr bwMode="auto">
          <a:xfrm>
            <a:off x="6565905" y="5097138"/>
            <a:ext cx="1703040" cy="16838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
          <p:cNvPicPr>
            <a:picLocks noChangeAspect="1"/>
          </p:cNvPicPr>
          <p:nvPr/>
        </p:nvPicPr>
        <p:blipFill>
          <a:blip r:embed="rId4">
            <a:extLst>
              <a:ext uri="{28A0092B-C50C-407E-A947-70E740481C1C}">
                <a14:useLocalDpi xmlns:a14="http://schemas.microsoft.com/office/drawing/2010/main" val="0"/>
              </a:ext>
            </a:extLst>
          </a:blip>
          <a:srcRect l="11526" t="3676" r="11208" b="4018"/>
          <a:stretch>
            <a:fillRect/>
          </a:stretch>
        </p:blipFill>
        <p:spPr bwMode="auto">
          <a:xfrm>
            <a:off x="1120430" y="3898877"/>
            <a:ext cx="1738423" cy="1520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Espace réservé du contenu 8"/>
          <p:cNvPicPr>
            <a:picLocks noGrp="1" noChangeAspect="1"/>
          </p:cNvPicPr>
          <p:nvPr>
            <p:ph idx="1"/>
          </p:nvPr>
        </p:nvPicPr>
        <p:blipFill rotWithShape="1">
          <a:blip r:embed="rId5">
            <a:extLst>
              <a:ext uri="{28A0092B-C50C-407E-A947-70E740481C1C}">
                <a14:useLocalDpi xmlns:a14="http://schemas.microsoft.com/office/drawing/2010/main" val="0"/>
              </a:ext>
            </a:extLst>
          </a:blip>
          <a:srcRect l="15591" r="16588"/>
          <a:stretch/>
        </p:blipFill>
        <p:spPr>
          <a:xfrm>
            <a:off x="1615496" y="4050860"/>
            <a:ext cx="765698" cy="951555"/>
          </a:xfrm>
          <a:effectLst>
            <a:softEdge rad="112500"/>
          </a:effectLst>
        </p:spPr>
      </p:pic>
      <p:sp>
        <p:nvSpPr>
          <p:cNvPr id="11" name="Flèche vers la droite 10"/>
          <p:cNvSpPr/>
          <p:nvPr/>
        </p:nvSpPr>
        <p:spPr>
          <a:xfrm>
            <a:off x="3393898" y="3566094"/>
            <a:ext cx="1832555" cy="1333549"/>
          </a:xfrm>
          <a:prstGeom prst="rightArrow">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descr="Capture d’écran 2021-01-23 à 18.25.43.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7037294" y="404409"/>
            <a:ext cx="2106706" cy="1234966"/>
          </a:xfrm>
          <a:prstGeom prst="rect">
            <a:avLst/>
          </a:prstGeom>
          <a:ln>
            <a:noFill/>
          </a:ln>
          <a:effectLst>
            <a:softEdge rad="112500"/>
          </a:effectLst>
        </p:spPr>
      </p:pic>
      <p:pic>
        <p:nvPicPr>
          <p:cNvPr id="14" name="Image 13" descr="Capture d’écran 2023-03-13 à 10.50.19.png"/>
          <p:cNvPicPr>
            <a:picLocks noChangeAspect="1"/>
          </p:cNvPicPr>
          <p:nvPr/>
        </p:nvPicPr>
        <p:blipFill rotWithShape="1">
          <a:blip r:embed="rId8">
            <a:extLst>
              <a:ext uri="{28A0092B-C50C-407E-A947-70E740481C1C}">
                <a14:useLocalDpi xmlns:a14="http://schemas.microsoft.com/office/drawing/2010/main" val="0"/>
              </a:ext>
            </a:extLst>
          </a:blip>
          <a:srcRect b="50826"/>
          <a:stretch/>
        </p:blipFill>
        <p:spPr>
          <a:xfrm>
            <a:off x="752702" y="2331817"/>
            <a:ext cx="2473879" cy="1344088"/>
          </a:xfrm>
          <a:prstGeom prst="rect">
            <a:avLst/>
          </a:prstGeom>
          <a:ln>
            <a:noFill/>
          </a:ln>
          <a:effectLst>
            <a:softEdge rad="112500"/>
          </a:effectLst>
        </p:spPr>
      </p:pic>
      <p:pic>
        <p:nvPicPr>
          <p:cNvPr id="17" name="Imag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79666" y="5513312"/>
            <a:ext cx="1030926" cy="9957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lèche en arc 17"/>
          <p:cNvSpPr/>
          <p:nvPr/>
        </p:nvSpPr>
        <p:spPr>
          <a:xfrm flipH="1">
            <a:off x="1291031" y="5302912"/>
            <a:ext cx="1172565" cy="1223827"/>
          </a:xfrm>
          <a:prstGeom prst="circularArrow">
            <a:avLst>
              <a:gd name="adj1" fmla="val 4034"/>
              <a:gd name="adj2" fmla="val 1029998"/>
              <a:gd name="adj3" fmla="val 21053251"/>
              <a:gd name="adj4" fmla="val 14796879"/>
              <a:gd name="adj5" fmla="val 15638"/>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19" name="Imag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83703" y="5002415"/>
            <a:ext cx="1451314" cy="145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au 14"/>
          <p:cNvGraphicFramePr>
            <a:graphicFrameLocks noGrp="1"/>
          </p:cNvGraphicFramePr>
          <p:nvPr>
            <p:extLst>
              <p:ext uri="{D42A27DB-BD31-4B8C-83A1-F6EECF244321}">
                <p14:modId xmlns:p14="http://schemas.microsoft.com/office/powerpoint/2010/main" val="334887446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6" name="Image 15" descr="Capture d’écran 2021-01-26 à 11.41.32.png"/>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66638" b="15106"/>
          <a:stretch/>
        </p:blipFill>
        <p:spPr>
          <a:xfrm>
            <a:off x="0" y="404409"/>
            <a:ext cx="929309" cy="1549498"/>
          </a:xfrm>
          <a:prstGeom prst="rect">
            <a:avLst/>
          </a:prstGeom>
          <a:ln>
            <a:noFill/>
          </a:ln>
          <a:effectLst>
            <a:softEdge rad="112500"/>
          </a:effectLst>
        </p:spPr>
      </p:pic>
      <p:pic>
        <p:nvPicPr>
          <p:cNvPr id="21" name="Image 20" descr="Capture d’écran 2023-11-16 à 14.45.34.png"/>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t="6409"/>
          <a:stretch/>
        </p:blipFill>
        <p:spPr>
          <a:xfrm>
            <a:off x="5472830" y="2331817"/>
            <a:ext cx="2796115" cy="2567826"/>
          </a:xfrm>
          <a:prstGeom prst="rect">
            <a:avLst/>
          </a:prstGeom>
        </p:spPr>
      </p:pic>
    </p:spTree>
    <p:extLst>
      <p:ext uri="{BB962C8B-B14F-4D97-AF65-F5344CB8AC3E}">
        <p14:creationId xmlns:p14="http://schemas.microsoft.com/office/powerpoint/2010/main" val="17132012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21-01-23 à 19.28.59.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9011"/>
          <a:stretch/>
        </p:blipFill>
        <p:spPr>
          <a:xfrm>
            <a:off x="0" y="374650"/>
            <a:ext cx="5339468" cy="6415152"/>
          </a:xfrm>
          <a:prstGeom prst="rect">
            <a:avLst/>
          </a:prstGeom>
        </p:spPr>
      </p:pic>
      <p:pic>
        <p:nvPicPr>
          <p:cNvPr id="7" name="Image 6" descr="IMG_3996.PN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713" t="35088" r="14460" b="30123"/>
          <a:stretch/>
        </p:blipFill>
        <p:spPr>
          <a:xfrm>
            <a:off x="4905907" y="2283328"/>
            <a:ext cx="4173948" cy="4506474"/>
          </a:xfrm>
          <a:prstGeom prst="rect">
            <a:avLst/>
          </a:prstGeom>
          <a:ln>
            <a:solidFill>
              <a:srgbClr val="008000"/>
            </a:solidFill>
          </a:ln>
        </p:spPr>
      </p:pic>
      <p:graphicFrame>
        <p:nvGraphicFramePr>
          <p:cNvPr id="6" name="Tableau 5"/>
          <p:cNvGraphicFramePr>
            <a:graphicFrameLocks noGrp="1"/>
          </p:cNvGraphicFramePr>
          <p:nvPr>
            <p:extLst>
              <p:ext uri="{D42A27DB-BD31-4B8C-83A1-F6EECF244321}">
                <p14:modId xmlns:p14="http://schemas.microsoft.com/office/powerpoint/2010/main" val="1302320227"/>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Traitements ?</a:t>
                      </a:r>
                    </a:p>
                  </a:txBody>
                  <a:tcPr marT="45798" marB="45798">
                    <a:solidFill>
                      <a:srgbClr val="CCFFCC"/>
                    </a:solidFill>
                  </a:tcPr>
                </a:tc>
              </a:tr>
            </a:tbl>
          </a:graphicData>
        </a:graphic>
      </p:graphicFrame>
      <p:pic>
        <p:nvPicPr>
          <p:cNvPr id="8" name="Image 2"/>
          <p:cNvPicPr>
            <a:picLocks noChangeAspect="1"/>
          </p:cNvPicPr>
          <p:nvPr/>
        </p:nvPicPr>
        <p:blipFill>
          <a:blip r:embed="rId6">
            <a:extLst>
              <a:ext uri="{28A0092B-C50C-407E-A947-70E740481C1C}">
                <a14:useLocalDpi xmlns:a14="http://schemas.microsoft.com/office/drawing/2010/main" val="0"/>
              </a:ext>
            </a:extLst>
          </a:blip>
          <a:srcRect l="9351" r="17963"/>
          <a:stretch>
            <a:fillRect/>
          </a:stretch>
        </p:blipFill>
        <p:spPr bwMode="auto">
          <a:xfrm>
            <a:off x="7899156" y="402180"/>
            <a:ext cx="1180699" cy="121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descr="Capture d’écran 2022-02-24 à 12.42.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2801" y="402180"/>
            <a:ext cx="1388178" cy="782428"/>
          </a:xfrm>
          <a:prstGeom prst="rect">
            <a:avLst/>
          </a:prstGeom>
          <a:ln>
            <a:noFill/>
          </a:ln>
          <a:effectLst>
            <a:softEdge rad="112500"/>
          </a:effectLst>
        </p:spPr>
      </p:pic>
      <p:pic>
        <p:nvPicPr>
          <p:cNvPr id="11" name="Image 10" descr="Capture d’écran 2022-02-24 à 13.49.31.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6760979" y="374650"/>
            <a:ext cx="1138177" cy="1076416"/>
          </a:xfrm>
          <a:prstGeom prst="rect">
            <a:avLst/>
          </a:prstGeom>
        </p:spPr>
      </p:pic>
      <p:pic>
        <p:nvPicPr>
          <p:cNvPr id="12" name="Image 11" descr="Capture d’écran 2021-01-23 à 18.20.1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9467" y="1094811"/>
            <a:ext cx="1421511" cy="1173175"/>
          </a:xfrm>
          <a:prstGeom prst="rect">
            <a:avLst/>
          </a:prstGeom>
          <a:ln>
            <a:noFill/>
          </a:ln>
          <a:effectLst>
            <a:softEdge rad="112500"/>
          </a:effectLst>
        </p:spPr>
      </p:pic>
    </p:spTree>
    <p:extLst>
      <p:ext uri="{BB962C8B-B14F-4D97-AF65-F5344CB8AC3E}">
        <p14:creationId xmlns:p14="http://schemas.microsoft.com/office/powerpoint/2010/main" val="57709034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4775" b="10548"/>
          <a:stretch/>
        </p:blipFill>
        <p:spPr>
          <a:xfrm>
            <a:off x="4343063" y="1168408"/>
            <a:ext cx="4800939" cy="5689592"/>
          </a:xfrm>
          <a:prstGeom prst="rect">
            <a:avLst/>
          </a:prstGeom>
        </p:spPr>
      </p:pic>
      <p:pic>
        <p:nvPicPr>
          <p:cNvPr id="7" name="Image 6" descr="Capture d’écran 2021-01-24 à 12.27.44.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886720" y="1525569"/>
            <a:ext cx="1293739" cy="852347"/>
          </a:xfrm>
          <a:prstGeom prst="rect">
            <a:avLst/>
          </a:prstGeom>
          <a:ln>
            <a:noFill/>
          </a:ln>
          <a:effectLst>
            <a:softEdge rad="112500"/>
          </a:effectLst>
        </p:spPr>
      </p:pic>
      <p:sp>
        <p:nvSpPr>
          <p:cNvPr id="3" name="ZoneTexte 2"/>
          <p:cNvSpPr txBox="1"/>
          <p:nvPr/>
        </p:nvSpPr>
        <p:spPr>
          <a:xfrm>
            <a:off x="0" y="331341"/>
            <a:ext cx="9143999" cy="830997"/>
          </a:xfrm>
          <a:prstGeom prst="rect">
            <a:avLst/>
          </a:prstGeom>
          <a:noFill/>
        </p:spPr>
        <p:txBody>
          <a:bodyPr wrap="square" rtlCol="0">
            <a:spAutoFit/>
          </a:bodyPr>
          <a:lstStyle/>
          <a:p>
            <a:pPr algn="ctr"/>
            <a:r>
              <a:rPr lang="fr-FR" sz="2400" dirty="0" smtClean="0">
                <a:solidFill>
                  <a:schemeClr val="bg1"/>
                </a:solidFill>
              </a:rPr>
              <a:t>Dans la douleur persistante, aucune structure spécifique ne peut être clairement incriminée</a:t>
            </a:r>
            <a:endParaRPr lang="fr-FR" sz="2400" dirty="0">
              <a:solidFill>
                <a:srgbClr val="FFFFFF"/>
              </a:solidFill>
            </a:endParaRPr>
          </a:p>
        </p:txBody>
      </p:sp>
      <p:graphicFrame>
        <p:nvGraphicFramePr>
          <p:cNvPr id="16" name="Tableau 15"/>
          <p:cNvGraphicFramePr>
            <a:graphicFrameLocks noGrp="1"/>
          </p:cNvGraphicFramePr>
          <p:nvPr>
            <p:extLst>
              <p:ext uri="{D42A27DB-BD31-4B8C-83A1-F6EECF244321}">
                <p14:modId xmlns:p14="http://schemas.microsoft.com/office/powerpoint/2010/main" val="3853659794"/>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8" name="Image 7" descr="Capture d’écran 2023-01-13 à 11.57.46.p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b="6051"/>
          <a:stretch/>
        </p:blipFill>
        <p:spPr>
          <a:xfrm>
            <a:off x="108097" y="2546897"/>
            <a:ext cx="2057655" cy="1528830"/>
          </a:xfrm>
          <a:prstGeom prst="rect">
            <a:avLst/>
          </a:prstGeom>
        </p:spPr>
      </p:pic>
      <p:pic>
        <p:nvPicPr>
          <p:cNvPr id="10" name="Image 9" descr="Capture d’écran 2023-01-17 à 09.05.3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5950" y="2546897"/>
            <a:ext cx="1852105" cy="1528829"/>
          </a:xfrm>
          <a:prstGeom prst="rect">
            <a:avLst/>
          </a:prstGeom>
        </p:spPr>
      </p:pic>
      <p:sp>
        <p:nvSpPr>
          <p:cNvPr id="13" name="ZoneTexte 12"/>
          <p:cNvSpPr txBox="1"/>
          <p:nvPr/>
        </p:nvSpPr>
        <p:spPr>
          <a:xfrm>
            <a:off x="67561" y="4343234"/>
            <a:ext cx="4235479" cy="2308324"/>
          </a:xfrm>
          <a:prstGeom prst="rect">
            <a:avLst/>
          </a:prstGeom>
          <a:noFill/>
          <a:ln w="28575" cmpd="sng">
            <a:solidFill>
              <a:srgbClr val="000090"/>
            </a:solidFill>
          </a:ln>
        </p:spPr>
        <p:txBody>
          <a:bodyPr wrap="square">
            <a:spAutoFit/>
          </a:bodyPr>
          <a:lstStyle/>
          <a:p>
            <a:pPr marL="285750" indent="-285750" algn="just">
              <a:buFont typeface="Arial"/>
              <a:buChar char="•"/>
              <a:defRPr/>
            </a:pPr>
            <a:endParaRPr lang="fr-FR" sz="1200" dirty="0" smtClean="0">
              <a:latin typeface="Comic Sans MS"/>
              <a:cs typeface="Comic Sans MS"/>
            </a:endParaRPr>
          </a:p>
          <a:p>
            <a:pPr marL="285750" indent="-285750" algn="just">
              <a:buFont typeface="Arial"/>
              <a:buChar char="•"/>
              <a:defRPr/>
            </a:pPr>
            <a:r>
              <a:rPr lang="fr-FR" sz="1200" dirty="0" smtClean="0">
                <a:latin typeface="Comic Sans MS"/>
                <a:cs typeface="Comic Sans MS"/>
              </a:rPr>
              <a:t>Anomalies </a:t>
            </a:r>
            <a:r>
              <a:rPr lang="fr-FR" sz="1200" b="1" dirty="0" smtClean="0">
                <a:solidFill>
                  <a:srgbClr val="FF0000"/>
                </a:solidFill>
                <a:latin typeface="Comic Sans MS"/>
                <a:cs typeface="Comic Sans MS"/>
              </a:rPr>
              <a:t>non prédictives </a:t>
            </a:r>
            <a:r>
              <a:rPr lang="fr-FR" sz="1200" dirty="0" smtClean="0">
                <a:latin typeface="Comic Sans MS"/>
                <a:cs typeface="Comic Sans MS"/>
              </a:rPr>
              <a:t>de futures douleurs</a:t>
            </a:r>
          </a:p>
          <a:p>
            <a:pPr algn="just">
              <a:defRPr/>
            </a:pPr>
            <a:endParaRPr lang="fr-FR" sz="1200" dirty="0" smtClean="0">
              <a:latin typeface="Comic Sans MS"/>
              <a:cs typeface="Comic Sans MS"/>
            </a:endParaRPr>
          </a:p>
          <a:p>
            <a:pPr marL="285750" indent="-285750" algn="just">
              <a:buFont typeface="Arial"/>
              <a:buChar char="•"/>
              <a:defRPr/>
            </a:pPr>
            <a:r>
              <a:rPr lang="fr-FR" sz="1200" dirty="0" smtClean="0">
                <a:latin typeface="Comic Sans MS"/>
                <a:cs typeface="Comic Sans MS"/>
              </a:rPr>
              <a:t>« Anomalies » à l’imagerie = considérées aujourd’hui comme des </a:t>
            </a:r>
            <a:r>
              <a:rPr lang="fr-FR" sz="1200" b="1" dirty="0" smtClean="0">
                <a:solidFill>
                  <a:srgbClr val="FF0000"/>
                </a:solidFill>
                <a:latin typeface="Comic Sans MS"/>
                <a:cs typeface="Comic Sans MS"/>
              </a:rPr>
              <a:t>signes normaux liés à l’âge</a:t>
            </a:r>
            <a:endParaRPr lang="fr-FR" sz="1200" b="1" i="1" dirty="0" smtClean="0">
              <a:solidFill>
                <a:srgbClr val="FF0000"/>
              </a:solidFill>
              <a:latin typeface="Comic Sans MS"/>
              <a:cs typeface="Comic Sans MS"/>
            </a:endParaRPr>
          </a:p>
          <a:p>
            <a:pPr marL="285750" indent="-285750" algn="just">
              <a:buFont typeface="Arial"/>
              <a:buChar char="•"/>
              <a:defRPr/>
            </a:pPr>
            <a:endParaRPr lang="fr-FR" sz="1200" dirty="0" smtClean="0">
              <a:latin typeface="Comic Sans MS"/>
              <a:cs typeface="Comic Sans MS"/>
            </a:endParaRPr>
          </a:p>
          <a:p>
            <a:pPr marL="285750" indent="-285750" algn="just">
              <a:buFont typeface="Arial"/>
              <a:buChar char="•"/>
              <a:defRPr/>
            </a:pPr>
            <a:r>
              <a:rPr lang="fr-FR" sz="1200" dirty="0" smtClean="0">
                <a:latin typeface="Comic Sans MS"/>
                <a:cs typeface="Comic Sans MS"/>
              </a:rPr>
              <a:t>L’imagerie risque d’aggraver la </a:t>
            </a:r>
            <a:r>
              <a:rPr lang="fr-FR" sz="1200" b="1" dirty="0" smtClean="0">
                <a:solidFill>
                  <a:srgbClr val="FF0000"/>
                </a:solidFill>
                <a:latin typeface="Comic Sans MS"/>
                <a:cs typeface="Comic Sans MS"/>
              </a:rPr>
              <a:t>peur</a:t>
            </a:r>
            <a:r>
              <a:rPr lang="fr-FR" sz="1200" dirty="0" smtClean="0">
                <a:solidFill>
                  <a:srgbClr val="FF0000"/>
                </a:solidFill>
                <a:latin typeface="Comic Sans MS"/>
                <a:cs typeface="Comic Sans MS"/>
              </a:rPr>
              <a:t> </a:t>
            </a:r>
            <a:r>
              <a:rPr lang="fr-FR" sz="1200" dirty="0" smtClean="0">
                <a:latin typeface="Comic Sans MS"/>
                <a:cs typeface="Comic Sans MS"/>
              </a:rPr>
              <a:t>et donc d’entretenir la douleur!</a:t>
            </a:r>
          </a:p>
          <a:p>
            <a:pPr marL="285750" indent="-285750" algn="just">
              <a:buFont typeface="Arial"/>
              <a:buChar char="•"/>
              <a:defRPr/>
            </a:pPr>
            <a:endParaRPr lang="fr-FR" sz="1200" dirty="0">
              <a:latin typeface="Comic Sans MS"/>
              <a:cs typeface="Comic Sans MS"/>
            </a:endParaRPr>
          </a:p>
          <a:p>
            <a:pPr marL="285750" indent="-285750" algn="just">
              <a:buFont typeface="Arial"/>
              <a:buChar char="•"/>
              <a:defRPr/>
            </a:pPr>
            <a:r>
              <a:rPr lang="fr-FR" sz="1200" dirty="0" smtClean="0">
                <a:latin typeface="Comic Sans MS"/>
                <a:cs typeface="Comic Sans MS"/>
              </a:rPr>
              <a:t>L’intensité de la douleur n’est pas nécessairement liée à un mauvais pronostic</a:t>
            </a:r>
          </a:p>
          <a:p>
            <a:pPr algn="just">
              <a:defRPr/>
            </a:pPr>
            <a:endParaRPr lang="fr-FR" sz="1200" dirty="0" smtClean="0">
              <a:latin typeface="Comic Sans MS"/>
              <a:cs typeface="Comic Sans MS"/>
            </a:endParaRPr>
          </a:p>
        </p:txBody>
      </p:sp>
      <p:sp>
        <p:nvSpPr>
          <p:cNvPr id="4" name="Rectangle 3"/>
          <p:cNvSpPr/>
          <p:nvPr/>
        </p:nvSpPr>
        <p:spPr>
          <a:xfrm>
            <a:off x="4479667" y="3244334"/>
            <a:ext cx="184666" cy="369332"/>
          </a:xfrm>
          <a:prstGeom prst="rect">
            <a:avLst/>
          </a:prstGeom>
        </p:spPr>
        <p:txBody>
          <a:bodyPr wrap="none">
            <a:spAutoFit/>
          </a:bodyPr>
          <a:lstStyle/>
          <a:p>
            <a:r>
              <a:rPr lang="fr-FR" dirty="0"/>
              <a:t> </a:t>
            </a:r>
          </a:p>
        </p:txBody>
      </p:sp>
      <p:pic>
        <p:nvPicPr>
          <p:cNvPr id="11" name="Image 10" descr="images.jpg"/>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22444" b="8262"/>
          <a:stretch/>
        </p:blipFill>
        <p:spPr>
          <a:xfrm>
            <a:off x="718434" y="818029"/>
            <a:ext cx="2152739" cy="1704831"/>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247983142"/>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3" name="Image 2" descr="IMG_4602.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44736"/>
          <a:stretch/>
        </p:blipFill>
        <p:spPr>
          <a:xfrm>
            <a:off x="-1" y="1199444"/>
            <a:ext cx="4176889" cy="5658556"/>
          </a:xfrm>
          <a:prstGeom prst="rect">
            <a:avLst/>
          </a:prstGeom>
        </p:spPr>
      </p:pic>
      <p:pic>
        <p:nvPicPr>
          <p:cNvPr id="7" name="Image 6" descr="IMG_4602.PNG"/>
          <p:cNvPicPr>
            <a:picLocks noChangeAspect="1"/>
          </p:cNvPicPr>
          <p:nvPr/>
        </p:nvPicPr>
        <p:blipFill rotWithShape="1">
          <a:blip r:embed="rId2">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5264"/>
          <a:stretch/>
        </p:blipFill>
        <p:spPr>
          <a:xfrm>
            <a:off x="4185455" y="1199444"/>
            <a:ext cx="4958545" cy="5658556"/>
          </a:xfrm>
          <a:prstGeom prst="rect">
            <a:avLst/>
          </a:prstGeom>
        </p:spPr>
      </p:pic>
      <p:sp>
        <p:nvSpPr>
          <p:cNvPr id="8" name="ZoneTexte 7"/>
          <p:cNvSpPr txBox="1"/>
          <p:nvPr/>
        </p:nvSpPr>
        <p:spPr>
          <a:xfrm>
            <a:off x="71982" y="411587"/>
            <a:ext cx="8973240" cy="584776"/>
          </a:xfrm>
          <a:prstGeom prst="rect">
            <a:avLst/>
          </a:prstGeom>
          <a:noFill/>
        </p:spPr>
        <p:txBody>
          <a:bodyPr wrap="square" rtlCol="0">
            <a:spAutoFit/>
          </a:bodyPr>
          <a:lstStyle/>
          <a:p>
            <a:pPr algn="ctr"/>
            <a:r>
              <a:rPr lang="fr-FR" sz="3200" dirty="0" smtClean="0">
                <a:solidFill>
                  <a:schemeClr val="bg1"/>
                </a:solidFill>
                <a:latin typeface="Comic Sans MS"/>
                <a:cs typeface="Comic Sans MS"/>
              </a:rPr>
              <a:t>L</a:t>
            </a:r>
            <a:r>
              <a:rPr lang="nl-BE" sz="3200" dirty="0" smtClean="0">
                <a:solidFill>
                  <a:schemeClr val="bg1"/>
                </a:solidFill>
                <a:latin typeface="Comic Sans MS"/>
                <a:cs typeface="Comic Sans MS"/>
              </a:rPr>
              <a:t>’activité au travail n’est pas suffisante</a:t>
            </a:r>
            <a:endParaRPr lang="nl-BE" sz="2800" dirty="0" smtClean="0">
              <a:solidFill>
                <a:schemeClr val="bg1"/>
              </a:solidFill>
              <a:latin typeface="Comic Sans MS"/>
              <a:cs typeface="Comic Sans MS"/>
            </a:endParaRPr>
          </a:p>
        </p:txBody>
      </p:sp>
    </p:spTree>
    <p:extLst>
      <p:ext uri="{BB962C8B-B14F-4D97-AF65-F5344CB8AC3E}">
        <p14:creationId xmlns:p14="http://schemas.microsoft.com/office/powerpoint/2010/main" val="8546083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écran 2021-01-24 à 12.27.44.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520244" y="3458554"/>
            <a:ext cx="1529178" cy="1007460"/>
          </a:xfrm>
          <a:prstGeom prst="rect">
            <a:avLst/>
          </a:prstGeom>
          <a:ln>
            <a:noFill/>
          </a:ln>
          <a:effectLst>
            <a:softEdge rad="112500"/>
          </a:effectLst>
        </p:spPr>
      </p:pic>
      <p:graphicFrame>
        <p:nvGraphicFramePr>
          <p:cNvPr id="16" name="Tableau 15"/>
          <p:cNvGraphicFramePr>
            <a:graphicFrameLocks noGrp="1"/>
          </p:cNvGraphicFramePr>
          <p:nvPr>
            <p:extLst>
              <p:ext uri="{D42A27DB-BD31-4B8C-83A1-F6EECF244321}">
                <p14:modId xmlns:p14="http://schemas.microsoft.com/office/powerpoint/2010/main" val="3073178137"/>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
        <p:nvSpPr>
          <p:cNvPr id="4" name="Rectangle 3"/>
          <p:cNvSpPr/>
          <p:nvPr/>
        </p:nvSpPr>
        <p:spPr>
          <a:xfrm>
            <a:off x="4479667" y="3244334"/>
            <a:ext cx="184666" cy="369332"/>
          </a:xfrm>
          <a:prstGeom prst="rect">
            <a:avLst/>
          </a:prstGeom>
        </p:spPr>
        <p:txBody>
          <a:bodyPr wrap="none">
            <a:spAutoFit/>
          </a:bodyPr>
          <a:lstStyle/>
          <a:p>
            <a:r>
              <a:rPr lang="fr-FR" dirty="0"/>
              <a:t> </a:t>
            </a:r>
          </a:p>
        </p:txBody>
      </p:sp>
      <p:pic>
        <p:nvPicPr>
          <p:cNvPr id="5" name="Image 4" descr="Capture d’écran 2024-03-19 à 13.51.05.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810698" y="661990"/>
            <a:ext cx="6671377" cy="5979850"/>
          </a:xfrm>
          <a:prstGeom prst="rect">
            <a:avLst/>
          </a:prstGeom>
        </p:spPr>
      </p:pic>
      <p:pic>
        <p:nvPicPr>
          <p:cNvPr id="8" name="Espace réservé du contenu 8"/>
          <p:cNvPicPr>
            <a:picLocks noGrp="1" noChangeAspect="1"/>
          </p:cNvPicPr>
          <p:nvPr>
            <p:ph idx="1"/>
          </p:nvPr>
        </p:nvPicPr>
        <p:blipFill rotWithShape="1">
          <a:blip r:embed="rId7">
            <a:extLst>
              <a:ext uri="{28A0092B-C50C-407E-A947-70E740481C1C}">
                <a14:useLocalDpi xmlns:a14="http://schemas.microsoft.com/office/drawing/2010/main" val="0"/>
              </a:ext>
            </a:extLst>
          </a:blip>
          <a:srcRect l="15591" r="16588"/>
          <a:stretch/>
        </p:blipFill>
        <p:spPr>
          <a:xfrm>
            <a:off x="7688123" y="446244"/>
            <a:ext cx="1297116" cy="1611965"/>
          </a:xfrm>
          <a:effectLst>
            <a:softEdge rad="112500"/>
          </a:effectLst>
        </p:spPr>
      </p:pic>
      <p:pic>
        <p:nvPicPr>
          <p:cNvPr id="10" name="Image 9" descr="Capture d’écran 2022-09-23 à 18.51.5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823" y="5160810"/>
            <a:ext cx="2322252" cy="1481029"/>
          </a:xfrm>
          <a:prstGeom prst="rect">
            <a:avLst/>
          </a:prstGeom>
          <a:ln>
            <a:noFill/>
          </a:ln>
          <a:effectLst>
            <a:softEdge rad="112500"/>
          </a:effectLst>
        </p:spPr>
      </p:pic>
    </p:spTree>
    <p:extLst>
      <p:ext uri="{BB962C8B-B14F-4D97-AF65-F5344CB8AC3E}">
        <p14:creationId xmlns:p14="http://schemas.microsoft.com/office/powerpoint/2010/main" val="177375021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p:cNvSpPr>
            <a:spLocks noGrp="1"/>
          </p:cNvSpPr>
          <p:nvPr>
            <p:ph type="title"/>
          </p:nvPr>
        </p:nvSpPr>
        <p:spPr>
          <a:xfrm>
            <a:off x="16224" y="526469"/>
            <a:ext cx="9010766" cy="1001700"/>
          </a:xfrm>
        </p:spPr>
        <p:txBody>
          <a:bodyPr/>
          <a:lstStyle/>
          <a:p>
            <a:r>
              <a:rPr lang="fr-FR" sz="3600" dirty="0" smtClean="0">
                <a:latin typeface="Calisto MT" charset="0"/>
              </a:rPr>
              <a:t>Le corps transmet des messages de </a:t>
            </a:r>
            <a:r>
              <a:rPr lang="fr-FR" sz="3600" dirty="0" smtClean="0">
                <a:solidFill>
                  <a:srgbClr val="FF0000"/>
                </a:solidFill>
                <a:latin typeface="Calisto MT" charset="0"/>
              </a:rPr>
              <a:t>danger</a:t>
            </a:r>
            <a:r>
              <a:rPr lang="fr-FR" sz="3600" dirty="0" smtClean="0">
                <a:solidFill>
                  <a:srgbClr val="FFFFFF"/>
                </a:solidFill>
                <a:latin typeface="Calisto MT" charset="0"/>
              </a:rPr>
              <a:t>,</a:t>
            </a:r>
            <a:r>
              <a:rPr lang="fr-FR" sz="3600" dirty="0" smtClean="0">
                <a:solidFill>
                  <a:srgbClr val="FF0000"/>
                </a:solidFill>
                <a:latin typeface="Calisto MT" charset="0"/>
              </a:rPr>
              <a:t> </a:t>
            </a:r>
            <a:r>
              <a:rPr lang="fr-FR" sz="3600" dirty="0" smtClean="0">
                <a:latin typeface="Calisto MT" charset="0"/>
              </a:rPr>
              <a:t>pas de douleur</a:t>
            </a:r>
            <a:endParaRPr lang="fr-FR" sz="3600" dirty="0">
              <a:latin typeface="Calisto MT" charset="0"/>
            </a:endParaRPr>
          </a:p>
        </p:txBody>
      </p:sp>
      <p:sp>
        <p:nvSpPr>
          <p:cNvPr id="19473" name="ZoneTexte 9"/>
          <p:cNvSpPr txBox="1">
            <a:spLocks noChangeArrowheads="1"/>
          </p:cNvSpPr>
          <p:nvPr/>
        </p:nvSpPr>
        <p:spPr bwMode="auto">
          <a:xfrm>
            <a:off x="94574" y="2508615"/>
            <a:ext cx="5408846" cy="1400383"/>
          </a:xfrm>
          <a:prstGeom prst="rect">
            <a:avLst/>
          </a:prstGeom>
          <a:noFill/>
          <a:ln w="28575" cmpd="sng">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marL="0" indent="0" algn="ctr" eaLnBrk="1" hangingPunct="1">
              <a:defRPr/>
            </a:pPr>
            <a:endParaRPr lang="fr-FR" sz="1000" dirty="0">
              <a:latin typeface="Comic Sans MS" charset="0"/>
              <a:cs typeface="Comic Sans MS" charset="0"/>
            </a:endParaRPr>
          </a:p>
          <a:p>
            <a:pPr marL="0" indent="0" algn="ctr" eaLnBrk="1" hangingPunct="1">
              <a:lnSpc>
                <a:spcPct val="150000"/>
              </a:lnSpc>
              <a:defRPr/>
            </a:pPr>
            <a:r>
              <a:rPr lang="fr-FR" sz="1400" dirty="0">
                <a:latin typeface="Comic Sans MS" charset="0"/>
                <a:cs typeface="Comic Sans MS" charset="0"/>
              </a:rPr>
              <a:t>E</a:t>
            </a:r>
            <a:r>
              <a:rPr lang="fr-FR" sz="1400" dirty="0" smtClean="0">
                <a:latin typeface="Comic Sans MS" charset="0"/>
                <a:cs typeface="Comic Sans MS" charset="0"/>
              </a:rPr>
              <a:t>xpérience </a:t>
            </a:r>
            <a:r>
              <a:rPr lang="fr-FR" sz="1400" dirty="0">
                <a:latin typeface="Comic Sans MS" charset="0"/>
                <a:cs typeface="Comic Sans MS" charset="0"/>
              </a:rPr>
              <a:t>sensorielle </a:t>
            </a:r>
            <a:r>
              <a:rPr lang="fr-FR" sz="1400" dirty="0" smtClean="0">
                <a:latin typeface="Comic Sans MS" charset="0"/>
                <a:cs typeface="Comic Sans MS" charset="0"/>
              </a:rPr>
              <a:t> </a:t>
            </a:r>
            <a:r>
              <a:rPr lang="fr-FR" sz="1400" dirty="0" smtClean="0">
                <a:latin typeface="Comic Sans MS" charset="0"/>
                <a:cs typeface="Comic Sans MS" charset="0"/>
              </a:rPr>
              <a:t>émotionnelle désagréable,</a:t>
            </a:r>
            <a:r>
              <a:rPr lang="nl-BE" sz="1400" dirty="0" smtClean="0">
                <a:latin typeface="Comic Sans MS" charset="0"/>
                <a:cs typeface="Comic Sans MS" charset="0"/>
              </a:rPr>
              <a:t> </a:t>
            </a:r>
          </a:p>
          <a:p>
            <a:pPr marL="0" indent="0" algn="ctr" eaLnBrk="1" hangingPunct="1">
              <a:lnSpc>
                <a:spcPct val="150000"/>
              </a:lnSpc>
              <a:defRPr/>
            </a:pPr>
            <a:r>
              <a:rPr lang="nl-BE" sz="1400" dirty="0" smtClean="0">
                <a:latin typeface="Comic Sans MS" charset="0"/>
                <a:cs typeface="Comic Sans MS" charset="0"/>
              </a:rPr>
              <a:t>associée ou ressemblant à une lésion </a:t>
            </a:r>
            <a:r>
              <a:rPr lang="nl-BE" sz="1400" dirty="0" smtClean="0">
                <a:latin typeface="Comic Sans MS" charset="0"/>
                <a:cs typeface="Comic Sans MS" charset="0"/>
              </a:rPr>
              <a:t>tissulaire. </a:t>
            </a:r>
            <a:endParaRPr lang="nl-BE" sz="1400" dirty="0" smtClean="0">
              <a:latin typeface="Comic Sans MS" charset="0"/>
              <a:cs typeface="Comic Sans MS" charset="0"/>
            </a:endParaRPr>
          </a:p>
          <a:p>
            <a:pPr marL="0" indent="0" algn="ctr" eaLnBrk="1" hangingPunct="1">
              <a:lnSpc>
                <a:spcPct val="150000"/>
              </a:lnSpc>
              <a:defRPr/>
            </a:pPr>
            <a:r>
              <a:rPr lang="fr-FR" sz="1400" dirty="0" smtClean="0">
                <a:latin typeface="Comic Sans MS" charset="0"/>
                <a:cs typeface="Comic Sans MS" charset="0"/>
              </a:rPr>
              <a:t>réelle </a:t>
            </a:r>
            <a:r>
              <a:rPr lang="fr-FR" sz="1400" dirty="0">
                <a:latin typeface="Comic Sans MS" charset="0"/>
                <a:cs typeface="Comic Sans MS" charset="0"/>
              </a:rPr>
              <a:t>ou </a:t>
            </a:r>
            <a:r>
              <a:rPr lang="fr-FR" sz="1400" dirty="0" smtClean="0">
                <a:latin typeface="Comic Sans MS" charset="0"/>
                <a:cs typeface="Comic Sans MS" charset="0"/>
              </a:rPr>
              <a:t>potentielle </a:t>
            </a:r>
            <a:r>
              <a:rPr lang="fr-FR" sz="1400" i="1" dirty="0" smtClean="0">
                <a:latin typeface="Comic Sans MS" charset="0"/>
                <a:cs typeface="Comic Sans MS" charset="0"/>
              </a:rPr>
              <a:t>(OMS)</a:t>
            </a:r>
          </a:p>
          <a:p>
            <a:pPr marL="0" indent="0" algn="just" eaLnBrk="1" hangingPunct="1">
              <a:defRPr/>
            </a:pPr>
            <a:endParaRPr lang="fr-FR" sz="1200" i="1" dirty="0" smtClean="0">
              <a:latin typeface="Comic Sans MS" charset="0"/>
              <a:cs typeface="Comic Sans MS" charset="0"/>
            </a:endParaRPr>
          </a:p>
        </p:txBody>
      </p:sp>
      <p:graphicFrame>
        <p:nvGraphicFramePr>
          <p:cNvPr id="9" name="Tableau 8"/>
          <p:cNvGraphicFramePr>
            <a:graphicFrameLocks noGrp="1"/>
          </p:cNvGraphicFramePr>
          <p:nvPr>
            <p:extLst>
              <p:ext uri="{D42A27DB-BD31-4B8C-83A1-F6EECF244321}">
                <p14:modId xmlns:p14="http://schemas.microsoft.com/office/powerpoint/2010/main" val="3041733131"/>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600" baseline="0" dirty="0" smtClean="0">
                          <a:solidFill>
                            <a:schemeClr val="tx1"/>
                          </a:solidFill>
                        </a:rPr>
                        <a:t>D</a:t>
                      </a:r>
                      <a:r>
                        <a:rPr lang="fr-FR" sz="1600" dirty="0" smtClean="0">
                          <a:solidFill>
                            <a:schemeClr val="tx1"/>
                          </a:solidFill>
                        </a:rPr>
                        <a:t>ouleur aigüe</a:t>
                      </a:r>
                      <a:endParaRPr lang="fr-FR" sz="1600"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Persistante</a:t>
                      </a:r>
                      <a:r>
                        <a:rPr lang="fr-FR" sz="1800" b="0" baseline="0" dirty="0" smtClean="0">
                          <a:solidFill>
                            <a:schemeClr val="bg1"/>
                          </a:solidFill>
                        </a:rPr>
                        <a:t>?</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1" name="Image 10" descr="Capture d’écran 2023-01-17 à 09.23.47.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6697"/>
          <a:stretch/>
        </p:blipFill>
        <p:spPr>
          <a:xfrm>
            <a:off x="5638540" y="2517490"/>
            <a:ext cx="3388450" cy="4187242"/>
          </a:xfrm>
          <a:prstGeom prst="rect">
            <a:avLst/>
          </a:prstGeom>
          <a:ln w="28575" cmpd="sng">
            <a:solidFill>
              <a:srgbClr val="000090"/>
            </a:solidFill>
          </a:ln>
        </p:spPr>
      </p:pic>
      <p:pic>
        <p:nvPicPr>
          <p:cNvPr id="10" name="Espace réservé du contenu 8"/>
          <p:cNvPicPr>
            <a:picLocks noGrp="1" noChangeAspect="1"/>
          </p:cNvPicPr>
          <p:nvPr>
            <p:ph idx="1"/>
          </p:nvPr>
        </p:nvPicPr>
        <p:blipFill rotWithShape="1">
          <a:blip r:embed="rId5">
            <a:extLst>
              <a:ext uri="{28A0092B-C50C-407E-A947-70E740481C1C}">
                <a14:useLocalDpi xmlns:a14="http://schemas.microsoft.com/office/drawing/2010/main" val="0"/>
              </a:ext>
            </a:extLst>
          </a:blip>
          <a:srcRect l="15591" r="16588"/>
          <a:stretch/>
        </p:blipFill>
        <p:spPr>
          <a:xfrm>
            <a:off x="3580584" y="4718904"/>
            <a:ext cx="1297118" cy="1611965"/>
          </a:xfrm>
          <a:effectLst>
            <a:softEdge rad="112500"/>
          </a:effectLst>
        </p:spPr>
      </p:pic>
      <p:pic>
        <p:nvPicPr>
          <p:cNvPr id="8"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1329" y="4778583"/>
            <a:ext cx="1526820" cy="1429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descr="Capture d’écran 2022-09-12 à 10.48.1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0082" y="5015618"/>
            <a:ext cx="938741" cy="955808"/>
          </a:xfrm>
          <a:prstGeom prst="rect">
            <a:avLst/>
          </a:prstGeom>
        </p:spPr>
      </p:pic>
    </p:spTree>
    <p:extLst>
      <p:ext uri="{BB962C8B-B14F-4D97-AF65-F5344CB8AC3E}">
        <p14:creationId xmlns:p14="http://schemas.microsoft.com/office/powerpoint/2010/main" val="42375905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5023225" y="2523180"/>
            <a:ext cx="4243106" cy="2031325"/>
          </a:xfrm>
          <a:prstGeom prst="rect">
            <a:avLst/>
          </a:prstGeom>
          <a:noFill/>
        </p:spPr>
        <p:txBody>
          <a:bodyPr wrap="square" rtlCol="0">
            <a:spAutoFit/>
          </a:bodyPr>
          <a:lstStyle/>
          <a:p>
            <a:r>
              <a:rPr lang="fr-FR" sz="1400" b="1" dirty="0" smtClean="0">
                <a:solidFill>
                  <a:srgbClr val="000000"/>
                </a:solidFill>
                <a:latin typeface="Comic Sans MS" charset="0"/>
                <a:cs typeface="Comic Sans MS" charset="0"/>
              </a:rPr>
              <a:t>&gt;&gt;&gt; 85% aura une lombalgie dans sa vie</a:t>
            </a:r>
          </a:p>
          <a:p>
            <a:pPr marL="285750" indent="-285750">
              <a:buFont typeface="Arial"/>
              <a:buChar char="•"/>
            </a:pPr>
            <a:endParaRPr lang="fr-FR" sz="1400" dirty="0" smtClean="0">
              <a:solidFill>
                <a:srgbClr val="000000"/>
              </a:solidFill>
              <a:latin typeface="Comic Sans MS" charset="0"/>
              <a:cs typeface="Comic Sans MS" charset="0"/>
              <a:sym typeface="Wingdings"/>
            </a:endParaRPr>
          </a:p>
          <a:p>
            <a:pPr marL="285750" indent="-285750">
              <a:buFont typeface="Arial"/>
              <a:buChar char="•"/>
            </a:pPr>
            <a:r>
              <a:rPr lang="fr-FR" sz="1400" dirty="0" smtClean="0">
                <a:solidFill>
                  <a:srgbClr val="000000"/>
                </a:solidFill>
                <a:latin typeface="Comic Sans MS" charset="0"/>
                <a:cs typeface="Comic Sans MS" charset="0"/>
                <a:sym typeface="Wingdings"/>
              </a:rPr>
              <a:t>Nette amélioration &lt; 2 semaines</a:t>
            </a:r>
          </a:p>
          <a:p>
            <a:pPr marL="285750" indent="-285750">
              <a:buFont typeface="Arial"/>
              <a:buChar char="•"/>
            </a:pPr>
            <a:r>
              <a:rPr lang="fr-FR" sz="1400" dirty="0" smtClean="0">
                <a:solidFill>
                  <a:srgbClr val="000000"/>
                </a:solidFill>
                <a:latin typeface="Comic Sans MS" charset="0"/>
                <a:cs typeface="Comic Sans MS" charset="0"/>
                <a:sym typeface="Wingdings"/>
              </a:rPr>
              <a:t>85% récupération complète &lt; 3 mois</a:t>
            </a:r>
            <a:endParaRPr lang="fr-FR" sz="1400" dirty="0">
              <a:solidFill>
                <a:srgbClr val="000000"/>
              </a:solidFill>
              <a:latin typeface="Comic Sans MS" charset="0"/>
              <a:cs typeface="Comic Sans MS" charset="0"/>
              <a:sym typeface="Wingdings"/>
            </a:endParaRPr>
          </a:p>
          <a:p>
            <a:pPr marL="285750" indent="-285750">
              <a:buFont typeface="Arial"/>
              <a:buChar char="•"/>
            </a:pPr>
            <a:endParaRPr lang="fr-FR" sz="1400" dirty="0" smtClean="0">
              <a:solidFill>
                <a:srgbClr val="000000"/>
              </a:solidFill>
              <a:latin typeface="Comic Sans MS" charset="0"/>
              <a:cs typeface="Comic Sans MS" charset="0"/>
              <a:sym typeface="Wingdings"/>
            </a:endParaRPr>
          </a:p>
          <a:p>
            <a:pPr marL="285750" indent="-285750">
              <a:buFont typeface="Arial"/>
              <a:buChar char="•"/>
            </a:pPr>
            <a:r>
              <a:rPr lang="fr-FR" sz="1400" dirty="0" smtClean="0">
                <a:solidFill>
                  <a:srgbClr val="000000"/>
                </a:solidFill>
                <a:latin typeface="Comic Sans MS" charset="0"/>
                <a:cs typeface="Comic Sans MS" charset="0"/>
              </a:rPr>
              <a:t>90%</a:t>
            </a:r>
            <a:r>
              <a:rPr lang="fr-FR" sz="1400" dirty="0" smtClean="0">
                <a:solidFill>
                  <a:srgbClr val="000090"/>
                </a:solidFill>
                <a:latin typeface="Comic Sans MS" charset="0"/>
                <a:cs typeface="Comic Sans MS" charset="0"/>
              </a:rPr>
              <a:t> </a:t>
            </a:r>
            <a:r>
              <a:rPr lang="fr-FR" sz="1400" dirty="0" smtClean="0">
                <a:solidFill>
                  <a:srgbClr val="000000"/>
                </a:solidFill>
                <a:latin typeface="Comic Sans MS" charset="0"/>
                <a:cs typeface="Comic Sans MS" charset="0"/>
              </a:rPr>
              <a:t>Lombalgie non-spécifique</a:t>
            </a:r>
            <a:endParaRPr lang="fr-FR" sz="1400" dirty="0">
              <a:solidFill>
                <a:srgbClr val="000000"/>
              </a:solidFill>
              <a:latin typeface="Comic Sans MS" charset="0"/>
              <a:cs typeface="Comic Sans MS" charset="0"/>
            </a:endParaRPr>
          </a:p>
          <a:p>
            <a:pPr marL="285750" lvl="1" indent="-285750">
              <a:buFont typeface="Arial"/>
              <a:buChar char="•"/>
            </a:pPr>
            <a:endParaRPr lang="fr-FR" sz="1400" dirty="0" smtClean="0">
              <a:solidFill>
                <a:srgbClr val="000000"/>
              </a:solidFill>
              <a:latin typeface="Comic Sans MS" charset="0"/>
              <a:cs typeface="Comic Sans MS" charset="0"/>
            </a:endParaRPr>
          </a:p>
          <a:p>
            <a:pPr marL="285750" indent="-285750">
              <a:buFont typeface="Arial"/>
              <a:buChar char="•"/>
            </a:pPr>
            <a:r>
              <a:rPr lang="fr-FR" sz="1400" dirty="0" smtClean="0">
                <a:solidFill>
                  <a:srgbClr val="000000"/>
                </a:solidFill>
                <a:latin typeface="Comic Sans MS" charset="0"/>
                <a:cs typeface="Comic Sans MS" charset="0"/>
              </a:rPr>
              <a:t>1-2% Lombalgie spécifique</a:t>
            </a:r>
          </a:p>
          <a:p>
            <a:pPr marL="285750" indent="-285750">
              <a:buFont typeface="Arial"/>
              <a:buChar char="•"/>
            </a:pPr>
            <a:r>
              <a:rPr lang="fr-FR" sz="1400" dirty="0">
                <a:solidFill>
                  <a:srgbClr val="000000"/>
                </a:solidFill>
                <a:latin typeface="Comic Sans MS" charset="0"/>
                <a:cs typeface="Comic Sans MS" charset="0"/>
              </a:rPr>
              <a:t>5</a:t>
            </a:r>
            <a:r>
              <a:rPr lang="fr-FR" sz="1400" dirty="0" smtClean="0">
                <a:solidFill>
                  <a:srgbClr val="000000"/>
                </a:solidFill>
                <a:latin typeface="Comic Sans MS" charset="0"/>
                <a:cs typeface="Comic Sans MS" charset="0"/>
              </a:rPr>
              <a:t>-10% Lombalgie avec </a:t>
            </a:r>
            <a:r>
              <a:rPr lang="fr-FR" sz="1200" dirty="0" smtClean="0">
                <a:solidFill>
                  <a:srgbClr val="000000"/>
                </a:solidFill>
                <a:latin typeface="Comic Sans MS" charset="0"/>
                <a:cs typeface="Comic Sans MS" charset="0"/>
              </a:rPr>
              <a:t>déficit neurologique</a:t>
            </a:r>
          </a:p>
        </p:txBody>
      </p:sp>
      <p:pic>
        <p:nvPicPr>
          <p:cNvPr id="15" name="Image 14" descr="Capture d’écran 2021-01-21 à 08.57.41.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96052" b="86138"/>
          <a:stretch/>
        </p:blipFill>
        <p:spPr>
          <a:xfrm>
            <a:off x="7672040" y="3837233"/>
            <a:ext cx="284153" cy="521624"/>
          </a:xfrm>
          <a:prstGeom prst="rect">
            <a:avLst/>
          </a:prstGeom>
        </p:spPr>
      </p:pic>
      <p:pic>
        <p:nvPicPr>
          <p:cNvPr id="16" name="Image 15" descr="Capture d’écran 2021-01-21 à 08.57.41.png"/>
          <p:cNvPicPr>
            <a:picLocks noChangeAspect="1"/>
          </p:cNvPicPr>
          <p:nvPr/>
        </p:nvPicPr>
        <p:blipFill rotWithShape="1">
          <a:blip r:embed="rId3">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4607" t="27885" r="10886" b="57174"/>
          <a:stretch/>
        </p:blipFill>
        <p:spPr>
          <a:xfrm>
            <a:off x="8734115" y="4090553"/>
            <a:ext cx="312404" cy="541422"/>
          </a:xfrm>
          <a:prstGeom prst="rect">
            <a:avLst/>
          </a:prstGeom>
        </p:spPr>
      </p:pic>
      <p:pic>
        <p:nvPicPr>
          <p:cNvPr id="17" name="Image 16" descr="Capture d’écran 2021-01-21 à 08.57.41.png"/>
          <p:cNvPicPr>
            <a:picLocks noChangeAspect="1"/>
          </p:cNvPicPr>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1" r="95815" b="86411"/>
          <a:stretch/>
        </p:blipFill>
        <p:spPr>
          <a:xfrm>
            <a:off x="7997706" y="3501616"/>
            <a:ext cx="283324" cy="480857"/>
          </a:xfrm>
          <a:prstGeom prst="rect">
            <a:avLst/>
          </a:prstGeom>
        </p:spPr>
      </p:pic>
      <p:pic>
        <p:nvPicPr>
          <p:cNvPr id="2" name="Image 1" descr="Capture d’écran 2021-01-27 à 21.52.30.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5269344" y="4700060"/>
            <a:ext cx="3580437" cy="1797025"/>
          </a:xfrm>
          <a:prstGeom prst="rect">
            <a:avLst/>
          </a:prstGeom>
        </p:spPr>
      </p:pic>
      <p:sp>
        <p:nvSpPr>
          <p:cNvPr id="4" name="Rectangle 3"/>
          <p:cNvSpPr/>
          <p:nvPr/>
        </p:nvSpPr>
        <p:spPr>
          <a:xfrm>
            <a:off x="5100353" y="2523180"/>
            <a:ext cx="3937305" cy="4076262"/>
          </a:xfrm>
          <a:prstGeom prst="rect">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2063" y="193647"/>
            <a:ext cx="8278967" cy="1618905"/>
          </a:xfrm>
          <a:prstGeom prst="rect">
            <a:avLst/>
          </a:prstGeom>
          <a:noFill/>
        </p:spPr>
        <p:txBody>
          <a:bodyPr wrap="square" rtlCol="0">
            <a:spAutoFit/>
          </a:bodyPr>
          <a:lstStyle/>
          <a:p>
            <a:pPr algn="ctr">
              <a:lnSpc>
                <a:spcPct val="120000"/>
              </a:lnSpc>
            </a:pPr>
            <a:r>
              <a:rPr lang="fr-FR" sz="3600" dirty="0" smtClean="0">
                <a:solidFill>
                  <a:schemeClr val="bg1"/>
                </a:solidFill>
              </a:rPr>
              <a:t>Les poussées de douleurs</a:t>
            </a:r>
          </a:p>
          <a:p>
            <a:pPr algn="ctr"/>
            <a:r>
              <a:rPr lang="fr-FR" sz="1600" i="1" dirty="0">
                <a:solidFill>
                  <a:schemeClr val="bg1"/>
                </a:solidFill>
              </a:rPr>
              <a:t>P</a:t>
            </a:r>
            <a:r>
              <a:rPr lang="fr-FR" sz="1600" i="1" dirty="0" smtClean="0">
                <a:solidFill>
                  <a:schemeClr val="bg1"/>
                </a:solidFill>
              </a:rPr>
              <a:t>arfois effrayantes &amp; intenses, </a:t>
            </a:r>
          </a:p>
          <a:p>
            <a:pPr algn="ctr"/>
            <a:r>
              <a:rPr lang="fr-FR" sz="1600" i="1" dirty="0" smtClean="0">
                <a:solidFill>
                  <a:schemeClr val="bg1"/>
                </a:solidFill>
              </a:rPr>
              <a:t>d’avantage liées aux changements d’activité, au stress &amp; à l’humeur plutôt qu’aux blessures</a:t>
            </a:r>
          </a:p>
          <a:p>
            <a:pPr algn="ctr"/>
            <a:endParaRPr lang="fr-FR" sz="800" dirty="0">
              <a:solidFill>
                <a:schemeClr val="bg1"/>
              </a:solidFill>
            </a:endParaRPr>
          </a:p>
          <a:p>
            <a:pPr algn="ctr"/>
            <a:r>
              <a:rPr lang="fr-FR" sz="1600" i="1" dirty="0" smtClean="0">
                <a:solidFill>
                  <a:schemeClr val="bg1"/>
                </a:solidFill>
              </a:rPr>
              <a:t>Penser « qu’on est passé à côté de quelque chose » entretien la sensibilité du </a:t>
            </a:r>
            <a:r>
              <a:rPr lang="fr-FR" sz="1600" i="1" dirty="0" smtClean="0">
                <a:solidFill>
                  <a:schemeClr val="bg1"/>
                </a:solidFill>
              </a:rPr>
              <a:t>cerveau</a:t>
            </a:r>
            <a:endParaRPr lang="fr-FR" sz="1600" i="1" dirty="0" smtClean="0">
              <a:solidFill>
                <a:schemeClr val="bg1"/>
              </a:solidFill>
            </a:endParaRPr>
          </a:p>
        </p:txBody>
      </p:sp>
      <p:graphicFrame>
        <p:nvGraphicFramePr>
          <p:cNvPr id="14" name="Tableau 13"/>
          <p:cNvGraphicFramePr>
            <a:graphicFrameLocks noGrp="1"/>
          </p:cNvGraphicFramePr>
          <p:nvPr>
            <p:extLst>
              <p:ext uri="{D42A27DB-BD31-4B8C-83A1-F6EECF244321}">
                <p14:modId xmlns:p14="http://schemas.microsoft.com/office/powerpoint/2010/main" val="1853574675"/>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9" name="Image 18" descr="Capture d’écran 2021-01-24 à 12.27.44.pn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7915033" y="439193"/>
            <a:ext cx="1187807" cy="938992"/>
          </a:xfrm>
          <a:prstGeom prst="rect">
            <a:avLst/>
          </a:prstGeom>
          <a:ln>
            <a:noFill/>
          </a:ln>
          <a:effectLst>
            <a:softEdge rad="112500"/>
          </a:effectLst>
        </p:spPr>
      </p:pic>
      <p:pic>
        <p:nvPicPr>
          <p:cNvPr id="3" name="Image 2" descr="IMG_1718.jpg"/>
          <p:cNvPicPr>
            <a:picLocks noChangeAspect="1"/>
          </p:cNvPicPr>
          <p:nvPr/>
        </p:nvPicPr>
        <p:blipFill rotWithShape="1">
          <a:blip r:embed="rId12">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val="0"/>
              </a:ext>
            </a:extLst>
          </a:blip>
          <a:srcRect b="41764"/>
          <a:stretch/>
        </p:blipFill>
        <p:spPr>
          <a:xfrm>
            <a:off x="59685" y="3305626"/>
            <a:ext cx="4986620" cy="2686897"/>
          </a:xfrm>
          <a:prstGeom prst="rect">
            <a:avLst/>
          </a:prstGeom>
        </p:spPr>
      </p:pic>
      <p:pic>
        <p:nvPicPr>
          <p:cNvPr id="18" name="Image 17" descr="Capture d’écran 2021-01-21 à 14.17.5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5342" y="3305626"/>
            <a:ext cx="650918" cy="738608"/>
          </a:xfrm>
          <a:prstGeom prst="rect">
            <a:avLst/>
          </a:prstGeom>
        </p:spPr>
      </p:pic>
    </p:spTree>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04878614"/>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
        <p:nvSpPr>
          <p:cNvPr id="8" name="ZoneTexte 7"/>
          <p:cNvSpPr txBox="1"/>
          <p:nvPr/>
        </p:nvSpPr>
        <p:spPr>
          <a:xfrm>
            <a:off x="71982" y="411587"/>
            <a:ext cx="8973240" cy="523220"/>
          </a:xfrm>
          <a:prstGeom prst="rect">
            <a:avLst/>
          </a:prstGeom>
          <a:noFill/>
        </p:spPr>
        <p:txBody>
          <a:bodyPr wrap="square" rtlCol="0">
            <a:spAutoFit/>
          </a:bodyPr>
          <a:lstStyle/>
          <a:p>
            <a:pPr algn="ctr"/>
            <a:r>
              <a:rPr lang="nl-BE" sz="2800" dirty="0" smtClean="0">
                <a:solidFill>
                  <a:schemeClr val="bg1"/>
                </a:solidFill>
                <a:latin typeface="Comic Sans MS"/>
                <a:cs typeface="Comic Sans MS"/>
              </a:rPr>
              <a:t>Mon corps est solide, il peut s’adapter !</a:t>
            </a:r>
            <a:endParaRPr lang="nl-BE" sz="2400" dirty="0" smtClean="0">
              <a:solidFill>
                <a:schemeClr val="bg1"/>
              </a:solidFill>
              <a:latin typeface="Comic Sans MS"/>
              <a:cs typeface="Comic Sans MS"/>
            </a:endParaRPr>
          </a:p>
        </p:txBody>
      </p:sp>
      <p:pic>
        <p:nvPicPr>
          <p:cNvPr id="10" name="Image 9" descr="IMG_4598.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191" t="9131" r="5951" b="10692"/>
          <a:stretch/>
        </p:blipFill>
        <p:spPr>
          <a:xfrm>
            <a:off x="4158853" y="931785"/>
            <a:ext cx="4991640" cy="5919992"/>
          </a:xfrm>
          <a:prstGeom prst="rect">
            <a:avLst/>
          </a:prstGeom>
        </p:spPr>
      </p:pic>
      <p:pic>
        <p:nvPicPr>
          <p:cNvPr id="11" name="Image 10" descr="IMG_4600.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422" y="1458802"/>
            <a:ext cx="4213468" cy="5399198"/>
          </a:xfrm>
          <a:prstGeom prst="rect">
            <a:avLst/>
          </a:prstGeom>
        </p:spPr>
      </p:pic>
    </p:spTree>
    <p:extLst>
      <p:ext uri="{BB962C8B-B14F-4D97-AF65-F5344CB8AC3E}">
        <p14:creationId xmlns:p14="http://schemas.microsoft.com/office/powerpoint/2010/main" val="16978164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192730544"/>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3" name="Image 2" descr="66865fd153b877eefb14f5be_FAITS SUR LA COURSE À PIED ET LE MAL DE DOS copie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806" y="374650"/>
            <a:ext cx="4854356" cy="6483350"/>
          </a:xfrm>
          <a:prstGeom prst="rect">
            <a:avLst/>
          </a:prstGeom>
        </p:spPr>
      </p:pic>
    </p:spTree>
    <p:extLst>
      <p:ext uri="{BB962C8B-B14F-4D97-AF65-F5344CB8AC3E}">
        <p14:creationId xmlns:p14="http://schemas.microsoft.com/office/powerpoint/2010/main" val="40452886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Capture d’écran 2020-12-12 à 17.09.09.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5826"/>
          <a:stretch/>
        </p:blipFill>
        <p:spPr bwMode="auto">
          <a:xfrm>
            <a:off x="1218766" y="1904906"/>
            <a:ext cx="6590351" cy="49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au 4"/>
          <p:cNvGraphicFramePr>
            <a:graphicFrameLocks noGrp="1"/>
          </p:cNvGraphicFramePr>
          <p:nvPr>
            <p:extLst>
              <p:ext uri="{D42A27DB-BD31-4B8C-83A1-F6EECF244321}">
                <p14:modId xmlns:p14="http://schemas.microsoft.com/office/powerpoint/2010/main" val="257680771"/>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
        <p:nvSpPr>
          <p:cNvPr id="6" name="ZoneTexte 5"/>
          <p:cNvSpPr txBox="1"/>
          <p:nvPr/>
        </p:nvSpPr>
        <p:spPr>
          <a:xfrm>
            <a:off x="71982" y="411587"/>
            <a:ext cx="8973240" cy="954107"/>
          </a:xfrm>
          <a:prstGeom prst="rect">
            <a:avLst/>
          </a:prstGeom>
          <a:noFill/>
        </p:spPr>
        <p:txBody>
          <a:bodyPr wrap="square" rtlCol="0">
            <a:spAutoFit/>
          </a:bodyPr>
          <a:lstStyle/>
          <a:p>
            <a:pPr algn="ctr"/>
            <a:r>
              <a:rPr lang="fr-FR" sz="2800" dirty="0" smtClean="0">
                <a:solidFill>
                  <a:schemeClr val="bg1"/>
                </a:solidFill>
                <a:latin typeface="Comic Sans MS"/>
                <a:cs typeface="Comic Sans MS"/>
              </a:rPr>
              <a:t>S’exercer via des activités appréciées </a:t>
            </a:r>
          </a:p>
          <a:p>
            <a:pPr algn="ctr"/>
            <a:r>
              <a:rPr lang="fr-FR" sz="2800" dirty="0" smtClean="0">
                <a:solidFill>
                  <a:schemeClr val="bg1"/>
                </a:solidFill>
                <a:latin typeface="Comic Sans MS"/>
                <a:cs typeface="Comic Sans MS"/>
              </a:rPr>
              <a:t>= mode de vie sain</a:t>
            </a:r>
            <a:endParaRPr lang="nl-BE" sz="2400" dirty="0" smtClean="0">
              <a:solidFill>
                <a:schemeClr val="bg1"/>
              </a:solidFill>
              <a:latin typeface="Comic Sans MS"/>
              <a:cs typeface="Comic Sans MS"/>
            </a:endParaRPr>
          </a:p>
        </p:txBody>
      </p:sp>
    </p:spTree>
    <p:extLst>
      <p:ext uri="{BB962C8B-B14F-4D97-AF65-F5344CB8AC3E}">
        <p14:creationId xmlns:p14="http://schemas.microsoft.com/office/powerpoint/2010/main" val="41805718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185279879"/>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0" name="Image 9" descr="Capture d’écran 2023-04-28 à 22.15.31.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990567" y="3981812"/>
            <a:ext cx="3134390" cy="1963976"/>
          </a:xfrm>
          <a:prstGeom prst="rect">
            <a:avLst/>
          </a:prstGeom>
          <a:ln w="38100" cmpd="sng">
            <a:solidFill>
              <a:srgbClr val="FF0000"/>
            </a:solidFill>
          </a:ln>
        </p:spPr>
      </p:pic>
      <p:pic>
        <p:nvPicPr>
          <p:cNvPr id="11" name="Image 10" descr="Capture d’écran 2023-04-28 à 22.15.21.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83" y="3952172"/>
            <a:ext cx="3194027" cy="1993616"/>
          </a:xfrm>
          <a:prstGeom prst="rect">
            <a:avLst/>
          </a:prstGeom>
          <a:ln w="38100" cmpd="sng">
            <a:solidFill>
              <a:srgbClr val="FF0000"/>
            </a:solidFill>
          </a:ln>
        </p:spPr>
      </p:pic>
      <p:pic>
        <p:nvPicPr>
          <p:cNvPr id="12" name="Image 11" descr="Macintosh HD:Users:Antoine:Downloads:IMG_0F86B26713DB-1.jpeg"/>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31796"/>
          <a:stretch/>
        </p:blipFill>
        <p:spPr bwMode="auto">
          <a:xfrm>
            <a:off x="2604323" y="2076677"/>
            <a:ext cx="3927251" cy="1537252"/>
          </a:xfrm>
          <a:prstGeom prst="rect">
            <a:avLst/>
          </a:prstGeom>
          <a:noFill/>
          <a:ln>
            <a:noFill/>
          </a:ln>
        </p:spPr>
      </p:pic>
      <p:pic>
        <p:nvPicPr>
          <p:cNvPr id="14" name="Image 13" descr="Capture d’écran 2023-04-23 à 18.13.30.png"/>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60176" t="8304" r="-1" b="17962"/>
          <a:stretch/>
        </p:blipFill>
        <p:spPr>
          <a:xfrm>
            <a:off x="89142" y="1553276"/>
            <a:ext cx="2245768" cy="2243382"/>
          </a:xfrm>
          <a:prstGeom prst="rect">
            <a:avLst/>
          </a:prstGeom>
        </p:spPr>
      </p:pic>
      <p:pic>
        <p:nvPicPr>
          <p:cNvPr id="15" name="Image 14" descr="Capture d’écran 2023-04-23 à 18.12.42.png"/>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3673" r="49082" b="13692"/>
          <a:stretch/>
        </p:blipFill>
        <p:spPr>
          <a:xfrm>
            <a:off x="6824463" y="1501964"/>
            <a:ext cx="2258597" cy="2342863"/>
          </a:xfrm>
          <a:prstGeom prst="rect">
            <a:avLst/>
          </a:prstGeom>
        </p:spPr>
      </p:pic>
      <p:pic>
        <p:nvPicPr>
          <p:cNvPr id="16" name="Image 15" descr="6606d4bd910e2909852e0e0e_Fiche lombalgie - MaDeIn - V4.pdf"/>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l="41788" t="62402" r="11576" b="6043"/>
          <a:stretch/>
        </p:blipFill>
        <p:spPr>
          <a:xfrm>
            <a:off x="3103141" y="3613929"/>
            <a:ext cx="2887426" cy="3174845"/>
          </a:xfrm>
          <a:prstGeom prst="rect">
            <a:avLst/>
          </a:prstGeom>
        </p:spPr>
      </p:pic>
      <p:sp>
        <p:nvSpPr>
          <p:cNvPr id="17" name="ZoneTexte 16"/>
          <p:cNvSpPr txBox="1"/>
          <p:nvPr/>
        </p:nvSpPr>
        <p:spPr>
          <a:xfrm>
            <a:off x="71982" y="411587"/>
            <a:ext cx="8973240" cy="1077218"/>
          </a:xfrm>
          <a:prstGeom prst="rect">
            <a:avLst/>
          </a:prstGeom>
          <a:noFill/>
        </p:spPr>
        <p:txBody>
          <a:bodyPr wrap="square" rtlCol="0">
            <a:spAutoFit/>
          </a:bodyPr>
          <a:lstStyle/>
          <a:p>
            <a:pPr algn="ctr"/>
            <a:r>
              <a:rPr lang="nl-BE" sz="3200" dirty="0" smtClean="0">
                <a:solidFill>
                  <a:schemeClr val="bg1"/>
                </a:solidFill>
                <a:latin typeface="Comic Sans MS"/>
                <a:cs typeface="Comic Sans MS"/>
              </a:rPr>
              <a:t>Le poison est dans l’excès : </a:t>
            </a:r>
          </a:p>
          <a:p>
            <a:pPr algn="ctr"/>
            <a:r>
              <a:rPr lang="nl-BE" sz="3200" dirty="0" smtClean="0">
                <a:solidFill>
                  <a:schemeClr val="bg1"/>
                </a:solidFill>
                <a:latin typeface="Comic Sans MS"/>
                <a:cs typeface="Comic Sans MS"/>
              </a:rPr>
              <a:t>ni trop ni trop peu</a:t>
            </a:r>
            <a:endParaRPr lang="nl-BE" sz="2800" dirty="0" smtClean="0">
              <a:solidFill>
                <a:schemeClr val="bg1"/>
              </a:solidFill>
              <a:latin typeface="Comic Sans MS"/>
              <a:cs typeface="Comic Sans MS"/>
            </a:endParaRPr>
          </a:p>
        </p:txBody>
      </p:sp>
    </p:spTree>
    <p:extLst>
      <p:ext uri="{BB962C8B-B14F-4D97-AF65-F5344CB8AC3E}">
        <p14:creationId xmlns:p14="http://schemas.microsoft.com/office/powerpoint/2010/main" val="12512904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2914996985"/>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2" name="Image 1" descr="6595402627ede6e110a32126_A4 - 138 (2)-min.pdf"/>
          <p:cNvPicPr>
            <a:picLocks noChangeAspect="1"/>
          </p:cNvPicPr>
          <p:nvPr/>
        </p:nvPicPr>
        <p:blipFill rotWithShape="1">
          <a:blip r:embed="rId2">
            <a:extLst>
              <a:ext uri="{28A0092B-C50C-407E-A947-70E740481C1C}">
                <a14:useLocalDpi xmlns:a14="http://schemas.microsoft.com/office/drawing/2010/main" val="0"/>
              </a:ext>
            </a:extLst>
          </a:blip>
          <a:srcRect t="13631" b="26126"/>
          <a:stretch/>
        </p:blipFill>
        <p:spPr>
          <a:xfrm>
            <a:off x="4044495" y="2307612"/>
            <a:ext cx="5071145" cy="4323191"/>
          </a:xfrm>
          <a:prstGeom prst="rect">
            <a:avLst/>
          </a:prstGeom>
        </p:spPr>
      </p:pic>
      <p:pic>
        <p:nvPicPr>
          <p:cNvPr id="9" name="Image 8" descr="Macintosh HD:Users:Antoine:Downloads:IMG_23E493124B92-1.jpeg"/>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2870" r="33756" b="45216"/>
          <a:stretch/>
        </p:blipFill>
        <p:spPr bwMode="auto">
          <a:xfrm>
            <a:off x="1295747" y="5415379"/>
            <a:ext cx="1499358" cy="1442621"/>
          </a:xfrm>
          <a:prstGeom prst="rect">
            <a:avLst/>
          </a:prstGeom>
          <a:noFill/>
          <a:ln>
            <a:noFill/>
          </a:ln>
        </p:spPr>
      </p:pic>
      <p:pic>
        <p:nvPicPr>
          <p:cNvPr id="13" name="Image 12" descr="Capture d’écran 2023-04-28 à 22.16.14.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20757"/>
          <a:stretch/>
        </p:blipFill>
        <p:spPr>
          <a:xfrm>
            <a:off x="76974" y="474624"/>
            <a:ext cx="3894095" cy="2012575"/>
          </a:xfrm>
          <a:prstGeom prst="rect">
            <a:avLst/>
          </a:prstGeom>
          <a:ln w="38100" cmpd="sng">
            <a:solidFill>
              <a:srgbClr val="008000"/>
            </a:solidFill>
          </a:ln>
        </p:spPr>
      </p:pic>
      <p:pic>
        <p:nvPicPr>
          <p:cNvPr id="16" name="Image 15" descr="Capture d’écran 2022-09-22 à 15.00.06.p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731" r="832" b="3073"/>
          <a:stretch/>
        </p:blipFill>
        <p:spPr>
          <a:xfrm>
            <a:off x="210287" y="2622182"/>
            <a:ext cx="3709466" cy="2771243"/>
          </a:xfrm>
          <a:prstGeom prst="rect">
            <a:avLst/>
          </a:prstGeom>
          <a:ln w="38100" cmpd="sng">
            <a:solidFill>
              <a:srgbClr val="008000"/>
            </a:solidFill>
          </a:ln>
        </p:spPr>
      </p:pic>
      <p:sp>
        <p:nvSpPr>
          <p:cNvPr id="17" name="ZoneTexte 16"/>
          <p:cNvSpPr txBox="1"/>
          <p:nvPr/>
        </p:nvSpPr>
        <p:spPr>
          <a:xfrm>
            <a:off x="4044494" y="411587"/>
            <a:ext cx="5000727" cy="1200329"/>
          </a:xfrm>
          <a:prstGeom prst="rect">
            <a:avLst/>
          </a:prstGeom>
          <a:noFill/>
        </p:spPr>
        <p:txBody>
          <a:bodyPr wrap="square" rtlCol="0">
            <a:spAutoFit/>
          </a:bodyPr>
          <a:lstStyle/>
          <a:p>
            <a:pPr algn="ctr"/>
            <a:r>
              <a:rPr lang="nl-BE" sz="3600" dirty="0" smtClean="0">
                <a:solidFill>
                  <a:schemeClr val="bg1"/>
                </a:solidFill>
                <a:latin typeface="Comic Sans MS"/>
                <a:cs typeface="Comic Sans MS"/>
              </a:rPr>
              <a:t>Progressivité et régularité</a:t>
            </a:r>
            <a:endParaRPr lang="nl-BE" sz="3200" dirty="0" smtClean="0">
              <a:solidFill>
                <a:schemeClr val="bg1"/>
              </a:solidFill>
              <a:latin typeface="Comic Sans MS"/>
              <a:cs typeface="Comic Sans MS"/>
            </a:endParaRPr>
          </a:p>
        </p:txBody>
      </p:sp>
    </p:spTree>
    <p:extLst>
      <p:ext uri="{BB962C8B-B14F-4D97-AF65-F5344CB8AC3E}">
        <p14:creationId xmlns:p14="http://schemas.microsoft.com/office/powerpoint/2010/main" val="14428330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91438"/>
            <a:ext cx="9069998" cy="830997"/>
          </a:xfrm>
          <a:prstGeom prst="rect">
            <a:avLst/>
          </a:prstGeom>
          <a:noFill/>
        </p:spPr>
        <p:txBody>
          <a:bodyPr wrap="square" rtlCol="0">
            <a:spAutoFit/>
          </a:bodyPr>
          <a:lstStyle/>
          <a:p>
            <a:pPr algn="ctr"/>
            <a:r>
              <a:rPr lang="fr-FR" sz="4800" dirty="0">
                <a:solidFill>
                  <a:schemeClr val="bg1"/>
                </a:solidFill>
              </a:rPr>
              <a:t>P</a:t>
            </a:r>
            <a:r>
              <a:rPr lang="fr-FR" sz="4800" dirty="0" smtClean="0">
                <a:solidFill>
                  <a:schemeClr val="bg1"/>
                </a:solidFill>
              </a:rPr>
              <a:t>osture ?</a:t>
            </a:r>
          </a:p>
        </p:txBody>
      </p:sp>
      <p:pic>
        <p:nvPicPr>
          <p:cNvPr id="7" name="Image 6" descr="Capture d’écran 2021-01-24 à 12.27.44.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476082" y="1200921"/>
            <a:ext cx="1706279" cy="1234037"/>
          </a:xfrm>
          <a:prstGeom prst="rect">
            <a:avLst/>
          </a:prstGeom>
          <a:ln>
            <a:noFill/>
          </a:ln>
          <a:effectLst>
            <a:softEdge rad="112500"/>
          </a:effectLst>
        </p:spPr>
      </p:pic>
      <p:pic>
        <p:nvPicPr>
          <p:cNvPr id="9" name="Image 8" descr="Capture d’écran 2021-01-25 à 08.45.03.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329222" y="2560249"/>
            <a:ext cx="2740776" cy="3037968"/>
          </a:xfrm>
          <a:prstGeom prst="rect">
            <a:avLst/>
          </a:prstGeom>
        </p:spPr>
      </p:pic>
      <p:pic>
        <p:nvPicPr>
          <p:cNvPr id="10" name="Image 9" descr="Capture d’écran 2021-01-25 à 08.46.4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29" y="1200921"/>
            <a:ext cx="1843769" cy="1345818"/>
          </a:xfrm>
          <a:prstGeom prst="rect">
            <a:avLst/>
          </a:prstGeom>
        </p:spPr>
      </p:pic>
      <p:pic>
        <p:nvPicPr>
          <p:cNvPr id="11" name="Image 10" descr="Capture d’écran 2021-01-25 à 08.59.3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2603" y="5598217"/>
            <a:ext cx="2917395" cy="1259784"/>
          </a:xfrm>
          <a:prstGeom prst="rect">
            <a:avLst/>
          </a:prstGeom>
        </p:spPr>
      </p:pic>
      <p:graphicFrame>
        <p:nvGraphicFramePr>
          <p:cNvPr id="16" name="Tableau 15"/>
          <p:cNvGraphicFramePr>
            <a:graphicFrameLocks noGrp="1"/>
          </p:cNvGraphicFramePr>
          <p:nvPr>
            <p:extLst>
              <p:ext uri="{D42A27DB-BD31-4B8C-83A1-F6EECF244321}">
                <p14:modId xmlns:p14="http://schemas.microsoft.com/office/powerpoint/2010/main" val="379669232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3" name="Picture 5">
            <a:extLst>
              <a:ext uri="{FF2B5EF4-FFF2-40B4-BE49-F238E27FC236}">
                <a16:creationId xmlns="" xmlns:a16="http://schemas.microsoft.com/office/drawing/2014/main" id="{0AEE5ED2-023A-4A84-B27A-D581B294FE9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14210" t="27875" r="13424"/>
          <a:stretch/>
        </p:blipFill>
        <p:spPr>
          <a:xfrm>
            <a:off x="501477" y="2171153"/>
            <a:ext cx="2019894" cy="1010111"/>
          </a:xfrm>
          <a:prstGeom prst="rect">
            <a:avLst/>
          </a:prstGeom>
          <a:ln>
            <a:solidFill>
              <a:srgbClr val="000090"/>
            </a:solidFill>
          </a:ln>
        </p:spPr>
      </p:pic>
      <p:pic>
        <p:nvPicPr>
          <p:cNvPr id="14" name="Image 13" descr="Capture d’écran 2021-01-26 à 13.09.27.png"/>
          <p:cNvPicPr>
            <a:picLocks noChangeAspect="1"/>
          </p:cNvPicPr>
          <p:nvPr/>
        </p:nvPicPr>
        <p:blipFill rotWithShape="1">
          <a:blip r:embed="rId10">
            <a:extLst>
              <a:ext uri="{28A0092B-C50C-407E-A947-70E740481C1C}">
                <a14:useLocalDpi xmlns:a14="http://schemas.microsoft.com/office/drawing/2010/main" val="0"/>
              </a:ext>
            </a:extLst>
          </a:blip>
          <a:srcRect b="54041"/>
          <a:stretch/>
        </p:blipFill>
        <p:spPr>
          <a:xfrm>
            <a:off x="347405" y="5469938"/>
            <a:ext cx="2353571" cy="1259784"/>
          </a:xfrm>
          <a:prstGeom prst="rect">
            <a:avLst/>
          </a:prstGeom>
          <a:ln>
            <a:noFill/>
          </a:ln>
          <a:effectLst>
            <a:softEdge rad="112500"/>
          </a:effectLst>
        </p:spPr>
      </p:pic>
      <p:pic>
        <p:nvPicPr>
          <p:cNvPr id="12" name="Image 11"/>
          <p:cNvPicPr>
            <a:picLocks noChangeAspect="1"/>
          </p:cNvPicPr>
          <p:nvPr/>
        </p:nvPicPr>
        <p:blipFill>
          <a:blip r:embed="rId11"/>
          <a:stretch>
            <a:fillRect/>
          </a:stretch>
        </p:blipFill>
        <p:spPr>
          <a:xfrm>
            <a:off x="3624679" y="2434958"/>
            <a:ext cx="2704543" cy="1396221"/>
          </a:xfrm>
          <a:prstGeom prst="rect">
            <a:avLst/>
          </a:prstGeom>
          <a:ln>
            <a:noFill/>
          </a:ln>
          <a:effectLst>
            <a:softEdge rad="112500"/>
          </a:effectLst>
        </p:spPr>
      </p:pic>
      <p:pic>
        <p:nvPicPr>
          <p:cNvPr id="15" name="Image 14" descr="Capture d’écran 2022-09-22 à 18.16.00.png"/>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3840447" y="3831179"/>
            <a:ext cx="2424630" cy="1294599"/>
          </a:xfrm>
          <a:prstGeom prst="rect">
            <a:avLst/>
          </a:prstGeom>
          <a:ln>
            <a:noFill/>
          </a:ln>
          <a:effectLst>
            <a:softEdge rad="112500"/>
          </a:effectLst>
        </p:spPr>
      </p:pic>
      <p:pic>
        <p:nvPicPr>
          <p:cNvPr id="17" name="Image 16" descr="Capture d’écran 2022-09-22 à 18.21.40.png"/>
          <p:cNvPicPr>
            <a:picLocks noChangeAspect="1"/>
          </p:cNvPicPr>
          <p:nvPr/>
        </p:nvPicPr>
        <p:blipFill rotWithShape="1">
          <a:blip r:embed="rId14">
            <a:extLst>
              <a:ext uri="{28A0092B-C50C-407E-A947-70E740481C1C}">
                <a14:useLocalDpi xmlns:a14="http://schemas.microsoft.com/office/drawing/2010/main" val="0"/>
              </a:ext>
            </a:extLst>
          </a:blip>
          <a:srcRect b="20093"/>
          <a:stretch/>
        </p:blipFill>
        <p:spPr>
          <a:xfrm>
            <a:off x="3811653" y="5216307"/>
            <a:ext cx="2335545" cy="1574151"/>
          </a:xfrm>
          <a:prstGeom prst="rect">
            <a:avLst/>
          </a:prstGeom>
          <a:ln>
            <a:noFill/>
          </a:ln>
          <a:effectLst>
            <a:softEdge rad="112500"/>
          </a:effectLst>
        </p:spPr>
      </p:pic>
      <p:sp>
        <p:nvSpPr>
          <p:cNvPr id="4" name="ZoneTexte 3"/>
          <p:cNvSpPr txBox="1"/>
          <p:nvPr/>
        </p:nvSpPr>
        <p:spPr>
          <a:xfrm>
            <a:off x="264830" y="3295005"/>
            <a:ext cx="2545763" cy="2123658"/>
          </a:xfrm>
          <a:prstGeom prst="rect">
            <a:avLst/>
          </a:prstGeom>
          <a:noFill/>
          <a:ln w="28575" cmpd="sng">
            <a:solidFill>
              <a:srgbClr val="000090"/>
            </a:solidFill>
          </a:ln>
        </p:spPr>
        <p:txBody>
          <a:bodyPr wrap="square" rtlCol="0">
            <a:spAutoFit/>
          </a:bodyPr>
          <a:lstStyle/>
          <a:p>
            <a:pPr marL="171450" indent="-171450" algn="just">
              <a:buFont typeface="Arial"/>
              <a:buChar char="•"/>
            </a:pPr>
            <a:r>
              <a:rPr lang="fr-FR" sz="1200" dirty="0"/>
              <a:t>La douleur persistante n’est pas un problème </a:t>
            </a:r>
            <a:r>
              <a:rPr lang="fr-FR" sz="1200" dirty="0" smtClean="0"/>
              <a:t>de «</a:t>
            </a:r>
            <a:r>
              <a:rPr lang="fr-FR" sz="1200" dirty="0"/>
              <a:t> </a:t>
            </a:r>
            <a:r>
              <a:rPr lang="fr-FR" sz="1200" i="1" dirty="0"/>
              <a:t>posture, </a:t>
            </a:r>
            <a:r>
              <a:rPr lang="fr-FR" sz="1200" i="1" dirty="0" smtClean="0"/>
              <a:t>asymétrie structurelle, faiblesse musculaire, « blocage » articulaire, « pincement », </a:t>
            </a:r>
            <a:r>
              <a:rPr lang="fr-FR" sz="1200" i="1" dirty="0"/>
              <a:t>pied plat, bassin mal mis</a:t>
            </a:r>
            <a:r>
              <a:rPr lang="nl-BE" sz="1200" i="1" dirty="0"/>
              <a:t>, nerf </a:t>
            </a:r>
            <a:r>
              <a:rPr lang="nl-BE" sz="1200" i="1" dirty="0" smtClean="0"/>
              <a:t>coincé, raideur, mauvais contrôle...</a:t>
            </a:r>
          </a:p>
          <a:p>
            <a:pPr algn="just"/>
            <a:endParaRPr lang="nl-BE" sz="1200" i="1" dirty="0"/>
          </a:p>
          <a:p>
            <a:pPr marL="171450" indent="-171450" algn="just">
              <a:buFont typeface="Arial"/>
              <a:buChar char="•"/>
            </a:pPr>
            <a:r>
              <a:rPr lang="nl-BE" sz="1200" dirty="0" smtClean="0"/>
              <a:t>Aucune posture n’est mauvaise, mais changer régulièrement de position et faire des pauses actives est essentiel</a:t>
            </a:r>
            <a:endParaRPr lang="fr-FR" sz="1200" dirty="0" smtClean="0"/>
          </a:p>
        </p:txBody>
      </p:sp>
    </p:spTree>
    <p:extLst>
      <p:ext uri="{BB962C8B-B14F-4D97-AF65-F5344CB8AC3E}">
        <p14:creationId xmlns:p14="http://schemas.microsoft.com/office/powerpoint/2010/main" val="901812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au 15"/>
          <p:cNvGraphicFramePr>
            <a:graphicFrameLocks noGrp="1"/>
          </p:cNvGraphicFramePr>
          <p:nvPr>
            <p:extLst>
              <p:ext uri="{D42A27DB-BD31-4B8C-83A1-F6EECF244321}">
                <p14:modId xmlns:p14="http://schemas.microsoft.com/office/powerpoint/2010/main" val="1544264786"/>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4" name="Image 3" descr="IMG_4603.PNG"/>
          <p:cNvPicPr>
            <a:picLocks noChangeAspect="1"/>
          </p:cNvPicPr>
          <p:nvPr/>
        </p:nvPicPr>
        <p:blipFill rotWithShape="1">
          <a:blip r:embed="rId2">
            <a:extLst>
              <a:ext uri="{28A0092B-C50C-407E-A947-70E740481C1C}">
                <a14:useLocalDpi xmlns:a14="http://schemas.microsoft.com/office/drawing/2010/main" val="0"/>
              </a:ext>
            </a:extLst>
          </a:blip>
          <a:srcRect b="49913"/>
          <a:stretch/>
        </p:blipFill>
        <p:spPr>
          <a:xfrm>
            <a:off x="-1" y="1160638"/>
            <a:ext cx="4528377" cy="5670328"/>
          </a:xfrm>
          <a:prstGeom prst="rect">
            <a:avLst/>
          </a:prstGeom>
        </p:spPr>
      </p:pic>
      <p:pic>
        <p:nvPicPr>
          <p:cNvPr id="17" name="Image 16" descr="IMG_4603.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1138"/>
          <a:stretch/>
        </p:blipFill>
        <p:spPr>
          <a:xfrm>
            <a:off x="4528376" y="1165401"/>
            <a:ext cx="4615625" cy="5638255"/>
          </a:xfrm>
          <a:prstGeom prst="rect">
            <a:avLst/>
          </a:prstGeom>
        </p:spPr>
      </p:pic>
      <p:sp>
        <p:nvSpPr>
          <p:cNvPr id="19" name="Rectangle 18"/>
          <p:cNvSpPr/>
          <p:nvPr/>
        </p:nvSpPr>
        <p:spPr>
          <a:xfrm>
            <a:off x="9004" y="412492"/>
            <a:ext cx="9134996" cy="646331"/>
          </a:xfrm>
          <a:prstGeom prst="rect">
            <a:avLst/>
          </a:prstGeom>
        </p:spPr>
        <p:txBody>
          <a:bodyPr wrap="square">
            <a:spAutoFit/>
          </a:bodyPr>
          <a:lstStyle/>
          <a:p>
            <a:pPr algn="ctr"/>
            <a:r>
              <a:rPr lang="fr-FR" sz="3600" dirty="0" smtClean="0">
                <a:solidFill>
                  <a:schemeClr val="bg1"/>
                </a:solidFill>
              </a:rPr>
              <a:t>Le dos n’est pas une structure à protéger</a:t>
            </a:r>
            <a:endParaRPr lang="fr-FR" sz="3600" dirty="0"/>
          </a:p>
        </p:txBody>
      </p:sp>
    </p:spTree>
    <p:extLst>
      <p:ext uri="{BB962C8B-B14F-4D97-AF65-F5344CB8AC3E}">
        <p14:creationId xmlns:p14="http://schemas.microsoft.com/office/powerpoint/2010/main" val="215550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4017775572"/>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2" name="Image 1" descr="IMG_4599 2.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8882"/>
          <a:stretch/>
        </p:blipFill>
        <p:spPr>
          <a:xfrm>
            <a:off x="0" y="374650"/>
            <a:ext cx="5007659" cy="6451186"/>
          </a:xfrm>
          <a:prstGeom prst="rect">
            <a:avLst/>
          </a:prstGeom>
        </p:spPr>
      </p:pic>
      <p:pic>
        <p:nvPicPr>
          <p:cNvPr id="4" name="Image 3" descr="IMG_3996.PN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587" t="14284" r="16888" b="65226"/>
          <a:stretch/>
        </p:blipFill>
        <p:spPr>
          <a:xfrm>
            <a:off x="5387646" y="3014505"/>
            <a:ext cx="3448504" cy="2566894"/>
          </a:xfrm>
          <a:prstGeom prst="rect">
            <a:avLst/>
          </a:prstGeom>
          <a:ln>
            <a:solidFill>
              <a:srgbClr val="FF0000"/>
            </a:solidFill>
          </a:ln>
        </p:spPr>
      </p:pic>
      <p:pic>
        <p:nvPicPr>
          <p:cNvPr id="6" name="Image 5" descr="Capture d’écran 2021-01-24 à 12.27.44.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082759" y="1034446"/>
            <a:ext cx="1930992" cy="1396558"/>
          </a:xfrm>
          <a:prstGeom prst="rect">
            <a:avLst/>
          </a:prstGeom>
          <a:ln>
            <a:noFill/>
          </a:ln>
          <a:effectLst>
            <a:softEdge rad="112500"/>
          </a:effectLst>
        </p:spPr>
      </p:pic>
    </p:spTree>
    <p:extLst>
      <p:ext uri="{BB962C8B-B14F-4D97-AF65-F5344CB8AC3E}">
        <p14:creationId xmlns:p14="http://schemas.microsoft.com/office/powerpoint/2010/main" val="224529939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934031209"/>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2" name="Image 1" descr="IMG_4597.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765" b="53012"/>
          <a:stretch/>
        </p:blipFill>
        <p:spPr>
          <a:xfrm>
            <a:off x="81930" y="1481188"/>
            <a:ext cx="4629182" cy="4539320"/>
          </a:xfrm>
          <a:prstGeom prst="rect">
            <a:avLst/>
          </a:prstGeom>
        </p:spPr>
      </p:pic>
      <p:pic>
        <p:nvPicPr>
          <p:cNvPr id="6" name="Image 5" descr="IMG_4597.PNG"/>
          <p:cNvPicPr>
            <a:picLocks noChangeAspect="1"/>
          </p:cNvPicPr>
          <p:nvPr/>
        </p:nvPicPr>
        <p:blipFill rotWithShape="1">
          <a:blip r:embed="rId2">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6988"/>
          <a:stretch/>
        </p:blipFill>
        <p:spPr>
          <a:xfrm>
            <a:off x="4888635" y="1218427"/>
            <a:ext cx="4255365" cy="5639573"/>
          </a:xfrm>
          <a:prstGeom prst="rect">
            <a:avLst/>
          </a:prstGeom>
        </p:spPr>
      </p:pic>
      <p:sp>
        <p:nvSpPr>
          <p:cNvPr id="7" name="ZoneTexte 6"/>
          <p:cNvSpPr txBox="1"/>
          <p:nvPr/>
        </p:nvSpPr>
        <p:spPr>
          <a:xfrm>
            <a:off x="71982" y="411587"/>
            <a:ext cx="8973240" cy="646331"/>
          </a:xfrm>
          <a:prstGeom prst="rect">
            <a:avLst/>
          </a:prstGeom>
          <a:noFill/>
        </p:spPr>
        <p:txBody>
          <a:bodyPr wrap="square" rtlCol="0">
            <a:spAutoFit/>
          </a:bodyPr>
          <a:lstStyle/>
          <a:p>
            <a:pPr algn="ctr"/>
            <a:r>
              <a:rPr lang="nl-BE" sz="3600" dirty="0" smtClean="0">
                <a:solidFill>
                  <a:schemeClr val="bg1"/>
                </a:solidFill>
                <a:latin typeface="Comic Sans MS"/>
                <a:cs typeface="Comic Sans MS"/>
              </a:rPr>
              <a:t>La météo ?</a:t>
            </a:r>
            <a:endParaRPr lang="nl-BE" sz="3200" dirty="0" smtClean="0">
              <a:solidFill>
                <a:schemeClr val="bg1"/>
              </a:solidFill>
              <a:latin typeface="Comic Sans MS"/>
              <a:cs typeface="Comic Sans MS"/>
            </a:endParaRPr>
          </a:p>
        </p:txBody>
      </p:sp>
    </p:spTree>
    <p:extLst>
      <p:ext uri="{BB962C8B-B14F-4D97-AF65-F5344CB8AC3E}">
        <p14:creationId xmlns:p14="http://schemas.microsoft.com/office/powerpoint/2010/main" val="25075102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au 21"/>
          <p:cNvGraphicFramePr>
            <a:graphicFrameLocks noGrp="1"/>
          </p:cNvGraphicFramePr>
          <p:nvPr>
            <p:extLst>
              <p:ext uri="{D42A27DB-BD31-4B8C-83A1-F6EECF244321}">
                <p14:modId xmlns:p14="http://schemas.microsoft.com/office/powerpoint/2010/main" val="2366638236"/>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600" baseline="0" dirty="0" smtClean="0">
                          <a:solidFill>
                            <a:schemeClr val="tx1"/>
                          </a:solidFill>
                        </a:rPr>
                        <a:t>D</a:t>
                      </a:r>
                      <a:r>
                        <a:rPr lang="fr-FR" sz="1600" dirty="0" smtClean="0">
                          <a:solidFill>
                            <a:schemeClr val="tx1"/>
                          </a:solidFill>
                        </a:rPr>
                        <a:t>ouleur aigüe</a:t>
                      </a:r>
                      <a:endParaRPr lang="fr-FR" sz="1600"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Persistante</a:t>
                      </a:r>
                      <a:r>
                        <a:rPr lang="fr-FR" sz="1800" b="0" baseline="0" dirty="0" smtClean="0">
                          <a:solidFill>
                            <a:schemeClr val="bg1"/>
                          </a:solidFill>
                        </a:rPr>
                        <a:t>?</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1" name="Image 10" descr="Capture d’écran 2023-04-28 à 12.02.17.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2896" r="2340"/>
          <a:stretch/>
        </p:blipFill>
        <p:spPr>
          <a:xfrm>
            <a:off x="1590676" y="2242442"/>
            <a:ext cx="4814544" cy="1992886"/>
          </a:xfrm>
          <a:prstGeom prst="rect">
            <a:avLst/>
          </a:prstGeom>
        </p:spPr>
      </p:pic>
      <p:pic>
        <p:nvPicPr>
          <p:cNvPr id="8"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8362" y="462329"/>
            <a:ext cx="983435" cy="920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descr="Capture d’écran 2021-03-29 à 11.50.57.png"/>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48712" b="9215"/>
          <a:stretch/>
        </p:blipFill>
        <p:spPr>
          <a:xfrm>
            <a:off x="4686915" y="4610303"/>
            <a:ext cx="1335007" cy="1241227"/>
          </a:xfrm>
          <a:prstGeom prst="rect">
            <a:avLst/>
          </a:prstGeom>
          <a:ln>
            <a:solidFill>
              <a:srgbClr val="FF0000"/>
            </a:solidFill>
          </a:ln>
          <a:effectLst>
            <a:softEdge rad="112500"/>
          </a:effectLst>
        </p:spPr>
      </p:pic>
      <p:sp>
        <p:nvSpPr>
          <p:cNvPr id="16" name="Flèche vers la droite 15"/>
          <p:cNvSpPr/>
          <p:nvPr/>
        </p:nvSpPr>
        <p:spPr>
          <a:xfrm rot="8052697">
            <a:off x="2450677" y="4544102"/>
            <a:ext cx="1462465" cy="190184"/>
          </a:xfrm>
          <a:prstGeom prst="rightArrow">
            <a:avLst/>
          </a:prstGeom>
          <a:solidFill>
            <a:srgbClr val="00800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2251490" y="5080149"/>
            <a:ext cx="1837303" cy="461665"/>
          </a:xfrm>
          <a:prstGeom prst="rect">
            <a:avLst/>
          </a:prstGeom>
          <a:noFill/>
        </p:spPr>
        <p:txBody>
          <a:bodyPr wrap="square" rtlCol="0">
            <a:spAutoFit/>
          </a:bodyPr>
          <a:lstStyle/>
          <a:p>
            <a:r>
              <a:rPr lang="fr-FR" sz="2400" b="1" dirty="0" smtClean="0">
                <a:solidFill>
                  <a:srgbClr val="008000"/>
                </a:solidFill>
              </a:rPr>
              <a:t>Pas Douleur</a:t>
            </a:r>
            <a:endParaRPr lang="fr-FR" sz="2400" b="1" dirty="0">
              <a:solidFill>
                <a:srgbClr val="008000"/>
              </a:solidFill>
            </a:endParaRPr>
          </a:p>
        </p:txBody>
      </p:sp>
      <p:pic>
        <p:nvPicPr>
          <p:cNvPr id="18" name="Image 17" descr="Capture d’écran 2021-03-29 à 12.01.05.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86440" y="5495142"/>
            <a:ext cx="1786477" cy="1350030"/>
          </a:xfrm>
          <a:prstGeom prst="rect">
            <a:avLst/>
          </a:prstGeom>
          <a:ln>
            <a:noFill/>
          </a:ln>
          <a:effectLst>
            <a:softEdge rad="112500"/>
          </a:effectLst>
        </p:spPr>
      </p:pic>
      <p:pic>
        <p:nvPicPr>
          <p:cNvPr id="15" name="Image 14" descr="IMG_1721.jp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0" y="4112900"/>
            <a:ext cx="1282918" cy="1428914"/>
          </a:xfrm>
          <a:prstGeom prst="rect">
            <a:avLst/>
          </a:prstGeom>
          <a:ln>
            <a:noFill/>
          </a:ln>
          <a:effectLst>
            <a:softEdge rad="112500"/>
          </a:effectLst>
        </p:spPr>
      </p:pic>
      <p:pic>
        <p:nvPicPr>
          <p:cNvPr id="20" name="Image 19" descr="Capture d’écran 2021-03-29 à 12.06.12.png"/>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193112" y="4124233"/>
            <a:ext cx="1177253" cy="1480075"/>
          </a:xfrm>
          <a:prstGeom prst="rect">
            <a:avLst/>
          </a:prstGeom>
          <a:ln>
            <a:noFill/>
          </a:ln>
          <a:effectLst>
            <a:softEdge rad="112500"/>
          </a:effectLst>
        </p:spPr>
      </p:pic>
      <p:pic>
        <p:nvPicPr>
          <p:cNvPr id="21" name="Image 20" descr="Capture d’écran 2023-01-13 à 11.49.43.png"/>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5940850" y="4525841"/>
            <a:ext cx="2078449" cy="1332948"/>
          </a:xfrm>
          <a:prstGeom prst="rect">
            <a:avLst/>
          </a:prstGeom>
          <a:ln>
            <a:noFill/>
          </a:ln>
          <a:effectLst>
            <a:softEdge rad="112500"/>
          </a:effectLst>
        </p:spPr>
      </p:pic>
      <p:pic>
        <p:nvPicPr>
          <p:cNvPr id="23" name="Image 22" descr="Capture d’écran 2021-03-29 à 11.53.45.png"/>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tretch>
            <a:fillRect/>
          </a:stretch>
        </p:blipFill>
        <p:spPr>
          <a:xfrm>
            <a:off x="7915404" y="4552861"/>
            <a:ext cx="1255690" cy="1296935"/>
          </a:xfrm>
          <a:prstGeom prst="rect">
            <a:avLst/>
          </a:prstGeom>
          <a:ln>
            <a:noFill/>
          </a:ln>
          <a:effectLst>
            <a:softEdge rad="112500"/>
          </a:effectLst>
        </p:spPr>
      </p:pic>
      <p:pic>
        <p:nvPicPr>
          <p:cNvPr id="24" name="Espace réservé du contenu 8"/>
          <p:cNvPicPr>
            <a:picLocks noGrp="1" noChangeAspect="1"/>
          </p:cNvPicPr>
          <p:nvPr>
            <p:ph idx="1"/>
          </p:nvPr>
        </p:nvPicPr>
        <p:blipFill rotWithShape="1">
          <a:blip r:embed="rId18">
            <a:extLst>
              <a:ext uri="{28A0092B-C50C-407E-A947-70E740481C1C}">
                <a14:useLocalDpi xmlns:a14="http://schemas.microsoft.com/office/drawing/2010/main" val="0"/>
              </a:ext>
            </a:extLst>
          </a:blip>
          <a:srcRect l="15591" r="16588"/>
          <a:stretch/>
        </p:blipFill>
        <p:spPr>
          <a:xfrm>
            <a:off x="8236262" y="462329"/>
            <a:ext cx="854221" cy="1061564"/>
          </a:xfrm>
          <a:effectLst>
            <a:softEdge rad="112500"/>
          </a:effectLst>
        </p:spPr>
      </p:pic>
      <p:sp>
        <p:nvSpPr>
          <p:cNvPr id="19" name="Titre 1"/>
          <p:cNvSpPr txBox="1">
            <a:spLocks/>
          </p:cNvSpPr>
          <p:nvPr/>
        </p:nvSpPr>
        <p:spPr bwMode="auto">
          <a:xfrm>
            <a:off x="1282917" y="449501"/>
            <a:ext cx="5888595" cy="11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a:lstStyle>
          <a:p>
            <a:pPr eaLnBrk="1" hangingPunct="1"/>
            <a:r>
              <a:rPr lang="nl-BE" sz="4800" dirty="0" smtClean="0">
                <a:latin typeface="Calisto MT" charset="0"/>
              </a:rPr>
              <a:t>Fonctionnement</a:t>
            </a:r>
            <a:endParaRPr lang="fr-FR" sz="3600" b="1" i="1" u="sng" dirty="0">
              <a:latin typeface="Calisto MT" charset="0"/>
            </a:endParaRPr>
          </a:p>
        </p:txBody>
      </p:sp>
      <p:pic>
        <p:nvPicPr>
          <p:cNvPr id="26" name="Image 25" descr="Capture d’écran 2021-01-23 à 18.04.11.png"/>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86915" y="5770711"/>
            <a:ext cx="1449716" cy="1087289"/>
          </a:xfrm>
          <a:prstGeom prst="rect">
            <a:avLst/>
          </a:prstGeom>
          <a:ln>
            <a:noFill/>
          </a:ln>
          <a:effectLst>
            <a:softEdge rad="112500"/>
          </a:effectLst>
        </p:spPr>
      </p:pic>
      <p:pic>
        <p:nvPicPr>
          <p:cNvPr id="27" name="Image 26" descr="Capture d’écran 2022-01-20 à 08.34.29.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16358" y="5813042"/>
            <a:ext cx="1502074" cy="1032130"/>
          </a:xfrm>
          <a:prstGeom prst="rect">
            <a:avLst/>
          </a:prstGeom>
          <a:ln w="57150" cmpd="sng">
            <a:solidFill>
              <a:srgbClr val="008000"/>
            </a:solidFill>
          </a:ln>
          <a:effectLst>
            <a:softEdge rad="112500"/>
          </a:effectLst>
        </p:spPr>
      </p:pic>
      <p:pic>
        <p:nvPicPr>
          <p:cNvPr id="28" name="Image 27" descr="Capture d’écran 2021-04-01 à 12.00.02.png"/>
          <p:cNvPicPr>
            <a:picLocks noChangeAspect="1"/>
          </p:cNvPicPr>
          <p:nvPr/>
        </p:nvPicPr>
        <p:blipFill rotWithShape="1">
          <a:blip r:embed="rId22">
            <a:extLst>
              <a:ext uri="{BEBA8EAE-BF5A-486C-A8C5-ECC9F3942E4B}">
                <a14:imgProps xmlns:a14="http://schemas.microsoft.com/office/drawing/2010/main">
                  <a14:imgLayer r:embed="rId23">
                    <a14:imgEffect>
                      <a14:sharpenSoften amount="50000"/>
                    </a14:imgEffect>
                  </a14:imgLayer>
                </a14:imgProps>
              </a:ext>
              <a:ext uri="{28A0092B-C50C-407E-A947-70E740481C1C}">
                <a14:useLocalDpi xmlns:a14="http://schemas.microsoft.com/office/drawing/2010/main" val="0"/>
              </a:ext>
            </a:extLst>
          </a:blip>
          <a:srcRect t="17588"/>
          <a:stretch/>
        </p:blipFill>
        <p:spPr>
          <a:xfrm>
            <a:off x="8133702" y="5740519"/>
            <a:ext cx="875014" cy="1101191"/>
          </a:xfrm>
          <a:prstGeom prst="rect">
            <a:avLst/>
          </a:prstGeom>
          <a:ln>
            <a:noFill/>
          </a:ln>
          <a:effectLst>
            <a:softEdge rad="112500"/>
          </a:effectLst>
        </p:spPr>
      </p:pic>
      <p:pic>
        <p:nvPicPr>
          <p:cNvPr id="29" name="Image 28" descr="Capture d’écran 2020-12-12 à 12.39.11.png"/>
          <p:cNvPicPr>
            <a:picLocks noChangeAspect="1"/>
          </p:cNvPicPr>
          <p:nvPr/>
        </p:nvPicPr>
        <p:blipFill rotWithShape="1">
          <a:blip r:embed="rId24">
            <a:extLst>
              <a:ext uri="{28A0092B-C50C-407E-A947-70E740481C1C}">
                <a14:useLocalDpi xmlns:a14="http://schemas.microsoft.com/office/drawing/2010/main" val="0"/>
              </a:ext>
            </a:extLst>
          </a:blip>
          <a:srcRect r="7628"/>
          <a:stretch/>
        </p:blipFill>
        <p:spPr>
          <a:xfrm>
            <a:off x="1821601" y="5526936"/>
            <a:ext cx="1527794" cy="1331064"/>
          </a:xfrm>
          <a:prstGeom prst="rect">
            <a:avLst/>
          </a:prstGeom>
          <a:ln>
            <a:noFill/>
          </a:ln>
          <a:effectLst>
            <a:softEdge rad="112500"/>
          </a:effectLst>
        </p:spPr>
      </p:pic>
      <p:sp>
        <p:nvSpPr>
          <p:cNvPr id="30" name="ZoneTexte 3"/>
          <p:cNvSpPr txBox="1">
            <a:spLocks noChangeArrowheads="1"/>
          </p:cNvSpPr>
          <p:nvPr/>
        </p:nvSpPr>
        <p:spPr bwMode="auto">
          <a:xfrm>
            <a:off x="6661803" y="2432298"/>
            <a:ext cx="2422420" cy="1892826"/>
          </a:xfrm>
          <a:prstGeom prst="rect">
            <a:avLst/>
          </a:prstGeom>
          <a:noFill/>
          <a:ln w="28575" cmpd="sng">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algn="ctr" eaLnBrk="1" hangingPunct="1">
              <a:defRPr/>
            </a:pPr>
            <a:endParaRPr lang="fr-FR" sz="900" dirty="0" smtClean="0">
              <a:latin typeface="Comic Sans MS" charset="0"/>
              <a:cs typeface="Comic Sans MS" charset="0"/>
            </a:endParaRPr>
          </a:p>
          <a:p>
            <a:pPr marL="285750" indent="-285750" algn="just" eaLnBrk="1" hangingPunct="1">
              <a:buFont typeface="Wingdings" charset="2"/>
              <a:buChar char="Ø"/>
              <a:defRPr/>
            </a:pPr>
            <a:r>
              <a:rPr lang="fr-FR" sz="900" dirty="0" smtClean="0">
                <a:latin typeface="Comic Sans MS" charset="0"/>
                <a:cs typeface="Comic Sans MS" charset="0"/>
              </a:rPr>
              <a:t>Indicateur </a:t>
            </a:r>
            <a:r>
              <a:rPr lang="fr-FR" sz="900" b="1" dirty="0" smtClean="0">
                <a:latin typeface="Comic Sans MS" charset="0"/>
                <a:cs typeface="Comic Sans MS" charset="0"/>
              </a:rPr>
              <a:t>peu fiable </a:t>
            </a:r>
            <a:r>
              <a:rPr lang="fr-FR" sz="900" dirty="0" smtClean="0">
                <a:latin typeface="Comic Sans MS" charset="0"/>
                <a:cs typeface="Comic Sans MS" charset="0"/>
              </a:rPr>
              <a:t>de blessure</a:t>
            </a:r>
          </a:p>
          <a:p>
            <a:pPr algn="just" eaLnBrk="1" hangingPunct="1">
              <a:defRPr/>
            </a:pPr>
            <a:endParaRPr lang="fr-FR" sz="900" dirty="0" smtClean="0">
              <a:solidFill>
                <a:srgbClr val="7F7F7F"/>
              </a:solidFill>
              <a:latin typeface="Comic Sans MS" charset="0"/>
              <a:cs typeface="Comic Sans MS" charset="0"/>
            </a:endParaRPr>
          </a:p>
          <a:p>
            <a:pPr marL="285750" indent="-285750" algn="just" eaLnBrk="1" hangingPunct="1">
              <a:buFont typeface="Wingdings" charset="2"/>
              <a:buChar char="Ø"/>
              <a:defRPr/>
            </a:pPr>
            <a:r>
              <a:rPr lang="fr-FR" sz="900" dirty="0" smtClean="0">
                <a:latin typeface="Comic Sans MS" charset="0"/>
                <a:cs typeface="Comic Sans MS" charset="0"/>
              </a:rPr>
              <a:t>Efficace pour signaler un « danger », </a:t>
            </a:r>
            <a:r>
              <a:rPr lang="fr-FR" sz="900" b="1" dirty="0" smtClean="0">
                <a:latin typeface="Comic Sans MS" charset="0"/>
                <a:cs typeface="Comic Sans MS" charset="0"/>
              </a:rPr>
              <a:t>PAS</a:t>
            </a:r>
            <a:r>
              <a:rPr lang="fr-FR" sz="900" dirty="0" smtClean="0">
                <a:latin typeface="Comic Sans MS" charset="0"/>
                <a:cs typeface="Comic Sans MS" charset="0"/>
              </a:rPr>
              <a:t> sa gravité</a:t>
            </a:r>
          </a:p>
          <a:p>
            <a:pPr algn="just" eaLnBrk="1" hangingPunct="1">
              <a:defRPr/>
            </a:pPr>
            <a:endParaRPr lang="fr-FR" sz="900" b="1" dirty="0">
              <a:latin typeface="Comic Sans MS" charset="0"/>
              <a:cs typeface="Comic Sans MS" charset="0"/>
            </a:endParaRPr>
          </a:p>
          <a:p>
            <a:pPr marL="285750" indent="-285750" algn="just" eaLnBrk="1" hangingPunct="1">
              <a:buFont typeface="Wingdings" charset="2"/>
              <a:buChar char="Ø"/>
              <a:defRPr/>
            </a:pPr>
            <a:r>
              <a:rPr lang="fr-FR" sz="900" b="1" dirty="0" smtClean="0">
                <a:latin typeface="Comic Sans MS" charset="0"/>
                <a:cs typeface="Comic Sans MS" charset="0"/>
              </a:rPr>
              <a:t>PEU</a:t>
            </a:r>
            <a:r>
              <a:rPr lang="fr-FR" sz="900" dirty="0" smtClean="0">
                <a:latin typeface="Comic Sans MS" charset="0"/>
                <a:cs typeface="Comic Sans MS" charset="0"/>
              </a:rPr>
              <a:t> </a:t>
            </a:r>
            <a:r>
              <a:rPr lang="fr-FR" sz="900" dirty="0">
                <a:latin typeface="Comic Sans MS" charset="0"/>
                <a:cs typeface="Comic Sans MS" charset="0"/>
              </a:rPr>
              <a:t>efficace pour </a:t>
            </a:r>
            <a:r>
              <a:rPr lang="fr-FR" sz="900" b="1" dirty="0" smtClean="0">
                <a:latin typeface="Comic Sans MS" charset="0"/>
                <a:cs typeface="Comic Sans MS" charset="0"/>
              </a:rPr>
              <a:t>situer</a:t>
            </a:r>
            <a:r>
              <a:rPr lang="fr-FR" sz="900" dirty="0" smtClean="0">
                <a:latin typeface="Comic Sans MS" charset="0"/>
                <a:cs typeface="Comic Sans MS" charset="0"/>
              </a:rPr>
              <a:t> le danger</a:t>
            </a:r>
          </a:p>
          <a:p>
            <a:pPr algn="just" eaLnBrk="1" hangingPunct="1">
              <a:defRPr/>
            </a:pPr>
            <a:endParaRPr lang="fr-FR" sz="900" dirty="0">
              <a:latin typeface="Comic Sans MS" charset="0"/>
              <a:cs typeface="Comic Sans MS" charset="0"/>
              <a:sym typeface="Wingdings"/>
            </a:endParaRPr>
          </a:p>
          <a:p>
            <a:pPr marL="285750" indent="-285750" eaLnBrk="1" hangingPunct="1">
              <a:buFont typeface="Wingdings" charset="2"/>
              <a:buChar char="Ø"/>
              <a:defRPr/>
            </a:pPr>
            <a:r>
              <a:rPr lang="fr-FR" sz="900" b="1" dirty="0" smtClean="0">
                <a:latin typeface="Comic Sans MS" charset="0"/>
                <a:cs typeface="Comic Sans MS" charset="0"/>
              </a:rPr>
              <a:t>PAS</a:t>
            </a:r>
            <a:r>
              <a:rPr lang="fr-FR" sz="900" dirty="0" smtClean="0">
                <a:latin typeface="Comic Sans MS" charset="0"/>
                <a:cs typeface="Comic Sans MS" charset="0"/>
              </a:rPr>
              <a:t> </a:t>
            </a:r>
            <a:r>
              <a:rPr lang="fr-FR" sz="900" dirty="0" smtClean="0">
                <a:latin typeface="Comic Sans MS"/>
                <a:cs typeface="Comic Sans MS"/>
                <a:sym typeface="Wingdings"/>
              </a:rPr>
              <a:t>proportionnelle aux lésions</a:t>
            </a:r>
            <a:endParaRPr lang="fr-FR" sz="900" dirty="0" smtClean="0">
              <a:solidFill>
                <a:srgbClr val="7F7F7F"/>
              </a:solidFill>
              <a:latin typeface="Comic Sans MS"/>
              <a:cs typeface="Comic Sans MS"/>
              <a:sym typeface="Wingdings"/>
            </a:endParaRPr>
          </a:p>
          <a:p>
            <a:pPr eaLnBrk="1" hangingPunct="1">
              <a:defRPr/>
            </a:pPr>
            <a:endParaRPr lang="fr-FR" sz="900" dirty="0" smtClean="0">
              <a:latin typeface="Comic Sans MS"/>
              <a:cs typeface="Comic Sans MS"/>
              <a:sym typeface="Wingdings"/>
            </a:endParaRPr>
          </a:p>
          <a:p>
            <a:pPr marL="285750" indent="-285750" algn="just" eaLnBrk="1" hangingPunct="1">
              <a:buFont typeface="Wingdings" charset="2"/>
              <a:buChar char="Ø"/>
              <a:defRPr/>
            </a:pPr>
            <a:r>
              <a:rPr lang="fr-FR" sz="900" b="1" dirty="0" smtClean="0">
                <a:latin typeface="Comic Sans MS" charset="0"/>
                <a:cs typeface="Comic Sans MS" charset="0"/>
              </a:rPr>
              <a:t>Parfois absente même en cas de </a:t>
            </a:r>
            <a:r>
              <a:rPr lang="fr-FR" sz="900" b="1" dirty="0" smtClean="0">
                <a:latin typeface="Comic Sans MS" charset="0"/>
                <a:cs typeface="Comic Sans MS" charset="0"/>
              </a:rPr>
              <a:t>problème grave</a:t>
            </a:r>
            <a:endParaRPr lang="fr-FR" sz="900" b="1" dirty="0" smtClean="0">
              <a:latin typeface="Comic Sans MS" charset="0"/>
              <a:cs typeface="Comic Sans MS" charset="0"/>
            </a:endParaRPr>
          </a:p>
          <a:p>
            <a:pPr algn="just" eaLnBrk="1" hangingPunct="1">
              <a:defRPr/>
            </a:pPr>
            <a:endParaRPr lang="fr-FR" sz="900" dirty="0" smtClean="0">
              <a:solidFill>
                <a:srgbClr val="7F7F7F"/>
              </a:solidFill>
              <a:latin typeface="Comic Sans MS" charset="0"/>
              <a:cs typeface="Comic Sans MS" charset="0"/>
            </a:endParaRPr>
          </a:p>
        </p:txBody>
      </p:sp>
    </p:spTree>
    <p:extLst>
      <p:ext uri="{BB962C8B-B14F-4D97-AF65-F5344CB8AC3E}">
        <p14:creationId xmlns:p14="http://schemas.microsoft.com/office/powerpoint/2010/main" val="2770585098"/>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293" y="581259"/>
            <a:ext cx="6906296" cy="1077218"/>
          </a:xfrm>
          <a:prstGeom prst="rect">
            <a:avLst/>
          </a:prstGeom>
          <a:noFill/>
        </p:spPr>
        <p:txBody>
          <a:bodyPr wrap="square" rtlCol="0">
            <a:spAutoFit/>
          </a:bodyPr>
          <a:lstStyle/>
          <a:p>
            <a:pPr algn="ctr"/>
            <a:r>
              <a:rPr lang="nl-BE" sz="3200" dirty="0" smtClean="0">
                <a:solidFill>
                  <a:schemeClr val="bg1"/>
                </a:solidFill>
                <a:latin typeface="Comic Sans MS"/>
                <a:cs typeface="Comic Sans MS"/>
              </a:rPr>
              <a:t>“ Je veux juste qu’on </a:t>
            </a:r>
            <a:r>
              <a:rPr lang="nl-BE" sz="3200" dirty="0" smtClean="0">
                <a:solidFill>
                  <a:schemeClr val="bg1"/>
                </a:solidFill>
                <a:latin typeface="Comic Sans MS"/>
                <a:cs typeface="Comic Sans MS"/>
              </a:rPr>
              <a:t>trouve le </a:t>
            </a:r>
            <a:r>
              <a:rPr lang="nl-BE" sz="3200" dirty="0" smtClean="0">
                <a:solidFill>
                  <a:schemeClr val="bg1"/>
                </a:solidFill>
                <a:latin typeface="Comic Sans MS"/>
                <a:cs typeface="Comic Sans MS"/>
              </a:rPr>
              <a:t>problème </a:t>
            </a:r>
            <a:r>
              <a:rPr lang="nl-BE" sz="3200" dirty="0" smtClean="0">
                <a:solidFill>
                  <a:schemeClr val="bg1"/>
                </a:solidFill>
                <a:latin typeface="Comic Sans MS"/>
                <a:cs typeface="Comic Sans MS"/>
              </a:rPr>
              <a:t>”</a:t>
            </a:r>
            <a:endParaRPr lang="nl-BE" i="1" dirty="0">
              <a:solidFill>
                <a:schemeClr val="bg1"/>
              </a:solidFill>
              <a:latin typeface="Comic Sans MS"/>
              <a:cs typeface="Comic Sans MS"/>
            </a:endParaRPr>
          </a:p>
        </p:txBody>
      </p:sp>
      <p:graphicFrame>
        <p:nvGraphicFramePr>
          <p:cNvPr id="10" name="Tableau 9"/>
          <p:cNvGraphicFramePr>
            <a:graphicFrameLocks noGrp="1"/>
          </p:cNvGraphicFramePr>
          <p:nvPr>
            <p:extLst>
              <p:ext uri="{D42A27DB-BD31-4B8C-83A1-F6EECF244321}">
                <p14:modId xmlns:p14="http://schemas.microsoft.com/office/powerpoint/2010/main" val="379669232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3" name="Image 12" descr="Capture d’écran 2023-03-23 à 18.59.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663" y="375290"/>
            <a:ext cx="1592337" cy="1330382"/>
          </a:xfrm>
          <a:prstGeom prst="rect">
            <a:avLst/>
          </a:prstGeom>
        </p:spPr>
      </p:pic>
      <p:pic>
        <p:nvPicPr>
          <p:cNvPr id="14" name="Image 13" descr="Capture d’écran 2021-01-20 à 17.45.14.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145990" y="3178301"/>
            <a:ext cx="1576503" cy="1400218"/>
          </a:xfrm>
          <a:prstGeom prst="rect">
            <a:avLst/>
          </a:prstGeom>
          <a:ln>
            <a:noFill/>
          </a:ln>
          <a:effectLst>
            <a:softEdge rad="112500"/>
          </a:effectLst>
        </p:spPr>
      </p:pic>
      <p:pic>
        <p:nvPicPr>
          <p:cNvPr id="7" name="Image 6" descr="Capture d’écran . 2024-03-12 à 15.10.16.jpeg"/>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4305"/>
          <a:stretch/>
        </p:blipFill>
        <p:spPr>
          <a:xfrm>
            <a:off x="4708796" y="4784727"/>
            <a:ext cx="4437927" cy="2073273"/>
          </a:xfrm>
          <a:prstGeom prst="rect">
            <a:avLst/>
          </a:prstGeom>
        </p:spPr>
      </p:pic>
      <p:sp>
        <p:nvSpPr>
          <p:cNvPr id="11" name="ZoneTexte 10"/>
          <p:cNvSpPr txBox="1"/>
          <p:nvPr/>
        </p:nvSpPr>
        <p:spPr>
          <a:xfrm>
            <a:off x="124096" y="2640244"/>
            <a:ext cx="4096704" cy="1569660"/>
          </a:xfrm>
          <a:prstGeom prst="rect">
            <a:avLst/>
          </a:prstGeom>
          <a:noFill/>
          <a:ln w="28575" cmpd="sng">
            <a:solidFill>
              <a:srgbClr val="000090"/>
            </a:solidFill>
          </a:ln>
        </p:spPr>
        <p:txBody>
          <a:bodyPr wrap="square" rtlCol="0">
            <a:spAutoFit/>
          </a:bodyPr>
          <a:lstStyle/>
          <a:p>
            <a:pPr marL="171450" indent="-171450" algn="just">
              <a:buFont typeface="Arial"/>
              <a:buChar char="•"/>
            </a:pPr>
            <a:endParaRPr lang="nl-BE" sz="1200" b="1" u="sng" dirty="0" smtClean="0">
              <a:latin typeface="Comic Sans MS"/>
              <a:cs typeface="Comic Sans MS"/>
              <a:sym typeface="Wingdings"/>
            </a:endParaRPr>
          </a:p>
          <a:p>
            <a:pPr marL="171450" indent="-171450" algn="just">
              <a:buFont typeface="Arial"/>
              <a:buChar char="•"/>
            </a:pPr>
            <a:r>
              <a:rPr lang="nl-BE" sz="1200" b="1" u="sng" dirty="0" smtClean="0">
                <a:latin typeface="Comic Sans MS"/>
                <a:cs typeface="Comic Sans MS"/>
                <a:sym typeface="Wingdings"/>
              </a:rPr>
              <a:t>Médicaments</a:t>
            </a:r>
            <a:r>
              <a:rPr lang="nl-BE" sz="1200" dirty="0" smtClean="0">
                <a:latin typeface="Comic Sans MS"/>
                <a:cs typeface="Comic Sans MS"/>
                <a:sym typeface="Wingdings"/>
              </a:rPr>
              <a:t> : pas d’efficacité à moyen terme</a:t>
            </a:r>
          </a:p>
          <a:p>
            <a:pPr marL="171450" indent="-171450" algn="just">
              <a:buFont typeface="Arial"/>
              <a:buChar char="•"/>
            </a:pPr>
            <a:endParaRPr lang="nl-BE" sz="1200" dirty="0">
              <a:latin typeface="Comic Sans MS"/>
              <a:cs typeface="Comic Sans MS"/>
              <a:sym typeface="Wingdings"/>
            </a:endParaRPr>
          </a:p>
          <a:p>
            <a:pPr marL="171450" indent="-171450" algn="just">
              <a:buFont typeface="Arial"/>
              <a:buChar char="•"/>
            </a:pPr>
            <a:r>
              <a:rPr lang="nl-BE" sz="1200" b="1" u="sng" dirty="0" smtClean="0">
                <a:latin typeface="Comic Sans MS"/>
                <a:cs typeface="Comic Sans MS"/>
                <a:sym typeface="Wingdings"/>
              </a:rPr>
              <a:t>Infiltrations &amp; chirurgie </a:t>
            </a:r>
            <a:r>
              <a:rPr lang="nl-BE" sz="1200" dirty="0" smtClean="0">
                <a:latin typeface="Comic Sans MS"/>
                <a:cs typeface="Comic Sans MS"/>
                <a:sym typeface="Wingdings"/>
              </a:rPr>
              <a:t>: non indiqués dans la lombalgie commune</a:t>
            </a:r>
          </a:p>
          <a:p>
            <a:pPr marL="171450" indent="-171450" algn="just">
              <a:buFont typeface="Arial"/>
              <a:buChar char="•"/>
            </a:pPr>
            <a:endParaRPr lang="nl-BE" sz="1200" dirty="0">
              <a:latin typeface="Comic Sans MS"/>
              <a:cs typeface="Comic Sans MS"/>
              <a:sym typeface="Wingdings"/>
            </a:endParaRPr>
          </a:p>
          <a:p>
            <a:pPr marL="171450" indent="-171450" algn="just">
              <a:buFont typeface="Arial"/>
              <a:buChar char="•"/>
            </a:pPr>
            <a:r>
              <a:rPr lang="nl-BE" sz="1200" b="1" u="sng" dirty="0" smtClean="0">
                <a:latin typeface="Comic Sans MS"/>
                <a:cs typeface="Comic Sans MS"/>
                <a:sym typeface="Wingdings"/>
              </a:rPr>
              <a:t>Ceinture, </a:t>
            </a:r>
            <a:r>
              <a:rPr lang="nl-BE" sz="1200" b="1" u="sng" dirty="0">
                <a:latin typeface="Comic Sans MS"/>
                <a:cs typeface="Comic Sans MS"/>
                <a:sym typeface="Wingdings"/>
              </a:rPr>
              <a:t>s</a:t>
            </a:r>
            <a:r>
              <a:rPr lang="nl-BE" sz="1200" b="1" u="sng" dirty="0" smtClean="0">
                <a:latin typeface="Comic Sans MS"/>
                <a:cs typeface="Comic Sans MS"/>
                <a:sym typeface="Wingdings"/>
              </a:rPr>
              <a:t>emelles </a:t>
            </a:r>
            <a:r>
              <a:rPr lang="nl-BE" sz="1200" dirty="0" smtClean="0">
                <a:latin typeface="Comic Sans MS"/>
                <a:cs typeface="Comic Sans MS"/>
                <a:sym typeface="Wingdings"/>
              </a:rPr>
              <a:t> aucune efficacité préventive</a:t>
            </a:r>
          </a:p>
          <a:p>
            <a:pPr algn="just"/>
            <a:endParaRPr lang="nl-BE" sz="1200" dirty="0" smtClean="0">
              <a:latin typeface="Comic Sans MS"/>
              <a:cs typeface="Comic Sans MS"/>
              <a:sym typeface="Wingdings"/>
            </a:endParaRPr>
          </a:p>
        </p:txBody>
      </p:sp>
      <p:pic>
        <p:nvPicPr>
          <p:cNvPr id="12" name="Image 11" descr="Capture d’écran 2022-09-29 à 10.37.36.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7054385" y="1993161"/>
            <a:ext cx="2048160" cy="2791566"/>
          </a:xfrm>
          <a:prstGeom prst="rect">
            <a:avLst/>
          </a:prstGeom>
        </p:spPr>
      </p:pic>
      <p:pic>
        <p:nvPicPr>
          <p:cNvPr id="15" name="Image 14" descr="Capture d’écran 2023-12-12 à 11.00.48.png"/>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72890" t="52803" b="21731"/>
          <a:stretch/>
        </p:blipFill>
        <p:spPr>
          <a:xfrm>
            <a:off x="1347551" y="4444386"/>
            <a:ext cx="1689148" cy="1651065"/>
          </a:xfrm>
          <a:prstGeom prst="rect">
            <a:avLst/>
          </a:prstGeom>
        </p:spPr>
      </p:pic>
    </p:spTree>
    <p:extLst>
      <p:ext uri="{BB962C8B-B14F-4D97-AF65-F5344CB8AC3E}">
        <p14:creationId xmlns:p14="http://schemas.microsoft.com/office/powerpoint/2010/main" val="4269969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7193" y="2303380"/>
            <a:ext cx="5879050" cy="2254463"/>
          </a:xfrm>
          <a:prstGeom prst="rect">
            <a:avLst/>
          </a:prstGeom>
          <a:solidFill>
            <a:srgbClr val="FFFFFF">
              <a:alpha val="0"/>
            </a:srgbClr>
          </a:solidFill>
          <a:ln w="28575" cmpd="sng">
            <a:solidFill>
              <a:srgbClr val="000090"/>
            </a:solidFill>
          </a:ln>
        </p:spPr>
        <p:txBody>
          <a:bodyPr wrap="square">
            <a:spAutoFit/>
          </a:bodyPr>
          <a:lstStyle/>
          <a:p>
            <a:pPr marL="228600" indent="-228600" algn="just">
              <a:buFont typeface="+mj-lt"/>
              <a:buAutoNum type="arabicPeriod"/>
              <a:defRPr/>
            </a:pPr>
            <a:r>
              <a:rPr lang="fr-FR" sz="1200" b="1" dirty="0" smtClean="0">
                <a:solidFill>
                  <a:srgbClr val="000000"/>
                </a:solidFill>
                <a:latin typeface="Comic Sans MS"/>
                <a:cs typeface="Comic Sans MS"/>
                <a:sym typeface="Wingdings"/>
              </a:rPr>
              <a:t>Apprendre à vider sa coupe = désensibiliser</a:t>
            </a:r>
          </a:p>
          <a:p>
            <a:pPr marL="171450" indent="-171450" algn="just">
              <a:buFont typeface="Wingdings" charset="2"/>
              <a:buChar char="ü"/>
              <a:defRPr/>
            </a:pPr>
            <a:r>
              <a:rPr lang="fr-FR" sz="800" i="1" dirty="0" smtClean="0">
                <a:solidFill>
                  <a:srgbClr val="7F7F7F"/>
                </a:solidFill>
                <a:latin typeface="Comic Sans MS"/>
                <a:cs typeface="Comic Sans MS"/>
                <a:sym typeface="Wingdings"/>
              </a:rPr>
              <a:t>"Cibler </a:t>
            </a:r>
            <a:r>
              <a:rPr lang="fr-FR" sz="800" i="1" dirty="0">
                <a:solidFill>
                  <a:srgbClr val="7F7F7F"/>
                </a:solidFill>
                <a:latin typeface="Comic Sans MS"/>
                <a:cs typeface="Comic Sans MS"/>
                <a:sym typeface="Wingdings"/>
              </a:rPr>
              <a:t>les facteurs de </a:t>
            </a:r>
            <a:r>
              <a:rPr lang="fr-FR" sz="800" i="1" dirty="0" smtClean="0">
                <a:solidFill>
                  <a:srgbClr val="7F7F7F"/>
                </a:solidFill>
                <a:latin typeface="Comic Sans MS"/>
                <a:cs typeface="Comic Sans MS"/>
                <a:sym typeface="Wingdings"/>
              </a:rPr>
              <a:t>vulnérabilité et de sensibilisation </a:t>
            </a:r>
            <a:r>
              <a:rPr lang="fr-FR" sz="800" i="1" dirty="0">
                <a:solidFill>
                  <a:srgbClr val="7F7F7F"/>
                </a:solidFill>
                <a:latin typeface="Comic Sans MS"/>
                <a:cs typeface="Comic Sans MS"/>
                <a:sym typeface="Wingdings"/>
              </a:rPr>
              <a:t>sur lesquels nous pouvons </a:t>
            </a:r>
            <a:r>
              <a:rPr lang="fr-FR" sz="800" i="1" dirty="0" smtClean="0">
                <a:solidFill>
                  <a:srgbClr val="7F7F7F"/>
                </a:solidFill>
                <a:latin typeface="Comic Sans MS"/>
                <a:cs typeface="Comic Sans MS"/>
                <a:sym typeface="Wingdings"/>
              </a:rPr>
              <a:t>agir = santé physique et mentale !</a:t>
            </a:r>
            <a:endParaRPr lang="fr-FR" sz="800" i="1" dirty="0">
              <a:solidFill>
                <a:srgbClr val="7F7F7F"/>
              </a:solidFill>
              <a:latin typeface="Comic Sans MS"/>
              <a:cs typeface="Comic Sans MS"/>
              <a:sym typeface="Wingdings"/>
            </a:endParaRPr>
          </a:p>
          <a:p>
            <a:pPr algn="just">
              <a:defRPr/>
            </a:pPr>
            <a:endParaRPr lang="fr-FR" sz="1050" b="1" dirty="0">
              <a:solidFill>
                <a:srgbClr val="000000"/>
              </a:solidFill>
              <a:latin typeface="Comic Sans MS"/>
              <a:cs typeface="Comic Sans MS"/>
              <a:sym typeface="Wingdings"/>
            </a:endParaRPr>
          </a:p>
          <a:p>
            <a:pPr algn="just">
              <a:defRPr/>
            </a:pPr>
            <a:r>
              <a:rPr lang="fr-FR" sz="1050" b="1" dirty="0" smtClean="0">
                <a:solidFill>
                  <a:srgbClr val="000000"/>
                </a:solidFill>
                <a:latin typeface="Comic Sans MS"/>
                <a:cs typeface="Comic Sans MS"/>
                <a:sym typeface="Wingdings"/>
              </a:rPr>
              <a:t>2. </a:t>
            </a:r>
            <a:r>
              <a:rPr lang="fr-FR" sz="1200" b="1" dirty="0" smtClean="0">
                <a:solidFill>
                  <a:srgbClr val="000000"/>
                </a:solidFill>
                <a:latin typeface="Comic Sans MS"/>
                <a:cs typeface="Comic Sans MS"/>
                <a:sym typeface="Wingdings"/>
              </a:rPr>
              <a:t>Développer activement sa coupe = </a:t>
            </a:r>
            <a:r>
              <a:rPr lang="fr-FR" sz="1200" b="1" dirty="0" smtClean="0">
                <a:solidFill>
                  <a:srgbClr val="000000"/>
                </a:solidFill>
                <a:latin typeface="Comic Sans MS"/>
                <a:cs typeface="Comic Sans MS"/>
                <a:sym typeface="Wingdings"/>
              </a:rPr>
              <a:t>capacités et santé</a:t>
            </a:r>
            <a:endParaRPr lang="fr-FR" sz="1200" b="1" dirty="0">
              <a:solidFill>
                <a:srgbClr val="000000"/>
              </a:solidFill>
              <a:latin typeface="Comic Sans MS"/>
              <a:cs typeface="Comic Sans MS"/>
              <a:sym typeface="Wingdings"/>
            </a:endParaRPr>
          </a:p>
          <a:p>
            <a:pPr marL="685800" lvl="1" indent="-228600" algn="just">
              <a:buFont typeface="Wingdings" charset="2"/>
              <a:buChar char="ü"/>
              <a:defRPr/>
            </a:pPr>
            <a:r>
              <a:rPr lang="fr-FR" sz="800" i="1" dirty="0">
                <a:solidFill>
                  <a:srgbClr val="7F7F7F"/>
                </a:solidFill>
                <a:latin typeface="Comic Sans MS"/>
                <a:cs typeface="Comic Sans MS"/>
                <a:sym typeface="Wingdings"/>
              </a:rPr>
              <a:t>D</a:t>
            </a:r>
            <a:r>
              <a:rPr lang="fr-FR" sz="800" i="1" dirty="0" smtClean="0">
                <a:solidFill>
                  <a:srgbClr val="7F7F7F"/>
                </a:solidFill>
                <a:latin typeface="Comic Sans MS"/>
                <a:cs typeface="Comic Sans MS"/>
                <a:sym typeface="Wingdings"/>
              </a:rPr>
              <a:t>e </a:t>
            </a:r>
            <a:r>
              <a:rPr lang="fr-FR" sz="800" i="1" dirty="0">
                <a:solidFill>
                  <a:srgbClr val="7F7F7F"/>
                </a:solidFill>
                <a:latin typeface="Comic Sans MS"/>
                <a:cs typeface="Comic Sans MS"/>
                <a:sym typeface="Wingdings"/>
              </a:rPr>
              <a:t>façon active : sa santé = développer ses forces plutôt que chercher des « failles ») </a:t>
            </a:r>
            <a:endParaRPr lang="fr-FR" sz="800" i="1" dirty="0" smtClean="0">
              <a:solidFill>
                <a:srgbClr val="7F7F7F"/>
              </a:solidFill>
              <a:latin typeface="Comic Sans MS"/>
              <a:cs typeface="Comic Sans MS"/>
              <a:sym typeface="Wingdings"/>
            </a:endParaRPr>
          </a:p>
          <a:p>
            <a:pPr marL="628650" lvl="1" indent="-171450" algn="just">
              <a:buFont typeface="Wingdings" charset="2"/>
              <a:buChar char="ü"/>
              <a:defRPr/>
            </a:pPr>
            <a:r>
              <a:rPr lang="fr-FR" sz="800" i="1" dirty="0" smtClean="0">
                <a:solidFill>
                  <a:schemeClr val="tx1">
                    <a:lumMod val="50000"/>
                    <a:lumOff val="50000"/>
                  </a:schemeClr>
                </a:solidFill>
                <a:latin typeface="Comic Sans MS"/>
                <a:cs typeface="Comic Sans MS"/>
                <a:sym typeface="Wingdings"/>
              </a:rPr>
              <a:t>cibler </a:t>
            </a:r>
            <a:r>
              <a:rPr lang="fr-FR" sz="800" i="1" dirty="0">
                <a:solidFill>
                  <a:schemeClr val="tx1">
                    <a:lumMod val="50000"/>
                    <a:lumOff val="50000"/>
                  </a:schemeClr>
                </a:solidFill>
                <a:latin typeface="Comic Sans MS"/>
                <a:cs typeface="Comic Sans MS"/>
                <a:sym typeface="Wingdings"/>
              </a:rPr>
              <a:t>les activités qui font plaisir </a:t>
            </a:r>
            <a:r>
              <a:rPr lang="fr-FR" sz="800" i="1" dirty="0" smtClean="0">
                <a:solidFill>
                  <a:schemeClr val="tx1">
                    <a:lumMod val="50000"/>
                    <a:lumOff val="50000"/>
                  </a:schemeClr>
                </a:solidFill>
                <a:latin typeface="Comic Sans MS"/>
                <a:cs typeface="Comic Sans MS"/>
                <a:sym typeface="Wingdings"/>
              </a:rPr>
              <a:t>et s’exposer à ce qu’on </a:t>
            </a:r>
            <a:r>
              <a:rPr lang="fr-FR" sz="800" i="1" dirty="0">
                <a:solidFill>
                  <a:schemeClr val="tx1">
                    <a:lumMod val="50000"/>
                    <a:lumOff val="50000"/>
                  </a:schemeClr>
                </a:solidFill>
                <a:latin typeface="Comic Sans MS"/>
                <a:cs typeface="Comic Sans MS"/>
                <a:sym typeface="Wingdings"/>
              </a:rPr>
              <a:t>évite par </a:t>
            </a:r>
            <a:r>
              <a:rPr lang="fr-FR" sz="800" i="1" dirty="0" smtClean="0">
                <a:solidFill>
                  <a:schemeClr val="tx1">
                    <a:lumMod val="50000"/>
                    <a:lumOff val="50000"/>
                  </a:schemeClr>
                </a:solidFill>
                <a:latin typeface="Comic Sans MS"/>
                <a:cs typeface="Comic Sans MS"/>
                <a:sym typeface="Wingdings"/>
              </a:rPr>
              <a:t>peur/manque d’habitude </a:t>
            </a:r>
            <a:r>
              <a:rPr lang="fr-FR" sz="800" i="1" dirty="0">
                <a:solidFill>
                  <a:schemeClr val="tx1">
                    <a:lumMod val="50000"/>
                    <a:lumOff val="50000"/>
                  </a:schemeClr>
                </a:solidFill>
                <a:latin typeface="Comic Sans MS"/>
                <a:cs typeface="Comic Sans MS"/>
                <a:sym typeface="Wingdings"/>
              </a:rPr>
              <a:t> explorer les mouvements </a:t>
            </a:r>
          </a:p>
          <a:p>
            <a:pPr algn="just">
              <a:defRPr/>
            </a:pPr>
            <a:endParaRPr lang="fr-FR" sz="1000" b="1" dirty="0">
              <a:solidFill>
                <a:srgbClr val="000000"/>
              </a:solidFill>
              <a:latin typeface="Comic Sans MS"/>
              <a:cs typeface="Comic Sans MS"/>
              <a:sym typeface="Wingdings"/>
            </a:endParaRPr>
          </a:p>
          <a:p>
            <a:pPr algn="just">
              <a:defRPr/>
            </a:pPr>
            <a:r>
              <a:rPr lang="fr-FR" sz="1050" b="1" dirty="0" smtClean="0">
                <a:solidFill>
                  <a:srgbClr val="000000"/>
                </a:solidFill>
                <a:latin typeface="Comic Sans MS"/>
                <a:cs typeface="Comic Sans MS"/>
                <a:sym typeface="Wingdings"/>
              </a:rPr>
              <a:t>3. </a:t>
            </a:r>
            <a:r>
              <a:rPr lang="fr-FR" sz="1200" b="1" dirty="0" smtClean="0">
                <a:solidFill>
                  <a:srgbClr val="000000"/>
                </a:solidFill>
                <a:latin typeface="Comic Sans MS"/>
                <a:cs typeface="Comic Sans MS"/>
                <a:sym typeface="Wingdings"/>
              </a:rPr>
              <a:t>Mieux comprendre la neurophysiologie de sa douleur  </a:t>
            </a:r>
            <a:r>
              <a:rPr lang="fr-FR" sz="1200" b="1" dirty="0" smtClean="0">
                <a:solidFill>
                  <a:srgbClr val="000000"/>
                </a:solidFill>
                <a:latin typeface="Comic Sans MS"/>
                <a:cs typeface="Comic Sans MS"/>
                <a:sym typeface="Wingdings"/>
              </a:rPr>
              <a:t>adaptabilité</a:t>
            </a:r>
            <a:endParaRPr lang="fr-FR" sz="1200" b="1" dirty="0" smtClean="0">
              <a:solidFill>
                <a:srgbClr val="000000"/>
              </a:solidFill>
              <a:latin typeface="Comic Sans MS"/>
              <a:cs typeface="Comic Sans MS"/>
              <a:sym typeface="Wingdings"/>
            </a:endParaRPr>
          </a:p>
          <a:p>
            <a:pPr marL="628650" lvl="1" indent="-171450" algn="just">
              <a:buFont typeface="Wingdings" charset="2"/>
              <a:buChar char="ü"/>
              <a:defRPr/>
            </a:pPr>
            <a:r>
              <a:rPr lang="fr-FR" sz="800" i="1" dirty="0" smtClean="0">
                <a:solidFill>
                  <a:srgbClr val="7F7F7F"/>
                </a:solidFill>
                <a:latin typeface="Comic Sans MS"/>
                <a:cs typeface="Comic Sans MS"/>
                <a:sym typeface="Wingdings"/>
              </a:rPr>
              <a:t>Ouverture d’’esprit et humilité, confiance et résilience, optimisme et autonomie</a:t>
            </a:r>
          </a:p>
          <a:p>
            <a:pPr marL="628650" lvl="1" indent="-171450" algn="just">
              <a:buFont typeface="Wingdings" charset="2"/>
              <a:buChar char="ü"/>
              <a:defRPr/>
            </a:pPr>
            <a:r>
              <a:rPr lang="fr-FR" sz="800" i="1" dirty="0" smtClean="0">
                <a:solidFill>
                  <a:srgbClr val="7F7F7F"/>
                </a:solidFill>
                <a:latin typeface="Comic Sans MS"/>
                <a:cs typeface="Comic Sans MS"/>
                <a:sym typeface="Wingdings"/>
              </a:rPr>
              <a:t>(approche centrée sur la vie de tout les jours, intégrer l’alimentation, la sédentarité, tabac-alcool, joie de vivre, sommeil</a:t>
            </a:r>
            <a:r>
              <a:rPr lang="nl-BE" sz="800" i="1" dirty="0" smtClean="0">
                <a:solidFill>
                  <a:srgbClr val="7F7F7F"/>
                </a:solidFill>
                <a:latin typeface="Comic Sans MS"/>
                <a:cs typeface="Comic Sans MS"/>
                <a:sym typeface="Wingdings"/>
              </a:rPr>
              <a:t>, humeur, pensées positives</a:t>
            </a:r>
            <a:r>
              <a:rPr lang="mr-IN" sz="800" i="1" dirty="0" smtClean="0">
                <a:solidFill>
                  <a:srgbClr val="7F7F7F"/>
                </a:solidFill>
                <a:latin typeface="Comic Sans MS"/>
                <a:cs typeface="Comic Sans MS"/>
                <a:sym typeface="Wingdings"/>
              </a:rPr>
              <a:t>…</a:t>
            </a:r>
            <a:r>
              <a:rPr lang="nl-BE" sz="800" i="1" dirty="0" smtClean="0">
                <a:solidFill>
                  <a:srgbClr val="7F7F7F"/>
                </a:solidFill>
                <a:latin typeface="Comic Sans MS"/>
                <a:cs typeface="Comic Sans MS"/>
                <a:sym typeface="Wingdings"/>
              </a:rPr>
              <a:t>)</a:t>
            </a:r>
            <a:r>
              <a:rPr lang="fr-FR" sz="800" i="1" dirty="0">
                <a:solidFill>
                  <a:srgbClr val="7F7F7F"/>
                </a:solidFill>
                <a:latin typeface="Comic Sans MS"/>
                <a:cs typeface="Comic Sans MS"/>
                <a:sym typeface="Wingdings"/>
              </a:rPr>
              <a:t> </a:t>
            </a:r>
            <a:endParaRPr lang="fr-FR" sz="800" i="1" dirty="0" smtClean="0">
              <a:solidFill>
                <a:srgbClr val="7F7F7F"/>
              </a:solidFill>
              <a:latin typeface="Comic Sans MS"/>
              <a:cs typeface="Comic Sans MS"/>
              <a:sym typeface="Wingdings"/>
            </a:endParaRPr>
          </a:p>
          <a:p>
            <a:pPr marL="628650" lvl="1" indent="-171450" algn="just">
              <a:buFont typeface="Wingdings" charset="2"/>
              <a:buChar char="ü"/>
              <a:defRPr/>
            </a:pPr>
            <a:r>
              <a:rPr lang="fr-FR" sz="800" i="1" dirty="0" smtClean="0">
                <a:solidFill>
                  <a:srgbClr val="7F7F7F"/>
                </a:solidFill>
                <a:latin typeface="Comic Sans MS"/>
                <a:cs typeface="Comic Sans MS"/>
                <a:sym typeface="Wingdings"/>
              </a:rPr>
              <a:t>= </a:t>
            </a:r>
            <a:r>
              <a:rPr lang="fr-FR" sz="800" i="1" dirty="0">
                <a:solidFill>
                  <a:srgbClr val="7F7F7F"/>
                </a:solidFill>
                <a:latin typeface="Comic Sans MS"/>
                <a:cs typeface="Comic Sans MS"/>
                <a:sym typeface="Wingdings"/>
              </a:rPr>
              <a:t>reprogrammer la perception de « danger » en mode « sécurité </a:t>
            </a:r>
            <a:r>
              <a:rPr lang="fr-FR" sz="800" i="1" dirty="0" smtClean="0">
                <a:solidFill>
                  <a:srgbClr val="7F7F7F"/>
                </a:solidFill>
                <a:latin typeface="Comic Sans MS"/>
                <a:cs typeface="Comic Sans MS"/>
                <a:sym typeface="Wingdings"/>
              </a:rPr>
              <a:t>»</a:t>
            </a:r>
            <a:endParaRPr lang="nl-BE" sz="800" i="1" dirty="0" smtClean="0">
              <a:solidFill>
                <a:srgbClr val="7F7F7F"/>
              </a:solidFill>
              <a:latin typeface="Comic Sans MS"/>
              <a:cs typeface="Comic Sans MS"/>
              <a:sym typeface="Wingdings"/>
            </a:endParaRPr>
          </a:p>
          <a:p>
            <a:pPr marL="342900" indent="-342900" algn="just">
              <a:buFont typeface="+mj-lt"/>
              <a:buAutoNum type="arabicPeriod"/>
              <a:defRPr/>
            </a:pPr>
            <a:endParaRPr lang="nl-BE" sz="800" i="1" dirty="0">
              <a:solidFill>
                <a:schemeClr val="tx1">
                  <a:lumMod val="50000"/>
                  <a:lumOff val="50000"/>
                </a:schemeClr>
              </a:solidFill>
              <a:latin typeface="Comic Sans MS"/>
              <a:cs typeface="Comic Sans MS"/>
              <a:sym typeface="Wingdings"/>
            </a:endParaRPr>
          </a:p>
          <a:p>
            <a:pPr algn="just">
              <a:defRPr/>
            </a:pPr>
            <a:r>
              <a:rPr lang="fr-FR" sz="1000" b="1" dirty="0" smtClean="0">
                <a:solidFill>
                  <a:srgbClr val="000000"/>
                </a:solidFill>
                <a:latin typeface="Comic Sans MS"/>
                <a:cs typeface="Comic Sans MS"/>
                <a:sym typeface="Wingdings"/>
              </a:rPr>
              <a:t>4. </a:t>
            </a:r>
            <a:r>
              <a:rPr lang="fr-FR" sz="1200" b="1" dirty="0" smtClean="0">
                <a:solidFill>
                  <a:srgbClr val="000000"/>
                </a:solidFill>
                <a:latin typeface="Comic Sans MS"/>
                <a:cs typeface="Comic Sans MS"/>
                <a:sym typeface="Wingdings"/>
              </a:rPr>
              <a:t>Progresser graduellement, viser des changements à long terme, </a:t>
            </a:r>
            <a:r>
              <a:rPr lang="fr-FR" sz="1200" b="1" dirty="0" smtClean="0">
                <a:solidFill>
                  <a:srgbClr val="000000"/>
                </a:solidFill>
                <a:latin typeface="Comic Sans MS"/>
                <a:cs typeface="Comic Sans MS"/>
                <a:sym typeface="Wingdings"/>
              </a:rPr>
              <a:t>patience!</a:t>
            </a:r>
            <a:endParaRPr lang="fr-FR" sz="1200" b="1" dirty="0" smtClean="0">
              <a:solidFill>
                <a:srgbClr val="000000"/>
              </a:solidFill>
              <a:latin typeface="Comic Sans MS"/>
              <a:cs typeface="Comic Sans MS"/>
              <a:sym typeface="Wingdings"/>
            </a:endParaRPr>
          </a:p>
        </p:txBody>
      </p:sp>
      <p:pic>
        <p:nvPicPr>
          <p:cNvPr id="7" name="Image 6" descr="Capture d’écran 2022-09-22 à 15.00.06.png"/>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l="9179" t="15569" r="832" b="3073"/>
          <a:stretch/>
        </p:blipFill>
        <p:spPr>
          <a:xfrm>
            <a:off x="40529" y="4686697"/>
            <a:ext cx="3808879" cy="2077060"/>
          </a:xfrm>
          <a:prstGeom prst="rect">
            <a:avLst/>
          </a:prstGeom>
          <a:ln w="38100" cmpd="sng">
            <a:noFill/>
          </a:ln>
        </p:spPr>
      </p:pic>
      <p:pic>
        <p:nvPicPr>
          <p:cNvPr id="8" name="Image 7" descr="Capture d’écran 2023-11-09 à 10.43.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239" y="4686697"/>
            <a:ext cx="1509060" cy="2165173"/>
          </a:xfrm>
          <a:prstGeom prst="rect">
            <a:avLst/>
          </a:prstGeom>
        </p:spPr>
      </p:pic>
      <p:pic>
        <p:nvPicPr>
          <p:cNvPr id="9" name="Image 8" descr="Macintosh HD:Users:Antoine:Downloads:IMG_23E493124B92-1.jpeg"/>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32870" r="33756" b="45216"/>
          <a:stretch/>
        </p:blipFill>
        <p:spPr bwMode="auto">
          <a:xfrm>
            <a:off x="6799663" y="4817364"/>
            <a:ext cx="2330825" cy="1961855"/>
          </a:xfrm>
          <a:prstGeom prst="rect">
            <a:avLst/>
          </a:prstGeom>
          <a:noFill/>
          <a:ln>
            <a:noFill/>
          </a:ln>
        </p:spPr>
      </p:pic>
      <p:pic>
        <p:nvPicPr>
          <p:cNvPr id="10" name="Image 9" descr="Macintosh HD:Users:Antoine:Desktop:Capture d’écran 2023-07-13 à 16.46.39.png"/>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99663" y="4805078"/>
            <a:ext cx="2330825" cy="595741"/>
          </a:xfrm>
          <a:prstGeom prst="rect">
            <a:avLst/>
          </a:prstGeom>
          <a:noFill/>
          <a:ln>
            <a:noFill/>
          </a:ln>
        </p:spPr>
      </p:pic>
      <p:pic>
        <p:nvPicPr>
          <p:cNvPr id="16" name="Image 15" descr="Capture d’écran 2023-11-15 à 10.04.53.pn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2582256" y="397249"/>
            <a:ext cx="1012821" cy="1132513"/>
          </a:xfrm>
          <a:prstGeom prst="rect">
            <a:avLst/>
          </a:prstGeom>
        </p:spPr>
      </p:pic>
      <p:pic>
        <p:nvPicPr>
          <p:cNvPr id="17" name="Image 16" descr="Capture d’écran 2023-11-15 à 10.18.13.png"/>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3755431" y="362714"/>
            <a:ext cx="1045397" cy="1132513"/>
          </a:xfrm>
          <a:prstGeom prst="rect">
            <a:avLst/>
          </a:prstGeom>
        </p:spPr>
      </p:pic>
      <p:pic>
        <p:nvPicPr>
          <p:cNvPr id="19" name="Image 18" descr="Capture d’écran 2022-10-16 à 12.11.22.png"/>
          <p:cNvPicPr>
            <a:picLocks noChangeAspect="1"/>
          </p:cNvPicPr>
          <p:nvPr/>
        </p:nvPicPr>
        <p:blipFill rotWithShape="1">
          <a:blip r:embed="rId14">
            <a:extLst>
              <a:ext uri="{28A0092B-C50C-407E-A947-70E740481C1C}">
                <a14:useLocalDpi xmlns:a14="http://schemas.microsoft.com/office/drawing/2010/main" val="0"/>
              </a:ext>
            </a:extLst>
          </a:blip>
          <a:srcRect l="28790"/>
          <a:stretch/>
        </p:blipFill>
        <p:spPr>
          <a:xfrm>
            <a:off x="4883683" y="397249"/>
            <a:ext cx="1156071" cy="1097978"/>
          </a:xfrm>
          <a:prstGeom prst="rect">
            <a:avLst/>
          </a:prstGeom>
          <a:ln>
            <a:noFill/>
          </a:ln>
          <a:effectLst>
            <a:softEdge rad="112500"/>
          </a:effectLst>
        </p:spPr>
      </p:pic>
      <p:pic>
        <p:nvPicPr>
          <p:cNvPr id="20" name="Image 19" descr="Capture d’écran 2021-01-23 à 18.33.43.png"/>
          <p:cNvPicPr>
            <a:picLocks noChangeAspect="1"/>
          </p:cNvPicPr>
          <p:nvPr/>
        </p:nvPicPr>
        <p:blipFill rotWithShape="1">
          <a:blip r:embed="rId15">
            <a:extLst>
              <a:ext uri="{28A0092B-C50C-407E-A947-70E740481C1C}">
                <a14:useLocalDpi xmlns:a14="http://schemas.microsoft.com/office/drawing/2010/main" val="0"/>
              </a:ext>
            </a:extLst>
          </a:blip>
          <a:srcRect r="25914"/>
          <a:stretch/>
        </p:blipFill>
        <p:spPr>
          <a:xfrm>
            <a:off x="7344180" y="397249"/>
            <a:ext cx="1786308" cy="1053351"/>
          </a:xfrm>
          <a:prstGeom prst="rect">
            <a:avLst/>
          </a:prstGeom>
          <a:ln>
            <a:noFill/>
          </a:ln>
          <a:effectLst>
            <a:softEdge rad="112500"/>
          </a:effectLst>
        </p:spPr>
      </p:pic>
      <p:pic>
        <p:nvPicPr>
          <p:cNvPr id="21" name="Image 20" descr="Capture d’écran 2021-01-23 à 19.17.33.png"/>
          <p:cNvPicPr>
            <a:picLocks noChangeAspect="1"/>
          </p:cNvPicPr>
          <p:nvPr/>
        </p:nvPicPr>
        <p:blipFill rotWithShape="1">
          <a:blip r:embed="rId16">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rcRect t="8885" b="23389"/>
          <a:stretch/>
        </p:blipFill>
        <p:spPr>
          <a:xfrm>
            <a:off x="6216087" y="397249"/>
            <a:ext cx="1028246" cy="977572"/>
          </a:xfrm>
          <a:prstGeom prst="rect">
            <a:avLst/>
          </a:prstGeom>
          <a:ln>
            <a:noFill/>
          </a:ln>
          <a:effectLst>
            <a:outerShdw blurRad="292100" dist="139700" dir="2700000" algn="tl" rotWithShape="0">
              <a:srgbClr val="333333">
                <a:alpha val="65000"/>
              </a:srgbClr>
            </a:outerShdw>
          </a:effectLst>
        </p:spPr>
      </p:pic>
      <p:pic>
        <p:nvPicPr>
          <p:cNvPr id="22" name="Image 2"/>
          <p:cNvPicPr>
            <a:picLocks noChangeAspect="1"/>
          </p:cNvPicPr>
          <p:nvPr/>
        </p:nvPicPr>
        <p:blipFill>
          <a:blip r:embed="rId18">
            <a:extLst>
              <a:ext uri="{28A0092B-C50C-407E-A947-70E740481C1C}">
                <a14:useLocalDpi xmlns:a14="http://schemas.microsoft.com/office/drawing/2010/main" val="0"/>
              </a:ext>
            </a:extLst>
          </a:blip>
          <a:srcRect l="9351" r="17963"/>
          <a:stretch>
            <a:fillRect/>
          </a:stretch>
        </p:blipFill>
        <p:spPr bwMode="auto">
          <a:xfrm>
            <a:off x="1343563" y="362714"/>
            <a:ext cx="1157624" cy="119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rotWithShape="1">
          <a:blip r:embed="rId19"/>
          <a:srcRect l="3512" t="7451" r="6287" b="9740"/>
          <a:stretch/>
        </p:blipFill>
        <p:spPr>
          <a:xfrm>
            <a:off x="0" y="374650"/>
            <a:ext cx="1289515" cy="1155112"/>
          </a:xfrm>
          <a:prstGeom prst="rect">
            <a:avLst/>
          </a:prstGeom>
          <a:ln>
            <a:noFill/>
          </a:ln>
          <a:effectLst>
            <a:outerShdw blurRad="292100" dist="139700" dir="2700000" algn="tl" rotWithShape="0">
              <a:srgbClr val="333333">
                <a:alpha val="65000"/>
              </a:srgbClr>
            </a:outerShdw>
          </a:effectLst>
        </p:spPr>
      </p:pic>
      <p:graphicFrame>
        <p:nvGraphicFramePr>
          <p:cNvPr id="24" name="Tableau 23"/>
          <p:cNvGraphicFramePr>
            <a:graphicFrameLocks noGrp="1"/>
          </p:cNvGraphicFramePr>
          <p:nvPr>
            <p:extLst>
              <p:ext uri="{D42A27DB-BD31-4B8C-83A1-F6EECF244321}">
                <p14:modId xmlns:p14="http://schemas.microsoft.com/office/powerpoint/2010/main" val="405550287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Traitements ?</a:t>
                      </a:r>
                    </a:p>
                  </a:txBody>
                  <a:tcPr marT="45798" marB="45798">
                    <a:solidFill>
                      <a:srgbClr val="CCFFCC"/>
                    </a:solidFill>
                  </a:tcPr>
                </a:tc>
              </a:tr>
            </a:tbl>
          </a:graphicData>
        </a:graphic>
      </p:graphicFrame>
      <p:pic>
        <p:nvPicPr>
          <p:cNvPr id="18" name="Image 17" descr="IMG_3996.PNG"/>
          <p:cNvPicPr>
            <a:picLocks noChangeAspect="1"/>
          </p:cNvPicPr>
          <p:nvPr/>
        </p:nvPicPr>
        <p:blipFill rotWithShape="1">
          <a:blip r:embed="rId20" cstate="print">
            <a:extLst>
              <a:ext uri="{BEBA8EAE-BF5A-486C-A8C5-ECC9F3942E4B}">
                <a14:imgProps xmlns:a14="http://schemas.microsoft.com/office/drawing/2010/main">
                  <a14:imgLayer r:embed="rId21">
                    <a14:imgEffect>
                      <a14:sharpenSoften amount="50000"/>
                    </a14:imgEffect>
                  </a14:imgLayer>
                </a14:imgProps>
              </a:ext>
              <a:ext uri="{28A0092B-C50C-407E-A947-70E740481C1C}">
                <a14:useLocalDpi xmlns:a14="http://schemas.microsoft.com/office/drawing/2010/main" val="0"/>
              </a:ext>
            </a:extLst>
          </a:blip>
          <a:srcRect l="11689" t="69819" r="9456" b="9956"/>
          <a:stretch/>
        </p:blipFill>
        <p:spPr>
          <a:xfrm>
            <a:off x="3822385" y="4817364"/>
            <a:ext cx="2896206" cy="1939936"/>
          </a:xfrm>
          <a:prstGeom prst="rect">
            <a:avLst/>
          </a:prstGeom>
          <a:ln>
            <a:solidFill>
              <a:srgbClr val="008000"/>
            </a:solidFill>
          </a:ln>
        </p:spPr>
      </p:pic>
      <p:pic>
        <p:nvPicPr>
          <p:cNvPr id="27" name="Image 1" descr="Capture d’écran 2020-12-12 à 17.09.09.png"/>
          <p:cNvPicPr>
            <a:picLocks noChangeAspect="1"/>
          </p:cNvPicPr>
          <p:nvPr/>
        </p:nvPicPr>
        <p:blipFill rotWithShape="1">
          <a:blip r:embed="rId22">
            <a:extLst>
              <a:ext uri="{BEBA8EAE-BF5A-486C-A8C5-ECC9F3942E4B}">
                <a14:imgProps xmlns:a14="http://schemas.microsoft.com/office/drawing/2010/main">
                  <a14:imgLayer r:embed="rId23">
                    <a14:imgEffect>
                      <a14:sharpenSoften amount="50000"/>
                    </a14:imgEffect>
                  </a14:imgLayer>
                </a14:imgProps>
              </a:ext>
              <a:ext uri="{28A0092B-C50C-407E-A947-70E740481C1C}">
                <a14:useLocalDpi xmlns:a14="http://schemas.microsoft.com/office/drawing/2010/main" val="0"/>
              </a:ext>
            </a:extLst>
          </a:blip>
          <a:srcRect t="8199" r="52451" b="74903"/>
          <a:stretch/>
        </p:blipFill>
        <p:spPr bwMode="auto">
          <a:xfrm>
            <a:off x="6039754" y="2501634"/>
            <a:ext cx="3090734" cy="172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60860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22897" y="6484355"/>
            <a:ext cx="3621103" cy="369332"/>
          </a:xfrm>
          <a:prstGeom prst="rect">
            <a:avLst/>
          </a:prstGeom>
        </p:spPr>
        <p:txBody>
          <a:bodyPr wrap="none">
            <a:spAutoFit/>
          </a:bodyPr>
          <a:lstStyle/>
          <a:p>
            <a:pPr eaLnBrk="1" hangingPunct="1"/>
            <a:r>
              <a:rPr lang="fr-FR" i="1" dirty="0">
                <a:latin typeface="Times New Roman" charset="0"/>
                <a:cs typeface="Times New Roman" charset="0"/>
              </a:rPr>
              <a:t>a</a:t>
            </a:r>
            <a:r>
              <a:rPr lang="fr-FR" i="1" dirty="0" smtClean="0">
                <a:latin typeface="Times New Roman" charset="0"/>
                <a:cs typeface="Times New Roman" charset="0"/>
              </a:rPr>
              <a:t>ntoine.ferresauvage26</a:t>
            </a:r>
            <a:r>
              <a:rPr lang="fr-FR" i="1" dirty="0">
                <a:latin typeface="Times New Roman" charset="0"/>
                <a:cs typeface="Times New Roman" charset="0"/>
              </a:rPr>
              <a:t>@gmail.com</a:t>
            </a:r>
          </a:p>
        </p:txBody>
      </p:sp>
      <p:pic>
        <p:nvPicPr>
          <p:cNvPr id="7" name="Image 6" descr="Capture d’écran 2021-01-20 à 08.48.38.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6"/>
          <a:stretch/>
        </p:blipFill>
        <p:spPr>
          <a:xfrm>
            <a:off x="4958614" y="374650"/>
            <a:ext cx="4185385" cy="5216535"/>
          </a:xfrm>
          <a:prstGeom prst="rect">
            <a:avLst/>
          </a:prstGeom>
        </p:spPr>
      </p:pic>
      <p:graphicFrame>
        <p:nvGraphicFramePr>
          <p:cNvPr id="12" name="Tableau 11"/>
          <p:cNvGraphicFramePr>
            <a:graphicFrameLocks noGrp="1"/>
          </p:cNvGraphicFramePr>
          <p:nvPr>
            <p:extLst>
              <p:ext uri="{D42A27DB-BD31-4B8C-83A1-F6EECF244321}">
                <p14:modId xmlns:p14="http://schemas.microsoft.com/office/powerpoint/2010/main" val="2023771768"/>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Traitements ?</a:t>
                      </a:r>
                    </a:p>
                  </a:txBody>
                  <a:tcPr marT="45798" marB="45798">
                    <a:solidFill>
                      <a:srgbClr val="CCFFCC"/>
                    </a:solidFill>
                  </a:tcPr>
                </a:tc>
              </a:tr>
            </a:tbl>
          </a:graphicData>
        </a:graphic>
      </p:graphicFrame>
      <p:pic>
        <p:nvPicPr>
          <p:cNvPr id="8" name="Image 7" descr="Capture d’écran 2021-01-25 à 09.11.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8" y="404189"/>
            <a:ext cx="4138940" cy="4098262"/>
          </a:xfrm>
          <a:prstGeom prst="rect">
            <a:avLst/>
          </a:prstGeom>
        </p:spPr>
      </p:pic>
      <p:cxnSp>
        <p:nvCxnSpPr>
          <p:cNvPr id="9" name="Connecteur droit 8"/>
          <p:cNvCxnSpPr/>
          <p:nvPr/>
        </p:nvCxnSpPr>
        <p:spPr>
          <a:xfrm>
            <a:off x="3171702" y="4011182"/>
            <a:ext cx="1000166" cy="6580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Image 10" descr="Unknow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7455" y="5332277"/>
            <a:ext cx="1524289" cy="1152078"/>
          </a:xfrm>
          <a:prstGeom prst="rect">
            <a:avLst/>
          </a:prstGeom>
          <a:ln>
            <a:noFill/>
          </a:ln>
          <a:effectLst>
            <a:softEdge rad="112500"/>
          </a:effectLst>
        </p:spPr>
      </p:pic>
      <p:pic>
        <p:nvPicPr>
          <p:cNvPr id="14" name="Image 13" descr="IMG_3996.PNG"/>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4587" t="14284" r="16888" b="65226"/>
          <a:stretch/>
        </p:blipFill>
        <p:spPr>
          <a:xfrm>
            <a:off x="32928" y="4517340"/>
            <a:ext cx="3138774" cy="2336347"/>
          </a:xfrm>
          <a:prstGeom prst="rect">
            <a:avLst/>
          </a:prstGeom>
          <a:ln>
            <a:solidFill>
              <a:srgbClr val="FF0000"/>
            </a:solidFill>
          </a:ln>
        </p:spPr>
      </p:pic>
      <p:sp>
        <p:nvSpPr>
          <p:cNvPr id="4" name="Flèche vers le bas 3"/>
          <p:cNvSpPr/>
          <p:nvPr/>
        </p:nvSpPr>
        <p:spPr>
          <a:xfrm rot="2747660">
            <a:off x="3194465" y="4537368"/>
            <a:ext cx="487509" cy="923592"/>
          </a:xfrm>
          <a:prstGeom prst="downArrow">
            <a:avLst/>
          </a:prstGeom>
          <a:solidFill>
            <a:srgbClr val="FF000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G_2691.PN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8082" b="46028"/>
          <a:stretch/>
        </p:blipFill>
        <p:spPr>
          <a:xfrm>
            <a:off x="309520" y="558480"/>
            <a:ext cx="8542476" cy="6074818"/>
          </a:xfrm>
          <a:prstGeom prst="rect">
            <a:avLst/>
          </a:prstGeom>
          <a:ln>
            <a:solidFill>
              <a:srgbClr val="000090"/>
            </a:solidFill>
          </a:ln>
        </p:spPr>
      </p:pic>
      <p:graphicFrame>
        <p:nvGraphicFramePr>
          <p:cNvPr id="6" name="Tableau 5"/>
          <p:cNvGraphicFramePr>
            <a:graphicFrameLocks noGrp="1"/>
          </p:cNvGraphicFramePr>
          <p:nvPr>
            <p:extLst>
              <p:ext uri="{D42A27DB-BD31-4B8C-83A1-F6EECF244321}">
                <p14:modId xmlns:p14="http://schemas.microsoft.com/office/powerpoint/2010/main" val="379669232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Tree>
    <p:extLst>
      <p:ext uri="{BB962C8B-B14F-4D97-AF65-F5344CB8AC3E}">
        <p14:creationId xmlns:p14="http://schemas.microsoft.com/office/powerpoint/2010/main" val="10867479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G_2691.PN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53833" b="17865"/>
          <a:stretch/>
        </p:blipFill>
        <p:spPr>
          <a:xfrm>
            <a:off x="251664" y="525059"/>
            <a:ext cx="8658410" cy="6159564"/>
          </a:xfrm>
          <a:prstGeom prst="rect">
            <a:avLst/>
          </a:prstGeom>
          <a:ln>
            <a:solidFill>
              <a:srgbClr val="000090"/>
            </a:solidFill>
          </a:ln>
        </p:spPr>
      </p:pic>
      <p:graphicFrame>
        <p:nvGraphicFramePr>
          <p:cNvPr id="6" name="Tableau 5"/>
          <p:cNvGraphicFramePr>
            <a:graphicFrameLocks noGrp="1"/>
          </p:cNvGraphicFramePr>
          <p:nvPr>
            <p:extLst>
              <p:ext uri="{D42A27DB-BD31-4B8C-83A1-F6EECF244321}">
                <p14:modId xmlns:p14="http://schemas.microsoft.com/office/powerpoint/2010/main" val="379669232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Tree>
    <p:extLst>
      <p:ext uri="{BB962C8B-B14F-4D97-AF65-F5344CB8AC3E}">
        <p14:creationId xmlns:p14="http://schemas.microsoft.com/office/powerpoint/2010/main" val="31401890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 2" descr="IMG_0475.PNG"/>
          <p:cNvPicPr>
            <a:picLocks noChangeAspect="1"/>
          </p:cNvPicPr>
          <p:nvPr/>
        </p:nvPicPr>
        <p:blipFill>
          <a:blip r:embed="rId3">
            <a:extLst>
              <a:ext uri="{28A0092B-C50C-407E-A947-70E740481C1C}">
                <a14:useLocalDpi xmlns:a14="http://schemas.microsoft.com/office/drawing/2010/main" val="0"/>
              </a:ext>
            </a:extLst>
          </a:blip>
          <a:srcRect t="18379" b="46204"/>
          <a:stretch>
            <a:fillRect/>
          </a:stretch>
        </p:blipFill>
        <p:spPr bwMode="auto">
          <a:xfrm>
            <a:off x="167090" y="535014"/>
            <a:ext cx="8776402" cy="6222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extLst>
              <p:ext uri="{D42A27DB-BD31-4B8C-83A1-F6EECF244321}">
                <p14:modId xmlns:p14="http://schemas.microsoft.com/office/powerpoint/2010/main" val="379669232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 2" descr="IMG_0475.PNG"/>
          <p:cNvPicPr>
            <a:picLocks noChangeAspect="1"/>
          </p:cNvPicPr>
          <p:nvPr/>
        </p:nvPicPr>
        <p:blipFill>
          <a:blip r:embed="rId2">
            <a:extLst>
              <a:ext uri="{28A0092B-C50C-407E-A947-70E740481C1C}">
                <a14:useLocalDpi xmlns:a14="http://schemas.microsoft.com/office/drawing/2010/main" val="0"/>
              </a:ext>
            </a:extLst>
          </a:blip>
          <a:srcRect t="53935" b="17825"/>
          <a:stretch>
            <a:fillRect/>
          </a:stretch>
        </p:blipFill>
        <p:spPr bwMode="auto">
          <a:xfrm>
            <a:off x="146809" y="827898"/>
            <a:ext cx="8809820" cy="55199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extLst>
              <p:ext uri="{D42A27DB-BD31-4B8C-83A1-F6EECF244321}">
                <p14:modId xmlns:p14="http://schemas.microsoft.com/office/powerpoint/2010/main" val="3796692320"/>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rgbClr val="FFFFFF"/>
                          </a:solidFill>
                        </a:rPr>
                        <a:t>Persistante</a:t>
                      </a:r>
                      <a:r>
                        <a:rPr lang="fr-FR" sz="1800" b="0" baseline="0" dirty="0" smtClean="0">
                          <a:solidFill>
                            <a:srgbClr val="FFFFFF"/>
                          </a:solidFill>
                        </a:rPr>
                        <a:t>?</a:t>
                      </a:r>
                      <a:endParaRPr lang="fr-FR" sz="1800" b="0" dirty="0">
                        <a:solidFill>
                          <a:srgbClr val="FFFFFF"/>
                        </a:solidFill>
                      </a:endParaRPr>
                    </a:p>
                  </a:txBody>
                  <a:tcPr marT="45798" marB="45798">
                    <a:solidFill>
                      <a:srgbClr val="041427"/>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Messages clés</a:t>
                      </a:r>
                    </a:p>
                  </a:txBody>
                  <a:tcPr marT="45798" marB="45798">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Capture d’écran 2021-01-28 à 09.34.45.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032604" y="2893994"/>
            <a:ext cx="1591764" cy="1381089"/>
          </a:xfrm>
          <a:prstGeom prst="rect">
            <a:avLst/>
          </a:prstGeom>
        </p:spPr>
      </p:pic>
      <p:pic>
        <p:nvPicPr>
          <p:cNvPr id="20" name="Image 19" descr="Capture d’écran 2021-01-28 à 09.35.18.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757180" y="2893994"/>
            <a:ext cx="1774931" cy="1367696"/>
          </a:xfrm>
          <a:prstGeom prst="rect">
            <a:avLst/>
          </a:prstGeom>
        </p:spPr>
      </p:pic>
      <p:pic>
        <p:nvPicPr>
          <p:cNvPr id="21" name="Image 20" descr="Capture d’écran 2021-01-28 à 09.36.06.png"/>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5070052" y="4390964"/>
            <a:ext cx="1554316" cy="1320719"/>
          </a:xfrm>
          <a:prstGeom prst="rect">
            <a:avLst/>
          </a:prstGeom>
        </p:spPr>
      </p:pic>
      <p:pic>
        <p:nvPicPr>
          <p:cNvPr id="22" name="Image 21" descr="Capture d’écran 2021-01-28 à 09.36.21.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6741437" y="4360908"/>
            <a:ext cx="1774931" cy="1774931"/>
          </a:xfrm>
          <a:prstGeom prst="rect">
            <a:avLst/>
          </a:prstGeom>
        </p:spPr>
      </p:pic>
      <p:sp>
        <p:nvSpPr>
          <p:cNvPr id="23" name="Rectangle 22"/>
          <p:cNvSpPr/>
          <p:nvPr/>
        </p:nvSpPr>
        <p:spPr>
          <a:xfrm>
            <a:off x="5016861" y="2851102"/>
            <a:ext cx="3499507" cy="3311757"/>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27" name="Tableau 26"/>
          <p:cNvGraphicFramePr>
            <a:graphicFrameLocks noGrp="1"/>
          </p:cNvGraphicFramePr>
          <p:nvPr>
            <p:extLst>
              <p:ext uri="{D42A27DB-BD31-4B8C-83A1-F6EECF244321}">
                <p14:modId xmlns:p14="http://schemas.microsoft.com/office/powerpoint/2010/main" val="3991658461"/>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600" baseline="0" dirty="0" smtClean="0">
                          <a:solidFill>
                            <a:schemeClr val="tx1"/>
                          </a:solidFill>
                        </a:rPr>
                        <a:t>D</a:t>
                      </a:r>
                      <a:r>
                        <a:rPr lang="fr-FR" sz="1600" dirty="0" smtClean="0">
                          <a:solidFill>
                            <a:schemeClr val="tx1"/>
                          </a:solidFill>
                        </a:rPr>
                        <a:t>ouleur aigüe</a:t>
                      </a:r>
                      <a:endParaRPr lang="fr-FR" sz="1600"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Persistante</a:t>
                      </a:r>
                      <a:r>
                        <a:rPr lang="fr-FR" sz="1800" b="0" baseline="0" dirty="0" smtClean="0">
                          <a:solidFill>
                            <a:schemeClr val="bg1"/>
                          </a:solidFill>
                        </a:rPr>
                        <a:t>?</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
        <p:nvSpPr>
          <p:cNvPr id="25" name="ZoneTexte 3"/>
          <p:cNvSpPr txBox="1">
            <a:spLocks noChangeArrowheads="1"/>
          </p:cNvSpPr>
          <p:nvPr/>
        </p:nvSpPr>
        <p:spPr bwMode="auto">
          <a:xfrm>
            <a:off x="337794" y="2851102"/>
            <a:ext cx="4290598" cy="1323439"/>
          </a:xfrm>
          <a:prstGeom prst="rect">
            <a:avLst/>
          </a:prstGeom>
          <a:noFill/>
          <a:ln w="28575" cmpd="sng">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algn="ctr">
              <a:defRPr/>
            </a:pPr>
            <a:endParaRPr lang="nl-BE" sz="1200" dirty="0" smtClean="0">
              <a:latin typeface="Comic Sans MS" charset="0"/>
              <a:cs typeface="Comic Sans MS" charset="0"/>
              <a:sym typeface="Wingdings"/>
            </a:endParaRPr>
          </a:p>
          <a:p>
            <a:pPr marL="285750" indent="-285750" algn="just">
              <a:buFont typeface="Arial"/>
              <a:buChar char="•"/>
              <a:defRPr/>
            </a:pPr>
            <a:r>
              <a:rPr lang="nl-BE" sz="1400" dirty="0" smtClean="0">
                <a:latin typeface="Comic Sans MS" charset="0"/>
                <a:cs typeface="Comic Sans MS" charset="0"/>
                <a:sym typeface="Wingdings"/>
              </a:rPr>
              <a:t>“ Vous dites que c’est dans ma tête ?! “</a:t>
            </a:r>
          </a:p>
          <a:p>
            <a:pPr marL="285750" indent="-285750" algn="just">
              <a:buFont typeface="Arial"/>
              <a:buChar char="•"/>
              <a:defRPr/>
            </a:pPr>
            <a:endParaRPr lang="nl-BE" sz="1400" dirty="0">
              <a:latin typeface="Comic Sans MS" charset="0"/>
              <a:cs typeface="Comic Sans MS" charset="0"/>
              <a:sym typeface="Wingdings"/>
            </a:endParaRPr>
          </a:p>
          <a:p>
            <a:pPr marL="285750" indent="-285750" algn="just">
              <a:buFont typeface="Arial"/>
              <a:buChar char="•"/>
              <a:defRPr/>
            </a:pPr>
            <a:r>
              <a:rPr lang="nl-BE" sz="1400" dirty="0" smtClean="0">
                <a:latin typeface="Comic Sans MS" charset="0"/>
                <a:cs typeface="Comic Sans MS" charset="0"/>
                <a:sym typeface="Wingdings"/>
              </a:rPr>
              <a:t>La perception est subjective. Individuelle et contextuelle.</a:t>
            </a:r>
          </a:p>
          <a:p>
            <a:pPr algn="just">
              <a:defRPr/>
            </a:pPr>
            <a:endParaRPr lang="nl-BE" sz="1200" dirty="0">
              <a:latin typeface="Comic Sans MS" charset="0"/>
              <a:cs typeface="Comic Sans MS" charset="0"/>
              <a:sym typeface="Wingdings"/>
            </a:endParaRPr>
          </a:p>
        </p:txBody>
      </p:sp>
      <p:pic>
        <p:nvPicPr>
          <p:cNvPr id="2" name="Image 1" descr="Capture d’écran . 2024-03-12 à 14.30.23.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242" y="4376291"/>
            <a:ext cx="1892884" cy="1793549"/>
          </a:xfrm>
          <a:prstGeom prst="rect">
            <a:avLst/>
          </a:prstGeom>
        </p:spPr>
      </p:pic>
      <p:pic>
        <p:nvPicPr>
          <p:cNvPr id="3" name="Image 2" descr="Capture d’écran . 2024-03-12 à 14.34.10.jpeg"/>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2493487" y="4356260"/>
            <a:ext cx="1932225" cy="1813580"/>
          </a:xfrm>
          <a:prstGeom prst="rect">
            <a:avLst/>
          </a:prstGeom>
        </p:spPr>
      </p:pic>
      <p:sp>
        <p:nvSpPr>
          <p:cNvPr id="13" name="Titre 1"/>
          <p:cNvSpPr txBox="1">
            <a:spLocks/>
          </p:cNvSpPr>
          <p:nvPr/>
        </p:nvSpPr>
        <p:spPr bwMode="auto">
          <a:xfrm>
            <a:off x="64145" y="397838"/>
            <a:ext cx="8964348" cy="11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a:lstStyle>
          <a:p>
            <a:pPr eaLnBrk="1" hangingPunct="1"/>
            <a:r>
              <a:rPr lang="nl-BE" sz="4800" dirty="0">
                <a:latin typeface="Calisto MT" charset="0"/>
              </a:rPr>
              <a:t>D</a:t>
            </a:r>
            <a:r>
              <a:rPr lang="nl-BE" sz="4800" dirty="0" smtClean="0">
                <a:latin typeface="Calisto MT" charset="0"/>
              </a:rPr>
              <a:t>ouleur </a:t>
            </a:r>
            <a:r>
              <a:rPr lang="nl-BE" sz="4800" dirty="0" smtClean="0">
                <a:latin typeface="Calisto MT" charset="0"/>
              </a:rPr>
              <a:t>aigüe</a:t>
            </a:r>
            <a:endParaRPr lang="fr-FR" sz="3600" b="1" i="1" u="sng" dirty="0">
              <a:latin typeface="Calisto MT" charset="0"/>
            </a:endParaRPr>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3" name="ZoneTexte 9"/>
          <p:cNvSpPr txBox="1">
            <a:spLocks noChangeArrowheads="1"/>
          </p:cNvSpPr>
          <p:nvPr/>
        </p:nvSpPr>
        <p:spPr bwMode="auto">
          <a:xfrm>
            <a:off x="208874" y="3400807"/>
            <a:ext cx="6423813" cy="3193182"/>
          </a:xfrm>
          <a:prstGeom prst="rect">
            <a:avLst/>
          </a:prstGeom>
          <a:noFill/>
          <a:ln w="28575" cmpd="sng">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marL="0" indent="0" algn="just" eaLnBrk="1" hangingPunct="1">
              <a:defRPr/>
            </a:pPr>
            <a:endParaRPr lang="fr-FR" sz="1200" dirty="0" smtClean="0">
              <a:solidFill>
                <a:srgbClr val="000000"/>
              </a:solidFill>
              <a:latin typeface="Comic Sans MS" charset="0"/>
              <a:cs typeface="Comic Sans MS" charset="0"/>
              <a:sym typeface="Wingdings"/>
            </a:endParaRPr>
          </a:p>
          <a:p>
            <a:pPr algn="just" eaLnBrk="1" hangingPunct="1">
              <a:buFont typeface="Wingdings" charset="2"/>
              <a:buChar char="ü"/>
              <a:defRPr/>
            </a:pPr>
            <a:r>
              <a:rPr lang="fr-FR" sz="1400" dirty="0" smtClean="0">
                <a:solidFill>
                  <a:srgbClr val="000000"/>
                </a:solidFill>
                <a:latin typeface="Comic Sans MS" charset="0"/>
                <a:cs typeface="Comic Sans MS" charset="0"/>
                <a:sym typeface="Wingdings"/>
              </a:rPr>
              <a:t>Le corps transmet des signaux de danger </a:t>
            </a:r>
          </a:p>
          <a:p>
            <a:pPr marL="0" indent="0" algn="just" eaLnBrk="1" hangingPunct="1">
              <a:defRPr/>
            </a:pPr>
            <a:r>
              <a:rPr lang="fr-FR" sz="1000" i="1" dirty="0" smtClean="0">
                <a:solidFill>
                  <a:schemeClr val="tx1">
                    <a:lumMod val="50000"/>
                    <a:lumOff val="50000"/>
                  </a:schemeClr>
                </a:solidFill>
                <a:latin typeface="Comic Sans MS" charset="0"/>
                <a:cs typeface="Comic Sans MS" charset="0"/>
                <a:sym typeface="Wingdings"/>
              </a:rPr>
              <a:t>(et </a:t>
            </a:r>
            <a:r>
              <a:rPr lang="fr-FR" sz="1000" i="1" dirty="0" smtClean="0">
                <a:solidFill>
                  <a:schemeClr val="tx1">
                    <a:lumMod val="50000"/>
                    <a:lumOff val="50000"/>
                  </a:schemeClr>
                </a:solidFill>
                <a:latin typeface="Comic Sans MS" charset="0"/>
                <a:cs typeface="Comic Sans MS" charset="0"/>
                <a:sym typeface="Wingdings"/>
              </a:rPr>
              <a:t>pas </a:t>
            </a:r>
            <a:r>
              <a:rPr lang="fr-FR" sz="1000" i="1" dirty="0" smtClean="0">
                <a:solidFill>
                  <a:schemeClr val="tx1">
                    <a:lumMod val="50000"/>
                    <a:lumOff val="50000"/>
                  </a:schemeClr>
                </a:solidFill>
                <a:latin typeface="Comic Sans MS" charset="0"/>
                <a:cs typeface="Comic Sans MS" charset="0"/>
                <a:sym typeface="Wingdings"/>
              </a:rPr>
              <a:t>de </a:t>
            </a:r>
            <a:r>
              <a:rPr lang="fr-FR" sz="1000" i="1" dirty="0" smtClean="0">
                <a:solidFill>
                  <a:schemeClr val="tx1">
                    <a:lumMod val="50000"/>
                    <a:lumOff val="50000"/>
                  </a:schemeClr>
                </a:solidFill>
                <a:latin typeface="Comic Sans MS" charset="0"/>
                <a:cs typeface="Comic Sans MS" charset="0"/>
                <a:sym typeface="Wingdings"/>
              </a:rPr>
              <a:t>douleur)</a:t>
            </a:r>
            <a:endParaRPr lang="fr-FR" sz="1000" i="1" dirty="0" smtClean="0">
              <a:solidFill>
                <a:schemeClr val="tx1">
                  <a:lumMod val="50000"/>
                  <a:lumOff val="50000"/>
                </a:schemeClr>
              </a:solidFill>
              <a:latin typeface="Comic Sans MS" charset="0"/>
              <a:cs typeface="Comic Sans MS" charset="0"/>
              <a:sym typeface="Wingdings"/>
            </a:endParaRPr>
          </a:p>
          <a:p>
            <a:pPr algn="just" eaLnBrk="1" hangingPunct="1">
              <a:buFont typeface="Wingdings" charset="2"/>
              <a:buChar char="ü"/>
              <a:defRPr/>
            </a:pPr>
            <a:endParaRPr lang="fr-FR" sz="1400" dirty="0" smtClean="0">
              <a:solidFill>
                <a:srgbClr val="000000"/>
              </a:solidFill>
              <a:latin typeface="Comic Sans MS" charset="0"/>
              <a:cs typeface="Comic Sans MS" charset="0"/>
              <a:sym typeface="Wingdings"/>
            </a:endParaRPr>
          </a:p>
          <a:p>
            <a:pPr algn="just" eaLnBrk="1" hangingPunct="1">
              <a:buFont typeface="Wingdings" charset="2"/>
              <a:buChar char="ü"/>
              <a:defRPr/>
            </a:pPr>
            <a:r>
              <a:rPr lang="fr-FR" sz="1400" dirty="0" smtClean="0">
                <a:solidFill>
                  <a:srgbClr val="000000"/>
                </a:solidFill>
                <a:latin typeface="Comic Sans MS" charset="0"/>
                <a:cs typeface="Comic Sans MS" charset="0"/>
                <a:sym typeface="Wingdings"/>
              </a:rPr>
              <a:t>Blessure = possible déclencheur </a:t>
            </a:r>
          </a:p>
          <a:p>
            <a:pPr marL="0" indent="0" algn="just" eaLnBrk="1" hangingPunct="1">
              <a:defRPr/>
            </a:pPr>
            <a:r>
              <a:rPr lang="fr-FR" sz="1000" i="1" dirty="0" smtClean="0">
                <a:solidFill>
                  <a:schemeClr val="tx1">
                    <a:lumMod val="50000"/>
                    <a:lumOff val="50000"/>
                  </a:schemeClr>
                </a:solidFill>
                <a:latin typeface="Comic Sans MS" charset="0"/>
                <a:cs typeface="Comic Sans MS" charset="0"/>
                <a:sym typeface="Wingdings"/>
              </a:rPr>
              <a:t>(ni nécessaire ni suffisant)</a:t>
            </a:r>
            <a:endParaRPr lang="fr-FR" sz="1400" dirty="0" smtClean="0">
              <a:solidFill>
                <a:srgbClr val="000000"/>
              </a:solidFill>
              <a:latin typeface="Comic Sans MS" charset="0"/>
              <a:cs typeface="Comic Sans MS" charset="0"/>
              <a:sym typeface="Wingdings"/>
            </a:endParaRPr>
          </a:p>
          <a:p>
            <a:pPr algn="just" eaLnBrk="1" hangingPunct="1">
              <a:buFont typeface="Wingdings" charset="2"/>
              <a:buChar char="ü"/>
              <a:defRPr/>
            </a:pPr>
            <a:endParaRPr lang="fr-FR" sz="1000" i="1" dirty="0" smtClean="0">
              <a:solidFill>
                <a:srgbClr val="7F7F7F"/>
              </a:solidFill>
              <a:latin typeface="Comic Sans MS" charset="0"/>
              <a:cs typeface="Comic Sans MS" charset="0"/>
              <a:sym typeface="Wingdings"/>
            </a:endParaRPr>
          </a:p>
          <a:p>
            <a:pPr algn="just" eaLnBrk="1" hangingPunct="1">
              <a:buFont typeface="Wingdings" charset="2"/>
              <a:buChar char="Ø"/>
              <a:defRPr/>
            </a:pPr>
            <a:r>
              <a:rPr lang="fr-FR" sz="1400" dirty="0" smtClean="0">
                <a:solidFill>
                  <a:srgbClr val="000000"/>
                </a:solidFill>
                <a:latin typeface="Comic Sans MS" charset="0"/>
                <a:cs typeface="Comic Sans MS" charset="0"/>
                <a:sym typeface="Wingdings"/>
              </a:rPr>
              <a:t>Il y a d’autres mécanismes de protection </a:t>
            </a:r>
          </a:p>
          <a:p>
            <a:pPr marL="0" indent="0" algn="just" eaLnBrk="1" hangingPunct="1">
              <a:defRPr/>
            </a:pPr>
            <a:r>
              <a:rPr lang="fr-FR" sz="1000" i="1" dirty="0" smtClean="0">
                <a:solidFill>
                  <a:schemeClr val="tx1">
                    <a:lumMod val="50000"/>
                    <a:lumOff val="50000"/>
                  </a:schemeClr>
                </a:solidFill>
                <a:latin typeface="Comic Sans MS" charset="0"/>
                <a:cs typeface="Comic Sans MS" charset="0"/>
                <a:sym typeface="Wingdings"/>
              </a:rPr>
              <a:t>(réaction immunitaire, hormonale, stress et cortisol-adrénaline, inflammation, </a:t>
            </a:r>
            <a:r>
              <a:rPr lang="fr-FR" sz="1000" i="1" dirty="0" smtClean="0">
                <a:solidFill>
                  <a:schemeClr val="tx1">
                    <a:lumMod val="50000"/>
                    <a:lumOff val="50000"/>
                  </a:schemeClr>
                </a:solidFill>
                <a:latin typeface="Comic Sans MS" charset="0"/>
                <a:cs typeface="Comic Sans MS" charset="0"/>
                <a:sym typeface="Wingdings"/>
              </a:rPr>
              <a:t>agressivité, fuite, peur</a:t>
            </a:r>
            <a:r>
              <a:rPr lang="mr-IN" sz="1000" i="1" dirty="0" smtClean="0">
                <a:solidFill>
                  <a:schemeClr val="tx1">
                    <a:lumMod val="50000"/>
                    <a:lumOff val="50000"/>
                  </a:schemeClr>
                </a:solidFill>
                <a:latin typeface="Comic Sans MS" charset="0"/>
                <a:cs typeface="Comic Sans MS" charset="0"/>
                <a:sym typeface="Wingdings"/>
              </a:rPr>
              <a:t>…</a:t>
            </a:r>
            <a:r>
              <a:rPr lang="nl-BE" sz="1000" i="1" dirty="0" smtClean="0">
                <a:solidFill>
                  <a:schemeClr val="tx1">
                    <a:lumMod val="50000"/>
                    <a:lumOff val="50000"/>
                  </a:schemeClr>
                </a:solidFill>
                <a:latin typeface="Comic Sans MS" charset="0"/>
                <a:cs typeface="Comic Sans MS" charset="0"/>
                <a:sym typeface="Wingdings"/>
              </a:rPr>
              <a:t>)</a:t>
            </a:r>
            <a:r>
              <a:rPr lang="fr-FR" sz="1000" i="1" dirty="0" smtClean="0">
                <a:solidFill>
                  <a:schemeClr val="tx1">
                    <a:lumMod val="50000"/>
                    <a:lumOff val="50000"/>
                  </a:schemeClr>
                </a:solidFill>
                <a:latin typeface="Comic Sans MS" charset="0"/>
                <a:cs typeface="Comic Sans MS" charset="0"/>
                <a:sym typeface="Wingdings"/>
              </a:rPr>
              <a:t> </a:t>
            </a:r>
          </a:p>
          <a:p>
            <a:pPr marL="457200" lvl="1" indent="0" algn="just" eaLnBrk="1" hangingPunct="1">
              <a:defRPr/>
            </a:pPr>
            <a:endParaRPr lang="fr-FR" sz="1100" i="1" dirty="0">
              <a:solidFill>
                <a:srgbClr val="000000"/>
              </a:solidFill>
              <a:latin typeface="Comic Sans MS" charset="0"/>
              <a:cs typeface="Comic Sans MS" charset="0"/>
              <a:sym typeface="Wingdings"/>
            </a:endParaRPr>
          </a:p>
          <a:p>
            <a:pPr algn="just" eaLnBrk="1" hangingPunct="1">
              <a:buFont typeface="Wingdings" charset="2"/>
              <a:buChar char="ü"/>
              <a:defRPr/>
            </a:pPr>
            <a:r>
              <a:rPr lang="fr-FR" sz="1400" dirty="0" smtClean="0">
                <a:solidFill>
                  <a:srgbClr val="000000"/>
                </a:solidFill>
                <a:latin typeface="Comic Sans MS" charset="0"/>
                <a:cs typeface="Comic Sans MS" charset="0"/>
                <a:sym typeface="Wingdings"/>
              </a:rPr>
              <a:t>Objectif : p</a:t>
            </a:r>
            <a:r>
              <a:rPr lang="fr-FR" sz="1400" dirty="0" smtClean="0">
                <a:solidFill>
                  <a:srgbClr val="000000"/>
                </a:solidFill>
                <a:latin typeface="Comic Sans MS" charset="0"/>
                <a:cs typeface="Comic Sans MS" charset="0"/>
                <a:sym typeface="Wingdings"/>
              </a:rPr>
              <a:t>rotection </a:t>
            </a:r>
            <a:endParaRPr lang="fr-FR" sz="1400" dirty="0" smtClean="0">
              <a:solidFill>
                <a:srgbClr val="000000"/>
              </a:solidFill>
              <a:latin typeface="Comic Sans MS" charset="0"/>
              <a:cs typeface="Comic Sans MS" charset="0"/>
              <a:sym typeface="Wingdings"/>
            </a:endParaRPr>
          </a:p>
          <a:p>
            <a:pPr marL="0" indent="0" algn="just" eaLnBrk="1" hangingPunct="1">
              <a:defRPr/>
            </a:pPr>
            <a:r>
              <a:rPr lang="fr-FR" sz="1000" i="1" dirty="0" smtClean="0">
                <a:solidFill>
                  <a:schemeClr val="tx1">
                    <a:lumMod val="50000"/>
                    <a:lumOff val="50000"/>
                  </a:schemeClr>
                </a:solidFill>
                <a:latin typeface="Comic Sans MS" charset="0"/>
                <a:cs typeface="Comic Sans MS" charset="0"/>
                <a:sym typeface="Wingdings"/>
              </a:rPr>
              <a:t>(favoriser la guérison en 3 à 6 mois, </a:t>
            </a:r>
            <a:r>
              <a:rPr lang="fr-FR" sz="1000" i="1" dirty="0" smtClean="0">
                <a:solidFill>
                  <a:srgbClr val="7F7F7F"/>
                </a:solidFill>
                <a:latin typeface="Comic Sans MS" charset="0"/>
                <a:cs typeface="Comic Sans MS" charset="0"/>
                <a:sym typeface="Wingdings"/>
              </a:rPr>
              <a:t>sauf </a:t>
            </a:r>
            <a:r>
              <a:rPr lang="fr-FR" sz="1000" i="1" dirty="0">
                <a:solidFill>
                  <a:srgbClr val="7F7F7F"/>
                </a:solidFill>
                <a:latin typeface="Comic Sans MS" charset="0"/>
                <a:cs typeface="Comic Sans MS" charset="0"/>
                <a:sym typeface="Wingdings"/>
              </a:rPr>
              <a:t>si </a:t>
            </a:r>
            <a:r>
              <a:rPr lang="fr-FR" sz="1000" i="1" dirty="0" smtClean="0">
                <a:solidFill>
                  <a:srgbClr val="7F7F7F"/>
                </a:solidFill>
                <a:latin typeface="Comic Sans MS" charset="0"/>
                <a:cs typeface="Comic Sans MS" charset="0"/>
                <a:sym typeface="Wingdings"/>
              </a:rPr>
              <a:t>pathologie comme le </a:t>
            </a:r>
            <a:r>
              <a:rPr lang="fr-FR" sz="1000" i="1" dirty="0">
                <a:solidFill>
                  <a:srgbClr val="7F7F7F"/>
                </a:solidFill>
                <a:latin typeface="Comic Sans MS" charset="0"/>
                <a:cs typeface="Comic Sans MS" charset="0"/>
                <a:sym typeface="Wingdings"/>
              </a:rPr>
              <a:t>diabète</a:t>
            </a:r>
            <a:r>
              <a:rPr lang="mr-IN" sz="1000" i="1" dirty="0">
                <a:solidFill>
                  <a:srgbClr val="7F7F7F"/>
                </a:solidFill>
                <a:latin typeface="Comic Sans MS" charset="0"/>
                <a:cs typeface="Comic Sans MS" charset="0"/>
                <a:sym typeface="Wingdings"/>
              </a:rPr>
              <a:t>…</a:t>
            </a:r>
            <a:r>
              <a:rPr lang="fr-FR" sz="1000" i="1" dirty="0">
                <a:solidFill>
                  <a:srgbClr val="7F7F7F"/>
                </a:solidFill>
                <a:latin typeface="Comic Sans MS" charset="0"/>
                <a:cs typeface="Comic Sans MS" charset="0"/>
                <a:sym typeface="Wingdings"/>
              </a:rPr>
              <a:t>)</a:t>
            </a:r>
            <a:endParaRPr lang="fr-FR" sz="1000" i="1" dirty="0" smtClean="0">
              <a:solidFill>
                <a:schemeClr val="tx1">
                  <a:lumMod val="50000"/>
                  <a:lumOff val="50000"/>
                </a:schemeClr>
              </a:solidFill>
              <a:latin typeface="Comic Sans MS" charset="0"/>
              <a:cs typeface="Comic Sans MS" charset="0"/>
              <a:sym typeface="Wingdings"/>
            </a:endParaRPr>
          </a:p>
          <a:p>
            <a:pPr lvl="1" algn="just" eaLnBrk="1" hangingPunct="1">
              <a:buFont typeface="Wingdings" charset="2"/>
              <a:buChar char="ü"/>
              <a:defRPr/>
            </a:pPr>
            <a:endParaRPr lang="fr-FR" sz="1200" dirty="0">
              <a:solidFill>
                <a:srgbClr val="000000"/>
              </a:solidFill>
              <a:latin typeface="Comic Sans MS" charset="0"/>
              <a:cs typeface="Comic Sans MS" charset="0"/>
              <a:sym typeface="Wingdings"/>
            </a:endParaRPr>
          </a:p>
          <a:p>
            <a:pPr algn="just" eaLnBrk="1" hangingPunct="1">
              <a:buFont typeface="Wingdings" charset="2"/>
              <a:buChar char="ü"/>
              <a:defRPr/>
            </a:pPr>
            <a:r>
              <a:rPr lang="fr-FR" sz="1400" dirty="0" smtClean="0">
                <a:solidFill>
                  <a:srgbClr val="000000"/>
                </a:solidFill>
                <a:latin typeface="Comic Sans MS" charset="0"/>
                <a:cs typeface="Comic Sans MS" charset="0"/>
                <a:sym typeface="Wingdings"/>
              </a:rPr>
              <a:t>Le signal peut être atténué </a:t>
            </a:r>
          </a:p>
          <a:p>
            <a:pPr marL="0" indent="0" algn="just" eaLnBrk="1" hangingPunct="1">
              <a:defRPr/>
            </a:pPr>
            <a:r>
              <a:rPr lang="fr-FR" sz="1050" i="1" dirty="0" smtClean="0">
                <a:solidFill>
                  <a:srgbClr val="7F7F7F"/>
                </a:solidFill>
                <a:latin typeface="Comic Sans MS" charset="0"/>
                <a:cs typeface="Comic Sans MS" charset="0"/>
                <a:sym typeface="Wingdings"/>
              </a:rPr>
              <a:t>(</a:t>
            </a:r>
            <a:r>
              <a:rPr lang="fr-FR" sz="1000" i="1" dirty="0" smtClean="0">
                <a:solidFill>
                  <a:srgbClr val="7F7F7F"/>
                </a:solidFill>
                <a:latin typeface="Comic Sans MS" charset="0"/>
                <a:cs typeface="Comic Sans MS" charset="0"/>
                <a:sym typeface="Wingdings"/>
              </a:rPr>
              <a:t>inhibition descendante par l’activité physique, rester calme et savoir qu’on gérera en toute confiance, que ça ira bien</a:t>
            </a:r>
            <a:r>
              <a:rPr lang="mr-IN" sz="1000" i="1" dirty="0" smtClean="0">
                <a:solidFill>
                  <a:srgbClr val="7F7F7F"/>
                </a:solidFill>
                <a:latin typeface="Comic Sans MS" charset="0"/>
                <a:cs typeface="Comic Sans MS" charset="0"/>
                <a:sym typeface="Wingdings"/>
              </a:rPr>
              <a:t>…</a:t>
            </a:r>
            <a:r>
              <a:rPr lang="fr-FR" sz="1000" i="1" dirty="0" smtClean="0">
                <a:solidFill>
                  <a:srgbClr val="7F7F7F"/>
                </a:solidFill>
                <a:latin typeface="Comic Sans MS" charset="0"/>
                <a:cs typeface="Comic Sans MS" charset="0"/>
                <a:sym typeface="Wingdings"/>
              </a:rPr>
              <a:t>)</a:t>
            </a:r>
          </a:p>
          <a:p>
            <a:pPr marL="0" indent="0" algn="just" eaLnBrk="1" hangingPunct="1">
              <a:defRPr/>
            </a:pPr>
            <a:endParaRPr lang="fr-FR" sz="1200" i="1" dirty="0" smtClean="0">
              <a:solidFill>
                <a:srgbClr val="7F7F7F"/>
              </a:solidFill>
              <a:latin typeface="Comic Sans MS" charset="0"/>
              <a:cs typeface="Comic Sans MS" charset="0"/>
              <a:sym typeface="Wingdings"/>
            </a:endParaRPr>
          </a:p>
        </p:txBody>
      </p:sp>
      <p:pic>
        <p:nvPicPr>
          <p:cNvPr id="10" name="Espace réservé du contenu 8"/>
          <p:cNvPicPr>
            <a:picLocks noGrp="1" noChangeAspect="1"/>
          </p:cNvPicPr>
          <p:nvPr>
            <p:ph idx="1"/>
          </p:nvPr>
        </p:nvPicPr>
        <p:blipFill rotWithShape="1">
          <a:blip r:embed="rId3">
            <a:extLst>
              <a:ext uri="{28A0092B-C50C-407E-A947-70E740481C1C}">
                <a14:useLocalDpi xmlns:a14="http://schemas.microsoft.com/office/drawing/2010/main" val="0"/>
              </a:ext>
            </a:extLst>
          </a:blip>
          <a:srcRect l="15591" r="16588"/>
          <a:stretch/>
        </p:blipFill>
        <p:spPr>
          <a:xfrm>
            <a:off x="7651496" y="397838"/>
            <a:ext cx="1492504" cy="1854777"/>
          </a:xfrm>
          <a:effectLst>
            <a:softEdge rad="112500"/>
          </a:effectLst>
        </p:spPr>
      </p:pic>
      <p:pic>
        <p:nvPicPr>
          <p:cNvPr id="8" name="Image 7" descr="Capture d’écran 2023-12-12 à 11.00.48.png"/>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l="24460" t="10353" r="47819" b="54848"/>
          <a:stretch/>
        </p:blipFill>
        <p:spPr>
          <a:xfrm>
            <a:off x="7052362" y="3400806"/>
            <a:ext cx="1860667" cy="3193183"/>
          </a:xfrm>
          <a:prstGeom prst="rect">
            <a:avLst/>
          </a:prstGeom>
        </p:spPr>
      </p:pic>
      <p:graphicFrame>
        <p:nvGraphicFramePr>
          <p:cNvPr id="9" name="Tableau 8"/>
          <p:cNvGraphicFramePr>
            <a:graphicFrameLocks noGrp="1"/>
          </p:cNvGraphicFramePr>
          <p:nvPr>
            <p:extLst>
              <p:ext uri="{D42A27DB-BD31-4B8C-83A1-F6EECF244321}">
                <p14:modId xmlns:p14="http://schemas.microsoft.com/office/powerpoint/2010/main" val="192035434"/>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600" baseline="0" dirty="0" smtClean="0">
                          <a:solidFill>
                            <a:schemeClr val="tx1"/>
                          </a:solidFill>
                        </a:rPr>
                        <a:t>D</a:t>
                      </a:r>
                      <a:r>
                        <a:rPr lang="fr-FR" sz="1600" dirty="0" smtClean="0">
                          <a:solidFill>
                            <a:schemeClr val="tx1"/>
                          </a:solidFill>
                        </a:rPr>
                        <a:t>ouleur aigüe</a:t>
                      </a:r>
                      <a:endParaRPr lang="fr-FR" sz="1600"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Persistante</a:t>
                      </a:r>
                      <a:r>
                        <a:rPr lang="fr-FR" sz="1800" b="0" baseline="0" dirty="0" smtClean="0">
                          <a:solidFill>
                            <a:schemeClr val="bg1"/>
                          </a:solidFill>
                        </a:rPr>
                        <a:t>?</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sp>
        <p:nvSpPr>
          <p:cNvPr id="12" name="Titre 1"/>
          <p:cNvSpPr txBox="1">
            <a:spLocks/>
          </p:cNvSpPr>
          <p:nvPr/>
        </p:nvSpPr>
        <p:spPr bwMode="auto">
          <a:xfrm>
            <a:off x="64145" y="397838"/>
            <a:ext cx="8964348" cy="11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600">
                <a:solidFill>
                  <a:schemeClr val="bg1"/>
                </a:solidFill>
                <a:latin typeface="Calisto MT" charset="0"/>
                <a:ea typeface="ＭＳ Ｐゴシック" charset="0"/>
                <a:cs typeface="ＭＳ Ｐゴシック"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a:lstStyle>
          <a:p>
            <a:pPr eaLnBrk="1" hangingPunct="1"/>
            <a:r>
              <a:rPr lang="nl-BE" sz="4800" dirty="0">
                <a:latin typeface="Calisto MT" charset="0"/>
              </a:rPr>
              <a:t>D</a:t>
            </a:r>
            <a:r>
              <a:rPr lang="nl-BE" sz="4800" dirty="0" smtClean="0">
                <a:latin typeface="Calisto MT" charset="0"/>
              </a:rPr>
              <a:t>ouleur aigüe : résumé</a:t>
            </a:r>
            <a:endParaRPr lang="fr-FR" sz="3600" b="1" i="1" u="sng" dirty="0">
              <a:latin typeface="Calisto MT" charset="0"/>
            </a:endParaRPr>
          </a:p>
        </p:txBody>
      </p:sp>
      <p:pic>
        <p:nvPicPr>
          <p:cNvPr id="14" name="Image 13" descr="Capture d’écran 2023-01-17 à 11.05.09.png"/>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8511" r="18760"/>
          <a:stretch/>
        </p:blipFill>
        <p:spPr>
          <a:xfrm>
            <a:off x="25658" y="374650"/>
            <a:ext cx="1189670" cy="2784899"/>
          </a:xfrm>
          <a:prstGeom prst="rect">
            <a:avLst/>
          </a:prstGeom>
        </p:spPr>
      </p:pic>
    </p:spTree>
    <p:extLst>
      <p:ext uri="{BB962C8B-B14F-4D97-AF65-F5344CB8AC3E}">
        <p14:creationId xmlns:p14="http://schemas.microsoft.com/office/powerpoint/2010/main" val="95553485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p:cNvSpPr>
            <a:spLocks noGrp="1"/>
          </p:cNvSpPr>
          <p:nvPr>
            <p:ph type="title"/>
          </p:nvPr>
        </p:nvSpPr>
        <p:spPr>
          <a:xfrm>
            <a:off x="0" y="460213"/>
            <a:ext cx="9144000" cy="1219200"/>
          </a:xfrm>
        </p:spPr>
        <p:txBody>
          <a:bodyPr/>
          <a:lstStyle/>
          <a:p>
            <a:r>
              <a:rPr lang="nl-BE" sz="2800" dirty="0">
                <a:latin typeface="Calisto MT" charset="0"/>
              </a:rPr>
              <a:t> </a:t>
            </a:r>
            <a:r>
              <a:rPr lang="fr-FR" sz="2800" dirty="0" smtClean="0">
                <a:solidFill>
                  <a:srgbClr val="FFFFFF"/>
                </a:solidFill>
                <a:latin typeface="Calisto MT" charset="0"/>
              </a:rPr>
              <a:t>De </a:t>
            </a:r>
            <a:r>
              <a:rPr lang="fr-FR" sz="3200" dirty="0" smtClean="0">
                <a:latin typeface="Calisto MT" charset="0"/>
              </a:rPr>
              <a:t>nombreux facteurs </a:t>
            </a:r>
            <a:r>
              <a:rPr lang="fr-FR" sz="3200" dirty="0" smtClean="0">
                <a:solidFill>
                  <a:srgbClr val="FFFFFF"/>
                </a:solidFill>
                <a:latin typeface="Calisto MT" charset="0"/>
              </a:rPr>
              <a:t>peuvent </a:t>
            </a:r>
            <a:r>
              <a:rPr lang="fr-FR" sz="3200" dirty="0" smtClean="0">
                <a:solidFill>
                  <a:srgbClr val="FFFFFF"/>
                </a:solidFill>
                <a:latin typeface="Calisto MT" charset="0"/>
              </a:rPr>
              <a:t>dégrader les capacités </a:t>
            </a:r>
            <a:r>
              <a:rPr lang="fr-FR" sz="3200" dirty="0" smtClean="0">
                <a:solidFill>
                  <a:srgbClr val="FFFFFF"/>
                </a:solidFill>
                <a:latin typeface="Calisto MT" charset="0"/>
              </a:rPr>
              <a:t>et</a:t>
            </a:r>
            <a:r>
              <a:rPr lang="fr-FR" sz="3200" dirty="0" smtClean="0">
                <a:solidFill>
                  <a:srgbClr val="FFFFFF"/>
                </a:solidFill>
                <a:latin typeface="Calisto MT" charset="0"/>
              </a:rPr>
              <a:t>/ou retarder </a:t>
            </a:r>
            <a:r>
              <a:rPr lang="fr-FR" sz="3200" dirty="0" smtClean="0">
                <a:solidFill>
                  <a:srgbClr val="FFFFFF"/>
                </a:solidFill>
                <a:latin typeface="Calisto MT" charset="0"/>
              </a:rPr>
              <a:t>la </a:t>
            </a:r>
            <a:r>
              <a:rPr lang="fr-FR" sz="3200" dirty="0" smtClean="0">
                <a:solidFill>
                  <a:srgbClr val="FFFFFF"/>
                </a:solidFill>
                <a:latin typeface="Calisto MT" charset="0"/>
              </a:rPr>
              <a:t>guérison</a:t>
            </a:r>
            <a:br>
              <a:rPr lang="fr-FR" sz="3200" dirty="0" smtClean="0">
                <a:solidFill>
                  <a:srgbClr val="FFFFFF"/>
                </a:solidFill>
                <a:latin typeface="Calisto MT" charset="0"/>
              </a:rPr>
            </a:br>
            <a:r>
              <a:rPr lang="fr-FR" sz="1800" i="1" dirty="0" smtClean="0">
                <a:latin typeface="Calisto MT" charset="0"/>
              </a:rPr>
              <a:t>(</a:t>
            </a:r>
            <a:r>
              <a:rPr lang="fr-FR" sz="1800" i="1" dirty="0">
                <a:solidFill>
                  <a:srgbClr val="FFFFFF"/>
                </a:solidFill>
                <a:latin typeface="Calisto MT" charset="0"/>
                <a:sym typeface="Wingdings"/>
              </a:rPr>
              <a:t>amplifient l’expérience </a:t>
            </a:r>
            <a:r>
              <a:rPr lang="fr-FR" sz="1800" i="1" dirty="0" smtClean="0">
                <a:solidFill>
                  <a:srgbClr val="FFFFFF"/>
                </a:solidFill>
                <a:latin typeface="Calisto MT" charset="0"/>
                <a:sym typeface="Wingdings"/>
              </a:rPr>
              <a:t>douloureuse, vulnérabilisent, sensibilisent</a:t>
            </a:r>
            <a:r>
              <a:rPr lang="fr-FR" sz="1800" i="1" dirty="0" smtClean="0">
                <a:latin typeface="Calisto MT" charset="0"/>
              </a:rPr>
              <a:t>)</a:t>
            </a:r>
            <a:endParaRPr lang="fr-FR" sz="2400" dirty="0">
              <a:latin typeface="Calisto MT" charset="0"/>
            </a:endParaRPr>
          </a:p>
        </p:txBody>
      </p:sp>
      <p:sp>
        <p:nvSpPr>
          <p:cNvPr id="35842" name="ZoneTexte 1"/>
          <p:cNvSpPr txBox="1">
            <a:spLocks noChangeArrowheads="1"/>
          </p:cNvSpPr>
          <p:nvPr/>
        </p:nvSpPr>
        <p:spPr bwMode="auto">
          <a:xfrm>
            <a:off x="89803" y="2540636"/>
            <a:ext cx="5016211" cy="4185762"/>
          </a:xfrm>
          <a:prstGeom prst="rect">
            <a:avLst/>
          </a:prstGeom>
          <a:noFill/>
          <a:ln w="38100" cmpd="sng">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marL="0" indent="0" eaLnBrk="1" hangingPunct="1"/>
            <a:endParaRPr lang="fr-FR" sz="1200" b="1" dirty="0" smtClean="0">
              <a:latin typeface="Comic Sans MS" charset="0"/>
              <a:cs typeface="Comic Sans MS" charset="0"/>
            </a:endParaRPr>
          </a:p>
          <a:p>
            <a:pPr marL="0" indent="0" algn="ctr" eaLnBrk="1" hangingPunct="1"/>
            <a:r>
              <a:rPr lang="fr-FR" sz="1600" b="1" u="sng" dirty="0" smtClean="0">
                <a:latin typeface="Comic Sans MS" charset="0"/>
                <a:cs typeface="Comic Sans MS" charset="0"/>
              </a:rPr>
              <a:t>Facteurs biomédicaux :</a:t>
            </a:r>
          </a:p>
          <a:p>
            <a:pPr marL="0" indent="0" eaLnBrk="1" hangingPunct="1"/>
            <a:endParaRPr lang="fr-FR" sz="1200" b="1" dirty="0" smtClean="0">
              <a:latin typeface="Comic Sans MS" charset="0"/>
              <a:cs typeface="Comic Sans MS" charset="0"/>
            </a:endParaRPr>
          </a:p>
          <a:p>
            <a:pPr eaLnBrk="1" hangingPunct="1">
              <a:buFont typeface="Arial"/>
              <a:buChar char="•"/>
            </a:pPr>
            <a:r>
              <a:rPr lang="fr-FR" sz="1200" b="1" dirty="0" smtClean="0">
                <a:latin typeface="Comic Sans MS" charset="0"/>
                <a:cs typeface="Comic Sans MS" charset="0"/>
              </a:rPr>
              <a:t>Lésion tissulaire récente </a:t>
            </a:r>
            <a:r>
              <a:rPr lang="fr-FR" sz="1050" dirty="0" smtClean="0">
                <a:latin typeface="Comic Sans MS" charset="0"/>
                <a:cs typeface="Comic Sans MS" charset="0"/>
              </a:rPr>
              <a:t>(&lt; 3 mois)</a:t>
            </a:r>
            <a:endParaRPr lang="fr-FR" sz="1200" b="1" dirty="0" smtClean="0">
              <a:latin typeface="Comic Sans MS" charset="0"/>
              <a:cs typeface="Comic Sans MS" charset="0"/>
            </a:endParaRPr>
          </a:p>
          <a:p>
            <a:pPr marL="0" indent="0" eaLnBrk="1" hangingPunct="1"/>
            <a:endParaRPr lang="fr-FR" sz="1000" b="1" dirty="0" smtClean="0">
              <a:latin typeface="Comic Sans MS" charset="0"/>
              <a:cs typeface="Comic Sans MS" charset="0"/>
            </a:endParaRPr>
          </a:p>
          <a:p>
            <a:pPr eaLnBrk="1" hangingPunct="1">
              <a:buFont typeface="Arial"/>
              <a:buChar char="•"/>
            </a:pPr>
            <a:r>
              <a:rPr lang="fr-FR" sz="1200" b="1" dirty="0" smtClean="0">
                <a:latin typeface="Comic Sans MS" charset="0"/>
                <a:cs typeface="Comic Sans MS" charset="0"/>
              </a:rPr>
              <a:t>Incident de sur ou sous charge mécanique</a:t>
            </a:r>
            <a:r>
              <a:rPr lang="fr-FR" sz="1200" dirty="0" smtClean="0">
                <a:latin typeface="Comic Sans MS" charset="0"/>
                <a:cs typeface="Comic Sans MS" charset="0"/>
              </a:rPr>
              <a:t> </a:t>
            </a:r>
            <a:endParaRPr lang="fr-FR" sz="900" i="1" dirty="0">
              <a:latin typeface="Comic Sans MS" charset="0"/>
              <a:cs typeface="Comic Sans MS" charset="0"/>
            </a:endParaRPr>
          </a:p>
          <a:p>
            <a:pPr marL="628650" lvl="1" indent="-171450" eaLnBrk="1" hangingPunct="1">
              <a:buFont typeface="Wingdings" charset="2"/>
              <a:buChar char="Ø"/>
            </a:pPr>
            <a:r>
              <a:rPr lang="fr-FR" sz="1000" i="1" dirty="0">
                <a:solidFill>
                  <a:srgbClr val="FF0000"/>
                </a:solidFill>
                <a:latin typeface="Comic Sans MS" charset="0"/>
                <a:cs typeface="Comic Sans MS" charset="0"/>
                <a:sym typeface="Wingdings"/>
              </a:rPr>
              <a:t>S</a:t>
            </a:r>
            <a:r>
              <a:rPr lang="fr-FR" sz="1000" i="1" dirty="0">
                <a:solidFill>
                  <a:srgbClr val="FF0000"/>
                </a:solidFill>
                <a:latin typeface="Comic Sans MS" charset="0"/>
                <a:cs typeface="Comic Sans MS" charset="0"/>
              </a:rPr>
              <a:t>édentarité</a:t>
            </a:r>
            <a:r>
              <a:rPr lang="fr-FR" sz="1000" i="1" dirty="0">
                <a:latin typeface="Comic Sans MS" charset="0"/>
                <a:cs typeface="Comic Sans MS" charset="0"/>
              </a:rPr>
              <a:t> </a:t>
            </a:r>
            <a:r>
              <a:rPr lang="fr-FR" sz="1000" i="1" dirty="0" smtClean="0">
                <a:latin typeface="Comic Sans MS" charset="0"/>
                <a:cs typeface="Comic Sans MS" charset="0"/>
              </a:rPr>
              <a:t>(&lt; 150min/semaine), </a:t>
            </a:r>
            <a:r>
              <a:rPr lang="fr-FR" sz="1000" i="1" dirty="0">
                <a:latin typeface="Comic Sans MS" charset="0"/>
                <a:cs typeface="Comic Sans MS" charset="0"/>
              </a:rPr>
              <a:t>excès de position </a:t>
            </a:r>
            <a:r>
              <a:rPr lang="fr-FR" sz="1000" i="1" dirty="0" smtClean="0">
                <a:solidFill>
                  <a:srgbClr val="FF0000"/>
                </a:solidFill>
                <a:latin typeface="Comic Sans MS" charset="0"/>
                <a:cs typeface="Comic Sans MS" charset="0"/>
              </a:rPr>
              <a:t>statique</a:t>
            </a:r>
            <a:r>
              <a:rPr lang="fr-FR" sz="1000" i="1" dirty="0" smtClean="0">
                <a:latin typeface="Comic Sans MS" charset="0"/>
                <a:cs typeface="Comic Sans MS" charset="0"/>
              </a:rPr>
              <a:t> (&gt;8h assis)</a:t>
            </a:r>
          </a:p>
          <a:p>
            <a:pPr marL="628650" lvl="1" indent="-171450" eaLnBrk="1" hangingPunct="1">
              <a:buFont typeface="Wingdings" charset="2"/>
              <a:buChar char="Ø"/>
            </a:pPr>
            <a:r>
              <a:rPr lang="fr-FR" sz="1000" i="1" dirty="0" smtClean="0">
                <a:solidFill>
                  <a:srgbClr val="FF0000"/>
                </a:solidFill>
                <a:latin typeface="Comic Sans MS" charset="0"/>
                <a:cs typeface="Comic Sans MS" charset="0"/>
              </a:rPr>
              <a:t>Trop</a:t>
            </a:r>
            <a:r>
              <a:rPr lang="fr-FR" sz="1000" i="1" dirty="0" smtClean="0">
                <a:latin typeface="Comic Sans MS" charset="0"/>
                <a:cs typeface="Comic Sans MS" charset="0"/>
              </a:rPr>
              <a:t> en faire et trop vite, activité inhabituelle</a:t>
            </a:r>
          </a:p>
          <a:p>
            <a:pPr marL="628650" lvl="1" indent="-171450" eaLnBrk="1" hangingPunct="1">
              <a:buFont typeface="Wingdings" charset="2"/>
              <a:buChar char="Ø"/>
            </a:pPr>
            <a:r>
              <a:rPr lang="fr-FR" sz="1000" i="1" dirty="0" smtClean="0">
                <a:latin typeface="Comic Sans MS" charset="0"/>
                <a:cs typeface="Comic Sans MS" charset="0"/>
              </a:rPr>
              <a:t>Métier (physique </a:t>
            </a:r>
            <a:r>
              <a:rPr lang="fr-FR" sz="1000" i="1" dirty="0">
                <a:latin typeface="Comic Sans MS" charset="0"/>
                <a:cs typeface="Comic Sans MS" charset="0"/>
              </a:rPr>
              <a:t>ou </a:t>
            </a:r>
            <a:r>
              <a:rPr lang="fr-FR" sz="1000" i="1" dirty="0" smtClean="0">
                <a:latin typeface="Comic Sans MS" charset="0"/>
                <a:cs typeface="Comic Sans MS" charset="0"/>
              </a:rPr>
              <a:t>sédentaire)</a:t>
            </a:r>
            <a:endParaRPr lang="fr-FR" sz="1000" i="1" dirty="0">
              <a:latin typeface="Comic Sans MS" charset="0"/>
              <a:cs typeface="Comic Sans MS" charset="0"/>
            </a:endParaRPr>
          </a:p>
          <a:p>
            <a:pPr marL="0" indent="0" eaLnBrk="1" hangingPunct="1"/>
            <a:endParaRPr lang="fr-FR" sz="1000" b="1" dirty="0" smtClean="0">
              <a:latin typeface="Comic Sans MS" charset="0"/>
              <a:cs typeface="Comic Sans MS" charset="0"/>
              <a:sym typeface="Wingdings"/>
            </a:endParaRPr>
          </a:p>
          <a:p>
            <a:pPr marL="171450" indent="-171450" eaLnBrk="1" hangingPunct="1">
              <a:buFont typeface="Arial"/>
              <a:buChar char="•"/>
            </a:pPr>
            <a:r>
              <a:rPr lang="fr-FR" sz="1200" b="1" dirty="0" smtClean="0">
                <a:latin typeface="Comic Sans MS" charset="0"/>
                <a:cs typeface="Comic Sans MS" charset="0"/>
                <a:sym typeface="Wingdings"/>
              </a:rPr>
              <a:t>Facteurs liés à la santé et au style de vie :</a:t>
            </a:r>
            <a:endParaRPr lang="fr-FR" sz="1200" dirty="0" smtClean="0">
              <a:latin typeface="Comic Sans MS" charset="0"/>
              <a:cs typeface="Comic Sans MS" charset="0"/>
              <a:sym typeface="Wingdings"/>
            </a:endParaRPr>
          </a:p>
          <a:p>
            <a:pPr marL="628650" lvl="1" indent="-171450" eaLnBrk="1" hangingPunct="1">
              <a:buFont typeface="Wingdings" charset="2"/>
              <a:buChar char="Ø"/>
            </a:pPr>
            <a:endParaRPr lang="fr-FR" sz="1000" i="1" dirty="0" smtClean="0">
              <a:solidFill>
                <a:srgbClr val="FF0000"/>
              </a:solidFill>
              <a:latin typeface="Comic Sans MS" charset="0"/>
              <a:cs typeface="Comic Sans MS" charset="0"/>
            </a:endParaRPr>
          </a:p>
          <a:p>
            <a:pPr marL="628650" lvl="1" indent="-171450" eaLnBrk="1" hangingPunct="1">
              <a:buFont typeface="Wingdings" charset="2"/>
              <a:buChar char="Ø"/>
            </a:pPr>
            <a:r>
              <a:rPr lang="fr-FR" sz="1000" i="1" dirty="0" smtClean="0">
                <a:solidFill>
                  <a:srgbClr val="FF0000"/>
                </a:solidFill>
                <a:latin typeface="Comic Sans MS" charset="0"/>
                <a:cs typeface="Comic Sans MS" charset="0"/>
              </a:rPr>
              <a:t>Traitements</a:t>
            </a:r>
            <a:r>
              <a:rPr lang="fr-FR" sz="1000" i="1" dirty="0" smtClean="0">
                <a:latin typeface="Comic Sans MS" charset="0"/>
                <a:cs typeface="Comic Sans MS" charset="0"/>
              </a:rPr>
              <a:t> médicamenteux </a:t>
            </a:r>
          </a:p>
          <a:p>
            <a:pPr marL="628650" lvl="1" indent="-171450" eaLnBrk="1" hangingPunct="1">
              <a:buFont typeface="Wingdings" charset="2"/>
              <a:buChar char="Ø"/>
            </a:pPr>
            <a:r>
              <a:rPr lang="fr-FR" sz="1000" i="1" dirty="0" smtClean="0">
                <a:solidFill>
                  <a:srgbClr val="FF0000"/>
                </a:solidFill>
                <a:latin typeface="Comic Sans MS" charset="0"/>
                <a:cs typeface="Comic Sans MS" charset="0"/>
              </a:rPr>
              <a:t>Maladies</a:t>
            </a:r>
            <a:r>
              <a:rPr lang="fr-FR" sz="1000" i="1" dirty="0" smtClean="0">
                <a:latin typeface="Comic Sans MS" charset="0"/>
                <a:cs typeface="Comic Sans MS" charset="0"/>
              </a:rPr>
              <a:t> : cardiovasculaire, diabète, cholestérol, hypertension, problème de thyroïde, épilepsie, migraine chronique, </a:t>
            </a:r>
            <a:r>
              <a:rPr lang="nl-BE" sz="1000" i="1" dirty="0">
                <a:latin typeface="Comic Sans MS" charset="0"/>
                <a:cs typeface="Comic Sans MS" charset="0"/>
              </a:rPr>
              <a:t>Covid-19 </a:t>
            </a:r>
            <a:r>
              <a:rPr lang="nl-BE" sz="1000" i="1" dirty="0" smtClean="0">
                <a:latin typeface="Comic Sans MS" charset="0"/>
                <a:cs typeface="Comic Sans MS" charset="0"/>
              </a:rPr>
              <a:t>long</a:t>
            </a:r>
            <a:endParaRPr lang="fr-FR" sz="1000" i="1" dirty="0" smtClean="0">
              <a:latin typeface="Comic Sans MS" charset="0"/>
              <a:cs typeface="Comic Sans MS" charset="0"/>
            </a:endParaRPr>
          </a:p>
          <a:p>
            <a:pPr marL="628650" lvl="1" indent="-171450" eaLnBrk="1" hangingPunct="1">
              <a:buFont typeface="Wingdings" charset="2"/>
              <a:buChar char="Ø"/>
            </a:pPr>
            <a:r>
              <a:rPr lang="fr-FR" sz="1000" i="1" dirty="0" smtClean="0">
                <a:solidFill>
                  <a:srgbClr val="FF0000"/>
                </a:solidFill>
                <a:latin typeface="Comic Sans MS" charset="0"/>
                <a:cs typeface="Comic Sans MS" charset="0"/>
              </a:rPr>
              <a:t>Tabac</a:t>
            </a:r>
          </a:p>
          <a:p>
            <a:pPr marL="457200" lvl="1" indent="0" eaLnBrk="1" hangingPunct="1"/>
            <a:endParaRPr lang="fr-FR" sz="1000" i="1" dirty="0" smtClean="0">
              <a:solidFill>
                <a:srgbClr val="FF0000"/>
              </a:solidFill>
              <a:latin typeface="Comic Sans MS" charset="0"/>
              <a:cs typeface="Comic Sans MS" charset="0"/>
            </a:endParaRPr>
          </a:p>
          <a:p>
            <a:pPr marL="628650" lvl="1" indent="-171450" eaLnBrk="1" hangingPunct="1">
              <a:buFont typeface="Wingdings" charset="2"/>
              <a:buChar char="Ø"/>
            </a:pPr>
            <a:r>
              <a:rPr lang="fr-FR" sz="1000" i="1" dirty="0" smtClean="0">
                <a:solidFill>
                  <a:srgbClr val="FF0000"/>
                </a:solidFill>
                <a:latin typeface="Comic Sans MS" charset="0"/>
                <a:cs typeface="Comic Sans MS" charset="0"/>
              </a:rPr>
              <a:t>Alcool</a:t>
            </a:r>
            <a:r>
              <a:rPr lang="fr-FR" sz="1000" i="1" dirty="0" smtClean="0">
                <a:latin typeface="Comic Sans MS" charset="0"/>
                <a:cs typeface="Comic Sans MS" charset="0"/>
              </a:rPr>
              <a:t> : &gt; 1 dose par jour (femmes, et 2 chez les hommes),</a:t>
            </a:r>
          </a:p>
          <a:p>
            <a:pPr marL="628650" lvl="1" indent="-171450" eaLnBrk="1" hangingPunct="1">
              <a:buFont typeface="Wingdings" charset="2"/>
              <a:buChar char="Ø"/>
            </a:pPr>
            <a:r>
              <a:rPr lang="fr-FR" sz="1000" i="1" dirty="0" smtClean="0">
                <a:solidFill>
                  <a:srgbClr val="FF0000"/>
                </a:solidFill>
                <a:latin typeface="Comic Sans MS" charset="0"/>
                <a:cs typeface="Comic Sans MS" charset="0"/>
              </a:rPr>
              <a:t>Diététique</a:t>
            </a:r>
            <a:r>
              <a:rPr lang="fr-FR" sz="1000" i="1" dirty="0" smtClean="0">
                <a:latin typeface="Comic Sans MS" charset="0"/>
                <a:cs typeface="Comic Sans MS" charset="0"/>
              </a:rPr>
              <a:t> : alimentation trop grasse sucrée et riche en protéines animales, manque de fibres, excès de caféine </a:t>
            </a:r>
            <a:r>
              <a:rPr lang="fr-FR" sz="1000" i="1" dirty="0" err="1" smtClean="0">
                <a:latin typeface="Comic Sans MS" charset="0"/>
                <a:cs typeface="Comic Sans MS" charset="0"/>
              </a:rPr>
              <a:t>etc</a:t>
            </a:r>
            <a:endParaRPr lang="fr-FR" sz="1000" i="1" dirty="0" smtClean="0">
              <a:latin typeface="Comic Sans MS" charset="0"/>
              <a:cs typeface="Comic Sans MS" charset="0"/>
            </a:endParaRPr>
          </a:p>
          <a:p>
            <a:pPr marL="628650" lvl="1" indent="-171450" eaLnBrk="1" hangingPunct="1">
              <a:buFont typeface="Wingdings" charset="2"/>
              <a:buChar char="Ø"/>
            </a:pPr>
            <a:r>
              <a:rPr lang="fr-FR" sz="1000" i="1" dirty="0" smtClean="0">
                <a:solidFill>
                  <a:srgbClr val="FF0000"/>
                </a:solidFill>
                <a:latin typeface="Comic Sans MS" charset="0"/>
                <a:cs typeface="Comic Sans MS" charset="0"/>
              </a:rPr>
              <a:t>Surpoids</a:t>
            </a:r>
            <a:r>
              <a:rPr lang="fr-FR" sz="1000" i="1" dirty="0" smtClean="0">
                <a:latin typeface="Comic Sans MS" charset="0"/>
                <a:cs typeface="Comic Sans MS" charset="0"/>
              </a:rPr>
              <a:t>. </a:t>
            </a:r>
            <a:r>
              <a:rPr lang="nl-BE" sz="1000" i="1" dirty="0" smtClean="0">
                <a:latin typeface="Comic Sans MS" charset="0"/>
                <a:cs typeface="Comic Sans MS" charset="0"/>
              </a:rPr>
              <a:t>obésité, </a:t>
            </a:r>
          </a:p>
          <a:p>
            <a:pPr marL="457200" lvl="1" indent="0" eaLnBrk="1" hangingPunct="1"/>
            <a:endParaRPr lang="nl-BE" sz="1000" i="1" dirty="0" smtClean="0">
              <a:latin typeface="Comic Sans MS" charset="0"/>
              <a:cs typeface="Comic Sans MS" charset="0"/>
            </a:endParaRPr>
          </a:p>
          <a:p>
            <a:pPr marL="628650" lvl="1" indent="-171450" eaLnBrk="1" hangingPunct="1">
              <a:buFont typeface="Wingdings" charset="2"/>
              <a:buChar char="Ø"/>
            </a:pPr>
            <a:r>
              <a:rPr lang="nl-BE" sz="1000" i="1" dirty="0">
                <a:latin typeface="Comic Sans MS" charset="0"/>
                <a:cs typeface="Comic Sans MS" charset="0"/>
              </a:rPr>
              <a:t>Syndrome de </a:t>
            </a:r>
            <a:r>
              <a:rPr lang="nl-BE" sz="1000" i="1" dirty="0">
                <a:solidFill>
                  <a:srgbClr val="FF0000"/>
                </a:solidFill>
                <a:latin typeface="Comic Sans MS" charset="0"/>
                <a:cs typeface="Comic Sans MS" charset="0"/>
              </a:rPr>
              <a:t>fatigue</a:t>
            </a:r>
            <a:r>
              <a:rPr lang="nl-BE" sz="1000" i="1" dirty="0">
                <a:latin typeface="Comic Sans MS" charset="0"/>
                <a:cs typeface="Comic Sans MS" charset="0"/>
              </a:rPr>
              <a:t> </a:t>
            </a:r>
            <a:r>
              <a:rPr lang="nl-BE" sz="1000" i="1" dirty="0" smtClean="0">
                <a:latin typeface="Comic Sans MS" charset="0"/>
                <a:cs typeface="Comic Sans MS" charset="0"/>
              </a:rPr>
              <a:t>chronique. </a:t>
            </a:r>
            <a:r>
              <a:rPr lang="nl-BE" sz="1000" i="1" dirty="0">
                <a:latin typeface="Comic Sans MS" charset="0"/>
                <a:cs typeface="Comic Sans MS" charset="0"/>
              </a:rPr>
              <a:t>s</a:t>
            </a:r>
            <a:r>
              <a:rPr lang="nl-BE" sz="1000" i="1" dirty="0" smtClean="0">
                <a:latin typeface="Comic Sans MS" charset="0"/>
                <a:cs typeface="Comic Sans MS" charset="0"/>
              </a:rPr>
              <a:t>ommeil non-réparateur et apnée, </a:t>
            </a:r>
          </a:p>
          <a:p>
            <a:pPr marL="628650" lvl="1" indent="-171450" eaLnBrk="1" hangingPunct="1">
              <a:buFont typeface="Wingdings" charset="2"/>
              <a:buChar char="Ø"/>
            </a:pPr>
            <a:r>
              <a:rPr lang="nl-BE" sz="1000" i="1" dirty="0" smtClean="0">
                <a:solidFill>
                  <a:srgbClr val="FF0000"/>
                </a:solidFill>
                <a:latin typeface="Comic Sans MS" charset="0"/>
                <a:cs typeface="Comic Sans MS" charset="0"/>
              </a:rPr>
              <a:t>Dépression</a:t>
            </a:r>
            <a:r>
              <a:rPr lang="nl-BE" sz="1000" i="1" dirty="0" smtClean="0">
                <a:latin typeface="Comic Sans MS" charset="0"/>
                <a:cs typeface="Comic Sans MS" charset="0"/>
              </a:rPr>
              <a:t>, traumatisme psychologique, trouble psychiatrique</a:t>
            </a:r>
          </a:p>
          <a:p>
            <a:pPr marL="457200" lvl="1" indent="0" eaLnBrk="1" hangingPunct="1"/>
            <a:endParaRPr lang="nl-BE" sz="1000" i="1" dirty="0" smtClean="0">
              <a:latin typeface="Comic Sans MS" charset="0"/>
              <a:cs typeface="Comic Sans MS" charset="0"/>
            </a:endParaRPr>
          </a:p>
        </p:txBody>
      </p:sp>
      <p:graphicFrame>
        <p:nvGraphicFramePr>
          <p:cNvPr id="16" name="Tableau 15"/>
          <p:cNvGraphicFramePr>
            <a:graphicFrameLocks noGrp="1"/>
          </p:cNvGraphicFramePr>
          <p:nvPr>
            <p:extLst>
              <p:ext uri="{D42A27DB-BD31-4B8C-83A1-F6EECF244321}">
                <p14:modId xmlns:p14="http://schemas.microsoft.com/office/powerpoint/2010/main" val="70179806"/>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600" baseline="0" dirty="0" smtClean="0">
                          <a:solidFill>
                            <a:schemeClr val="tx1"/>
                          </a:solidFill>
                        </a:rPr>
                        <a:t>D</a:t>
                      </a:r>
                      <a:r>
                        <a:rPr lang="fr-FR" sz="1600" dirty="0" smtClean="0">
                          <a:solidFill>
                            <a:schemeClr val="tx1"/>
                          </a:solidFill>
                        </a:rPr>
                        <a:t>ouleur aigüe</a:t>
                      </a:r>
                      <a:endParaRPr lang="fr-FR" sz="1600"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Persistante</a:t>
                      </a:r>
                      <a:r>
                        <a:rPr lang="fr-FR" sz="1800" b="0" baseline="0" dirty="0" smtClean="0">
                          <a:solidFill>
                            <a:schemeClr val="bg1"/>
                          </a:solidFill>
                        </a:rPr>
                        <a:t>?</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9" name="Image 8" descr="Capture d’écran 2023-11-09 à 10.43.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299" y="3373688"/>
            <a:ext cx="2313951" cy="3320017"/>
          </a:xfrm>
          <a:prstGeom prst="rect">
            <a:avLst/>
          </a:prstGeom>
        </p:spPr>
      </p:pic>
      <p:pic>
        <p:nvPicPr>
          <p:cNvPr id="11" name="Image 10" descr="Capture d’écran 2023-11-16 à 14.45.34.png"/>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l="54993" t="40823"/>
          <a:stretch/>
        </p:blipFill>
        <p:spPr>
          <a:xfrm>
            <a:off x="7554149" y="2804150"/>
            <a:ext cx="1539185" cy="1985844"/>
          </a:xfrm>
          <a:prstGeom prst="rect">
            <a:avLst/>
          </a:prstGeom>
        </p:spPr>
      </p:pic>
      <p:sp>
        <p:nvSpPr>
          <p:cNvPr id="2" name="Flèche courbée vers le bas 1"/>
          <p:cNvSpPr/>
          <p:nvPr/>
        </p:nvSpPr>
        <p:spPr>
          <a:xfrm>
            <a:off x="6904445" y="2177810"/>
            <a:ext cx="1391699" cy="1426776"/>
          </a:xfrm>
          <a:prstGeom prst="curvedDownArrow">
            <a:avLst>
              <a:gd name="adj1" fmla="val 19733"/>
              <a:gd name="adj2" fmla="val 50000"/>
              <a:gd name="adj3" fmla="val 41996"/>
            </a:avLst>
          </a:prstGeom>
          <a:solidFill>
            <a:srgbClr val="3366FF"/>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10" name="Image 9" descr="Capture d’écran 2022-09-25 à 18.05.23.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5529379" y="3399344"/>
            <a:ext cx="1752821" cy="949248"/>
          </a:xfrm>
          <a:prstGeom prst="rect">
            <a:avLst/>
          </a:prstGeom>
          <a:ln>
            <a:noFill/>
          </a:ln>
          <a:effectLst>
            <a:softEdge rad="112500"/>
          </a:effectLst>
        </p:spPr>
      </p:pic>
    </p:spTree>
    <p:extLst>
      <p:ext uri="{BB962C8B-B14F-4D97-AF65-F5344CB8AC3E}">
        <p14:creationId xmlns:p14="http://schemas.microsoft.com/office/powerpoint/2010/main" val="285263316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oneTexte 1"/>
          <p:cNvSpPr txBox="1">
            <a:spLocks noChangeArrowheads="1"/>
          </p:cNvSpPr>
          <p:nvPr/>
        </p:nvSpPr>
        <p:spPr bwMode="auto">
          <a:xfrm>
            <a:off x="45716" y="2294316"/>
            <a:ext cx="7171146" cy="4508927"/>
          </a:xfrm>
          <a:prstGeom prst="rect">
            <a:avLst/>
          </a:prstGeom>
          <a:noFill/>
          <a:ln w="38100" cmpd="sng">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eaLnBrk="0" hangingPunct="0">
              <a:defRPr sz="2400">
                <a:solidFill>
                  <a:schemeClr val="tx1"/>
                </a:solidFill>
                <a:latin typeface="Calisto MT" charset="0"/>
                <a:ea typeface="ＭＳ Ｐゴシック" charset="0"/>
                <a:cs typeface="ＭＳ Ｐゴシック" charset="0"/>
              </a:defRPr>
            </a:lvl1pPr>
            <a:lvl2pPr marL="742950" indent="-285750" eaLnBrk="0" hangingPunct="0">
              <a:defRPr sz="2400">
                <a:solidFill>
                  <a:schemeClr val="tx1"/>
                </a:solidFill>
                <a:latin typeface="Calisto MT" charset="0"/>
                <a:ea typeface="ＭＳ Ｐゴシック" charset="0"/>
              </a:defRPr>
            </a:lvl2pPr>
            <a:lvl3pPr marL="1143000" indent="-228600" eaLnBrk="0" hangingPunct="0">
              <a:defRPr sz="2400">
                <a:solidFill>
                  <a:schemeClr val="tx1"/>
                </a:solidFill>
                <a:latin typeface="Calisto MT" charset="0"/>
                <a:ea typeface="ＭＳ Ｐゴシック" charset="0"/>
              </a:defRPr>
            </a:lvl3pPr>
            <a:lvl4pPr marL="1600200" indent="-228600" eaLnBrk="0" hangingPunct="0">
              <a:defRPr sz="2400">
                <a:solidFill>
                  <a:schemeClr val="tx1"/>
                </a:solidFill>
                <a:latin typeface="Calisto MT" charset="0"/>
                <a:ea typeface="ＭＳ Ｐゴシック" charset="0"/>
              </a:defRPr>
            </a:lvl4pPr>
            <a:lvl5pPr marL="2057400" indent="-228600" eaLnBrk="0" hangingPunct="0">
              <a:defRPr sz="2400">
                <a:solidFill>
                  <a:schemeClr val="tx1"/>
                </a:solidFill>
                <a:latin typeface="Calisto MT" charset="0"/>
                <a:ea typeface="ＭＳ Ｐゴシック" charset="0"/>
              </a:defRPr>
            </a:lvl5pPr>
            <a:lvl6pPr marL="2514600" indent="-228600" eaLnBrk="0" fontAlgn="base" hangingPunct="0">
              <a:spcBef>
                <a:spcPct val="0"/>
              </a:spcBef>
              <a:spcAft>
                <a:spcPct val="0"/>
              </a:spcAft>
              <a:defRPr sz="2400">
                <a:solidFill>
                  <a:schemeClr val="tx1"/>
                </a:solidFill>
                <a:latin typeface="Calisto MT" charset="0"/>
                <a:ea typeface="ＭＳ Ｐゴシック" charset="0"/>
              </a:defRPr>
            </a:lvl6pPr>
            <a:lvl7pPr marL="2971800" indent="-228600" eaLnBrk="0" fontAlgn="base" hangingPunct="0">
              <a:spcBef>
                <a:spcPct val="0"/>
              </a:spcBef>
              <a:spcAft>
                <a:spcPct val="0"/>
              </a:spcAft>
              <a:defRPr sz="2400">
                <a:solidFill>
                  <a:schemeClr val="tx1"/>
                </a:solidFill>
                <a:latin typeface="Calisto MT" charset="0"/>
                <a:ea typeface="ＭＳ Ｐゴシック" charset="0"/>
              </a:defRPr>
            </a:lvl7pPr>
            <a:lvl8pPr marL="3429000" indent="-228600" eaLnBrk="0" fontAlgn="base" hangingPunct="0">
              <a:spcBef>
                <a:spcPct val="0"/>
              </a:spcBef>
              <a:spcAft>
                <a:spcPct val="0"/>
              </a:spcAft>
              <a:defRPr sz="2400">
                <a:solidFill>
                  <a:schemeClr val="tx1"/>
                </a:solidFill>
                <a:latin typeface="Calisto MT" charset="0"/>
                <a:ea typeface="ＭＳ Ｐゴシック" charset="0"/>
              </a:defRPr>
            </a:lvl8pPr>
            <a:lvl9pPr marL="3886200" indent="-228600" eaLnBrk="0" fontAlgn="base" hangingPunct="0">
              <a:spcBef>
                <a:spcPct val="0"/>
              </a:spcBef>
              <a:spcAft>
                <a:spcPct val="0"/>
              </a:spcAft>
              <a:defRPr sz="2400">
                <a:solidFill>
                  <a:schemeClr val="tx1"/>
                </a:solidFill>
                <a:latin typeface="Calisto MT" charset="0"/>
                <a:ea typeface="ＭＳ Ｐゴシック" charset="0"/>
              </a:defRPr>
            </a:lvl9pPr>
          </a:lstStyle>
          <a:p>
            <a:pPr marL="0" indent="0" algn="ctr" eaLnBrk="1" hangingPunct="1"/>
            <a:r>
              <a:rPr lang="fr-FR" sz="1400" b="1" u="sng" dirty="0" smtClean="0">
                <a:solidFill>
                  <a:srgbClr val="000090"/>
                </a:solidFill>
                <a:latin typeface="Comic Sans MS" charset="0"/>
                <a:cs typeface="Comic Sans MS" charset="0"/>
              </a:rPr>
              <a:t>Facteurs socio-psycho-cognitivo-comportementaux :</a:t>
            </a:r>
            <a:endParaRPr lang="fr-FR" sz="1400" dirty="0" smtClean="0">
              <a:latin typeface="Comic Sans MS" charset="0"/>
              <a:cs typeface="Comic Sans MS" charset="0"/>
            </a:endParaRPr>
          </a:p>
          <a:p>
            <a:pPr marL="0" indent="0" eaLnBrk="1" hangingPunct="1"/>
            <a:endParaRPr lang="fr-FR" sz="1100" dirty="0" smtClean="0">
              <a:latin typeface="Comic Sans MS" charset="0"/>
              <a:cs typeface="Comic Sans MS" charset="0"/>
            </a:endParaRPr>
          </a:p>
          <a:p>
            <a:pPr marL="171450" indent="-171450" eaLnBrk="1" hangingPunct="1">
              <a:buFont typeface="Arial"/>
              <a:buChar char="•"/>
            </a:pPr>
            <a:r>
              <a:rPr lang="fr-FR" sz="1100" dirty="0" smtClean="0">
                <a:latin typeface="Comic Sans MS" charset="0"/>
                <a:cs typeface="Comic Sans MS" charset="0"/>
              </a:rPr>
              <a:t>«</a:t>
            </a:r>
            <a:r>
              <a:rPr lang="fr-FR" sz="1100" b="1" dirty="0">
                <a:latin typeface="Comic Sans MS" charset="0"/>
                <a:cs typeface="Comic Sans MS" charset="0"/>
              </a:rPr>
              <a:t> </a:t>
            </a:r>
            <a:r>
              <a:rPr lang="fr-FR" sz="1200" b="1" dirty="0">
                <a:latin typeface="Comic Sans MS" charset="0"/>
                <a:cs typeface="Comic Sans MS" charset="0"/>
              </a:rPr>
              <a:t>éruption de douleur</a:t>
            </a:r>
            <a:r>
              <a:rPr lang="fr-FR" sz="1100" b="1" dirty="0">
                <a:latin typeface="Comic Sans MS" charset="0"/>
                <a:cs typeface="Comic Sans MS" charset="0"/>
              </a:rPr>
              <a:t> </a:t>
            </a:r>
            <a:r>
              <a:rPr lang="fr-FR" sz="1200" dirty="0">
                <a:latin typeface="Comic Sans MS" charset="0"/>
                <a:cs typeface="Comic Sans MS" charset="0"/>
              </a:rPr>
              <a:t>» </a:t>
            </a:r>
            <a:r>
              <a:rPr lang="fr-FR" sz="1200" dirty="0">
                <a:latin typeface="Comic Sans MS" charset="0"/>
                <a:cs typeface="Comic Sans MS" charset="0"/>
                <a:sym typeface="Wingdings"/>
              </a:rPr>
              <a:t>= « j’en ai plein le *** </a:t>
            </a:r>
            <a:r>
              <a:rPr lang="fr-FR" sz="1200" dirty="0" smtClean="0">
                <a:latin typeface="Comic Sans MS" charset="0"/>
                <a:cs typeface="Comic Sans MS" charset="0"/>
                <a:sym typeface="Wingdings"/>
              </a:rPr>
              <a:t>»</a:t>
            </a:r>
            <a:endParaRPr lang="nl-BE" sz="1200" b="1" dirty="0" smtClean="0">
              <a:latin typeface="Comic Sans MS" charset="0"/>
              <a:cs typeface="Comic Sans MS" charset="0"/>
            </a:endParaRPr>
          </a:p>
          <a:p>
            <a:pPr marL="0" indent="0" eaLnBrk="1" hangingPunct="1"/>
            <a:endParaRPr lang="nl-BE" sz="1200" b="1" dirty="0">
              <a:latin typeface="Comic Sans MS" charset="0"/>
              <a:cs typeface="Comic Sans MS" charset="0"/>
            </a:endParaRPr>
          </a:p>
          <a:p>
            <a:pPr eaLnBrk="1" hangingPunct="1">
              <a:buFont typeface="Arial" charset="0"/>
              <a:buChar char="•"/>
            </a:pPr>
            <a:r>
              <a:rPr lang="fr-FR" sz="1000" i="1" dirty="0" smtClean="0">
                <a:solidFill>
                  <a:srgbClr val="FF0000"/>
                </a:solidFill>
                <a:latin typeface="Comic Sans MS" charset="0"/>
                <a:cs typeface="Comic Sans MS" charset="0"/>
              </a:rPr>
              <a:t>Stress</a:t>
            </a:r>
            <a:r>
              <a:rPr lang="fr-FR" sz="1000" i="1" dirty="0" smtClean="0">
                <a:latin typeface="Comic Sans MS" charset="0"/>
                <a:cs typeface="Comic Sans MS" charset="0"/>
              </a:rPr>
              <a:t> et pression, anxiété, inquiétudes par rapport à la situation</a:t>
            </a:r>
          </a:p>
          <a:p>
            <a:pPr eaLnBrk="1" hangingPunct="1">
              <a:buFont typeface="Arial" charset="0"/>
              <a:buChar char="•"/>
            </a:pPr>
            <a:r>
              <a:rPr lang="fr-FR" sz="1000" i="1" dirty="0">
                <a:solidFill>
                  <a:srgbClr val="FF0000"/>
                </a:solidFill>
                <a:latin typeface="Comic Sans MS" charset="0"/>
                <a:cs typeface="Comic Sans MS" charset="0"/>
              </a:rPr>
              <a:t>H</a:t>
            </a:r>
            <a:r>
              <a:rPr lang="fr-FR" sz="1000" i="1" dirty="0" smtClean="0">
                <a:solidFill>
                  <a:srgbClr val="FF0000"/>
                </a:solidFill>
                <a:latin typeface="Comic Sans MS" charset="0"/>
                <a:cs typeface="Comic Sans MS" charset="0"/>
              </a:rPr>
              <a:t>yper-focalisation </a:t>
            </a:r>
            <a:r>
              <a:rPr lang="fr-FR" sz="1000" i="1" dirty="0" smtClean="0">
                <a:latin typeface="Comic Sans MS" charset="0"/>
                <a:cs typeface="Comic Sans MS" charset="0"/>
              </a:rPr>
              <a:t>sur le phénomène désagréable</a:t>
            </a:r>
          </a:p>
          <a:p>
            <a:pPr eaLnBrk="1" hangingPunct="1">
              <a:buFont typeface="Arial" charset="0"/>
              <a:buChar char="•"/>
            </a:pPr>
            <a:r>
              <a:rPr lang="fr-FR" sz="1000" i="1" dirty="0">
                <a:solidFill>
                  <a:srgbClr val="FF0000"/>
                </a:solidFill>
                <a:latin typeface="Comic Sans MS" charset="0"/>
                <a:cs typeface="Comic Sans MS" charset="0"/>
              </a:rPr>
              <a:t>D</a:t>
            </a:r>
            <a:r>
              <a:rPr lang="fr-FR" sz="1000" i="1" dirty="0" smtClean="0">
                <a:solidFill>
                  <a:srgbClr val="FF0000"/>
                </a:solidFill>
                <a:latin typeface="Comic Sans MS" charset="0"/>
                <a:cs typeface="Comic Sans MS" charset="0"/>
              </a:rPr>
              <a:t>éfaitisme</a:t>
            </a:r>
            <a:r>
              <a:rPr lang="fr-FR" sz="1000" i="1" dirty="0" smtClean="0">
                <a:latin typeface="Comic Sans MS" charset="0"/>
                <a:cs typeface="Comic Sans MS" charset="0"/>
              </a:rPr>
              <a:t> (ça n’ira jamais), </a:t>
            </a:r>
            <a:r>
              <a:rPr lang="fr-FR" sz="1000" i="1" dirty="0" smtClean="0">
                <a:solidFill>
                  <a:srgbClr val="FF0000"/>
                </a:solidFill>
                <a:latin typeface="Comic Sans MS" charset="0"/>
                <a:cs typeface="Comic Sans MS" charset="0"/>
              </a:rPr>
              <a:t>découragement</a:t>
            </a:r>
          </a:p>
          <a:p>
            <a:pPr eaLnBrk="1" hangingPunct="1">
              <a:buFont typeface="Arial" charset="0"/>
              <a:buChar char="•"/>
            </a:pPr>
            <a:r>
              <a:rPr lang="fr-FR" sz="1000" i="1" dirty="0">
                <a:solidFill>
                  <a:srgbClr val="FF0000"/>
                </a:solidFill>
                <a:latin typeface="Comic Sans MS" charset="0"/>
                <a:cs typeface="Comic Sans MS" charset="0"/>
              </a:rPr>
              <a:t>C</a:t>
            </a:r>
            <a:r>
              <a:rPr lang="fr-FR" sz="1000" i="1" dirty="0" smtClean="0">
                <a:solidFill>
                  <a:srgbClr val="FF0000"/>
                </a:solidFill>
                <a:latin typeface="Comic Sans MS" charset="0"/>
                <a:cs typeface="Comic Sans MS" charset="0"/>
              </a:rPr>
              <a:t>olère</a:t>
            </a:r>
            <a:r>
              <a:rPr lang="fr-FR" sz="1000" i="1" dirty="0" smtClean="0">
                <a:latin typeface="Comic Sans MS" charset="0"/>
                <a:cs typeface="Comic Sans MS" charset="0"/>
              </a:rPr>
              <a:t>, </a:t>
            </a:r>
            <a:r>
              <a:rPr lang="fr-FR" sz="1000" i="1" dirty="0" smtClean="0">
                <a:solidFill>
                  <a:srgbClr val="FF0000"/>
                </a:solidFill>
                <a:latin typeface="Comic Sans MS" charset="0"/>
                <a:cs typeface="Comic Sans MS" charset="0"/>
              </a:rPr>
              <a:t>frustration</a:t>
            </a:r>
            <a:r>
              <a:rPr lang="fr-FR" sz="1000" i="1" dirty="0" smtClean="0">
                <a:latin typeface="Comic Sans MS" charset="0"/>
                <a:cs typeface="Comic Sans MS" charset="0"/>
              </a:rPr>
              <a:t>, </a:t>
            </a:r>
            <a:r>
              <a:rPr lang="fr-FR" sz="1000" i="1" dirty="0" smtClean="0">
                <a:solidFill>
                  <a:srgbClr val="FF0000"/>
                </a:solidFill>
                <a:latin typeface="Comic Sans MS" charset="0"/>
                <a:cs typeface="Comic Sans MS" charset="0"/>
              </a:rPr>
              <a:t>humeur négative </a:t>
            </a:r>
            <a:r>
              <a:rPr lang="fr-FR" sz="1000" i="1" dirty="0" smtClean="0">
                <a:latin typeface="Comic Sans MS" charset="0"/>
                <a:cs typeface="Comic Sans MS" charset="0"/>
              </a:rPr>
              <a:t>maussade et déprime</a:t>
            </a:r>
            <a:endParaRPr lang="fr-FR" sz="1000" i="1" dirty="0">
              <a:latin typeface="Comic Sans MS" charset="0"/>
              <a:cs typeface="Comic Sans MS" charset="0"/>
            </a:endParaRPr>
          </a:p>
          <a:p>
            <a:pPr marL="0" indent="0" eaLnBrk="1" hangingPunct="1"/>
            <a:endParaRPr lang="fr-FR" sz="1000" i="1" dirty="0" smtClean="0">
              <a:latin typeface="Comic Sans MS" charset="0"/>
              <a:cs typeface="Comic Sans MS" charset="0"/>
            </a:endParaRPr>
          </a:p>
          <a:p>
            <a:pPr eaLnBrk="1" hangingPunct="1">
              <a:buFont typeface="Arial" charset="0"/>
              <a:buChar char="•"/>
            </a:pPr>
            <a:r>
              <a:rPr lang="fr-FR" sz="1000" i="1" dirty="0" smtClean="0">
                <a:latin typeface="Comic Sans MS" charset="0"/>
                <a:cs typeface="Comic Sans MS" charset="0"/>
              </a:rPr>
              <a:t>Manque de </a:t>
            </a:r>
            <a:r>
              <a:rPr lang="fr-FR" sz="1000" i="1" dirty="0" smtClean="0">
                <a:solidFill>
                  <a:srgbClr val="FF0000"/>
                </a:solidFill>
                <a:latin typeface="Comic Sans MS" charset="0"/>
                <a:cs typeface="Comic Sans MS" charset="0"/>
              </a:rPr>
              <a:t>confiance</a:t>
            </a:r>
            <a:r>
              <a:rPr lang="fr-FR" sz="1000" i="1" dirty="0" smtClean="0">
                <a:latin typeface="Comic Sans MS" charset="0"/>
                <a:cs typeface="Comic Sans MS" charset="0"/>
              </a:rPr>
              <a:t> en soi, </a:t>
            </a:r>
            <a:r>
              <a:rPr lang="fr-FR" sz="1000" i="1" dirty="0" smtClean="0">
                <a:solidFill>
                  <a:srgbClr val="000000"/>
                </a:solidFill>
                <a:latin typeface="Comic Sans MS" charset="0"/>
                <a:cs typeface="Comic Sans MS" charset="0"/>
              </a:rPr>
              <a:t>mauvaises expériences intenses par le passé qui ont fait peur</a:t>
            </a:r>
          </a:p>
          <a:p>
            <a:pPr eaLnBrk="1" hangingPunct="1">
              <a:buFont typeface="Arial" charset="0"/>
              <a:buChar char="•"/>
            </a:pPr>
            <a:r>
              <a:rPr lang="fr-FR" sz="1000" i="1" dirty="0">
                <a:solidFill>
                  <a:srgbClr val="000000"/>
                </a:solidFill>
                <a:latin typeface="Comic Sans MS" charset="0"/>
                <a:cs typeface="Comic Sans MS" charset="0"/>
              </a:rPr>
              <a:t>F</a:t>
            </a:r>
            <a:r>
              <a:rPr lang="fr-FR" sz="1000" i="1" dirty="0" smtClean="0">
                <a:solidFill>
                  <a:srgbClr val="000000"/>
                </a:solidFill>
                <a:latin typeface="Comic Sans MS" charset="0"/>
                <a:cs typeface="Comic Sans MS" charset="0"/>
              </a:rPr>
              <a:t>ausses </a:t>
            </a:r>
            <a:r>
              <a:rPr lang="fr-FR" sz="1000" i="1" dirty="0" smtClean="0">
                <a:solidFill>
                  <a:srgbClr val="FF0000"/>
                </a:solidFill>
                <a:latin typeface="Comic Sans MS" charset="0"/>
                <a:cs typeface="Comic Sans MS" charset="0"/>
              </a:rPr>
              <a:t>croyances</a:t>
            </a:r>
            <a:r>
              <a:rPr lang="fr-FR" sz="1000" i="1" dirty="0" smtClean="0">
                <a:solidFill>
                  <a:srgbClr val="000000"/>
                </a:solidFill>
                <a:latin typeface="Comic Sans MS" charset="0"/>
                <a:cs typeface="Comic Sans MS" charset="0"/>
              </a:rPr>
              <a:t> et mauvaises connaissances liées </a:t>
            </a:r>
            <a:r>
              <a:rPr lang="fr-FR" sz="1000" i="1" dirty="0">
                <a:solidFill>
                  <a:srgbClr val="000000"/>
                </a:solidFill>
                <a:latin typeface="Comic Sans MS" charset="0"/>
                <a:cs typeface="Comic Sans MS" charset="0"/>
              </a:rPr>
              <a:t>à la </a:t>
            </a:r>
            <a:r>
              <a:rPr lang="fr-FR" sz="1000" i="1" dirty="0" smtClean="0">
                <a:solidFill>
                  <a:srgbClr val="000000"/>
                </a:solidFill>
                <a:latin typeface="Comic Sans MS" charset="0"/>
                <a:cs typeface="Comic Sans MS" charset="0"/>
              </a:rPr>
              <a:t>douleur</a:t>
            </a:r>
            <a:endParaRPr lang="fr-FR" sz="1000" i="1" dirty="0" smtClean="0">
              <a:latin typeface="Comic Sans MS" charset="0"/>
              <a:cs typeface="Comic Sans MS" charset="0"/>
            </a:endParaRPr>
          </a:p>
          <a:p>
            <a:pPr eaLnBrk="1" hangingPunct="1">
              <a:buFont typeface="Arial" charset="0"/>
              <a:buChar char="•"/>
            </a:pPr>
            <a:r>
              <a:rPr lang="fr-FR" sz="1000" i="1" dirty="0" smtClean="0">
                <a:solidFill>
                  <a:srgbClr val="FF0000"/>
                </a:solidFill>
                <a:latin typeface="Comic Sans MS" charset="0"/>
                <a:cs typeface="Comic Sans MS" charset="0"/>
              </a:rPr>
              <a:t>Incompréhension</a:t>
            </a:r>
            <a:r>
              <a:rPr lang="fr-FR" sz="1000" i="1" dirty="0" smtClean="0">
                <a:latin typeface="Comic Sans MS" charset="0"/>
                <a:cs typeface="Comic Sans MS" charset="0"/>
              </a:rPr>
              <a:t> du besoins de faire évoluer ses croyances en pensant connaître ce qu’est la douleur, quels sont ses mécanismes de fonctionnements, les causes, les traitements</a:t>
            </a:r>
            <a:r>
              <a:rPr lang="mr-IN" sz="1000" i="1" dirty="0" smtClean="0">
                <a:latin typeface="Comic Sans MS" charset="0"/>
                <a:cs typeface="Comic Sans MS" charset="0"/>
              </a:rPr>
              <a:t>…</a:t>
            </a:r>
            <a:r>
              <a:rPr lang="fr-FR" sz="1000" i="1" dirty="0" smtClean="0">
                <a:latin typeface="Comic Sans MS" charset="0"/>
                <a:cs typeface="Comic Sans MS" charset="0"/>
              </a:rPr>
              <a:t> </a:t>
            </a:r>
            <a:r>
              <a:rPr lang="fr-FR" sz="1000" i="1" dirty="0" smtClean="0">
                <a:latin typeface="Comic Sans MS" charset="0"/>
                <a:cs typeface="Comic Sans MS" charset="0"/>
                <a:sym typeface="Wingdings"/>
              </a:rPr>
              <a:t> effet Denis-Kruger!</a:t>
            </a:r>
            <a:endParaRPr lang="fr-FR" sz="1000" i="1" dirty="0" smtClean="0">
              <a:latin typeface="Comic Sans MS" charset="0"/>
              <a:cs typeface="Comic Sans MS" charset="0"/>
            </a:endParaRPr>
          </a:p>
          <a:p>
            <a:pPr eaLnBrk="1" hangingPunct="1">
              <a:buFont typeface="Arial" charset="0"/>
              <a:buChar char="•"/>
            </a:pPr>
            <a:endParaRPr lang="fr-FR" sz="1000" i="1" dirty="0" smtClean="0">
              <a:latin typeface="Comic Sans MS" charset="0"/>
              <a:cs typeface="Comic Sans MS" charset="0"/>
            </a:endParaRPr>
          </a:p>
          <a:p>
            <a:pPr eaLnBrk="1" hangingPunct="1">
              <a:buFont typeface="Arial" charset="0"/>
              <a:buChar char="•"/>
            </a:pPr>
            <a:r>
              <a:rPr lang="fr-FR" sz="1000" i="1" dirty="0">
                <a:solidFill>
                  <a:srgbClr val="000000"/>
                </a:solidFill>
                <a:latin typeface="Comic Sans MS" charset="0"/>
                <a:cs typeface="Comic Sans MS" charset="0"/>
              </a:rPr>
              <a:t>R</a:t>
            </a:r>
            <a:r>
              <a:rPr lang="fr-FR" sz="1000" i="1" dirty="0" smtClean="0">
                <a:solidFill>
                  <a:srgbClr val="000000"/>
                </a:solidFill>
                <a:latin typeface="Comic Sans MS" charset="0"/>
                <a:cs typeface="Comic Sans MS" charset="0"/>
              </a:rPr>
              <a:t>echercher un «</a:t>
            </a:r>
            <a:r>
              <a:rPr lang="fr-FR" sz="1000" i="1" dirty="0" smtClean="0">
                <a:solidFill>
                  <a:srgbClr val="FF0000"/>
                </a:solidFill>
                <a:latin typeface="Comic Sans MS" charset="0"/>
                <a:cs typeface="Comic Sans MS" charset="0"/>
              </a:rPr>
              <a:t>problème unique </a:t>
            </a:r>
            <a:r>
              <a:rPr lang="fr-FR" sz="1000" i="1" dirty="0" smtClean="0">
                <a:solidFill>
                  <a:srgbClr val="000000"/>
                </a:solidFill>
                <a:latin typeface="Comic Sans MS" charset="0"/>
                <a:cs typeface="Comic Sans MS" charset="0"/>
              </a:rPr>
              <a:t>qu’on a pas trouver », penser qu’il faut un traitement médical unique (infiltration, chirurgie, corset, médicaments</a:t>
            </a:r>
            <a:r>
              <a:rPr lang="mr-IN" sz="1000" i="1" dirty="0" smtClean="0">
                <a:solidFill>
                  <a:srgbClr val="000000"/>
                </a:solidFill>
                <a:latin typeface="Comic Sans MS" charset="0"/>
                <a:cs typeface="Comic Sans MS" charset="0"/>
              </a:rPr>
              <a:t>…</a:t>
            </a:r>
            <a:r>
              <a:rPr lang="nl-BE" sz="1000" i="1" dirty="0" smtClean="0">
                <a:solidFill>
                  <a:srgbClr val="000000"/>
                </a:solidFill>
                <a:latin typeface="Comic Sans MS" charset="0"/>
                <a:cs typeface="Comic Sans MS" charset="0"/>
              </a:rPr>
              <a:t>)</a:t>
            </a:r>
            <a:endParaRPr lang="fr-FR" sz="1000" i="1" dirty="0" smtClean="0">
              <a:latin typeface="Comic Sans MS" charset="0"/>
              <a:cs typeface="Comic Sans MS" charset="0"/>
            </a:endParaRPr>
          </a:p>
          <a:p>
            <a:pPr eaLnBrk="1" hangingPunct="1">
              <a:buFont typeface="Arial" charset="0"/>
              <a:buChar char="•"/>
            </a:pPr>
            <a:r>
              <a:rPr lang="fr-FR" sz="1000" i="1" dirty="0">
                <a:solidFill>
                  <a:srgbClr val="FF0000"/>
                </a:solidFill>
                <a:latin typeface="Comic Sans MS" charset="0"/>
                <a:cs typeface="Comic Sans MS" charset="0"/>
              </a:rPr>
              <a:t>K</a:t>
            </a:r>
            <a:r>
              <a:rPr lang="fr-FR" sz="1000" i="1" dirty="0" smtClean="0">
                <a:solidFill>
                  <a:srgbClr val="FF0000"/>
                </a:solidFill>
                <a:latin typeface="Comic Sans MS" charset="0"/>
                <a:cs typeface="Comic Sans MS" charset="0"/>
              </a:rPr>
              <a:t>inésiophobie</a:t>
            </a:r>
            <a:r>
              <a:rPr lang="fr-FR" sz="1000" i="1" dirty="0" smtClean="0">
                <a:latin typeface="Comic Sans MS" charset="0"/>
                <a:cs typeface="Comic Sans MS" charset="0"/>
              </a:rPr>
              <a:t>, </a:t>
            </a:r>
          </a:p>
          <a:p>
            <a:pPr eaLnBrk="1" hangingPunct="1">
              <a:buFont typeface="Arial" charset="0"/>
              <a:buChar char="•"/>
            </a:pPr>
            <a:r>
              <a:rPr lang="fr-FR" sz="1000" i="1" dirty="0">
                <a:solidFill>
                  <a:srgbClr val="FF0000"/>
                </a:solidFill>
                <a:latin typeface="Comic Sans MS" charset="0"/>
                <a:cs typeface="Comic Sans MS" charset="0"/>
              </a:rPr>
              <a:t>S</a:t>
            </a:r>
            <a:r>
              <a:rPr lang="fr-FR" sz="1000" i="1" dirty="0" smtClean="0">
                <a:solidFill>
                  <a:srgbClr val="FF0000"/>
                </a:solidFill>
                <a:latin typeface="Comic Sans MS" charset="0"/>
                <a:cs typeface="Comic Sans MS" charset="0"/>
              </a:rPr>
              <a:t>hopping</a:t>
            </a:r>
            <a:r>
              <a:rPr lang="fr-FR" sz="1000" i="1" dirty="0" smtClean="0">
                <a:latin typeface="Comic Sans MS" charset="0"/>
                <a:cs typeface="Comic Sans MS" charset="0"/>
              </a:rPr>
              <a:t> médical et </a:t>
            </a:r>
            <a:r>
              <a:rPr lang="fr-FR" sz="1000" i="1" dirty="0" smtClean="0">
                <a:solidFill>
                  <a:srgbClr val="FF0000"/>
                </a:solidFill>
                <a:latin typeface="Comic Sans MS" charset="0"/>
                <a:cs typeface="Comic Sans MS" charset="0"/>
              </a:rPr>
              <a:t>abus de soins </a:t>
            </a:r>
            <a:r>
              <a:rPr lang="fr-FR" sz="1000" i="1" dirty="0" smtClean="0">
                <a:latin typeface="Comic Sans MS" charset="0"/>
                <a:cs typeface="Comic Sans MS" charset="0"/>
              </a:rPr>
              <a:t>médicaux</a:t>
            </a:r>
          </a:p>
          <a:p>
            <a:pPr marL="0" indent="0" eaLnBrk="1" hangingPunct="1"/>
            <a:r>
              <a:rPr lang="fr-FR" sz="1000" i="1" dirty="0" smtClean="0">
                <a:latin typeface="Comic Sans MS" charset="0"/>
                <a:cs typeface="Comic Sans MS" charset="0"/>
              </a:rPr>
              <a:t> </a:t>
            </a:r>
          </a:p>
          <a:p>
            <a:pPr eaLnBrk="1" hangingPunct="1">
              <a:buFont typeface="Arial" charset="0"/>
              <a:buChar char="•"/>
            </a:pPr>
            <a:r>
              <a:rPr lang="fr-FR" sz="1000" i="1" dirty="0">
                <a:latin typeface="Comic Sans MS" charset="0"/>
                <a:cs typeface="Comic Sans MS" charset="0"/>
              </a:rPr>
              <a:t>S</a:t>
            </a:r>
            <a:r>
              <a:rPr lang="fr-FR" sz="1000" i="1" dirty="0" smtClean="0">
                <a:latin typeface="Comic Sans MS" charset="0"/>
                <a:cs typeface="Comic Sans MS" charset="0"/>
              </a:rPr>
              <a:t>entiment </a:t>
            </a:r>
            <a:r>
              <a:rPr lang="fr-FR" sz="1000" i="1" dirty="0">
                <a:solidFill>
                  <a:srgbClr val="FF0000"/>
                </a:solidFill>
                <a:latin typeface="Comic Sans MS" charset="0"/>
                <a:cs typeface="Comic Sans MS" charset="0"/>
              </a:rPr>
              <a:t>d’incompréhension</a:t>
            </a:r>
            <a:r>
              <a:rPr lang="fr-FR" sz="1000" i="1" dirty="0">
                <a:latin typeface="Comic Sans MS" charset="0"/>
                <a:cs typeface="Comic Sans MS" charset="0"/>
              </a:rPr>
              <a:t>, manque de reconnaissance, manque </a:t>
            </a:r>
            <a:r>
              <a:rPr lang="fr-FR" sz="1000" i="1" dirty="0" smtClean="0">
                <a:latin typeface="Comic Sans MS" charset="0"/>
                <a:cs typeface="Comic Sans MS" charset="0"/>
              </a:rPr>
              <a:t>d’explications</a:t>
            </a:r>
            <a:endParaRPr lang="fr-FR" sz="800" i="1" dirty="0">
              <a:latin typeface="Comic Sans MS" charset="0"/>
              <a:cs typeface="Comic Sans MS" charset="0"/>
            </a:endParaRPr>
          </a:p>
          <a:p>
            <a:pPr marL="171450" indent="-171450" eaLnBrk="1" hangingPunct="1">
              <a:buFont typeface="Arial"/>
              <a:buChar char="•"/>
            </a:pPr>
            <a:r>
              <a:rPr lang="nl-BE" sz="1000" i="1" dirty="0" smtClean="0">
                <a:latin typeface="Comic Sans MS" charset="0"/>
                <a:cs typeface="Comic Sans MS" charset="0"/>
              </a:rPr>
              <a:t>Niveau faible de </a:t>
            </a:r>
            <a:r>
              <a:rPr lang="nl-BE" sz="1000" i="1" dirty="0" smtClean="0">
                <a:solidFill>
                  <a:srgbClr val="FF0000"/>
                </a:solidFill>
                <a:latin typeface="Comic Sans MS" charset="0"/>
                <a:cs typeface="Comic Sans MS" charset="0"/>
              </a:rPr>
              <a:t>connaissance</a:t>
            </a:r>
            <a:r>
              <a:rPr lang="nl-BE" sz="1000" i="1" dirty="0" smtClean="0">
                <a:solidFill>
                  <a:schemeClr val="tx1">
                    <a:lumMod val="50000"/>
                    <a:lumOff val="50000"/>
                  </a:schemeClr>
                </a:solidFill>
                <a:latin typeface="Comic Sans MS" charset="0"/>
                <a:cs typeface="Comic Sans MS" charset="0"/>
              </a:rPr>
              <a:t>, </a:t>
            </a:r>
          </a:p>
          <a:p>
            <a:pPr marL="171450" indent="-171450" eaLnBrk="1" hangingPunct="1">
              <a:buFont typeface="Arial"/>
              <a:buChar char="•"/>
            </a:pPr>
            <a:r>
              <a:rPr lang="fr-FR" sz="1000" i="1" dirty="0">
                <a:latin typeface="Comic Sans MS" charset="0"/>
                <a:cs typeface="Comic Sans MS" charset="0"/>
              </a:rPr>
              <a:t>E</a:t>
            </a:r>
            <a:r>
              <a:rPr lang="fr-FR" sz="1000" i="1" dirty="0" smtClean="0">
                <a:latin typeface="Comic Sans MS" charset="0"/>
                <a:cs typeface="Comic Sans MS" charset="0"/>
              </a:rPr>
              <a:t>ntourage </a:t>
            </a:r>
            <a:r>
              <a:rPr lang="fr-FR" sz="1000" i="1" dirty="0" smtClean="0">
                <a:solidFill>
                  <a:srgbClr val="FF0000"/>
                </a:solidFill>
                <a:latin typeface="Comic Sans MS" charset="0"/>
                <a:cs typeface="Comic Sans MS" charset="0"/>
              </a:rPr>
              <a:t>surprotecteur</a:t>
            </a:r>
            <a:r>
              <a:rPr lang="fr-FR" sz="1000" i="1" dirty="0" smtClean="0">
                <a:latin typeface="Comic Sans MS" charset="0"/>
                <a:cs typeface="Comic Sans MS" charset="0"/>
              </a:rPr>
              <a:t>, </a:t>
            </a:r>
          </a:p>
          <a:p>
            <a:pPr marL="171450" indent="-171450" eaLnBrk="1" hangingPunct="1">
              <a:buFont typeface="Arial"/>
              <a:buChar char="•"/>
            </a:pPr>
            <a:r>
              <a:rPr lang="fr-FR" sz="1000" i="1" dirty="0" smtClean="0">
                <a:latin typeface="Comic Sans MS" charset="0"/>
                <a:cs typeface="Comic Sans MS" charset="0"/>
              </a:rPr>
              <a:t>Explications </a:t>
            </a:r>
            <a:r>
              <a:rPr lang="fr-FR" sz="1000" i="1" dirty="0">
                <a:solidFill>
                  <a:srgbClr val="FF0000"/>
                </a:solidFill>
                <a:latin typeface="Comic Sans MS" charset="0"/>
                <a:cs typeface="Comic Sans MS" charset="0"/>
              </a:rPr>
              <a:t>contradictoires</a:t>
            </a:r>
            <a:r>
              <a:rPr lang="fr-FR" sz="1000" i="1" dirty="0">
                <a:latin typeface="Comic Sans MS" charset="0"/>
                <a:cs typeface="Comic Sans MS" charset="0"/>
              </a:rPr>
              <a:t> médicales = se sentir perdu, </a:t>
            </a:r>
            <a:r>
              <a:rPr lang="fr-FR" sz="1000" i="1" dirty="0">
                <a:solidFill>
                  <a:srgbClr val="FF0000"/>
                </a:solidFill>
                <a:latin typeface="Comic Sans MS" charset="0"/>
                <a:cs typeface="Comic Sans MS" charset="0"/>
              </a:rPr>
              <a:t>insatisfaction</a:t>
            </a:r>
            <a:r>
              <a:rPr lang="fr-FR" sz="1000" i="1" dirty="0">
                <a:latin typeface="Comic Sans MS" charset="0"/>
                <a:cs typeface="Comic Sans MS" charset="0"/>
              </a:rPr>
              <a:t> au travail</a:t>
            </a:r>
            <a:r>
              <a:rPr lang="fr-FR" sz="1000" i="1" dirty="0" smtClean="0">
                <a:latin typeface="Comic Sans MS" charset="0"/>
                <a:cs typeface="Comic Sans MS" charset="0"/>
              </a:rPr>
              <a:t>,</a:t>
            </a:r>
            <a:r>
              <a:rPr lang="fr-FR" sz="1000" i="1" dirty="0">
                <a:latin typeface="Comic Sans MS" charset="0"/>
                <a:cs typeface="Comic Sans MS" charset="0"/>
              </a:rPr>
              <a:t> </a:t>
            </a:r>
            <a:endParaRPr lang="fr-FR" sz="1000" i="1" dirty="0" smtClean="0">
              <a:latin typeface="Comic Sans MS" charset="0"/>
              <a:cs typeface="Comic Sans MS" charset="0"/>
            </a:endParaRPr>
          </a:p>
          <a:p>
            <a:pPr marL="0" indent="0" eaLnBrk="1" hangingPunct="1"/>
            <a:endParaRPr lang="fr-FR" sz="1000" i="1" dirty="0">
              <a:latin typeface="Comic Sans MS" charset="0"/>
              <a:cs typeface="Comic Sans MS" charset="0"/>
            </a:endParaRPr>
          </a:p>
          <a:p>
            <a:pPr marL="171450" indent="-171450" eaLnBrk="1" hangingPunct="1">
              <a:buFont typeface="Arial"/>
              <a:buChar char="•"/>
            </a:pPr>
            <a:r>
              <a:rPr lang="fr-FR" sz="1000" i="1" dirty="0" smtClean="0">
                <a:latin typeface="Comic Sans MS" charset="0"/>
                <a:cs typeface="Comic Sans MS" charset="0"/>
              </a:rPr>
              <a:t>attente </a:t>
            </a:r>
            <a:r>
              <a:rPr lang="fr-FR" sz="1000" i="1" dirty="0">
                <a:solidFill>
                  <a:srgbClr val="FF0000"/>
                </a:solidFill>
                <a:latin typeface="Comic Sans MS" charset="0"/>
                <a:cs typeface="Comic Sans MS" charset="0"/>
              </a:rPr>
              <a:t>d’indemnisation</a:t>
            </a:r>
            <a:r>
              <a:rPr lang="fr-FR" sz="1000" i="1" dirty="0">
                <a:latin typeface="Comic Sans MS" charset="0"/>
                <a:cs typeface="Comic Sans MS" charset="0"/>
              </a:rPr>
              <a:t>, </a:t>
            </a:r>
            <a:endParaRPr lang="fr-FR" sz="1000" i="1" dirty="0" smtClean="0">
              <a:latin typeface="Comic Sans MS" charset="0"/>
              <a:cs typeface="Comic Sans MS" charset="0"/>
            </a:endParaRPr>
          </a:p>
          <a:p>
            <a:pPr marL="171450" indent="-171450" eaLnBrk="1" hangingPunct="1">
              <a:buFont typeface="Arial"/>
              <a:buChar char="•"/>
            </a:pPr>
            <a:r>
              <a:rPr lang="fr-FR" sz="1000" i="1" dirty="0" smtClean="0">
                <a:solidFill>
                  <a:srgbClr val="FF0000"/>
                </a:solidFill>
                <a:latin typeface="Comic Sans MS" charset="0"/>
                <a:cs typeface="Comic Sans MS" charset="0"/>
              </a:rPr>
              <a:t>conflit</a:t>
            </a:r>
            <a:r>
              <a:rPr lang="fr-FR" sz="1000" i="1" dirty="0" smtClean="0">
                <a:latin typeface="Comic Sans MS" charset="0"/>
                <a:cs typeface="Comic Sans MS" charset="0"/>
              </a:rPr>
              <a:t> </a:t>
            </a:r>
            <a:r>
              <a:rPr lang="fr-FR" sz="1000" i="1" dirty="0">
                <a:latin typeface="Comic Sans MS" charset="0"/>
                <a:cs typeface="Comic Sans MS" charset="0"/>
              </a:rPr>
              <a:t>avec </a:t>
            </a:r>
            <a:r>
              <a:rPr lang="fr-FR" sz="1000" i="1" dirty="0" smtClean="0">
                <a:latin typeface="Comic Sans MS" charset="0"/>
                <a:cs typeface="Comic Sans MS" charset="0"/>
              </a:rPr>
              <a:t>l’employeur</a:t>
            </a:r>
          </a:p>
          <a:p>
            <a:pPr marL="171450" indent="-171450" eaLnBrk="1" hangingPunct="1">
              <a:buFont typeface="Arial"/>
              <a:buChar char="•"/>
            </a:pPr>
            <a:r>
              <a:rPr lang="fr-FR" sz="1000" i="1" dirty="0" smtClean="0">
                <a:solidFill>
                  <a:srgbClr val="FF0000"/>
                </a:solidFill>
                <a:latin typeface="Comic Sans MS" charset="0"/>
                <a:cs typeface="Comic Sans MS" charset="0"/>
              </a:rPr>
              <a:t>Peur </a:t>
            </a:r>
            <a:r>
              <a:rPr lang="fr-FR" sz="1000" i="1" dirty="0" smtClean="0">
                <a:latin typeface="Comic Sans MS" charset="0"/>
                <a:cs typeface="Comic Sans MS" charset="0"/>
              </a:rPr>
              <a:t>de revivre une douleur intense, </a:t>
            </a:r>
            <a:r>
              <a:rPr lang="fr-FR" sz="1000" i="1" dirty="0" smtClean="0">
                <a:solidFill>
                  <a:srgbClr val="FF0000"/>
                </a:solidFill>
                <a:latin typeface="Comic Sans MS" charset="0"/>
                <a:cs typeface="Comic Sans MS" charset="0"/>
              </a:rPr>
              <a:t>agressivité</a:t>
            </a:r>
            <a:endParaRPr lang="fr-FR" sz="1000" i="1" dirty="0">
              <a:solidFill>
                <a:srgbClr val="FF0000"/>
              </a:solidFill>
              <a:latin typeface="Comic Sans MS" charset="0"/>
              <a:cs typeface="Comic Sans MS" charset="0"/>
            </a:endParaRPr>
          </a:p>
          <a:p>
            <a:pPr marL="171450" indent="-171450" eaLnBrk="1" hangingPunct="1">
              <a:buFont typeface="Arial"/>
              <a:buChar char="•"/>
            </a:pPr>
            <a:endParaRPr lang="fr-FR" sz="800" i="1" dirty="0" smtClean="0">
              <a:solidFill>
                <a:schemeClr val="tx1">
                  <a:lumMod val="50000"/>
                  <a:lumOff val="50000"/>
                </a:schemeClr>
              </a:solidFill>
              <a:latin typeface="Comic Sans MS" charset="0"/>
              <a:cs typeface="Comic Sans MS" charset="0"/>
            </a:endParaRPr>
          </a:p>
        </p:txBody>
      </p:sp>
      <p:graphicFrame>
        <p:nvGraphicFramePr>
          <p:cNvPr id="16" name="Tableau 15"/>
          <p:cNvGraphicFramePr>
            <a:graphicFrameLocks noGrp="1"/>
          </p:cNvGraphicFramePr>
          <p:nvPr>
            <p:extLst>
              <p:ext uri="{D42A27DB-BD31-4B8C-83A1-F6EECF244321}">
                <p14:modId xmlns:p14="http://schemas.microsoft.com/office/powerpoint/2010/main" val="2570901436"/>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600" baseline="0" dirty="0" smtClean="0">
                          <a:solidFill>
                            <a:schemeClr val="tx1"/>
                          </a:solidFill>
                        </a:rPr>
                        <a:t>D</a:t>
                      </a:r>
                      <a:r>
                        <a:rPr lang="fr-FR" sz="1600" dirty="0" smtClean="0">
                          <a:solidFill>
                            <a:schemeClr val="tx1"/>
                          </a:solidFill>
                        </a:rPr>
                        <a:t>ouleur aigüe</a:t>
                      </a:r>
                      <a:endParaRPr lang="fr-FR" sz="1600"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Persistante</a:t>
                      </a:r>
                      <a:r>
                        <a:rPr lang="fr-FR" sz="1800" b="0" baseline="0" dirty="0" smtClean="0">
                          <a:solidFill>
                            <a:schemeClr val="bg1"/>
                          </a:solidFill>
                        </a:rPr>
                        <a:t>?</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9" name="Image 8" descr="Capture d’écran 2023-11-09 à 10.43.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323" y="3858228"/>
            <a:ext cx="1708726" cy="2451650"/>
          </a:xfrm>
          <a:prstGeom prst="rect">
            <a:avLst/>
          </a:prstGeom>
        </p:spPr>
      </p:pic>
      <p:pic>
        <p:nvPicPr>
          <p:cNvPr id="11" name="Image 10" descr="Capture d’écran 2023-11-16 à 14.45.34.png"/>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l="54993" t="40823"/>
          <a:stretch/>
        </p:blipFill>
        <p:spPr>
          <a:xfrm>
            <a:off x="7964667" y="2768961"/>
            <a:ext cx="755653" cy="974937"/>
          </a:xfrm>
          <a:prstGeom prst="rect">
            <a:avLst/>
          </a:prstGeom>
        </p:spPr>
      </p:pic>
      <p:sp>
        <p:nvSpPr>
          <p:cNvPr id="2" name="Flèche courbée vers le bas 1"/>
          <p:cNvSpPr/>
          <p:nvPr/>
        </p:nvSpPr>
        <p:spPr>
          <a:xfrm>
            <a:off x="7623044" y="2113021"/>
            <a:ext cx="683246" cy="655940"/>
          </a:xfrm>
          <a:prstGeom prst="curvedDownArrow">
            <a:avLst>
              <a:gd name="adj1" fmla="val 19733"/>
              <a:gd name="adj2" fmla="val 50000"/>
              <a:gd name="adj3" fmla="val 41996"/>
            </a:avLst>
          </a:prstGeom>
          <a:solidFill>
            <a:srgbClr val="3366FF"/>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Titre 1"/>
          <p:cNvSpPr>
            <a:spLocks noGrp="1"/>
          </p:cNvSpPr>
          <p:nvPr>
            <p:ph type="title"/>
          </p:nvPr>
        </p:nvSpPr>
        <p:spPr>
          <a:xfrm>
            <a:off x="0" y="460213"/>
            <a:ext cx="9144000" cy="1219200"/>
          </a:xfrm>
        </p:spPr>
        <p:txBody>
          <a:bodyPr/>
          <a:lstStyle/>
          <a:p>
            <a:r>
              <a:rPr lang="nl-BE" sz="2800" dirty="0">
                <a:latin typeface="Calisto MT" charset="0"/>
              </a:rPr>
              <a:t> </a:t>
            </a:r>
            <a:r>
              <a:rPr lang="fr-FR" sz="2800" dirty="0" smtClean="0">
                <a:solidFill>
                  <a:srgbClr val="FFFFFF"/>
                </a:solidFill>
                <a:latin typeface="Calisto MT" charset="0"/>
              </a:rPr>
              <a:t>De </a:t>
            </a:r>
            <a:r>
              <a:rPr lang="fr-FR" sz="3200" dirty="0" smtClean="0">
                <a:latin typeface="Calisto MT" charset="0"/>
              </a:rPr>
              <a:t>nombreux facteurs </a:t>
            </a:r>
            <a:r>
              <a:rPr lang="fr-FR" sz="3200" dirty="0" smtClean="0">
                <a:solidFill>
                  <a:srgbClr val="FFFFFF"/>
                </a:solidFill>
                <a:latin typeface="Calisto MT" charset="0"/>
              </a:rPr>
              <a:t>peuvent </a:t>
            </a:r>
            <a:r>
              <a:rPr lang="fr-FR" sz="3200" dirty="0" smtClean="0">
                <a:solidFill>
                  <a:srgbClr val="FFFFFF"/>
                </a:solidFill>
                <a:latin typeface="Calisto MT" charset="0"/>
              </a:rPr>
              <a:t>dégrader les capacités et/ou retarder </a:t>
            </a:r>
            <a:r>
              <a:rPr lang="fr-FR" sz="3200" dirty="0" smtClean="0">
                <a:solidFill>
                  <a:srgbClr val="FFFFFF"/>
                </a:solidFill>
                <a:latin typeface="Calisto MT" charset="0"/>
              </a:rPr>
              <a:t>la </a:t>
            </a:r>
            <a:r>
              <a:rPr lang="fr-FR" sz="3200" dirty="0" smtClean="0">
                <a:solidFill>
                  <a:srgbClr val="FFFFFF"/>
                </a:solidFill>
                <a:latin typeface="Calisto MT" charset="0"/>
              </a:rPr>
              <a:t>guérison</a:t>
            </a:r>
            <a:br>
              <a:rPr lang="fr-FR" sz="3200" dirty="0" smtClean="0">
                <a:solidFill>
                  <a:srgbClr val="FFFFFF"/>
                </a:solidFill>
                <a:latin typeface="Calisto MT" charset="0"/>
              </a:rPr>
            </a:br>
            <a:r>
              <a:rPr lang="fr-FR" sz="1800" i="1" dirty="0" smtClean="0">
                <a:latin typeface="Calisto MT" charset="0"/>
              </a:rPr>
              <a:t>(</a:t>
            </a:r>
            <a:r>
              <a:rPr lang="fr-FR" sz="1800" i="1" dirty="0">
                <a:solidFill>
                  <a:srgbClr val="FFFFFF"/>
                </a:solidFill>
                <a:latin typeface="Calisto MT" charset="0"/>
                <a:sym typeface="Wingdings"/>
              </a:rPr>
              <a:t>amplifient l’expérience </a:t>
            </a:r>
            <a:r>
              <a:rPr lang="fr-FR" sz="1800" i="1" dirty="0" smtClean="0">
                <a:solidFill>
                  <a:srgbClr val="FFFFFF"/>
                </a:solidFill>
                <a:latin typeface="Calisto MT" charset="0"/>
                <a:sym typeface="Wingdings"/>
              </a:rPr>
              <a:t>douloureuse, vulnérabilisent, sensibilisent</a:t>
            </a:r>
            <a:r>
              <a:rPr lang="fr-FR" sz="1800" i="1" dirty="0" smtClean="0">
                <a:latin typeface="Calisto MT" charset="0"/>
              </a:rPr>
              <a:t>)</a:t>
            </a:r>
            <a:endParaRPr lang="fr-FR" sz="2400" dirty="0">
              <a:latin typeface="Calisto MT" charset="0"/>
            </a:endParaRPr>
          </a:p>
        </p:txBody>
      </p:sp>
    </p:spTree>
    <p:extLst>
      <p:ext uri="{BB962C8B-B14F-4D97-AF65-F5344CB8AC3E}">
        <p14:creationId xmlns:p14="http://schemas.microsoft.com/office/powerpoint/2010/main" val="1646482577"/>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p:cNvSpPr>
            <a:spLocks noGrp="1"/>
          </p:cNvSpPr>
          <p:nvPr>
            <p:ph type="title"/>
          </p:nvPr>
        </p:nvSpPr>
        <p:spPr>
          <a:xfrm>
            <a:off x="0" y="537181"/>
            <a:ext cx="9144000" cy="1219200"/>
          </a:xfrm>
        </p:spPr>
        <p:txBody>
          <a:bodyPr/>
          <a:lstStyle/>
          <a:p>
            <a:r>
              <a:rPr lang="nl-BE" sz="3600" dirty="0">
                <a:latin typeface="Calisto MT" charset="0"/>
              </a:rPr>
              <a:t> </a:t>
            </a:r>
            <a:r>
              <a:rPr lang="fr-FR" sz="3600" dirty="0">
                <a:solidFill>
                  <a:srgbClr val="FFFFFF"/>
                </a:solidFill>
                <a:latin typeface="Calisto MT" charset="0"/>
              </a:rPr>
              <a:t>Q</a:t>
            </a:r>
            <a:r>
              <a:rPr lang="fr-FR" sz="3600" dirty="0" smtClean="0">
                <a:solidFill>
                  <a:srgbClr val="FFFFFF"/>
                </a:solidFill>
                <a:latin typeface="Calisto MT" charset="0"/>
              </a:rPr>
              <a:t>uels liens entre douleur aigüe et </a:t>
            </a:r>
            <a:r>
              <a:rPr lang="fr-FR" sz="3600" dirty="0" smtClean="0">
                <a:solidFill>
                  <a:srgbClr val="FFFFFF"/>
                </a:solidFill>
                <a:latin typeface="Calisto MT" charset="0"/>
              </a:rPr>
              <a:t>douleur persistante </a:t>
            </a:r>
            <a:r>
              <a:rPr lang="fr-FR" sz="3600" dirty="0" smtClean="0">
                <a:solidFill>
                  <a:srgbClr val="FFFFFF"/>
                </a:solidFill>
                <a:latin typeface="Calisto MT" charset="0"/>
              </a:rPr>
              <a:t>?</a:t>
            </a:r>
            <a:endParaRPr lang="fr-FR" sz="3200" dirty="0">
              <a:latin typeface="Calisto MT" charset="0"/>
            </a:endParaRPr>
          </a:p>
        </p:txBody>
      </p:sp>
      <p:graphicFrame>
        <p:nvGraphicFramePr>
          <p:cNvPr id="16" name="Tableau 15"/>
          <p:cNvGraphicFramePr>
            <a:graphicFrameLocks noGrp="1"/>
          </p:cNvGraphicFramePr>
          <p:nvPr>
            <p:extLst>
              <p:ext uri="{D42A27DB-BD31-4B8C-83A1-F6EECF244321}">
                <p14:modId xmlns:p14="http://schemas.microsoft.com/office/powerpoint/2010/main" val="2677407848"/>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600" baseline="0" dirty="0" smtClean="0">
                          <a:solidFill>
                            <a:schemeClr val="tx1"/>
                          </a:solidFill>
                        </a:rPr>
                        <a:t>D</a:t>
                      </a:r>
                      <a:r>
                        <a:rPr lang="fr-FR" sz="1600" dirty="0" smtClean="0">
                          <a:solidFill>
                            <a:schemeClr val="tx1"/>
                          </a:solidFill>
                        </a:rPr>
                        <a:t>ouleur aigüe</a:t>
                      </a:r>
                      <a:endParaRPr lang="fr-FR" sz="1600"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Persistante</a:t>
                      </a:r>
                      <a:r>
                        <a:rPr lang="fr-FR" sz="1800" b="0" baseline="0" dirty="0" smtClean="0">
                          <a:solidFill>
                            <a:schemeClr val="bg1"/>
                          </a:solidFill>
                        </a:rPr>
                        <a:t>?</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2" name="Image 11" descr="IMG_CB908F5B2C41-1.jpe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457" t="17771" r="27444" b="5347"/>
          <a:stretch/>
        </p:blipFill>
        <p:spPr>
          <a:xfrm>
            <a:off x="846714" y="3921580"/>
            <a:ext cx="5264076" cy="2962076"/>
          </a:xfrm>
          <a:prstGeom prst="rect">
            <a:avLst/>
          </a:prstGeom>
        </p:spPr>
      </p:pic>
      <p:pic>
        <p:nvPicPr>
          <p:cNvPr id="9" name="Image 8" descr="Capture d’écran 2023-11-09 à 10.43.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220" y="2274867"/>
            <a:ext cx="2031728" cy="2915088"/>
          </a:xfrm>
          <a:prstGeom prst="rect">
            <a:avLst/>
          </a:prstGeom>
        </p:spPr>
      </p:pic>
      <p:pic>
        <p:nvPicPr>
          <p:cNvPr id="10" name="Image 9" descr="Capture d’écran 2022-09-25 à 18.05.23.pn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997435" y="2274867"/>
            <a:ext cx="1670394" cy="904609"/>
          </a:xfrm>
          <a:prstGeom prst="rect">
            <a:avLst/>
          </a:prstGeom>
          <a:ln>
            <a:noFill/>
          </a:ln>
          <a:effectLst>
            <a:softEdge rad="112500"/>
          </a:effectLst>
        </p:spPr>
      </p:pic>
      <p:pic>
        <p:nvPicPr>
          <p:cNvPr id="11" name="Image 10" descr="Capture d’écran 2023-11-16 à 14.45.34.png"/>
          <p:cNvPicPr>
            <a:picLocks noChangeAspect="1"/>
          </p:cNvPicPr>
          <p:nvPr/>
        </p:nvPicPr>
        <p:blipFill rotWithShape="1">
          <a:blip r:embed="rId8">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rcRect l="54993" t="69196" b="1"/>
          <a:stretch/>
        </p:blipFill>
        <p:spPr>
          <a:xfrm>
            <a:off x="6989970" y="3219843"/>
            <a:ext cx="1539185" cy="1033690"/>
          </a:xfrm>
          <a:prstGeom prst="rect">
            <a:avLst/>
          </a:prstGeom>
        </p:spPr>
      </p:pic>
      <p:pic>
        <p:nvPicPr>
          <p:cNvPr id="13" name="Espace réservé du contenu 8"/>
          <p:cNvPicPr>
            <a:picLocks noGrp="1" noChangeAspect="1"/>
          </p:cNvPicPr>
          <p:nvPr>
            <p:ph idx="1"/>
          </p:nvPr>
        </p:nvPicPr>
        <p:blipFill rotWithShape="1">
          <a:blip r:embed="rId10">
            <a:extLst>
              <a:ext uri="{28A0092B-C50C-407E-A947-70E740481C1C}">
                <a14:useLocalDpi xmlns:a14="http://schemas.microsoft.com/office/drawing/2010/main" val="0"/>
              </a:ext>
            </a:extLst>
          </a:blip>
          <a:srcRect l="15591" r="16588"/>
          <a:stretch/>
        </p:blipFill>
        <p:spPr>
          <a:xfrm>
            <a:off x="1334161" y="3040693"/>
            <a:ext cx="854221" cy="1061564"/>
          </a:xfrm>
          <a:effectLst>
            <a:softEdge rad="112500"/>
          </a:effectLst>
        </p:spPr>
      </p:pic>
      <p:pic>
        <p:nvPicPr>
          <p:cNvPr id="14" name="Imag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7214413" y="2027767"/>
            <a:ext cx="1188701" cy="1113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01733"/>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p:cNvSpPr>
          <p:nvPr>
            <p:ph type="title"/>
          </p:nvPr>
        </p:nvSpPr>
        <p:spPr>
          <a:xfrm>
            <a:off x="0" y="398875"/>
            <a:ext cx="9144000" cy="1322682"/>
          </a:xfrm>
        </p:spPr>
        <p:txBody>
          <a:bodyPr/>
          <a:lstStyle/>
          <a:p>
            <a:r>
              <a:rPr lang="fr-FR" sz="4400" dirty="0" smtClean="0">
                <a:solidFill>
                  <a:srgbClr val="FFFFFF"/>
                </a:solidFill>
                <a:latin typeface="Calisto MT" charset="0"/>
                <a:sym typeface="Wingdings"/>
              </a:rPr>
              <a:t>Douleur persistante</a:t>
            </a:r>
            <a:endParaRPr lang="fr-FR" sz="4400" dirty="0">
              <a:solidFill>
                <a:srgbClr val="FFFFFF"/>
              </a:solidFill>
              <a:latin typeface="Calisto MT" charset="0"/>
            </a:endParaRPr>
          </a:p>
        </p:txBody>
      </p:sp>
      <p:graphicFrame>
        <p:nvGraphicFramePr>
          <p:cNvPr id="20" name="Tableau 19"/>
          <p:cNvGraphicFramePr>
            <a:graphicFrameLocks noGrp="1"/>
          </p:cNvGraphicFramePr>
          <p:nvPr>
            <p:extLst>
              <p:ext uri="{D42A27DB-BD31-4B8C-83A1-F6EECF244321}">
                <p14:modId xmlns:p14="http://schemas.microsoft.com/office/powerpoint/2010/main" val="3696838977"/>
              </p:ext>
            </p:extLst>
          </p:nvPr>
        </p:nvGraphicFramePr>
        <p:xfrm>
          <a:off x="0" y="3175"/>
          <a:ext cx="9144000" cy="371475"/>
        </p:xfrm>
        <a:graphic>
          <a:graphicData uri="http://schemas.openxmlformats.org/drawingml/2006/table">
            <a:tbl>
              <a:tblPr firstRow="1" bandRow="1">
                <a:effectLst/>
                <a:tableStyleId>{616DA210-FB5B-4158-B5E0-FEB733F419BA}</a:tableStyleId>
              </a:tblPr>
              <a:tblGrid>
                <a:gridCol w="1481511"/>
                <a:gridCol w="2176089"/>
                <a:gridCol w="1828800"/>
                <a:gridCol w="1828800"/>
                <a:gridCol w="1828800"/>
              </a:tblGrid>
              <a:tr h="371475">
                <a:tc>
                  <a:txBody>
                    <a:bodyPr/>
                    <a:lstStyle/>
                    <a:p>
                      <a:pPr algn="ctr"/>
                      <a:r>
                        <a:rPr lang="fr-FR" sz="1800" b="0" dirty="0" smtClean="0">
                          <a:solidFill>
                            <a:schemeClr val="bg1"/>
                          </a:solidFill>
                        </a:rPr>
                        <a:t>La</a:t>
                      </a:r>
                      <a:r>
                        <a:rPr lang="fr-FR" sz="1800" b="0" baseline="0" dirty="0" smtClean="0">
                          <a:solidFill>
                            <a:schemeClr val="bg1"/>
                          </a:solidFill>
                        </a:rPr>
                        <a:t> d</a:t>
                      </a:r>
                      <a:r>
                        <a:rPr lang="fr-FR" sz="1800" b="0" dirty="0" smtClean="0">
                          <a:solidFill>
                            <a:schemeClr val="bg1"/>
                          </a:solidFill>
                        </a:rPr>
                        <a:t>ouleur</a:t>
                      </a:r>
                      <a:endParaRPr lang="fr-FR" sz="1800" b="0" dirty="0">
                        <a:solidFill>
                          <a:schemeClr val="bg1"/>
                        </a:solidFill>
                      </a:endParaRPr>
                    </a:p>
                  </a:txBody>
                  <a:tcPr marT="45798" marB="45798">
                    <a:solidFill>
                      <a:schemeClr val="bg2">
                        <a:lumMod val="10000"/>
                      </a:schemeClr>
                    </a:solidFill>
                  </a:tcPr>
                </a:tc>
                <a:tc>
                  <a:txBody>
                    <a:bodyPr/>
                    <a:lstStyle/>
                    <a:p>
                      <a:pPr algn="ctr"/>
                      <a:r>
                        <a:rPr lang="fr-FR" sz="1800" b="1" dirty="0" smtClean="0">
                          <a:solidFill>
                            <a:schemeClr val="tx1"/>
                          </a:solidFill>
                        </a:rPr>
                        <a:t>Persistante</a:t>
                      </a:r>
                      <a:r>
                        <a:rPr lang="fr-FR" sz="1800" b="1" baseline="0" dirty="0" smtClean="0">
                          <a:solidFill>
                            <a:schemeClr val="tx1"/>
                          </a:solidFill>
                        </a:rPr>
                        <a:t>?</a:t>
                      </a:r>
                      <a:endParaRPr lang="fr-FR" sz="1800" b="1" dirty="0">
                        <a:solidFill>
                          <a:schemeClr val="tx1"/>
                        </a:solidFill>
                      </a:endParaRPr>
                    </a:p>
                  </a:txBody>
                  <a:tcPr marT="45798" marB="45798">
                    <a:solidFill>
                      <a:srgbClr val="CCFFCC"/>
                    </a:solidFill>
                  </a:tcPr>
                </a:tc>
                <a:tc>
                  <a:txBody>
                    <a:bodyPr/>
                    <a:lstStyle/>
                    <a:p>
                      <a:pPr algn="ctr"/>
                      <a:r>
                        <a:rPr lang="fr-FR" sz="1800" b="0" dirty="0" smtClean="0">
                          <a:solidFill>
                            <a:schemeClr val="bg1"/>
                          </a:solidFill>
                        </a:rPr>
                        <a:t>Questions?</a:t>
                      </a:r>
                      <a:endParaRPr lang="fr-FR" sz="1800" b="0" dirty="0">
                        <a:solidFill>
                          <a:schemeClr val="bg1"/>
                        </a:solidFill>
                      </a:endParaRP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Messages clés</a:t>
                      </a:r>
                    </a:p>
                  </a:txBody>
                  <a:tcPr marT="45798" marB="45798">
                    <a:solidFill>
                      <a:schemeClr val="bg2">
                        <a:lumMod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0" dirty="0" smtClean="0">
                          <a:solidFill>
                            <a:schemeClr val="bg1"/>
                          </a:solidFill>
                        </a:rPr>
                        <a:t>Traitements ?</a:t>
                      </a:r>
                    </a:p>
                  </a:txBody>
                  <a:tcPr marT="45798" marB="45798">
                    <a:solidFill>
                      <a:schemeClr val="bg2">
                        <a:lumMod val="10000"/>
                      </a:schemeClr>
                    </a:solidFill>
                  </a:tcPr>
                </a:tc>
              </a:tr>
            </a:tbl>
          </a:graphicData>
        </a:graphic>
      </p:graphicFrame>
      <p:pic>
        <p:nvPicPr>
          <p:cNvPr id="15" name="Image 14">
            <a:extLst>
              <a:ext uri="{FF2B5EF4-FFF2-40B4-BE49-F238E27FC236}">
                <a16:creationId xmlns="" xmlns:a16="http://schemas.microsoft.com/office/drawing/2014/main" id="{5E2C9E12-AB10-AC45-A55F-807F2DF8CB1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7284" t="12290" r="4704"/>
          <a:stretch/>
        </p:blipFill>
        <p:spPr>
          <a:xfrm>
            <a:off x="195095" y="3316607"/>
            <a:ext cx="4093890" cy="3041923"/>
          </a:xfrm>
          <a:prstGeom prst="rect">
            <a:avLst/>
          </a:prstGeom>
        </p:spPr>
      </p:pic>
      <p:sp>
        <p:nvSpPr>
          <p:cNvPr id="21" name="Rectangle 20"/>
          <p:cNvSpPr/>
          <p:nvPr/>
        </p:nvSpPr>
        <p:spPr>
          <a:xfrm>
            <a:off x="3263282" y="4857360"/>
            <a:ext cx="909776" cy="461665"/>
          </a:xfrm>
          <a:prstGeom prst="rect">
            <a:avLst/>
          </a:prstGeom>
        </p:spPr>
        <p:txBody>
          <a:bodyPr wrap="square">
            <a:spAutoFit/>
          </a:bodyPr>
          <a:lstStyle/>
          <a:p>
            <a:pPr algn="ctr"/>
            <a:r>
              <a:rPr lang="fr-FR" sz="1200" b="1" dirty="0" smtClean="0">
                <a:latin typeface="Comic Sans MS"/>
                <a:cs typeface="Comic Sans MS"/>
              </a:rPr>
              <a:t>Menace de </a:t>
            </a:r>
            <a:endParaRPr lang="fr-FR" sz="1200" b="1" dirty="0"/>
          </a:p>
        </p:txBody>
      </p:sp>
      <p:sp>
        <p:nvSpPr>
          <p:cNvPr id="2" name="Rectangle 1"/>
          <p:cNvSpPr/>
          <p:nvPr/>
        </p:nvSpPr>
        <p:spPr>
          <a:xfrm>
            <a:off x="4587464" y="2859036"/>
            <a:ext cx="4220898" cy="3449662"/>
          </a:xfrm>
          <a:prstGeom prst="rect">
            <a:avLst/>
          </a:prstGeom>
          <a:ln w="28575" cmpd="sng">
            <a:solidFill>
              <a:srgbClr val="000090"/>
            </a:solidFill>
          </a:ln>
        </p:spPr>
        <p:txBody>
          <a:bodyPr wrap="square">
            <a:spAutoFit/>
          </a:bodyPr>
          <a:lstStyle/>
          <a:p>
            <a:pPr marL="285750" indent="-285750" algn="just">
              <a:lnSpc>
                <a:spcPct val="120000"/>
              </a:lnSpc>
              <a:buFont typeface="Wingdings" charset="2"/>
              <a:buChar char="Ø"/>
            </a:pPr>
            <a:r>
              <a:rPr lang="fr-FR" sz="1200" dirty="0" smtClean="0">
                <a:solidFill>
                  <a:srgbClr val="000000"/>
                </a:solidFill>
                <a:latin typeface="Comic Sans MS"/>
                <a:cs typeface="Comic Sans MS"/>
                <a:sym typeface="Wingdings"/>
              </a:rPr>
              <a:t>&gt; 3 </a:t>
            </a:r>
            <a:r>
              <a:rPr lang="fr-FR" sz="1200" dirty="0" smtClean="0">
                <a:solidFill>
                  <a:srgbClr val="000000"/>
                </a:solidFill>
                <a:latin typeface="Comic Sans MS"/>
                <a:cs typeface="Comic Sans MS"/>
                <a:sym typeface="Wingdings"/>
              </a:rPr>
              <a:t>mois, </a:t>
            </a:r>
            <a:r>
              <a:rPr lang="fr-FR" sz="1200" dirty="0" smtClean="0">
                <a:solidFill>
                  <a:srgbClr val="000000"/>
                </a:solidFill>
                <a:latin typeface="Comic Sans MS"/>
                <a:cs typeface="Comic Sans MS"/>
                <a:sym typeface="Wingdings"/>
              </a:rPr>
              <a:t>lésion </a:t>
            </a:r>
            <a:r>
              <a:rPr lang="fr-FR" sz="1200" dirty="0" smtClean="0">
                <a:solidFill>
                  <a:srgbClr val="000000"/>
                </a:solidFill>
                <a:latin typeface="Comic Sans MS"/>
                <a:cs typeface="Comic Sans MS"/>
                <a:sym typeface="Wingdings"/>
              </a:rPr>
              <a:t>n’est plus le cœur du problème</a:t>
            </a:r>
          </a:p>
          <a:p>
            <a:pPr algn="just">
              <a:lnSpc>
                <a:spcPct val="120000"/>
              </a:lnSpc>
            </a:pPr>
            <a:endParaRPr lang="fr-FR" sz="700" dirty="0" smtClean="0">
              <a:solidFill>
                <a:srgbClr val="000000"/>
              </a:solidFill>
              <a:latin typeface="Comic Sans MS"/>
              <a:cs typeface="Comic Sans MS"/>
              <a:sym typeface="Wingdings"/>
            </a:endParaRPr>
          </a:p>
          <a:p>
            <a:pPr marL="285750" indent="-285750" algn="just">
              <a:lnSpc>
                <a:spcPct val="120000"/>
              </a:lnSpc>
              <a:buFont typeface="Wingdings" charset="2"/>
              <a:buChar char="Ø"/>
            </a:pPr>
            <a:r>
              <a:rPr lang="fr-FR" sz="1200" dirty="0">
                <a:solidFill>
                  <a:srgbClr val="000000"/>
                </a:solidFill>
                <a:latin typeface="Comic Sans MS"/>
                <a:cs typeface="Comic Sans MS"/>
                <a:sym typeface="Wingdings"/>
              </a:rPr>
              <a:t>M</a:t>
            </a:r>
            <a:r>
              <a:rPr lang="fr-FR" sz="1200" dirty="0" smtClean="0">
                <a:solidFill>
                  <a:srgbClr val="000000"/>
                </a:solidFill>
                <a:latin typeface="Comic Sans MS"/>
                <a:cs typeface="Comic Sans MS"/>
                <a:sym typeface="Wingdings"/>
              </a:rPr>
              <a:t>oins en</a:t>
            </a:r>
            <a:r>
              <a:rPr lang="fr-FR" sz="1200" dirty="0" smtClean="0">
                <a:solidFill>
                  <a:srgbClr val="000000"/>
                </a:solidFill>
                <a:latin typeface="Comic Sans MS"/>
                <a:cs typeface="Comic Sans MS"/>
              </a:rPr>
              <a:t> lien avec des changements structurels qu’avec les facteurs de </a:t>
            </a:r>
            <a:r>
              <a:rPr lang="fr-FR" sz="1200" dirty="0" smtClean="0">
                <a:solidFill>
                  <a:srgbClr val="000000"/>
                </a:solidFill>
                <a:latin typeface="Comic Sans MS"/>
                <a:cs typeface="Comic Sans MS"/>
              </a:rPr>
              <a:t>vulnér</a:t>
            </a:r>
            <a:r>
              <a:rPr lang="fr-FR" sz="1200" dirty="0">
                <a:solidFill>
                  <a:srgbClr val="000000"/>
                </a:solidFill>
                <a:latin typeface="Comic Sans MS"/>
                <a:cs typeface="Comic Sans MS"/>
              </a:rPr>
              <a:t>a</a:t>
            </a:r>
            <a:r>
              <a:rPr lang="fr-FR" sz="1200" dirty="0" smtClean="0">
                <a:solidFill>
                  <a:srgbClr val="000000"/>
                </a:solidFill>
                <a:latin typeface="Comic Sans MS"/>
                <a:cs typeface="Comic Sans MS"/>
              </a:rPr>
              <a:t>bilité</a:t>
            </a:r>
            <a:endParaRPr lang="fr-FR" sz="1200" dirty="0" smtClean="0">
              <a:solidFill>
                <a:srgbClr val="000000"/>
              </a:solidFill>
              <a:latin typeface="Comic Sans MS"/>
              <a:cs typeface="Comic Sans MS"/>
            </a:endParaRPr>
          </a:p>
          <a:p>
            <a:pPr algn="just">
              <a:lnSpc>
                <a:spcPct val="120000"/>
              </a:lnSpc>
            </a:pPr>
            <a:endParaRPr lang="fr-FR" sz="700" dirty="0" smtClean="0">
              <a:solidFill>
                <a:srgbClr val="000000"/>
              </a:solidFill>
              <a:latin typeface="Comic Sans MS"/>
              <a:cs typeface="Comic Sans MS"/>
            </a:endParaRPr>
          </a:p>
          <a:p>
            <a:pPr marL="285750" indent="-285750" algn="just">
              <a:lnSpc>
                <a:spcPct val="120000"/>
              </a:lnSpc>
              <a:buFont typeface="Wingdings" charset="2"/>
              <a:buChar char="Ø"/>
            </a:pPr>
            <a:r>
              <a:rPr lang="fr-FR" sz="1200" dirty="0" smtClean="0">
                <a:solidFill>
                  <a:srgbClr val="000000"/>
                </a:solidFill>
                <a:latin typeface="Comic Sans MS"/>
                <a:cs typeface="Comic Sans MS"/>
              </a:rPr>
              <a:t>Alarme « protection » trop longtemps activé</a:t>
            </a:r>
            <a:endParaRPr lang="fr-FR" sz="1000" i="1" dirty="0" smtClean="0">
              <a:solidFill>
                <a:schemeClr val="tx1">
                  <a:lumMod val="50000"/>
                  <a:lumOff val="50000"/>
                </a:schemeClr>
              </a:solidFill>
              <a:latin typeface="Comic Sans MS"/>
              <a:cs typeface="Comic Sans MS"/>
            </a:endParaRPr>
          </a:p>
          <a:p>
            <a:pPr algn="just">
              <a:lnSpc>
                <a:spcPct val="120000"/>
              </a:lnSpc>
            </a:pPr>
            <a:endParaRPr lang="fr-FR" sz="700" dirty="0" smtClean="0">
              <a:solidFill>
                <a:srgbClr val="000000"/>
              </a:solidFill>
              <a:latin typeface="Comic Sans MS"/>
              <a:cs typeface="Comic Sans MS"/>
            </a:endParaRPr>
          </a:p>
          <a:p>
            <a:pPr marL="285750" lvl="1" indent="-285750" algn="just">
              <a:lnSpc>
                <a:spcPct val="120000"/>
              </a:lnSpc>
              <a:buFont typeface="Wingdings" charset="2"/>
              <a:buChar char="Ø"/>
            </a:pPr>
            <a:r>
              <a:rPr lang="fr-FR" sz="1200" dirty="0" smtClean="0">
                <a:solidFill>
                  <a:srgbClr val="000000"/>
                </a:solidFill>
                <a:latin typeface="Comic Sans MS" charset="0"/>
                <a:cs typeface="Comic Sans MS" charset="0"/>
                <a:sym typeface="Wingdings"/>
              </a:rPr>
              <a:t>Douleur disproportionnée sans déclencheur précis</a:t>
            </a:r>
          </a:p>
          <a:p>
            <a:pPr marL="285750" lvl="1" indent="-285750" algn="just">
              <a:lnSpc>
                <a:spcPct val="120000"/>
              </a:lnSpc>
              <a:buFont typeface="Wingdings" charset="2"/>
              <a:buChar char="Ø"/>
            </a:pPr>
            <a:endParaRPr lang="fr-FR" sz="1200" i="1" dirty="0">
              <a:solidFill>
                <a:srgbClr val="000000"/>
              </a:solidFill>
              <a:latin typeface="Comic Sans MS" charset="0"/>
              <a:cs typeface="Comic Sans MS" charset="0"/>
              <a:sym typeface="Wingdings"/>
            </a:endParaRPr>
          </a:p>
          <a:p>
            <a:pPr marL="285750" lvl="1" indent="-285750" algn="just">
              <a:lnSpc>
                <a:spcPct val="120000"/>
              </a:lnSpc>
              <a:buFont typeface="Wingdings" charset="2"/>
              <a:buChar char="Ø"/>
            </a:pPr>
            <a:endParaRPr lang="fr-FR" sz="1200" i="1" dirty="0" smtClean="0">
              <a:solidFill>
                <a:srgbClr val="000000"/>
              </a:solidFill>
              <a:latin typeface="Comic Sans MS" charset="0"/>
              <a:cs typeface="Comic Sans MS" charset="0"/>
              <a:sym typeface="Wingdings"/>
            </a:endParaRPr>
          </a:p>
          <a:p>
            <a:pPr marL="285750" lvl="1" indent="-285750" algn="just">
              <a:lnSpc>
                <a:spcPct val="120000"/>
              </a:lnSpc>
              <a:buFont typeface="Wingdings" charset="2"/>
              <a:buChar char="Ø"/>
            </a:pPr>
            <a:endParaRPr lang="fr-FR" sz="1200" i="1" dirty="0">
              <a:solidFill>
                <a:srgbClr val="000000"/>
              </a:solidFill>
              <a:latin typeface="Comic Sans MS" charset="0"/>
              <a:cs typeface="Comic Sans MS" charset="0"/>
              <a:sym typeface="Wingdings"/>
            </a:endParaRPr>
          </a:p>
          <a:p>
            <a:pPr marL="285750" lvl="1" indent="-285750" algn="just">
              <a:lnSpc>
                <a:spcPct val="120000"/>
              </a:lnSpc>
              <a:buFont typeface="Wingdings" charset="2"/>
              <a:buChar char="Ø"/>
            </a:pPr>
            <a:endParaRPr lang="fr-FR" sz="1200" i="1" dirty="0" smtClean="0">
              <a:solidFill>
                <a:srgbClr val="000000"/>
              </a:solidFill>
              <a:latin typeface="Comic Sans MS" charset="0"/>
              <a:cs typeface="Comic Sans MS" charset="0"/>
              <a:sym typeface="Wingdings"/>
            </a:endParaRPr>
          </a:p>
          <a:p>
            <a:pPr marL="285750" lvl="1" indent="-285750" algn="just">
              <a:lnSpc>
                <a:spcPct val="120000"/>
              </a:lnSpc>
              <a:buFont typeface="Wingdings" charset="2"/>
              <a:buChar char="Ø"/>
            </a:pPr>
            <a:endParaRPr lang="fr-FR" sz="1200" i="1" dirty="0">
              <a:solidFill>
                <a:srgbClr val="000000"/>
              </a:solidFill>
              <a:latin typeface="Comic Sans MS" charset="0"/>
              <a:cs typeface="Comic Sans MS" charset="0"/>
              <a:sym typeface="Wingdings"/>
            </a:endParaRPr>
          </a:p>
          <a:p>
            <a:pPr marL="285750" lvl="1" indent="-285750" algn="just">
              <a:lnSpc>
                <a:spcPct val="120000"/>
              </a:lnSpc>
              <a:buFont typeface="Wingdings" charset="2"/>
              <a:buChar char="Ø"/>
            </a:pPr>
            <a:endParaRPr lang="fr-FR" sz="1200" i="1" dirty="0" smtClean="0">
              <a:solidFill>
                <a:srgbClr val="000000"/>
              </a:solidFill>
              <a:latin typeface="Comic Sans MS" charset="0"/>
              <a:cs typeface="Comic Sans MS" charset="0"/>
              <a:sym typeface="Wingdings"/>
            </a:endParaRPr>
          </a:p>
          <a:p>
            <a:pPr marL="285750" lvl="1" indent="-285750" algn="just">
              <a:lnSpc>
                <a:spcPct val="120000"/>
              </a:lnSpc>
              <a:buFont typeface="Wingdings" charset="2"/>
              <a:buChar char="Ø"/>
            </a:pPr>
            <a:endParaRPr lang="fr-FR" sz="1200" i="1" dirty="0">
              <a:solidFill>
                <a:srgbClr val="000000"/>
              </a:solidFill>
              <a:latin typeface="Comic Sans MS" charset="0"/>
              <a:cs typeface="Comic Sans MS" charset="0"/>
              <a:sym typeface="Wingdings"/>
            </a:endParaRPr>
          </a:p>
          <a:p>
            <a:pPr marL="0" lvl="1" algn="just">
              <a:lnSpc>
                <a:spcPct val="120000"/>
              </a:lnSpc>
            </a:pPr>
            <a:endParaRPr lang="fr-FR" sz="1000" i="1" dirty="0" smtClean="0">
              <a:solidFill>
                <a:schemeClr val="tx1">
                  <a:lumMod val="50000"/>
                  <a:lumOff val="50000"/>
                </a:schemeClr>
              </a:solidFill>
              <a:latin typeface="Comic Sans MS" charset="0"/>
              <a:cs typeface="Comic Sans MS" charset="0"/>
              <a:sym typeface="Wingdings"/>
            </a:endParaRPr>
          </a:p>
          <a:p>
            <a:pPr marL="285750" lvl="1" indent="-285750" algn="just">
              <a:lnSpc>
                <a:spcPct val="120000"/>
              </a:lnSpc>
              <a:buFont typeface="Wingdings" charset="2"/>
              <a:buChar char="Ø"/>
            </a:pPr>
            <a:endParaRPr lang="fr-FR" sz="700" dirty="0">
              <a:solidFill>
                <a:srgbClr val="000000"/>
              </a:solidFill>
              <a:latin typeface="Comic Sans MS" charset="0"/>
              <a:cs typeface="Comic Sans MS" charset="0"/>
              <a:sym typeface="Wingdings"/>
            </a:endParaRPr>
          </a:p>
        </p:txBody>
      </p:sp>
      <p:pic>
        <p:nvPicPr>
          <p:cNvPr id="4" name="Image 3"/>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4526" b="13274"/>
          <a:stretch/>
        </p:blipFill>
        <p:spPr>
          <a:xfrm>
            <a:off x="4818389" y="4965000"/>
            <a:ext cx="3864947" cy="1393530"/>
          </a:xfrm>
          <a:prstGeom prst="rect">
            <a:avLst/>
          </a:prstGeom>
          <a:ln>
            <a:noFill/>
          </a:ln>
          <a:effectLst>
            <a:softEdge rad="112500"/>
          </a:effectLst>
        </p:spPr>
      </p:pic>
      <p:pic>
        <p:nvPicPr>
          <p:cNvPr id="9" name="Image 8" descr="Capture d’écran 2021-03-29 à 12.17.50.png"/>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7967290" y="1648801"/>
            <a:ext cx="1176710" cy="1210235"/>
          </a:xfrm>
          <a:prstGeom prst="rect">
            <a:avLst/>
          </a:prstGeom>
          <a:ln>
            <a:noFill/>
          </a:ln>
          <a:effectLst>
            <a:softEdge rad="112500"/>
          </a:effectLst>
        </p:spPr>
      </p:pic>
      <p:pic>
        <p:nvPicPr>
          <p:cNvPr id="19" name="Espace réservé du contenu 8"/>
          <p:cNvPicPr>
            <a:picLocks noGrp="1" noChangeAspect="1"/>
          </p:cNvPicPr>
          <p:nvPr>
            <p:ph idx="1"/>
          </p:nvPr>
        </p:nvPicPr>
        <p:blipFill rotWithShape="1">
          <a:blip r:embed="rId9">
            <a:extLst>
              <a:ext uri="{28A0092B-C50C-407E-A947-70E740481C1C}">
                <a14:useLocalDpi xmlns:a14="http://schemas.microsoft.com/office/drawing/2010/main" val="0"/>
              </a:ext>
            </a:extLst>
          </a:blip>
          <a:srcRect l="15591" r="16588"/>
          <a:stretch/>
        </p:blipFill>
        <p:spPr>
          <a:xfrm>
            <a:off x="0" y="398875"/>
            <a:ext cx="822573" cy="1022236"/>
          </a:xfrm>
          <a:effectLst>
            <a:softEdge rad="112500"/>
          </a:effectLst>
        </p:spPr>
      </p:pic>
      <p:pic>
        <p:nvPicPr>
          <p:cNvPr id="16" name="Image 15" descr="Capture d’écran 2021-01-27 à 21.32.31.png"/>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6314" b="11488"/>
          <a:stretch/>
        </p:blipFill>
        <p:spPr>
          <a:xfrm>
            <a:off x="7377354" y="398875"/>
            <a:ext cx="1766646" cy="1202389"/>
          </a:xfrm>
          <a:prstGeom prst="rect">
            <a:avLst/>
          </a:prstGeom>
          <a:ln>
            <a:noFill/>
          </a:ln>
          <a:effectLst>
            <a:softEdge rad="112500"/>
          </a:effectLst>
        </p:spPr>
      </p:pic>
    </p:spTree>
    <p:extLst>
      <p:ext uri="{BB962C8B-B14F-4D97-AF65-F5344CB8AC3E}">
        <p14:creationId xmlns:p14="http://schemas.microsoft.com/office/powerpoint/2010/main" val="38948932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ès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Genèse.thmx</Template>
  <TotalTime>192542</TotalTime>
  <Words>1418</Words>
  <Application>Microsoft Macintosh PowerPoint</Application>
  <PresentationFormat>Présentation à l'écran (4:3)</PresentationFormat>
  <Paragraphs>421</Paragraphs>
  <Slides>36</Slides>
  <Notes>19</Notes>
  <HiddenSlides>0</HiddenSlides>
  <MMClips>0</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Genèse</vt:lpstr>
      <vt:lpstr>Neurosciences de la douleur</vt:lpstr>
      <vt:lpstr>Le corps transmet des messages de danger, pas de douleur</vt:lpstr>
      <vt:lpstr>Présentation PowerPoint</vt:lpstr>
      <vt:lpstr>Présentation PowerPoint</vt:lpstr>
      <vt:lpstr>Présentation PowerPoint</vt:lpstr>
      <vt:lpstr> De nombreux facteurs peuvent dégrader les capacités et/ou retarder la guérison (amplifient l’expérience douloureuse, vulnérabilisent, sensibilisent)</vt:lpstr>
      <vt:lpstr> De nombreux facteurs peuvent dégrader les capacités et/ou retarder la guérison (amplifient l’expérience douloureuse, vulnérabilisent, sensibilisent)</vt:lpstr>
      <vt:lpstr> Quels liens entre douleur aigüe et douleur persistante ?</vt:lpstr>
      <vt:lpstr>Douleur persistante</vt:lpstr>
      <vt:lpstr>Présentation PowerPoint</vt:lpstr>
      <vt:lpstr>Présentation PowerPoint</vt:lpstr>
      <vt:lpstr>Présentation PowerPoint</vt:lpstr>
      <vt:lpstr>Présentation PowerPoint</vt:lpstr>
      <vt:lpstr>Présentation PowerPoint</vt:lpstr>
      <vt:lpstr>Certaines informations peuvent entretenir la douleur persistante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Douleur expliquée</dc:title>
  <dc:creator>Chloé Denis</dc:creator>
  <cp:lastModifiedBy>Chloé Denis</cp:lastModifiedBy>
  <cp:revision>2567</cp:revision>
  <dcterms:created xsi:type="dcterms:W3CDTF">2018-10-12T06:55:02Z</dcterms:created>
  <dcterms:modified xsi:type="dcterms:W3CDTF">2024-10-09T09:59:18Z</dcterms:modified>
</cp:coreProperties>
</file>