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0"/>
  </p:notesMasterIdLst>
  <p:sldIdLst>
    <p:sldId id="370" r:id="rId2"/>
    <p:sldId id="340" r:id="rId3"/>
    <p:sldId id="365" r:id="rId4"/>
    <p:sldId id="366" r:id="rId5"/>
    <p:sldId id="377" r:id="rId6"/>
    <p:sldId id="387" r:id="rId7"/>
    <p:sldId id="388" r:id="rId8"/>
    <p:sldId id="386" r:id="rId9"/>
    <p:sldId id="379" r:id="rId10"/>
    <p:sldId id="385" r:id="rId11"/>
    <p:sldId id="362" r:id="rId12"/>
    <p:sldId id="371" r:id="rId13"/>
    <p:sldId id="389" r:id="rId14"/>
    <p:sldId id="368" r:id="rId15"/>
    <p:sldId id="383" r:id="rId16"/>
    <p:sldId id="374" r:id="rId17"/>
    <p:sldId id="345" r:id="rId18"/>
    <p:sldId id="376" r:id="rId19"/>
  </p:sldIdLst>
  <p:sldSz cx="9144000" cy="6858000" type="screen4x3"/>
  <p:notesSz cx="7102475" cy="10234613"/>
  <p:defaultTextStyle>
    <a:defPPr>
      <a:defRPr lang="fr-BE"/>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C07200"/>
    <a:srgbClr val="003300"/>
    <a:srgbClr val="FF9999"/>
    <a:srgbClr val="0000FF"/>
    <a:srgbClr val="FF3300"/>
    <a:srgbClr val="CCFFFF"/>
    <a:srgbClr val="FF66FF"/>
    <a:srgbClr val="969696"/>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1" d="100"/>
          <a:sy n="101" d="100"/>
        </p:scale>
        <p:origin x="183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image" Target="../media/image5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B49A44C9-5097-4223-8ECA-AD7BB1C32B86}"/>
              </a:ext>
            </a:extLst>
          </p:cNvPr>
          <p:cNvSpPr>
            <a:spLocks noGrp="1" noChangeArrowheads="1"/>
          </p:cNvSpPr>
          <p:nvPr>
            <p:ph type="hdr" sz="quarter"/>
          </p:nvPr>
        </p:nvSpPr>
        <p:spPr bwMode="auto">
          <a:xfrm>
            <a:off x="0" y="0"/>
            <a:ext cx="3077739" cy="512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00" tIns="47750" rIns="95500" bIns="47750" numCol="1" anchor="t" anchorCtr="0" compatLnSpc="1">
            <a:prstTxWarp prst="textNoShape">
              <a:avLst/>
            </a:prstTxWarp>
          </a:bodyPr>
          <a:lstStyle>
            <a:lvl1pPr algn="l" eaLnBrk="1" hangingPunct="1">
              <a:defRPr sz="1300">
                <a:latin typeface="Arial" panose="020B0604020202020204" pitchFamily="34" charset="0"/>
              </a:defRPr>
            </a:lvl1pPr>
          </a:lstStyle>
          <a:p>
            <a:pPr>
              <a:defRPr/>
            </a:pPr>
            <a:endParaRPr lang="fr-BE" altLang="fr-FR"/>
          </a:p>
        </p:txBody>
      </p:sp>
      <p:sp>
        <p:nvSpPr>
          <p:cNvPr id="14339" name="Rectangle 3">
            <a:extLst>
              <a:ext uri="{FF2B5EF4-FFF2-40B4-BE49-F238E27FC236}">
                <a16:creationId xmlns:a16="http://schemas.microsoft.com/office/drawing/2014/main" id="{E1672527-F138-4B27-A5CC-3F4D229B0EB1}"/>
              </a:ext>
            </a:extLst>
          </p:cNvPr>
          <p:cNvSpPr>
            <a:spLocks noGrp="1" noChangeArrowheads="1"/>
          </p:cNvSpPr>
          <p:nvPr>
            <p:ph type="dt" idx="1"/>
          </p:nvPr>
        </p:nvSpPr>
        <p:spPr bwMode="auto">
          <a:xfrm>
            <a:off x="4023093" y="0"/>
            <a:ext cx="3077739" cy="512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00" tIns="47750" rIns="95500" bIns="47750" numCol="1" anchor="t" anchorCtr="0" compatLnSpc="1">
            <a:prstTxWarp prst="textNoShape">
              <a:avLst/>
            </a:prstTxWarp>
          </a:bodyPr>
          <a:lstStyle>
            <a:lvl1pPr algn="r" eaLnBrk="1" hangingPunct="1">
              <a:defRPr sz="1300">
                <a:latin typeface="Arial" panose="020B0604020202020204" pitchFamily="34" charset="0"/>
              </a:defRPr>
            </a:lvl1pPr>
          </a:lstStyle>
          <a:p>
            <a:pPr>
              <a:defRPr/>
            </a:pPr>
            <a:endParaRPr lang="fr-BE" altLang="fr-FR"/>
          </a:p>
        </p:txBody>
      </p:sp>
      <p:sp>
        <p:nvSpPr>
          <p:cNvPr id="2052" name="Rectangle 4"/>
          <p:cNvSpPr>
            <a:spLocks noGrp="1" noRot="1" noChangeAspect="1" noChangeArrowheads="1" noTextEdit="1"/>
          </p:cNvSpPr>
          <p:nvPr>
            <p:ph type="sldImg" idx="2"/>
          </p:nvPr>
        </p:nvSpPr>
        <p:spPr bwMode="auto">
          <a:xfrm>
            <a:off x="992188" y="766763"/>
            <a:ext cx="5119687" cy="3838575"/>
          </a:xfrm>
          <a:prstGeom prst="rect">
            <a:avLst/>
          </a:prstGeom>
          <a:noFill/>
          <a:ln w="9525">
            <a:solidFill>
              <a:srgbClr val="000000"/>
            </a:solidFill>
            <a:miter lim="800000"/>
            <a:headEnd/>
            <a:tailEnd/>
          </a:ln>
          <a:effectLst/>
        </p:spPr>
      </p:sp>
      <p:sp>
        <p:nvSpPr>
          <p:cNvPr id="14341" name="Rectangle 5">
            <a:extLst>
              <a:ext uri="{FF2B5EF4-FFF2-40B4-BE49-F238E27FC236}">
                <a16:creationId xmlns:a16="http://schemas.microsoft.com/office/drawing/2014/main" id="{0B41B138-86DF-4550-8EEF-8030B4541F70}"/>
              </a:ext>
            </a:extLst>
          </p:cNvPr>
          <p:cNvSpPr>
            <a:spLocks noGrp="1" noChangeArrowheads="1"/>
          </p:cNvSpPr>
          <p:nvPr>
            <p:ph type="body" sz="quarter" idx="3"/>
          </p:nvPr>
        </p:nvSpPr>
        <p:spPr bwMode="auto">
          <a:xfrm>
            <a:off x="710248" y="4860359"/>
            <a:ext cx="5681980" cy="4606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00" tIns="47750" rIns="95500" bIns="47750" numCol="1" anchor="t" anchorCtr="0" compatLnSpc="1">
            <a:prstTxWarp prst="textNoShape">
              <a:avLst/>
            </a:prstTxWarp>
          </a:bodyPr>
          <a:lstStyle/>
          <a:p>
            <a:pPr lvl="0"/>
            <a:r>
              <a:rPr lang="fr-BE" altLang="fr-FR" noProof="0"/>
              <a:t>Cliquez pour modifier les styles du texte du masque</a:t>
            </a:r>
          </a:p>
          <a:p>
            <a:pPr lvl="1"/>
            <a:r>
              <a:rPr lang="fr-BE" altLang="fr-FR" noProof="0"/>
              <a:t>Deuxième niveau</a:t>
            </a:r>
          </a:p>
          <a:p>
            <a:pPr lvl="2"/>
            <a:r>
              <a:rPr lang="fr-BE" altLang="fr-FR" noProof="0"/>
              <a:t>Troisième niveau</a:t>
            </a:r>
          </a:p>
          <a:p>
            <a:pPr lvl="3"/>
            <a:r>
              <a:rPr lang="fr-BE" altLang="fr-FR" noProof="0"/>
              <a:t>Quatrième niveau</a:t>
            </a:r>
          </a:p>
          <a:p>
            <a:pPr lvl="4"/>
            <a:r>
              <a:rPr lang="fr-BE" altLang="fr-FR" noProof="0"/>
              <a:t>Cinquième niveau</a:t>
            </a:r>
          </a:p>
        </p:txBody>
      </p:sp>
      <p:sp>
        <p:nvSpPr>
          <p:cNvPr id="14342" name="Rectangle 6">
            <a:extLst>
              <a:ext uri="{FF2B5EF4-FFF2-40B4-BE49-F238E27FC236}">
                <a16:creationId xmlns:a16="http://schemas.microsoft.com/office/drawing/2014/main" id="{AA13FF20-4AD8-4552-BD47-49221563B4EF}"/>
              </a:ext>
            </a:extLst>
          </p:cNvPr>
          <p:cNvSpPr>
            <a:spLocks noGrp="1" noChangeArrowheads="1"/>
          </p:cNvSpPr>
          <p:nvPr>
            <p:ph type="ftr" sz="quarter" idx="4"/>
          </p:nvPr>
        </p:nvSpPr>
        <p:spPr bwMode="auto">
          <a:xfrm>
            <a:off x="0" y="9720714"/>
            <a:ext cx="3077739" cy="512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00" tIns="47750" rIns="95500" bIns="47750" numCol="1" anchor="b" anchorCtr="0" compatLnSpc="1">
            <a:prstTxWarp prst="textNoShape">
              <a:avLst/>
            </a:prstTxWarp>
          </a:bodyPr>
          <a:lstStyle>
            <a:lvl1pPr algn="l" eaLnBrk="1" hangingPunct="1">
              <a:defRPr sz="1300">
                <a:latin typeface="Arial" panose="020B0604020202020204" pitchFamily="34" charset="0"/>
              </a:defRPr>
            </a:lvl1pPr>
          </a:lstStyle>
          <a:p>
            <a:pPr>
              <a:defRPr/>
            </a:pPr>
            <a:endParaRPr lang="fr-BE" altLang="fr-FR"/>
          </a:p>
        </p:txBody>
      </p:sp>
      <p:sp>
        <p:nvSpPr>
          <p:cNvPr id="14343" name="Rectangle 7">
            <a:extLst>
              <a:ext uri="{FF2B5EF4-FFF2-40B4-BE49-F238E27FC236}">
                <a16:creationId xmlns:a16="http://schemas.microsoft.com/office/drawing/2014/main" id="{DAD0AD7B-152F-41A9-A244-D0DCAA07E218}"/>
              </a:ext>
            </a:extLst>
          </p:cNvPr>
          <p:cNvSpPr>
            <a:spLocks noGrp="1" noChangeArrowheads="1"/>
          </p:cNvSpPr>
          <p:nvPr>
            <p:ph type="sldNum" sz="quarter" idx="5"/>
          </p:nvPr>
        </p:nvSpPr>
        <p:spPr bwMode="auto">
          <a:xfrm>
            <a:off x="4023093" y="9720714"/>
            <a:ext cx="3077739" cy="512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00" tIns="47750" rIns="95500" bIns="47750" numCol="1" anchor="b" anchorCtr="0" compatLnSpc="1">
            <a:prstTxWarp prst="textNoShape">
              <a:avLst/>
            </a:prstTxWarp>
          </a:bodyPr>
          <a:lstStyle>
            <a:lvl1pPr algn="r" eaLnBrk="1" hangingPunct="1">
              <a:defRPr sz="1300"/>
            </a:lvl1pPr>
          </a:lstStyle>
          <a:p>
            <a:fld id="{7941D666-1D6C-4868-9CB7-F9EC8B2B343E}" type="slidenum">
              <a:rPr lang="fr-BE" altLang="fr-FR"/>
              <a:pPr/>
              <a:t>‹N°›</a:t>
            </a:fld>
            <a:endParaRPr lang="fr-BE"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miter lim="800000"/>
            <a:headEnd/>
            <a:tailEnd/>
          </a:ln>
        </p:spPr>
        <p:txBody>
          <a:bodyPr/>
          <a:lstStyle/>
          <a:p>
            <a:fld id="{BBEE7600-CD33-4740-90E2-1A27FF0DC8B7}" type="slidenum">
              <a:rPr lang="fr-BE" altLang="fr-FR"/>
              <a:pPr/>
              <a:t>1</a:t>
            </a:fld>
            <a:endParaRPr lang="fr-BE" altLang="fr-F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fr-FR" altLang="fr-FR">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6DCC13-84A5-4455-8C76-4F4116E8165A}"/>
              </a:ext>
            </a:extLst>
          </p:cNvPr>
          <p:cNvSpPr>
            <a:spLocks noGrp="1"/>
          </p:cNvSpPr>
          <p:nvPr>
            <p:ph type="ctrTitle"/>
          </p:nvPr>
        </p:nvSpPr>
        <p:spPr>
          <a:xfrm>
            <a:off x="1143000" y="1122363"/>
            <a:ext cx="6858000" cy="2387600"/>
          </a:xfrm>
        </p:spPr>
        <p:txBody>
          <a:bodyPr anchor="b"/>
          <a:lstStyle>
            <a:lvl1pPr algn="ctr">
              <a:defRPr sz="6000"/>
            </a:lvl1pPr>
          </a:lstStyle>
          <a:p>
            <a:r>
              <a:rPr lang="fr-FR"/>
              <a:t>Modifiez le style du titre</a:t>
            </a:r>
            <a:endParaRPr lang="fr-BE"/>
          </a:p>
        </p:txBody>
      </p:sp>
      <p:sp>
        <p:nvSpPr>
          <p:cNvPr id="3" name="Sous-titre 2">
            <a:extLst>
              <a:ext uri="{FF2B5EF4-FFF2-40B4-BE49-F238E27FC236}">
                <a16:creationId xmlns:a16="http://schemas.microsoft.com/office/drawing/2014/main" id="{6A09244E-8A44-4CE9-9D78-B5DD2A3410D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BE"/>
          </a:p>
        </p:txBody>
      </p:sp>
      <p:sp>
        <p:nvSpPr>
          <p:cNvPr id="4" name="Rectangle 4">
            <a:extLst>
              <a:ext uri="{FF2B5EF4-FFF2-40B4-BE49-F238E27FC236}">
                <a16:creationId xmlns:a16="http://schemas.microsoft.com/office/drawing/2014/main" id="{75911995-BD66-4BC0-B428-6C72819470C2}"/>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a:extLst>
              <a:ext uri="{FF2B5EF4-FFF2-40B4-BE49-F238E27FC236}">
                <a16:creationId xmlns:a16="http://schemas.microsoft.com/office/drawing/2014/main" id="{66A1F9B6-186B-437F-B126-C4A0BA34C9EA}"/>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a:extLst>
              <a:ext uri="{FF2B5EF4-FFF2-40B4-BE49-F238E27FC236}">
                <a16:creationId xmlns:a16="http://schemas.microsoft.com/office/drawing/2014/main" id="{A2BA8AA9-AE0A-4676-9D68-A91A9D35E404}"/>
              </a:ext>
            </a:extLst>
          </p:cNvPr>
          <p:cNvSpPr>
            <a:spLocks noGrp="1" noChangeArrowheads="1"/>
          </p:cNvSpPr>
          <p:nvPr>
            <p:ph type="sldNum" sz="quarter" idx="12"/>
          </p:nvPr>
        </p:nvSpPr>
        <p:spPr>
          <a:ln/>
        </p:spPr>
        <p:txBody>
          <a:bodyPr/>
          <a:lstStyle>
            <a:lvl1pPr>
              <a:defRPr/>
            </a:lvl1pPr>
          </a:lstStyle>
          <a:p>
            <a:fld id="{C7BED37D-77BA-4F91-9F3D-4AC872A4780E}" type="slidenum">
              <a:rPr lang="fr-FR" altLang="fr-FR"/>
              <a:pPr/>
              <a:t>‹N°›</a:t>
            </a:fld>
            <a:endParaRPr lang="fr-FR" alt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10B445-896B-4D1A-A6AA-A2C95E32D7DE}"/>
              </a:ext>
            </a:extLst>
          </p:cNvPr>
          <p:cNvSpPr>
            <a:spLocks noGrp="1"/>
          </p:cNvSpPr>
          <p:nvPr>
            <p:ph type="title"/>
          </p:nvPr>
        </p:nvSpPr>
        <p:spPr/>
        <p:txBody>
          <a:bodyPr/>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F4A66BF2-16D5-4C64-BE37-4E62D195AE61}"/>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Rectangle 4">
            <a:extLst>
              <a:ext uri="{FF2B5EF4-FFF2-40B4-BE49-F238E27FC236}">
                <a16:creationId xmlns:a16="http://schemas.microsoft.com/office/drawing/2014/main" id="{75911995-BD66-4BC0-B428-6C72819470C2}"/>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a:extLst>
              <a:ext uri="{FF2B5EF4-FFF2-40B4-BE49-F238E27FC236}">
                <a16:creationId xmlns:a16="http://schemas.microsoft.com/office/drawing/2014/main" id="{66A1F9B6-186B-437F-B126-C4A0BA34C9EA}"/>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a:extLst>
              <a:ext uri="{FF2B5EF4-FFF2-40B4-BE49-F238E27FC236}">
                <a16:creationId xmlns:a16="http://schemas.microsoft.com/office/drawing/2014/main" id="{A2BA8AA9-AE0A-4676-9D68-A91A9D35E404}"/>
              </a:ext>
            </a:extLst>
          </p:cNvPr>
          <p:cNvSpPr>
            <a:spLocks noGrp="1" noChangeArrowheads="1"/>
          </p:cNvSpPr>
          <p:nvPr>
            <p:ph type="sldNum" sz="quarter" idx="12"/>
          </p:nvPr>
        </p:nvSpPr>
        <p:spPr>
          <a:ln/>
        </p:spPr>
        <p:txBody>
          <a:bodyPr/>
          <a:lstStyle>
            <a:lvl1pPr>
              <a:defRPr/>
            </a:lvl1pPr>
          </a:lstStyle>
          <a:p>
            <a:fld id="{57D75303-0CC2-4DBB-ADFD-C515C9486680}" type="slidenum">
              <a:rPr lang="fr-FR" altLang="fr-FR"/>
              <a:pPr/>
              <a:t>‹N°›</a:t>
            </a:fld>
            <a:endParaRPr lang="fr-FR" alt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0A75218-9416-4FA5-AFC1-6FEE82042E85}"/>
              </a:ext>
            </a:extLst>
          </p:cNvPr>
          <p:cNvSpPr>
            <a:spLocks noGrp="1"/>
          </p:cNvSpPr>
          <p:nvPr>
            <p:ph type="title" orient="vert"/>
          </p:nvPr>
        </p:nvSpPr>
        <p:spPr>
          <a:xfrm>
            <a:off x="6629400" y="274638"/>
            <a:ext cx="2057400" cy="5851525"/>
          </a:xfrm>
        </p:spPr>
        <p:txBody>
          <a:bodyPr vert="eaVert"/>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A0CCD9BA-7866-4CC0-AFF6-26388F3638E5}"/>
              </a:ext>
            </a:extLst>
          </p:cNvPr>
          <p:cNvSpPr>
            <a:spLocks noGrp="1"/>
          </p:cNvSpPr>
          <p:nvPr>
            <p:ph type="body" orient="vert" idx="1"/>
          </p:nvPr>
        </p:nvSpPr>
        <p:spPr>
          <a:xfrm>
            <a:off x="457200" y="274638"/>
            <a:ext cx="6019800" cy="5851525"/>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Rectangle 4">
            <a:extLst>
              <a:ext uri="{FF2B5EF4-FFF2-40B4-BE49-F238E27FC236}">
                <a16:creationId xmlns:a16="http://schemas.microsoft.com/office/drawing/2014/main" id="{75911995-BD66-4BC0-B428-6C72819470C2}"/>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a:extLst>
              <a:ext uri="{FF2B5EF4-FFF2-40B4-BE49-F238E27FC236}">
                <a16:creationId xmlns:a16="http://schemas.microsoft.com/office/drawing/2014/main" id="{66A1F9B6-186B-437F-B126-C4A0BA34C9EA}"/>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a:extLst>
              <a:ext uri="{FF2B5EF4-FFF2-40B4-BE49-F238E27FC236}">
                <a16:creationId xmlns:a16="http://schemas.microsoft.com/office/drawing/2014/main" id="{A2BA8AA9-AE0A-4676-9D68-A91A9D35E404}"/>
              </a:ext>
            </a:extLst>
          </p:cNvPr>
          <p:cNvSpPr>
            <a:spLocks noGrp="1" noChangeArrowheads="1"/>
          </p:cNvSpPr>
          <p:nvPr>
            <p:ph type="sldNum" sz="quarter" idx="12"/>
          </p:nvPr>
        </p:nvSpPr>
        <p:spPr>
          <a:ln/>
        </p:spPr>
        <p:txBody>
          <a:bodyPr/>
          <a:lstStyle>
            <a:lvl1pPr>
              <a:defRPr/>
            </a:lvl1pPr>
          </a:lstStyle>
          <a:p>
            <a:fld id="{5E02C3F5-D5EB-4E90-ABC7-D284DBCD748E}" type="slidenum">
              <a:rPr lang="fr-FR" altLang="fr-FR"/>
              <a:pPr/>
              <a:t>‹N°›</a:t>
            </a:fld>
            <a:endParaRPr lang="fr-FR" alt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82A2E9B9-A4C6-40AE-AD87-01F6993E97C5}"/>
              </a:ext>
            </a:extLst>
          </p:cNvPr>
          <p:cNvSpPr>
            <a:spLocks noGrp="1"/>
          </p:cNvSpPr>
          <p:nvPr>
            <p:ph/>
          </p:nvPr>
        </p:nvSpPr>
        <p:spPr>
          <a:xfrm>
            <a:off x="457200" y="274638"/>
            <a:ext cx="8229600" cy="585152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3" name="Rectangle 4">
            <a:extLst>
              <a:ext uri="{FF2B5EF4-FFF2-40B4-BE49-F238E27FC236}">
                <a16:creationId xmlns:a16="http://schemas.microsoft.com/office/drawing/2014/main" id="{75911995-BD66-4BC0-B428-6C72819470C2}"/>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4" name="Rectangle 5">
            <a:extLst>
              <a:ext uri="{FF2B5EF4-FFF2-40B4-BE49-F238E27FC236}">
                <a16:creationId xmlns:a16="http://schemas.microsoft.com/office/drawing/2014/main" id="{66A1F9B6-186B-437F-B126-C4A0BA34C9EA}"/>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5" name="Rectangle 6">
            <a:extLst>
              <a:ext uri="{FF2B5EF4-FFF2-40B4-BE49-F238E27FC236}">
                <a16:creationId xmlns:a16="http://schemas.microsoft.com/office/drawing/2014/main" id="{A2BA8AA9-AE0A-4676-9D68-A91A9D35E404}"/>
              </a:ext>
            </a:extLst>
          </p:cNvPr>
          <p:cNvSpPr>
            <a:spLocks noGrp="1" noChangeArrowheads="1"/>
          </p:cNvSpPr>
          <p:nvPr>
            <p:ph type="sldNum" sz="quarter" idx="12"/>
          </p:nvPr>
        </p:nvSpPr>
        <p:spPr>
          <a:ln/>
        </p:spPr>
        <p:txBody>
          <a:bodyPr/>
          <a:lstStyle>
            <a:lvl1pPr>
              <a:defRPr/>
            </a:lvl1pPr>
          </a:lstStyle>
          <a:p>
            <a:fld id="{E57F3BD4-3EAC-4957-9F67-B29AA262C373}" type="slidenum">
              <a:rPr lang="fr-FR" altLang="fr-FR"/>
              <a:pPr/>
              <a:t>‹N°›</a:t>
            </a:fld>
            <a:endParaRPr lang="fr-FR" alt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95E6D1-9CE6-4A89-85A3-4B7D08686105}"/>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F906F686-A443-430F-9A0D-7FC633FE7C74}"/>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Rectangle 4">
            <a:extLst>
              <a:ext uri="{FF2B5EF4-FFF2-40B4-BE49-F238E27FC236}">
                <a16:creationId xmlns:a16="http://schemas.microsoft.com/office/drawing/2014/main" id="{75911995-BD66-4BC0-B428-6C72819470C2}"/>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a:extLst>
              <a:ext uri="{FF2B5EF4-FFF2-40B4-BE49-F238E27FC236}">
                <a16:creationId xmlns:a16="http://schemas.microsoft.com/office/drawing/2014/main" id="{66A1F9B6-186B-437F-B126-C4A0BA34C9EA}"/>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a:extLst>
              <a:ext uri="{FF2B5EF4-FFF2-40B4-BE49-F238E27FC236}">
                <a16:creationId xmlns:a16="http://schemas.microsoft.com/office/drawing/2014/main" id="{A2BA8AA9-AE0A-4676-9D68-A91A9D35E404}"/>
              </a:ext>
            </a:extLst>
          </p:cNvPr>
          <p:cNvSpPr>
            <a:spLocks noGrp="1" noChangeArrowheads="1"/>
          </p:cNvSpPr>
          <p:nvPr>
            <p:ph type="sldNum" sz="quarter" idx="12"/>
          </p:nvPr>
        </p:nvSpPr>
        <p:spPr>
          <a:ln/>
        </p:spPr>
        <p:txBody>
          <a:bodyPr/>
          <a:lstStyle>
            <a:lvl1pPr>
              <a:defRPr/>
            </a:lvl1pPr>
          </a:lstStyle>
          <a:p>
            <a:fld id="{AF38D828-E1E0-4D90-A39F-E64153B4316D}" type="slidenum">
              <a:rPr lang="fr-FR" altLang="fr-FR"/>
              <a:pPr/>
              <a:t>‹N°›</a:t>
            </a:fld>
            <a:endParaRPr lang="fr-FR" alt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E3C027-C475-4A6E-95DB-6F823E015E4B}"/>
              </a:ext>
            </a:extLst>
          </p:cNvPr>
          <p:cNvSpPr>
            <a:spLocks noGrp="1"/>
          </p:cNvSpPr>
          <p:nvPr>
            <p:ph type="title"/>
          </p:nvPr>
        </p:nvSpPr>
        <p:spPr>
          <a:xfrm>
            <a:off x="623888" y="1709738"/>
            <a:ext cx="7886700" cy="2852737"/>
          </a:xfrm>
        </p:spPr>
        <p:txBody>
          <a:bodyPr anchor="b"/>
          <a:lstStyle>
            <a:lvl1pPr>
              <a:defRPr sz="6000"/>
            </a:lvl1pPr>
          </a:lstStyle>
          <a:p>
            <a:r>
              <a:rPr lang="fr-FR"/>
              <a:t>Modifiez le style du titre</a:t>
            </a:r>
            <a:endParaRPr lang="fr-BE"/>
          </a:p>
        </p:txBody>
      </p:sp>
      <p:sp>
        <p:nvSpPr>
          <p:cNvPr id="3" name="Espace réservé du texte 2">
            <a:extLst>
              <a:ext uri="{FF2B5EF4-FFF2-40B4-BE49-F238E27FC236}">
                <a16:creationId xmlns:a16="http://schemas.microsoft.com/office/drawing/2014/main" id="{928A00BE-9EA5-45F5-AF85-15370EFC5288}"/>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a:t>Modifier les styles du texte du masque</a:t>
            </a:r>
          </a:p>
        </p:txBody>
      </p:sp>
      <p:sp>
        <p:nvSpPr>
          <p:cNvPr id="4" name="Rectangle 4">
            <a:extLst>
              <a:ext uri="{FF2B5EF4-FFF2-40B4-BE49-F238E27FC236}">
                <a16:creationId xmlns:a16="http://schemas.microsoft.com/office/drawing/2014/main" id="{75911995-BD66-4BC0-B428-6C72819470C2}"/>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a:extLst>
              <a:ext uri="{FF2B5EF4-FFF2-40B4-BE49-F238E27FC236}">
                <a16:creationId xmlns:a16="http://schemas.microsoft.com/office/drawing/2014/main" id="{66A1F9B6-186B-437F-B126-C4A0BA34C9EA}"/>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a:extLst>
              <a:ext uri="{FF2B5EF4-FFF2-40B4-BE49-F238E27FC236}">
                <a16:creationId xmlns:a16="http://schemas.microsoft.com/office/drawing/2014/main" id="{A2BA8AA9-AE0A-4676-9D68-A91A9D35E404}"/>
              </a:ext>
            </a:extLst>
          </p:cNvPr>
          <p:cNvSpPr>
            <a:spLocks noGrp="1" noChangeArrowheads="1"/>
          </p:cNvSpPr>
          <p:nvPr>
            <p:ph type="sldNum" sz="quarter" idx="12"/>
          </p:nvPr>
        </p:nvSpPr>
        <p:spPr>
          <a:ln/>
        </p:spPr>
        <p:txBody>
          <a:bodyPr/>
          <a:lstStyle>
            <a:lvl1pPr>
              <a:defRPr/>
            </a:lvl1pPr>
          </a:lstStyle>
          <a:p>
            <a:fld id="{F82F387B-F170-44E4-A628-44A26DD31168}" type="slidenum">
              <a:rPr lang="fr-FR" altLang="fr-FR"/>
              <a:pPr/>
              <a:t>‹N°›</a:t>
            </a:fld>
            <a:endParaRPr lang="fr-FR" alt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C71543-B11B-4925-93C6-82E13E09A1AE}"/>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47F181F7-FE2A-4AA2-9FD4-A88257F20BC8}"/>
              </a:ext>
            </a:extLst>
          </p:cNvPr>
          <p:cNvSpPr>
            <a:spLocks noGrp="1"/>
          </p:cNvSpPr>
          <p:nvPr>
            <p:ph sz="half" idx="1"/>
          </p:nvPr>
        </p:nvSpPr>
        <p:spPr>
          <a:xfrm>
            <a:off x="457200" y="1600200"/>
            <a:ext cx="4038600" cy="452596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a:extLst>
              <a:ext uri="{FF2B5EF4-FFF2-40B4-BE49-F238E27FC236}">
                <a16:creationId xmlns:a16="http://schemas.microsoft.com/office/drawing/2014/main" id="{522047B2-535F-46FA-9BD5-AB147004BD5B}"/>
              </a:ext>
            </a:extLst>
          </p:cNvPr>
          <p:cNvSpPr>
            <a:spLocks noGrp="1"/>
          </p:cNvSpPr>
          <p:nvPr>
            <p:ph sz="half" idx="2"/>
          </p:nvPr>
        </p:nvSpPr>
        <p:spPr>
          <a:xfrm>
            <a:off x="4648200" y="1600200"/>
            <a:ext cx="4038600" cy="452596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Rectangle 4">
            <a:extLst>
              <a:ext uri="{FF2B5EF4-FFF2-40B4-BE49-F238E27FC236}">
                <a16:creationId xmlns:a16="http://schemas.microsoft.com/office/drawing/2014/main" id="{75911995-BD66-4BC0-B428-6C72819470C2}"/>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6" name="Rectangle 5">
            <a:extLst>
              <a:ext uri="{FF2B5EF4-FFF2-40B4-BE49-F238E27FC236}">
                <a16:creationId xmlns:a16="http://schemas.microsoft.com/office/drawing/2014/main" id="{66A1F9B6-186B-437F-B126-C4A0BA34C9EA}"/>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7" name="Rectangle 6">
            <a:extLst>
              <a:ext uri="{FF2B5EF4-FFF2-40B4-BE49-F238E27FC236}">
                <a16:creationId xmlns:a16="http://schemas.microsoft.com/office/drawing/2014/main" id="{A2BA8AA9-AE0A-4676-9D68-A91A9D35E404}"/>
              </a:ext>
            </a:extLst>
          </p:cNvPr>
          <p:cNvSpPr>
            <a:spLocks noGrp="1" noChangeArrowheads="1"/>
          </p:cNvSpPr>
          <p:nvPr>
            <p:ph type="sldNum" sz="quarter" idx="12"/>
          </p:nvPr>
        </p:nvSpPr>
        <p:spPr>
          <a:ln/>
        </p:spPr>
        <p:txBody>
          <a:bodyPr/>
          <a:lstStyle>
            <a:lvl1pPr>
              <a:defRPr/>
            </a:lvl1pPr>
          </a:lstStyle>
          <a:p>
            <a:fld id="{93D7185A-EA1A-4447-8DE2-6943F9AC3823}" type="slidenum">
              <a:rPr lang="fr-FR" altLang="fr-FR"/>
              <a:pPr/>
              <a:t>‹N°›</a:t>
            </a:fld>
            <a:endParaRPr lang="fr-FR" alt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75EED0-3BA4-49AF-8809-4148BDC77736}"/>
              </a:ext>
            </a:extLst>
          </p:cNvPr>
          <p:cNvSpPr>
            <a:spLocks noGrp="1"/>
          </p:cNvSpPr>
          <p:nvPr>
            <p:ph type="title"/>
          </p:nvPr>
        </p:nvSpPr>
        <p:spPr>
          <a:xfrm>
            <a:off x="630238" y="365125"/>
            <a:ext cx="7886700" cy="1325563"/>
          </a:xfrm>
        </p:spPr>
        <p:txBody>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F082A071-4D9E-4974-A776-79B265A4E8E6}"/>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4948BCFD-3EE6-471F-B1CA-C8F23145457A}"/>
              </a:ext>
            </a:extLst>
          </p:cNvPr>
          <p:cNvSpPr>
            <a:spLocks noGrp="1"/>
          </p:cNvSpPr>
          <p:nvPr>
            <p:ph sz="half" idx="2"/>
          </p:nvPr>
        </p:nvSpPr>
        <p:spPr>
          <a:xfrm>
            <a:off x="630238" y="2505075"/>
            <a:ext cx="386873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a:extLst>
              <a:ext uri="{FF2B5EF4-FFF2-40B4-BE49-F238E27FC236}">
                <a16:creationId xmlns:a16="http://schemas.microsoft.com/office/drawing/2014/main" id="{46F0753C-043D-4280-8E43-9968567E7B22}"/>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66E48570-9B89-41EE-8F46-66C4AD413D1F}"/>
              </a:ext>
            </a:extLst>
          </p:cNvPr>
          <p:cNvSpPr>
            <a:spLocks noGrp="1"/>
          </p:cNvSpPr>
          <p:nvPr>
            <p:ph sz="quarter" idx="4"/>
          </p:nvPr>
        </p:nvSpPr>
        <p:spPr>
          <a:xfrm>
            <a:off x="4629150" y="2505075"/>
            <a:ext cx="38877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Rectangle 4">
            <a:extLst>
              <a:ext uri="{FF2B5EF4-FFF2-40B4-BE49-F238E27FC236}">
                <a16:creationId xmlns:a16="http://schemas.microsoft.com/office/drawing/2014/main" id="{75911995-BD66-4BC0-B428-6C72819470C2}"/>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8" name="Rectangle 5">
            <a:extLst>
              <a:ext uri="{FF2B5EF4-FFF2-40B4-BE49-F238E27FC236}">
                <a16:creationId xmlns:a16="http://schemas.microsoft.com/office/drawing/2014/main" id="{66A1F9B6-186B-437F-B126-C4A0BA34C9EA}"/>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9" name="Rectangle 6">
            <a:extLst>
              <a:ext uri="{FF2B5EF4-FFF2-40B4-BE49-F238E27FC236}">
                <a16:creationId xmlns:a16="http://schemas.microsoft.com/office/drawing/2014/main" id="{A2BA8AA9-AE0A-4676-9D68-A91A9D35E404}"/>
              </a:ext>
            </a:extLst>
          </p:cNvPr>
          <p:cNvSpPr>
            <a:spLocks noGrp="1" noChangeArrowheads="1"/>
          </p:cNvSpPr>
          <p:nvPr>
            <p:ph type="sldNum" sz="quarter" idx="12"/>
          </p:nvPr>
        </p:nvSpPr>
        <p:spPr>
          <a:ln/>
        </p:spPr>
        <p:txBody>
          <a:bodyPr/>
          <a:lstStyle>
            <a:lvl1pPr>
              <a:defRPr/>
            </a:lvl1pPr>
          </a:lstStyle>
          <a:p>
            <a:fld id="{E64655FE-2548-4646-A910-4664908A2464}" type="slidenum">
              <a:rPr lang="fr-FR" altLang="fr-FR"/>
              <a:pPr/>
              <a:t>‹N°›</a:t>
            </a:fld>
            <a:endParaRPr lang="fr-FR" alt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C07AD5-1B69-4BDE-A5A7-8A7F6BADF6CA}"/>
              </a:ext>
            </a:extLst>
          </p:cNvPr>
          <p:cNvSpPr>
            <a:spLocks noGrp="1"/>
          </p:cNvSpPr>
          <p:nvPr>
            <p:ph type="title"/>
          </p:nvPr>
        </p:nvSpPr>
        <p:spPr/>
        <p:txBody>
          <a:bodyPr/>
          <a:lstStyle/>
          <a:p>
            <a:r>
              <a:rPr lang="fr-FR"/>
              <a:t>Modifiez le style du titre</a:t>
            </a:r>
            <a:endParaRPr lang="fr-BE"/>
          </a:p>
        </p:txBody>
      </p:sp>
      <p:sp>
        <p:nvSpPr>
          <p:cNvPr id="3" name="Rectangle 4">
            <a:extLst>
              <a:ext uri="{FF2B5EF4-FFF2-40B4-BE49-F238E27FC236}">
                <a16:creationId xmlns:a16="http://schemas.microsoft.com/office/drawing/2014/main" id="{75911995-BD66-4BC0-B428-6C72819470C2}"/>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4" name="Rectangle 5">
            <a:extLst>
              <a:ext uri="{FF2B5EF4-FFF2-40B4-BE49-F238E27FC236}">
                <a16:creationId xmlns:a16="http://schemas.microsoft.com/office/drawing/2014/main" id="{66A1F9B6-186B-437F-B126-C4A0BA34C9EA}"/>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5" name="Rectangle 6">
            <a:extLst>
              <a:ext uri="{FF2B5EF4-FFF2-40B4-BE49-F238E27FC236}">
                <a16:creationId xmlns:a16="http://schemas.microsoft.com/office/drawing/2014/main" id="{A2BA8AA9-AE0A-4676-9D68-A91A9D35E404}"/>
              </a:ext>
            </a:extLst>
          </p:cNvPr>
          <p:cNvSpPr>
            <a:spLocks noGrp="1" noChangeArrowheads="1"/>
          </p:cNvSpPr>
          <p:nvPr>
            <p:ph type="sldNum" sz="quarter" idx="12"/>
          </p:nvPr>
        </p:nvSpPr>
        <p:spPr>
          <a:ln/>
        </p:spPr>
        <p:txBody>
          <a:bodyPr/>
          <a:lstStyle>
            <a:lvl1pPr>
              <a:defRPr/>
            </a:lvl1pPr>
          </a:lstStyle>
          <a:p>
            <a:fld id="{68FD0334-40A7-4C52-AAD2-16FED26A1BFC}" type="slidenum">
              <a:rPr lang="fr-FR" altLang="fr-FR"/>
              <a:pPr/>
              <a:t>‹N°›</a:t>
            </a:fld>
            <a:endParaRPr lang="fr-FR" alt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5911995-BD66-4BC0-B428-6C72819470C2}"/>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3" name="Rectangle 5">
            <a:extLst>
              <a:ext uri="{FF2B5EF4-FFF2-40B4-BE49-F238E27FC236}">
                <a16:creationId xmlns:a16="http://schemas.microsoft.com/office/drawing/2014/main" id="{66A1F9B6-186B-437F-B126-C4A0BA34C9EA}"/>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4" name="Rectangle 6">
            <a:extLst>
              <a:ext uri="{FF2B5EF4-FFF2-40B4-BE49-F238E27FC236}">
                <a16:creationId xmlns:a16="http://schemas.microsoft.com/office/drawing/2014/main" id="{A2BA8AA9-AE0A-4676-9D68-A91A9D35E404}"/>
              </a:ext>
            </a:extLst>
          </p:cNvPr>
          <p:cNvSpPr>
            <a:spLocks noGrp="1" noChangeArrowheads="1"/>
          </p:cNvSpPr>
          <p:nvPr>
            <p:ph type="sldNum" sz="quarter" idx="12"/>
          </p:nvPr>
        </p:nvSpPr>
        <p:spPr>
          <a:ln/>
        </p:spPr>
        <p:txBody>
          <a:bodyPr/>
          <a:lstStyle>
            <a:lvl1pPr>
              <a:defRPr/>
            </a:lvl1pPr>
          </a:lstStyle>
          <a:p>
            <a:fld id="{A56C9D4A-00FC-458E-A20B-4FAC397B8463}" type="slidenum">
              <a:rPr lang="fr-FR" altLang="fr-FR"/>
              <a:pPr/>
              <a:t>‹N°›</a:t>
            </a:fld>
            <a:endParaRPr lang="fr-FR" alt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F279EB-A96A-45A5-AEE6-5736E2CF3CD4}"/>
              </a:ext>
            </a:extLst>
          </p:cNvPr>
          <p:cNvSpPr>
            <a:spLocks noGrp="1"/>
          </p:cNvSpPr>
          <p:nvPr>
            <p:ph type="title"/>
          </p:nvPr>
        </p:nvSpPr>
        <p:spPr>
          <a:xfrm>
            <a:off x="630238" y="457200"/>
            <a:ext cx="2949575" cy="1600200"/>
          </a:xfrm>
        </p:spPr>
        <p:txBody>
          <a:bodyPr anchor="b"/>
          <a:lstStyle>
            <a:lvl1pPr>
              <a:defRPr sz="3200"/>
            </a:lvl1pPr>
          </a:lstStyle>
          <a:p>
            <a:r>
              <a:rPr lang="fr-FR"/>
              <a:t>Modifiez le style du titre</a:t>
            </a:r>
            <a:endParaRPr lang="fr-BE"/>
          </a:p>
        </p:txBody>
      </p:sp>
      <p:sp>
        <p:nvSpPr>
          <p:cNvPr id="3" name="Espace réservé du contenu 2">
            <a:extLst>
              <a:ext uri="{FF2B5EF4-FFF2-40B4-BE49-F238E27FC236}">
                <a16:creationId xmlns:a16="http://schemas.microsoft.com/office/drawing/2014/main" id="{60B0CEB9-8E51-4D46-8284-E1251A2B25B0}"/>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a:extLst>
              <a:ext uri="{FF2B5EF4-FFF2-40B4-BE49-F238E27FC236}">
                <a16:creationId xmlns:a16="http://schemas.microsoft.com/office/drawing/2014/main" id="{C6ED85A2-9B5E-496F-A0C9-4EEDD6EC7B1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Rectangle 4">
            <a:extLst>
              <a:ext uri="{FF2B5EF4-FFF2-40B4-BE49-F238E27FC236}">
                <a16:creationId xmlns:a16="http://schemas.microsoft.com/office/drawing/2014/main" id="{75911995-BD66-4BC0-B428-6C72819470C2}"/>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6" name="Rectangle 5">
            <a:extLst>
              <a:ext uri="{FF2B5EF4-FFF2-40B4-BE49-F238E27FC236}">
                <a16:creationId xmlns:a16="http://schemas.microsoft.com/office/drawing/2014/main" id="{66A1F9B6-186B-437F-B126-C4A0BA34C9EA}"/>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7" name="Rectangle 6">
            <a:extLst>
              <a:ext uri="{FF2B5EF4-FFF2-40B4-BE49-F238E27FC236}">
                <a16:creationId xmlns:a16="http://schemas.microsoft.com/office/drawing/2014/main" id="{A2BA8AA9-AE0A-4676-9D68-A91A9D35E404}"/>
              </a:ext>
            </a:extLst>
          </p:cNvPr>
          <p:cNvSpPr>
            <a:spLocks noGrp="1" noChangeArrowheads="1"/>
          </p:cNvSpPr>
          <p:nvPr>
            <p:ph type="sldNum" sz="quarter" idx="12"/>
          </p:nvPr>
        </p:nvSpPr>
        <p:spPr>
          <a:ln/>
        </p:spPr>
        <p:txBody>
          <a:bodyPr/>
          <a:lstStyle>
            <a:lvl1pPr>
              <a:defRPr/>
            </a:lvl1pPr>
          </a:lstStyle>
          <a:p>
            <a:fld id="{EF4312B9-72EB-4411-81B1-4615D9AF95A7}" type="slidenum">
              <a:rPr lang="fr-FR" altLang="fr-FR"/>
              <a:pPr/>
              <a:t>‹N°›</a:t>
            </a:fld>
            <a:endParaRPr lang="fr-FR" alt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9EFFD5-454A-48DE-B5FC-CF942EDE465F}"/>
              </a:ext>
            </a:extLst>
          </p:cNvPr>
          <p:cNvSpPr>
            <a:spLocks noGrp="1"/>
          </p:cNvSpPr>
          <p:nvPr>
            <p:ph type="title"/>
          </p:nvPr>
        </p:nvSpPr>
        <p:spPr>
          <a:xfrm>
            <a:off x="630238" y="457200"/>
            <a:ext cx="2949575" cy="1600200"/>
          </a:xfrm>
        </p:spPr>
        <p:txBody>
          <a:bodyPr anchor="b"/>
          <a:lstStyle>
            <a:lvl1pPr>
              <a:defRPr sz="3200"/>
            </a:lvl1pPr>
          </a:lstStyle>
          <a:p>
            <a:r>
              <a:rPr lang="fr-FR"/>
              <a:t>Modifiez le style du titre</a:t>
            </a:r>
            <a:endParaRPr lang="fr-BE"/>
          </a:p>
        </p:txBody>
      </p:sp>
      <p:sp>
        <p:nvSpPr>
          <p:cNvPr id="3" name="Espace réservé pour une image  2">
            <a:extLst>
              <a:ext uri="{FF2B5EF4-FFF2-40B4-BE49-F238E27FC236}">
                <a16:creationId xmlns:a16="http://schemas.microsoft.com/office/drawing/2014/main" id="{F119E054-0705-4C00-9144-CB129A8FBC18}"/>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BE" noProof="0"/>
          </a:p>
        </p:txBody>
      </p:sp>
      <p:sp>
        <p:nvSpPr>
          <p:cNvPr id="4" name="Espace réservé du texte 3">
            <a:extLst>
              <a:ext uri="{FF2B5EF4-FFF2-40B4-BE49-F238E27FC236}">
                <a16:creationId xmlns:a16="http://schemas.microsoft.com/office/drawing/2014/main" id="{A67A113F-3A63-4C9A-9827-77B5F5CCF61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Rectangle 4">
            <a:extLst>
              <a:ext uri="{FF2B5EF4-FFF2-40B4-BE49-F238E27FC236}">
                <a16:creationId xmlns:a16="http://schemas.microsoft.com/office/drawing/2014/main" id="{75911995-BD66-4BC0-B428-6C72819470C2}"/>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6" name="Rectangle 5">
            <a:extLst>
              <a:ext uri="{FF2B5EF4-FFF2-40B4-BE49-F238E27FC236}">
                <a16:creationId xmlns:a16="http://schemas.microsoft.com/office/drawing/2014/main" id="{66A1F9B6-186B-437F-B126-C4A0BA34C9EA}"/>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7" name="Rectangle 6">
            <a:extLst>
              <a:ext uri="{FF2B5EF4-FFF2-40B4-BE49-F238E27FC236}">
                <a16:creationId xmlns:a16="http://schemas.microsoft.com/office/drawing/2014/main" id="{A2BA8AA9-AE0A-4676-9D68-A91A9D35E404}"/>
              </a:ext>
            </a:extLst>
          </p:cNvPr>
          <p:cNvSpPr>
            <a:spLocks noGrp="1" noChangeArrowheads="1"/>
          </p:cNvSpPr>
          <p:nvPr>
            <p:ph type="sldNum" sz="quarter" idx="12"/>
          </p:nvPr>
        </p:nvSpPr>
        <p:spPr>
          <a:ln/>
        </p:spPr>
        <p:txBody>
          <a:bodyPr/>
          <a:lstStyle>
            <a:lvl1pPr>
              <a:defRPr/>
            </a:lvl1pPr>
          </a:lstStyle>
          <a:p>
            <a:fld id="{2AA7D7B5-DEAC-4D97-9D63-9BEA9A82D938}" type="slidenum">
              <a:rPr lang="fr-FR" altLang="fr-FR"/>
              <a:pPr/>
              <a:t>‹N°›</a:t>
            </a:fld>
            <a:endParaRPr lang="fr-FR" alt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50000">
              <a:srgbClr val="FFFFFF"/>
            </a:gs>
            <a:gs pos="100000">
              <a:schemeClr val="bg1"/>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fr-FR" altLang="fr-FR"/>
              <a:t>Cliquez pour modifier le style du titre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17412" name="Rectangle 4">
            <a:extLst>
              <a:ext uri="{FF2B5EF4-FFF2-40B4-BE49-F238E27FC236}">
                <a16:creationId xmlns:a16="http://schemas.microsoft.com/office/drawing/2014/main" id="{75911995-BD66-4BC0-B428-6C72819470C2}"/>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400">
                <a:latin typeface="Arial" panose="020B0604020202020204" pitchFamily="34" charset="0"/>
              </a:defRPr>
            </a:lvl1pPr>
          </a:lstStyle>
          <a:p>
            <a:pPr>
              <a:defRPr/>
            </a:pPr>
            <a:endParaRPr lang="fr-FR" altLang="fr-FR"/>
          </a:p>
        </p:txBody>
      </p:sp>
      <p:sp>
        <p:nvSpPr>
          <p:cNvPr id="17413" name="Rectangle 5">
            <a:extLst>
              <a:ext uri="{FF2B5EF4-FFF2-40B4-BE49-F238E27FC236}">
                <a16:creationId xmlns:a16="http://schemas.microsoft.com/office/drawing/2014/main" id="{66A1F9B6-186B-437F-B126-C4A0BA34C9EA}"/>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defRPr>
            </a:lvl1pPr>
          </a:lstStyle>
          <a:p>
            <a:pPr>
              <a:defRPr/>
            </a:pPr>
            <a:endParaRPr lang="fr-FR" altLang="fr-FR"/>
          </a:p>
        </p:txBody>
      </p:sp>
      <p:sp>
        <p:nvSpPr>
          <p:cNvPr id="17414" name="Rectangle 6">
            <a:extLst>
              <a:ext uri="{FF2B5EF4-FFF2-40B4-BE49-F238E27FC236}">
                <a16:creationId xmlns:a16="http://schemas.microsoft.com/office/drawing/2014/main" id="{A2BA8AA9-AE0A-4676-9D68-A91A9D35E404}"/>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9C49C41C-E2A6-49F7-9CD5-E719E1C1E875}" type="slidenum">
              <a:rPr lang="fr-FR" altLang="fr-FR"/>
              <a:pPr/>
              <a:t>‹N°›</a:t>
            </a:fld>
            <a:endParaRPr lang="fr-FR" altLang="fr-F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4.xml"/><Relationship Id="rId1" Type="http://schemas.openxmlformats.org/officeDocument/2006/relationships/themeOverride" Target="../theme/themeOverride5.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slideLayout" Target="../slideLayouts/slideLayout4.xml"/><Relationship Id="rId1" Type="http://schemas.openxmlformats.org/officeDocument/2006/relationships/themeOverride" Target="../theme/themeOverride6.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slideLayout" Target="../slideLayouts/slideLayout4.xml"/><Relationship Id="rId1" Type="http://schemas.openxmlformats.org/officeDocument/2006/relationships/themeOverride" Target="../theme/themeOverride7.xml"/><Relationship Id="rId6" Type="http://schemas.openxmlformats.org/officeDocument/2006/relationships/image" Target="../media/image40.jpeg"/><Relationship Id="rId5" Type="http://schemas.openxmlformats.org/officeDocument/2006/relationships/image" Target="../media/image39.jpeg"/><Relationship Id="rId10" Type="http://schemas.openxmlformats.org/officeDocument/2006/relationships/image" Target="../media/image44.jpeg"/><Relationship Id="rId4" Type="http://schemas.openxmlformats.org/officeDocument/2006/relationships/image" Target="../media/image38.jpg"/><Relationship Id="rId9" Type="http://schemas.openxmlformats.org/officeDocument/2006/relationships/image" Target="../media/image43.jpeg"/></Relationships>
</file>

<file path=ppt/slides/_rels/slide13.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45.jpg"/><Relationship Id="rId7" Type="http://schemas.openxmlformats.org/officeDocument/2006/relationships/image" Target="../media/image49.jpeg"/><Relationship Id="rId2" Type="http://schemas.openxmlformats.org/officeDocument/2006/relationships/slideLayout" Target="../slideLayouts/slideLayout4.xml"/><Relationship Id="rId1" Type="http://schemas.openxmlformats.org/officeDocument/2006/relationships/themeOverride" Target="../theme/themeOverride8.xml"/><Relationship Id="rId6" Type="http://schemas.openxmlformats.org/officeDocument/2006/relationships/image" Target="../media/image48.jpeg"/><Relationship Id="rId11" Type="http://schemas.openxmlformats.org/officeDocument/2006/relationships/image" Target="../media/image53.jpeg"/><Relationship Id="rId5" Type="http://schemas.openxmlformats.org/officeDocument/2006/relationships/image" Target="../media/image47.jpeg"/><Relationship Id="rId10" Type="http://schemas.openxmlformats.org/officeDocument/2006/relationships/image" Target="../media/image52.jpeg"/><Relationship Id="rId4" Type="http://schemas.openxmlformats.org/officeDocument/2006/relationships/image" Target="../media/image46.jpeg"/><Relationship Id="rId9" Type="http://schemas.openxmlformats.org/officeDocument/2006/relationships/image" Target="../media/image51.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mlDrawing" Target="../drawings/vmlDrawing1.vml"/><Relationship Id="rId1" Type="http://schemas.openxmlformats.org/officeDocument/2006/relationships/themeOverride" Target="../theme/themeOverride9.xml"/><Relationship Id="rId5" Type="http://schemas.openxmlformats.org/officeDocument/2006/relationships/image" Target="../media/image54.emf"/><Relationship Id="rId4" Type="http://schemas.openxmlformats.org/officeDocument/2006/relationships/package" Target="../embeddings/Microsoft_Excel_Worksheet.xlsx"/></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hyperlink" Target="https://tropix.cirad.fr/fiches-disponibles" TargetMode="External"/><Relationship Id="rId4" Type="http://schemas.openxmlformats.org/officeDocument/2006/relationships/image" Target="../media/image55.emf"/></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57.emf"/><Relationship Id="rId2" Type="http://schemas.openxmlformats.org/officeDocument/2006/relationships/vmlDrawing" Target="../drawings/vmlDrawing3.vml"/><Relationship Id="rId1" Type="http://schemas.openxmlformats.org/officeDocument/2006/relationships/themeOverride" Target="../theme/themeOverride10.xml"/><Relationship Id="rId6" Type="http://schemas.openxmlformats.org/officeDocument/2006/relationships/package" Target="../embeddings/Microsoft_Excel_Worksheet3.xlsx"/><Relationship Id="rId5" Type="http://schemas.openxmlformats.org/officeDocument/2006/relationships/image" Target="../media/image56.emf"/><Relationship Id="rId4" Type="http://schemas.openxmlformats.org/officeDocument/2006/relationships/package" Target="../embeddings/Microsoft_Excel_Worksheet2.xlsx"/></Relationships>
</file>

<file path=ppt/slides/_rels/slide17.xml.rels><?xml version="1.0" encoding="UTF-8" standalone="yes"?>
<Relationships xmlns="http://schemas.openxmlformats.org/package/2006/relationships"><Relationship Id="rId8" Type="http://schemas.openxmlformats.org/officeDocument/2006/relationships/image" Target="../media/image64.jpeg"/><Relationship Id="rId13" Type="http://schemas.openxmlformats.org/officeDocument/2006/relationships/image" Target="../media/image69.jpeg"/><Relationship Id="rId3" Type="http://schemas.openxmlformats.org/officeDocument/2006/relationships/image" Target="../media/image59.jpeg"/><Relationship Id="rId7" Type="http://schemas.openxmlformats.org/officeDocument/2006/relationships/image" Target="../media/image63.jpeg"/><Relationship Id="rId12" Type="http://schemas.openxmlformats.org/officeDocument/2006/relationships/image" Target="../media/image68.jpeg"/><Relationship Id="rId17" Type="http://schemas.openxmlformats.org/officeDocument/2006/relationships/image" Target="../media/image73.jpeg"/><Relationship Id="rId2" Type="http://schemas.openxmlformats.org/officeDocument/2006/relationships/image" Target="../media/image58.jpeg"/><Relationship Id="rId16" Type="http://schemas.openxmlformats.org/officeDocument/2006/relationships/image" Target="../media/image72.jpeg"/><Relationship Id="rId1" Type="http://schemas.openxmlformats.org/officeDocument/2006/relationships/slideLayout" Target="../slideLayouts/slideLayout2.xml"/><Relationship Id="rId6" Type="http://schemas.openxmlformats.org/officeDocument/2006/relationships/image" Target="../media/image62.jpeg"/><Relationship Id="rId11" Type="http://schemas.openxmlformats.org/officeDocument/2006/relationships/image" Target="../media/image67.jpeg"/><Relationship Id="rId5" Type="http://schemas.openxmlformats.org/officeDocument/2006/relationships/image" Target="../media/image61.jpeg"/><Relationship Id="rId15" Type="http://schemas.openxmlformats.org/officeDocument/2006/relationships/image" Target="../media/image71.jpeg"/><Relationship Id="rId10" Type="http://schemas.openxmlformats.org/officeDocument/2006/relationships/image" Target="../media/image66.jpeg"/><Relationship Id="rId4" Type="http://schemas.openxmlformats.org/officeDocument/2006/relationships/image" Target="../media/image60.jpeg"/><Relationship Id="rId9" Type="http://schemas.openxmlformats.org/officeDocument/2006/relationships/image" Target="../media/image65.jpeg"/><Relationship Id="rId14" Type="http://schemas.openxmlformats.org/officeDocument/2006/relationships/image" Target="../media/image70.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4.xml"/><Relationship Id="rId1" Type="http://schemas.openxmlformats.org/officeDocument/2006/relationships/themeOverride" Target="../theme/themeOverride1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4.xml"/><Relationship Id="rId1" Type="http://schemas.openxmlformats.org/officeDocument/2006/relationships/themeOverride" Target="../theme/themeOverride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4.xml"/><Relationship Id="rId1" Type="http://schemas.openxmlformats.org/officeDocument/2006/relationships/themeOverride" Target="../theme/themeOverride4.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1.png"/><Relationship Id="rId3" Type="http://schemas.openxmlformats.org/officeDocument/2006/relationships/image" Target="../media/image12.jpeg"/><Relationship Id="rId7" Type="http://schemas.openxmlformats.org/officeDocument/2006/relationships/image" Target="../media/image16.png"/><Relationship Id="rId12" Type="http://schemas.openxmlformats.org/officeDocument/2006/relationships/image" Target="../media/image20.jpeg"/><Relationship Id="rId2" Type="http://schemas.openxmlformats.org/officeDocument/2006/relationships/image" Target="../media/image11.jpeg"/><Relationship Id="rId16" Type="http://schemas.openxmlformats.org/officeDocument/2006/relationships/image" Target="../media/image23.jpeg"/><Relationship Id="rId1" Type="http://schemas.openxmlformats.org/officeDocument/2006/relationships/slideLayout" Target="../slideLayouts/slideLayout4.xml"/><Relationship Id="rId6" Type="http://schemas.openxmlformats.org/officeDocument/2006/relationships/image" Target="../media/image15.jpeg"/><Relationship Id="rId11" Type="http://schemas.openxmlformats.org/officeDocument/2006/relationships/image" Target="../media/image19.jpeg"/><Relationship Id="rId5" Type="http://schemas.openxmlformats.org/officeDocument/2006/relationships/image" Target="../media/image14.jpeg"/><Relationship Id="rId15" Type="http://schemas.openxmlformats.org/officeDocument/2006/relationships/image" Target="../media/image22.jpeg"/><Relationship Id="rId10" Type="http://schemas.microsoft.com/office/2007/relationships/hdphoto" Target="../media/hdphoto1.wdp"/><Relationship Id="rId4" Type="http://schemas.openxmlformats.org/officeDocument/2006/relationships/image" Target="../media/image13.jpeg"/><Relationship Id="rId9" Type="http://schemas.openxmlformats.org/officeDocument/2006/relationships/image" Target="../media/image18.png"/><Relationship Id="rId14" Type="http://schemas.microsoft.com/office/2007/relationships/hdphoto" Target="../media/hdphoto2.wdp"/></Relationships>
</file>

<file path=ppt/slides/_rels/slide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4.xml"/><Relationship Id="rId6" Type="http://schemas.openxmlformats.org/officeDocument/2006/relationships/image" Target="../media/image29.jpeg"/><Relationship Id="rId5" Type="http://schemas.openxmlformats.org/officeDocument/2006/relationships/image" Target="../media/image28.jpg"/><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Imag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950" y="0"/>
            <a:ext cx="9432925" cy="6857999"/>
          </a:xfrm>
          <a:prstGeom prst="rect">
            <a:avLst/>
          </a:prstGeom>
          <a:noFill/>
          <a:ln w="9525">
            <a:noFill/>
            <a:miter lim="800000"/>
            <a:headEnd/>
            <a:tailEnd/>
          </a:ln>
        </p:spPr>
      </p:pic>
      <p:sp>
        <p:nvSpPr>
          <p:cNvPr id="7172" name="Rectangle 20"/>
          <p:cNvSpPr>
            <a:spLocks noChangeArrowheads="1"/>
          </p:cNvSpPr>
          <p:nvPr/>
        </p:nvSpPr>
        <p:spPr bwMode="auto">
          <a:xfrm>
            <a:off x="1177925" y="476250"/>
            <a:ext cx="7488238" cy="649288"/>
          </a:xfrm>
          <a:prstGeom prst="rect">
            <a:avLst/>
          </a:prstGeom>
          <a:noFill/>
          <a:ln w="9525">
            <a:noFill/>
            <a:miter lim="800000"/>
            <a:headEnd/>
            <a:tailEnd/>
          </a:ln>
          <a:effectLst/>
        </p:spPr>
        <p:txBody>
          <a:bodyPr wrap="none" anchor="ctr"/>
          <a:lstStyle/>
          <a:p>
            <a:pPr algn="r" eaLnBrk="1" hangingPunct="1"/>
            <a:endParaRPr lang="fr-FR" altLang="fr-FR"/>
          </a:p>
        </p:txBody>
      </p:sp>
      <p:sp>
        <p:nvSpPr>
          <p:cNvPr id="7173" name="Rectangle 19"/>
          <p:cNvSpPr>
            <a:spLocks noChangeArrowheads="1"/>
          </p:cNvSpPr>
          <p:nvPr/>
        </p:nvSpPr>
        <p:spPr bwMode="auto">
          <a:xfrm>
            <a:off x="1763713" y="1125538"/>
            <a:ext cx="5761037" cy="719137"/>
          </a:xfrm>
          <a:prstGeom prst="rect">
            <a:avLst/>
          </a:prstGeom>
          <a:noFill/>
          <a:ln w="9525">
            <a:noFill/>
            <a:miter lim="800000"/>
            <a:headEnd/>
            <a:tailEnd/>
          </a:ln>
          <a:effectLst/>
        </p:spPr>
        <p:txBody>
          <a:bodyPr wrap="none" anchor="ctr"/>
          <a:lstStyle/>
          <a:p>
            <a:pPr algn="r" eaLnBrk="1" hangingPunct="1"/>
            <a:endParaRPr lang="fr-FR" altLang="fr-FR"/>
          </a:p>
        </p:txBody>
      </p:sp>
      <p:sp>
        <p:nvSpPr>
          <p:cNvPr id="7174" name="Rectangle 22"/>
          <p:cNvSpPr>
            <a:spLocks noChangeArrowheads="1"/>
          </p:cNvSpPr>
          <p:nvPr/>
        </p:nvSpPr>
        <p:spPr bwMode="auto">
          <a:xfrm>
            <a:off x="4067175" y="3790950"/>
            <a:ext cx="1009650" cy="358775"/>
          </a:xfrm>
          <a:prstGeom prst="rect">
            <a:avLst/>
          </a:prstGeom>
          <a:noFill/>
          <a:ln w="9525">
            <a:noFill/>
            <a:miter lim="800000"/>
            <a:headEnd/>
            <a:tailEnd/>
          </a:ln>
          <a:effectLst/>
        </p:spPr>
        <p:txBody>
          <a:bodyPr wrap="none" anchor="ctr"/>
          <a:lstStyle/>
          <a:p>
            <a:pPr algn="r" eaLnBrk="1" hangingPunct="1"/>
            <a:endParaRPr lang="fr-FR" altLang="fr-FR"/>
          </a:p>
        </p:txBody>
      </p:sp>
      <p:sp>
        <p:nvSpPr>
          <p:cNvPr id="7175" name="Rectangle 17"/>
          <p:cNvSpPr>
            <a:spLocks noChangeArrowheads="1"/>
          </p:cNvSpPr>
          <p:nvPr/>
        </p:nvSpPr>
        <p:spPr bwMode="auto">
          <a:xfrm>
            <a:off x="1042988" y="2925763"/>
            <a:ext cx="7129462" cy="865187"/>
          </a:xfrm>
          <a:prstGeom prst="rect">
            <a:avLst/>
          </a:prstGeom>
          <a:noFill/>
          <a:ln w="9525">
            <a:noFill/>
            <a:miter lim="800000"/>
            <a:headEnd/>
            <a:tailEnd/>
          </a:ln>
          <a:effectLst/>
        </p:spPr>
        <p:txBody>
          <a:bodyPr wrap="none" anchor="ctr"/>
          <a:lstStyle/>
          <a:p>
            <a:pPr algn="r" eaLnBrk="1" hangingPunct="1"/>
            <a:endParaRPr lang="fr-FR" altLang="fr-FR"/>
          </a:p>
        </p:txBody>
      </p:sp>
      <p:sp>
        <p:nvSpPr>
          <p:cNvPr id="3084" name="Rectangle 43">
            <a:extLst>
              <a:ext uri="{FF2B5EF4-FFF2-40B4-BE49-F238E27FC236}">
                <a16:creationId xmlns:a16="http://schemas.microsoft.com/office/drawing/2014/main" id="{C30115E6-B390-478E-881A-CD5319408284}"/>
              </a:ext>
            </a:extLst>
          </p:cNvPr>
          <p:cNvSpPr>
            <a:spLocks noChangeArrowheads="1"/>
          </p:cNvSpPr>
          <p:nvPr/>
        </p:nvSpPr>
        <p:spPr bwMode="auto">
          <a:xfrm>
            <a:off x="87313" y="44450"/>
            <a:ext cx="8948737" cy="108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rtl="1" eaLnBrk="1" hangingPunct="1">
              <a:lnSpc>
                <a:spcPct val="150000"/>
              </a:lnSpc>
              <a:buFontTx/>
              <a:buNone/>
              <a:defRPr/>
            </a:pPr>
            <a:r>
              <a:rPr lang="fr-BE" altLang="fr-FR" b="1" dirty="0">
                <a:effectLst>
                  <a:outerShdw blurRad="38100" dist="38100" dir="2700000" algn="tl">
                    <a:srgbClr val="000000">
                      <a:alpha val="43137"/>
                    </a:srgbClr>
                  </a:outerShdw>
                </a:effectLst>
              </a:rPr>
              <a:t>Les Feuillus précieux – Journée thématique</a:t>
            </a:r>
            <a:endParaRPr lang="fr-FR" altLang="fr-FR" b="1" dirty="0">
              <a:effectLst>
                <a:outerShdw blurRad="38100" dist="38100" dir="2700000" algn="tl">
                  <a:srgbClr val="000000">
                    <a:alpha val="43137"/>
                  </a:srgbClr>
                </a:outerShdw>
              </a:effectLst>
            </a:endParaRPr>
          </a:p>
        </p:txBody>
      </p:sp>
      <p:sp>
        <p:nvSpPr>
          <p:cNvPr id="3087" name="Rectangle 43">
            <a:extLst>
              <a:ext uri="{FF2B5EF4-FFF2-40B4-BE49-F238E27FC236}">
                <a16:creationId xmlns:a16="http://schemas.microsoft.com/office/drawing/2014/main" id="{ABB2DE50-31DC-43A7-8457-31559A8B2753}"/>
              </a:ext>
            </a:extLst>
          </p:cNvPr>
          <p:cNvSpPr>
            <a:spLocks noChangeArrowheads="1"/>
          </p:cNvSpPr>
          <p:nvPr/>
        </p:nvSpPr>
        <p:spPr bwMode="auto">
          <a:xfrm>
            <a:off x="4932363" y="6092825"/>
            <a:ext cx="3979862"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rtl="1" eaLnBrk="1" hangingPunct="1">
              <a:lnSpc>
                <a:spcPct val="90000"/>
              </a:lnSpc>
              <a:buFontTx/>
              <a:buNone/>
              <a:defRPr/>
            </a:pPr>
            <a:r>
              <a:rPr lang="fr-BE" altLang="fr-FR" b="1" dirty="0">
                <a:effectLst>
                  <a:outerShdw blurRad="38100" dist="38100" dir="2700000" algn="tl">
                    <a:srgbClr val="000000">
                      <a:alpha val="43137"/>
                    </a:srgbClr>
                  </a:outerShdw>
                </a:effectLst>
              </a:rPr>
              <a:t>26 Novembre 2019</a:t>
            </a:r>
            <a:endParaRPr lang="fr-FR" altLang="fr-FR" b="1" dirty="0">
              <a:effectLst>
                <a:outerShdw blurRad="38100" dist="38100" dir="2700000" algn="tl">
                  <a:srgbClr val="000000">
                    <a:alpha val="43137"/>
                  </a:srgbClr>
                </a:outerShdw>
              </a:effectLst>
            </a:endParaRPr>
          </a:p>
        </p:txBody>
      </p:sp>
      <p:sp>
        <p:nvSpPr>
          <p:cNvPr id="3089" name="Rectangle 43">
            <a:extLst>
              <a:ext uri="{FF2B5EF4-FFF2-40B4-BE49-F238E27FC236}">
                <a16:creationId xmlns:a16="http://schemas.microsoft.com/office/drawing/2014/main" id="{06CBA550-BE7C-4F7A-ADB5-331808BA3320}"/>
              </a:ext>
            </a:extLst>
          </p:cNvPr>
          <p:cNvSpPr>
            <a:spLocks noChangeArrowheads="1"/>
          </p:cNvSpPr>
          <p:nvPr/>
        </p:nvSpPr>
        <p:spPr bwMode="auto">
          <a:xfrm>
            <a:off x="0" y="4652963"/>
            <a:ext cx="91440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rtl="1" eaLnBrk="1" hangingPunct="1">
              <a:lnSpc>
                <a:spcPct val="90000"/>
              </a:lnSpc>
              <a:spcAft>
                <a:spcPts val="600"/>
              </a:spcAft>
              <a:buFontTx/>
              <a:buNone/>
              <a:defRPr/>
            </a:pPr>
            <a:r>
              <a:rPr lang="fr-BE" altLang="fr-FR" sz="2800" b="1" dirty="0">
                <a:effectLst>
                  <a:outerShdw blurRad="38100" dist="38100" dir="2700000" algn="tl">
                    <a:srgbClr val="000000">
                      <a:alpha val="43137"/>
                    </a:srgbClr>
                  </a:outerShdw>
                </a:effectLst>
              </a:rPr>
              <a:t>Laboratoire de Technologie du Bois</a:t>
            </a:r>
          </a:p>
          <a:p>
            <a:pPr algn="ctr" rtl="1" eaLnBrk="1" hangingPunct="1">
              <a:lnSpc>
                <a:spcPct val="90000"/>
              </a:lnSpc>
              <a:buFontTx/>
              <a:buNone/>
              <a:defRPr/>
            </a:pPr>
            <a:r>
              <a:rPr lang="fr-BE" altLang="fr-FR" sz="2800" b="1" dirty="0">
                <a:effectLst>
                  <a:outerShdw blurRad="38100" dist="38100" dir="2700000" algn="tl">
                    <a:srgbClr val="000000">
                      <a:alpha val="43137"/>
                    </a:srgbClr>
                  </a:outerShdw>
                </a:effectLst>
              </a:rPr>
              <a:t>Centre wallon de Recherches agronomiques</a:t>
            </a:r>
            <a:endParaRPr lang="fr-FR" altLang="fr-FR" sz="2800" b="1" dirty="0">
              <a:effectLst>
                <a:outerShdw blurRad="38100" dist="38100" dir="2700000" algn="tl">
                  <a:srgbClr val="000000">
                    <a:alpha val="43137"/>
                  </a:srgbClr>
                </a:outerShdw>
              </a:effectLst>
            </a:endParaRPr>
          </a:p>
        </p:txBody>
      </p:sp>
      <p:sp>
        <p:nvSpPr>
          <p:cNvPr id="2" name="Rectangle 3">
            <a:extLst>
              <a:ext uri="{FF2B5EF4-FFF2-40B4-BE49-F238E27FC236}">
                <a16:creationId xmlns:a16="http://schemas.microsoft.com/office/drawing/2014/main" id="{CCF50FEA-560C-4BB7-BFC4-33BE3526904D}"/>
              </a:ext>
            </a:extLst>
          </p:cNvPr>
          <p:cNvSpPr>
            <a:spLocks noGrp="1" noChangeArrowheads="1"/>
          </p:cNvSpPr>
          <p:nvPr>
            <p:ph type="subTitle" idx="1"/>
          </p:nvPr>
        </p:nvSpPr>
        <p:spPr>
          <a:xfrm>
            <a:off x="0" y="1916113"/>
            <a:ext cx="9144000" cy="1285875"/>
          </a:xfrm>
        </p:spPr>
        <p:txBody>
          <a:bodyPr/>
          <a:lstStyle/>
          <a:p>
            <a:pPr rtl="1" eaLnBrk="1" hangingPunct="1">
              <a:lnSpc>
                <a:spcPct val="140000"/>
              </a:lnSpc>
              <a:defRPr/>
            </a:pPr>
            <a:r>
              <a:rPr lang="fr-FR" altLang="fr-FR" sz="4000" b="1" i="1" dirty="0">
                <a:effectLst>
                  <a:outerShdw blurRad="38100" dist="38100" dir="2700000" algn="tl">
                    <a:srgbClr val="000000">
                      <a:alpha val="43137"/>
                    </a:srgbClr>
                  </a:outerShdw>
                </a:effectLst>
              </a:rPr>
              <a:t>Caractéristiques Technologiques </a:t>
            </a:r>
          </a:p>
          <a:p>
            <a:pPr rtl="1" eaLnBrk="1" hangingPunct="1">
              <a:lnSpc>
                <a:spcPct val="140000"/>
              </a:lnSpc>
              <a:defRPr/>
            </a:pPr>
            <a:r>
              <a:rPr lang="fr-FR" altLang="fr-FR" sz="4000" b="1" i="1" dirty="0">
                <a:effectLst>
                  <a:outerShdw blurRad="38100" dist="38100" dir="2700000" algn="tl">
                    <a:srgbClr val="000000">
                      <a:alpha val="43137"/>
                    </a:srgbClr>
                  </a:outerShdw>
                </a:effectLst>
              </a:rPr>
              <a:t>et Valorisation des Feuillus Précieux</a:t>
            </a:r>
          </a:p>
          <a:p>
            <a:pPr rtl="1" eaLnBrk="1" hangingPunct="1">
              <a:lnSpc>
                <a:spcPct val="80000"/>
              </a:lnSpc>
              <a:defRPr/>
            </a:pPr>
            <a:endParaRPr lang="fr-FR" altLang="fr-FR" sz="1600" b="1" dirty="0"/>
          </a:p>
        </p:txBody>
      </p:sp>
      <p:sp>
        <p:nvSpPr>
          <p:cNvPr id="7180" name="Rectangle 43"/>
          <p:cNvSpPr>
            <a:spLocks noChangeArrowheads="1"/>
          </p:cNvSpPr>
          <p:nvPr/>
        </p:nvSpPr>
        <p:spPr bwMode="auto">
          <a:xfrm>
            <a:off x="0" y="4005263"/>
            <a:ext cx="9144000" cy="431800"/>
          </a:xfrm>
          <a:prstGeom prst="rect">
            <a:avLst/>
          </a:prstGeom>
          <a:noFill/>
          <a:ln w="9525">
            <a:noFill/>
            <a:miter lim="800000"/>
            <a:headEnd/>
            <a:tailEnd/>
          </a:ln>
          <a:effectLst/>
        </p:spPr>
        <p:txBody>
          <a:bodyPr/>
          <a:lstStyle/>
          <a:p>
            <a:pPr algn="ctr" rtl="1" eaLnBrk="1" hangingPunct="1">
              <a:lnSpc>
                <a:spcPct val="90000"/>
              </a:lnSpc>
              <a:spcBef>
                <a:spcPct val="20000"/>
              </a:spcBef>
            </a:pPr>
            <a:r>
              <a:rPr lang="fr-BE" altLang="fr-FR" sz="2000" b="1" dirty="0"/>
              <a:t>Henin J.-M, Pollet C., Lesire C., </a:t>
            </a:r>
            <a:r>
              <a:rPr lang="fr-BE" altLang="fr-FR" sz="2000" b="1" dirty="0" err="1"/>
              <a:t>Jourez</a:t>
            </a:r>
            <a:r>
              <a:rPr lang="fr-BE" altLang="fr-FR" sz="2000" b="1" dirty="0"/>
              <a:t> B.</a:t>
            </a:r>
            <a:endParaRPr lang="fr-FR" altLang="fr-FR" sz="2000" b="1" dirty="0"/>
          </a:p>
        </p:txBody>
      </p:sp>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5"/>
          <p:cNvSpPr>
            <a:spLocks noChangeArrowheads="1"/>
          </p:cNvSpPr>
          <p:nvPr/>
        </p:nvSpPr>
        <p:spPr bwMode="auto">
          <a:xfrm>
            <a:off x="250825" y="620688"/>
            <a:ext cx="8893175" cy="1015663"/>
          </a:xfrm>
          <a:prstGeom prst="rect">
            <a:avLst/>
          </a:prstGeom>
          <a:noFill/>
          <a:ln w="9525">
            <a:noFill/>
            <a:miter lim="800000"/>
            <a:headEnd/>
            <a:tailEnd/>
          </a:ln>
        </p:spPr>
        <p:txBody>
          <a:bodyPr>
            <a:spAutoFit/>
          </a:bodyPr>
          <a:lstStyle/>
          <a:p>
            <a:r>
              <a:rPr lang="fr-BE" sz="2000" dirty="0"/>
              <a:t>Pour chaque propriété technologique, chaque essence présente un niveau intrinsèque de valeur qui la prédispose à certains usages… ou l’en excluent (malgré une certaine variabilité des valeurs entre arbres, voire dans l’arbre). </a:t>
            </a:r>
          </a:p>
        </p:txBody>
      </p:sp>
      <p:sp>
        <p:nvSpPr>
          <p:cNvPr id="4" name="Rectangle 3"/>
          <p:cNvSpPr>
            <a:spLocks noChangeArrowheads="1"/>
          </p:cNvSpPr>
          <p:nvPr/>
        </p:nvSpPr>
        <p:spPr bwMode="auto">
          <a:xfrm>
            <a:off x="6660232" y="2227798"/>
            <a:ext cx="2483768" cy="2785378"/>
          </a:xfrm>
          <a:prstGeom prst="rect">
            <a:avLst/>
          </a:prstGeom>
          <a:noFill/>
          <a:ln w="9525">
            <a:noFill/>
            <a:miter lim="800000"/>
            <a:headEnd/>
            <a:tailEnd/>
          </a:ln>
        </p:spPr>
        <p:txBody>
          <a:bodyPr wrap="square">
            <a:spAutoFit/>
          </a:bodyPr>
          <a:lstStyle/>
          <a:p>
            <a:pPr>
              <a:spcAft>
                <a:spcPts val="1200"/>
              </a:spcAft>
            </a:pPr>
            <a:r>
              <a:rPr lang="fr-BE" sz="2000" dirty="0"/>
              <a:t>Exemples :   </a:t>
            </a:r>
          </a:p>
          <a:p>
            <a:pPr marL="342900" indent="-342900">
              <a:spcAft>
                <a:spcPts val="0"/>
              </a:spcAft>
              <a:buFont typeface="Wingdings" panose="05000000000000000000" pitchFamily="2" charset="2"/>
              <a:buChar char="ü"/>
            </a:pPr>
            <a:r>
              <a:rPr lang="fr-BE" sz="2000" dirty="0"/>
              <a:t>Dureté du frêne </a:t>
            </a:r>
          </a:p>
          <a:p>
            <a:pPr defTabSz="357188">
              <a:spcAft>
                <a:spcPts val="1200"/>
              </a:spcAft>
            </a:pPr>
            <a:r>
              <a:rPr lang="fr-BE" sz="2000" dirty="0">
                <a:sym typeface="Wingdings" panose="05000000000000000000" pitchFamily="2" charset="2"/>
              </a:rPr>
              <a:t>	</a:t>
            </a:r>
            <a:r>
              <a:rPr lang="fr-BE" sz="2000" dirty="0"/>
              <a:t> parquet </a:t>
            </a:r>
          </a:p>
          <a:p>
            <a:pPr marL="342900" indent="-342900">
              <a:spcAft>
                <a:spcPts val="0"/>
              </a:spcAft>
              <a:buFont typeface="Wingdings" panose="05000000000000000000" pitchFamily="2" charset="2"/>
              <a:buChar char="ü"/>
            </a:pPr>
            <a:r>
              <a:rPr lang="fr-BE" sz="2000" dirty="0"/>
              <a:t>Tanins du chêne </a:t>
            </a:r>
          </a:p>
          <a:p>
            <a:pPr defTabSz="357188">
              <a:spcAft>
                <a:spcPts val="1200"/>
              </a:spcAft>
            </a:pPr>
            <a:r>
              <a:rPr lang="fr-BE" sz="2000" dirty="0">
                <a:sym typeface="Wingdings" panose="05000000000000000000" pitchFamily="2" charset="2"/>
              </a:rPr>
              <a:t>	</a:t>
            </a:r>
            <a:r>
              <a:rPr lang="fr-BE" sz="2000" dirty="0"/>
              <a:t> tonnellerie</a:t>
            </a:r>
          </a:p>
          <a:p>
            <a:pPr marL="342900" indent="-342900">
              <a:spcAft>
                <a:spcPts val="600"/>
              </a:spcAft>
              <a:buFont typeface="Wingdings" panose="05000000000000000000" pitchFamily="2" charset="2"/>
              <a:buChar char="ü"/>
            </a:pPr>
            <a:r>
              <a:rPr lang="fr-BE" sz="2000" dirty="0"/>
              <a:t>Grain de l’érable            </a:t>
            </a:r>
          </a:p>
          <a:p>
            <a:pPr defTabSz="714375">
              <a:spcAft>
                <a:spcPts val="600"/>
              </a:spcAft>
              <a:tabLst>
                <a:tab pos="357188" algn="l"/>
              </a:tabLst>
            </a:pPr>
            <a:r>
              <a:rPr lang="fr-BE" sz="2000" dirty="0">
                <a:sym typeface="Wingdings" panose="05000000000000000000" pitchFamily="2" charset="2"/>
              </a:rPr>
              <a:t>	 </a:t>
            </a:r>
            <a:r>
              <a:rPr lang="fr-BE" sz="2000" dirty="0"/>
              <a:t>ébénisterie</a:t>
            </a:r>
          </a:p>
        </p:txBody>
      </p:sp>
      <p:sp>
        <p:nvSpPr>
          <p:cNvPr id="5" name="Rectangle 4">
            <a:extLst>
              <a:ext uri="{FF2B5EF4-FFF2-40B4-BE49-F238E27FC236}">
                <a16:creationId xmlns:a16="http://schemas.microsoft.com/office/drawing/2014/main" id="{F5C435B4-A932-49E3-B04D-DF76CAA89E07}"/>
              </a:ext>
            </a:extLst>
          </p:cNvPr>
          <p:cNvSpPr/>
          <p:nvPr/>
        </p:nvSpPr>
        <p:spPr>
          <a:xfrm>
            <a:off x="251520" y="5653697"/>
            <a:ext cx="8712968" cy="1015663"/>
          </a:xfrm>
          <a:prstGeom prst="rect">
            <a:avLst/>
          </a:prstGeom>
        </p:spPr>
        <p:txBody>
          <a:bodyPr wrap="square">
            <a:spAutoFit/>
          </a:bodyPr>
          <a:lstStyle/>
          <a:p>
            <a:pPr>
              <a:defRPr/>
            </a:pPr>
            <a:r>
              <a:rPr lang="fr-BE" sz="2000" dirty="0">
                <a:latin typeface="Arial" panose="020B0604020202020204" pitchFamily="34" charset="0"/>
              </a:rPr>
              <a:t>D’autres propriétés peuvent être influencées par le sylviculteur / gestionnaire (au travers de la largeur et de la régularité des cernes, de l’âge d’exploitation, …) ou par la station et conditionner le caractère précieux.</a:t>
            </a:r>
            <a:endParaRPr lang="fr-BE" sz="2000" b="1" dirty="0">
              <a:latin typeface="Arial" panose="020B0604020202020204" pitchFamily="34" charset="0"/>
            </a:endParaRPr>
          </a:p>
        </p:txBody>
      </p:sp>
      <p:sp>
        <p:nvSpPr>
          <p:cNvPr id="7" name="Text Box 1027">
            <a:extLst>
              <a:ext uri="{FF2B5EF4-FFF2-40B4-BE49-F238E27FC236}">
                <a16:creationId xmlns:a16="http://schemas.microsoft.com/office/drawing/2014/main" id="{440B7C9B-AF21-4C89-8447-33A772FD4261}"/>
              </a:ext>
            </a:extLst>
          </p:cNvPr>
          <p:cNvSpPr txBox="1">
            <a:spLocks noChangeArrowheads="1"/>
          </p:cNvSpPr>
          <p:nvPr/>
        </p:nvSpPr>
        <p:spPr bwMode="auto">
          <a:xfrm>
            <a:off x="395288" y="-26988"/>
            <a:ext cx="8353425" cy="461963"/>
          </a:xfrm>
          <a:prstGeom prst="rect">
            <a:avLst/>
          </a:prstGeom>
          <a:noFill/>
          <a:ln w="9525">
            <a:noFill/>
            <a:miter lim="800000"/>
            <a:headEnd/>
            <a:tailEnd/>
          </a:ln>
          <a:effectLst/>
        </p:spPr>
        <p:txBody>
          <a:bodyPr>
            <a:spAutoFit/>
          </a:bodyPr>
          <a:lstStyle/>
          <a:p>
            <a:pPr algn="ctr" eaLnBrk="1" hangingPunct="1">
              <a:spcBef>
                <a:spcPct val="50000"/>
              </a:spcBef>
            </a:pPr>
            <a:r>
              <a:rPr lang="en-GB" altLang="fr-FR" sz="2400" b="1" dirty="0"/>
              <a:t>2. </a:t>
            </a:r>
            <a:r>
              <a:rPr lang="fr-FR" altLang="fr-FR" sz="2400" b="1" dirty="0"/>
              <a:t>Les propriétés technologiques : généralités</a:t>
            </a:r>
            <a:endParaRPr lang="fr-BE" altLang="fr-FR" sz="2400" b="1" dirty="0"/>
          </a:p>
        </p:txBody>
      </p:sp>
      <p:grpSp>
        <p:nvGrpSpPr>
          <p:cNvPr id="3" name="Groupe 2">
            <a:extLst>
              <a:ext uri="{FF2B5EF4-FFF2-40B4-BE49-F238E27FC236}">
                <a16:creationId xmlns:a16="http://schemas.microsoft.com/office/drawing/2014/main" id="{12361A3F-6BB6-4488-A67A-6D7292860625}"/>
              </a:ext>
            </a:extLst>
          </p:cNvPr>
          <p:cNvGrpSpPr/>
          <p:nvPr/>
        </p:nvGrpSpPr>
        <p:grpSpPr>
          <a:xfrm>
            <a:off x="323528" y="1916832"/>
            <a:ext cx="6120680" cy="3528392"/>
            <a:chOff x="323528" y="1916832"/>
            <a:chExt cx="6120680" cy="3528392"/>
          </a:xfrm>
        </p:grpSpPr>
        <p:pic>
          <p:nvPicPr>
            <p:cNvPr id="6" name="Image 5">
              <a:extLst>
                <a:ext uri="{FF2B5EF4-FFF2-40B4-BE49-F238E27FC236}">
                  <a16:creationId xmlns:a16="http://schemas.microsoft.com/office/drawing/2014/main" id="{375B0BDE-4BB3-4023-9067-75F122279BE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48905" y="1916832"/>
              <a:ext cx="6095303" cy="3528392"/>
            </a:xfrm>
            <a:prstGeom prst="rect">
              <a:avLst/>
            </a:prstGeom>
            <a:ln>
              <a:solidFill>
                <a:schemeClr val="tx1"/>
              </a:solidFill>
            </a:ln>
            <a:effectLst>
              <a:outerShdw blurRad="50800" dist="38100" dir="18900000" algn="bl" rotWithShape="0">
                <a:prstClr val="black">
                  <a:alpha val="40000"/>
                </a:prstClr>
              </a:outerShdw>
            </a:effectLst>
          </p:spPr>
        </p:pic>
        <p:sp>
          <p:nvSpPr>
            <p:cNvPr id="2" name="ZoneTexte 1">
              <a:extLst>
                <a:ext uri="{FF2B5EF4-FFF2-40B4-BE49-F238E27FC236}">
                  <a16:creationId xmlns:a16="http://schemas.microsoft.com/office/drawing/2014/main" id="{B20034A9-FEE0-4FE6-AE5B-96A88D66AE52}"/>
                </a:ext>
              </a:extLst>
            </p:cNvPr>
            <p:cNvSpPr txBox="1"/>
            <p:nvPr/>
          </p:nvSpPr>
          <p:spPr>
            <a:xfrm rot="16200000">
              <a:off x="-258177" y="3218617"/>
              <a:ext cx="1440409" cy="276999"/>
            </a:xfrm>
            <a:prstGeom prst="rect">
              <a:avLst/>
            </a:prstGeom>
            <a:noFill/>
          </p:spPr>
          <p:txBody>
            <a:bodyPr wrap="square" rtlCol="0">
              <a:spAutoFit/>
            </a:bodyPr>
            <a:lstStyle/>
            <a:p>
              <a:r>
                <a:rPr lang="fr-BE" sz="1200" dirty="0"/>
                <a:t>N</a:t>
              </a:r>
              <a:r>
                <a:rPr lang="fr-BE" sz="1200" baseline="30000" dirty="0"/>
                <a:t>bre</a:t>
              </a:r>
              <a:r>
                <a:rPr lang="fr-BE" sz="1200" dirty="0"/>
                <a:t> d’arbres</a:t>
              </a:r>
            </a:p>
          </p:txBody>
        </p:sp>
      </p:grpSp>
    </p:spTree>
    <p:extLst>
      <p:ext uri="{BB962C8B-B14F-4D97-AF65-F5344CB8AC3E}">
        <p14:creationId xmlns:p14="http://schemas.microsoft.com/office/powerpoint/2010/main" val="322122368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028"/>
          <p:cNvSpPr txBox="1">
            <a:spLocks noChangeArrowheads="1"/>
          </p:cNvSpPr>
          <p:nvPr/>
        </p:nvSpPr>
        <p:spPr bwMode="auto">
          <a:xfrm>
            <a:off x="179388" y="4149725"/>
            <a:ext cx="9074150" cy="396875"/>
          </a:xfrm>
          <a:prstGeom prst="rect">
            <a:avLst/>
          </a:prstGeom>
          <a:noFill/>
          <a:ln w="9525">
            <a:noFill/>
            <a:miter lim="800000"/>
            <a:headEnd/>
            <a:tailEnd/>
          </a:ln>
          <a:effectLst/>
        </p:spPr>
        <p:txBody>
          <a:bodyPr>
            <a:spAutoFit/>
          </a:bodyPr>
          <a:lstStyle/>
          <a:p>
            <a:pPr eaLnBrk="1" hangingPunct="1"/>
            <a:r>
              <a:rPr lang="fr-FR" altLang="fr-FR" sz="2000" dirty="0"/>
              <a:t>Amplitude variable de stations propices à la production de bois de qualité. </a:t>
            </a:r>
            <a:endParaRPr lang="fr-FR" altLang="fr-FR" sz="2000" i="1" dirty="0"/>
          </a:p>
        </p:txBody>
      </p:sp>
      <p:sp>
        <p:nvSpPr>
          <p:cNvPr id="19459" name="Rectangle 1"/>
          <p:cNvSpPr>
            <a:spLocks noChangeArrowheads="1"/>
          </p:cNvSpPr>
          <p:nvPr/>
        </p:nvSpPr>
        <p:spPr bwMode="auto">
          <a:xfrm>
            <a:off x="158750" y="620713"/>
            <a:ext cx="8950325" cy="523875"/>
          </a:xfrm>
          <a:prstGeom prst="rect">
            <a:avLst/>
          </a:prstGeom>
          <a:noFill/>
          <a:ln w="9525">
            <a:noFill/>
            <a:miter lim="800000"/>
            <a:headEnd/>
            <a:tailEnd/>
          </a:ln>
        </p:spPr>
        <p:txBody>
          <a:bodyPr>
            <a:spAutoFit/>
          </a:bodyPr>
          <a:lstStyle/>
          <a:p>
            <a:r>
              <a:rPr lang="fr-BE" sz="1600" b="1"/>
              <a:t>Gonin et al. 2013 – </a:t>
            </a:r>
            <a:r>
              <a:rPr lang="fr-BE" sz="1600" b="1" i="1"/>
              <a:t>Autécologie des feuillus précieux</a:t>
            </a:r>
            <a:r>
              <a:rPr lang="fr-BE" sz="1600" b="1"/>
              <a:t>. IDF, Paris. 64 p. </a:t>
            </a:r>
            <a:r>
              <a:rPr lang="fr-BE" sz="1200">
                <a:solidFill>
                  <a:srgbClr val="0070C0"/>
                </a:solidFill>
              </a:rPr>
              <a:t>https://www.foretpriveefrancaise.com/data/424006_fiches_autecologie_ref_fr_v3final_1.pdf </a:t>
            </a:r>
          </a:p>
        </p:txBody>
      </p:sp>
      <p:grpSp>
        <p:nvGrpSpPr>
          <p:cNvPr id="19460" name="Groupe 4"/>
          <p:cNvGrpSpPr>
            <a:grpSpLocks/>
          </p:cNvGrpSpPr>
          <p:nvPr/>
        </p:nvGrpSpPr>
        <p:grpSpPr bwMode="auto">
          <a:xfrm>
            <a:off x="196850" y="4581525"/>
            <a:ext cx="8731250" cy="2212975"/>
            <a:chOff x="196998" y="1575842"/>
            <a:chExt cx="8730663" cy="2213198"/>
          </a:xfrm>
        </p:grpSpPr>
        <p:pic>
          <p:nvPicPr>
            <p:cNvPr id="19465" name="Image 12"/>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22527" y="1681758"/>
              <a:ext cx="1628877" cy="2051998"/>
            </a:xfrm>
            <a:prstGeom prst="rect">
              <a:avLst/>
            </a:prstGeom>
            <a:noFill/>
            <a:ln w="9525">
              <a:noFill/>
              <a:miter lim="800000"/>
              <a:headEnd/>
              <a:tailEnd/>
            </a:ln>
          </p:spPr>
        </p:pic>
        <p:pic>
          <p:nvPicPr>
            <p:cNvPr id="19466" name="Image 13"/>
            <p:cNvPicPr preferRelativeResize="0">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29724" y="1575842"/>
              <a:ext cx="1597937" cy="2159210"/>
            </a:xfrm>
            <a:prstGeom prst="rect">
              <a:avLst/>
            </a:prstGeom>
            <a:noFill/>
            <a:ln w="9525">
              <a:noFill/>
              <a:miter lim="800000"/>
              <a:headEnd/>
              <a:tailEnd/>
            </a:ln>
          </p:spPr>
        </p:pic>
        <p:pic>
          <p:nvPicPr>
            <p:cNvPr id="19467" name="Image 14"/>
            <p:cNvPicPr preferRelativeResize="0">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6998" y="1622281"/>
              <a:ext cx="1598401" cy="2141844"/>
            </a:xfrm>
            <a:prstGeom prst="rect">
              <a:avLst/>
            </a:prstGeom>
            <a:noFill/>
            <a:ln w="9525">
              <a:noFill/>
              <a:miter lim="800000"/>
              <a:headEnd/>
              <a:tailEnd/>
            </a:ln>
          </p:spPr>
        </p:pic>
        <p:pic>
          <p:nvPicPr>
            <p:cNvPr id="19468" name="Image 15"/>
            <p:cNvPicPr preferRelativeResize="0">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73720" y="1694342"/>
              <a:ext cx="1641598" cy="1997722"/>
            </a:xfrm>
            <a:prstGeom prst="rect">
              <a:avLst/>
            </a:prstGeom>
            <a:noFill/>
            <a:ln w="9525">
              <a:noFill/>
              <a:miter lim="800000"/>
              <a:headEnd/>
              <a:tailEnd/>
            </a:ln>
          </p:spPr>
        </p:pic>
        <p:pic>
          <p:nvPicPr>
            <p:cNvPr id="19469" name="Image 16"/>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93639" y="1693841"/>
              <a:ext cx="1550567" cy="2095199"/>
            </a:xfrm>
            <a:prstGeom prst="rect">
              <a:avLst/>
            </a:prstGeom>
            <a:noFill/>
            <a:ln w="9525">
              <a:noFill/>
              <a:miter lim="800000"/>
              <a:headEnd/>
              <a:tailEnd/>
            </a:ln>
          </p:spPr>
        </p:pic>
      </p:grpSp>
      <p:grpSp>
        <p:nvGrpSpPr>
          <p:cNvPr id="19461" name="Groupe 5"/>
          <p:cNvGrpSpPr>
            <a:grpSpLocks/>
          </p:cNvGrpSpPr>
          <p:nvPr/>
        </p:nvGrpSpPr>
        <p:grpSpPr bwMode="auto">
          <a:xfrm>
            <a:off x="107950" y="1125538"/>
            <a:ext cx="9288463" cy="3230562"/>
            <a:chOff x="107504" y="3779162"/>
            <a:chExt cx="9289032" cy="3231654"/>
          </a:xfrm>
        </p:grpSpPr>
        <p:sp>
          <p:nvSpPr>
            <p:cNvPr id="19463" name="Rectangle : coins arrondis 20"/>
            <p:cNvSpPr>
              <a:spLocks noChangeArrowheads="1"/>
            </p:cNvSpPr>
            <p:nvPr/>
          </p:nvSpPr>
          <p:spPr bwMode="auto">
            <a:xfrm>
              <a:off x="107504" y="3789040"/>
              <a:ext cx="8950349" cy="2952328"/>
            </a:xfrm>
            <a:prstGeom prst="roundRect">
              <a:avLst>
                <a:gd name="adj" fmla="val 16667"/>
              </a:avLst>
            </a:prstGeom>
            <a:solidFill>
              <a:srgbClr val="92D050"/>
            </a:solidFill>
            <a:ln w="9525" algn="ctr">
              <a:solidFill>
                <a:srgbClr val="00B050"/>
              </a:solidFill>
              <a:round/>
              <a:headEnd/>
              <a:tailEnd/>
            </a:ln>
          </p:spPr>
          <p:txBody>
            <a:bodyPr/>
            <a:lstStyle/>
            <a:p>
              <a:pPr algn="r" eaLnBrk="1" hangingPunct="1"/>
              <a:endParaRPr lang="fr-FR"/>
            </a:p>
          </p:txBody>
        </p:sp>
        <p:sp>
          <p:nvSpPr>
            <p:cNvPr id="22" name="Rectangle 21">
              <a:extLst>
                <a:ext uri="{FF2B5EF4-FFF2-40B4-BE49-F238E27FC236}">
                  <a16:creationId xmlns:a16="http://schemas.microsoft.com/office/drawing/2014/main" id="{DF49E415-C7C7-4EE9-A9E5-A255E571B3FD}"/>
                </a:ext>
              </a:extLst>
            </p:cNvPr>
            <p:cNvSpPr/>
            <p:nvPr/>
          </p:nvSpPr>
          <p:spPr>
            <a:xfrm>
              <a:off x="432962" y="3779162"/>
              <a:ext cx="8963574" cy="32316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spAutoFit/>
            </a:bodyPr>
            <a:lstStyle/>
            <a:p>
              <a:pPr>
                <a:defRPr/>
              </a:pPr>
              <a:r>
                <a:rPr lang="fr-BE" b="1" dirty="0"/>
                <a:t>Facteurs pouvant affecter la production de bois de qualité</a:t>
              </a:r>
            </a:p>
            <a:p>
              <a:pPr marL="285750" indent="-285750">
                <a:buFont typeface="Arial" panose="020B0604020202020204" pitchFamily="34" charset="0"/>
                <a:buChar char="•"/>
                <a:defRPr/>
              </a:pPr>
              <a:r>
                <a:rPr lang="fr-BE" sz="1400" dirty="0"/>
                <a:t>rupture d’alimentation en eau pendant la saison de végétation</a:t>
              </a:r>
            </a:p>
            <a:p>
              <a:pPr marL="285750" indent="-285750">
                <a:buFont typeface="Arial" panose="020B0604020202020204" pitchFamily="34" charset="0"/>
                <a:buChar char="•"/>
                <a:defRPr/>
              </a:pPr>
              <a:r>
                <a:rPr lang="fr-BE" sz="1400" dirty="0"/>
                <a:t>engorgement permanent des horizons de surface (forte compacité du sol)</a:t>
              </a:r>
            </a:p>
            <a:p>
              <a:pPr marL="285750" indent="-285750">
                <a:buFont typeface="Arial" panose="020B0604020202020204" pitchFamily="34" charset="0"/>
                <a:buChar char="•"/>
                <a:defRPr/>
              </a:pPr>
              <a:r>
                <a:rPr lang="fr-BE" sz="1400" dirty="0"/>
                <a:t>humus à minéralisation lente (</a:t>
              </a:r>
              <a:r>
                <a:rPr lang="fr-BE" sz="1400" i="1" dirty="0" err="1"/>
                <a:t>moder</a:t>
              </a:r>
              <a:r>
                <a:rPr lang="fr-BE" sz="1400" dirty="0"/>
                <a:t> et </a:t>
              </a:r>
              <a:r>
                <a:rPr lang="fr-BE" sz="1400" i="1" dirty="0"/>
                <a:t>mor</a:t>
              </a:r>
              <a:r>
                <a:rPr lang="fr-BE" sz="1400" dirty="0"/>
                <a:t>)</a:t>
              </a:r>
            </a:p>
            <a:p>
              <a:pPr marL="285750" indent="-285750">
                <a:buFont typeface="Arial" panose="020B0604020202020204" pitchFamily="34" charset="0"/>
                <a:buChar char="•"/>
                <a:defRPr/>
              </a:pPr>
              <a:r>
                <a:rPr lang="fr-BE" sz="1400" dirty="0"/>
                <a:t>faible richesse en nutriments</a:t>
              </a:r>
            </a:p>
            <a:p>
              <a:pPr marL="285750" indent="-285750">
                <a:buFont typeface="Arial" panose="020B0604020202020204" pitchFamily="34" charset="0"/>
                <a:buChar char="•"/>
                <a:defRPr/>
              </a:pPr>
              <a:r>
                <a:rPr lang="fr-BE" sz="1400" dirty="0"/>
                <a:t>présence d’aluminium échangeable</a:t>
              </a:r>
            </a:p>
            <a:p>
              <a:pPr marL="285750" indent="-285750">
                <a:buFont typeface="Arial" panose="020B0604020202020204" pitchFamily="34" charset="0"/>
                <a:buChar char="•"/>
                <a:defRPr/>
              </a:pPr>
              <a:r>
                <a:rPr lang="fr-BE" sz="1400" dirty="0"/>
                <a:t>sol à faible porosité, sol très argileux, mal structuré ou à variation texturale brutale</a:t>
              </a:r>
            </a:p>
            <a:p>
              <a:pPr marL="285750" indent="-285750">
                <a:buFont typeface="Arial" panose="020B0604020202020204" pitchFamily="34" charset="0"/>
                <a:buChar char="•"/>
                <a:defRPr/>
              </a:pPr>
              <a:r>
                <a:rPr lang="fr-BE" sz="1400" dirty="0"/>
                <a:t>sécheresse atmosphérique</a:t>
              </a:r>
            </a:p>
            <a:p>
              <a:pPr marL="285750" indent="-285750">
                <a:buFont typeface="Arial" panose="020B0604020202020204" pitchFamily="34" charset="0"/>
                <a:buChar char="•"/>
                <a:defRPr/>
              </a:pPr>
              <a:r>
                <a:rPr lang="fr-BE" sz="1400" dirty="0"/>
                <a:t>neige lourde</a:t>
              </a:r>
            </a:p>
            <a:p>
              <a:pPr marL="285750" indent="-285750">
                <a:buFont typeface="Arial" panose="020B0604020202020204" pitchFamily="34" charset="0"/>
                <a:buChar char="•"/>
                <a:defRPr/>
              </a:pPr>
              <a:r>
                <a:rPr lang="fr-BE" sz="1400" dirty="0"/>
                <a:t>gelées précoces ou tardives</a:t>
              </a:r>
            </a:p>
            <a:p>
              <a:pPr marL="285750" indent="-285750">
                <a:buFont typeface="Arial" panose="020B0604020202020204" pitchFamily="34" charset="0"/>
                <a:buChar char="•"/>
                <a:defRPr/>
              </a:pPr>
              <a:r>
                <a:rPr lang="fr-BE" sz="1400" dirty="0"/>
                <a:t>tronc sensible aux brûlures du soleil</a:t>
              </a:r>
            </a:p>
            <a:p>
              <a:pPr marL="285750" indent="-285750">
                <a:buFont typeface="Arial" panose="020B0604020202020204" pitchFamily="34" charset="0"/>
                <a:buChar char="•"/>
                <a:defRPr/>
              </a:pPr>
              <a:r>
                <a:rPr lang="fr-BE" sz="1400" dirty="0"/>
                <a:t>concurrence excessive pour la lumière</a:t>
              </a:r>
            </a:p>
            <a:p>
              <a:pPr marL="285750" indent="-285750">
                <a:buFont typeface="Arial" panose="020B0604020202020204" pitchFamily="34" charset="0"/>
                <a:buChar char="•"/>
                <a:defRPr/>
              </a:pPr>
              <a:r>
                <a:rPr lang="fr-BE" sz="1400" dirty="0"/>
                <a:t>chutes brutales de températures hivernales, stations ventées</a:t>
              </a:r>
            </a:p>
            <a:p>
              <a:pPr>
                <a:defRPr/>
              </a:pPr>
              <a:endParaRPr lang="fr-BE" dirty="0"/>
            </a:p>
          </p:txBody>
        </p:sp>
      </p:grpSp>
      <p:sp>
        <p:nvSpPr>
          <p:cNvPr id="14" name="Text Box 1027">
            <a:extLst>
              <a:ext uri="{FF2B5EF4-FFF2-40B4-BE49-F238E27FC236}">
                <a16:creationId xmlns:a16="http://schemas.microsoft.com/office/drawing/2014/main" id="{987C8585-ADE3-458C-AD98-A64AF4FB666E}"/>
              </a:ext>
            </a:extLst>
          </p:cNvPr>
          <p:cNvSpPr txBox="1">
            <a:spLocks noChangeArrowheads="1"/>
          </p:cNvSpPr>
          <p:nvPr/>
        </p:nvSpPr>
        <p:spPr bwMode="auto">
          <a:xfrm>
            <a:off x="395288" y="-26988"/>
            <a:ext cx="8353425" cy="461963"/>
          </a:xfrm>
          <a:prstGeom prst="rect">
            <a:avLst/>
          </a:prstGeom>
          <a:noFill/>
          <a:ln w="9525">
            <a:noFill/>
            <a:miter lim="800000"/>
            <a:headEnd/>
            <a:tailEnd/>
          </a:ln>
          <a:effectLst/>
        </p:spPr>
        <p:txBody>
          <a:bodyPr>
            <a:spAutoFit/>
          </a:bodyPr>
          <a:lstStyle/>
          <a:p>
            <a:pPr algn="ctr" eaLnBrk="1" hangingPunct="1">
              <a:spcBef>
                <a:spcPct val="50000"/>
              </a:spcBef>
            </a:pPr>
            <a:r>
              <a:rPr lang="en-GB" altLang="fr-FR" sz="2400" b="1" dirty="0"/>
              <a:t>2. </a:t>
            </a:r>
            <a:r>
              <a:rPr lang="fr-FR" altLang="fr-FR" sz="2400" b="1" dirty="0"/>
              <a:t>Les propriétés technologiques : généralités</a:t>
            </a:r>
            <a:endParaRPr lang="fr-BE" altLang="fr-FR" sz="2400" b="1"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9461"/>
                                        </p:tgtEl>
                                        <p:attrNameLst>
                                          <p:attrName>style.visibility</p:attrName>
                                        </p:attrNameLst>
                                      </p:cBhvr>
                                      <p:to>
                                        <p:strVal val="visible"/>
                                      </p:to>
                                    </p:set>
                                    <p:animEffect transition="in" filter="wipe(up)">
                                      <p:cBhvr>
                                        <p:cTn id="7" dur="500"/>
                                        <p:tgtEl>
                                          <p:spTgt spid="1946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9458"/>
                                        </p:tgtEl>
                                        <p:attrNameLst>
                                          <p:attrName>style.visibility</p:attrName>
                                        </p:attrNameLst>
                                      </p:cBhvr>
                                      <p:to>
                                        <p:strVal val="visible"/>
                                      </p:to>
                                    </p:set>
                                    <p:animEffect transition="in" filter="wipe(up)">
                                      <p:cBhvr>
                                        <p:cTn id="12" dur="500"/>
                                        <p:tgtEl>
                                          <p:spTgt spid="19458"/>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19460"/>
                                        </p:tgtEl>
                                        <p:attrNameLst>
                                          <p:attrName>style.visibility</p:attrName>
                                        </p:attrNameLst>
                                      </p:cBhvr>
                                      <p:to>
                                        <p:strVal val="visible"/>
                                      </p:to>
                                    </p:set>
                                    <p:animEffect transition="in" filter="wipe(up)">
                                      <p:cBhvr>
                                        <p:cTn id="16" dur="500"/>
                                        <p:tgtEl>
                                          <p:spTgt spid="19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9A21D3D9-1300-4AD9-8AAA-2C2ECBB0C87A}"/>
              </a:ext>
            </a:extLst>
          </p:cNvPr>
          <p:cNvPicPr>
            <a:picLocks/>
          </p:cNvPicPr>
          <p:nvPr/>
        </p:nvPicPr>
        <p:blipFill rotWithShape="1">
          <a:blip r:embed="rId3" cstate="print">
            <a:extLst>
              <a:ext uri="{28A0092B-C50C-407E-A947-70E740481C1C}">
                <a14:useLocalDpi xmlns:a14="http://schemas.microsoft.com/office/drawing/2010/main" val="0"/>
              </a:ext>
            </a:extLst>
          </a:blip>
          <a:srcRect/>
          <a:stretch/>
        </p:blipFill>
        <p:spPr>
          <a:xfrm>
            <a:off x="152723" y="3089725"/>
            <a:ext cx="2700000" cy="1188000"/>
          </a:xfrm>
          <a:prstGeom prst="rect">
            <a:avLst/>
          </a:prstGeom>
        </p:spPr>
      </p:pic>
      <p:sp>
        <p:nvSpPr>
          <p:cNvPr id="6149" name="Text Box 1064"/>
          <p:cNvSpPr txBox="1">
            <a:spLocks noChangeArrowheads="1"/>
          </p:cNvSpPr>
          <p:nvPr/>
        </p:nvSpPr>
        <p:spPr bwMode="auto">
          <a:xfrm>
            <a:off x="3205138" y="1951509"/>
            <a:ext cx="2520857" cy="830997"/>
          </a:xfrm>
          <a:prstGeom prst="rect">
            <a:avLst/>
          </a:prstGeom>
          <a:noFill/>
          <a:ln w="9525">
            <a:noFill/>
            <a:miter lim="800000"/>
            <a:headEnd/>
            <a:tailEnd/>
          </a:ln>
          <a:effectLst/>
        </p:spPr>
        <p:txBody>
          <a:bodyPr wrap="square">
            <a:spAutoFit/>
          </a:bodyPr>
          <a:lstStyle/>
          <a:p>
            <a:pPr marL="285750" indent="-285750" eaLnBrk="1" hangingPunct="1">
              <a:buFontTx/>
              <a:buChar char="•"/>
            </a:pPr>
            <a:r>
              <a:rPr lang="fr-FR" altLang="fr-FR" sz="1600" dirty="0"/>
              <a:t>Retraits homogènes</a:t>
            </a:r>
          </a:p>
          <a:p>
            <a:pPr marL="285750" indent="-285750" eaLnBrk="1" hangingPunct="1">
              <a:buFontTx/>
              <a:buChar char="•"/>
            </a:pPr>
            <a:r>
              <a:rPr lang="fr-FR" altLang="fr-FR" sz="1600" dirty="0"/>
              <a:t>Dureté</a:t>
            </a:r>
          </a:p>
          <a:p>
            <a:pPr marL="285750" indent="-285750" eaLnBrk="1" hangingPunct="1">
              <a:buFontTx/>
              <a:buChar char="•"/>
            </a:pPr>
            <a:r>
              <a:rPr lang="fr-FR" altLang="fr-FR" sz="1600" dirty="0"/>
              <a:t>Grain, couleur, fil</a:t>
            </a:r>
            <a:endParaRPr lang="fr-FR" altLang="fr-FR" sz="1400" dirty="0"/>
          </a:p>
        </p:txBody>
      </p:sp>
      <p:sp>
        <p:nvSpPr>
          <p:cNvPr id="15364" name="Text Box 1028"/>
          <p:cNvSpPr txBox="1">
            <a:spLocks noChangeArrowheads="1"/>
          </p:cNvSpPr>
          <p:nvPr/>
        </p:nvSpPr>
        <p:spPr bwMode="auto">
          <a:xfrm>
            <a:off x="323850" y="620713"/>
            <a:ext cx="8820150" cy="707886"/>
          </a:xfrm>
          <a:prstGeom prst="rect">
            <a:avLst/>
          </a:prstGeom>
          <a:noFill/>
          <a:ln w="9525">
            <a:noFill/>
            <a:miter lim="800000"/>
            <a:headEnd/>
            <a:tailEnd/>
          </a:ln>
          <a:effectLst/>
        </p:spPr>
        <p:txBody>
          <a:bodyPr wrap="square">
            <a:spAutoFit/>
          </a:bodyPr>
          <a:lstStyle/>
          <a:p>
            <a:pPr eaLnBrk="1" hangingPunct="1"/>
            <a:r>
              <a:rPr lang="fr-FR" altLang="fr-FR" sz="2000" dirty="0"/>
              <a:t>En fonction de la valorisation qui sera faite du bois, certaines propriétés sont plus importantes, voire primordiales</a:t>
            </a:r>
            <a:r>
              <a:rPr lang="fr-FR" altLang="fr-FR" sz="2000" dirty="0">
                <a:solidFill>
                  <a:srgbClr val="FF0000"/>
                </a:solidFill>
              </a:rPr>
              <a:t> </a:t>
            </a:r>
            <a:r>
              <a:rPr lang="fr-FR" altLang="fr-FR" sz="1600" dirty="0"/>
              <a:t>(à côté du mode de débit et de transformation)</a:t>
            </a:r>
            <a:endParaRPr lang="fr-FR" altLang="fr-FR" sz="1600" i="1" dirty="0"/>
          </a:p>
        </p:txBody>
      </p:sp>
      <p:sp>
        <p:nvSpPr>
          <p:cNvPr id="19" name="Text Box 1028"/>
          <p:cNvSpPr txBox="1">
            <a:spLocks noChangeArrowheads="1"/>
          </p:cNvSpPr>
          <p:nvPr/>
        </p:nvSpPr>
        <p:spPr bwMode="auto">
          <a:xfrm>
            <a:off x="35496" y="4352925"/>
            <a:ext cx="1727200" cy="400050"/>
          </a:xfrm>
          <a:prstGeom prst="rect">
            <a:avLst/>
          </a:prstGeom>
          <a:noFill/>
          <a:ln w="9525">
            <a:noFill/>
            <a:miter lim="800000"/>
            <a:headEnd/>
            <a:tailEnd/>
          </a:ln>
          <a:effectLst/>
        </p:spPr>
        <p:txBody>
          <a:bodyPr>
            <a:spAutoFit/>
          </a:bodyPr>
          <a:lstStyle/>
          <a:p>
            <a:pPr marL="342900" indent="-342900" eaLnBrk="1" hangingPunct="1">
              <a:buFont typeface="Wingdings" pitchFamily="2" charset="2"/>
              <a:buChar char="v"/>
            </a:pPr>
            <a:r>
              <a:rPr lang="fr-FR" altLang="fr-FR" sz="2000" b="1" dirty="0"/>
              <a:t>Tournage</a:t>
            </a:r>
            <a:endParaRPr lang="fr-FR" altLang="fr-FR" sz="2000" b="1" i="1" dirty="0"/>
          </a:p>
        </p:txBody>
      </p:sp>
      <p:sp>
        <p:nvSpPr>
          <p:cNvPr id="20" name="Text Box 1028"/>
          <p:cNvSpPr txBox="1">
            <a:spLocks noChangeArrowheads="1"/>
          </p:cNvSpPr>
          <p:nvPr/>
        </p:nvSpPr>
        <p:spPr bwMode="auto">
          <a:xfrm>
            <a:off x="35496" y="1487959"/>
            <a:ext cx="2916238" cy="400050"/>
          </a:xfrm>
          <a:prstGeom prst="rect">
            <a:avLst/>
          </a:prstGeom>
          <a:noFill/>
          <a:ln w="9525">
            <a:noFill/>
            <a:miter lim="800000"/>
            <a:headEnd/>
            <a:tailEnd/>
          </a:ln>
          <a:effectLst/>
        </p:spPr>
        <p:txBody>
          <a:bodyPr>
            <a:spAutoFit/>
          </a:bodyPr>
          <a:lstStyle/>
          <a:p>
            <a:pPr marL="342900" indent="-342900" eaLnBrk="1" hangingPunct="1">
              <a:buFont typeface="Wingdings" pitchFamily="2" charset="2"/>
              <a:buChar char="v"/>
            </a:pPr>
            <a:r>
              <a:rPr lang="fr-FR" altLang="fr-FR" sz="2000" b="1" dirty="0"/>
              <a:t>Parquet / Escaliers </a:t>
            </a:r>
            <a:endParaRPr lang="fr-FR" altLang="fr-FR" sz="2000" b="1" i="1" dirty="0"/>
          </a:p>
        </p:txBody>
      </p:sp>
      <p:sp>
        <p:nvSpPr>
          <p:cNvPr id="9" name="Text Box 1028"/>
          <p:cNvSpPr txBox="1">
            <a:spLocks noChangeArrowheads="1"/>
          </p:cNvSpPr>
          <p:nvPr/>
        </p:nvSpPr>
        <p:spPr bwMode="auto">
          <a:xfrm>
            <a:off x="3118454" y="1484784"/>
            <a:ext cx="3203575" cy="400050"/>
          </a:xfrm>
          <a:prstGeom prst="rect">
            <a:avLst/>
          </a:prstGeom>
          <a:noFill/>
          <a:ln w="9525">
            <a:noFill/>
            <a:miter lim="800000"/>
            <a:headEnd/>
            <a:tailEnd/>
          </a:ln>
          <a:effectLst/>
        </p:spPr>
        <p:txBody>
          <a:bodyPr>
            <a:spAutoFit/>
          </a:bodyPr>
          <a:lstStyle/>
          <a:p>
            <a:pPr marL="342900" indent="-342900" eaLnBrk="1" hangingPunct="1">
              <a:buFont typeface="Wingdings" pitchFamily="2" charset="2"/>
              <a:buChar char="v"/>
            </a:pPr>
            <a:r>
              <a:rPr lang="fr-FR" altLang="fr-FR" sz="2000" b="1" dirty="0"/>
              <a:t>Marqueterie / Placage</a:t>
            </a:r>
            <a:endParaRPr lang="fr-FR" altLang="fr-FR" sz="2000" b="1" i="1" dirty="0"/>
          </a:p>
        </p:txBody>
      </p:sp>
      <p:sp>
        <p:nvSpPr>
          <p:cNvPr id="10" name="Text Box 1028"/>
          <p:cNvSpPr txBox="1">
            <a:spLocks noChangeArrowheads="1"/>
          </p:cNvSpPr>
          <p:nvPr/>
        </p:nvSpPr>
        <p:spPr bwMode="auto">
          <a:xfrm>
            <a:off x="6352224" y="1484784"/>
            <a:ext cx="2052637" cy="400050"/>
          </a:xfrm>
          <a:prstGeom prst="rect">
            <a:avLst/>
          </a:prstGeom>
          <a:noFill/>
          <a:ln w="9525">
            <a:noFill/>
            <a:miter lim="800000"/>
            <a:headEnd/>
            <a:tailEnd/>
          </a:ln>
          <a:effectLst/>
        </p:spPr>
        <p:txBody>
          <a:bodyPr>
            <a:spAutoFit/>
          </a:bodyPr>
          <a:lstStyle/>
          <a:p>
            <a:pPr marL="342900" indent="-342900" eaLnBrk="1" hangingPunct="1">
              <a:buFont typeface="Wingdings" pitchFamily="2" charset="2"/>
              <a:buChar char="v"/>
            </a:pPr>
            <a:r>
              <a:rPr lang="fr-FR" altLang="fr-FR" sz="2000" b="1" dirty="0"/>
              <a:t>Lutherie</a:t>
            </a:r>
            <a:endParaRPr lang="fr-FR" altLang="fr-FR" sz="2000" b="1" i="1" dirty="0"/>
          </a:p>
        </p:txBody>
      </p:sp>
      <p:sp>
        <p:nvSpPr>
          <p:cNvPr id="13" name="Text Box 1064"/>
          <p:cNvSpPr txBox="1">
            <a:spLocks noChangeArrowheads="1"/>
          </p:cNvSpPr>
          <p:nvPr/>
        </p:nvSpPr>
        <p:spPr bwMode="auto">
          <a:xfrm>
            <a:off x="106934" y="1959446"/>
            <a:ext cx="2736850" cy="1077913"/>
          </a:xfrm>
          <a:prstGeom prst="rect">
            <a:avLst/>
          </a:prstGeom>
          <a:noFill/>
          <a:ln w="9525">
            <a:noFill/>
            <a:miter lim="800000"/>
            <a:headEnd/>
            <a:tailEnd/>
          </a:ln>
          <a:effectLst/>
        </p:spPr>
        <p:txBody>
          <a:bodyPr>
            <a:spAutoFit/>
          </a:bodyPr>
          <a:lstStyle/>
          <a:p>
            <a:pPr marL="285750" indent="-285750" eaLnBrk="1" hangingPunct="1">
              <a:buFontTx/>
              <a:buChar char="•"/>
            </a:pPr>
            <a:r>
              <a:rPr lang="fr-FR" altLang="fr-FR" sz="1600" dirty="0"/>
              <a:t>Module d’élasticité</a:t>
            </a:r>
          </a:p>
          <a:p>
            <a:pPr marL="285750" indent="-285750" eaLnBrk="1" hangingPunct="1">
              <a:buFontTx/>
              <a:buChar char="•"/>
            </a:pPr>
            <a:r>
              <a:rPr lang="fr-FR" altLang="fr-FR" sz="1600" dirty="0"/>
              <a:t>Dureté</a:t>
            </a:r>
          </a:p>
          <a:p>
            <a:pPr marL="285750" indent="-285750" eaLnBrk="1" hangingPunct="1">
              <a:buFontTx/>
              <a:buChar char="•"/>
            </a:pPr>
            <a:r>
              <a:rPr lang="fr-FR" altLang="fr-FR" sz="1600" dirty="0"/>
              <a:t>Résistance au choc</a:t>
            </a:r>
          </a:p>
          <a:p>
            <a:pPr marL="285750" indent="-285750" eaLnBrk="1" hangingPunct="1">
              <a:buFontTx/>
              <a:buChar char="•"/>
            </a:pPr>
            <a:r>
              <a:rPr lang="fr-FR" altLang="fr-FR" sz="1600" dirty="0"/>
              <a:t>Couleur, fil</a:t>
            </a:r>
          </a:p>
        </p:txBody>
      </p:sp>
      <p:sp>
        <p:nvSpPr>
          <p:cNvPr id="14" name="Text Box 1064"/>
          <p:cNvSpPr txBox="1">
            <a:spLocks noChangeArrowheads="1"/>
          </p:cNvSpPr>
          <p:nvPr/>
        </p:nvSpPr>
        <p:spPr bwMode="auto">
          <a:xfrm>
            <a:off x="106934" y="4822825"/>
            <a:ext cx="3960812" cy="1077218"/>
          </a:xfrm>
          <a:prstGeom prst="rect">
            <a:avLst/>
          </a:prstGeom>
          <a:noFill/>
          <a:ln w="9525">
            <a:noFill/>
            <a:miter lim="800000"/>
            <a:headEnd/>
            <a:tailEnd/>
          </a:ln>
          <a:effectLst/>
        </p:spPr>
        <p:txBody>
          <a:bodyPr>
            <a:spAutoFit/>
          </a:bodyPr>
          <a:lstStyle/>
          <a:p>
            <a:pPr marL="285750" indent="-285750" eaLnBrk="1" hangingPunct="1">
              <a:buFontTx/>
              <a:buChar char="•"/>
            </a:pPr>
            <a:r>
              <a:rPr lang="fr-FR" altLang="fr-FR" sz="1600" dirty="0"/>
              <a:t>Retraits homogènes</a:t>
            </a:r>
          </a:p>
          <a:p>
            <a:pPr marL="285750" indent="-285750" eaLnBrk="1" hangingPunct="1">
              <a:buFontTx/>
              <a:buChar char="•"/>
            </a:pPr>
            <a:r>
              <a:rPr lang="fr-FR" altLang="fr-FR" sz="1600" dirty="0"/>
              <a:t>Grain fin</a:t>
            </a:r>
          </a:p>
          <a:p>
            <a:pPr marL="285750" indent="-285750" eaLnBrk="1" hangingPunct="1">
              <a:buFontTx/>
              <a:buChar char="•"/>
            </a:pPr>
            <a:r>
              <a:rPr lang="fr-FR" altLang="fr-FR" sz="1600" dirty="0"/>
              <a:t>Dureté homogène </a:t>
            </a:r>
            <a:r>
              <a:rPr lang="fr-FR" altLang="fr-FR" sz="1200" dirty="0"/>
              <a:t>(</a:t>
            </a:r>
            <a:r>
              <a:rPr lang="fr-FR" altLang="fr-FR" sz="1200" dirty="0" err="1"/>
              <a:t>intracerne</a:t>
            </a:r>
            <a:r>
              <a:rPr lang="fr-FR" altLang="fr-FR" sz="1200" dirty="0"/>
              <a:t>)</a:t>
            </a:r>
          </a:p>
          <a:p>
            <a:pPr marL="285750" indent="-285750" eaLnBrk="1" hangingPunct="1">
              <a:buFontTx/>
              <a:buChar char="•"/>
            </a:pPr>
            <a:r>
              <a:rPr lang="fr-FR" altLang="fr-FR" sz="1600" dirty="0"/>
              <a:t>Couleur, fil madré</a:t>
            </a:r>
            <a:endParaRPr lang="fr-FR" altLang="fr-FR" sz="1400" dirty="0"/>
          </a:p>
        </p:txBody>
      </p:sp>
      <p:sp>
        <p:nvSpPr>
          <p:cNvPr id="15" name="Text Box 1064"/>
          <p:cNvSpPr txBox="1">
            <a:spLocks noChangeArrowheads="1"/>
          </p:cNvSpPr>
          <p:nvPr/>
        </p:nvSpPr>
        <p:spPr bwMode="auto">
          <a:xfrm>
            <a:off x="6444365" y="1959446"/>
            <a:ext cx="3167062" cy="584775"/>
          </a:xfrm>
          <a:prstGeom prst="rect">
            <a:avLst/>
          </a:prstGeom>
          <a:noFill/>
          <a:ln w="9525">
            <a:noFill/>
            <a:miter lim="800000"/>
            <a:headEnd/>
            <a:tailEnd/>
          </a:ln>
          <a:effectLst/>
        </p:spPr>
        <p:txBody>
          <a:bodyPr wrap="square">
            <a:spAutoFit/>
          </a:bodyPr>
          <a:lstStyle/>
          <a:p>
            <a:pPr marL="285750" indent="-285750" eaLnBrk="1" hangingPunct="1">
              <a:buFontTx/>
              <a:buChar char="•"/>
            </a:pPr>
            <a:r>
              <a:rPr lang="fr-FR" altLang="fr-FR" sz="1600" dirty="0"/>
              <a:t>Retraits homogènes</a:t>
            </a:r>
          </a:p>
          <a:p>
            <a:pPr marL="285750" indent="-285750" eaLnBrk="1" hangingPunct="1">
              <a:buFontTx/>
              <a:buChar char="•"/>
            </a:pPr>
            <a:r>
              <a:rPr lang="fr-FR" altLang="fr-FR" sz="1600" dirty="0"/>
              <a:t>Grain, couleur, fil</a:t>
            </a:r>
            <a:endParaRPr lang="fr-FR" altLang="fr-FR" sz="1200" dirty="0"/>
          </a:p>
        </p:txBody>
      </p:sp>
      <p:sp>
        <p:nvSpPr>
          <p:cNvPr id="16" name="Text Box 1028"/>
          <p:cNvSpPr txBox="1">
            <a:spLocks noChangeArrowheads="1"/>
          </p:cNvSpPr>
          <p:nvPr/>
        </p:nvSpPr>
        <p:spPr bwMode="auto">
          <a:xfrm>
            <a:off x="3118454" y="4352925"/>
            <a:ext cx="2232025" cy="400050"/>
          </a:xfrm>
          <a:prstGeom prst="rect">
            <a:avLst/>
          </a:prstGeom>
          <a:noFill/>
          <a:ln w="9525">
            <a:noFill/>
            <a:miter lim="800000"/>
            <a:headEnd/>
            <a:tailEnd/>
          </a:ln>
          <a:effectLst/>
        </p:spPr>
        <p:txBody>
          <a:bodyPr>
            <a:spAutoFit/>
          </a:bodyPr>
          <a:lstStyle/>
          <a:p>
            <a:pPr marL="342900" indent="-342900" eaLnBrk="1" hangingPunct="1">
              <a:buFont typeface="Wingdings" pitchFamily="2" charset="2"/>
              <a:buChar char="v"/>
            </a:pPr>
            <a:r>
              <a:rPr lang="fr-FR" altLang="fr-FR" sz="2000" b="1"/>
              <a:t>Tonnellerie</a:t>
            </a:r>
            <a:endParaRPr lang="fr-FR" altLang="fr-FR" sz="2000" b="1" i="1"/>
          </a:p>
        </p:txBody>
      </p:sp>
      <p:sp>
        <p:nvSpPr>
          <p:cNvPr id="17" name="Text Box 1064"/>
          <p:cNvSpPr txBox="1">
            <a:spLocks noChangeArrowheads="1"/>
          </p:cNvSpPr>
          <p:nvPr/>
        </p:nvSpPr>
        <p:spPr bwMode="auto">
          <a:xfrm>
            <a:off x="3205138" y="4822825"/>
            <a:ext cx="3167062" cy="584775"/>
          </a:xfrm>
          <a:prstGeom prst="rect">
            <a:avLst/>
          </a:prstGeom>
          <a:noFill/>
          <a:ln w="9525">
            <a:noFill/>
            <a:miter lim="800000"/>
            <a:headEnd/>
            <a:tailEnd/>
          </a:ln>
          <a:effectLst/>
        </p:spPr>
        <p:txBody>
          <a:bodyPr>
            <a:spAutoFit/>
          </a:bodyPr>
          <a:lstStyle/>
          <a:p>
            <a:pPr marL="285750" indent="-285750" eaLnBrk="1" hangingPunct="1">
              <a:buFontTx/>
              <a:buChar char="•"/>
            </a:pPr>
            <a:r>
              <a:rPr lang="fr-FR" altLang="fr-FR" sz="1600" dirty="0"/>
              <a:t>Grain, texture </a:t>
            </a:r>
            <a:r>
              <a:rPr lang="fr-FR" altLang="fr-FR" sz="1200" dirty="0"/>
              <a:t>(faible &amp; régulière)</a:t>
            </a:r>
            <a:r>
              <a:rPr lang="fr-FR" altLang="fr-FR" sz="1600" dirty="0"/>
              <a:t> </a:t>
            </a:r>
          </a:p>
          <a:p>
            <a:pPr marL="285750" indent="-285750" eaLnBrk="1" hangingPunct="1">
              <a:buFontTx/>
              <a:buChar char="•"/>
            </a:pPr>
            <a:r>
              <a:rPr lang="fr-FR" altLang="fr-FR" sz="1600" dirty="0"/>
              <a:t>Propriétés organoleptiques</a:t>
            </a:r>
          </a:p>
        </p:txBody>
      </p:sp>
      <p:sp>
        <p:nvSpPr>
          <p:cNvPr id="18" name="Text Box 1028"/>
          <p:cNvSpPr txBox="1">
            <a:spLocks noChangeArrowheads="1"/>
          </p:cNvSpPr>
          <p:nvPr/>
        </p:nvSpPr>
        <p:spPr bwMode="auto">
          <a:xfrm>
            <a:off x="6352224" y="4365625"/>
            <a:ext cx="2232025" cy="400050"/>
          </a:xfrm>
          <a:prstGeom prst="rect">
            <a:avLst/>
          </a:prstGeom>
          <a:noFill/>
          <a:ln w="9525">
            <a:noFill/>
            <a:miter lim="800000"/>
            <a:headEnd/>
            <a:tailEnd/>
          </a:ln>
          <a:effectLst/>
        </p:spPr>
        <p:txBody>
          <a:bodyPr>
            <a:spAutoFit/>
          </a:bodyPr>
          <a:lstStyle/>
          <a:p>
            <a:pPr marL="342900" indent="-342900" eaLnBrk="1" hangingPunct="1">
              <a:buFont typeface="Wingdings" pitchFamily="2" charset="2"/>
              <a:buChar char="v"/>
            </a:pPr>
            <a:r>
              <a:rPr lang="fr-FR" altLang="fr-FR" sz="2000" b="1"/>
              <a:t>Ebénisterie</a:t>
            </a:r>
            <a:endParaRPr lang="fr-FR" altLang="fr-FR" sz="2000" b="1" i="1"/>
          </a:p>
        </p:txBody>
      </p:sp>
      <p:pic>
        <p:nvPicPr>
          <p:cNvPr id="7" name="Image 6">
            <a:extLst>
              <a:ext uri="{FF2B5EF4-FFF2-40B4-BE49-F238E27FC236}">
                <a16:creationId xmlns:a16="http://schemas.microsoft.com/office/drawing/2014/main" id="{7C3854B6-44D9-40E8-A0DC-ABDD43F197AC}"/>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3464949" y="3089725"/>
            <a:ext cx="2700000" cy="1188000"/>
          </a:xfrm>
          <a:prstGeom prst="rect">
            <a:avLst/>
          </a:prstGeom>
        </p:spPr>
      </p:pic>
      <p:pic>
        <p:nvPicPr>
          <p:cNvPr id="12" name="Image 11">
            <a:extLst>
              <a:ext uri="{FF2B5EF4-FFF2-40B4-BE49-F238E27FC236}">
                <a16:creationId xmlns:a16="http://schemas.microsoft.com/office/drawing/2014/main" id="{B71C9386-4429-4632-8BD7-C4F0DF71AC07}"/>
              </a:ext>
            </a:extLst>
          </p:cNvPr>
          <p:cNvPicPr>
            <a:picLocks noChangeAspect="1"/>
          </p:cNvPicPr>
          <p:nvPr/>
        </p:nvPicPr>
        <p:blipFill>
          <a:blip r:embed="rId5" cstate="print">
            <a:clrChange>
              <a:clrFrom>
                <a:srgbClr val="EEEEEE"/>
              </a:clrFrom>
              <a:clrTo>
                <a:srgbClr val="EEEEEE">
                  <a:alpha val="0"/>
                </a:srgbClr>
              </a:clrTo>
            </a:clrChange>
            <a:extLst>
              <a:ext uri="{28A0092B-C50C-407E-A947-70E740481C1C}">
                <a14:useLocalDpi xmlns:a14="http://schemas.microsoft.com/office/drawing/2010/main" val="0"/>
              </a:ext>
            </a:extLst>
          </a:blip>
          <a:stretch>
            <a:fillRect/>
          </a:stretch>
        </p:blipFill>
        <p:spPr>
          <a:xfrm rot="10800000" flipV="1">
            <a:off x="6444208" y="3089726"/>
            <a:ext cx="2700000" cy="1203370"/>
          </a:xfrm>
          <a:prstGeom prst="rect">
            <a:avLst/>
          </a:prstGeom>
        </p:spPr>
      </p:pic>
      <p:pic>
        <p:nvPicPr>
          <p:cNvPr id="23" name="Image 22">
            <a:extLst>
              <a:ext uri="{FF2B5EF4-FFF2-40B4-BE49-F238E27FC236}">
                <a16:creationId xmlns:a16="http://schemas.microsoft.com/office/drawing/2014/main" id="{6357A53F-A4D5-4C6A-B3D9-E18B50B53980}"/>
              </a:ext>
            </a:extLst>
          </p:cNvPr>
          <p:cNvPicPr>
            <a:picLocks noChangeAspect="1"/>
          </p:cNvPicPr>
          <p:nvPr/>
        </p:nvPicPr>
        <p:blipFill>
          <a:blip r:embed="rId6" cstate="print">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1439390" y="5589065"/>
            <a:ext cx="2052490" cy="1368327"/>
          </a:xfrm>
          <a:prstGeom prst="rect">
            <a:avLst/>
          </a:prstGeom>
        </p:spPr>
      </p:pic>
      <p:pic>
        <p:nvPicPr>
          <p:cNvPr id="5122" name="Picture 2" descr="Résultat de recherche d'images pour &quot;assiète bois tourné&quot;">
            <a:extLst>
              <a:ext uri="{FF2B5EF4-FFF2-40B4-BE49-F238E27FC236}">
                <a16:creationId xmlns:a16="http://schemas.microsoft.com/office/drawing/2014/main" id="{C39ED479-83B5-4EB4-9C42-B6D88230EF9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0975" y="5870048"/>
            <a:ext cx="1460124" cy="871207"/>
          </a:xfrm>
          <a:prstGeom prst="rect">
            <a:avLst/>
          </a:prstGeom>
          <a:noFill/>
          <a:extLst>
            <a:ext uri="{909E8E84-426E-40DD-AFC4-6F175D3DCCD1}">
              <a14:hiddenFill xmlns:a14="http://schemas.microsoft.com/office/drawing/2010/main">
                <a:solidFill>
                  <a:srgbClr val="FFFFFF"/>
                </a:solidFill>
              </a14:hiddenFill>
            </a:ext>
          </a:extLst>
        </p:spPr>
      </p:pic>
      <p:sp>
        <p:nvSpPr>
          <p:cNvPr id="31" name="Text Box 1064">
            <a:extLst>
              <a:ext uri="{FF2B5EF4-FFF2-40B4-BE49-F238E27FC236}">
                <a16:creationId xmlns:a16="http://schemas.microsoft.com/office/drawing/2014/main" id="{946C29FB-5F6E-4801-8332-05DC7D266B32}"/>
              </a:ext>
            </a:extLst>
          </p:cNvPr>
          <p:cNvSpPr txBox="1">
            <a:spLocks noChangeArrowheads="1"/>
          </p:cNvSpPr>
          <p:nvPr/>
        </p:nvSpPr>
        <p:spPr bwMode="auto">
          <a:xfrm>
            <a:off x="6445498" y="4822349"/>
            <a:ext cx="3167062" cy="584775"/>
          </a:xfrm>
          <a:prstGeom prst="rect">
            <a:avLst/>
          </a:prstGeom>
          <a:noFill/>
          <a:ln w="9525">
            <a:noFill/>
            <a:miter lim="800000"/>
            <a:headEnd/>
            <a:tailEnd/>
          </a:ln>
          <a:effectLst/>
        </p:spPr>
        <p:txBody>
          <a:bodyPr>
            <a:spAutoFit/>
          </a:bodyPr>
          <a:lstStyle/>
          <a:p>
            <a:pPr marL="285750" indent="-285750" eaLnBrk="1" hangingPunct="1">
              <a:buFontTx/>
              <a:buChar char="•"/>
            </a:pPr>
            <a:r>
              <a:rPr lang="fr-FR" altLang="fr-FR" sz="1600" dirty="0"/>
              <a:t>Couleur, fil</a:t>
            </a:r>
          </a:p>
          <a:p>
            <a:pPr marL="285750" indent="-285750" eaLnBrk="1" hangingPunct="1">
              <a:buFontTx/>
              <a:buChar char="•"/>
            </a:pPr>
            <a:r>
              <a:rPr lang="fr-FR" altLang="fr-FR" sz="1600" dirty="0"/>
              <a:t>Dureté</a:t>
            </a:r>
            <a:r>
              <a:rPr lang="fr-FR" altLang="fr-FR" sz="1400" dirty="0"/>
              <a:t> </a:t>
            </a:r>
            <a:r>
              <a:rPr lang="fr-FR" altLang="fr-FR" sz="1200" dirty="0"/>
              <a:t>(faible)</a:t>
            </a:r>
          </a:p>
        </p:txBody>
      </p:sp>
      <p:pic>
        <p:nvPicPr>
          <p:cNvPr id="34" name="Image 33">
            <a:extLst>
              <a:ext uri="{FF2B5EF4-FFF2-40B4-BE49-F238E27FC236}">
                <a16:creationId xmlns:a16="http://schemas.microsoft.com/office/drawing/2014/main" id="{0DCFC8E1-6D4C-4342-9228-47EF13CCF72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6623928" y="5445224"/>
            <a:ext cx="1993196" cy="1322280"/>
          </a:xfrm>
          <a:prstGeom prst="rect">
            <a:avLst/>
          </a:prstGeom>
        </p:spPr>
      </p:pic>
      <p:pic>
        <p:nvPicPr>
          <p:cNvPr id="3" name="Image 2">
            <a:extLst>
              <a:ext uri="{FF2B5EF4-FFF2-40B4-BE49-F238E27FC236}">
                <a16:creationId xmlns:a16="http://schemas.microsoft.com/office/drawing/2014/main" id="{94ECAF13-851E-4D39-BB31-D8B5ADF39769}"/>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3477040" y="5416652"/>
            <a:ext cx="1763886" cy="1350852"/>
          </a:xfrm>
          <a:prstGeom prst="rect">
            <a:avLst/>
          </a:prstGeom>
        </p:spPr>
      </p:pic>
      <p:pic>
        <p:nvPicPr>
          <p:cNvPr id="6" name="Image 5">
            <a:extLst>
              <a:ext uri="{FF2B5EF4-FFF2-40B4-BE49-F238E27FC236}">
                <a16:creationId xmlns:a16="http://schemas.microsoft.com/office/drawing/2014/main" id="{31FB4DBB-00E3-4F78-A72B-20ACC3A5F60C}"/>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5271551" y="5416652"/>
            <a:ext cx="911176" cy="1350852"/>
          </a:xfrm>
          <a:prstGeom prst="rect">
            <a:avLst/>
          </a:prstGeom>
        </p:spPr>
      </p:pic>
      <p:sp>
        <p:nvSpPr>
          <p:cNvPr id="28" name="Text Box 1027">
            <a:extLst>
              <a:ext uri="{FF2B5EF4-FFF2-40B4-BE49-F238E27FC236}">
                <a16:creationId xmlns:a16="http://schemas.microsoft.com/office/drawing/2014/main" id="{D2544BE1-CA92-420E-8B1A-02AF38C9187E}"/>
              </a:ext>
            </a:extLst>
          </p:cNvPr>
          <p:cNvSpPr txBox="1">
            <a:spLocks noChangeArrowheads="1"/>
          </p:cNvSpPr>
          <p:nvPr/>
        </p:nvSpPr>
        <p:spPr bwMode="auto">
          <a:xfrm>
            <a:off x="395288" y="-26988"/>
            <a:ext cx="8353425" cy="461963"/>
          </a:xfrm>
          <a:prstGeom prst="rect">
            <a:avLst/>
          </a:prstGeom>
          <a:noFill/>
          <a:ln w="9525">
            <a:noFill/>
            <a:miter lim="800000"/>
            <a:headEnd/>
            <a:tailEnd/>
          </a:ln>
          <a:effectLst/>
        </p:spPr>
        <p:txBody>
          <a:bodyPr>
            <a:spAutoFit/>
          </a:bodyPr>
          <a:lstStyle/>
          <a:p>
            <a:pPr algn="ctr" eaLnBrk="1" hangingPunct="1">
              <a:spcBef>
                <a:spcPct val="50000"/>
              </a:spcBef>
            </a:pPr>
            <a:r>
              <a:rPr lang="en-GB" altLang="fr-FR" sz="2400" b="1" dirty="0"/>
              <a:t>2. </a:t>
            </a:r>
            <a:r>
              <a:rPr lang="fr-FR" altLang="fr-FR" sz="2400" b="1" dirty="0"/>
              <a:t>Les propriétés technologiques : généralités</a:t>
            </a:r>
            <a:endParaRPr lang="fr-BE" altLang="fr-FR" sz="2400" b="1"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1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p:bldP spid="19" grpId="0"/>
      <p:bldP spid="20" grpId="0"/>
      <p:bldP spid="9" grpId="0"/>
      <p:bldP spid="10" grpId="0"/>
      <p:bldP spid="13" grpId="0"/>
      <p:bldP spid="14" grpId="0"/>
      <p:bldP spid="15" grpId="0"/>
      <p:bldP spid="16" grpId="0"/>
      <p:bldP spid="17" grpId="0"/>
      <p:bldP spid="18" grpId="0"/>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5"/>
          <p:cNvSpPr>
            <a:spLocks noChangeArrowheads="1"/>
          </p:cNvSpPr>
          <p:nvPr/>
        </p:nvSpPr>
        <p:spPr bwMode="auto">
          <a:xfrm>
            <a:off x="250825" y="764704"/>
            <a:ext cx="8353425" cy="400050"/>
          </a:xfrm>
          <a:prstGeom prst="rect">
            <a:avLst/>
          </a:prstGeom>
          <a:noFill/>
          <a:ln w="9525">
            <a:noFill/>
            <a:miter lim="800000"/>
            <a:headEnd/>
            <a:tailEnd/>
          </a:ln>
        </p:spPr>
        <p:txBody>
          <a:bodyPr>
            <a:spAutoFit/>
          </a:bodyPr>
          <a:lstStyle/>
          <a:p>
            <a:r>
              <a:rPr lang="fr-BE" sz="2000" dirty="0"/>
              <a:t>En fonction des circonstances, le transformateur va rechercher :</a:t>
            </a:r>
            <a:endParaRPr lang="fr-BE" sz="2000" b="1" dirty="0"/>
          </a:p>
        </p:txBody>
      </p:sp>
      <p:sp>
        <p:nvSpPr>
          <p:cNvPr id="4" name="Rectangle 3"/>
          <p:cNvSpPr>
            <a:spLocks noChangeArrowheads="1"/>
          </p:cNvSpPr>
          <p:nvPr/>
        </p:nvSpPr>
        <p:spPr bwMode="auto">
          <a:xfrm>
            <a:off x="35496" y="1365736"/>
            <a:ext cx="4896544" cy="1631216"/>
          </a:xfrm>
          <a:prstGeom prst="rect">
            <a:avLst/>
          </a:prstGeom>
          <a:noFill/>
          <a:ln w="9525">
            <a:noFill/>
            <a:miter lim="800000"/>
            <a:headEnd/>
            <a:tailEnd/>
          </a:ln>
        </p:spPr>
        <p:txBody>
          <a:bodyPr wrap="square">
            <a:spAutoFit/>
          </a:bodyPr>
          <a:lstStyle/>
          <a:p>
            <a:pPr marL="342900" indent="-342900">
              <a:buFont typeface="Wingdings" panose="05000000000000000000" pitchFamily="2" charset="2"/>
              <a:buChar char="ü"/>
            </a:pPr>
            <a:r>
              <a:rPr lang="fr-BE" sz="2000" dirty="0"/>
              <a:t>La grande régularité d’une </a:t>
            </a:r>
            <a:r>
              <a:rPr lang="fr-BE" sz="2000" dirty="0" err="1"/>
              <a:t>caractéris-tique</a:t>
            </a:r>
            <a:r>
              <a:rPr lang="fr-BE" sz="2000" dirty="0"/>
              <a:t> : homogénéité de la couleur du placage en alisier et du merisier utilisé en ébénisterie, des ondulations de l’érable, du grain du chêne merrain,...</a:t>
            </a:r>
            <a:endParaRPr lang="fr-BE" sz="2000" b="1" dirty="0"/>
          </a:p>
        </p:txBody>
      </p:sp>
      <p:sp>
        <p:nvSpPr>
          <p:cNvPr id="5" name="Rectangle 4"/>
          <p:cNvSpPr>
            <a:spLocks noChangeArrowheads="1"/>
          </p:cNvSpPr>
          <p:nvPr/>
        </p:nvSpPr>
        <p:spPr bwMode="auto">
          <a:xfrm>
            <a:off x="5166396" y="1365736"/>
            <a:ext cx="3925193" cy="1323439"/>
          </a:xfrm>
          <a:prstGeom prst="rect">
            <a:avLst/>
          </a:prstGeom>
          <a:noFill/>
          <a:ln w="9525">
            <a:noFill/>
            <a:miter lim="800000"/>
            <a:headEnd/>
            <a:tailEnd/>
          </a:ln>
        </p:spPr>
        <p:txBody>
          <a:bodyPr wrap="square">
            <a:spAutoFit/>
          </a:bodyPr>
          <a:lstStyle/>
          <a:p>
            <a:pPr marL="342900" indent="-342900">
              <a:buFont typeface="Wingdings" panose="05000000000000000000" pitchFamily="2" charset="2"/>
              <a:buChar char="ü"/>
            </a:pPr>
            <a:r>
              <a:rPr lang="fr-BE" sz="2000" dirty="0"/>
              <a:t>Des singularités qui induisent une grande hétérogénéité : loupes d’érable, ronce de noyer, broussins, …</a:t>
            </a:r>
            <a:endParaRPr lang="fr-BE" sz="2000" b="1" dirty="0"/>
          </a:p>
        </p:txBody>
      </p:sp>
      <p:sp>
        <p:nvSpPr>
          <p:cNvPr id="16" name="Text Box 1027">
            <a:extLst>
              <a:ext uri="{FF2B5EF4-FFF2-40B4-BE49-F238E27FC236}">
                <a16:creationId xmlns:a16="http://schemas.microsoft.com/office/drawing/2014/main" id="{ABB385F3-75EF-4D51-A8E5-2E38AC31A8E4}"/>
              </a:ext>
            </a:extLst>
          </p:cNvPr>
          <p:cNvSpPr txBox="1">
            <a:spLocks noChangeArrowheads="1"/>
          </p:cNvSpPr>
          <p:nvPr/>
        </p:nvSpPr>
        <p:spPr bwMode="auto">
          <a:xfrm>
            <a:off x="395288" y="-26988"/>
            <a:ext cx="8353425" cy="461963"/>
          </a:xfrm>
          <a:prstGeom prst="rect">
            <a:avLst/>
          </a:prstGeom>
          <a:noFill/>
          <a:ln w="9525">
            <a:noFill/>
            <a:miter lim="800000"/>
            <a:headEnd/>
            <a:tailEnd/>
          </a:ln>
          <a:effectLst/>
        </p:spPr>
        <p:txBody>
          <a:bodyPr>
            <a:spAutoFit/>
          </a:bodyPr>
          <a:lstStyle/>
          <a:p>
            <a:pPr algn="ctr" eaLnBrk="1" hangingPunct="1">
              <a:spcBef>
                <a:spcPct val="50000"/>
              </a:spcBef>
            </a:pPr>
            <a:r>
              <a:rPr lang="en-GB" altLang="fr-FR" sz="2400" b="1" dirty="0"/>
              <a:t>2. </a:t>
            </a:r>
            <a:r>
              <a:rPr lang="fr-FR" altLang="fr-FR" sz="2400" b="1" dirty="0"/>
              <a:t>Les propriétés technologiques : généralités</a:t>
            </a:r>
            <a:endParaRPr lang="fr-BE" altLang="fr-FR" sz="2400" b="1" dirty="0"/>
          </a:p>
        </p:txBody>
      </p:sp>
      <p:grpSp>
        <p:nvGrpSpPr>
          <p:cNvPr id="28" name="Groupe 27">
            <a:extLst>
              <a:ext uri="{FF2B5EF4-FFF2-40B4-BE49-F238E27FC236}">
                <a16:creationId xmlns:a16="http://schemas.microsoft.com/office/drawing/2014/main" id="{973F598F-B7BC-4B0F-BBA3-7F960DFFB08E}"/>
              </a:ext>
            </a:extLst>
          </p:cNvPr>
          <p:cNvGrpSpPr/>
          <p:nvPr/>
        </p:nvGrpSpPr>
        <p:grpSpPr>
          <a:xfrm>
            <a:off x="54546" y="3183272"/>
            <a:ext cx="5151615" cy="3626645"/>
            <a:chOff x="54546" y="3258738"/>
            <a:chExt cx="5151615" cy="3626645"/>
          </a:xfrm>
        </p:grpSpPr>
        <p:grpSp>
          <p:nvGrpSpPr>
            <p:cNvPr id="20" name="Groupe 19">
              <a:extLst>
                <a:ext uri="{FF2B5EF4-FFF2-40B4-BE49-F238E27FC236}">
                  <a16:creationId xmlns:a16="http://schemas.microsoft.com/office/drawing/2014/main" id="{92D21283-65D4-4076-B592-1285EB6ECC6D}"/>
                </a:ext>
              </a:extLst>
            </p:cNvPr>
            <p:cNvGrpSpPr/>
            <p:nvPr/>
          </p:nvGrpSpPr>
          <p:grpSpPr>
            <a:xfrm>
              <a:off x="54546" y="3258738"/>
              <a:ext cx="5151615" cy="3542295"/>
              <a:chOff x="54546" y="3258738"/>
              <a:chExt cx="5151615" cy="3542295"/>
            </a:xfrm>
          </p:grpSpPr>
          <p:grpSp>
            <p:nvGrpSpPr>
              <p:cNvPr id="14" name="Groupe 13">
                <a:extLst>
                  <a:ext uri="{FF2B5EF4-FFF2-40B4-BE49-F238E27FC236}">
                    <a16:creationId xmlns:a16="http://schemas.microsoft.com/office/drawing/2014/main" id="{906B914B-E063-4C22-A213-2DD50933643E}"/>
                  </a:ext>
                </a:extLst>
              </p:cNvPr>
              <p:cNvGrpSpPr/>
              <p:nvPr/>
            </p:nvGrpSpPr>
            <p:grpSpPr>
              <a:xfrm>
                <a:off x="54546" y="3258738"/>
                <a:ext cx="3506130" cy="3541267"/>
                <a:chOff x="846633" y="3258738"/>
                <a:chExt cx="3506130" cy="3541267"/>
              </a:xfrm>
            </p:grpSpPr>
            <p:pic>
              <p:nvPicPr>
                <p:cNvPr id="3" name="Image 2">
                  <a:extLst>
                    <a:ext uri="{FF2B5EF4-FFF2-40B4-BE49-F238E27FC236}">
                      <a16:creationId xmlns:a16="http://schemas.microsoft.com/office/drawing/2014/main" id="{B0FB9700-2A00-4DAC-802E-2244D52BF2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633" y="3272928"/>
                  <a:ext cx="1832039" cy="1832039"/>
                </a:xfrm>
                <a:prstGeom prst="rect">
                  <a:avLst/>
                </a:prstGeom>
              </p:spPr>
            </p:pic>
            <p:pic>
              <p:nvPicPr>
                <p:cNvPr id="7" name="Image 6">
                  <a:extLst>
                    <a:ext uri="{FF2B5EF4-FFF2-40B4-BE49-F238E27FC236}">
                      <a16:creationId xmlns:a16="http://schemas.microsoft.com/office/drawing/2014/main" id="{2D15006C-5582-4DE1-B597-45F7F3A3BFC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731145" y="3258738"/>
                  <a:ext cx="1621618" cy="1846229"/>
                </a:xfrm>
                <a:prstGeom prst="rect">
                  <a:avLst/>
                </a:prstGeom>
              </p:spPr>
            </p:pic>
            <p:pic>
              <p:nvPicPr>
                <p:cNvPr id="10" name="Image 9">
                  <a:extLst>
                    <a:ext uri="{FF2B5EF4-FFF2-40B4-BE49-F238E27FC236}">
                      <a16:creationId xmlns:a16="http://schemas.microsoft.com/office/drawing/2014/main" id="{75CCFFB0-410A-4F4D-B7BA-040301A69EE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6633" y="5138836"/>
                  <a:ext cx="1832039" cy="1661169"/>
                </a:xfrm>
                <a:prstGeom prst="rect">
                  <a:avLst/>
                </a:prstGeom>
              </p:spPr>
            </p:pic>
          </p:grpSp>
          <p:pic>
            <p:nvPicPr>
              <p:cNvPr id="19" name="Image 18">
                <a:extLst>
                  <a:ext uri="{FF2B5EF4-FFF2-40B4-BE49-F238E27FC236}">
                    <a16:creationId xmlns:a16="http://schemas.microsoft.com/office/drawing/2014/main" id="{E1DF7604-A164-4409-BD2D-75A895D6AA2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617989" y="3258738"/>
                <a:ext cx="1588172" cy="3542295"/>
              </a:xfrm>
              <a:prstGeom prst="rect">
                <a:avLst/>
              </a:prstGeom>
            </p:spPr>
          </p:pic>
        </p:grpSp>
        <p:pic>
          <p:nvPicPr>
            <p:cNvPr id="27" name="Image 26">
              <a:extLst>
                <a:ext uri="{FF2B5EF4-FFF2-40B4-BE49-F238E27FC236}">
                  <a16:creationId xmlns:a16="http://schemas.microsoft.com/office/drawing/2014/main" id="{3F433621-8DC3-43FD-A7A5-D39EDDBECE33}"/>
                </a:ext>
              </a:extLst>
            </p:cNvPr>
            <p:cNvPicPr>
              <a:picLocks noChangeAspect="1"/>
            </p:cNvPicPr>
            <p:nvPr/>
          </p:nvPicPr>
          <p:blipFill rotWithShape="1">
            <a:blip r:embed="rId7" cstate="print">
              <a:clrChange>
                <a:clrFrom>
                  <a:srgbClr val="7F7F7F"/>
                </a:clrFrom>
                <a:clrTo>
                  <a:srgbClr val="7F7F7F">
                    <a:alpha val="0"/>
                  </a:srgbClr>
                </a:clrTo>
              </a:clrChange>
              <a:extLst>
                <a:ext uri="{28A0092B-C50C-407E-A947-70E740481C1C}">
                  <a14:useLocalDpi xmlns:a14="http://schemas.microsoft.com/office/drawing/2010/main" val="0"/>
                </a:ext>
              </a:extLst>
            </a:blip>
            <a:srcRect/>
            <a:stretch/>
          </p:blipFill>
          <p:spPr>
            <a:xfrm>
              <a:off x="1619672" y="5157192"/>
              <a:ext cx="2376000" cy="1728191"/>
            </a:xfrm>
            <a:prstGeom prst="rect">
              <a:avLst/>
            </a:prstGeom>
          </p:spPr>
        </p:pic>
      </p:grpSp>
      <p:grpSp>
        <p:nvGrpSpPr>
          <p:cNvPr id="29" name="Groupe 28">
            <a:extLst>
              <a:ext uri="{FF2B5EF4-FFF2-40B4-BE49-F238E27FC236}">
                <a16:creationId xmlns:a16="http://schemas.microsoft.com/office/drawing/2014/main" id="{002869FE-DB1A-4139-8DF8-38647458B70C}"/>
              </a:ext>
            </a:extLst>
          </p:cNvPr>
          <p:cNvGrpSpPr/>
          <p:nvPr/>
        </p:nvGrpSpPr>
        <p:grpSpPr>
          <a:xfrm>
            <a:off x="5292080" y="2884468"/>
            <a:ext cx="3744416" cy="3853442"/>
            <a:chOff x="5292080" y="2959934"/>
            <a:chExt cx="3744416" cy="3853442"/>
          </a:xfrm>
        </p:grpSpPr>
        <p:grpSp>
          <p:nvGrpSpPr>
            <p:cNvPr id="17" name="Groupe 16">
              <a:extLst>
                <a:ext uri="{FF2B5EF4-FFF2-40B4-BE49-F238E27FC236}">
                  <a16:creationId xmlns:a16="http://schemas.microsoft.com/office/drawing/2014/main" id="{37A7A924-0717-4ECA-9471-145F2C65D706}"/>
                </a:ext>
              </a:extLst>
            </p:cNvPr>
            <p:cNvGrpSpPr/>
            <p:nvPr/>
          </p:nvGrpSpPr>
          <p:grpSpPr>
            <a:xfrm>
              <a:off x="5292080" y="2959934"/>
              <a:ext cx="3744416" cy="3853442"/>
              <a:chOff x="5124312" y="2901683"/>
              <a:chExt cx="3744416" cy="3853442"/>
            </a:xfrm>
          </p:grpSpPr>
          <p:pic>
            <p:nvPicPr>
              <p:cNvPr id="9218" name="Picture 2" descr="https://i.etsystatic.com/9679943/r/il/d11827/1731707489/il_794xN.1731707489_kpv5.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12544" y="3645024"/>
                <a:ext cx="1656184" cy="1370420"/>
              </a:xfrm>
              <a:prstGeom prst="rect">
                <a:avLst/>
              </a:prstGeom>
              <a:noFill/>
            </p:spPr>
          </p:pic>
          <p:pic>
            <p:nvPicPr>
              <p:cNvPr id="9220" name="Picture 4" descr="https://tse3.mm.bing.net/th?id=OIP.ZDc0iLgkUxPAaY93e3MpdgHaHa&amp;pid=Api"/>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a:stretch/>
            </p:blipFill>
            <p:spPr bwMode="auto">
              <a:xfrm>
                <a:off x="7196680" y="2901683"/>
                <a:ext cx="1672048" cy="683390"/>
              </a:xfrm>
              <a:prstGeom prst="rect">
                <a:avLst/>
              </a:prstGeom>
              <a:noFill/>
            </p:spPr>
          </p:pic>
          <p:pic>
            <p:nvPicPr>
              <p:cNvPr id="9228" name="Picture 12" descr="https://www.londongallery.net/2409-tm_thickbox_default/bibliotheque-en-ronce-de-noyer.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124312" y="3002828"/>
                <a:ext cx="1969956" cy="3752297"/>
              </a:xfrm>
              <a:prstGeom prst="rect">
                <a:avLst/>
              </a:prstGeom>
              <a:noFill/>
            </p:spPr>
          </p:pic>
        </p:grpSp>
        <p:pic>
          <p:nvPicPr>
            <p:cNvPr id="6146" name="Picture 2" descr="Broussin Erable Gros plan tourné réduite">
              <a:extLst>
                <a:ext uri="{FF2B5EF4-FFF2-40B4-BE49-F238E27FC236}">
                  <a16:creationId xmlns:a16="http://schemas.microsoft.com/office/drawing/2014/main" id="{799D7F83-A031-4D34-86F8-E32E69D3C8AE}"/>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a:stretch/>
          </p:blipFill>
          <p:spPr bwMode="auto">
            <a:xfrm rot="5400000">
              <a:off x="7387395" y="5150907"/>
              <a:ext cx="1642013" cy="165618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5561695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up)">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up)">
                                      <p:cBhvr>
                                        <p:cTn id="2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027"/>
          <p:cNvSpPr txBox="1">
            <a:spLocks noChangeArrowheads="1"/>
          </p:cNvSpPr>
          <p:nvPr/>
        </p:nvSpPr>
        <p:spPr bwMode="auto">
          <a:xfrm>
            <a:off x="0" y="-26988"/>
            <a:ext cx="9144000" cy="461963"/>
          </a:xfrm>
          <a:prstGeom prst="rect">
            <a:avLst/>
          </a:prstGeom>
          <a:noFill/>
          <a:ln w="9525">
            <a:noFill/>
            <a:miter lim="800000"/>
            <a:headEnd/>
            <a:tailEnd/>
          </a:ln>
          <a:effectLst/>
        </p:spPr>
        <p:txBody>
          <a:bodyPr>
            <a:spAutoFit/>
          </a:bodyPr>
          <a:lstStyle/>
          <a:p>
            <a:pPr algn="ctr" eaLnBrk="1" hangingPunct="1">
              <a:spcBef>
                <a:spcPct val="50000"/>
              </a:spcBef>
            </a:pPr>
            <a:r>
              <a:rPr lang="en-GB" altLang="fr-FR" sz="2400" b="1" dirty="0"/>
              <a:t>3. </a:t>
            </a:r>
            <a:r>
              <a:rPr lang="fr-FR" altLang="fr-FR" sz="2400" b="1" dirty="0"/>
              <a:t>Propriétés de quelques feuillus précieux</a:t>
            </a:r>
            <a:endParaRPr lang="fr-BE" altLang="fr-FR" sz="2400" b="1" dirty="0"/>
          </a:p>
        </p:txBody>
      </p:sp>
      <p:graphicFrame>
        <p:nvGraphicFramePr>
          <p:cNvPr id="2051" name="Object 3"/>
          <p:cNvGraphicFramePr>
            <a:graphicFrameLocks noChangeAspect="1"/>
          </p:cNvGraphicFramePr>
          <p:nvPr/>
        </p:nvGraphicFramePr>
        <p:xfrm>
          <a:off x="24680" y="764704"/>
          <a:ext cx="9083824" cy="4113743"/>
        </p:xfrm>
        <a:graphic>
          <a:graphicData uri="http://schemas.openxmlformats.org/presentationml/2006/ole">
            <mc:AlternateContent xmlns:mc="http://schemas.openxmlformats.org/markup-compatibility/2006">
              <mc:Choice xmlns:v="urn:schemas-microsoft-com:vml" Requires="v">
                <p:oleObj spid="_x0000_s2160" name="Feuille de calcul" r:id="rId4" imgW="11934847" imgH="5410136" progId="Excel.Sheet.12">
                  <p:embed/>
                </p:oleObj>
              </mc:Choice>
              <mc:Fallback>
                <p:oleObj name="Feuille de calcul" r:id="rId4" imgW="11934847" imgH="5410136" progId="Excel.Sheet.12">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80" y="764704"/>
                        <a:ext cx="9083824" cy="4113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ZoneTexte 1">
            <a:extLst>
              <a:ext uri="{FF2B5EF4-FFF2-40B4-BE49-F238E27FC236}">
                <a16:creationId xmlns:a16="http://schemas.microsoft.com/office/drawing/2014/main" id="{2343B70D-9770-4473-A088-14048C3CE791}"/>
              </a:ext>
            </a:extLst>
          </p:cNvPr>
          <p:cNvSpPr txBox="1"/>
          <p:nvPr/>
        </p:nvSpPr>
        <p:spPr>
          <a:xfrm>
            <a:off x="7066880" y="528935"/>
            <a:ext cx="2232248" cy="307777"/>
          </a:xfrm>
          <a:prstGeom prst="rect">
            <a:avLst/>
          </a:prstGeom>
          <a:noFill/>
        </p:spPr>
        <p:txBody>
          <a:bodyPr wrap="square" rtlCol="0">
            <a:spAutoFit/>
          </a:bodyPr>
          <a:lstStyle/>
          <a:p>
            <a:r>
              <a:rPr lang="fr-BE" sz="1400" b="1" dirty="0"/>
              <a:t>À titre de comparaison</a:t>
            </a:r>
          </a:p>
        </p:txBody>
      </p:sp>
      <p:sp>
        <p:nvSpPr>
          <p:cNvPr id="5" name="ZoneTexte 4">
            <a:extLst>
              <a:ext uri="{FF2B5EF4-FFF2-40B4-BE49-F238E27FC236}">
                <a16:creationId xmlns:a16="http://schemas.microsoft.com/office/drawing/2014/main" id="{25869572-403F-453A-8FF4-CA60EED4B6F5}"/>
              </a:ext>
            </a:extLst>
          </p:cNvPr>
          <p:cNvSpPr txBox="1"/>
          <p:nvPr/>
        </p:nvSpPr>
        <p:spPr>
          <a:xfrm>
            <a:off x="298128" y="5208176"/>
            <a:ext cx="8805052" cy="1323439"/>
          </a:xfrm>
          <a:prstGeom prst="rect">
            <a:avLst/>
          </a:prstGeom>
          <a:noFill/>
        </p:spPr>
        <p:txBody>
          <a:bodyPr wrap="square" rtlCol="0">
            <a:spAutoFit/>
          </a:bodyPr>
          <a:lstStyle/>
          <a:p>
            <a:r>
              <a:rPr lang="fr-BE" sz="2000" dirty="0"/>
              <a:t>Les grumes ou billes d’autres essences telles que l’alisier, l’orme, le buis, le cormier, le pommier, le poirier, voire le robinier accèdent, soit de façon systématique, soit dans des conditions particulières, au marché des feuillus précieux. Le caractère précieux d’une essence est très volatile (cf. merisier).  </a:t>
            </a:r>
          </a:p>
        </p:txBody>
      </p:sp>
      <p:sp>
        <p:nvSpPr>
          <p:cNvPr id="3" name="Rectangle 2">
            <a:extLst>
              <a:ext uri="{FF2B5EF4-FFF2-40B4-BE49-F238E27FC236}">
                <a16:creationId xmlns:a16="http://schemas.microsoft.com/office/drawing/2014/main" id="{E7B29312-8D5C-4ECD-B63D-E31BF3B90CFA}"/>
              </a:ext>
            </a:extLst>
          </p:cNvPr>
          <p:cNvSpPr/>
          <p:nvPr/>
        </p:nvSpPr>
        <p:spPr bwMode="auto">
          <a:xfrm>
            <a:off x="7130380" y="516235"/>
            <a:ext cx="1972800" cy="4349512"/>
          </a:xfrm>
          <a:prstGeom prst="rect">
            <a:avLst/>
          </a:prstGeom>
          <a:noFill/>
          <a:ln w="63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fr-BE" sz="1800" b="0" i="0" u="none" strike="noStrike" cap="none" normalizeH="0" baseline="0">
              <a:ln>
                <a:noFill/>
              </a:ln>
              <a:solidFill>
                <a:schemeClr val="tx1"/>
              </a:solidFill>
              <a:effectLst/>
              <a:latin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5" name="Object 3"/>
          <p:cNvGraphicFramePr>
            <a:graphicFrameLocks noChangeAspect="1"/>
          </p:cNvGraphicFramePr>
          <p:nvPr>
            <p:extLst>
              <p:ext uri="{D42A27DB-BD31-4B8C-83A1-F6EECF244321}">
                <p14:modId xmlns:p14="http://schemas.microsoft.com/office/powerpoint/2010/main" val="3558346524"/>
              </p:ext>
            </p:extLst>
          </p:nvPr>
        </p:nvGraphicFramePr>
        <p:xfrm>
          <a:off x="34925" y="765175"/>
          <a:ext cx="9058275" cy="3722688"/>
        </p:xfrm>
        <a:graphic>
          <a:graphicData uri="http://schemas.openxmlformats.org/presentationml/2006/ole">
            <mc:AlternateContent xmlns:mc="http://schemas.openxmlformats.org/markup-compatibility/2006">
              <mc:Choice xmlns:v="urn:schemas-microsoft-com:vml" Requires="v">
                <p:oleObj spid="_x0000_s3186" name="Worksheet" r:id="rId3" imgW="11934825" imgH="4905517" progId="Excel.Sheet.12">
                  <p:embed/>
                </p:oleObj>
              </mc:Choice>
              <mc:Fallback>
                <p:oleObj name="Worksheet" r:id="rId3" imgW="11934825" imgH="4905517" progId="Excel.Sheet.12">
                  <p:embed/>
                  <p:pic>
                    <p:nvPicPr>
                      <p:cNvPr id="0" name="Picture 3"/>
                      <p:cNvPicPr>
                        <a:picLocks noChangeAspect="1" noChangeArrowheads="1"/>
                      </p:cNvPicPr>
                      <p:nvPr/>
                    </p:nvPicPr>
                    <p:blipFill>
                      <a:blip r:embed="rId4"/>
                      <a:srcRect/>
                      <a:stretch>
                        <a:fillRect/>
                      </a:stretch>
                    </p:blipFill>
                    <p:spPr bwMode="auto">
                      <a:xfrm>
                        <a:off x="34925" y="765175"/>
                        <a:ext cx="9058275" cy="372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ext Box 1027">
            <a:extLst>
              <a:ext uri="{FF2B5EF4-FFF2-40B4-BE49-F238E27FC236}">
                <a16:creationId xmlns:a16="http://schemas.microsoft.com/office/drawing/2014/main" id="{5DFDC9A5-7B8F-4875-803D-245CC272D877}"/>
              </a:ext>
            </a:extLst>
          </p:cNvPr>
          <p:cNvSpPr txBox="1">
            <a:spLocks noChangeArrowheads="1"/>
          </p:cNvSpPr>
          <p:nvPr/>
        </p:nvSpPr>
        <p:spPr bwMode="auto">
          <a:xfrm>
            <a:off x="0" y="-26988"/>
            <a:ext cx="9144000" cy="461963"/>
          </a:xfrm>
          <a:prstGeom prst="rect">
            <a:avLst/>
          </a:prstGeom>
          <a:noFill/>
          <a:ln w="9525">
            <a:noFill/>
            <a:miter lim="800000"/>
            <a:headEnd/>
            <a:tailEnd/>
          </a:ln>
          <a:effectLst/>
        </p:spPr>
        <p:txBody>
          <a:bodyPr>
            <a:spAutoFit/>
          </a:bodyPr>
          <a:lstStyle/>
          <a:p>
            <a:pPr algn="ctr" eaLnBrk="1" hangingPunct="1">
              <a:spcBef>
                <a:spcPct val="50000"/>
              </a:spcBef>
            </a:pPr>
            <a:r>
              <a:rPr lang="en-GB" altLang="fr-FR" sz="2400" b="1" dirty="0"/>
              <a:t>3. </a:t>
            </a:r>
            <a:r>
              <a:rPr lang="fr-FR" altLang="fr-FR" sz="2400" b="1" dirty="0"/>
              <a:t>Propriétés de quelques feuillus précieux</a:t>
            </a:r>
            <a:endParaRPr lang="fr-BE" altLang="fr-FR" sz="2400" b="1" dirty="0"/>
          </a:p>
        </p:txBody>
      </p:sp>
      <p:sp>
        <p:nvSpPr>
          <p:cNvPr id="6" name="Rectangle 5">
            <a:extLst>
              <a:ext uri="{FF2B5EF4-FFF2-40B4-BE49-F238E27FC236}">
                <a16:creationId xmlns:a16="http://schemas.microsoft.com/office/drawing/2014/main" id="{BD58E6FA-7295-43C3-A609-8F498C91EA91}"/>
              </a:ext>
            </a:extLst>
          </p:cNvPr>
          <p:cNvSpPr/>
          <p:nvPr/>
        </p:nvSpPr>
        <p:spPr>
          <a:xfrm>
            <a:off x="39316" y="4440188"/>
            <a:ext cx="9053374" cy="246221"/>
          </a:xfrm>
          <a:prstGeom prst="rect">
            <a:avLst/>
          </a:prstGeom>
        </p:spPr>
        <p:txBody>
          <a:bodyPr wrap="square">
            <a:spAutoFit/>
          </a:bodyPr>
          <a:lstStyle/>
          <a:p>
            <a:r>
              <a:rPr lang="fr-BE" sz="1000" b="1" dirty="0" err="1"/>
              <a:t>Tropix</a:t>
            </a:r>
            <a:r>
              <a:rPr lang="fr-BE" sz="1000" b="1" dirty="0"/>
              <a:t> 7</a:t>
            </a:r>
            <a:r>
              <a:rPr lang="fr-BE" sz="1000" dirty="0"/>
              <a:t> : fiches techniques de plus de 200 essences, dont une quinzaine de tempérées.  </a:t>
            </a:r>
            <a:r>
              <a:rPr lang="fr-BE" sz="1000" dirty="0">
                <a:hlinkClick r:id="rId5"/>
              </a:rPr>
              <a:t>https://tropix.cirad.fr/fiches-disponibles</a:t>
            </a:r>
            <a:r>
              <a:rPr lang="fr-BE" sz="1000" dirty="0"/>
              <a:t> </a:t>
            </a:r>
          </a:p>
        </p:txBody>
      </p:sp>
      <p:sp>
        <p:nvSpPr>
          <p:cNvPr id="7" name="ZoneTexte 6">
            <a:extLst>
              <a:ext uri="{FF2B5EF4-FFF2-40B4-BE49-F238E27FC236}">
                <a16:creationId xmlns:a16="http://schemas.microsoft.com/office/drawing/2014/main" id="{EC96BE2A-8C82-4767-89DD-620AAA88FD12}"/>
              </a:ext>
            </a:extLst>
          </p:cNvPr>
          <p:cNvSpPr txBox="1"/>
          <p:nvPr/>
        </p:nvSpPr>
        <p:spPr>
          <a:xfrm>
            <a:off x="7048847" y="528935"/>
            <a:ext cx="2232248" cy="307777"/>
          </a:xfrm>
          <a:prstGeom prst="rect">
            <a:avLst/>
          </a:prstGeom>
          <a:noFill/>
        </p:spPr>
        <p:txBody>
          <a:bodyPr wrap="square" rtlCol="0">
            <a:spAutoFit/>
          </a:bodyPr>
          <a:lstStyle/>
          <a:p>
            <a:r>
              <a:rPr lang="fr-BE" sz="1400" b="1" dirty="0"/>
              <a:t>À titre de comparaison</a:t>
            </a:r>
          </a:p>
        </p:txBody>
      </p:sp>
      <p:sp>
        <p:nvSpPr>
          <p:cNvPr id="8" name="Rectangle 7">
            <a:extLst>
              <a:ext uri="{FF2B5EF4-FFF2-40B4-BE49-F238E27FC236}">
                <a16:creationId xmlns:a16="http://schemas.microsoft.com/office/drawing/2014/main" id="{87C2404B-6891-4345-95D1-8FDA00F5C6BE}"/>
              </a:ext>
            </a:extLst>
          </p:cNvPr>
          <p:cNvSpPr/>
          <p:nvPr/>
        </p:nvSpPr>
        <p:spPr bwMode="auto">
          <a:xfrm>
            <a:off x="7111330" y="528935"/>
            <a:ext cx="1972800" cy="3600000"/>
          </a:xfrm>
          <a:prstGeom prst="rect">
            <a:avLst/>
          </a:prstGeom>
          <a:noFill/>
          <a:ln w="63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fr-BE" sz="1800" b="0" i="0" u="none" strike="noStrike" cap="none" normalizeH="0" baseline="0">
              <a:ln>
                <a:noFill/>
              </a:ln>
              <a:solidFill>
                <a:schemeClr val="tx1"/>
              </a:solidFill>
              <a:effectLst/>
              <a:latin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9" name="Object 3"/>
          <p:cNvGraphicFramePr>
            <a:graphicFrameLocks noChangeAspect="1"/>
          </p:cNvGraphicFramePr>
          <p:nvPr/>
        </p:nvGraphicFramePr>
        <p:xfrm>
          <a:off x="1115616" y="908720"/>
          <a:ext cx="2752725" cy="5010150"/>
        </p:xfrm>
        <a:graphic>
          <a:graphicData uri="http://schemas.openxmlformats.org/presentationml/2006/ole">
            <mc:AlternateContent xmlns:mc="http://schemas.openxmlformats.org/markup-compatibility/2006">
              <mc:Choice xmlns:v="urn:schemas-microsoft-com:vml" Requires="v">
                <p:oleObj spid="_x0000_s4315" name="Feuille de calcul" r:id="rId4" imgW="2752722" imgH="5010086" progId="Excel.Sheet.12">
                  <p:embed/>
                </p:oleObj>
              </mc:Choice>
              <mc:Fallback>
                <p:oleObj name="Feuille de calcul" r:id="rId4" imgW="2752722" imgH="5010086" progId="Excel.Sheet.12">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5616" y="908720"/>
                        <a:ext cx="2752725" cy="501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0" name="Object 4"/>
          <p:cNvGraphicFramePr>
            <a:graphicFrameLocks noChangeAspect="1"/>
          </p:cNvGraphicFramePr>
          <p:nvPr>
            <p:extLst>
              <p:ext uri="{D42A27DB-BD31-4B8C-83A1-F6EECF244321}">
                <p14:modId xmlns:p14="http://schemas.microsoft.com/office/powerpoint/2010/main" val="469233645"/>
              </p:ext>
            </p:extLst>
          </p:nvPr>
        </p:nvGraphicFramePr>
        <p:xfrm>
          <a:off x="4572000" y="908720"/>
          <a:ext cx="3877816" cy="3125995"/>
        </p:xfrm>
        <a:graphic>
          <a:graphicData uri="http://schemas.openxmlformats.org/presentationml/2006/ole">
            <mc:AlternateContent xmlns:mc="http://schemas.openxmlformats.org/markup-compatibility/2006">
              <mc:Choice xmlns:v="urn:schemas-microsoft-com:vml" Requires="v">
                <p:oleObj spid="_x0000_s4316" name="Worksheet" r:id="rId6" imgW="3733800" imgH="3009715" progId="Excel.Sheet.12">
                  <p:embed/>
                </p:oleObj>
              </mc:Choice>
              <mc:Fallback>
                <p:oleObj name="Worksheet" r:id="rId6" imgW="3733800" imgH="3009715" progId="Excel.Sheet.12">
                  <p:embed/>
                  <p:pic>
                    <p:nvPicPr>
                      <p:cNvPr id="0" name="Picture 4"/>
                      <p:cNvPicPr>
                        <a:picLocks noChangeAspect="1" noChangeArrowheads="1"/>
                      </p:cNvPicPr>
                      <p:nvPr/>
                    </p:nvPicPr>
                    <p:blipFill>
                      <a:blip r:embed="rId7"/>
                      <a:srcRect/>
                      <a:stretch>
                        <a:fillRect/>
                      </a:stretch>
                    </p:blipFill>
                    <p:spPr bwMode="auto">
                      <a:xfrm>
                        <a:off x="4572000" y="908720"/>
                        <a:ext cx="3877816" cy="3125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ext Box 1027">
            <a:extLst>
              <a:ext uri="{FF2B5EF4-FFF2-40B4-BE49-F238E27FC236}">
                <a16:creationId xmlns:a16="http://schemas.microsoft.com/office/drawing/2014/main" id="{25D58B56-2623-4AB1-B8E4-DE5E4B0359D0}"/>
              </a:ext>
            </a:extLst>
          </p:cNvPr>
          <p:cNvSpPr txBox="1">
            <a:spLocks noChangeArrowheads="1"/>
          </p:cNvSpPr>
          <p:nvPr/>
        </p:nvSpPr>
        <p:spPr bwMode="auto">
          <a:xfrm>
            <a:off x="0" y="-26988"/>
            <a:ext cx="9144000" cy="461963"/>
          </a:xfrm>
          <a:prstGeom prst="rect">
            <a:avLst/>
          </a:prstGeom>
          <a:noFill/>
          <a:ln w="9525">
            <a:noFill/>
            <a:miter lim="800000"/>
            <a:headEnd/>
            <a:tailEnd/>
          </a:ln>
          <a:effectLst/>
        </p:spPr>
        <p:txBody>
          <a:bodyPr>
            <a:spAutoFit/>
          </a:bodyPr>
          <a:lstStyle/>
          <a:p>
            <a:pPr algn="ctr" eaLnBrk="1" hangingPunct="1">
              <a:spcBef>
                <a:spcPct val="50000"/>
              </a:spcBef>
            </a:pPr>
            <a:r>
              <a:rPr lang="en-GB" altLang="fr-FR" sz="2400" b="1" dirty="0"/>
              <a:t>3. </a:t>
            </a:r>
            <a:r>
              <a:rPr lang="fr-FR" altLang="fr-FR" sz="2400" b="1" dirty="0"/>
              <a:t>Propriétés de quelques feuillus précieux</a:t>
            </a:r>
            <a:endParaRPr lang="fr-BE" altLang="fr-FR" sz="2400" b="1" dirty="0"/>
          </a:p>
        </p:txBody>
      </p:sp>
    </p:spTree>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035" descr="L:\DMF\TEC\Céline V\CoursAnatomieBois\Cours Anatomie FUSAGx 2010\PowerPoint\Figures PowerPoint\Bois Figurés\Broussin Erable Gros plan tourné réduite.jpg">
            <a:extLst>
              <a:ext uri="{FF2B5EF4-FFF2-40B4-BE49-F238E27FC236}">
                <a16:creationId xmlns:a16="http://schemas.microsoft.com/office/drawing/2014/main" id="{BA74A2B9-E666-40C5-A155-4B7DC80B55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8926"/>
            <a:ext cx="9180205" cy="6886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6" name="Image 2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02197" y="116632"/>
            <a:ext cx="1677915" cy="1258218"/>
          </a:xfrm>
          <a:prstGeom prst="rect">
            <a:avLst/>
          </a:prstGeom>
          <a:noFill/>
          <a:ln w="28575">
            <a:solidFill>
              <a:schemeClr val="bg1"/>
            </a:solidFill>
            <a:miter lim="800000"/>
            <a:headEnd/>
            <a:tailEnd/>
          </a:ln>
        </p:spPr>
      </p:pic>
      <p:pic>
        <p:nvPicPr>
          <p:cNvPr id="21507" name="Image 2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0629" y="135905"/>
            <a:ext cx="3317875" cy="2212975"/>
          </a:xfrm>
          <a:prstGeom prst="rect">
            <a:avLst/>
          </a:prstGeom>
          <a:noFill/>
          <a:ln w="28575">
            <a:solidFill>
              <a:schemeClr val="bg1"/>
            </a:solidFill>
            <a:miter lim="800000"/>
            <a:headEnd/>
            <a:tailEnd/>
          </a:ln>
        </p:spPr>
      </p:pic>
      <p:pic>
        <p:nvPicPr>
          <p:cNvPr id="21508" name="Image 2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15817" y="1484313"/>
            <a:ext cx="2889250" cy="1844675"/>
          </a:xfrm>
          <a:prstGeom prst="rect">
            <a:avLst/>
          </a:prstGeom>
          <a:noFill/>
          <a:ln w="28575">
            <a:solidFill>
              <a:schemeClr val="bg1"/>
            </a:solidFill>
            <a:miter lim="800000"/>
            <a:headEnd/>
            <a:tailEnd/>
          </a:ln>
        </p:spPr>
      </p:pic>
      <p:pic>
        <p:nvPicPr>
          <p:cNvPr id="21509" name="Image 28"/>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3413" y="982836"/>
            <a:ext cx="3146425" cy="1858963"/>
          </a:xfrm>
          <a:prstGeom prst="rect">
            <a:avLst/>
          </a:prstGeom>
          <a:noFill/>
          <a:ln w="28575">
            <a:solidFill>
              <a:schemeClr val="bg1"/>
            </a:solidFill>
            <a:miter lim="800000"/>
            <a:headEnd/>
            <a:tailEnd/>
          </a:ln>
        </p:spPr>
      </p:pic>
      <p:pic>
        <p:nvPicPr>
          <p:cNvPr id="21510" name="Image 29"/>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450" y="2419524"/>
            <a:ext cx="1897063" cy="2233612"/>
          </a:xfrm>
          <a:prstGeom prst="rect">
            <a:avLst/>
          </a:prstGeom>
          <a:noFill/>
          <a:ln w="28575">
            <a:solidFill>
              <a:schemeClr val="bg1"/>
            </a:solidFill>
            <a:miter lim="800000"/>
            <a:headEnd/>
            <a:tailEnd/>
          </a:ln>
        </p:spPr>
      </p:pic>
      <p:pic>
        <p:nvPicPr>
          <p:cNvPr id="21511" name="Image 35"/>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61245" y="2979341"/>
            <a:ext cx="1465262" cy="1601787"/>
          </a:xfrm>
          <a:prstGeom prst="rect">
            <a:avLst/>
          </a:prstGeom>
          <a:noFill/>
          <a:ln w="28575">
            <a:solidFill>
              <a:schemeClr val="bg1"/>
            </a:solidFill>
            <a:miter lim="800000"/>
            <a:headEnd/>
            <a:tailEnd/>
          </a:ln>
        </p:spPr>
      </p:pic>
      <p:pic>
        <p:nvPicPr>
          <p:cNvPr id="21512" name="Image 37"/>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88224" y="3494732"/>
            <a:ext cx="3249612" cy="3822700"/>
          </a:xfrm>
          <a:prstGeom prst="rect">
            <a:avLst/>
          </a:prstGeom>
          <a:noFill/>
          <a:ln w="9525">
            <a:noFill/>
            <a:miter lim="800000"/>
            <a:headEnd/>
            <a:tailEnd/>
          </a:ln>
        </p:spPr>
      </p:pic>
      <p:pic>
        <p:nvPicPr>
          <p:cNvPr id="21513" name="Image 33"/>
          <p:cNvPicPr>
            <a:picLocks noChangeAspect="1" noChangeArrowheads="1"/>
          </p:cNvPicPr>
          <p:nvPr/>
        </p:nvPicPr>
        <p:blipFill>
          <a:blip r:embed="rId10"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39998" y="4617417"/>
            <a:ext cx="3271838" cy="2435225"/>
          </a:xfrm>
          <a:prstGeom prst="rect">
            <a:avLst/>
          </a:prstGeom>
          <a:noFill/>
          <a:ln w="9525">
            <a:noFill/>
            <a:miter lim="800000"/>
            <a:headEnd/>
            <a:tailEnd/>
          </a:ln>
        </p:spPr>
      </p:pic>
      <p:pic>
        <p:nvPicPr>
          <p:cNvPr id="21514" name="Image 31"/>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bwMode="auto">
          <a:xfrm>
            <a:off x="2978894" y="5177681"/>
            <a:ext cx="2334917" cy="1592262"/>
          </a:xfrm>
          <a:prstGeom prst="rect">
            <a:avLst/>
          </a:prstGeom>
          <a:noFill/>
          <a:ln w="28575">
            <a:solidFill>
              <a:schemeClr val="bg1"/>
            </a:solidFill>
            <a:miter lim="800000"/>
            <a:headEnd/>
            <a:tailEnd/>
          </a:ln>
        </p:spPr>
      </p:pic>
      <p:pic>
        <p:nvPicPr>
          <p:cNvPr id="21515" name="Image 40"/>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bwMode="auto">
          <a:xfrm>
            <a:off x="3635896" y="3501008"/>
            <a:ext cx="1677915" cy="1403350"/>
          </a:xfrm>
          <a:prstGeom prst="rect">
            <a:avLst/>
          </a:prstGeom>
          <a:noFill/>
          <a:ln w="28575">
            <a:solidFill>
              <a:schemeClr val="bg1"/>
            </a:solidFill>
            <a:miter lim="800000"/>
            <a:headEnd/>
            <a:tailEnd/>
          </a:ln>
        </p:spPr>
      </p:pic>
      <p:pic>
        <p:nvPicPr>
          <p:cNvPr id="21516" name="Image 42"/>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436096" y="3448050"/>
            <a:ext cx="1330370" cy="2434878"/>
          </a:xfrm>
          <a:prstGeom prst="rect">
            <a:avLst/>
          </a:prstGeom>
          <a:noFill/>
          <a:ln w="28575">
            <a:solidFill>
              <a:schemeClr val="bg1"/>
            </a:solidFill>
            <a:miter lim="800000"/>
            <a:headEnd/>
            <a:tailEnd/>
          </a:ln>
        </p:spPr>
      </p:pic>
      <p:pic>
        <p:nvPicPr>
          <p:cNvPr id="13" name="Picture 2" descr="https://www.aucreuxdunarbre.fr/wp-content/uploads/2018/07/assiette-creuse-en-bois-180629-099.jpg">
            <a:extLst>
              <a:ext uri="{FF2B5EF4-FFF2-40B4-BE49-F238E27FC236}">
                <a16:creationId xmlns:a16="http://schemas.microsoft.com/office/drawing/2014/main" id="{64C4E5C6-0C24-4E4D-AD1A-A44FD1E7BC40}"/>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308304" y="2542675"/>
            <a:ext cx="1277351" cy="886325"/>
          </a:xfrm>
          <a:prstGeom prst="rect">
            <a:avLst/>
          </a:prstGeom>
          <a:noFill/>
          <a:ln w="28575">
            <a:solidFill>
              <a:schemeClr val="bg1"/>
            </a:solidFill>
          </a:ln>
        </p:spPr>
      </p:pic>
      <p:pic>
        <p:nvPicPr>
          <p:cNvPr id="3" name="Image 2">
            <a:extLst>
              <a:ext uri="{FF2B5EF4-FFF2-40B4-BE49-F238E27FC236}">
                <a16:creationId xmlns:a16="http://schemas.microsoft.com/office/drawing/2014/main" id="{18816680-E1C3-4156-A408-7B2535363447}"/>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flipH="1">
            <a:off x="298335" y="161664"/>
            <a:ext cx="1296144" cy="639810"/>
          </a:xfrm>
          <a:prstGeom prst="rect">
            <a:avLst/>
          </a:prstGeom>
          <a:ln w="28575">
            <a:solidFill>
              <a:schemeClr val="bg1"/>
            </a:solidFill>
          </a:ln>
        </p:spPr>
      </p:pic>
      <p:pic>
        <p:nvPicPr>
          <p:cNvPr id="5" name="Image 4">
            <a:extLst>
              <a:ext uri="{FF2B5EF4-FFF2-40B4-BE49-F238E27FC236}">
                <a16:creationId xmlns:a16="http://schemas.microsoft.com/office/drawing/2014/main" id="{3662064C-876F-471A-9BE6-9A6B3B6FC30C}"/>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104010" y="154261"/>
            <a:ext cx="1171065" cy="680974"/>
          </a:xfrm>
          <a:prstGeom prst="rect">
            <a:avLst/>
          </a:prstGeom>
          <a:ln w="28575">
            <a:solidFill>
              <a:schemeClr val="bg1"/>
            </a:solidFill>
          </a:ln>
        </p:spPr>
      </p:pic>
      <p:pic>
        <p:nvPicPr>
          <p:cNvPr id="9" name="Image 8">
            <a:extLst>
              <a:ext uri="{FF2B5EF4-FFF2-40B4-BE49-F238E27FC236}">
                <a16:creationId xmlns:a16="http://schemas.microsoft.com/office/drawing/2014/main" id="{4C4E6184-C0DB-42C5-9469-C5F683EF23BF}"/>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614020" y="6021288"/>
            <a:ext cx="1019597" cy="764697"/>
          </a:xfrm>
          <a:prstGeom prst="rect">
            <a:avLst/>
          </a:prstGeom>
          <a:ln w="28575">
            <a:solidFill>
              <a:schemeClr val="bg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0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50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5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5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151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151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151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151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30835A27-4FB4-45FF-A9A5-FFBA10E7BA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908906" y="-1219200"/>
            <a:ext cx="7326188" cy="9144000"/>
          </a:xfrm>
          <a:prstGeom prst="rect">
            <a:avLst/>
          </a:prstGeom>
        </p:spPr>
      </p:pic>
      <p:sp>
        <p:nvSpPr>
          <p:cNvPr id="22530" name="Text Box 1027"/>
          <p:cNvSpPr txBox="1">
            <a:spLocks noChangeArrowheads="1"/>
          </p:cNvSpPr>
          <p:nvPr/>
        </p:nvSpPr>
        <p:spPr bwMode="auto">
          <a:xfrm>
            <a:off x="0" y="44450"/>
            <a:ext cx="9144000" cy="461963"/>
          </a:xfrm>
          <a:prstGeom prst="rect">
            <a:avLst/>
          </a:prstGeom>
          <a:noFill/>
          <a:ln w="9525">
            <a:noFill/>
            <a:miter lim="800000"/>
            <a:headEnd/>
            <a:tailEnd/>
          </a:ln>
          <a:effectLst/>
        </p:spPr>
        <p:txBody>
          <a:bodyPr>
            <a:spAutoFit/>
          </a:bodyPr>
          <a:lstStyle/>
          <a:p>
            <a:pPr algn="ctr" eaLnBrk="1" hangingPunct="1">
              <a:spcBef>
                <a:spcPct val="50000"/>
              </a:spcBef>
            </a:pPr>
            <a:r>
              <a:rPr lang="en-GB" altLang="fr-FR" sz="2400" b="1" dirty="0"/>
              <a:t>4. Conclusion</a:t>
            </a:r>
            <a:endParaRPr lang="fr-BE" altLang="fr-FR" sz="2400" b="1" dirty="0"/>
          </a:p>
        </p:txBody>
      </p:sp>
      <p:sp>
        <p:nvSpPr>
          <p:cNvPr id="22531" name="Rectangle 5"/>
          <p:cNvSpPr>
            <a:spLocks noChangeArrowheads="1"/>
          </p:cNvSpPr>
          <p:nvPr/>
        </p:nvSpPr>
        <p:spPr bwMode="auto">
          <a:xfrm>
            <a:off x="971352" y="2036845"/>
            <a:ext cx="7201048" cy="1015663"/>
          </a:xfrm>
          <a:prstGeom prst="rect">
            <a:avLst/>
          </a:prstGeom>
          <a:solidFill>
            <a:schemeClr val="bg1"/>
          </a:solidFill>
          <a:ln w="9525">
            <a:noFill/>
            <a:miter lim="800000"/>
            <a:headEnd/>
            <a:tailEnd/>
          </a:ln>
        </p:spPr>
        <p:txBody>
          <a:bodyPr wrap="square">
            <a:spAutoFit/>
          </a:bodyPr>
          <a:lstStyle/>
          <a:p>
            <a:r>
              <a:rPr lang="fr-BE" sz="2000" dirty="0"/>
              <a:t>Propriétés en partie fixées intrinsèquement et en partie influencées par des facteurs externes (sylviculture, milieu de croissance)</a:t>
            </a:r>
            <a:endParaRPr lang="fr-BE" sz="2000" b="1" dirty="0"/>
          </a:p>
        </p:txBody>
      </p:sp>
      <p:sp>
        <p:nvSpPr>
          <p:cNvPr id="22533" name="Rectangle 6"/>
          <p:cNvSpPr>
            <a:spLocks noChangeArrowheads="1"/>
          </p:cNvSpPr>
          <p:nvPr/>
        </p:nvSpPr>
        <p:spPr bwMode="auto">
          <a:xfrm>
            <a:off x="971352" y="4149080"/>
            <a:ext cx="7201048" cy="1323439"/>
          </a:xfrm>
          <a:prstGeom prst="rect">
            <a:avLst/>
          </a:prstGeom>
          <a:solidFill>
            <a:schemeClr val="bg1"/>
          </a:solidFill>
          <a:ln w="9525">
            <a:noFill/>
            <a:miter lim="800000"/>
            <a:headEnd/>
            <a:tailEnd/>
          </a:ln>
        </p:spPr>
        <p:txBody>
          <a:bodyPr wrap="square">
            <a:spAutoFit/>
          </a:bodyPr>
          <a:lstStyle/>
          <a:p>
            <a:r>
              <a:rPr lang="fr-BE" sz="2000" dirty="0"/>
              <a:t>Avec une sylviculture adéquate visant à la production de bois de qualité (cernes réguliers, essence en station, …), et en fonction du marché, on considérera peut-être comme précieuses des essences qui ne le sont pas aujourd’hui …</a:t>
            </a:r>
            <a:endParaRPr lang="fr-BE" sz="2000" b="1" dirty="0"/>
          </a:p>
        </p:txBody>
      </p:sp>
      <p:sp>
        <p:nvSpPr>
          <p:cNvPr id="22534" name="Rectangle 7"/>
          <p:cNvSpPr>
            <a:spLocks noChangeArrowheads="1"/>
          </p:cNvSpPr>
          <p:nvPr/>
        </p:nvSpPr>
        <p:spPr bwMode="auto">
          <a:xfrm>
            <a:off x="971352" y="980728"/>
            <a:ext cx="7201048" cy="707886"/>
          </a:xfrm>
          <a:prstGeom prst="rect">
            <a:avLst/>
          </a:prstGeom>
          <a:solidFill>
            <a:schemeClr val="bg1"/>
          </a:solidFill>
          <a:ln w="9525">
            <a:noFill/>
            <a:miter lim="800000"/>
            <a:headEnd/>
            <a:tailEnd/>
          </a:ln>
        </p:spPr>
        <p:txBody>
          <a:bodyPr wrap="square">
            <a:spAutoFit/>
          </a:bodyPr>
          <a:lstStyle/>
          <a:p>
            <a:r>
              <a:rPr lang="fr-BE" sz="2000" dirty="0"/>
              <a:t>De nombreuses propriétés (technologiques, esthétiques, tactiles, organoleptiques, …) caractérisent le matériau bois</a:t>
            </a:r>
            <a:endParaRPr lang="fr-BE" sz="2000" b="1" dirty="0"/>
          </a:p>
        </p:txBody>
      </p:sp>
      <p:sp>
        <p:nvSpPr>
          <p:cNvPr id="22535" name="Rectangle 8"/>
          <p:cNvSpPr>
            <a:spLocks noChangeArrowheads="1"/>
          </p:cNvSpPr>
          <p:nvPr/>
        </p:nvSpPr>
        <p:spPr bwMode="auto">
          <a:xfrm>
            <a:off x="971351" y="3400739"/>
            <a:ext cx="7201048" cy="400110"/>
          </a:xfrm>
          <a:prstGeom prst="rect">
            <a:avLst/>
          </a:prstGeom>
          <a:solidFill>
            <a:schemeClr val="bg1"/>
          </a:solidFill>
          <a:ln w="9525">
            <a:noFill/>
            <a:miter lim="800000"/>
            <a:headEnd/>
            <a:tailEnd/>
          </a:ln>
        </p:spPr>
        <p:txBody>
          <a:bodyPr wrap="square">
            <a:spAutoFit/>
          </a:bodyPr>
          <a:lstStyle/>
          <a:p>
            <a:r>
              <a:rPr lang="fr-BE" sz="2000" dirty="0"/>
              <a:t>Diverses propriétés requises en fonction de la valorisation</a:t>
            </a:r>
            <a:endParaRPr lang="fr-BE" sz="2000" b="1" dirty="0"/>
          </a:p>
        </p:txBody>
      </p:sp>
      <p:sp>
        <p:nvSpPr>
          <p:cNvPr id="10" name="Text Box 1027">
            <a:extLst>
              <a:ext uri="{FF2B5EF4-FFF2-40B4-BE49-F238E27FC236}">
                <a16:creationId xmlns:a16="http://schemas.microsoft.com/office/drawing/2014/main" id="{1987102D-B396-4CF3-B5B5-55A0B83F2860}"/>
              </a:ext>
            </a:extLst>
          </p:cNvPr>
          <p:cNvSpPr txBox="1">
            <a:spLocks noChangeArrowheads="1"/>
          </p:cNvSpPr>
          <p:nvPr/>
        </p:nvSpPr>
        <p:spPr bwMode="auto">
          <a:xfrm>
            <a:off x="0" y="5877272"/>
            <a:ext cx="9144000" cy="461665"/>
          </a:xfrm>
          <a:prstGeom prst="rect">
            <a:avLst/>
          </a:prstGeom>
          <a:noFill/>
          <a:ln w="9525">
            <a:noFill/>
            <a:miter lim="800000"/>
            <a:headEnd/>
            <a:tailEnd/>
          </a:ln>
          <a:effectLst/>
        </p:spPr>
        <p:txBody>
          <a:bodyPr wrap="square">
            <a:spAutoFit/>
          </a:bodyPr>
          <a:lstStyle/>
          <a:p>
            <a:pPr algn="ctr" eaLnBrk="1" hangingPunct="1">
              <a:spcBef>
                <a:spcPct val="50000"/>
              </a:spcBef>
            </a:pPr>
            <a:r>
              <a:rPr lang="en-GB" altLang="fr-FR" sz="2400" b="1" dirty="0"/>
              <a:t>Merci pour </a:t>
            </a:r>
            <a:r>
              <a:rPr lang="en-GB" altLang="fr-FR" sz="2400" b="1" dirty="0" err="1"/>
              <a:t>votre</a:t>
            </a:r>
            <a:r>
              <a:rPr lang="en-GB" altLang="fr-FR" sz="2400" b="1" dirty="0"/>
              <a:t> attention … et participation!</a:t>
            </a:r>
            <a:endParaRPr lang="fr-BE" altLang="fr-FR" sz="2400" b="1"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534"/>
                                        </p:tgtEl>
                                        <p:attrNameLst>
                                          <p:attrName>style.visibility</p:attrName>
                                        </p:attrNameLst>
                                      </p:cBhvr>
                                      <p:to>
                                        <p:strVal val="visible"/>
                                      </p:to>
                                    </p:set>
                                    <p:animEffect transition="in" filter="wipe(left)">
                                      <p:cBhvr>
                                        <p:cTn id="7" dur="500"/>
                                        <p:tgtEl>
                                          <p:spTgt spid="225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531"/>
                                        </p:tgtEl>
                                        <p:attrNameLst>
                                          <p:attrName>style.visibility</p:attrName>
                                        </p:attrNameLst>
                                      </p:cBhvr>
                                      <p:to>
                                        <p:strVal val="visible"/>
                                      </p:to>
                                    </p:set>
                                    <p:animEffect transition="in" filter="wipe(left)">
                                      <p:cBhvr>
                                        <p:cTn id="12" dur="500"/>
                                        <p:tgtEl>
                                          <p:spTgt spid="225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535"/>
                                        </p:tgtEl>
                                        <p:attrNameLst>
                                          <p:attrName>style.visibility</p:attrName>
                                        </p:attrNameLst>
                                      </p:cBhvr>
                                      <p:to>
                                        <p:strVal val="visible"/>
                                      </p:to>
                                    </p:set>
                                    <p:animEffect transition="in" filter="wipe(left)">
                                      <p:cBhvr>
                                        <p:cTn id="17" dur="500"/>
                                        <p:tgtEl>
                                          <p:spTgt spid="2253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533"/>
                                        </p:tgtEl>
                                        <p:attrNameLst>
                                          <p:attrName>style.visibility</p:attrName>
                                        </p:attrNameLst>
                                      </p:cBhvr>
                                      <p:to>
                                        <p:strVal val="visible"/>
                                      </p:to>
                                    </p:set>
                                    <p:animEffect transition="in" filter="wipe(left)">
                                      <p:cBhvr>
                                        <p:cTn id="22" dur="500"/>
                                        <p:tgtEl>
                                          <p:spTgt spid="22533"/>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animBg="1"/>
      <p:bldP spid="22533" grpId="0" animBg="1"/>
      <p:bldP spid="22534" grpId="0" animBg="1"/>
      <p:bldP spid="22535" grpId="0" animBg="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A2F5E99F-9A65-4387-911E-C09933427B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908906" y="-1219200"/>
            <a:ext cx="7326188" cy="9144000"/>
          </a:xfrm>
          <a:prstGeom prst="rect">
            <a:avLst/>
          </a:prstGeom>
        </p:spPr>
      </p:pic>
      <p:sp>
        <p:nvSpPr>
          <p:cNvPr id="9218" name="Text Box 1027"/>
          <p:cNvSpPr txBox="1">
            <a:spLocks noChangeArrowheads="1"/>
          </p:cNvSpPr>
          <p:nvPr/>
        </p:nvSpPr>
        <p:spPr bwMode="auto">
          <a:xfrm>
            <a:off x="0" y="142875"/>
            <a:ext cx="9144000" cy="523220"/>
          </a:xfrm>
          <a:prstGeom prst="rect">
            <a:avLst/>
          </a:prstGeom>
          <a:noFill/>
          <a:ln w="9525">
            <a:noFill/>
            <a:miter lim="800000"/>
            <a:headEnd/>
            <a:tailEnd/>
          </a:ln>
          <a:effectLst/>
        </p:spPr>
        <p:txBody>
          <a:bodyPr>
            <a:spAutoFit/>
          </a:bodyPr>
          <a:lstStyle/>
          <a:p>
            <a:pPr algn="ctr" eaLnBrk="1" hangingPunct="1">
              <a:spcBef>
                <a:spcPct val="50000"/>
              </a:spcBef>
            </a:pPr>
            <a:r>
              <a:rPr lang="fr-BE" altLang="fr-FR" sz="2800" b="1">
                <a:solidFill>
                  <a:schemeClr val="bg1"/>
                </a:solidFill>
              </a:rPr>
              <a:t>Plan de l’exposé</a:t>
            </a:r>
          </a:p>
        </p:txBody>
      </p:sp>
      <p:sp>
        <p:nvSpPr>
          <p:cNvPr id="146436" name="Text Box 1028"/>
          <p:cNvSpPr txBox="1">
            <a:spLocks noChangeArrowheads="1"/>
          </p:cNvSpPr>
          <p:nvPr/>
        </p:nvSpPr>
        <p:spPr bwMode="auto">
          <a:xfrm>
            <a:off x="539750" y="1228725"/>
            <a:ext cx="7517905" cy="400050"/>
          </a:xfrm>
          <a:prstGeom prst="rect">
            <a:avLst/>
          </a:prstGeom>
          <a:solidFill>
            <a:schemeClr val="bg1"/>
          </a:solidFill>
          <a:ln w="9525">
            <a:noFill/>
            <a:miter lim="800000"/>
            <a:headEnd/>
            <a:tailEnd/>
          </a:ln>
          <a:effectLst/>
        </p:spPr>
        <p:txBody>
          <a:bodyPr wrap="square">
            <a:spAutoFit/>
          </a:bodyPr>
          <a:lstStyle/>
          <a:p>
            <a:pPr eaLnBrk="1" hangingPunct="1"/>
            <a:r>
              <a:rPr lang="fr-FR" altLang="fr-FR" sz="2000" dirty="0"/>
              <a:t>1. Définition(s)</a:t>
            </a:r>
            <a:endParaRPr lang="fr-FR" altLang="fr-FR" sz="2000" i="1" dirty="0"/>
          </a:p>
        </p:txBody>
      </p:sp>
      <p:sp>
        <p:nvSpPr>
          <p:cNvPr id="146465" name="Text Box 1057"/>
          <p:cNvSpPr txBox="1">
            <a:spLocks noChangeArrowheads="1"/>
          </p:cNvSpPr>
          <p:nvPr/>
        </p:nvSpPr>
        <p:spPr bwMode="auto">
          <a:xfrm>
            <a:off x="539751" y="4059998"/>
            <a:ext cx="7517904" cy="400050"/>
          </a:xfrm>
          <a:prstGeom prst="rect">
            <a:avLst/>
          </a:prstGeom>
          <a:solidFill>
            <a:schemeClr val="bg1"/>
          </a:solidFill>
          <a:ln w="9525">
            <a:noFill/>
            <a:miter lim="800000"/>
            <a:headEnd/>
            <a:tailEnd/>
          </a:ln>
          <a:effectLst/>
        </p:spPr>
        <p:txBody>
          <a:bodyPr wrap="square">
            <a:spAutoFit/>
          </a:bodyPr>
          <a:lstStyle/>
          <a:p>
            <a:pPr eaLnBrk="1" hangingPunct="1"/>
            <a:r>
              <a:rPr lang="fr-FR" altLang="fr-FR" sz="2000" dirty="0"/>
              <a:t>3. Propriétés de quelques feuillus précieux</a:t>
            </a:r>
          </a:p>
        </p:txBody>
      </p:sp>
      <p:sp>
        <p:nvSpPr>
          <p:cNvPr id="71" name="Text Box 1028"/>
          <p:cNvSpPr txBox="1">
            <a:spLocks noChangeArrowheads="1"/>
          </p:cNvSpPr>
          <p:nvPr/>
        </p:nvSpPr>
        <p:spPr bwMode="auto">
          <a:xfrm>
            <a:off x="539751" y="2645949"/>
            <a:ext cx="7517904" cy="396875"/>
          </a:xfrm>
          <a:prstGeom prst="rect">
            <a:avLst/>
          </a:prstGeom>
          <a:solidFill>
            <a:schemeClr val="bg1"/>
          </a:solidFill>
          <a:ln w="9525">
            <a:noFill/>
            <a:miter lim="800000"/>
            <a:headEnd/>
            <a:tailEnd/>
          </a:ln>
          <a:effectLst/>
        </p:spPr>
        <p:txBody>
          <a:bodyPr wrap="square">
            <a:spAutoFit/>
          </a:bodyPr>
          <a:lstStyle/>
          <a:p>
            <a:pPr eaLnBrk="1" hangingPunct="1"/>
            <a:r>
              <a:rPr lang="fr-FR" altLang="fr-FR" sz="2000" dirty="0"/>
              <a:t>2. Les propriétés technologiques : généralités</a:t>
            </a:r>
            <a:endParaRPr lang="fr-FR" altLang="fr-FR" sz="2000" i="1" dirty="0"/>
          </a:p>
        </p:txBody>
      </p:sp>
      <p:sp>
        <p:nvSpPr>
          <p:cNvPr id="15" name="Text Box 1057"/>
          <p:cNvSpPr txBox="1">
            <a:spLocks noChangeArrowheads="1"/>
          </p:cNvSpPr>
          <p:nvPr/>
        </p:nvSpPr>
        <p:spPr bwMode="auto">
          <a:xfrm>
            <a:off x="539751" y="5477222"/>
            <a:ext cx="7517904" cy="400050"/>
          </a:xfrm>
          <a:prstGeom prst="rect">
            <a:avLst/>
          </a:prstGeom>
          <a:solidFill>
            <a:schemeClr val="bg1"/>
          </a:solidFill>
          <a:ln w="9525">
            <a:noFill/>
            <a:miter lim="800000"/>
            <a:headEnd/>
            <a:tailEnd/>
          </a:ln>
          <a:effectLst/>
        </p:spPr>
        <p:txBody>
          <a:bodyPr wrap="square">
            <a:spAutoFit/>
          </a:bodyPr>
          <a:lstStyle/>
          <a:p>
            <a:pPr eaLnBrk="1" hangingPunct="1"/>
            <a:r>
              <a:rPr lang="fr-FR" altLang="fr-FR" sz="2000" dirty="0"/>
              <a:t>4. Conclusion</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6436"/>
                                        </p:tgtEl>
                                        <p:attrNameLst>
                                          <p:attrName>style.visibility</p:attrName>
                                        </p:attrNameLst>
                                      </p:cBhvr>
                                      <p:to>
                                        <p:strVal val="visible"/>
                                      </p:to>
                                    </p:set>
                                    <p:animEffect transition="in" filter="wipe(left)">
                                      <p:cBhvr>
                                        <p:cTn id="7" dur="500"/>
                                        <p:tgtEl>
                                          <p:spTgt spid="1464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wipe(left)">
                                      <p:cBhvr>
                                        <p:cTn id="12" dur="500"/>
                                        <p:tgtEl>
                                          <p:spTgt spid="7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6465"/>
                                        </p:tgtEl>
                                        <p:attrNameLst>
                                          <p:attrName>style.visibility</p:attrName>
                                        </p:attrNameLst>
                                      </p:cBhvr>
                                      <p:to>
                                        <p:strVal val="visible"/>
                                      </p:to>
                                    </p:set>
                                    <p:animEffect transition="in" filter="wipe(left)">
                                      <p:cBhvr>
                                        <p:cTn id="17" dur="500"/>
                                        <p:tgtEl>
                                          <p:spTgt spid="14646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6" grpId="0" animBg="1"/>
      <p:bldP spid="146465" grpId="0" animBg="1"/>
      <p:bldP spid="71"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1027"/>
          <p:cNvSpPr txBox="1">
            <a:spLocks noChangeArrowheads="1"/>
          </p:cNvSpPr>
          <p:nvPr/>
        </p:nvSpPr>
        <p:spPr bwMode="auto">
          <a:xfrm>
            <a:off x="0" y="142875"/>
            <a:ext cx="9144000" cy="461963"/>
          </a:xfrm>
          <a:prstGeom prst="rect">
            <a:avLst/>
          </a:prstGeom>
          <a:noFill/>
          <a:ln w="9525">
            <a:noFill/>
            <a:miter lim="800000"/>
            <a:headEnd/>
            <a:tailEnd/>
          </a:ln>
          <a:effectLst/>
        </p:spPr>
        <p:txBody>
          <a:bodyPr>
            <a:spAutoFit/>
          </a:bodyPr>
          <a:lstStyle/>
          <a:p>
            <a:pPr algn="ctr" eaLnBrk="1" hangingPunct="1">
              <a:spcBef>
                <a:spcPct val="50000"/>
              </a:spcBef>
            </a:pPr>
            <a:r>
              <a:rPr lang="fr-FR" altLang="fr-FR" sz="2400" b="1"/>
              <a:t>1. Définition(s)</a:t>
            </a:r>
          </a:p>
        </p:txBody>
      </p:sp>
      <p:sp>
        <p:nvSpPr>
          <p:cNvPr id="146465" name="Text Box 1057"/>
          <p:cNvSpPr txBox="1">
            <a:spLocks noChangeArrowheads="1"/>
          </p:cNvSpPr>
          <p:nvPr/>
        </p:nvSpPr>
        <p:spPr bwMode="auto">
          <a:xfrm>
            <a:off x="373063" y="3013469"/>
            <a:ext cx="7943353" cy="1016000"/>
          </a:xfrm>
          <a:prstGeom prst="rect">
            <a:avLst/>
          </a:prstGeom>
          <a:noFill/>
          <a:ln w="9525">
            <a:noFill/>
            <a:miter lim="800000"/>
            <a:headEnd/>
            <a:tailEnd/>
          </a:ln>
          <a:effectLst/>
        </p:spPr>
        <p:txBody>
          <a:bodyPr wrap="square">
            <a:spAutoFit/>
          </a:bodyPr>
          <a:lstStyle/>
          <a:p>
            <a:pPr eaLnBrk="1" hangingPunct="1"/>
            <a:r>
              <a:rPr lang="fr-BE" sz="2000" b="1" dirty="0"/>
              <a:t>Sens écologique</a:t>
            </a:r>
            <a:r>
              <a:rPr lang="fr-BE" sz="2000" dirty="0"/>
              <a:t> : Essences améliorantes, à fanes facilement décomposable génératrice d’un humus de type Mull et dont le couvert léger permet l’installation d’un sous-bois développé</a:t>
            </a:r>
            <a:r>
              <a:rPr lang="fr-FR" altLang="fr-FR" sz="2000" dirty="0"/>
              <a:t> </a:t>
            </a:r>
          </a:p>
        </p:txBody>
      </p:sp>
      <p:sp>
        <p:nvSpPr>
          <p:cNvPr id="146472" name="Text Box 1064">
            <a:extLst>
              <a:ext uri="{FF2B5EF4-FFF2-40B4-BE49-F238E27FC236}">
                <a16:creationId xmlns:a16="http://schemas.microsoft.com/office/drawing/2014/main" id="{DCD3F4A1-1101-4409-9F3F-E8C6BF1F28B9}"/>
              </a:ext>
            </a:extLst>
          </p:cNvPr>
          <p:cNvSpPr txBox="1">
            <a:spLocks noChangeArrowheads="1"/>
          </p:cNvSpPr>
          <p:nvPr/>
        </p:nvSpPr>
        <p:spPr bwMode="auto">
          <a:xfrm>
            <a:off x="372452" y="836712"/>
            <a:ext cx="871378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fr-BE" altLang="fr-FR" sz="2000" dirty="0"/>
              <a:t>L</a:t>
            </a:r>
            <a:r>
              <a:rPr lang="fr-BE" sz="2000" dirty="0"/>
              <a:t>es </a:t>
            </a:r>
            <a:r>
              <a:rPr lang="fr-BE" sz="2000" i="1" dirty="0"/>
              <a:t>feuillus précieux </a:t>
            </a:r>
            <a:r>
              <a:rPr lang="fr-BE" sz="2000" dirty="0"/>
              <a:t>peuvent être définis sous différents angles et présentent plusieurs caractéristiques communes :</a:t>
            </a:r>
            <a:endParaRPr lang="fr-FR" altLang="fr-FR" sz="2000" dirty="0"/>
          </a:p>
        </p:txBody>
      </p:sp>
      <p:sp>
        <p:nvSpPr>
          <p:cNvPr id="70" name="Text Box 1057"/>
          <p:cNvSpPr txBox="1">
            <a:spLocks noChangeArrowheads="1"/>
          </p:cNvSpPr>
          <p:nvPr/>
        </p:nvSpPr>
        <p:spPr bwMode="auto">
          <a:xfrm>
            <a:off x="373063" y="5510213"/>
            <a:ext cx="8820150" cy="1014412"/>
          </a:xfrm>
          <a:prstGeom prst="rect">
            <a:avLst/>
          </a:prstGeom>
          <a:noFill/>
          <a:ln w="9525">
            <a:noFill/>
            <a:miter lim="800000"/>
            <a:headEnd/>
            <a:tailEnd/>
          </a:ln>
          <a:effectLst/>
        </p:spPr>
        <p:txBody>
          <a:bodyPr>
            <a:spAutoFit/>
          </a:bodyPr>
          <a:lstStyle/>
          <a:p>
            <a:pPr eaLnBrk="1" hangingPunct="1"/>
            <a:r>
              <a:rPr lang="fr-BE" sz="2000" b="1" dirty="0"/>
              <a:t>Sens technologique</a:t>
            </a:r>
            <a:r>
              <a:rPr lang="fr-BE" sz="2000" dirty="0"/>
              <a:t> : Essences produisant un bois de haute qualité technologique, apte aux utilisations les plus rémunératrices et dont les plus belles grumes font l’objet d’un marché spécifique à haute valeur ajoutée.</a:t>
            </a:r>
            <a:r>
              <a:rPr lang="fr-FR" altLang="fr-FR" sz="2000" dirty="0"/>
              <a:t> </a:t>
            </a:r>
          </a:p>
        </p:txBody>
      </p:sp>
      <p:sp>
        <p:nvSpPr>
          <p:cNvPr id="71" name="Text Box 1028"/>
          <p:cNvSpPr txBox="1">
            <a:spLocks noChangeArrowheads="1"/>
          </p:cNvSpPr>
          <p:nvPr/>
        </p:nvSpPr>
        <p:spPr bwMode="auto">
          <a:xfrm>
            <a:off x="373063" y="1764928"/>
            <a:ext cx="7655321" cy="1016000"/>
          </a:xfrm>
          <a:prstGeom prst="rect">
            <a:avLst/>
          </a:prstGeom>
          <a:noFill/>
          <a:ln w="9525">
            <a:noFill/>
            <a:miter lim="800000"/>
            <a:headEnd/>
            <a:tailEnd/>
          </a:ln>
          <a:effectLst/>
        </p:spPr>
        <p:txBody>
          <a:bodyPr wrap="square">
            <a:spAutoFit/>
          </a:bodyPr>
          <a:lstStyle/>
          <a:p>
            <a:pPr eaLnBrk="1" hangingPunct="1"/>
            <a:r>
              <a:rPr lang="fr-BE" sz="2000" b="1" dirty="0"/>
              <a:t>Sens biogéographique</a:t>
            </a:r>
            <a:r>
              <a:rPr lang="fr-BE" sz="2000" dirty="0"/>
              <a:t> : Essences (indigènes) généralement disséminées au sein des forêts, mais naturellement présentes dans beaucoup d’écosystèmes forestiers</a:t>
            </a:r>
            <a:endParaRPr lang="fr-FR" altLang="fr-FR" sz="1400" dirty="0"/>
          </a:p>
        </p:txBody>
      </p:sp>
      <p:sp>
        <p:nvSpPr>
          <p:cNvPr id="8" name="Text Box 1057">
            <a:extLst>
              <a:ext uri="{FF2B5EF4-FFF2-40B4-BE49-F238E27FC236}">
                <a16:creationId xmlns:a16="http://schemas.microsoft.com/office/drawing/2014/main" id="{FA399759-89B4-4EBF-8576-1D165626D514}"/>
              </a:ext>
            </a:extLst>
          </p:cNvPr>
          <p:cNvSpPr txBox="1">
            <a:spLocks noChangeArrowheads="1"/>
          </p:cNvSpPr>
          <p:nvPr/>
        </p:nvSpPr>
        <p:spPr bwMode="auto">
          <a:xfrm>
            <a:off x="373063" y="4262010"/>
            <a:ext cx="8604250" cy="1015663"/>
          </a:xfrm>
          <a:prstGeom prst="rect">
            <a:avLst/>
          </a:prstGeom>
          <a:noFill/>
          <a:ln w="9525">
            <a:noFill/>
            <a:miter lim="800000"/>
            <a:headEnd/>
            <a:tailEnd/>
          </a:ln>
          <a:effectLst/>
        </p:spPr>
        <p:txBody>
          <a:bodyPr>
            <a:spAutoFit/>
          </a:bodyPr>
          <a:lstStyle/>
          <a:p>
            <a:pPr eaLnBrk="1" hangingPunct="1"/>
            <a:r>
              <a:rPr lang="fr-BE" sz="2000" b="1" dirty="0"/>
              <a:t>Sens économique</a:t>
            </a:r>
            <a:r>
              <a:rPr lang="fr-BE" sz="2000" dirty="0"/>
              <a:t> : Arbres feuillus qui, s'ils sont de bonne qualité, ont une grande valeur économique due à leur relative rareté et aux qualités technologiques de leur bois</a:t>
            </a:r>
            <a:endParaRPr lang="fr-FR" altLang="fr-FR" sz="2000"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46472"/>
                                        </p:tgtEl>
                                        <p:attrNameLst>
                                          <p:attrName>style.visibility</p:attrName>
                                        </p:attrNameLst>
                                      </p:cBhvr>
                                      <p:to>
                                        <p:strVal val="visible"/>
                                      </p:to>
                                    </p:set>
                                    <p:animEffect transition="in" filter="wipe(left)">
                                      <p:cBhvr>
                                        <p:cTn id="7" dur="500"/>
                                        <p:tgtEl>
                                          <p:spTgt spid="1464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wipe(left)">
                                      <p:cBhvr>
                                        <p:cTn id="12" dur="500"/>
                                        <p:tgtEl>
                                          <p:spTgt spid="7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6465"/>
                                        </p:tgtEl>
                                        <p:attrNameLst>
                                          <p:attrName>style.visibility</p:attrName>
                                        </p:attrNameLst>
                                      </p:cBhvr>
                                      <p:to>
                                        <p:strVal val="visible"/>
                                      </p:to>
                                    </p:set>
                                    <p:animEffect transition="in" filter="wipe(left)">
                                      <p:cBhvr>
                                        <p:cTn id="17" dur="500"/>
                                        <p:tgtEl>
                                          <p:spTgt spid="14646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left)">
                                      <p:cBhvr>
                                        <p:cTn id="27"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65" grpId="0"/>
      <p:bldP spid="70" grpId="0"/>
      <p:bldP spid="71"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1027"/>
          <p:cNvSpPr txBox="1">
            <a:spLocks noChangeArrowheads="1"/>
          </p:cNvSpPr>
          <p:nvPr/>
        </p:nvSpPr>
        <p:spPr bwMode="auto">
          <a:xfrm>
            <a:off x="395288" y="-26988"/>
            <a:ext cx="8353425" cy="461963"/>
          </a:xfrm>
          <a:prstGeom prst="rect">
            <a:avLst/>
          </a:prstGeom>
          <a:noFill/>
          <a:ln w="9525">
            <a:noFill/>
            <a:miter lim="800000"/>
            <a:headEnd/>
            <a:tailEnd/>
          </a:ln>
          <a:effectLst/>
        </p:spPr>
        <p:txBody>
          <a:bodyPr>
            <a:spAutoFit/>
          </a:bodyPr>
          <a:lstStyle/>
          <a:p>
            <a:pPr algn="ctr" eaLnBrk="1" hangingPunct="1">
              <a:spcBef>
                <a:spcPct val="50000"/>
              </a:spcBef>
            </a:pPr>
            <a:r>
              <a:rPr lang="en-GB" altLang="fr-FR" sz="2400" b="1" dirty="0"/>
              <a:t>2. </a:t>
            </a:r>
            <a:r>
              <a:rPr lang="fr-FR" altLang="fr-FR" sz="2400" b="1" dirty="0"/>
              <a:t>Les propriétés technologiques : généralités</a:t>
            </a:r>
            <a:endParaRPr lang="fr-BE" altLang="fr-FR" sz="2400" b="1" dirty="0"/>
          </a:p>
        </p:txBody>
      </p:sp>
      <p:sp>
        <p:nvSpPr>
          <p:cNvPr id="6149" name="Text Box 1064">
            <a:extLst>
              <a:ext uri="{FF2B5EF4-FFF2-40B4-BE49-F238E27FC236}">
                <a16:creationId xmlns:a16="http://schemas.microsoft.com/office/drawing/2014/main" id="{5AAE6971-FDED-4C4B-8B73-44E3E3C764B0}"/>
              </a:ext>
            </a:extLst>
          </p:cNvPr>
          <p:cNvSpPr txBox="1">
            <a:spLocks noChangeArrowheads="1"/>
          </p:cNvSpPr>
          <p:nvPr/>
        </p:nvSpPr>
        <p:spPr bwMode="auto">
          <a:xfrm>
            <a:off x="171450" y="1620838"/>
            <a:ext cx="3463925"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285750" indent="-285750" eaLnBrk="1" hangingPunct="1">
              <a:spcBef>
                <a:spcPct val="0"/>
              </a:spcBef>
              <a:spcAft>
                <a:spcPts val="600"/>
              </a:spcAft>
              <a:defRPr/>
            </a:pPr>
            <a:r>
              <a:rPr lang="fr-FR" altLang="fr-FR" sz="1600" dirty="0"/>
              <a:t>Masse volumique</a:t>
            </a:r>
          </a:p>
          <a:p>
            <a:pPr marL="285750" indent="-285750" eaLnBrk="1" hangingPunct="1">
              <a:spcBef>
                <a:spcPct val="0"/>
              </a:spcBef>
              <a:spcAft>
                <a:spcPts val="600"/>
              </a:spcAft>
              <a:defRPr/>
            </a:pPr>
            <a:r>
              <a:rPr lang="fr-FR" altLang="fr-FR" sz="1600" dirty="0"/>
              <a:t>Dureté</a:t>
            </a:r>
            <a:r>
              <a:rPr lang="fr-FR" altLang="fr-FR" sz="1600" i="1" dirty="0"/>
              <a:t> </a:t>
            </a:r>
          </a:p>
          <a:p>
            <a:pPr marL="285750" indent="-285750" eaLnBrk="1" hangingPunct="1">
              <a:spcBef>
                <a:spcPct val="0"/>
              </a:spcBef>
              <a:spcAft>
                <a:spcPts val="600"/>
              </a:spcAft>
              <a:defRPr/>
            </a:pPr>
            <a:r>
              <a:rPr lang="fr-FR" altLang="fr-FR" sz="1600" dirty="0"/>
              <a:t>Retraits (</a:t>
            </a:r>
            <a:r>
              <a:rPr lang="fr-FR" altLang="fr-FR" sz="1600" dirty="0">
                <a:solidFill>
                  <a:schemeClr val="bg1">
                    <a:lumMod val="75000"/>
                  </a:schemeClr>
                </a:solidFill>
              </a:rPr>
              <a:t>axial</a:t>
            </a:r>
            <a:r>
              <a:rPr lang="fr-FR" altLang="fr-FR" sz="1600" dirty="0"/>
              <a:t>, radial, tangentiel)</a:t>
            </a:r>
          </a:p>
        </p:txBody>
      </p:sp>
      <p:sp>
        <p:nvSpPr>
          <p:cNvPr id="12292" name="Text Box 1028"/>
          <p:cNvSpPr txBox="1">
            <a:spLocks noChangeArrowheads="1"/>
          </p:cNvSpPr>
          <p:nvPr/>
        </p:nvSpPr>
        <p:spPr bwMode="auto">
          <a:xfrm>
            <a:off x="0" y="620713"/>
            <a:ext cx="9186863" cy="396875"/>
          </a:xfrm>
          <a:prstGeom prst="rect">
            <a:avLst/>
          </a:prstGeom>
          <a:noFill/>
          <a:ln w="9525">
            <a:noFill/>
            <a:miter lim="800000"/>
            <a:headEnd/>
            <a:tailEnd/>
          </a:ln>
          <a:effectLst/>
        </p:spPr>
        <p:txBody>
          <a:bodyPr>
            <a:spAutoFit/>
          </a:bodyPr>
          <a:lstStyle/>
          <a:p>
            <a:pPr algn="ctr" eaLnBrk="1" hangingPunct="1"/>
            <a:r>
              <a:rPr lang="fr-FR" altLang="fr-FR" sz="2000" dirty="0"/>
              <a:t>Différents types de propriétés technologiques du bois :</a:t>
            </a:r>
            <a:endParaRPr lang="fr-FR" altLang="fr-FR" sz="2000" i="1" dirty="0"/>
          </a:p>
        </p:txBody>
      </p:sp>
      <p:sp>
        <p:nvSpPr>
          <p:cNvPr id="6154" name="Text Box 1028"/>
          <p:cNvSpPr txBox="1">
            <a:spLocks noChangeArrowheads="1"/>
          </p:cNvSpPr>
          <p:nvPr/>
        </p:nvSpPr>
        <p:spPr bwMode="auto">
          <a:xfrm>
            <a:off x="179388" y="1144588"/>
            <a:ext cx="2600325" cy="396875"/>
          </a:xfrm>
          <a:prstGeom prst="rect">
            <a:avLst/>
          </a:prstGeom>
          <a:noFill/>
          <a:ln w="9525">
            <a:noFill/>
            <a:miter lim="800000"/>
            <a:headEnd/>
            <a:tailEnd/>
          </a:ln>
          <a:effectLst/>
        </p:spPr>
        <p:txBody>
          <a:bodyPr>
            <a:spAutoFit/>
          </a:bodyPr>
          <a:lstStyle/>
          <a:p>
            <a:pPr eaLnBrk="1" hangingPunct="1"/>
            <a:r>
              <a:rPr lang="fr-FR" altLang="fr-FR" sz="2000" i="1" dirty="0"/>
              <a:t>Propriétés physiques</a:t>
            </a:r>
          </a:p>
        </p:txBody>
      </p:sp>
      <p:sp>
        <p:nvSpPr>
          <p:cNvPr id="11" name="Text Box 1028"/>
          <p:cNvSpPr txBox="1">
            <a:spLocks noChangeArrowheads="1"/>
          </p:cNvSpPr>
          <p:nvPr/>
        </p:nvSpPr>
        <p:spPr bwMode="auto">
          <a:xfrm>
            <a:off x="3635375" y="1144588"/>
            <a:ext cx="2817813" cy="400050"/>
          </a:xfrm>
          <a:prstGeom prst="rect">
            <a:avLst/>
          </a:prstGeom>
          <a:noFill/>
          <a:ln w="9525">
            <a:noFill/>
            <a:miter lim="800000"/>
            <a:headEnd/>
            <a:tailEnd/>
          </a:ln>
          <a:effectLst/>
        </p:spPr>
        <p:txBody>
          <a:bodyPr>
            <a:spAutoFit/>
          </a:bodyPr>
          <a:lstStyle/>
          <a:p>
            <a:pPr eaLnBrk="1" hangingPunct="1"/>
            <a:r>
              <a:rPr lang="fr-FR" altLang="fr-FR" sz="2000" i="1" dirty="0"/>
              <a:t>Propriétés mécaniques</a:t>
            </a:r>
          </a:p>
        </p:txBody>
      </p:sp>
      <p:sp>
        <p:nvSpPr>
          <p:cNvPr id="12" name="Text Box 1028"/>
          <p:cNvSpPr txBox="1">
            <a:spLocks noChangeArrowheads="1"/>
          </p:cNvSpPr>
          <p:nvPr/>
        </p:nvSpPr>
        <p:spPr bwMode="auto">
          <a:xfrm>
            <a:off x="6796088" y="1144588"/>
            <a:ext cx="2816225" cy="400050"/>
          </a:xfrm>
          <a:prstGeom prst="rect">
            <a:avLst/>
          </a:prstGeom>
          <a:noFill/>
          <a:ln w="9525">
            <a:noFill/>
            <a:miter lim="800000"/>
            <a:headEnd/>
            <a:tailEnd/>
          </a:ln>
          <a:effectLst/>
        </p:spPr>
        <p:txBody>
          <a:bodyPr>
            <a:spAutoFit/>
          </a:bodyPr>
          <a:lstStyle/>
          <a:p>
            <a:pPr eaLnBrk="1" hangingPunct="1"/>
            <a:r>
              <a:rPr lang="fr-FR" altLang="fr-FR" sz="2000" i="1" dirty="0"/>
              <a:t>Durabilité naturelle</a:t>
            </a:r>
          </a:p>
        </p:txBody>
      </p:sp>
      <p:pic>
        <p:nvPicPr>
          <p:cNvPr id="5" name="Imag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546" y="2667173"/>
            <a:ext cx="2236787" cy="1954213"/>
          </a:xfrm>
          <a:prstGeom prst="rect">
            <a:avLst/>
          </a:prstGeom>
          <a:noFill/>
          <a:ln w="9525">
            <a:noFill/>
            <a:miter lim="800000"/>
            <a:headEnd/>
            <a:tailEnd/>
          </a:ln>
        </p:spPr>
      </p:pic>
      <p:sp>
        <p:nvSpPr>
          <p:cNvPr id="17" name="Text Box 1064">
            <a:extLst>
              <a:ext uri="{FF2B5EF4-FFF2-40B4-BE49-F238E27FC236}">
                <a16:creationId xmlns:a16="http://schemas.microsoft.com/office/drawing/2014/main" id="{662FD1C8-0B0E-49A7-823F-C8150413933B}"/>
              </a:ext>
            </a:extLst>
          </p:cNvPr>
          <p:cNvSpPr txBox="1">
            <a:spLocks noChangeArrowheads="1"/>
          </p:cNvSpPr>
          <p:nvPr/>
        </p:nvSpPr>
        <p:spPr bwMode="auto">
          <a:xfrm>
            <a:off x="3635375" y="1620838"/>
            <a:ext cx="3105150" cy="1954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285750" indent="-285750" eaLnBrk="1" hangingPunct="1">
              <a:spcBef>
                <a:spcPct val="0"/>
              </a:spcBef>
              <a:spcAft>
                <a:spcPts val="600"/>
              </a:spcAft>
              <a:defRPr/>
            </a:pPr>
            <a:r>
              <a:rPr lang="fr-FR" altLang="fr-FR" sz="1600" dirty="0"/>
              <a:t>Module d’élasticité</a:t>
            </a:r>
          </a:p>
          <a:p>
            <a:pPr marL="285750" indent="-285750" eaLnBrk="1" hangingPunct="1">
              <a:spcBef>
                <a:spcPct val="0"/>
              </a:spcBef>
              <a:spcAft>
                <a:spcPts val="600"/>
              </a:spcAft>
              <a:defRPr/>
            </a:pPr>
            <a:r>
              <a:rPr lang="fr-FR" altLang="fr-FR" sz="1600" dirty="0"/>
              <a:t>Module de rupture</a:t>
            </a:r>
          </a:p>
          <a:p>
            <a:pPr marL="285750" indent="-285750" eaLnBrk="1" hangingPunct="1">
              <a:spcBef>
                <a:spcPct val="0"/>
              </a:spcBef>
              <a:spcAft>
                <a:spcPts val="600"/>
              </a:spcAft>
              <a:defRPr/>
            </a:pPr>
            <a:r>
              <a:rPr lang="fr-FR" altLang="fr-FR" sz="1600" dirty="0"/>
              <a:t>Résistance au choc</a:t>
            </a:r>
          </a:p>
          <a:p>
            <a:pPr marL="285750" indent="-285750" eaLnBrk="1" hangingPunct="1">
              <a:spcBef>
                <a:spcPct val="0"/>
              </a:spcBef>
              <a:spcAft>
                <a:spcPts val="600"/>
              </a:spcAft>
              <a:defRPr/>
            </a:pPr>
            <a:r>
              <a:rPr lang="fr-FR" altLang="fr-FR" sz="1600" dirty="0">
                <a:solidFill>
                  <a:schemeClr val="bg1">
                    <a:lumMod val="75000"/>
                  </a:schemeClr>
                </a:solidFill>
              </a:rPr>
              <a:t>Résistance au cisaillement</a:t>
            </a:r>
          </a:p>
          <a:p>
            <a:pPr marL="285750" indent="-285750" eaLnBrk="1" hangingPunct="1">
              <a:spcBef>
                <a:spcPct val="0"/>
              </a:spcBef>
              <a:spcAft>
                <a:spcPts val="600"/>
              </a:spcAft>
              <a:defRPr/>
            </a:pPr>
            <a:r>
              <a:rPr lang="fr-FR" altLang="fr-FR" sz="1600" dirty="0">
                <a:solidFill>
                  <a:schemeClr val="bg1">
                    <a:lumMod val="75000"/>
                  </a:schemeClr>
                </a:solidFill>
              </a:rPr>
              <a:t>Résistance à la traction</a:t>
            </a:r>
          </a:p>
          <a:p>
            <a:pPr marL="285750" indent="-285750" eaLnBrk="1" hangingPunct="1">
              <a:spcBef>
                <a:spcPct val="0"/>
              </a:spcBef>
              <a:spcAft>
                <a:spcPts val="600"/>
              </a:spcAft>
              <a:defRPr/>
            </a:pPr>
            <a:r>
              <a:rPr lang="fr-FR" altLang="fr-FR" sz="1600" dirty="0">
                <a:solidFill>
                  <a:schemeClr val="bg1">
                    <a:lumMod val="75000"/>
                  </a:schemeClr>
                </a:solidFill>
              </a:rPr>
              <a:t>Résistance à la compression</a:t>
            </a:r>
          </a:p>
        </p:txBody>
      </p:sp>
      <p:grpSp>
        <p:nvGrpSpPr>
          <p:cNvPr id="2" name="Groupe 1"/>
          <p:cNvGrpSpPr>
            <a:grpSpLocks/>
          </p:cNvGrpSpPr>
          <p:nvPr/>
        </p:nvGrpSpPr>
        <p:grpSpPr bwMode="auto">
          <a:xfrm>
            <a:off x="1757783" y="4375150"/>
            <a:ext cx="9078913" cy="2433638"/>
            <a:chOff x="107504" y="4374629"/>
            <a:chExt cx="9079954" cy="2433665"/>
          </a:xfrm>
        </p:grpSpPr>
        <p:pic>
          <p:nvPicPr>
            <p:cNvPr id="7" name="Image 6">
              <a:extLst>
                <a:ext uri="{FF2B5EF4-FFF2-40B4-BE49-F238E27FC236}">
                  <a16:creationId xmlns:a16="http://schemas.microsoft.com/office/drawing/2014/main" id="{9F947FBA-119C-4DA1-BC2A-17C3065376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4374629"/>
              <a:ext cx="7308101" cy="2433665"/>
            </a:xfrm>
            <a:prstGeom prst="rect">
              <a:avLst/>
            </a:prstGeom>
            <a:ln w="12700">
              <a:solidFill>
                <a:schemeClr val="tx1"/>
              </a:solidFill>
            </a:ln>
            <a:effectLst>
              <a:outerShdw blurRad="50800" dist="38100" dir="18900000" algn="bl" rotWithShape="0">
                <a:prstClr val="black">
                  <a:alpha val="40000"/>
                </a:prstClr>
              </a:outerShdw>
            </a:effectLst>
          </p:spPr>
        </p:pic>
        <p:sp>
          <p:nvSpPr>
            <p:cNvPr id="12304" name="Text Box 1028"/>
            <p:cNvSpPr txBox="1">
              <a:spLocks noChangeArrowheads="1"/>
            </p:cNvSpPr>
            <p:nvPr/>
          </p:nvSpPr>
          <p:spPr bwMode="auto">
            <a:xfrm>
              <a:off x="2896370" y="6500517"/>
              <a:ext cx="6291088" cy="307777"/>
            </a:xfrm>
            <a:prstGeom prst="rect">
              <a:avLst/>
            </a:prstGeom>
            <a:noFill/>
            <a:ln w="9525">
              <a:noFill/>
              <a:miter lim="800000"/>
              <a:headEnd/>
              <a:tailEnd/>
            </a:ln>
            <a:effectLst/>
          </p:spPr>
          <p:txBody>
            <a:bodyPr>
              <a:spAutoFit/>
            </a:bodyPr>
            <a:lstStyle/>
            <a:p>
              <a:pPr eaLnBrk="1" hangingPunct="1"/>
              <a:r>
                <a:rPr lang="fr-FR" altLang="fr-FR" sz="1400" b="1"/>
                <a:t>Anisotropie des retraits </a:t>
              </a:r>
              <a:r>
                <a:rPr lang="fr-FR" altLang="fr-FR" sz="1400" b="1" baseline="-25000"/>
                <a:t>radial,tangentiel</a:t>
              </a:r>
              <a:r>
                <a:rPr lang="fr-FR" altLang="fr-FR" sz="1400" b="1"/>
                <a:t> </a:t>
              </a:r>
              <a:r>
                <a:rPr lang="fr-FR" altLang="fr-FR" sz="1400" b="1">
                  <a:sym typeface="Wingdings" pitchFamily="2" charset="2"/>
                </a:rPr>
                <a:t> déformations</a:t>
              </a:r>
              <a:endParaRPr lang="fr-FR" altLang="fr-FR" sz="1400" b="1" i="1"/>
            </a:p>
          </p:txBody>
        </p:sp>
      </p:grpSp>
      <p:sp>
        <p:nvSpPr>
          <p:cNvPr id="16" name="Text Box 1064"/>
          <p:cNvSpPr txBox="1">
            <a:spLocks noChangeArrowheads="1"/>
          </p:cNvSpPr>
          <p:nvPr/>
        </p:nvSpPr>
        <p:spPr bwMode="auto">
          <a:xfrm>
            <a:off x="6796088" y="1620838"/>
            <a:ext cx="2176462" cy="1154112"/>
          </a:xfrm>
          <a:prstGeom prst="rect">
            <a:avLst/>
          </a:prstGeom>
          <a:noFill/>
          <a:ln w="9525">
            <a:noFill/>
            <a:miter lim="800000"/>
            <a:headEnd/>
            <a:tailEnd/>
          </a:ln>
          <a:effectLst/>
        </p:spPr>
        <p:txBody>
          <a:bodyPr>
            <a:spAutoFit/>
          </a:bodyPr>
          <a:lstStyle/>
          <a:p>
            <a:pPr marL="285750" indent="-285750" eaLnBrk="1" hangingPunct="1">
              <a:spcAft>
                <a:spcPts val="600"/>
              </a:spcAft>
              <a:buFontTx/>
              <a:buChar char="•"/>
            </a:pPr>
            <a:r>
              <a:rPr lang="fr-FR" altLang="fr-FR" sz="1600"/>
              <a:t>Résistance aux champignons</a:t>
            </a:r>
          </a:p>
          <a:p>
            <a:pPr marL="285750" indent="-285750" eaLnBrk="1" hangingPunct="1">
              <a:spcAft>
                <a:spcPts val="600"/>
              </a:spcAft>
              <a:buFontTx/>
              <a:buChar char="•"/>
            </a:pPr>
            <a:r>
              <a:rPr lang="fr-FR" altLang="fr-FR" sz="1600"/>
              <a:t>Résistance aux insectes</a:t>
            </a:r>
          </a:p>
        </p:txBody>
      </p:sp>
      <p:sp>
        <p:nvSpPr>
          <p:cNvPr id="19" name="Text Box 1064">
            <a:extLst>
              <a:ext uri="{FF2B5EF4-FFF2-40B4-BE49-F238E27FC236}">
                <a16:creationId xmlns:a16="http://schemas.microsoft.com/office/drawing/2014/main" id="{5EE1B036-55C4-4F52-9366-DC8ECCE266EE}"/>
              </a:ext>
            </a:extLst>
          </p:cNvPr>
          <p:cNvSpPr txBox="1">
            <a:spLocks noChangeArrowheads="1"/>
          </p:cNvSpPr>
          <p:nvPr/>
        </p:nvSpPr>
        <p:spPr bwMode="auto">
          <a:xfrm>
            <a:off x="2379073" y="3761364"/>
            <a:ext cx="6685973" cy="400110"/>
          </a:xfrm>
          <a:prstGeom prst="rect">
            <a:avLst/>
          </a:prstGeom>
          <a:solidFill>
            <a:schemeClr val="bg1"/>
          </a:solidFill>
          <a:ln w="9525">
            <a:solidFill>
              <a:schemeClr val="tx1"/>
            </a:solidFill>
            <a:miter lim="800000"/>
            <a:headEnd/>
            <a:tailEnd/>
          </a:ln>
          <a:effectLst>
            <a:outerShdw blurRad="50800" dist="38100" dir="18900000" algn="bl" rotWithShape="0">
              <a:prstClr val="black">
                <a:alpha val="40000"/>
              </a:prstClr>
            </a:outerShdw>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spcAft>
                <a:spcPts val="600"/>
              </a:spcAft>
              <a:buFontTx/>
              <a:buNone/>
              <a:defRPr/>
            </a:pPr>
            <a:r>
              <a:rPr lang="fr-FR" altLang="fr-FR" sz="2000" dirty="0"/>
              <a:t>Tests normalisés </a:t>
            </a:r>
            <a:r>
              <a:rPr lang="fr-FR" altLang="fr-FR" sz="2000" dirty="0">
                <a:sym typeface="Wingdings" panose="05000000000000000000" pitchFamily="2" charset="2"/>
              </a:rPr>
              <a:t> </a:t>
            </a:r>
            <a:r>
              <a:rPr lang="fr-FR" altLang="fr-FR" sz="2000" dirty="0"/>
              <a:t>Propriétés quantifiées objectivement</a:t>
            </a:r>
          </a:p>
        </p:txBody>
      </p:sp>
      <p:sp>
        <p:nvSpPr>
          <p:cNvPr id="4" name="Parallélogramme 3"/>
          <p:cNvSpPr>
            <a:spLocks noChangeArrowheads="1"/>
          </p:cNvSpPr>
          <p:nvPr/>
        </p:nvSpPr>
        <p:spPr bwMode="auto">
          <a:xfrm flipH="1">
            <a:off x="35496" y="2710036"/>
            <a:ext cx="1655762" cy="1943100"/>
          </a:xfrm>
          <a:prstGeom prst="parallelogram">
            <a:avLst>
              <a:gd name="adj" fmla="val 69935"/>
            </a:avLst>
          </a:prstGeom>
          <a:noFill/>
          <a:ln w="9525" algn="ctr">
            <a:solidFill>
              <a:srgbClr val="FF3300"/>
            </a:solidFill>
            <a:round/>
            <a:headEnd/>
            <a:tailEnd/>
          </a:ln>
        </p:spPr>
        <p:txBody>
          <a:bodyPr/>
          <a:lstStyle/>
          <a:p>
            <a:pPr algn="r" eaLnBrk="1" hangingPunct="1"/>
            <a:endParaRPr lang="fr-FR"/>
          </a:p>
        </p:txBody>
      </p:sp>
      <p:sp>
        <p:nvSpPr>
          <p:cNvPr id="23" name="Parallélogramme 22"/>
          <p:cNvSpPr>
            <a:spLocks noChangeArrowheads="1"/>
          </p:cNvSpPr>
          <p:nvPr/>
        </p:nvSpPr>
        <p:spPr bwMode="auto">
          <a:xfrm rot="16616671" flipH="1">
            <a:off x="565721" y="2246486"/>
            <a:ext cx="1295400" cy="2190750"/>
          </a:xfrm>
          <a:prstGeom prst="parallelogram">
            <a:avLst>
              <a:gd name="adj" fmla="val 69935"/>
            </a:avLst>
          </a:prstGeom>
          <a:noFill/>
          <a:ln w="9525" algn="ctr">
            <a:solidFill>
              <a:srgbClr val="FF3300"/>
            </a:solidFill>
            <a:round/>
            <a:headEnd/>
            <a:tailEnd/>
          </a:ln>
        </p:spPr>
        <p:txBody>
          <a:bodyPr/>
          <a:lstStyle/>
          <a:p>
            <a:pPr algn="r" eaLnBrk="1" hangingPunct="1"/>
            <a:endParaRPr lang="fr-F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6149"/>
                                        </p:tgtEl>
                                        <p:attrNameLst>
                                          <p:attrName>style.visibility</p:attrName>
                                        </p:attrNameLst>
                                      </p:cBhvr>
                                      <p:to>
                                        <p:strVal val="visible"/>
                                      </p:to>
                                    </p:set>
                                    <p:animEffect transition="in" filter="wipe(up)">
                                      <p:cBhvr>
                                        <p:cTn id="11" dur="500"/>
                                        <p:tgtEl>
                                          <p:spTgt spid="614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left)">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p:bldP spid="6154" grpId="0"/>
      <p:bldP spid="11" grpId="0"/>
      <p:bldP spid="12" grpId="0"/>
      <p:bldP spid="17" grpId="0"/>
      <p:bldP spid="16" grpId="0"/>
      <p:bldP spid="19" grpId="0" animBg="1"/>
      <p:bldP spid="4" grpId="0" animBg="1"/>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027"/>
          <p:cNvSpPr txBox="1">
            <a:spLocks noChangeArrowheads="1"/>
          </p:cNvSpPr>
          <p:nvPr/>
        </p:nvSpPr>
        <p:spPr bwMode="auto">
          <a:xfrm>
            <a:off x="395288" y="-26988"/>
            <a:ext cx="8353425" cy="461963"/>
          </a:xfrm>
          <a:prstGeom prst="rect">
            <a:avLst/>
          </a:prstGeom>
          <a:noFill/>
          <a:ln w="9525">
            <a:noFill/>
            <a:miter lim="800000"/>
            <a:headEnd/>
            <a:tailEnd/>
          </a:ln>
          <a:effectLst/>
        </p:spPr>
        <p:txBody>
          <a:bodyPr>
            <a:spAutoFit/>
          </a:bodyPr>
          <a:lstStyle/>
          <a:p>
            <a:pPr algn="ctr" eaLnBrk="1" hangingPunct="1">
              <a:spcBef>
                <a:spcPct val="50000"/>
              </a:spcBef>
            </a:pPr>
            <a:r>
              <a:rPr lang="en-GB" altLang="fr-FR" sz="2400" b="1" dirty="0"/>
              <a:t>2. </a:t>
            </a:r>
            <a:r>
              <a:rPr lang="fr-FR" altLang="fr-FR" sz="2400" b="1" dirty="0"/>
              <a:t>Les propriétés technologiques : généralités</a:t>
            </a:r>
            <a:endParaRPr lang="fr-BE" altLang="fr-FR" sz="2400" b="1" dirty="0"/>
          </a:p>
        </p:txBody>
      </p:sp>
      <p:sp>
        <p:nvSpPr>
          <p:cNvPr id="13315" name="Text Box 1028"/>
          <p:cNvSpPr txBox="1">
            <a:spLocks noChangeArrowheads="1"/>
          </p:cNvSpPr>
          <p:nvPr/>
        </p:nvSpPr>
        <p:spPr bwMode="auto">
          <a:xfrm>
            <a:off x="201871" y="757238"/>
            <a:ext cx="8942129" cy="1323439"/>
          </a:xfrm>
          <a:prstGeom prst="rect">
            <a:avLst/>
          </a:prstGeom>
          <a:noFill/>
          <a:ln w="9525">
            <a:noFill/>
            <a:miter lim="800000"/>
            <a:headEnd/>
            <a:tailEnd/>
          </a:ln>
          <a:effectLst/>
        </p:spPr>
        <p:txBody>
          <a:bodyPr wrap="square">
            <a:spAutoFit/>
          </a:bodyPr>
          <a:lstStyle/>
          <a:p>
            <a:pPr eaLnBrk="1" hangingPunct="1"/>
            <a:r>
              <a:rPr lang="fr-FR" altLang="fr-FR" sz="2000" dirty="0"/>
              <a:t>A coté des propriétés technologiques qui peuvent être quantifiées au moyen de tests normalisés, d’autres </a:t>
            </a:r>
            <a:r>
              <a:rPr lang="fr-FR" altLang="fr-FR" sz="2000" b="1" dirty="0"/>
              <a:t>propriétés</a:t>
            </a:r>
            <a:r>
              <a:rPr lang="fr-FR" altLang="fr-FR" sz="2000" dirty="0"/>
              <a:t>, notamment</a:t>
            </a:r>
            <a:r>
              <a:rPr lang="fr-FR" altLang="fr-FR" sz="2000" b="1" dirty="0"/>
              <a:t> esthétiques </a:t>
            </a:r>
            <a:r>
              <a:rPr lang="fr-FR" altLang="fr-FR" sz="2000" dirty="0"/>
              <a:t>et </a:t>
            </a:r>
            <a:r>
              <a:rPr lang="fr-FR" altLang="fr-FR" sz="2000" b="1" dirty="0"/>
              <a:t>tactiles </a:t>
            </a:r>
            <a:r>
              <a:rPr lang="fr-FR" altLang="fr-FR" sz="2000" dirty="0"/>
              <a:t>(liées aux </a:t>
            </a:r>
            <a:r>
              <a:rPr lang="fr-FR" altLang="fr-FR" sz="2000" b="1" dirty="0"/>
              <a:t>caractéristiques anatomiques</a:t>
            </a:r>
            <a:r>
              <a:rPr lang="fr-FR" altLang="fr-FR" sz="2000" dirty="0"/>
              <a:t>) ou encore </a:t>
            </a:r>
            <a:r>
              <a:rPr lang="fr-FR" altLang="fr-FR" sz="2000" b="1" dirty="0"/>
              <a:t>organoleptiques</a:t>
            </a:r>
            <a:r>
              <a:rPr lang="fr-FR" altLang="fr-FR" sz="2000" dirty="0"/>
              <a:t> conditionnent le caractère précieux d’une grume ou d’une bille.</a:t>
            </a:r>
            <a:endParaRPr lang="fr-FR" altLang="fr-FR" sz="2000" i="1" dirty="0">
              <a:solidFill>
                <a:srgbClr val="FF0000"/>
              </a:solidFill>
            </a:endParaRPr>
          </a:p>
        </p:txBody>
      </p:sp>
      <p:sp>
        <p:nvSpPr>
          <p:cNvPr id="5" name="Text Box 1064">
            <a:extLst>
              <a:ext uri="{FF2B5EF4-FFF2-40B4-BE49-F238E27FC236}">
                <a16:creationId xmlns:a16="http://schemas.microsoft.com/office/drawing/2014/main" id="{E2C57AFB-566D-4092-B155-5860E69E9CD1}"/>
              </a:ext>
            </a:extLst>
          </p:cNvPr>
          <p:cNvSpPr txBox="1">
            <a:spLocks noChangeArrowheads="1"/>
          </p:cNvSpPr>
          <p:nvPr/>
        </p:nvSpPr>
        <p:spPr bwMode="auto">
          <a:xfrm>
            <a:off x="129095" y="2092786"/>
            <a:ext cx="6192687" cy="400110"/>
          </a:xfrm>
          <a:prstGeom prst="rect">
            <a:avLst/>
          </a:prstGeom>
          <a:noFill/>
          <a:ln w="9525">
            <a:noFill/>
            <a:miter lim="800000"/>
            <a:headEnd/>
            <a:tailEnd/>
          </a:ln>
          <a:effectLst/>
        </p:spPr>
        <p:txBody>
          <a:bodyPr wrap="square">
            <a:spAutoFit/>
          </a:bodyPr>
          <a:lstStyle/>
          <a:p>
            <a:pPr marL="342900" indent="-342900" eaLnBrk="1" hangingPunct="1">
              <a:spcAft>
                <a:spcPts val="1200"/>
              </a:spcAft>
              <a:buFont typeface="Wingdings" panose="05000000000000000000" pitchFamily="2" charset="2"/>
              <a:buChar char="v"/>
            </a:pPr>
            <a:r>
              <a:rPr lang="fr-FR" altLang="fr-FR" sz="2000" b="1" dirty="0"/>
              <a:t>La couleur</a:t>
            </a:r>
            <a:r>
              <a:rPr lang="fr-FR" altLang="fr-FR" sz="2000" dirty="0"/>
              <a:t> varie avec :</a:t>
            </a:r>
          </a:p>
        </p:txBody>
      </p:sp>
      <p:sp>
        <p:nvSpPr>
          <p:cNvPr id="7" name="Text Box 1064">
            <a:extLst>
              <a:ext uri="{FF2B5EF4-FFF2-40B4-BE49-F238E27FC236}">
                <a16:creationId xmlns:a16="http://schemas.microsoft.com/office/drawing/2014/main" id="{2642079B-1AB6-4909-9739-1CE7B302EE6C}"/>
              </a:ext>
            </a:extLst>
          </p:cNvPr>
          <p:cNvSpPr txBox="1">
            <a:spLocks noChangeArrowheads="1"/>
          </p:cNvSpPr>
          <p:nvPr/>
        </p:nvSpPr>
        <p:spPr bwMode="auto">
          <a:xfrm>
            <a:off x="-36511" y="2827059"/>
            <a:ext cx="6192687" cy="400110"/>
          </a:xfrm>
          <a:prstGeom prst="rect">
            <a:avLst/>
          </a:prstGeom>
          <a:noFill/>
          <a:ln w="9525">
            <a:noFill/>
            <a:miter lim="800000"/>
            <a:headEnd/>
            <a:tailEnd/>
          </a:ln>
          <a:effectLst/>
        </p:spPr>
        <p:txBody>
          <a:bodyPr wrap="square">
            <a:spAutoFit/>
          </a:bodyPr>
          <a:lstStyle/>
          <a:p>
            <a:pPr marL="800100" lvl="1" indent="-342900" eaLnBrk="1" hangingPunct="1">
              <a:spcAft>
                <a:spcPts val="1200"/>
              </a:spcAft>
              <a:buFont typeface="Wingdings" panose="05000000000000000000" pitchFamily="2" charset="2"/>
              <a:buChar char="ü"/>
            </a:pPr>
            <a:r>
              <a:rPr lang="fr-FR" altLang="fr-FR" sz="2000" dirty="0"/>
              <a:t>L’</a:t>
            </a:r>
            <a:r>
              <a:rPr lang="fr-FR" altLang="fr-FR" sz="2000" i="1" dirty="0"/>
              <a:t>essence</a:t>
            </a:r>
          </a:p>
        </p:txBody>
      </p:sp>
      <p:sp>
        <p:nvSpPr>
          <p:cNvPr id="8" name="Text Box 1064">
            <a:extLst>
              <a:ext uri="{FF2B5EF4-FFF2-40B4-BE49-F238E27FC236}">
                <a16:creationId xmlns:a16="http://schemas.microsoft.com/office/drawing/2014/main" id="{A0440F50-73FA-4B85-84B5-1AB329AC7047}"/>
              </a:ext>
            </a:extLst>
          </p:cNvPr>
          <p:cNvSpPr txBox="1">
            <a:spLocks noChangeArrowheads="1"/>
          </p:cNvSpPr>
          <p:nvPr/>
        </p:nvSpPr>
        <p:spPr bwMode="auto">
          <a:xfrm>
            <a:off x="-36512" y="3814127"/>
            <a:ext cx="6768752" cy="400110"/>
          </a:xfrm>
          <a:prstGeom prst="rect">
            <a:avLst/>
          </a:prstGeom>
          <a:noFill/>
          <a:ln w="9525">
            <a:noFill/>
            <a:miter lim="800000"/>
            <a:headEnd/>
            <a:tailEnd/>
          </a:ln>
          <a:effectLst/>
        </p:spPr>
        <p:txBody>
          <a:bodyPr wrap="square">
            <a:spAutoFit/>
          </a:bodyPr>
          <a:lstStyle/>
          <a:p>
            <a:pPr marL="800100" lvl="1" indent="-342900" eaLnBrk="1" hangingPunct="1">
              <a:spcAft>
                <a:spcPts val="1200"/>
              </a:spcAft>
              <a:buFont typeface="Wingdings" panose="05000000000000000000" pitchFamily="2" charset="2"/>
              <a:buChar char="ü"/>
            </a:pPr>
            <a:r>
              <a:rPr lang="fr-FR" altLang="fr-FR" sz="2000" dirty="0"/>
              <a:t>L’éventuelle </a:t>
            </a:r>
            <a:r>
              <a:rPr lang="fr-FR" altLang="fr-FR" sz="2000" i="1" dirty="0" err="1"/>
              <a:t>duraminisation</a:t>
            </a:r>
            <a:r>
              <a:rPr lang="fr-FR" altLang="fr-FR" sz="2000" dirty="0"/>
              <a:t> du bois parfait (</a:t>
            </a:r>
            <a:r>
              <a:rPr lang="fr-FR" altLang="fr-FR" sz="2000" dirty="0" err="1"/>
              <a:t>BPf</a:t>
            </a:r>
            <a:r>
              <a:rPr lang="fr-FR" altLang="fr-FR" sz="2000" dirty="0"/>
              <a:t>). </a:t>
            </a:r>
          </a:p>
        </p:txBody>
      </p:sp>
      <p:sp>
        <p:nvSpPr>
          <p:cNvPr id="9" name="Text Box 1064">
            <a:extLst>
              <a:ext uri="{FF2B5EF4-FFF2-40B4-BE49-F238E27FC236}">
                <a16:creationId xmlns:a16="http://schemas.microsoft.com/office/drawing/2014/main" id="{40004E14-617E-47AC-A19A-5E9DAAC901AF}"/>
              </a:ext>
            </a:extLst>
          </p:cNvPr>
          <p:cNvSpPr txBox="1">
            <a:spLocks noChangeArrowheads="1"/>
          </p:cNvSpPr>
          <p:nvPr/>
        </p:nvSpPr>
        <p:spPr bwMode="auto">
          <a:xfrm>
            <a:off x="-30687" y="5961474"/>
            <a:ext cx="7843047" cy="707886"/>
          </a:xfrm>
          <a:prstGeom prst="rect">
            <a:avLst/>
          </a:prstGeom>
          <a:noFill/>
          <a:ln w="9525">
            <a:noFill/>
            <a:miter lim="800000"/>
            <a:headEnd/>
            <a:tailEnd/>
          </a:ln>
          <a:effectLst/>
        </p:spPr>
        <p:txBody>
          <a:bodyPr wrap="square">
            <a:spAutoFit/>
          </a:bodyPr>
          <a:lstStyle/>
          <a:p>
            <a:pPr marL="800100" lvl="1" indent="-342900" eaLnBrk="1" hangingPunct="1">
              <a:spcAft>
                <a:spcPts val="1200"/>
              </a:spcAft>
              <a:buFont typeface="Wingdings" panose="05000000000000000000" pitchFamily="2" charset="2"/>
              <a:buChar char="ü"/>
            </a:pPr>
            <a:r>
              <a:rPr lang="fr-FR" altLang="fr-FR" sz="2000" dirty="0"/>
              <a:t>La </a:t>
            </a:r>
            <a:r>
              <a:rPr lang="fr-FR" altLang="fr-FR" sz="2000" i="1" dirty="0"/>
              <a:t>provenance</a:t>
            </a:r>
            <a:r>
              <a:rPr lang="fr-FR" altLang="fr-FR" sz="2000" dirty="0"/>
              <a:t> ou la </a:t>
            </a:r>
            <a:r>
              <a:rPr lang="fr-FR" altLang="fr-FR" sz="2000" i="1" dirty="0"/>
              <a:t>station</a:t>
            </a:r>
            <a:r>
              <a:rPr lang="fr-FR" altLang="fr-FR" sz="2000" dirty="0"/>
              <a:t> (ex: hêtre blanc sur sol calcaire et rouge sur sol acide), voire l’âge (cœur brun du frêne)</a:t>
            </a:r>
          </a:p>
        </p:txBody>
      </p:sp>
      <p:grpSp>
        <p:nvGrpSpPr>
          <p:cNvPr id="2" name="Groupe 1">
            <a:extLst>
              <a:ext uri="{FF2B5EF4-FFF2-40B4-BE49-F238E27FC236}">
                <a16:creationId xmlns:a16="http://schemas.microsoft.com/office/drawing/2014/main" id="{1E04C9E4-6D93-40B2-9B76-629B1349ED49}"/>
              </a:ext>
            </a:extLst>
          </p:cNvPr>
          <p:cNvGrpSpPr/>
          <p:nvPr/>
        </p:nvGrpSpPr>
        <p:grpSpPr>
          <a:xfrm>
            <a:off x="1979712" y="2505524"/>
            <a:ext cx="6973044" cy="1355524"/>
            <a:chOff x="1979712" y="2505524"/>
            <a:chExt cx="6973044" cy="1355524"/>
          </a:xfrm>
        </p:grpSpPr>
        <p:pic>
          <p:nvPicPr>
            <p:cNvPr id="11" name="Picture 2" descr="https://i2.wp.com/lilm.co/wp-content/uploads/2018/02/essence2.png?resize=596%2C447&amp;ssl=1">
              <a:extLst>
                <a:ext uri="{FF2B5EF4-FFF2-40B4-BE49-F238E27FC236}">
                  <a16:creationId xmlns:a16="http://schemas.microsoft.com/office/drawing/2014/main" id="{7F1C7003-480A-4A21-B2AB-51520617A06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49822"/>
            <a:stretch/>
          </p:blipFill>
          <p:spPr bwMode="auto">
            <a:xfrm>
              <a:off x="1979712" y="2505524"/>
              <a:ext cx="3516660" cy="1323440"/>
            </a:xfrm>
            <a:prstGeom prst="rect">
              <a:avLst/>
            </a:prstGeom>
            <a:noFill/>
          </p:spPr>
        </p:pic>
        <p:pic>
          <p:nvPicPr>
            <p:cNvPr id="12" name="Picture 2" descr="https://i2.wp.com/lilm.co/wp-content/uploads/2018/02/essence2.png?resize=596%2C447&amp;ssl=1">
              <a:extLst>
                <a:ext uri="{FF2B5EF4-FFF2-40B4-BE49-F238E27FC236}">
                  <a16:creationId xmlns:a16="http://schemas.microsoft.com/office/drawing/2014/main" id="{F4CC39FC-C35F-443B-B59D-A0493A720E0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49822"/>
            <a:stretch/>
          </p:blipFill>
          <p:spPr bwMode="auto">
            <a:xfrm>
              <a:off x="5436096" y="2537609"/>
              <a:ext cx="3516660" cy="1323439"/>
            </a:xfrm>
            <a:prstGeom prst="rect">
              <a:avLst/>
            </a:prstGeom>
            <a:noFill/>
          </p:spPr>
        </p:pic>
      </p:grpSp>
      <p:grpSp>
        <p:nvGrpSpPr>
          <p:cNvPr id="3" name="Groupe 2">
            <a:extLst>
              <a:ext uri="{FF2B5EF4-FFF2-40B4-BE49-F238E27FC236}">
                <a16:creationId xmlns:a16="http://schemas.microsoft.com/office/drawing/2014/main" id="{F466F963-D53B-4389-A353-C80E7FAB936E}"/>
              </a:ext>
            </a:extLst>
          </p:cNvPr>
          <p:cNvGrpSpPr/>
          <p:nvPr/>
        </p:nvGrpSpPr>
        <p:grpSpPr>
          <a:xfrm>
            <a:off x="7164288" y="4221088"/>
            <a:ext cx="1710648" cy="1712860"/>
            <a:chOff x="7380311" y="4061972"/>
            <a:chExt cx="1710648" cy="1712860"/>
          </a:xfrm>
        </p:grpSpPr>
        <p:pic>
          <p:nvPicPr>
            <p:cNvPr id="13" name="Picture 12" descr="http://www.lempreintedubois.fr/ori-planche-de-tilleul-avec-ecorce-3-cm-d-epaisseur-779_1141.jpg">
              <a:extLst>
                <a:ext uri="{FF2B5EF4-FFF2-40B4-BE49-F238E27FC236}">
                  <a16:creationId xmlns:a16="http://schemas.microsoft.com/office/drawing/2014/main" id="{46CB8EE5-1B85-4E89-9C43-54D54370C1A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rot="5400000">
              <a:off x="7379205" y="4063078"/>
              <a:ext cx="1712860" cy="1710648"/>
            </a:xfrm>
            <a:prstGeom prst="rect">
              <a:avLst/>
            </a:prstGeom>
            <a:noFill/>
          </p:spPr>
        </p:pic>
        <p:sp>
          <p:nvSpPr>
            <p:cNvPr id="14" name="ZoneTexte 13">
              <a:extLst>
                <a:ext uri="{FF2B5EF4-FFF2-40B4-BE49-F238E27FC236}">
                  <a16:creationId xmlns:a16="http://schemas.microsoft.com/office/drawing/2014/main" id="{01624A4E-0D23-4D94-AFB3-152A53DD06E3}"/>
                </a:ext>
              </a:extLst>
            </p:cNvPr>
            <p:cNvSpPr txBox="1"/>
            <p:nvPr/>
          </p:nvSpPr>
          <p:spPr>
            <a:xfrm>
              <a:off x="7668344" y="4077072"/>
              <a:ext cx="1008112" cy="369332"/>
            </a:xfrm>
            <a:prstGeom prst="rect">
              <a:avLst/>
            </a:prstGeom>
            <a:noFill/>
          </p:spPr>
          <p:txBody>
            <a:bodyPr wrap="square" rtlCol="0">
              <a:spAutoFit/>
            </a:bodyPr>
            <a:lstStyle/>
            <a:p>
              <a:r>
                <a:rPr lang="fr-BE" b="1" dirty="0">
                  <a:solidFill>
                    <a:schemeClr val="accent3"/>
                  </a:solidFill>
                  <a:effectLst>
                    <a:outerShdw blurRad="38100" dist="38100" dir="2700000" algn="tl">
                      <a:srgbClr val="000000">
                        <a:alpha val="43137"/>
                      </a:srgbClr>
                    </a:outerShdw>
                  </a:effectLst>
                </a:rPr>
                <a:t>Tilleul</a:t>
              </a:r>
            </a:p>
          </p:txBody>
        </p:sp>
      </p:grpSp>
      <p:grpSp>
        <p:nvGrpSpPr>
          <p:cNvPr id="17" name="Groupe 16">
            <a:extLst>
              <a:ext uri="{FF2B5EF4-FFF2-40B4-BE49-F238E27FC236}">
                <a16:creationId xmlns:a16="http://schemas.microsoft.com/office/drawing/2014/main" id="{8E0FD600-D38C-4EEA-ACD1-6FABC9CE2FCD}"/>
              </a:ext>
            </a:extLst>
          </p:cNvPr>
          <p:cNvGrpSpPr/>
          <p:nvPr/>
        </p:nvGrpSpPr>
        <p:grpSpPr>
          <a:xfrm>
            <a:off x="2843808" y="4221088"/>
            <a:ext cx="1710648" cy="1712860"/>
            <a:chOff x="3131840" y="4221088"/>
            <a:chExt cx="1710648" cy="1712860"/>
          </a:xfrm>
        </p:grpSpPr>
        <p:pic>
          <p:nvPicPr>
            <p:cNvPr id="6" name="Image 5">
              <a:extLst>
                <a:ext uri="{FF2B5EF4-FFF2-40B4-BE49-F238E27FC236}">
                  <a16:creationId xmlns:a16="http://schemas.microsoft.com/office/drawing/2014/main" id="{BB9681EC-1975-46D1-BFFF-728FDEF4ADF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131840" y="4221088"/>
              <a:ext cx="1710648" cy="1712860"/>
            </a:xfrm>
            <a:prstGeom prst="rect">
              <a:avLst/>
            </a:prstGeom>
          </p:spPr>
        </p:pic>
        <p:sp>
          <p:nvSpPr>
            <p:cNvPr id="19" name="ZoneTexte 18">
              <a:extLst>
                <a:ext uri="{FF2B5EF4-FFF2-40B4-BE49-F238E27FC236}">
                  <a16:creationId xmlns:a16="http://schemas.microsoft.com/office/drawing/2014/main" id="{C885B926-A718-4EDB-95D2-DF47F7711F9A}"/>
                </a:ext>
              </a:extLst>
            </p:cNvPr>
            <p:cNvSpPr txBox="1"/>
            <p:nvPr/>
          </p:nvSpPr>
          <p:spPr>
            <a:xfrm>
              <a:off x="3779912" y="4237130"/>
              <a:ext cx="1008112" cy="369332"/>
            </a:xfrm>
            <a:prstGeom prst="rect">
              <a:avLst/>
            </a:prstGeom>
            <a:noFill/>
          </p:spPr>
          <p:txBody>
            <a:bodyPr wrap="square" rtlCol="0">
              <a:spAutoFit/>
            </a:bodyPr>
            <a:lstStyle/>
            <a:p>
              <a:r>
                <a:rPr lang="fr-BE" b="1" dirty="0">
                  <a:solidFill>
                    <a:schemeClr val="accent3"/>
                  </a:solidFill>
                  <a:effectLst>
                    <a:outerShdw blurRad="38100" dist="38100" dir="2700000" algn="tl">
                      <a:srgbClr val="000000">
                        <a:alpha val="43137"/>
                      </a:srgbClr>
                    </a:outerShdw>
                  </a:effectLst>
                </a:rPr>
                <a:t>Noyer</a:t>
              </a:r>
            </a:p>
          </p:txBody>
        </p:sp>
      </p:grpSp>
      <p:sp>
        <p:nvSpPr>
          <p:cNvPr id="20" name="Text Box 1064">
            <a:extLst>
              <a:ext uri="{FF2B5EF4-FFF2-40B4-BE49-F238E27FC236}">
                <a16:creationId xmlns:a16="http://schemas.microsoft.com/office/drawing/2014/main" id="{339A9F7F-8961-43FA-9D6D-D6AC72C62E21}"/>
              </a:ext>
            </a:extLst>
          </p:cNvPr>
          <p:cNvSpPr txBox="1">
            <a:spLocks noChangeArrowheads="1"/>
          </p:cNvSpPr>
          <p:nvPr/>
        </p:nvSpPr>
        <p:spPr bwMode="auto">
          <a:xfrm>
            <a:off x="-180528" y="4365104"/>
            <a:ext cx="3312368" cy="1477328"/>
          </a:xfrm>
          <a:prstGeom prst="rect">
            <a:avLst/>
          </a:prstGeom>
          <a:noFill/>
          <a:ln w="9525">
            <a:noFill/>
            <a:miter lim="800000"/>
            <a:headEnd/>
            <a:tailEnd/>
          </a:ln>
          <a:effectLst/>
        </p:spPr>
        <p:txBody>
          <a:bodyPr wrap="square">
            <a:spAutoFit/>
          </a:bodyPr>
          <a:lstStyle/>
          <a:p>
            <a:pPr lvl="1" eaLnBrk="1" hangingPunct="1">
              <a:spcAft>
                <a:spcPts val="600"/>
              </a:spcAft>
            </a:pPr>
            <a:r>
              <a:rPr lang="fr-FR" altLang="fr-FR" sz="2000" dirty="0"/>
              <a:t>	</a:t>
            </a:r>
            <a:r>
              <a:rPr lang="fr-FR" altLang="fr-FR" sz="2000" dirty="0" err="1"/>
              <a:t>BPf</a:t>
            </a:r>
            <a:r>
              <a:rPr lang="fr-FR" altLang="fr-FR" sz="2000" dirty="0"/>
              <a:t> duraminisé : </a:t>
            </a:r>
          </a:p>
          <a:p>
            <a:pPr lvl="1" algn="ctr" eaLnBrk="1" hangingPunct="1">
              <a:spcAft>
                <a:spcPts val="300"/>
              </a:spcAft>
            </a:pPr>
            <a:r>
              <a:rPr lang="fr-FR" altLang="fr-FR" sz="2000" dirty="0"/>
              <a:t>Noyer,</a:t>
            </a:r>
          </a:p>
          <a:p>
            <a:pPr lvl="1" algn="ctr" eaLnBrk="1" hangingPunct="1">
              <a:spcAft>
                <a:spcPts val="300"/>
              </a:spcAft>
            </a:pPr>
            <a:r>
              <a:rPr lang="fr-FR" altLang="fr-FR" sz="2000" dirty="0"/>
              <a:t>Chêne, </a:t>
            </a:r>
          </a:p>
          <a:p>
            <a:pPr lvl="1" algn="ctr" eaLnBrk="1" hangingPunct="1">
              <a:spcAft>
                <a:spcPts val="600"/>
              </a:spcAft>
            </a:pPr>
            <a:r>
              <a:rPr lang="fr-FR" altLang="fr-FR" sz="2000" dirty="0"/>
              <a:t>Merisier, …           </a:t>
            </a:r>
          </a:p>
        </p:txBody>
      </p:sp>
      <p:sp>
        <p:nvSpPr>
          <p:cNvPr id="21" name="Text Box 1064">
            <a:extLst>
              <a:ext uri="{FF2B5EF4-FFF2-40B4-BE49-F238E27FC236}">
                <a16:creationId xmlns:a16="http://schemas.microsoft.com/office/drawing/2014/main" id="{3CA03A65-04BC-4972-889B-27BCCF35052A}"/>
              </a:ext>
            </a:extLst>
          </p:cNvPr>
          <p:cNvSpPr txBox="1">
            <a:spLocks noChangeArrowheads="1"/>
          </p:cNvSpPr>
          <p:nvPr/>
        </p:nvSpPr>
        <p:spPr bwMode="auto">
          <a:xfrm>
            <a:off x="3779912" y="4365104"/>
            <a:ext cx="3456382" cy="1477328"/>
          </a:xfrm>
          <a:prstGeom prst="rect">
            <a:avLst/>
          </a:prstGeom>
          <a:noFill/>
          <a:ln w="9525">
            <a:noFill/>
            <a:miter lim="800000"/>
            <a:headEnd/>
            <a:tailEnd/>
          </a:ln>
          <a:effectLst/>
        </p:spPr>
        <p:txBody>
          <a:bodyPr wrap="square">
            <a:spAutoFit/>
          </a:bodyPr>
          <a:lstStyle/>
          <a:p>
            <a:pPr lvl="1" eaLnBrk="1" hangingPunct="1">
              <a:spcAft>
                <a:spcPts val="600"/>
              </a:spcAft>
            </a:pPr>
            <a:r>
              <a:rPr lang="fr-FR" altLang="fr-FR" sz="2000" dirty="0"/>
              <a:t>	</a:t>
            </a:r>
            <a:r>
              <a:rPr lang="fr-FR" altLang="fr-FR" sz="2000" dirty="0" err="1"/>
              <a:t>BPf</a:t>
            </a:r>
            <a:r>
              <a:rPr lang="fr-FR" altLang="fr-FR" sz="2000" dirty="0"/>
              <a:t> non différencié :</a:t>
            </a:r>
          </a:p>
          <a:p>
            <a:pPr lvl="1" algn="ctr" eaLnBrk="1" hangingPunct="1">
              <a:spcAft>
                <a:spcPts val="300"/>
              </a:spcAft>
            </a:pPr>
            <a:r>
              <a:rPr lang="fr-FR" altLang="fr-FR" sz="2000" dirty="0"/>
              <a:t>Tilleul,</a:t>
            </a:r>
          </a:p>
          <a:p>
            <a:pPr lvl="1" algn="ctr" eaLnBrk="1" hangingPunct="1">
              <a:spcAft>
                <a:spcPts val="300"/>
              </a:spcAft>
            </a:pPr>
            <a:r>
              <a:rPr lang="fr-FR" altLang="fr-FR" sz="2000" dirty="0"/>
              <a:t>Frêne, </a:t>
            </a:r>
          </a:p>
          <a:p>
            <a:pPr lvl="1" algn="ctr" eaLnBrk="1" hangingPunct="1">
              <a:spcAft>
                <a:spcPts val="600"/>
              </a:spcAft>
            </a:pPr>
            <a:r>
              <a:rPr lang="fr-FR" altLang="fr-FR" sz="2000" dirty="0"/>
              <a:t>Érable,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left)">
                                      <p:cBhvr>
                                        <p:cTn id="26" dur="500"/>
                                        <p:tgtEl>
                                          <p:spTgt spid="20"/>
                                        </p:tgtEl>
                                      </p:cBhvr>
                                    </p:animEffect>
                                  </p:childTnLst>
                                </p:cTn>
                              </p:par>
                            </p:childTnLst>
                          </p:cTn>
                        </p:par>
                        <p:par>
                          <p:cTn id="27" fill="hold">
                            <p:stCondLst>
                              <p:cond delay="500"/>
                            </p:stCondLst>
                            <p:childTnLst>
                              <p:par>
                                <p:cTn id="28" presetID="22" presetClass="entr" presetSubtype="1"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up)">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left)">
                                      <p:cBhvr>
                                        <p:cTn id="35" dur="500"/>
                                        <p:tgtEl>
                                          <p:spTgt spid="21"/>
                                        </p:tgtEl>
                                      </p:cBhvr>
                                    </p:animEffect>
                                  </p:childTnLst>
                                </p:cTn>
                              </p:par>
                            </p:childTnLst>
                          </p:cTn>
                        </p:par>
                        <p:par>
                          <p:cTn id="36" fill="hold">
                            <p:stCondLst>
                              <p:cond delay="500"/>
                            </p:stCondLst>
                            <p:childTnLst>
                              <p:par>
                                <p:cTn id="37" presetID="22" presetClass="entr" presetSubtype="1" fill="hold" nodeType="after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up)">
                                      <p:cBhvr>
                                        <p:cTn id="39" dur="500"/>
                                        <p:tgtEl>
                                          <p:spTgt spid="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left)">
                                      <p:cBhvr>
                                        <p:cTn id="4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027"/>
          <p:cNvSpPr txBox="1">
            <a:spLocks noChangeArrowheads="1"/>
          </p:cNvSpPr>
          <p:nvPr/>
        </p:nvSpPr>
        <p:spPr bwMode="auto">
          <a:xfrm>
            <a:off x="395288" y="-26988"/>
            <a:ext cx="8353425" cy="461963"/>
          </a:xfrm>
          <a:prstGeom prst="rect">
            <a:avLst/>
          </a:prstGeom>
          <a:noFill/>
          <a:ln w="9525">
            <a:noFill/>
            <a:miter lim="800000"/>
            <a:headEnd/>
            <a:tailEnd/>
          </a:ln>
          <a:effectLst/>
        </p:spPr>
        <p:txBody>
          <a:bodyPr>
            <a:spAutoFit/>
          </a:bodyPr>
          <a:lstStyle/>
          <a:p>
            <a:pPr algn="ctr" eaLnBrk="1" hangingPunct="1">
              <a:spcBef>
                <a:spcPct val="50000"/>
              </a:spcBef>
            </a:pPr>
            <a:r>
              <a:rPr lang="en-GB" altLang="fr-FR" sz="2400" b="1" dirty="0"/>
              <a:t>2. </a:t>
            </a:r>
            <a:r>
              <a:rPr lang="fr-FR" altLang="fr-FR" sz="2400" b="1" dirty="0"/>
              <a:t>Les propriétés technologiques : généralités</a:t>
            </a:r>
            <a:endParaRPr lang="fr-BE" altLang="fr-FR" sz="2400" b="1" dirty="0"/>
          </a:p>
        </p:txBody>
      </p:sp>
      <p:sp>
        <p:nvSpPr>
          <p:cNvPr id="7" name="Text Box 1064"/>
          <p:cNvSpPr txBox="1">
            <a:spLocks noChangeArrowheads="1"/>
          </p:cNvSpPr>
          <p:nvPr/>
        </p:nvSpPr>
        <p:spPr bwMode="auto">
          <a:xfrm>
            <a:off x="35496" y="548680"/>
            <a:ext cx="9113484" cy="707886"/>
          </a:xfrm>
          <a:prstGeom prst="rect">
            <a:avLst/>
          </a:prstGeom>
          <a:noFill/>
          <a:ln w="9525">
            <a:noFill/>
            <a:miter lim="800000"/>
            <a:headEnd/>
            <a:tailEnd/>
          </a:ln>
          <a:effectLst/>
        </p:spPr>
        <p:txBody>
          <a:bodyPr wrap="square">
            <a:spAutoFit/>
          </a:bodyPr>
          <a:lstStyle/>
          <a:p>
            <a:pPr marL="342900" indent="-342900" eaLnBrk="1" hangingPunct="1">
              <a:spcAft>
                <a:spcPts val="600"/>
              </a:spcAft>
              <a:buFont typeface="Wingdings" panose="05000000000000000000" pitchFamily="2" charset="2"/>
              <a:buChar char="v"/>
              <a:tabLst>
                <a:tab pos="361950" algn="l"/>
              </a:tabLst>
            </a:pPr>
            <a:r>
              <a:rPr lang="fr-FR" altLang="fr-FR" sz="2000" b="1" dirty="0"/>
              <a:t>Le grain </a:t>
            </a:r>
            <a:r>
              <a:rPr lang="fr-FR" altLang="fr-FR" sz="2000" dirty="0"/>
              <a:t>: impression visuelle produite par la dimension et la distribution des éléments du bois, en particulier des vaisseaux (pores) chez les feuillus. </a:t>
            </a:r>
          </a:p>
        </p:txBody>
      </p:sp>
      <p:sp>
        <p:nvSpPr>
          <p:cNvPr id="19" name="Text Box 1064">
            <a:extLst>
              <a:ext uri="{FF2B5EF4-FFF2-40B4-BE49-F238E27FC236}">
                <a16:creationId xmlns:a16="http://schemas.microsoft.com/office/drawing/2014/main" id="{3A16E800-12FC-447D-85CD-BB488F678ED7}"/>
              </a:ext>
            </a:extLst>
          </p:cNvPr>
          <p:cNvSpPr txBox="1">
            <a:spLocks noChangeArrowheads="1"/>
          </p:cNvSpPr>
          <p:nvPr/>
        </p:nvSpPr>
        <p:spPr bwMode="auto">
          <a:xfrm>
            <a:off x="5508104" y="1340768"/>
            <a:ext cx="3570094" cy="2031325"/>
          </a:xfrm>
          <a:prstGeom prst="rect">
            <a:avLst/>
          </a:prstGeom>
          <a:noFill/>
          <a:ln w="9525">
            <a:noFill/>
            <a:miter lim="800000"/>
            <a:headEnd/>
            <a:tailEnd/>
          </a:ln>
          <a:effectLst/>
        </p:spPr>
        <p:txBody>
          <a:bodyPr wrap="square">
            <a:spAutoFit/>
          </a:bodyPr>
          <a:lstStyle/>
          <a:p>
            <a:pPr marL="800100" lvl="1" indent="-342900" eaLnBrk="1" hangingPunct="1">
              <a:spcAft>
                <a:spcPts val="600"/>
              </a:spcAft>
              <a:buFont typeface="Wingdings" panose="05000000000000000000" pitchFamily="2" charset="2"/>
              <a:buChar char="ü"/>
              <a:tabLst>
                <a:tab pos="361950" algn="l"/>
              </a:tabLst>
            </a:pPr>
            <a:r>
              <a:rPr lang="fr-FR" altLang="fr-FR" dirty="0"/>
              <a:t>Bois à </a:t>
            </a:r>
            <a:r>
              <a:rPr lang="fr-FR" altLang="fr-FR" i="1" dirty="0"/>
              <a:t>zones poreuses </a:t>
            </a:r>
            <a:r>
              <a:rPr lang="fr-FR" altLang="fr-FR" dirty="0"/>
              <a:t>(</a:t>
            </a:r>
            <a:r>
              <a:rPr lang="fr-FR" altLang="fr-FR" i="1" dirty="0"/>
              <a:t>hétérogène</a:t>
            </a:r>
            <a:r>
              <a:rPr lang="fr-FR" altLang="fr-FR" dirty="0"/>
              <a:t>) : pores très larges et nombreux dans le BP et plus fins dans le BE. Cernes bien marqués : chêne, frêne, orme, châtaignier, …</a:t>
            </a:r>
          </a:p>
        </p:txBody>
      </p:sp>
      <p:sp>
        <p:nvSpPr>
          <p:cNvPr id="20" name="Text Box 1064">
            <a:extLst>
              <a:ext uri="{FF2B5EF4-FFF2-40B4-BE49-F238E27FC236}">
                <a16:creationId xmlns:a16="http://schemas.microsoft.com/office/drawing/2014/main" id="{54CBEBFC-DF91-4614-BF09-27AA105B76AE}"/>
              </a:ext>
            </a:extLst>
          </p:cNvPr>
          <p:cNvSpPr txBox="1">
            <a:spLocks noChangeArrowheads="1"/>
          </p:cNvSpPr>
          <p:nvPr/>
        </p:nvSpPr>
        <p:spPr bwMode="auto">
          <a:xfrm>
            <a:off x="2627784" y="1342379"/>
            <a:ext cx="3695342" cy="2308324"/>
          </a:xfrm>
          <a:prstGeom prst="rect">
            <a:avLst/>
          </a:prstGeom>
          <a:noFill/>
          <a:ln w="9525">
            <a:noFill/>
            <a:miter lim="800000"/>
            <a:headEnd/>
            <a:tailEnd/>
          </a:ln>
          <a:effectLst/>
        </p:spPr>
        <p:txBody>
          <a:bodyPr wrap="square">
            <a:spAutoFit/>
          </a:bodyPr>
          <a:lstStyle/>
          <a:p>
            <a:pPr marL="800100" lvl="1" indent="-342900" eaLnBrk="1" hangingPunct="1">
              <a:spcAft>
                <a:spcPts val="600"/>
              </a:spcAft>
              <a:buFont typeface="Wingdings" panose="05000000000000000000" pitchFamily="2" charset="2"/>
              <a:buChar char="ü"/>
              <a:tabLst>
                <a:tab pos="441325" algn="l"/>
              </a:tabLst>
            </a:pPr>
            <a:r>
              <a:rPr lang="fr-FR" altLang="fr-FR" dirty="0"/>
              <a:t>Bois à </a:t>
            </a:r>
            <a:r>
              <a:rPr lang="fr-FR" altLang="fr-FR" i="1" dirty="0"/>
              <a:t>zones semi-poreuses </a:t>
            </a:r>
            <a:r>
              <a:rPr lang="fr-FR" altLang="fr-FR" dirty="0"/>
              <a:t>: plus forte concentration de pores dans le BP, mais diamètre des pores ± constant à travers tout le cerne. Ex. : prunier, merisier, aulne, noisetier, noyer, …</a:t>
            </a:r>
          </a:p>
        </p:txBody>
      </p:sp>
      <p:grpSp>
        <p:nvGrpSpPr>
          <p:cNvPr id="30" name="Groupe 29">
            <a:extLst>
              <a:ext uri="{FF2B5EF4-FFF2-40B4-BE49-F238E27FC236}">
                <a16:creationId xmlns:a16="http://schemas.microsoft.com/office/drawing/2014/main" id="{392DA1CC-1B83-4449-BA2B-67AEDD6F595C}"/>
              </a:ext>
            </a:extLst>
          </p:cNvPr>
          <p:cNvGrpSpPr/>
          <p:nvPr/>
        </p:nvGrpSpPr>
        <p:grpSpPr>
          <a:xfrm>
            <a:off x="3498030" y="3767156"/>
            <a:ext cx="2514130" cy="2610001"/>
            <a:chOff x="1585902" y="5374870"/>
            <a:chExt cx="1064560" cy="796324"/>
          </a:xfrm>
        </p:grpSpPr>
        <p:pic>
          <p:nvPicPr>
            <p:cNvPr id="31" name="Image 30">
              <a:extLst>
                <a:ext uri="{FF2B5EF4-FFF2-40B4-BE49-F238E27FC236}">
                  <a16:creationId xmlns:a16="http://schemas.microsoft.com/office/drawing/2014/main" id="{33791891-87FB-4517-A842-80A3AE87327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585902" y="5374870"/>
              <a:ext cx="1064560" cy="796324"/>
            </a:xfrm>
            <a:prstGeom prst="rect">
              <a:avLst/>
            </a:prstGeom>
          </p:spPr>
        </p:pic>
        <p:sp>
          <p:nvSpPr>
            <p:cNvPr id="32" name="Text Box 17">
              <a:extLst>
                <a:ext uri="{FF2B5EF4-FFF2-40B4-BE49-F238E27FC236}">
                  <a16:creationId xmlns:a16="http://schemas.microsoft.com/office/drawing/2014/main" id="{6AD84CAC-E8E3-4040-A41D-D51F9CCBE70F}"/>
                </a:ext>
              </a:extLst>
            </p:cNvPr>
            <p:cNvSpPr txBox="1">
              <a:spLocks noChangeArrowheads="1"/>
            </p:cNvSpPr>
            <p:nvPr/>
          </p:nvSpPr>
          <p:spPr bwMode="auto">
            <a:xfrm>
              <a:off x="1646883" y="5429472"/>
              <a:ext cx="467777" cy="103294"/>
            </a:xfrm>
            <a:prstGeom prst="rect">
              <a:avLst/>
            </a:prstGeom>
            <a:noFill/>
            <a:ln w="9525">
              <a:noFill/>
              <a:miter lim="800000"/>
              <a:headEnd/>
              <a:tailEnd/>
            </a:ln>
            <a:effectLst/>
          </p:spPr>
          <p:txBody>
            <a:bodyPr wrap="square">
              <a:spAutoFit/>
            </a:bodyPr>
            <a:lstStyle/>
            <a:p>
              <a:pPr algn="ctr">
                <a:spcBef>
                  <a:spcPct val="50000"/>
                </a:spcBef>
              </a:pPr>
              <a:r>
                <a:rPr lang="fr-FR" altLang="fr-FR" sz="1600" b="1" i="1" dirty="0">
                  <a:solidFill>
                    <a:schemeClr val="bg1"/>
                  </a:solidFill>
                  <a:effectLst>
                    <a:outerShdw blurRad="38100" dist="38100" dir="2700000" algn="tl">
                      <a:srgbClr val="000000">
                        <a:alpha val="43137"/>
                      </a:srgbClr>
                    </a:outerShdw>
                  </a:effectLst>
                </a:rPr>
                <a:t>Merisier</a:t>
              </a:r>
            </a:p>
          </p:txBody>
        </p:sp>
      </p:grpSp>
      <p:grpSp>
        <p:nvGrpSpPr>
          <p:cNvPr id="33" name="Group 23">
            <a:extLst>
              <a:ext uri="{FF2B5EF4-FFF2-40B4-BE49-F238E27FC236}">
                <a16:creationId xmlns:a16="http://schemas.microsoft.com/office/drawing/2014/main" id="{B3036173-BB61-4228-A361-C506A4293B32}"/>
              </a:ext>
            </a:extLst>
          </p:cNvPr>
          <p:cNvGrpSpPr>
            <a:grpSpLocks/>
          </p:cNvGrpSpPr>
          <p:nvPr/>
        </p:nvGrpSpPr>
        <p:grpSpPr bwMode="auto">
          <a:xfrm>
            <a:off x="6387340" y="3764738"/>
            <a:ext cx="2577148" cy="2616590"/>
            <a:chOff x="737" y="1776"/>
            <a:chExt cx="1398" cy="2064"/>
          </a:xfrm>
        </p:grpSpPr>
        <p:grpSp>
          <p:nvGrpSpPr>
            <p:cNvPr id="34" name="Group 14">
              <a:extLst>
                <a:ext uri="{FF2B5EF4-FFF2-40B4-BE49-F238E27FC236}">
                  <a16:creationId xmlns:a16="http://schemas.microsoft.com/office/drawing/2014/main" id="{E0A84D18-3E2B-446D-B514-17214B58E18F}"/>
                </a:ext>
              </a:extLst>
            </p:cNvPr>
            <p:cNvGrpSpPr>
              <a:grpSpLocks/>
            </p:cNvGrpSpPr>
            <p:nvPr/>
          </p:nvGrpSpPr>
          <p:grpSpPr bwMode="auto">
            <a:xfrm>
              <a:off x="737" y="1776"/>
              <a:ext cx="1398" cy="2058"/>
              <a:chOff x="833" y="1680"/>
              <a:chExt cx="1398" cy="2058"/>
            </a:xfrm>
          </p:grpSpPr>
          <p:pic>
            <p:nvPicPr>
              <p:cNvPr id="36" name="Picture 10" descr="L:\DMF\TEC\Céline V\CoursAnatomieBois\Cours Anatomie FUSAGx 2010\PowerPoint\Figures PowerPoint\Photos Cerre\Zone Poreuse Fraxinus excelsior Img0112_a Cerre Réduite.jpg">
                <a:extLst>
                  <a:ext uri="{FF2B5EF4-FFF2-40B4-BE49-F238E27FC236}">
                    <a16:creationId xmlns:a16="http://schemas.microsoft.com/office/drawing/2014/main" id="{1D30CEAD-54D2-4C6F-8EB7-E300A13B830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4" y="1680"/>
                <a:ext cx="1367" cy="2058"/>
              </a:xfrm>
              <a:prstGeom prst="rect">
                <a:avLst/>
              </a:prstGeom>
              <a:noFill/>
              <a:ln w="9525">
                <a:noFill/>
                <a:miter lim="800000"/>
                <a:headEnd/>
                <a:tailEnd/>
              </a:ln>
            </p:spPr>
          </p:pic>
          <p:sp>
            <p:nvSpPr>
              <p:cNvPr id="37" name="Text Box 11">
                <a:extLst>
                  <a:ext uri="{FF2B5EF4-FFF2-40B4-BE49-F238E27FC236}">
                    <a16:creationId xmlns:a16="http://schemas.microsoft.com/office/drawing/2014/main" id="{78688A28-F84E-4E4B-8D4D-8DB1F12E5D33}"/>
                  </a:ext>
                </a:extLst>
              </p:cNvPr>
              <p:cNvSpPr txBox="1">
                <a:spLocks noChangeArrowheads="1"/>
              </p:cNvSpPr>
              <p:nvPr/>
            </p:nvSpPr>
            <p:spPr bwMode="auto">
              <a:xfrm>
                <a:off x="833" y="1681"/>
                <a:ext cx="448" cy="278"/>
              </a:xfrm>
              <a:prstGeom prst="rect">
                <a:avLst/>
              </a:prstGeom>
              <a:noFill/>
              <a:ln w="9525">
                <a:noFill/>
                <a:miter lim="800000"/>
                <a:headEnd/>
                <a:tailEnd/>
              </a:ln>
              <a:effectLst/>
            </p:spPr>
            <p:txBody>
              <a:bodyPr wrap="square">
                <a:spAutoFit/>
              </a:bodyPr>
              <a:lstStyle/>
              <a:p>
                <a:pPr algn="ctr">
                  <a:spcBef>
                    <a:spcPct val="50000"/>
                  </a:spcBef>
                </a:pPr>
                <a:r>
                  <a:rPr lang="fr-FR" altLang="fr-FR" sz="1600" b="1" i="1" dirty="0">
                    <a:solidFill>
                      <a:schemeClr val="bg1"/>
                    </a:solidFill>
                  </a:rPr>
                  <a:t>Frêne</a:t>
                </a:r>
              </a:p>
            </p:txBody>
          </p:sp>
        </p:grpSp>
        <p:sp>
          <p:nvSpPr>
            <p:cNvPr id="35" name="Text Box 22">
              <a:extLst>
                <a:ext uri="{FF2B5EF4-FFF2-40B4-BE49-F238E27FC236}">
                  <a16:creationId xmlns:a16="http://schemas.microsoft.com/office/drawing/2014/main" id="{CFD11660-1CF0-45D2-9AEF-A34B693D3C67}"/>
                </a:ext>
              </a:extLst>
            </p:cNvPr>
            <p:cNvSpPr txBox="1">
              <a:spLocks noChangeArrowheads="1"/>
            </p:cNvSpPr>
            <p:nvPr/>
          </p:nvSpPr>
          <p:spPr bwMode="auto">
            <a:xfrm>
              <a:off x="1466" y="3621"/>
              <a:ext cx="658" cy="219"/>
            </a:xfrm>
            <a:prstGeom prst="rect">
              <a:avLst/>
            </a:prstGeom>
            <a:noFill/>
            <a:ln w="9525">
              <a:noFill/>
              <a:miter lim="800000"/>
              <a:headEnd/>
              <a:tailEnd/>
            </a:ln>
            <a:effectLst/>
          </p:spPr>
          <p:txBody>
            <a:bodyPr wrap="square">
              <a:spAutoFit/>
            </a:bodyPr>
            <a:lstStyle/>
            <a:p>
              <a:pPr>
                <a:spcBef>
                  <a:spcPct val="50000"/>
                </a:spcBef>
              </a:pPr>
              <a:r>
                <a:rPr lang="fr-FR" altLang="fr-FR" sz="1200" b="1" dirty="0">
                  <a:solidFill>
                    <a:schemeClr val="bg1"/>
                  </a:solidFill>
                </a:rPr>
                <a:t>© J-C. </a:t>
              </a:r>
              <a:r>
                <a:rPr lang="fr-FR" altLang="fr-FR" sz="1200" b="1" dirty="0" err="1">
                  <a:solidFill>
                    <a:schemeClr val="bg1"/>
                  </a:solidFill>
                </a:rPr>
                <a:t>Cerre</a:t>
              </a:r>
              <a:endParaRPr lang="fr-FR" altLang="fr-FR" sz="1200" b="1" dirty="0">
                <a:solidFill>
                  <a:schemeClr val="bg1"/>
                </a:solidFill>
              </a:endParaRPr>
            </a:p>
          </p:txBody>
        </p:sp>
      </p:grpSp>
      <p:grpSp>
        <p:nvGrpSpPr>
          <p:cNvPr id="38" name="Groupe 37">
            <a:extLst>
              <a:ext uri="{FF2B5EF4-FFF2-40B4-BE49-F238E27FC236}">
                <a16:creationId xmlns:a16="http://schemas.microsoft.com/office/drawing/2014/main" id="{02F3D302-5B03-4872-9CB3-1A00BF53A9BE}"/>
              </a:ext>
            </a:extLst>
          </p:cNvPr>
          <p:cNvGrpSpPr/>
          <p:nvPr/>
        </p:nvGrpSpPr>
        <p:grpSpPr>
          <a:xfrm>
            <a:off x="323528" y="3730093"/>
            <a:ext cx="2705924" cy="2647064"/>
            <a:chOff x="491927" y="4127135"/>
            <a:chExt cx="2705924" cy="2647064"/>
          </a:xfrm>
        </p:grpSpPr>
        <p:pic>
          <p:nvPicPr>
            <p:cNvPr id="39" name="Image 38">
              <a:extLst>
                <a:ext uri="{FF2B5EF4-FFF2-40B4-BE49-F238E27FC236}">
                  <a16:creationId xmlns:a16="http://schemas.microsoft.com/office/drawing/2014/main" id="{AECBF637-BFAD-4F79-A6E7-F147EBD4870B}"/>
                </a:ext>
              </a:extLst>
            </p:cNvPr>
            <p:cNvPicPr/>
            <p:nvPr/>
          </p:nvPicPr>
          <p:blipFill rotWithShape="1">
            <a:blip r:embed="rId4" cstate="print">
              <a:extLst>
                <a:ext uri="{28A0092B-C50C-407E-A947-70E740481C1C}">
                  <a14:useLocalDpi xmlns:a14="http://schemas.microsoft.com/office/drawing/2010/main" val="0"/>
                </a:ext>
              </a:extLst>
            </a:blip>
            <a:srcRect/>
            <a:stretch/>
          </p:blipFill>
          <p:spPr>
            <a:xfrm>
              <a:off x="677851" y="4164199"/>
              <a:ext cx="2520000" cy="2610000"/>
            </a:xfrm>
            <a:prstGeom prst="rect">
              <a:avLst/>
            </a:prstGeom>
          </p:spPr>
        </p:pic>
        <p:sp>
          <p:nvSpPr>
            <p:cNvPr id="40" name="Text Box 17">
              <a:extLst>
                <a:ext uri="{FF2B5EF4-FFF2-40B4-BE49-F238E27FC236}">
                  <a16:creationId xmlns:a16="http://schemas.microsoft.com/office/drawing/2014/main" id="{59498DAB-7AFE-4D64-934D-ED40B96CC9E5}"/>
                </a:ext>
              </a:extLst>
            </p:cNvPr>
            <p:cNvSpPr txBox="1">
              <a:spLocks noChangeArrowheads="1"/>
            </p:cNvSpPr>
            <p:nvPr/>
          </p:nvSpPr>
          <p:spPr bwMode="auto">
            <a:xfrm>
              <a:off x="491927" y="4127135"/>
              <a:ext cx="1104731" cy="338552"/>
            </a:xfrm>
            <a:prstGeom prst="rect">
              <a:avLst/>
            </a:prstGeom>
            <a:noFill/>
            <a:ln w="9525">
              <a:noFill/>
              <a:miter lim="800000"/>
              <a:headEnd/>
              <a:tailEnd/>
            </a:ln>
            <a:effectLst/>
          </p:spPr>
          <p:txBody>
            <a:bodyPr wrap="square">
              <a:spAutoFit/>
            </a:bodyPr>
            <a:lstStyle/>
            <a:p>
              <a:pPr algn="ctr">
                <a:spcBef>
                  <a:spcPct val="50000"/>
                </a:spcBef>
              </a:pPr>
              <a:r>
                <a:rPr lang="fr-FR" altLang="fr-FR" sz="1600" b="1" i="1" dirty="0">
                  <a:solidFill>
                    <a:schemeClr val="bg1"/>
                  </a:solidFill>
                  <a:effectLst>
                    <a:outerShdw blurRad="38100" dist="38100" dir="2700000" algn="tl">
                      <a:srgbClr val="000000">
                        <a:alpha val="43137"/>
                      </a:srgbClr>
                    </a:outerShdw>
                  </a:effectLst>
                </a:rPr>
                <a:t>Érable</a:t>
              </a:r>
            </a:p>
          </p:txBody>
        </p:sp>
      </p:grpSp>
      <p:sp>
        <p:nvSpPr>
          <p:cNvPr id="41" name="Text Box 1064">
            <a:extLst>
              <a:ext uri="{FF2B5EF4-FFF2-40B4-BE49-F238E27FC236}">
                <a16:creationId xmlns:a16="http://schemas.microsoft.com/office/drawing/2014/main" id="{FDE1DBDC-6F1C-4D85-8A21-DC2FF3D73438}"/>
              </a:ext>
            </a:extLst>
          </p:cNvPr>
          <p:cNvSpPr txBox="1">
            <a:spLocks noChangeArrowheads="1"/>
          </p:cNvSpPr>
          <p:nvPr/>
        </p:nvSpPr>
        <p:spPr bwMode="auto">
          <a:xfrm>
            <a:off x="-396552" y="1340768"/>
            <a:ext cx="3464178" cy="2308324"/>
          </a:xfrm>
          <a:prstGeom prst="rect">
            <a:avLst/>
          </a:prstGeom>
          <a:noFill/>
          <a:ln w="9525">
            <a:noFill/>
            <a:miter lim="800000"/>
            <a:headEnd/>
            <a:tailEnd/>
          </a:ln>
          <a:effectLst/>
        </p:spPr>
        <p:txBody>
          <a:bodyPr wrap="square">
            <a:spAutoFit/>
          </a:bodyPr>
          <a:lstStyle/>
          <a:p>
            <a:pPr marL="800100" lvl="1" indent="-342900" algn="just" eaLnBrk="1" hangingPunct="1">
              <a:spcAft>
                <a:spcPts val="600"/>
              </a:spcAft>
              <a:buFont typeface="Wingdings" panose="05000000000000000000" pitchFamily="2" charset="2"/>
              <a:buChar char="ü"/>
              <a:tabLst>
                <a:tab pos="361950" algn="l"/>
              </a:tabLst>
            </a:pPr>
            <a:r>
              <a:rPr lang="fr-FR" altLang="fr-FR" dirty="0"/>
              <a:t>Bois à </a:t>
            </a:r>
            <a:r>
              <a:rPr lang="fr-FR" altLang="fr-FR" i="1" dirty="0"/>
              <a:t>pores diffus </a:t>
            </a:r>
            <a:r>
              <a:rPr lang="fr-FR" altLang="fr-FR" dirty="0"/>
              <a:t>(</a:t>
            </a:r>
            <a:r>
              <a:rPr lang="fr-FR" altLang="fr-FR" i="1" dirty="0"/>
              <a:t>homogène</a:t>
            </a:r>
            <a:r>
              <a:rPr lang="fr-FR" altLang="fr-FR" dirty="0"/>
              <a:t>) : pores homogènes en diamètre entre bois de printemps (BP) et bois d’été (BE). Cernes peu distincts : hêtre, érable, alisier, olivier, …</a:t>
            </a:r>
          </a:p>
        </p:txBody>
      </p:sp>
    </p:spTree>
    <p:extLst>
      <p:ext uri="{BB962C8B-B14F-4D97-AF65-F5344CB8AC3E}">
        <p14:creationId xmlns:p14="http://schemas.microsoft.com/office/powerpoint/2010/main" val="1529699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up)">
                                      <p:cBhvr>
                                        <p:cTn id="7" dur="500"/>
                                        <p:tgtEl>
                                          <p:spTgt spid="41"/>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up)">
                                      <p:cBhvr>
                                        <p:cTn id="11" dur="500"/>
                                        <p:tgtEl>
                                          <p:spTgt spid="3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up)">
                                      <p:cBhvr>
                                        <p:cTn id="16" dur="500"/>
                                        <p:tgtEl>
                                          <p:spTgt spid="19"/>
                                        </p:tgtEl>
                                      </p:cBhvr>
                                    </p:animEffect>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wipe(up)">
                                      <p:cBhvr>
                                        <p:cTn id="20" dur="500"/>
                                        <p:tgtEl>
                                          <p:spTgt spid="3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500"/>
                            </p:stCondLst>
                            <p:childTnLst>
                              <p:par>
                                <p:cTn id="27" presetID="22" presetClass="entr" presetSubtype="1"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wipe(up)">
                                      <p:cBhvr>
                                        <p:cTn id="2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Image 77">
            <a:extLst>
              <a:ext uri="{FF2B5EF4-FFF2-40B4-BE49-F238E27FC236}">
                <a16:creationId xmlns:a16="http://schemas.microsoft.com/office/drawing/2014/main" id="{E7D3F2BD-5267-49B2-B95A-248669EA819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516683" y="5795398"/>
            <a:ext cx="4488281" cy="997200"/>
          </a:xfrm>
          <a:prstGeom prst="rect">
            <a:avLst/>
          </a:prstGeom>
        </p:spPr>
      </p:pic>
      <p:pic>
        <p:nvPicPr>
          <p:cNvPr id="70" name="Image 69">
            <a:extLst>
              <a:ext uri="{FF2B5EF4-FFF2-40B4-BE49-F238E27FC236}">
                <a16:creationId xmlns:a16="http://schemas.microsoft.com/office/drawing/2014/main" id="{AF555420-1A93-4C19-BDE6-A7B244403AE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890"/>
          <a:stretch/>
        </p:blipFill>
        <p:spPr>
          <a:xfrm>
            <a:off x="139036" y="5800842"/>
            <a:ext cx="4387170" cy="997331"/>
          </a:xfrm>
          <a:prstGeom prst="rect">
            <a:avLst/>
          </a:prstGeom>
        </p:spPr>
      </p:pic>
      <p:sp>
        <p:nvSpPr>
          <p:cNvPr id="13314" name="Text Box 1027"/>
          <p:cNvSpPr txBox="1">
            <a:spLocks noChangeArrowheads="1"/>
          </p:cNvSpPr>
          <p:nvPr/>
        </p:nvSpPr>
        <p:spPr bwMode="auto">
          <a:xfrm>
            <a:off x="395288" y="-26988"/>
            <a:ext cx="8353425" cy="461963"/>
          </a:xfrm>
          <a:prstGeom prst="rect">
            <a:avLst/>
          </a:prstGeom>
          <a:noFill/>
          <a:ln w="9525">
            <a:noFill/>
            <a:miter lim="800000"/>
            <a:headEnd/>
            <a:tailEnd/>
          </a:ln>
          <a:effectLst/>
        </p:spPr>
        <p:txBody>
          <a:bodyPr>
            <a:spAutoFit/>
          </a:bodyPr>
          <a:lstStyle/>
          <a:p>
            <a:pPr algn="ctr" eaLnBrk="1" hangingPunct="1">
              <a:spcBef>
                <a:spcPct val="50000"/>
              </a:spcBef>
            </a:pPr>
            <a:r>
              <a:rPr lang="en-GB" altLang="fr-FR" sz="2400" b="1" dirty="0"/>
              <a:t>2. </a:t>
            </a:r>
            <a:r>
              <a:rPr lang="fr-FR" altLang="fr-FR" sz="2400" b="1" dirty="0"/>
              <a:t>Les propriétés technologiques : généralités</a:t>
            </a:r>
            <a:endParaRPr lang="fr-BE" altLang="fr-FR" sz="2400" b="1" dirty="0"/>
          </a:p>
        </p:txBody>
      </p:sp>
      <p:sp>
        <p:nvSpPr>
          <p:cNvPr id="7" name="Text Box 1064"/>
          <p:cNvSpPr txBox="1">
            <a:spLocks noChangeArrowheads="1"/>
          </p:cNvSpPr>
          <p:nvPr/>
        </p:nvSpPr>
        <p:spPr bwMode="auto">
          <a:xfrm>
            <a:off x="139036" y="548680"/>
            <a:ext cx="3001249" cy="400110"/>
          </a:xfrm>
          <a:prstGeom prst="rect">
            <a:avLst/>
          </a:prstGeom>
          <a:noFill/>
          <a:ln w="9525">
            <a:noFill/>
            <a:miter lim="800000"/>
            <a:headEnd/>
            <a:tailEnd/>
          </a:ln>
          <a:effectLst/>
        </p:spPr>
        <p:txBody>
          <a:bodyPr wrap="square">
            <a:spAutoFit/>
          </a:bodyPr>
          <a:lstStyle/>
          <a:p>
            <a:pPr marL="342900" indent="-342900" eaLnBrk="1" hangingPunct="1">
              <a:spcAft>
                <a:spcPts val="600"/>
              </a:spcAft>
              <a:buFont typeface="Wingdings" panose="05000000000000000000" pitchFamily="2" charset="2"/>
              <a:buChar char="ü"/>
              <a:tabLst>
                <a:tab pos="361950" algn="l"/>
              </a:tabLst>
            </a:pPr>
            <a:r>
              <a:rPr lang="fr-FR" altLang="fr-FR" sz="2000" b="1" dirty="0"/>
              <a:t>Bois homogène</a:t>
            </a:r>
            <a:endParaRPr lang="fr-FR" altLang="fr-FR" sz="2000" dirty="0"/>
          </a:p>
        </p:txBody>
      </p:sp>
      <p:sp>
        <p:nvSpPr>
          <p:cNvPr id="42" name="Text Box 1064">
            <a:extLst>
              <a:ext uri="{FF2B5EF4-FFF2-40B4-BE49-F238E27FC236}">
                <a16:creationId xmlns:a16="http://schemas.microsoft.com/office/drawing/2014/main" id="{32A98FC3-FE68-4EF4-8D7F-0F751D37238E}"/>
              </a:ext>
            </a:extLst>
          </p:cNvPr>
          <p:cNvSpPr txBox="1">
            <a:spLocks noChangeArrowheads="1"/>
          </p:cNvSpPr>
          <p:nvPr/>
        </p:nvSpPr>
        <p:spPr bwMode="auto">
          <a:xfrm>
            <a:off x="-192777" y="5071536"/>
            <a:ext cx="4764777" cy="723275"/>
          </a:xfrm>
          <a:prstGeom prst="rect">
            <a:avLst/>
          </a:prstGeom>
          <a:noFill/>
          <a:ln w="9525">
            <a:noFill/>
            <a:miter lim="800000"/>
            <a:headEnd/>
            <a:tailEnd/>
          </a:ln>
          <a:effectLst/>
        </p:spPr>
        <p:txBody>
          <a:bodyPr wrap="square">
            <a:spAutoFit/>
          </a:bodyPr>
          <a:lstStyle/>
          <a:p>
            <a:pPr marL="361950" eaLnBrk="1" hangingPunct="1">
              <a:spcAft>
                <a:spcPts val="600"/>
              </a:spcAft>
            </a:pPr>
            <a:r>
              <a:rPr lang="fr-FR" altLang="fr-FR" dirty="0"/>
              <a:t>Vaisseaux de faible diamètre </a:t>
            </a:r>
            <a:r>
              <a:rPr lang="fr-FR" altLang="fr-FR" dirty="0">
                <a:sym typeface="Symbol"/>
              </a:rPr>
              <a:t></a:t>
            </a:r>
            <a:r>
              <a:rPr lang="fr-FR" altLang="fr-FR" sz="1200" dirty="0">
                <a:sym typeface="Symbol"/>
              </a:rPr>
              <a:t> </a:t>
            </a:r>
            <a:r>
              <a:rPr lang="fr-FR" altLang="fr-FR" i="1" dirty="0"/>
              <a:t>grain fin </a:t>
            </a:r>
            <a:endParaRPr lang="fr-FR" altLang="fr-FR" dirty="0"/>
          </a:p>
          <a:p>
            <a:pPr marL="342900" indent="-342900" eaLnBrk="1" hangingPunct="1">
              <a:spcAft>
                <a:spcPts val="600"/>
              </a:spcAft>
            </a:pPr>
            <a:r>
              <a:rPr lang="fr-FR" altLang="fr-FR" dirty="0"/>
              <a:t>	S</a:t>
            </a:r>
            <a:r>
              <a:rPr lang="fr-FR" altLang="fr-FR" dirty="0">
                <a:sym typeface="Symbol"/>
              </a:rPr>
              <a:t>urface lisse et uniforme après usinage</a:t>
            </a:r>
          </a:p>
        </p:txBody>
      </p:sp>
      <p:sp>
        <p:nvSpPr>
          <p:cNvPr id="44" name="Text Box 1064">
            <a:extLst>
              <a:ext uri="{FF2B5EF4-FFF2-40B4-BE49-F238E27FC236}">
                <a16:creationId xmlns:a16="http://schemas.microsoft.com/office/drawing/2014/main" id="{15720669-9BDB-40F3-B5EC-A15BFE74033D}"/>
              </a:ext>
            </a:extLst>
          </p:cNvPr>
          <p:cNvSpPr txBox="1">
            <a:spLocks noChangeArrowheads="1"/>
          </p:cNvSpPr>
          <p:nvPr/>
        </p:nvSpPr>
        <p:spPr bwMode="auto">
          <a:xfrm>
            <a:off x="4510115" y="5081989"/>
            <a:ext cx="4488281" cy="723275"/>
          </a:xfrm>
          <a:prstGeom prst="rect">
            <a:avLst/>
          </a:prstGeom>
          <a:noFill/>
          <a:ln w="9525">
            <a:noFill/>
            <a:miter lim="800000"/>
            <a:headEnd/>
            <a:tailEnd/>
          </a:ln>
          <a:effectLst/>
        </p:spPr>
        <p:txBody>
          <a:bodyPr wrap="square">
            <a:spAutoFit/>
          </a:bodyPr>
          <a:lstStyle/>
          <a:p>
            <a:pPr marL="361950" eaLnBrk="1" hangingPunct="1">
              <a:spcAft>
                <a:spcPts val="600"/>
              </a:spcAft>
            </a:pPr>
            <a:r>
              <a:rPr lang="fr-FR" altLang="fr-FR" dirty="0"/>
              <a:t>Vaisseaux larges</a:t>
            </a:r>
            <a:r>
              <a:rPr lang="fr-FR" altLang="fr-FR" sz="1200" dirty="0"/>
              <a:t> </a:t>
            </a:r>
            <a:r>
              <a:rPr lang="fr-FR" altLang="fr-FR" dirty="0">
                <a:sym typeface="Symbol"/>
              </a:rPr>
              <a:t></a:t>
            </a:r>
            <a:r>
              <a:rPr lang="fr-FR" altLang="fr-FR" sz="1200" dirty="0">
                <a:sym typeface="Symbol"/>
              </a:rPr>
              <a:t> </a:t>
            </a:r>
            <a:r>
              <a:rPr lang="fr-FR" altLang="fr-FR" i="1" dirty="0"/>
              <a:t>grain grossier</a:t>
            </a:r>
            <a:endParaRPr lang="fr-FR" altLang="fr-FR" dirty="0"/>
          </a:p>
          <a:p>
            <a:pPr marL="342900" indent="-342900" eaLnBrk="1" hangingPunct="1">
              <a:spcAft>
                <a:spcPts val="600"/>
              </a:spcAft>
            </a:pPr>
            <a:r>
              <a:rPr lang="fr-FR" altLang="fr-FR" dirty="0"/>
              <a:t>	S</a:t>
            </a:r>
            <a:r>
              <a:rPr lang="fr-FR" altLang="fr-FR" dirty="0">
                <a:sym typeface="Symbol"/>
              </a:rPr>
              <a:t>urface plus rugueuse et irrégulière</a:t>
            </a:r>
          </a:p>
        </p:txBody>
      </p:sp>
      <p:pic>
        <p:nvPicPr>
          <p:cNvPr id="47" name="Picture 4" descr="D:\Documents and Settings\JOUREZ\Mes documents\plan ligneux résineux.jpg">
            <a:extLst>
              <a:ext uri="{FF2B5EF4-FFF2-40B4-BE49-F238E27FC236}">
                <a16:creationId xmlns:a16="http://schemas.microsoft.com/office/drawing/2014/main" id="{E9B891FD-9948-4FAE-9B7B-9A6F07FDB92F}"/>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5415521" y="3428999"/>
            <a:ext cx="1460735" cy="1498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Text Box 1064">
            <a:extLst>
              <a:ext uri="{FF2B5EF4-FFF2-40B4-BE49-F238E27FC236}">
                <a16:creationId xmlns:a16="http://schemas.microsoft.com/office/drawing/2014/main" id="{BEF23312-523E-42B0-B2B1-5A3BACC34A3F}"/>
              </a:ext>
            </a:extLst>
          </p:cNvPr>
          <p:cNvSpPr txBox="1">
            <a:spLocks noChangeArrowheads="1"/>
          </p:cNvSpPr>
          <p:nvPr/>
        </p:nvSpPr>
        <p:spPr bwMode="auto">
          <a:xfrm>
            <a:off x="6395287" y="548680"/>
            <a:ext cx="3001249" cy="400110"/>
          </a:xfrm>
          <a:prstGeom prst="rect">
            <a:avLst/>
          </a:prstGeom>
          <a:noFill/>
          <a:ln w="9525">
            <a:noFill/>
            <a:miter lim="800000"/>
            <a:headEnd/>
            <a:tailEnd/>
          </a:ln>
          <a:effectLst/>
        </p:spPr>
        <p:txBody>
          <a:bodyPr wrap="square">
            <a:spAutoFit/>
          </a:bodyPr>
          <a:lstStyle/>
          <a:p>
            <a:pPr marL="342900" indent="-342900" eaLnBrk="1" hangingPunct="1">
              <a:spcAft>
                <a:spcPts val="600"/>
              </a:spcAft>
              <a:buFont typeface="Wingdings" panose="05000000000000000000" pitchFamily="2" charset="2"/>
              <a:buChar char="ü"/>
              <a:tabLst>
                <a:tab pos="361950" algn="l"/>
              </a:tabLst>
            </a:pPr>
            <a:r>
              <a:rPr lang="fr-FR" altLang="fr-FR" sz="2000" b="1" dirty="0"/>
              <a:t>Bois hétérogène</a:t>
            </a:r>
            <a:endParaRPr lang="fr-FR" altLang="fr-FR" sz="2000" dirty="0"/>
          </a:p>
        </p:txBody>
      </p:sp>
      <p:grpSp>
        <p:nvGrpSpPr>
          <p:cNvPr id="90" name="Groupe 89">
            <a:extLst>
              <a:ext uri="{FF2B5EF4-FFF2-40B4-BE49-F238E27FC236}">
                <a16:creationId xmlns:a16="http://schemas.microsoft.com/office/drawing/2014/main" id="{5BB34C42-D930-4FDE-8A84-0814D9149A63}"/>
              </a:ext>
            </a:extLst>
          </p:cNvPr>
          <p:cNvGrpSpPr/>
          <p:nvPr/>
        </p:nvGrpSpPr>
        <p:grpSpPr>
          <a:xfrm>
            <a:off x="2868414" y="511549"/>
            <a:ext cx="3162780" cy="3123354"/>
            <a:chOff x="2868414" y="511549"/>
            <a:chExt cx="3162780" cy="3123354"/>
          </a:xfrm>
        </p:grpSpPr>
        <p:pic>
          <p:nvPicPr>
            <p:cNvPr id="25" name="Image 24">
              <a:extLst>
                <a:ext uri="{FF2B5EF4-FFF2-40B4-BE49-F238E27FC236}">
                  <a16:creationId xmlns:a16="http://schemas.microsoft.com/office/drawing/2014/main" id="{401CAB01-01DA-44D9-9E55-0DB96707DB4F}"/>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rot="8129022">
              <a:off x="3231877" y="511549"/>
              <a:ext cx="2799317" cy="3123354"/>
            </a:xfrm>
            <a:prstGeom prst="rect">
              <a:avLst/>
            </a:prstGeom>
          </p:spPr>
        </p:pic>
        <p:sp>
          <p:nvSpPr>
            <p:cNvPr id="29" name="Rectangle 28">
              <a:extLst>
                <a:ext uri="{FF2B5EF4-FFF2-40B4-BE49-F238E27FC236}">
                  <a16:creationId xmlns:a16="http://schemas.microsoft.com/office/drawing/2014/main" id="{B7E30828-C17F-45ED-A29D-386BEB2F064E}"/>
                </a:ext>
              </a:extLst>
            </p:cNvPr>
            <p:cNvSpPr/>
            <p:nvPr/>
          </p:nvSpPr>
          <p:spPr>
            <a:xfrm rot="2564167">
              <a:off x="2868414" y="2046417"/>
              <a:ext cx="1671789" cy="584775"/>
            </a:xfrm>
            <a:prstGeom prst="rect">
              <a:avLst/>
            </a:prstGeom>
            <a:noFill/>
          </p:spPr>
          <p:txBody>
            <a:bodyPr wrap="square" lIns="91440" tIns="45720" rIns="91440" bIns="45720">
              <a:spAutoFit/>
            </a:bodyPr>
            <a:lstStyle/>
            <a:p>
              <a:pPr algn="ctr"/>
              <a:r>
                <a:rPr lang="fr-FR" sz="1600" dirty="0">
                  <a:ln w="0"/>
                  <a:effectLst>
                    <a:outerShdw blurRad="38100" dist="19050" dir="2700000" algn="tl" rotWithShape="0">
                      <a:schemeClr val="dk1">
                        <a:alpha val="40000"/>
                      </a:schemeClr>
                    </a:outerShdw>
                  </a:effectLst>
                </a:rPr>
                <a:t>Plan </a:t>
              </a:r>
            </a:p>
            <a:p>
              <a:pPr algn="ctr"/>
              <a:r>
                <a:rPr lang="fr-FR" sz="1600" dirty="0">
                  <a:ln w="0"/>
                  <a:effectLst>
                    <a:outerShdw blurRad="38100" dist="19050" dir="2700000" algn="tl" rotWithShape="0">
                      <a:schemeClr val="dk1">
                        <a:alpha val="40000"/>
                      </a:schemeClr>
                    </a:outerShdw>
                  </a:effectLst>
                </a:rPr>
                <a:t>        radial</a:t>
              </a:r>
            </a:p>
          </p:txBody>
        </p:sp>
        <p:sp>
          <p:nvSpPr>
            <p:cNvPr id="65" name="Rectangle 64">
              <a:extLst>
                <a:ext uri="{FF2B5EF4-FFF2-40B4-BE49-F238E27FC236}">
                  <a16:creationId xmlns:a16="http://schemas.microsoft.com/office/drawing/2014/main" id="{9CE71DA6-F8EE-4C56-9D3E-607E0A6531B0}"/>
                </a:ext>
              </a:extLst>
            </p:cNvPr>
            <p:cNvSpPr/>
            <p:nvPr/>
          </p:nvSpPr>
          <p:spPr>
            <a:xfrm rot="20715023">
              <a:off x="4029572" y="1903989"/>
              <a:ext cx="1671789" cy="584775"/>
            </a:xfrm>
            <a:prstGeom prst="rect">
              <a:avLst/>
            </a:prstGeom>
            <a:noFill/>
          </p:spPr>
          <p:txBody>
            <a:bodyPr wrap="square" lIns="91440" tIns="45720" rIns="91440" bIns="45720">
              <a:spAutoFit/>
            </a:bodyPr>
            <a:lstStyle/>
            <a:p>
              <a:pPr algn="ctr"/>
              <a:r>
                <a:rPr lang="fr-FR" sz="1600" dirty="0">
                  <a:ln w="0"/>
                  <a:effectLst>
                    <a:outerShdw blurRad="38100" dist="19050" dir="2700000" algn="tl" rotWithShape="0">
                      <a:schemeClr val="dk1">
                        <a:alpha val="40000"/>
                      </a:schemeClr>
                    </a:outerShdw>
                  </a:effectLst>
                </a:rPr>
                <a:t>Plan </a:t>
              </a:r>
            </a:p>
            <a:p>
              <a:pPr algn="ctr"/>
              <a:r>
                <a:rPr lang="fr-FR" sz="1600" dirty="0">
                  <a:ln w="0"/>
                  <a:effectLst>
                    <a:outerShdw blurRad="38100" dist="19050" dir="2700000" algn="tl" rotWithShape="0">
                      <a:schemeClr val="dk1">
                        <a:alpha val="40000"/>
                      </a:schemeClr>
                    </a:outerShdw>
                  </a:effectLst>
                </a:rPr>
                <a:t>tangentiel</a:t>
              </a:r>
            </a:p>
          </p:txBody>
        </p:sp>
        <p:sp>
          <p:nvSpPr>
            <p:cNvPr id="69" name="Rectangle 68">
              <a:extLst>
                <a:ext uri="{FF2B5EF4-FFF2-40B4-BE49-F238E27FC236}">
                  <a16:creationId xmlns:a16="http://schemas.microsoft.com/office/drawing/2014/main" id="{4F3A2B64-89A7-498F-9DE0-1C695CFCA0C0}"/>
                </a:ext>
              </a:extLst>
            </p:cNvPr>
            <p:cNvSpPr/>
            <p:nvPr/>
          </p:nvSpPr>
          <p:spPr>
            <a:xfrm rot="20607213">
              <a:off x="3858678" y="1034100"/>
              <a:ext cx="1671789" cy="584775"/>
            </a:xfrm>
            <a:prstGeom prst="rect">
              <a:avLst/>
            </a:prstGeom>
            <a:noFill/>
          </p:spPr>
          <p:txBody>
            <a:bodyPr wrap="square" lIns="91440" tIns="45720" rIns="91440" bIns="45720">
              <a:spAutoFit/>
            </a:bodyPr>
            <a:lstStyle/>
            <a:p>
              <a:pPr algn="ctr"/>
              <a:r>
                <a:rPr lang="fr-FR" sz="1600" dirty="0">
                  <a:ln w="0"/>
                  <a:effectLst>
                    <a:outerShdw blurRad="38100" dist="19050" dir="2700000" algn="tl" rotWithShape="0">
                      <a:schemeClr val="dk1">
                        <a:alpha val="40000"/>
                      </a:schemeClr>
                    </a:outerShdw>
                  </a:effectLst>
                </a:rPr>
                <a:t>Plan </a:t>
              </a:r>
            </a:p>
            <a:p>
              <a:pPr algn="ctr"/>
              <a:r>
                <a:rPr lang="fr-FR" sz="1600" dirty="0">
                  <a:ln w="0"/>
                  <a:effectLst>
                    <a:outerShdw blurRad="38100" dist="19050" dir="2700000" algn="tl" rotWithShape="0">
                      <a:schemeClr val="dk1">
                        <a:alpha val="40000"/>
                      </a:schemeClr>
                    </a:outerShdw>
                  </a:effectLst>
                </a:rPr>
                <a:t>transversal</a:t>
              </a:r>
            </a:p>
          </p:txBody>
        </p:sp>
      </p:grpSp>
      <p:grpSp>
        <p:nvGrpSpPr>
          <p:cNvPr id="83" name="Groupe 82">
            <a:extLst>
              <a:ext uri="{FF2B5EF4-FFF2-40B4-BE49-F238E27FC236}">
                <a16:creationId xmlns:a16="http://schemas.microsoft.com/office/drawing/2014/main" id="{32434A17-839F-48EB-93C8-D19751058B56}"/>
              </a:ext>
            </a:extLst>
          </p:cNvPr>
          <p:cNvGrpSpPr/>
          <p:nvPr/>
        </p:nvGrpSpPr>
        <p:grpSpPr>
          <a:xfrm>
            <a:off x="107504" y="727828"/>
            <a:ext cx="3946254" cy="2413140"/>
            <a:chOff x="107504" y="727828"/>
            <a:chExt cx="3946254" cy="2413140"/>
          </a:xfrm>
        </p:grpSpPr>
        <p:grpSp>
          <p:nvGrpSpPr>
            <p:cNvPr id="11" name="Groupe 10">
              <a:extLst>
                <a:ext uri="{FF2B5EF4-FFF2-40B4-BE49-F238E27FC236}">
                  <a16:creationId xmlns:a16="http://schemas.microsoft.com/office/drawing/2014/main" id="{73FA0CE5-15CE-4FED-A82F-4393B25802F7}"/>
                </a:ext>
              </a:extLst>
            </p:cNvPr>
            <p:cNvGrpSpPr/>
            <p:nvPr/>
          </p:nvGrpSpPr>
          <p:grpSpPr>
            <a:xfrm>
              <a:off x="107504" y="958231"/>
              <a:ext cx="2140070" cy="2182737"/>
              <a:chOff x="381715" y="1055054"/>
              <a:chExt cx="2140070" cy="2182737"/>
            </a:xfrm>
          </p:grpSpPr>
          <p:grpSp>
            <p:nvGrpSpPr>
              <p:cNvPr id="9" name="Groupe 8">
                <a:extLst>
                  <a:ext uri="{FF2B5EF4-FFF2-40B4-BE49-F238E27FC236}">
                    <a16:creationId xmlns:a16="http://schemas.microsoft.com/office/drawing/2014/main" id="{34AA55BB-E48F-48C1-911C-28038ACEB24A}"/>
                  </a:ext>
                </a:extLst>
              </p:cNvPr>
              <p:cNvGrpSpPr/>
              <p:nvPr/>
            </p:nvGrpSpPr>
            <p:grpSpPr>
              <a:xfrm>
                <a:off x="482503" y="1055054"/>
                <a:ext cx="2011736" cy="2182737"/>
                <a:chOff x="3794871" y="3810069"/>
                <a:chExt cx="2011736" cy="2182737"/>
              </a:xfrm>
            </p:grpSpPr>
            <p:pic>
              <p:nvPicPr>
                <p:cNvPr id="8" name="Image 7">
                  <a:extLst>
                    <a:ext uri="{FF2B5EF4-FFF2-40B4-BE49-F238E27FC236}">
                      <a16:creationId xmlns:a16="http://schemas.microsoft.com/office/drawing/2014/main" id="{BF5A75B5-067B-4C02-A4B4-E9BB94FFC62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rot="5400000">
                  <a:off x="3907790" y="4093989"/>
                  <a:ext cx="1785898" cy="2011736"/>
                </a:xfrm>
                <a:prstGeom prst="rect">
                  <a:avLst/>
                </a:prstGeom>
              </p:spPr>
            </p:pic>
            <p:sp>
              <p:nvSpPr>
                <p:cNvPr id="27" name="Text Box 11">
                  <a:extLst>
                    <a:ext uri="{FF2B5EF4-FFF2-40B4-BE49-F238E27FC236}">
                      <a16:creationId xmlns:a16="http://schemas.microsoft.com/office/drawing/2014/main" id="{2FA77D3A-B59D-4246-8FF3-23BEAD039D48}"/>
                    </a:ext>
                  </a:extLst>
                </p:cNvPr>
                <p:cNvSpPr txBox="1">
                  <a:spLocks noChangeArrowheads="1"/>
                </p:cNvSpPr>
                <p:nvPr/>
              </p:nvSpPr>
              <p:spPr bwMode="auto">
                <a:xfrm>
                  <a:off x="3906961" y="3810069"/>
                  <a:ext cx="1475500" cy="400110"/>
                </a:xfrm>
                <a:prstGeom prst="rect">
                  <a:avLst/>
                </a:prstGeom>
                <a:noFill/>
                <a:ln w="9525">
                  <a:noFill/>
                  <a:miter lim="800000"/>
                  <a:headEnd/>
                  <a:tailEnd/>
                </a:ln>
                <a:effectLst/>
              </p:spPr>
              <p:txBody>
                <a:bodyPr wrap="square">
                  <a:spAutoFit/>
                </a:bodyPr>
                <a:lstStyle/>
                <a:p>
                  <a:pPr algn="ctr">
                    <a:spcBef>
                      <a:spcPct val="50000"/>
                    </a:spcBef>
                  </a:pPr>
                  <a:r>
                    <a:rPr lang="fr-FR" altLang="fr-FR" sz="2000" b="1" i="1" dirty="0"/>
                    <a:t>Alisier</a:t>
                  </a:r>
                  <a:r>
                    <a:rPr lang="fr-FR" altLang="fr-FR" sz="1600" b="1" i="1" dirty="0"/>
                    <a:t> </a:t>
                  </a:r>
                </a:p>
              </p:txBody>
            </p:sp>
          </p:grpSp>
          <p:sp>
            <p:nvSpPr>
              <p:cNvPr id="43" name="Text Box 11">
                <a:extLst>
                  <a:ext uri="{FF2B5EF4-FFF2-40B4-BE49-F238E27FC236}">
                    <a16:creationId xmlns:a16="http://schemas.microsoft.com/office/drawing/2014/main" id="{ABE77ADD-4D3C-42B1-B808-C0772C36FEA2}"/>
                  </a:ext>
                </a:extLst>
              </p:cNvPr>
              <p:cNvSpPr txBox="1">
                <a:spLocks noChangeArrowheads="1"/>
              </p:cNvSpPr>
              <p:nvPr/>
            </p:nvSpPr>
            <p:spPr bwMode="auto">
              <a:xfrm>
                <a:off x="381715" y="2827229"/>
                <a:ext cx="2140070" cy="338554"/>
              </a:xfrm>
              <a:prstGeom prst="rect">
                <a:avLst/>
              </a:prstGeom>
              <a:noFill/>
              <a:ln w="9525">
                <a:noFill/>
                <a:miter lim="800000"/>
                <a:headEnd/>
                <a:tailEnd/>
              </a:ln>
              <a:effectLst/>
            </p:spPr>
            <p:txBody>
              <a:bodyPr wrap="square">
                <a:spAutoFit/>
              </a:bodyPr>
              <a:lstStyle/>
              <a:p>
                <a:pPr algn="ctr">
                  <a:spcBef>
                    <a:spcPct val="50000"/>
                  </a:spcBef>
                </a:pPr>
                <a:r>
                  <a:rPr lang="fr-FR" altLang="fr-FR" sz="1600" dirty="0"/>
                  <a:t>Coupe transversale</a:t>
                </a:r>
                <a:endParaRPr lang="fr-FR" altLang="fr-FR" sz="1600" b="1" i="1" dirty="0"/>
              </a:p>
            </p:txBody>
          </p:sp>
        </p:grpSp>
        <p:pic>
          <p:nvPicPr>
            <p:cNvPr id="28" name="Graphique 27" descr="Flèche : courbe dans le sens inverse des aiguilles d’une montre">
              <a:extLst>
                <a:ext uri="{FF2B5EF4-FFF2-40B4-BE49-F238E27FC236}">
                  <a16:creationId xmlns:a16="http://schemas.microsoft.com/office/drawing/2014/main" id="{A56EE212-871E-452C-8B44-C04D172DC98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7110017">
              <a:off x="2504714" y="727828"/>
              <a:ext cx="1549044" cy="1549044"/>
            </a:xfrm>
            <a:prstGeom prst="rect">
              <a:avLst/>
            </a:prstGeom>
          </p:spPr>
        </p:pic>
      </p:grpSp>
      <p:grpSp>
        <p:nvGrpSpPr>
          <p:cNvPr id="86" name="Groupe 85">
            <a:extLst>
              <a:ext uri="{FF2B5EF4-FFF2-40B4-BE49-F238E27FC236}">
                <a16:creationId xmlns:a16="http://schemas.microsoft.com/office/drawing/2014/main" id="{69CE7FC4-1061-4FDF-94AE-BE95E3B16B34}"/>
              </a:ext>
            </a:extLst>
          </p:cNvPr>
          <p:cNvGrpSpPr/>
          <p:nvPr/>
        </p:nvGrpSpPr>
        <p:grpSpPr>
          <a:xfrm>
            <a:off x="5321011" y="600550"/>
            <a:ext cx="3735655" cy="2463492"/>
            <a:chOff x="5321011" y="600550"/>
            <a:chExt cx="3735655" cy="2463492"/>
          </a:xfrm>
        </p:grpSpPr>
        <p:grpSp>
          <p:nvGrpSpPr>
            <p:cNvPr id="82" name="Groupe 81">
              <a:extLst>
                <a:ext uri="{FF2B5EF4-FFF2-40B4-BE49-F238E27FC236}">
                  <a16:creationId xmlns:a16="http://schemas.microsoft.com/office/drawing/2014/main" id="{642C1E68-353F-47F0-8D14-6CB999832CA6}"/>
                </a:ext>
              </a:extLst>
            </p:cNvPr>
            <p:cNvGrpSpPr/>
            <p:nvPr/>
          </p:nvGrpSpPr>
          <p:grpSpPr>
            <a:xfrm>
              <a:off x="6916596" y="950183"/>
              <a:ext cx="2140070" cy="2113859"/>
              <a:chOff x="6916596" y="950183"/>
              <a:chExt cx="2140070" cy="2113859"/>
            </a:xfrm>
          </p:grpSpPr>
          <p:sp>
            <p:nvSpPr>
              <p:cNvPr id="58" name="Text Box 11">
                <a:extLst>
                  <a:ext uri="{FF2B5EF4-FFF2-40B4-BE49-F238E27FC236}">
                    <a16:creationId xmlns:a16="http://schemas.microsoft.com/office/drawing/2014/main" id="{E4CDBFC2-120E-456A-A492-FBB3CE94F8E4}"/>
                  </a:ext>
                </a:extLst>
              </p:cNvPr>
              <p:cNvSpPr txBox="1">
                <a:spLocks noChangeArrowheads="1"/>
              </p:cNvSpPr>
              <p:nvPr/>
            </p:nvSpPr>
            <p:spPr bwMode="auto">
              <a:xfrm>
                <a:off x="7184458" y="950183"/>
                <a:ext cx="1475500" cy="400110"/>
              </a:xfrm>
              <a:prstGeom prst="rect">
                <a:avLst/>
              </a:prstGeom>
              <a:noFill/>
              <a:ln w="9525">
                <a:noFill/>
                <a:miter lim="800000"/>
                <a:headEnd/>
                <a:tailEnd/>
              </a:ln>
              <a:effectLst/>
            </p:spPr>
            <p:txBody>
              <a:bodyPr wrap="square">
                <a:spAutoFit/>
              </a:bodyPr>
              <a:lstStyle/>
              <a:p>
                <a:pPr algn="ctr">
                  <a:spcBef>
                    <a:spcPct val="50000"/>
                  </a:spcBef>
                </a:pPr>
                <a:r>
                  <a:rPr lang="fr-FR" altLang="fr-FR" sz="2000" b="1" i="1" dirty="0"/>
                  <a:t>Chêne</a:t>
                </a:r>
                <a:r>
                  <a:rPr lang="fr-FR" altLang="fr-FR" sz="1600" b="1" i="1" dirty="0"/>
                  <a:t> </a:t>
                </a:r>
              </a:p>
            </p:txBody>
          </p:sp>
          <p:grpSp>
            <p:nvGrpSpPr>
              <p:cNvPr id="66" name="Groupe 65">
                <a:extLst>
                  <a:ext uri="{FF2B5EF4-FFF2-40B4-BE49-F238E27FC236}">
                    <a16:creationId xmlns:a16="http://schemas.microsoft.com/office/drawing/2014/main" id="{43986F34-C1B2-465C-B39C-DCE10D15B247}"/>
                  </a:ext>
                </a:extLst>
              </p:cNvPr>
              <p:cNvGrpSpPr/>
              <p:nvPr/>
            </p:nvGrpSpPr>
            <p:grpSpPr>
              <a:xfrm>
                <a:off x="6916596" y="1350296"/>
                <a:ext cx="2140070" cy="1713746"/>
                <a:chOff x="6680402" y="1350296"/>
                <a:chExt cx="2140070" cy="1713746"/>
              </a:xfrm>
            </p:grpSpPr>
            <p:pic>
              <p:nvPicPr>
                <p:cNvPr id="12" name="Image 11">
                  <a:extLst>
                    <a:ext uri="{FF2B5EF4-FFF2-40B4-BE49-F238E27FC236}">
                      <a16:creationId xmlns:a16="http://schemas.microsoft.com/office/drawing/2014/main" id="{102F67F1-F40E-41EF-88DD-C5DB4C23F1F5}"/>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rcRect/>
                <a:stretch/>
              </p:blipFill>
              <p:spPr>
                <a:xfrm rot="5400000">
                  <a:off x="6885391" y="1200969"/>
                  <a:ext cx="1713746" cy="2012400"/>
                </a:xfrm>
                <a:prstGeom prst="rect">
                  <a:avLst/>
                </a:prstGeom>
              </p:spPr>
            </p:pic>
            <p:sp>
              <p:nvSpPr>
                <p:cNvPr id="61" name="Text Box 11">
                  <a:extLst>
                    <a:ext uri="{FF2B5EF4-FFF2-40B4-BE49-F238E27FC236}">
                      <a16:creationId xmlns:a16="http://schemas.microsoft.com/office/drawing/2014/main" id="{3DBF456A-C3C7-406C-AFC4-19AAFCEA9B0E}"/>
                    </a:ext>
                  </a:extLst>
                </p:cNvPr>
                <p:cNvSpPr txBox="1">
                  <a:spLocks noChangeArrowheads="1"/>
                </p:cNvSpPr>
                <p:nvPr/>
              </p:nvSpPr>
              <p:spPr bwMode="auto">
                <a:xfrm>
                  <a:off x="6680402" y="2724962"/>
                  <a:ext cx="2140070" cy="338554"/>
                </a:xfrm>
                <a:prstGeom prst="rect">
                  <a:avLst/>
                </a:prstGeom>
                <a:noFill/>
                <a:ln w="9525">
                  <a:noFill/>
                  <a:miter lim="800000"/>
                  <a:headEnd/>
                  <a:tailEnd/>
                </a:ln>
                <a:effectLst/>
              </p:spPr>
              <p:txBody>
                <a:bodyPr wrap="square">
                  <a:spAutoFit/>
                </a:bodyPr>
                <a:lstStyle/>
                <a:p>
                  <a:pPr algn="ctr">
                    <a:spcBef>
                      <a:spcPct val="50000"/>
                    </a:spcBef>
                  </a:pPr>
                  <a:r>
                    <a:rPr lang="fr-FR" altLang="fr-FR" sz="1600" dirty="0"/>
                    <a:t>Coupe transversale</a:t>
                  </a:r>
                  <a:endParaRPr lang="fr-FR" altLang="fr-FR" sz="1600" b="1" i="1" dirty="0"/>
                </a:p>
              </p:txBody>
            </p:sp>
          </p:grpSp>
        </p:grpSp>
        <p:pic>
          <p:nvPicPr>
            <p:cNvPr id="63" name="Graphique 62" descr="Flèche : courbe dans le sens inverse des aiguilles d’une montre">
              <a:extLst>
                <a:ext uri="{FF2B5EF4-FFF2-40B4-BE49-F238E27FC236}">
                  <a16:creationId xmlns:a16="http://schemas.microsoft.com/office/drawing/2014/main" id="{7993E220-C1E8-4EA9-A55A-F284875D567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4774300" flipV="1">
              <a:off x="5195583" y="725978"/>
              <a:ext cx="1549044" cy="1298187"/>
            </a:xfrm>
            <a:prstGeom prst="rect">
              <a:avLst/>
            </a:prstGeom>
          </p:spPr>
        </p:pic>
      </p:grpSp>
      <p:grpSp>
        <p:nvGrpSpPr>
          <p:cNvPr id="85" name="Groupe 84">
            <a:extLst>
              <a:ext uri="{FF2B5EF4-FFF2-40B4-BE49-F238E27FC236}">
                <a16:creationId xmlns:a16="http://schemas.microsoft.com/office/drawing/2014/main" id="{76CB8778-A584-4955-8275-92024AA26569}"/>
              </a:ext>
            </a:extLst>
          </p:cNvPr>
          <p:cNvGrpSpPr/>
          <p:nvPr/>
        </p:nvGrpSpPr>
        <p:grpSpPr>
          <a:xfrm>
            <a:off x="107504" y="2429779"/>
            <a:ext cx="3807043" cy="2492806"/>
            <a:chOff x="107504" y="2429779"/>
            <a:chExt cx="3807043" cy="2492806"/>
          </a:xfrm>
        </p:grpSpPr>
        <p:grpSp>
          <p:nvGrpSpPr>
            <p:cNvPr id="64" name="Groupe 63">
              <a:extLst>
                <a:ext uri="{FF2B5EF4-FFF2-40B4-BE49-F238E27FC236}">
                  <a16:creationId xmlns:a16="http://schemas.microsoft.com/office/drawing/2014/main" id="{99FA2C4F-0B04-41CD-B197-BF321A29AD6B}"/>
                </a:ext>
              </a:extLst>
            </p:cNvPr>
            <p:cNvGrpSpPr/>
            <p:nvPr/>
          </p:nvGrpSpPr>
          <p:grpSpPr>
            <a:xfrm>
              <a:off x="107504" y="3201609"/>
              <a:ext cx="2140070" cy="1720976"/>
              <a:chOff x="395536" y="3201609"/>
              <a:chExt cx="2140070" cy="1720976"/>
            </a:xfrm>
          </p:grpSpPr>
          <p:pic>
            <p:nvPicPr>
              <p:cNvPr id="10" name="Image 9">
                <a:extLst>
                  <a:ext uri="{FF2B5EF4-FFF2-40B4-BE49-F238E27FC236}">
                    <a16:creationId xmlns:a16="http://schemas.microsoft.com/office/drawing/2014/main" id="{C51098D2-8A2E-4405-8AD3-DDC914B77A4C}"/>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flipH="1">
                <a:off x="496324" y="3201609"/>
                <a:ext cx="2011736" cy="1720976"/>
              </a:xfrm>
              <a:prstGeom prst="rect">
                <a:avLst/>
              </a:prstGeom>
            </p:spPr>
          </p:pic>
          <p:sp>
            <p:nvSpPr>
              <p:cNvPr id="46" name="Text Box 11">
                <a:extLst>
                  <a:ext uri="{FF2B5EF4-FFF2-40B4-BE49-F238E27FC236}">
                    <a16:creationId xmlns:a16="http://schemas.microsoft.com/office/drawing/2014/main" id="{FBC2CBD4-A56F-4C46-9177-D96F727A1D14}"/>
                  </a:ext>
                </a:extLst>
              </p:cNvPr>
              <p:cNvSpPr txBox="1">
                <a:spLocks noChangeArrowheads="1"/>
              </p:cNvSpPr>
              <p:nvPr/>
            </p:nvSpPr>
            <p:spPr bwMode="auto">
              <a:xfrm>
                <a:off x="395536" y="4581128"/>
                <a:ext cx="2140070" cy="338554"/>
              </a:xfrm>
              <a:prstGeom prst="rect">
                <a:avLst/>
              </a:prstGeom>
              <a:noFill/>
              <a:ln w="9525">
                <a:noFill/>
                <a:miter lim="800000"/>
                <a:headEnd/>
                <a:tailEnd/>
              </a:ln>
              <a:effectLst/>
            </p:spPr>
            <p:txBody>
              <a:bodyPr wrap="square">
                <a:spAutoFit/>
              </a:bodyPr>
              <a:lstStyle/>
              <a:p>
                <a:pPr algn="ctr">
                  <a:spcBef>
                    <a:spcPct val="50000"/>
                  </a:spcBef>
                </a:pPr>
                <a:r>
                  <a:rPr lang="fr-FR" altLang="fr-FR" sz="1600" dirty="0"/>
                  <a:t>Coupe radiale</a:t>
                </a:r>
                <a:endParaRPr lang="fr-FR" altLang="fr-FR" sz="1600" b="1" i="1" dirty="0"/>
              </a:p>
            </p:txBody>
          </p:sp>
        </p:grpSp>
        <p:pic>
          <p:nvPicPr>
            <p:cNvPr id="80" name="Graphique 79" descr="Flèche : courbe dans le sens inverse des aiguilles d’une montre">
              <a:extLst>
                <a:ext uri="{FF2B5EF4-FFF2-40B4-BE49-F238E27FC236}">
                  <a16:creationId xmlns:a16="http://schemas.microsoft.com/office/drawing/2014/main" id="{38FBB85A-68FD-40F4-83F6-BD65D2C9308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2765458" flipH="1">
              <a:off x="2650940" y="2429779"/>
              <a:ext cx="1263607" cy="1470709"/>
            </a:xfrm>
            <a:prstGeom prst="rect">
              <a:avLst/>
            </a:prstGeom>
          </p:spPr>
        </p:pic>
      </p:grpSp>
      <p:pic>
        <p:nvPicPr>
          <p:cNvPr id="81" name="Image 80">
            <a:extLst>
              <a:ext uri="{FF2B5EF4-FFF2-40B4-BE49-F238E27FC236}">
                <a16:creationId xmlns:a16="http://schemas.microsoft.com/office/drawing/2014/main" id="{37DDCDED-F81F-4D6A-9E05-7C15DFC1F70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506351" y="5880161"/>
            <a:ext cx="849625" cy="849625"/>
          </a:xfrm>
          <a:prstGeom prst="rect">
            <a:avLst/>
          </a:prstGeom>
        </p:spPr>
      </p:pic>
      <p:sp>
        <p:nvSpPr>
          <p:cNvPr id="88" name="Rectangle 87">
            <a:extLst>
              <a:ext uri="{FF2B5EF4-FFF2-40B4-BE49-F238E27FC236}">
                <a16:creationId xmlns:a16="http://schemas.microsoft.com/office/drawing/2014/main" id="{9C56842F-D8C8-4972-BC8B-0C1A981FA576}"/>
              </a:ext>
            </a:extLst>
          </p:cNvPr>
          <p:cNvSpPr/>
          <p:nvPr/>
        </p:nvSpPr>
        <p:spPr bwMode="auto">
          <a:xfrm rot="20833756">
            <a:off x="3821269" y="3284993"/>
            <a:ext cx="1524512" cy="866875"/>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fr-BE" sz="1800" b="0" i="0" u="none" strike="noStrike" cap="none" normalizeH="0" baseline="0">
              <a:ln>
                <a:noFill/>
              </a:ln>
              <a:solidFill>
                <a:schemeClr val="tx1"/>
              </a:solidFill>
              <a:effectLst/>
              <a:latin typeface="Arial" panose="020B0604020202020204" pitchFamily="34" charset="0"/>
            </a:endParaRPr>
          </a:p>
        </p:txBody>
      </p:sp>
      <p:grpSp>
        <p:nvGrpSpPr>
          <p:cNvPr id="87" name="Groupe 86">
            <a:extLst>
              <a:ext uri="{FF2B5EF4-FFF2-40B4-BE49-F238E27FC236}">
                <a16:creationId xmlns:a16="http://schemas.microsoft.com/office/drawing/2014/main" id="{FB79FAE3-8E45-46D4-8BA6-ED51115E259C}"/>
              </a:ext>
            </a:extLst>
          </p:cNvPr>
          <p:cNvGrpSpPr/>
          <p:nvPr/>
        </p:nvGrpSpPr>
        <p:grpSpPr>
          <a:xfrm>
            <a:off x="3534454" y="2543328"/>
            <a:ext cx="5646058" cy="2376354"/>
            <a:chOff x="3534454" y="2543328"/>
            <a:chExt cx="5646058" cy="2376354"/>
          </a:xfrm>
        </p:grpSpPr>
        <p:grpSp>
          <p:nvGrpSpPr>
            <p:cNvPr id="67" name="Groupe 66">
              <a:extLst>
                <a:ext uri="{FF2B5EF4-FFF2-40B4-BE49-F238E27FC236}">
                  <a16:creationId xmlns:a16="http://schemas.microsoft.com/office/drawing/2014/main" id="{65B0CBA1-B4B0-4AC6-813B-8CF97F17FDB0}"/>
                </a:ext>
              </a:extLst>
            </p:cNvPr>
            <p:cNvGrpSpPr/>
            <p:nvPr/>
          </p:nvGrpSpPr>
          <p:grpSpPr>
            <a:xfrm>
              <a:off x="6972258" y="3140967"/>
              <a:ext cx="2208254" cy="1778715"/>
              <a:chOff x="6736064" y="3140967"/>
              <a:chExt cx="2208254" cy="1778715"/>
            </a:xfrm>
          </p:grpSpPr>
          <p:pic>
            <p:nvPicPr>
              <p:cNvPr id="13" name="Image 12">
                <a:extLst>
                  <a:ext uri="{FF2B5EF4-FFF2-40B4-BE49-F238E27FC236}">
                    <a16:creationId xmlns:a16="http://schemas.microsoft.com/office/drawing/2014/main" id="{F58651B6-D0BC-44AC-8C0C-17A3DE1C7C9C}"/>
                  </a:ext>
                </a:extLst>
              </p:cNvPr>
              <p:cNvPicPr>
                <a:picLocks noChangeAspect="1"/>
              </p:cNvPicPr>
              <p:nvPr/>
            </p:nvPicPr>
            <p:blipFill rotWithShape="1">
              <a:blip r:embed="rId13" cstate="print">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val="0"/>
                  </a:ext>
                </a:extLst>
              </a:blip>
              <a:srcRect/>
              <a:stretch/>
            </p:blipFill>
            <p:spPr>
              <a:xfrm>
                <a:off x="6736064" y="3140967"/>
                <a:ext cx="2012400" cy="1778715"/>
              </a:xfrm>
              <a:prstGeom prst="rect">
                <a:avLst/>
              </a:prstGeom>
            </p:spPr>
          </p:pic>
          <p:sp>
            <p:nvSpPr>
              <p:cNvPr id="60" name="Text Box 11">
                <a:extLst>
                  <a:ext uri="{FF2B5EF4-FFF2-40B4-BE49-F238E27FC236}">
                    <a16:creationId xmlns:a16="http://schemas.microsoft.com/office/drawing/2014/main" id="{B2F9A0D6-16CB-49C6-9AF0-FAC669FB4723}"/>
                  </a:ext>
                </a:extLst>
              </p:cNvPr>
              <p:cNvSpPr txBox="1">
                <a:spLocks noChangeArrowheads="1"/>
              </p:cNvSpPr>
              <p:nvPr/>
            </p:nvSpPr>
            <p:spPr bwMode="auto">
              <a:xfrm>
                <a:off x="6804248" y="4581128"/>
                <a:ext cx="2140070" cy="338554"/>
              </a:xfrm>
              <a:prstGeom prst="rect">
                <a:avLst/>
              </a:prstGeom>
              <a:noFill/>
              <a:ln w="9525">
                <a:noFill/>
                <a:miter lim="800000"/>
                <a:headEnd/>
                <a:tailEnd/>
              </a:ln>
              <a:effectLst/>
            </p:spPr>
            <p:txBody>
              <a:bodyPr wrap="square">
                <a:spAutoFit/>
              </a:bodyPr>
              <a:lstStyle/>
              <a:p>
                <a:pPr algn="ctr">
                  <a:spcBef>
                    <a:spcPct val="50000"/>
                  </a:spcBef>
                </a:pPr>
                <a:r>
                  <a:rPr lang="fr-FR" altLang="fr-FR" sz="1600" dirty="0"/>
                  <a:t>Coupe radiale</a:t>
                </a:r>
                <a:endParaRPr lang="fr-FR" altLang="fr-FR" sz="1600" b="1" i="1" dirty="0"/>
              </a:p>
            </p:txBody>
          </p:sp>
        </p:grpSp>
        <p:pic>
          <p:nvPicPr>
            <p:cNvPr id="79" name="Graphique 78" descr="Flèche : courbe dans le sens inverse des aiguilles d’une montre">
              <a:extLst>
                <a:ext uri="{FF2B5EF4-FFF2-40B4-BE49-F238E27FC236}">
                  <a16:creationId xmlns:a16="http://schemas.microsoft.com/office/drawing/2014/main" id="{CF9A4307-90FE-493A-9428-5B0E2ED70C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8765625">
              <a:off x="3534454" y="2543328"/>
              <a:ext cx="1783018" cy="1987012"/>
            </a:xfrm>
            <a:prstGeom prst="rect">
              <a:avLst/>
            </a:prstGeom>
          </p:spPr>
        </p:pic>
      </p:grpSp>
      <p:pic>
        <p:nvPicPr>
          <p:cNvPr id="94" name="Image 93">
            <a:extLst>
              <a:ext uri="{FF2B5EF4-FFF2-40B4-BE49-F238E27FC236}">
                <a16:creationId xmlns:a16="http://schemas.microsoft.com/office/drawing/2014/main" id="{0ACE43A7-B3B1-4876-A55D-7D3B068D4571}"/>
              </a:ext>
            </a:extLst>
          </p:cNvPr>
          <p:cNvPicPr>
            <a:picLocks noChangeAspect="1"/>
          </p:cNvPicPr>
          <p:nvPr/>
        </p:nvPicPr>
        <p:blipFill rotWithShape="1">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205290" y="5879625"/>
            <a:ext cx="1414382" cy="868077"/>
          </a:xfrm>
          <a:prstGeom prst="rect">
            <a:avLst/>
          </a:prstGeom>
        </p:spPr>
      </p:pic>
      <p:pic>
        <p:nvPicPr>
          <p:cNvPr id="3" name="Image 2">
            <a:extLst>
              <a:ext uri="{FF2B5EF4-FFF2-40B4-BE49-F238E27FC236}">
                <a16:creationId xmlns:a16="http://schemas.microsoft.com/office/drawing/2014/main" id="{4F782337-D43C-4AC3-A995-39B438C5894A}"/>
              </a:ext>
            </a:extLst>
          </p:cNvPr>
          <p:cNvPicPr>
            <a:picLocks noChangeAspect="1"/>
          </p:cNvPicPr>
          <p:nvPr/>
        </p:nvPicPr>
        <p:blipFill rotWithShape="1">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685926" y="5911665"/>
            <a:ext cx="1733946" cy="836038"/>
          </a:xfrm>
          <a:prstGeom prst="rect">
            <a:avLst/>
          </a:prstGeom>
        </p:spPr>
      </p:pic>
    </p:spTree>
    <p:extLst>
      <p:ext uri="{BB962C8B-B14F-4D97-AF65-F5344CB8AC3E}">
        <p14:creationId xmlns:p14="http://schemas.microsoft.com/office/powerpoint/2010/main" val="3917095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right)">
                                      <p:cBhvr>
                                        <p:cTn id="7" dur="500"/>
                                        <p:tgtEl>
                                          <p:spTgt spid="8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85"/>
                                        </p:tgtEl>
                                        <p:attrNameLst>
                                          <p:attrName>style.visibility</p:attrName>
                                        </p:attrNameLst>
                                      </p:cBhvr>
                                      <p:to>
                                        <p:strVal val="visible"/>
                                      </p:to>
                                    </p:set>
                                    <p:animEffect transition="in" filter="wipe(right)">
                                      <p:cBhvr>
                                        <p:cTn id="12" dur="500"/>
                                        <p:tgtEl>
                                          <p:spTgt spid="8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wipe(left)">
                                      <p:cBhvr>
                                        <p:cTn id="17" dur="500"/>
                                        <p:tgtEl>
                                          <p:spTgt spid="42"/>
                                        </p:tgtEl>
                                      </p:cBhvr>
                                    </p:animEffect>
                                  </p:childTnLst>
                                </p:cTn>
                              </p:par>
                              <p:par>
                                <p:cTn id="18" presetID="22" presetClass="entr" presetSubtype="8" fill="hold" nodeType="withEffect">
                                  <p:stCondLst>
                                    <p:cond delay="0"/>
                                  </p:stCondLst>
                                  <p:childTnLst>
                                    <p:set>
                                      <p:cBhvr>
                                        <p:cTn id="19" dur="1" fill="hold">
                                          <p:stCondLst>
                                            <p:cond delay="0"/>
                                          </p:stCondLst>
                                        </p:cTn>
                                        <p:tgtEl>
                                          <p:spTgt spid="70"/>
                                        </p:tgtEl>
                                        <p:attrNameLst>
                                          <p:attrName>style.visibility</p:attrName>
                                        </p:attrNameLst>
                                      </p:cBhvr>
                                      <p:to>
                                        <p:strVal val="visible"/>
                                      </p:to>
                                    </p:set>
                                    <p:animEffect transition="in" filter="wipe(left)">
                                      <p:cBhvr>
                                        <p:cTn id="20" dur="500"/>
                                        <p:tgtEl>
                                          <p:spTgt spid="7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86"/>
                                        </p:tgtEl>
                                        <p:attrNameLst>
                                          <p:attrName>style.visibility</p:attrName>
                                        </p:attrNameLst>
                                      </p:cBhvr>
                                      <p:to>
                                        <p:strVal val="visible"/>
                                      </p:to>
                                    </p:set>
                                    <p:animEffect transition="in" filter="wipe(left)">
                                      <p:cBhvr>
                                        <p:cTn id="25" dur="500"/>
                                        <p:tgtEl>
                                          <p:spTgt spid="8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87"/>
                                        </p:tgtEl>
                                        <p:attrNameLst>
                                          <p:attrName>style.visibility</p:attrName>
                                        </p:attrNameLst>
                                      </p:cBhvr>
                                      <p:to>
                                        <p:strVal val="visible"/>
                                      </p:to>
                                    </p:set>
                                    <p:animEffect transition="in" filter="wipe(left)">
                                      <p:cBhvr>
                                        <p:cTn id="30" dur="500"/>
                                        <p:tgtEl>
                                          <p:spTgt spid="8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up)">
                                      <p:cBhvr>
                                        <p:cTn id="35" dur="500"/>
                                        <p:tgtEl>
                                          <p:spTgt spid="4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wipe(left)">
                                      <p:cBhvr>
                                        <p:cTn id="40" dur="500"/>
                                        <p:tgtEl>
                                          <p:spTgt spid="44"/>
                                        </p:tgtEl>
                                      </p:cBhvr>
                                    </p:animEffect>
                                  </p:childTnLst>
                                </p:cTn>
                              </p:par>
                              <p:par>
                                <p:cTn id="41" presetID="22" presetClass="entr" presetSubtype="8" fill="hold" nodeType="withEffect">
                                  <p:stCondLst>
                                    <p:cond delay="0"/>
                                  </p:stCondLst>
                                  <p:childTnLst>
                                    <p:set>
                                      <p:cBhvr>
                                        <p:cTn id="42" dur="1" fill="hold">
                                          <p:stCondLst>
                                            <p:cond delay="0"/>
                                          </p:stCondLst>
                                        </p:cTn>
                                        <p:tgtEl>
                                          <p:spTgt spid="78"/>
                                        </p:tgtEl>
                                        <p:attrNameLst>
                                          <p:attrName>style.visibility</p:attrName>
                                        </p:attrNameLst>
                                      </p:cBhvr>
                                      <p:to>
                                        <p:strVal val="visible"/>
                                      </p:to>
                                    </p:set>
                                    <p:animEffect transition="in" filter="wipe(left)">
                                      <p:cBhvr>
                                        <p:cTn id="43" dur="500"/>
                                        <p:tgtEl>
                                          <p:spTgt spid="78"/>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94"/>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3"/>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027"/>
          <p:cNvSpPr txBox="1">
            <a:spLocks noChangeArrowheads="1"/>
          </p:cNvSpPr>
          <p:nvPr/>
        </p:nvSpPr>
        <p:spPr bwMode="auto">
          <a:xfrm>
            <a:off x="395288" y="-26988"/>
            <a:ext cx="8353425" cy="461963"/>
          </a:xfrm>
          <a:prstGeom prst="rect">
            <a:avLst/>
          </a:prstGeom>
          <a:noFill/>
          <a:ln w="9525">
            <a:noFill/>
            <a:miter lim="800000"/>
            <a:headEnd/>
            <a:tailEnd/>
          </a:ln>
          <a:effectLst/>
        </p:spPr>
        <p:txBody>
          <a:bodyPr>
            <a:spAutoFit/>
          </a:bodyPr>
          <a:lstStyle/>
          <a:p>
            <a:pPr algn="ctr" eaLnBrk="1" hangingPunct="1">
              <a:spcBef>
                <a:spcPct val="50000"/>
              </a:spcBef>
            </a:pPr>
            <a:r>
              <a:rPr lang="en-GB" altLang="fr-FR" sz="2400" b="1" dirty="0"/>
              <a:t>2. </a:t>
            </a:r>
            <a:r>
              <a:rPr lang="fr-FR" altLang="fr-FR" sz="2400" b="1" dirty="0"/>
              <a:t>Les propriétés technologiques : généralités</a:t>
            </a:r>
            <a:endParaRPr lang="fr-BE" altLang="fr-FR" sz="2400" b="1" dirty="0"/>
          </a:p>
        </p:txBody>
      </p:sp>
      <p:grpSp>
        <p:nvGrpSpPr>
          <p:cNvPr id="16" name="Groupe 15">
            <a:extLst>
              <a:ext uri="{FF2B5EF4-FFF2-40B4-BE49-F238E27FC236}">
                <a16:creationId xmlns:a16="http://schemas.microsoft.com/office/drawing/2014/main" id="{3BA70415-A063-4EC8-9E42-A8C4D224220C}"/>
              </a:ext>
            </a:extLst>
          </p:cNvPr>
          <p:cNvGrpSpPr/>
          <p:nvPr/>
        </p:nvGrpSpPr>
        <p:grpSpPr>
          <a:xfrm>
            <a:off x="139036" y="476672"/>
            <a:ext cx="9036496" cy="784830"/>
            <a:chOff x="144016" y="4444370"/>
            <a:chExt cx="9036496" cy="784830"/>
          </a:xfrm>
        </p:grpSpPr>
        <p:sp>
          <p:nvSpPr>
            <p:cNvPr id="5" name="Text Box 1064">
              <a:extLst>
                <a:ext uri="{FF2B5EF4-FFF2-40B4-BE49-F238E27FC236}">
                  <a16:creationId xmlns:a16="http://schemas.microsoft.com/office/drawing/2014/main" id="{F1EB60CD-3C45-4491-AFB3-B004E59459AD}"/>
                </a:ext>
              </a:extLst>
            </p:cNvPr>
            <p:cNvSpPr txBox="1">
              <a:spLocks noChangeArrowheads="1"/>
            </p:cNvSpPr>
            <p:nvPr/>
          </p:nvSpPr>
          <p:spPr bwMode="auto">
            <a:xfrm>
              <a:off x="144016" y="4626391"/>
              <a:ext cx="9036496" cy="400110"/>
            </a:xfrm>
            <a:prstGeom prst="rect">
              <a:avLst/>
            </a:prstGeom>
            <a:noFill/>
            <a:ln w="9525">
              <a:noFill/>
              <a:miter lim="800000"/>
              <a:headEnd/>
              <a:tailEnd/>
            </a:ln>
            <a:effectLst/>
          </p:spPr>
          <p:txBody>
            <a:bodyPr wrap="square">
              <a:spAutoFit/>
            </a:bodyPr>
            <a:lstStyle/>
            <a:p>
              <a:pPr marL="342900" indent="-342900" eaLnBrk="1" hangingPunct="1">
                <a:spcAft>
                  <a:spcPts val="600"/>
                </a:spcAft>
                <a:buFont typeface="Wingdings" panose="05000000000000000000" pitchFamily="2" charset="2"/>
                <a:buChar char="v"/>
              </a:pPr>
              <a:r>
                <a:rPr lang="fr-FR" altLang="fr-FR" sz="2000" dirty="0"/>
                <a:t>La </a:t>
              </a:r>
              <a:r>
                <a:rPr lang="fr-FR" altLang="fr-FR" sz="2000" b="1" dirty="0"/>
                <a:t>texture</a:t>
              </a:r>
              <a:r>
                <a:rPr lang="fr-FR" altLang="fr-FR" sz="2000" dirty="0"/>
                <a:t> peut être quantifiée comme suit :</a:t>
              </a:r>
            </a:p>
          </p:txBody>
        </p:sp>
        <p:grpSp>
          <p:nvGrpSpPr>
            <p:cNvPr id="15" name="Groupe 14">
              <a:extLst>
                <a:ext uri="{FF2B5EF4-FFF2-40B4-BE49-F238E27FC236}">
                  <a16:creationId xmlns:a16="http://schemas.microsoft.com/office/drawing/2014/main" id="{3B56BCF5-66B5-4A68-BCD3-AD15CAC8FCCC}"/>
                </a:ext>
              </a:extLst>
            </p:cNvPr>
            <p:cNvGrpSpPr/>
            <p:nvPr/>
          </p:nvGrpSpPr>
          <p:grpSpPr>
            <a:xfrm>
              <a:off x="5454352" y="4444370"/>
              <a:ext cx="3659132" cy="784830"/>
              <a:chOff x="6012160" y="3429000"/>
              <a:chExt cx="3659132" cy="784830"/>
            </a:xfrm>
          </p:grpSpPr>
          <p:sp>
            <p:nvSpPr>
              <p:cNvPr id="13" name="Text Box 1064">
                <a:extLst>
                  <a:ext uri="{FF2B5EF4-FFF2-40B4-BE49-F238E27FC236}">
                    <a16:creationId xmlns:a16="http://schemas.microsoft.com/office/drawing/2014/main" id="{2FCD9EEB-1644-4CEF-80C2-9AE7E6CBEFB8}"/>
                  </a:ext>
                </a:extLst>
              </p:cNvPr>
              <p:cNvSpPr txBox="1">
                <a:spLocks noChangeArrowheads="1"/>
              </p:cNvSpPr>
              <p:nvPr/>
            </p:nvSpPr>
            <p:spPr bwMode="auto">
              <a:xfrm>
                <a:off x="7078754" y="3429000"/>
                <a:ext cx="2592538" cy="784830"/>
              </a:xfrm>
              <a:prstGeom prst="rect">
                <a:avLst/>
              </a:prstGeom>
              <a:noFill/>
              <a:ln w="9525">
                <a:noFill/>
                <a:miter lim="800000"/>
                <a:headEnd/>
                <a:tailEnd/>
              </a:ln>
              <a:effectLst/>
            </p:spPr>
            <p:txBody>
              <a:bodyPr wrap="square">
                <a:spAutoFit/>
              </a:bodyPr>
              <a:lstStyle/>
              <a:p>
                <a:pPr algn="ctr" eaLnBrk="1" hangingPunct="1">
                  <a:spcAft>
                    <a:spcPts val="600"/>
                  </a:spcAft>
                </a:pPr>
                <a:r>
                  <a:rPr lang="fr-FR" altLang="fr-FR" sz="2000" dirty="0">
                    <a:solidFill>
                      <a:srgbClr val="0000FF"/>
                    </a:solidFill>
                  </a:rPr>
                  <a:t>Largeur du bois d’été </a:t>
                </a:r>
              </a:p>
              <a:p>
                <a:pPr algn="ctr" eaLnBrk="1" hangingPunct="1">
                  <a:spcAft>
                    <a:spcPts val="600"/>
                  </a:spcAft>
                </a:pPr>
                <a:r>
                  <a:rPr lang="fr-FR" altLang="fr-FR" sz="2000" dirty="0">
                    <a:solidFill>
                      <a:srgbClr val="FF0000"/>
                    </a:solidFill>
                  </a:rPr>
                  <a:t>Largeur du cerne</a:t>
                </a:r>
              </a:p>
            </p:txBody>
          </p:sp>
          <p:cxnSp>
            <p:nvCxnSpPr>
              <p:cNvPr id="3" name="Connecteur droit 2">
                <a:extLst>
                  <a:ext uri="{FF2B5EF4-FFF2-40B4-BE49-F238E27FC236}">
                    <a16:creationId xmlns:a16="http://schemas.microsoft.com/office/drawing/2014/main" id="{5ECC0CF8-8BDD-4D9E-94C2-FD8B39F1524B}"/>
                  </a:ext>
                </a:extLst>
              </p:cNvPr>
              <p:cNvCxnSpPr>
                <a:cxnSpLocks/>
              </p:cNvCxnSpPr>
              <p:nvPr/>
            </p:nvCxnSpPr>
            <p:spPr bwMode="auto">
              <a:xfrm>
                <a:off x="7164288" y="3820572"/>
                <a:ext cx="2335186"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ZoneTexte 13">
                <a:extLst>
                  <a:ext uri="{FF2B5EF4-FFF2-40B4-BE49-F238E27FC236}">
                    <a16:creationId xmlns:a16="http://schemas.microsoft.com/office/drawing/2014/main" id="{B5D9FA87-C563-437D-A0DA-BA63235B6A7F}"/>
                  </a:ext>
                </a:extLst>
              </p:cNvPr>
              <p:cNvSpPr txBox="1"/>
              <p:nvPr/>
            </p:nvSpPr>
            <p:spPr>
              <a:xfrm>
                <a:off x="6012160" y="3624004"/>
                <a:ext cx="2161158" cy="400110"/>
              </a:xfrm>
              <a:prstGeom prst="rect">
                <a:avLst/>
              </a:prstGeom>
              <a:noFill/>
            </p:spPr>
            <p:txBody>
              <a:bodyPr wrap="square" rtlCol="0">
                <a:spAutoFit/>
              </a:bodyPr>
              <a:lstStyle/>
              <a:p>
                <a:r>
                  <a:rPr lang="fr-BE" sz="2000" dirty="0"/>
                  <a:t>Texture</a:t>
                </a:r>
                <a:r>
                  <a:rPr lang="fr-BE" dirty="0"/>
                  <a:t> = </a:t>
                </a:r>
              </a:p>
            </p:txBody>
          </p:sp>
        </p:grpSp>
      </p:grpSp>
      <p:sp>
        <p:nvSpPr>
          <p:cNvPr id="17" name="Text Box 1064">
            <a:extLst>
              <a:ext uri="{FF2B5EF4-FFF2-40B4-BE49-F238E27FC236}">
                <a16:creationId xmlns:a16="http://schemas.microsoft.com/office/drawing/2014/main" id="{B72306C2-805C-4C20-A082-A79D0DCEBA9B}"/>
              </a:ext>
            </a:extLst>
          </p:cNvPr>
          <p:cNvSpPr txBox="1">
            <a:spLocks noChangeArrowheads="1"/>
          </p:cNvSpPr>
          <p:nvPr/>
        </p:nvSpPr>
        <p:spPr bwMode="auto">
          <a:xfrm>
            <a:off x="-36512" y="5499809"/>
            <a:ext cx="9473524" cy="1169551"/>
          </a:xfrm>
          <a:prstGeom prst="rect">
            <a:avLst/>
          </a:prstGeom>
          <a:noFill/>
          <a:ln w="9525">
            <a:noFill/>
            <a:miter lim="800000"/>
            <a:headEnd/>
            <a:tailEnd/>
          </a:ln>
          <a:effectLst/>
        </p:spPr>
        <p:txBody>
          <a:bodyPr wrap="square">
            <a:spAutoFit/>
          </a:bodyPr>
          <a:lstStyle/>
          <a:p>
            <a:pPr eaLnBrk="1" hangingPunct="1">
              <a:spcAft>
                <a:spcPts val="600"/>
              </a:spcAft>
            </a:pPr>
            <a:r>
              <a:rPr lang="fr-FR" altLang="fr-FR" sz="2000" dirty="0"/>
              <a:t>           </a:t>
            </a:r>
            <a:r>
              <a:rPr lang="fr-FR" altLang="fr-FR" sz="1000" dirty="0"/>
              <a:t> </a:t>
            </a:r>
            <a:r>
              <a:rPr lang="fr-FR" altLang="fr-FR" sz="2000" dirty="0"/>
              <a:t>Chez les feuillus à zone initiale poreuse : </a:t>
            </a:r>
          </a:p>
          <a:p>
            <a:pPr marL="803275" indent="-361950" eaLnBrk="1" hangingPunct="1">
              <a:spcAft>
                <a:spcPts val="600"/>
              </a:spcAft>
              <a:buFont typeface="Wingdings" panose="05000000000000000000" pitchFamily="2" charset="2"/>
              <a:buChar char="ü"/>
              <a:tabLst>
                <a:tab pos="441325" algn="l"/>
              </a:tabLst>
            </a:pPr>
            <a:r>
              <a:rPr lang="fr-FR" altLang="fr-FR" sz="2000" dirty="0"/>
              <a:t>croissance rapide (cernes larges) </a:t>
            </a:r>
            <a:r>
              <a:rPr lang="fr-FR" altLang="fr-FR" sz="2000" dirty="0">
                <a:sym typeface="Wingdings" panose="05000000000000000000" pitchFamily="2" charset="2"/>
              </a:rPr>
              <a:t></a:t>
            </a:r>
            <a:r>
              <a:rPr lang="fr-FR" altLang="fr-FR" sz="2000" dirty="0"/>
              <a:t> texture forte : bois plus dur/rigide</a:t>
            </a:r>
          </a:p>
          <a:p>
            <a:pPr marL="803275" indent="-361950" eaLnBrk="1" hangingPunct="1">
              <a:spcAft>
                <a:spcPts val="600"/>
              </a:spcAft>
              <a:buFont typeface="Wingdings" panose="05000000000000000000" pitchFamily="2" charset="2"/>
              <a:buChar char="ü"/>
              <a:tabLst>
                <a:tab pos="441325" algn="l"/>
              </a:tabLst>
            </a:pPr>
            <a:r>
              <a:rPr lang="fr-FR" altLang="fr-FR" sz="2000" dirty="0"/>
              <a:t>croissance lente (cernes étroits) </a:t>
            </a:r>
            <a:r>
              <a:rPr lang="fr-FR" altLang="fr-FR" sz="2000" dirty="0">
                <a:sym typeface="Wingdings" panose="05000000000000000000" pitchFamily="2" charset="2"/>
              </a:rPr>
              <a:t></a:t>
            </a:r>
            <a:r>
              <a:rPr lang="fr-FR" altLang="fr-FR" sz="2000" dirty="0"/>
              <a:t> texture faible : bois plus tendre/souple</a:t>
            </a:r>
          </a:p>
        </p:txBody>
      </p:sp>
      <p:grpSp>
        <p:nvGrpSpPr>
          <p:cNvPr id="2" name="Groupe 1">
            <a:extLst>
              <a:ext uri="{FF2B5EF4-FFF2-40B4-BE49-F238E27FC236}">
                <a16:creationId xmlns:a16="http://schemas.microsoft.com/office/drawing/2014/main" id="{5B5DF4C7-A062-42F3-BAEC-FB01D55A3AE5}"/>
              </a:ext>
            </a:extLst>
          </p:cNvPr>
          <p:cNvGrpSpPr/>
          <p:nvPr/>
        </p:nvGrpSpPr>
        <p:grpSpPr>
          <a:xfrm>
            <a:off x="539552" y="1149871"/>
            <a:ext cx="6127844" cy="4329657"/>
            <a:chOff x="539552" y="1149871"/>
            <a:chExt cx="6127844" cy="4329657"/>
          </a:xfrm>
        </p:grpSpPr>
        <p:grpSp>
          <p:nvGrpSpPr>
            <p:cNvPr id="25" name="Group 15">
              <a:extLst>
                <a:ext uri="{FF2B5EF4-FFF2-40B4-BE49-F238E27FC236}">
                  <a16:creationId xmlns:a16="http://schemas.microsoft.com/office/drawing/2014/main" id="{5A9A215A-40BD-4E11-A114-69786FEC7836}"/>
                </a:ext>
              </a:extLst>
            </p:cNvPr>
            <p:cNvGrpSpPr>
              <a:grpSpLocks/>
            </p:cNvGrpSpPr>
            <p:nvPr/>
          </p:nvGrpSpPr>
          <p:grpSpPr bwMode="auto">
            <a:xfrm>
              <a:off x="539552" y="1149871"/>
              <a:ext cx="6127844" cy="4329657"/>
              <a:chOff x="497" y="288"/>
              <a:chExt cx="4560" cy="3420"/>
            </a:xfrm>
          </p:grpSpPr>
          <p:pic>
            <p:nvPicPr>
              <p:cNvPr id="26" name="Picture 4" descr="L:\DMF\TEC\Céline V\CoursAnatomieBois\documents d'anatomie\PowerPoint\Figures PowerPoint\Texture Chataignier67a Cerre.jpg">
                <a:extLst>
                  <a:ext uri="{FF2B5EF4-FFF2-40B4-BE49-F238E27FC236}">
                    <a16:creationId xmlns:a16="http://schemas.microsoft.com/office/drawing/2014/main" id="{59B84FA2-DB77-4ADB-9695-78BCA01DBD5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7" y="288"/>
                <a:ext cx="4560" cy="3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12">
                <a:extLst>
                  <a:ext uri="{FF2B5EF4-FFF2-40B4-BE49-F238E27FC236}">
                    <a16:creationId xmlns:a16="http://schemas.microsoft.com/office/drawing/2014/main" id="{DE17BA4A-A3C0-4D61-A5A7-C8C51A80BE87}"/>
                  </a:ext>
                </a:extLst>
              </p:cNvPr>
              <p:cNvSpPr>
                <a:spLocks noChangeArrowheads="1"/>
              </p:cNvSpPr>
              <p:nvPr/>
            </p:nvSpPr>
            <p:spPr bwMode="auto">
              <a:xfrm>
                <a:off x="540" y="345"/>
                <a:ext cx="2412" cy="2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accent2"/>
                    </a:solidFill>
                    <a:latin typeface="Times New Roman" panose="02020603050405020304" pitchFamily="18" charset="0"/>
                  </a:defRPr>
                </a:lvl1pPr>
                <a:lvl2pPr marL="742950" indent="-285750">
                  <a:defRPr sz="2400">
                    <a:solidFill>
                      <a:schemeClr val="accent2"/>
                    </a:solidFill>
                    <a:latin typeface="Times New Roman" panose="02020603050405020304" pitchFamily="18" charset="0"/>
                  </a:defRPr>
                </a:lvl2pPr>
                <a:lvl3pPr marL="1143000" indent="-228600">
                  <a:defRPr sz="2400">
                    <a:solidFill>
                      <a:schemeClr val="accent2"/>
                    </a:solidFill>
                    <a:latin typeface="Times New Roman" panose="02020603050405020304" pitchFamily="18" charset="0"/>
                  </a:defRPr>
                </a:lvl3pPr>
                <a:lvl4pPr marL="1600200" indent="-228600">
                  <a:defRPr sz="2400">
                    <a:solidFill>
                      <a:schemeClr val="accent2"/>
                    </a:solidFill>
                    <a:latin typeface="Times New Roman" panose="02020603050405020304" pitchFamily="18" charset="0"/>
                  </a:defRPr>
                </a:lvl4pPr>
                <a:lvl5pPr marL="2057400" indent="-228600">
                  <a:defRPr sz="24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4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4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4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400">
                    <a:solidFill>
                      <a:schemeClr val="accent2"/>
                    </a:solidFill>
                    <a:latin typeface="Times New Roman" panose="02020603050405020304" pitchFamily="18" charset="0"/>
                  </a:defRPr>
                </a:lvl9pPr>
              </a:lstStyle>
              <a:p>
                <a:r>
                  <a:rPr lang="fr-FR" altLang="fr-FR" sz="1800" dirty="0">
                    <a:solidFill>
                      <a:schemeClr val="tx1"/>
                    </a:solidFill>
                  </a:rPr>
                  <a:t>Châtaignier - </a:t>
                </a:r>
                <a:r>
                  <a:rPr lang="fr-FR" altLang="fr-FR" sz="1800" i="1" dirty="0" err="1">
                    <a:solidFill>
                      <a:schemeClr val="tx1"/>
                    </a:solidFill>
                  </a:rPr>
                  <a:t>Castanea</a:t>
                </a:r>
                <a:r>
                  <a:rPr lang="fr-FR" altLang="fr-FR" sz="1800" i="1" dirty="0">
                    <a:solidFill>
                      <a:schemeClr val="tx1"/>
                    </a:solidFill>
                  </a:rPr>
                  <a:t> sativa</a:t>
                </a:r>
              </a:p>
            </p:txBody>
          </p:sp>
        </p:grpSp>
        <p:grpSp>
          <p:nvGrpSpPr>
            <p:cNvPr id="29" name="Group 13">
              <a:extLst>
                <a:ext uri="{FF2B5EF4-FFF2-40B4-BE49-F238E27FC236}">
                  <a16:creationId xmlns:a16="http://schemas.microsoft.com/office/drawing/2014/main" id="{418FD41E-B9EE-49A3-8E01-A22B3DA06DD6}"/>
                </a:ext>
              </a:extLst>
            </p:cNvPr>
            <p:cNvGrpSpPr>
              <a:grpSpLocks/>
            </p:cNvGrpSpPr>
            <p:nvPr/>
          </p:nvGrpSpPr>
          <p:grpSpPr bwMode="auto">
            <a:xfrm>
              <a:off x="3181351" y="2092325"/>
              <a:ext cx="1535112" cy="1784350"/>
              <a:chOff x="2592" y="1056"/>
              <a:chExt cx="1152" cy="1296"/>
            </a:xfrm>
          </p:grpSpPr>
          <p:sp>
            <p:nvSpPr>
              <p:cNvPr id="30" name="Line 5">
                <a:extLst>
                  <a:ext uri="{FF2B5EF4-FFF2-40B4-BE49-F238E27FC236}">
                    <a16:creationId xmlns:a16="http://schemas.microsoft.com/office/drawing/2014/main" id="{4D6A0A84-6347-4856-877A-22F14DB3C86E}"/>
                  </a:ext>
                </a:extLst>
              </p:cNvPr>
              <p:cNvSpPr>
                <a:spLocks noChangeShapeType="1"/>
              </p:cNvSpPr>
              <p:nvPr/>
            </p:nvSpPr>
            <p:spPr bwMode="auto">
              <a:xfrm>
                <a:off x="2592" y="1056"/>
                <a:ext cx="1152" cy="1296"/>
              </a:xfrm>
              <a:prstGeom prst="line">
                <a:avLst/>
              </a:prstGeom>
              <a:noFill/>
              <a:ln w="63500">
                <a:solidFill>
                  <a:srgbClr val="FF0000"/>
                </a:solidFill>
                <a:round/>
                <a:headEnd type="stealth" w="med" len="med"/>
                <a:tailEnd type="stealth" w="med" len="med"/>
              </a:ln>
              <a:extLst>
                <a:ext uri="{909E8E84-426E-40DD-AFC4-6F175D3DCCD1}">
                  <a14:hiddenFill xmlns:a14="http://schemas.microsoft.com/office/drawing/2010/main">
                    <a:noFill/>
                  </a14:hiddenFill>
                </a:ext>
              </a:extLst>
            </p:spPr>
            <p:txBody>
              <a:bodyPr wrap="none" anchor="ctr"/>
              <a:lstStyle/>
              <a:p>
                <a:endParaRPr lang="fr-BE"/>
              </a:p>
            </p:txBody>
          </p:sp>
          <p:sp>
            <p:nvSpPr>
              <p:cNvPr id="31" name="Text Box 8">
                <a:extLst>
                  <a:ext uri="{FF2B5EF4-FFF2-40B4-BE49-F238E27FC236}">
                    <a16:creationId xmlns:a16="http://schemas.microsoft.com/office/drawing/2014/main" id="{893C93E9-604B-4ED9-B88C-32B8376F9ADB}"/>
                  </a:ext>
                </a:extLst>
              </p:cNvPr>
              <p:cNvSpPr txBox="1">
                <a:spLocks noChangeArrowheads="1"/>
              </p:cNvSpPr>
              <p:nvPr/>
            </p:nvSpPr>
            <p:spPr bwMode="auto">
              <a:xfrm>
                <a:off x="2976" y="1200"/>
                <a:ext cx="551" cy="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accent2"/>
                    </a:solidFill>
                    <a:latin typeface="Times New Roman" panose="02020603050405020304" pitchFamily="18" charset="0"/>
                  </a:defRPr>
                </a:lvl1pPr>
                <a:lvl2pPr marL="742950" indent="-285750">
                  <a:defRPr sz="2400">
                    <a:solidFill>
                      <a:schemeClr val="accent2"/>
                    </a:solidFill>
                    <a:latin typeface="Times New Roman" panose="02020603050405020304" pitchFamily="18" charset="0"/>
                  </a:defRPr>
                </a:lvl2pPr>
                <a:lvl3pPr marL="1143000" indent="-228600">
                  <a:defRPr sz="2400">
                    <a:solidFill>
                      <a:schemeClr val="accent2"/>
                    </a:solidFill>
                    <a:latin typeface="Times New Roman" panose="02020603050405020304" pitchFamily="18" charset="0"/>
                  </a:defRPr>
                </a:lvl3pPr>
                <a:lvl4pPr marL="1600200" indent="-228600">
                  <a:defRPr sz="2400">
                    <a:solidFill>
                      <a:schemeClr val="accent2"/>
                    </a:solidFill>
                    <a:latin typeface="Times New Roman" panose="02020603050405020304" pitchFamily="18" charset="0"/>
                  </a:defRPr>
                </a:lvl4pPr>
                <a:lvl5pPr marL="2057400" indent="-228600">
                  <a:defRPr sz="24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4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4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4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400">
                    <a:solidFill>
                      <a:schemeClr val="accent2"/>
                    </a:solidFill>
                    <a:latin typeface="Times New Roman" panose="02020603050405020304" pitchFamily="18" charset="0"/>
                  </a:defRPr>
                </a:lvl9pPr>
              </a:lstStyle>
              <a:p>
                <a:pPr>
                  <a:spcBef>
                    <a:spcPct val="50000"/>
                  </a:spcBef>
                </a:pPr>
                <a:r>
                  <a:rPr lang="fr-FR" altLang="fr-FR" b="1" dirty="0">
                    <a:solidFill>
                      <a:srgbClr val="FF3300"/>
                    </a:solidFill>
                  </a:rPr>
                  <a:t>LC</a:t>
                </a:r>
                <a:endParaRPr lang="fr-FR" altLang="fr-FR" dirty="0"/>
              </a:p>
            </p:txBody>
          </p:sp>
        </p:grpSp>
        <p:grpSp>
          <p:nvGrpSpPr>
            <p:cNvPr id="34" name="Group 14">
              <a:extLst>
                <a:ext uri="{FF2B5EF4-FFF2-40B4-BE49-F238E27FC236}">
                  <a16:creationId xmlns:a16="http://schemas.microsoft.com/office/drawing/2014/main" id="{AE4423A5-F905-4362-A9AD-3D30BDB2B889}"/>
                </a:ext>
              </a:extLst>
            </p:cNvPr>
            <p:cNvGrpSpPr>
              <a:grpSpLocks/>
            </p:cNvGrpSpPr>
            <p:nvPr/>
          </p:nvGrpSpPr>
          <p:grpSpPr bwMode="auto">
            <a:xfrm>
              <a:off x="2971801" y="2771775"/>
              <a:ext cx="1455738" cy="1377950"/>
              <a:chOff x="1872" y="1746"/>
              <a:chExt cx="917" cy="868"/>
            </a:xfrm>
          </p:grpSpPr>
          <p:sp>
            <p:nvSpPr>
              <p:cNvPr id="35" name="Line 6">
                <a:extLst>
                  <a:ext uri="{FF2B5EF4-FFF2-40B4-BE49-F238E27FC236}">
                    <a16:creationId xmlns:a16="http://schemas.microsoft.com/office/drawing/2014/main" id="{905766A4-DB02-4EA0-964C-A5220BCDE0E8}"/>
                  </a:ext>
                </a:extLst>
              </p:cNvPr>
              <p:cNvSpPr>
                <a:spLocks noChangeShapeType="1"/>
              </p:cNvSpPr>
              <p:nvPr/>
            </p:nvSpPr>
            <p:spPr bwMode="auto">
              <a:xfrm>
                <a:off x="1998" y="1746"/>
                <a:ext cx="791" cy="868"/>
              </a:xfrm>
              <a:prstGeom prst="line">
                <a:avLst/>
              </a:prstGeom>
              <a:noFill/>
              <a:ln w="63500">
                <a:solidFill>
                  <a:srgbClr val="0000FF"/>
                </a:solidFill>
                <a:round/>
                <a:headEnd type="stealth" w="med" len="med"/>
                <a:tailEnd type="stealth" w="med" len="med"/>
              </a:ln>
              <a:extLst>
                <a:ext uri="{909E8E84-426E-40DD-AFC4-6F175D3DCCD1}">
                  <a14:hiddenFill xmlns:a14="http://schemas.microsoft.com/office/drawing/2010/main">
                    <a:noFill/>
                  </a14:hiddenFill>
                </a:ext>
              </a:extLst>
            </p:spPr>
            <p:txBody>
              <a:bodyPr wrap="none" anchor="ctr"/>
              <a:lstStyle/>
              <a:p>
                <a:endParaRPr lang="fr-BE"/>
              </a:p>
            </p:txBody>
          </p:sp>
          <p:sp>
            <p:nvSpPr>
              <p:cNvPr id="36" name="Text Box 9">
                <a:extLst>
                  <a:ext uri="{FF2B5EF4-FFF2-40B4-BE49-F238E27FC236}">
                    <a16:creationId xmlns:a16="http://schemas.microsoft.com/office/drawing/2014/main" id="{9F4048DA-8CE9-4CB8-8BFE-07916425D462}"/>
                  </a:ext>
                </a:extLst>
              </p:cNvPr>
              <p:cNvSpPr txBox="1">
                <a:spLocks noChangeArrowheads="1"/>
              </p:cNvSpPr>
              <p:nvPr/>
            </p:nvSpPr>
            <p:spPr bwMode="auto">
              <a:xfrm>
                <a:off x="1872" y="2154"/>
                <a:ext cx="6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accent2"/>
                    </a:solidFill>
                    <a:latin typeface="Times New Roman" panose="02020603050405020304" pitchFamily="18" charset="0"/>
                  </a:defRPr>
                </a:lvl1pPr>
                <a:lvl2pPr marL="742950" indent="-285750">
                  <a:defRPr sz="2400">
                    <a:solidFill>
                      <a:schemeClr val="accent2"/>
                    </a:solidFill>
                    <a:latin typeface="Times New Roman" panose="02020603050405020304" pitchFamily="18" charset="0"/>
                  </a:defRPr>
                </a:lvl2pPr>
                <a:lvl3pPr marL="1143000" indent="-228600">
                  <a:defRPr sz="2400">
                    <a:solidFill>
                      <a:schemeClr val="accent2"/>
                    </a:solidFill>
                    <a:latin typeface="Times New Roman" panose="02020603050405020304" pitchFamily="18" charset="0"/>
                  </a:defRPr>
                </a:lvl3pPr>
                <a:lvl4pPr marL="1600200" indent="-228600">
                  <a:defRPr sz="2400">
                    <a:solidFill>
                      <a:schemeClr val="accent2"/>
                    </a:solidFill>
                    <a:latin typeface="Times New Roman" panose="02020603050405020304" pitchFamily="18" charset="0"/>
                  </a:defRPr>
                </a:lvl4pPr>
                <a:lvl5pPr marL="2057400" indent="-228600">
                  <a:defRPr sz="24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4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4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4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400">
                    <a:solidFill>
                      <a:schemeClr val="accent2"/>
                    </a:solidFill>
                    <a:latin typeface="Times New Roman" panose="02020603050405020304" pitchFamily="18" charset="0"/>
                  </a:defRPr>
                </a:lvl9pPr>
              </a:lstStyle>
              <a:p>
                <a:pPr>
                  <a:spcBef>
                    <a:spcPct val="50000"/>
                  </a:spcBef>
                </a:pPr>
                <a:r>
                  <a:rPr lang="fr-FR" altLang="fr-FR" b="1" dirty="0"/>
                  <a:t>L BE</a:t>
                </a:r>
                <a:endParaRPr lang="fr-FR" altLang="fr-FR" dirty="0"/>
              </a:p>
            </p:txBody>
          </p:sp>
        </p:grpSp>
      </p:grpSp>
    </p:spTree>
    <p:extLst>
      <p:ext uri="{BB962C8B-B14F-4D97-AF65-F5344CB8AC3E}">
        <p14:creationId xmlns:p14="http://schemas.microsoft.com/office/powerpoint/2010/main" val="261085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027"/>
          <p:cNvSpPr txBox="1">
            <a:spLocks noChangeArrowheads="1"/>
          </p:cNvSpPr>
          <p:nvPr/>
        </p:nvSpPr>
        <p:spPr bwMode="auto">
          <a:xfrm>
            <a:off x="395288" y="-26988"/>
            <a:ext cx="8353425" cy="461963"/>
          </a:xfrm>
          <a:prstGeom prst="rect">
            <a:avLst/>
          </a:prstGeom>
          <a:noFill/>
          <a:ln w="9525">
            <a:noFill/>
            <a:miter lim="800000"/>
            <a:headEnd/>
            <a:tailEnd/>
          </a:ln>
          <a:effectLst/>
        </p:spPr>
        <p:txBody>
          <a:bodyPr>
            <a:spAutoFit/>
          </a:bodyPr>
          <a:lstStyle/>
          <a:p>
            <a:pPr algn="ctr" eaLnBrk="1" hangingPunct="1">
              <a:spcBef>
                <a:spcPct val="50000"/>
              </a:spcBef>
            </a:pPr>
            <a:r>
              <a:rPr lang="en-GB" altLang="fr-FR" sz="2400" b="1" dirty="0"/>
              <a:t>2. </a:t>
            </a:r>
            <a:r>
              <a:rPr lang="fr-FR" altLang="fr-FR" sz="2400" b="1" dirty="0"/>
              <a:t>Les propriétés technologiques : généralités</a:t>
            </a:r>
            <a:endParaRPr lang="fr-BE" altLang="fr-FR" sz="2400" b="1" dirty="0"/>
          </a:p>
        </p:txBody>
      </p:sp>
      <p:sp>
        <p:nvSpPr>
          <p:cNvPr id="7" name="Text Box 1064"/>
          <p:cNvSpPr txBox="1">
            <a:spLocks noChangeArrowheads="1"/>
          </p:cNvSpPr>
          <p:nvPr/>
        </p:nvSpPr>
        <p:spPr bwMode="auto">
          <a:xfrm>
            <a:off x="179512" y="692696"/>
            <a:ext cx="8748713" cy="707886"/>
          </a:xfrm>
          <a:prstGeom prst="rect">
            <a:avLst/>
          </a:prstGeom>
          <a:noFill/>
          <a:ln w="9525">
            <a:noFill/>
            <a:miter lim="800000"/>
            <a:headEnd/>
            <a:tailEnd/>
          </a:ln>
          <a:effectLst/>
        </p:spPr>
        <p:txBody>
          <a:bodyPr>
            <a:spAutoFit/>
          </a:bodyPr>
          <a:lstStyle/>
          <a:p>
            <a:pPr marL="342900" indent="-342900" eaLnBrk="1" hangingPunct="1">
              <a:spcAft>
                <a:spcPts val="600"/>
              </a:spcAft>
              <a:buFont typeface="Wingdings" panose="05000000000000000000" pitchFamily="2" charset="2"/>
              <a:buChar char="v"/>
            </a:pPr>
            <a:r>
              <a:rPr lang="fr-FR" altLang="fr-FR" sz="2000" b="1" dirty="0"/>
              <a:t>Le fil du bois</a:t>
            </a:r>
            <a:r>
              <a:rPr lang="fr-FR" altLang="fr-FR" sz="2000" dirty="0"/>
              <a:t> traduit la direction générale des vaisseaux et des fibres par rapport à l’axe de la tige. Le fil peut (notamment) être : </a:t>
            </a:r>
          </a:p>
        </p:txBody>
      </p:sp>
      <p:sp>
        <p:nvSpPr>
          <p:cNvPr id="10" name="Text Box 1064">
            <a:extLst>
              <a:ext uri="{FF2B5EF4-FFF2-40B4-BE49-F238E27FC236}">
                <a16:creationId xmlns:a16="http://schemas.microsoft.com/office/drawing/2014/main" id="{04884CD2-F1B5-4EED-8B54-FAC9EA771CB3}"/>
              </a:ext>
            </a:extLst>
          </p:cNvPr>
          <p:cNvSpPr txBox="1">
            <a:spLocks noChangeArrowheads="1"/>
          </p:cNvSpPr>
          <p:nvPr/>
        </p:nvSpPr>
        <p:spPr bwMode="auto">
          <a:xfrm>
            <a:off x="899592" y="4002162"/>
            <a:ext cx="7344817" cy="707886"/>
          </a:xfrm>
          <a:prstGeom prst="rect">
            <a:avLst/>
          </a:prstGeom>
          <a:noFill/>
          <a:ln w="9525">
            <a:noFill/>
            <a:miter lim="800000"/>
            <a:headEnd/>
            <a:tailEnd/>
          </a:ln>
          <a:effectLst/>
        </p:spPr>
        <p:txBody>
          <a:bodyPr wrap="square">
            <a:spAutoFit/>
          </a:bodyPr>
          <a:lstStyle/>
          <a:p>
            <a:pPr marL="342900" indent="-342900" eaLnBrk="1" hangingPunct="1">
              <a:spcAft>
                <a:spcPts val="600"/>
              </a:spcAft>
              <a:buFont typeface="Wingdings" panose="05000000000000000000" pitchFamily="2" charset="2"/>
              <a:buChar char="ü"/>
            </a:pPr>
            <a:r>
              <a:rPr lang="fr-FR" altLang="fr-FR" sz="2000" i="1" dirty="0"/>
              <a:t>Bois madré</a:t>
            </a:r>
            <a:r>
              <a:rPr lang="fr-FR" altLang="fr-FR" sz="2000" dirty="0"/>
              <a:t> </a:t>
            </a:r>
            <a:r>
              <a:rPr lang="fr-FR" altLang="fr-FR" sz="2000" dirty="0">
                <a:sym typeface="Wingdings" panose="05000000000000000000" pitchFamily="2" charset="2"/>
              </a:rPr>
              <a:t></a:t>
            </a:r>
            <a:r>
              <a:rPr lang="fr-FR" altLang="fr-FR" sz="2000" dirty="0"/>
              <a:t> bois dont les éléments sont irrégulièrement sinueux et enchevêtrés (fil incliné et/ou ondulé)</a:t>
            </a:r>
          </a:p>
        </p:txBody>
      </p:sp>
      <p:grpSp>
        <p:nvGrpSpPr>
          <p:cNvPr id="15" name="Groupe 14">
            <a:extLst>
              <a:ext uri="{FF2B5EF4-FFF2-40B4-BE49-F238E27FC236}">
                <a16:creationId xmlns:a16="http://schemas.microsoft.com/office/drawing/2014/main" id="{DD960FCE-9CEB-49C6-BBF7-0CF5245188CB}"/>
              </a:ext>
            </a:extLst>
          </p:cNvPr>
          <p:cNvGrpSpPr/>
          <p:nvPr/>
        </p:nvGrpSpPr>
        <p:grpSpPr>
          <a:xfrm>
            <a:off x="899592" y="1588965"/>
            <a:ext cx="8160797" cy="1015663"/>
            <a:chOff x="467544" y="1588965"/>
            <a:chExt cx="8160797" cy="1015663"/>
          </a:xfrm>
        </p:grpSpPr>
        <p:sp>
          <p:nvSpPr>
            <p:cNvPr id="8" name="Text Box 1064">
              <a:extLst>
                <a:ext uri="{FF2B5EF4-FFF2-40B4-BE49-F238E27FC236}">
                  <a16:creationId xmlns:a16="http://schemas.microsoft.com/office/drawing/2014/main" id="{E8F77945-35F7-4D14-8E53-7CD13E07F5A1}"/>
                </a:ext>
              </a:extLst>
            </p:cNvPr>
            <p:cNvSpPr txBox="1">
              <a:spLocks noChangeArrowheads="1"/>
            </p:cNvSpPr>
            <p:nvPr/>
          </p:nvSpPr>
          <p:spPr bwMode="auto">
            <a:xfrm>
              <a:off x="467544" y="1588965"/>
              <a:ext cx="4878796" cy="1015663"/>
            </a:xfrm>
            <a:prstGeom prst="rect">
              <a:avLst/>
            </a:prstGeom>
            <a:noFill/>
            <a:ln w="9525">
              <a:noFill/>
              <a:miter lim="800000"/>
              <a:headEnd/>
              <a:tailEnd/>
            </a:ln>
            <a:effectLst/>
          </p:spPr>
          <p:txBody>
            <a:bodyPr wrap="square">
              <a:spAutoFit/>
            </a:bodyPr>
            <a:lstStyle/>
            <a:p>
              <a:pPr marL="342900" indent="-342900" eaLnBrk="1" hangingPunct="1">
                <a:spcAft>
                  <a:spcPts val="600"/>
                </a:spcAft>
                <a:buFont typeface="Wingdings" panose="05000000000000000000" pitchFamily="2" charset="2"/>
                <a:buChar char="ü"/>
              </a:pPr>
              <a:r>
                <a:rPr lang="fr-FR" altLang="fr-FR" sz="2000" i="1" dirty="0"/>
                <a:t>Droit</a:t>
              </a:r>
              <a:r>
                <a:rPr lang="fr-FR" altLang="fr-FR" sz="2000" dirty="0"/>
                <a:t> </a:t>
              </a:r>
              <a:r>
                <a:rPr lang="fr-FR" altLang="fr-FR" sz="2000" dirty="0">
                  <a:sym typeface="Wingdings" panose="05000000000000000000" pitchFamily="2" charset="2"/>
                </a:rPr>
                <a:t> usinage aisé</a:t>
              </a:r>
              <a:r>
                <a:rPr lang="fr-FR" altLang="fr-FR" sz="2000" dirty="0"/>
                <a:t>. Avantage pour le tranchage (moins de déformations lors du séchage des feuillets)</a:t>
              </a:r>
            </a:p>
          </p:txBody>
        </p:sp>
        <p:pic>
          <p:nvPicPr>
            <p:cNvPr id="5" name="Image 4">
              <a:extLst>
                <a:ext uri="{FF2B5EF4-FFF2-40B4-BE49-F238E27FC236}">
                  <a16:creationId xmlns:a16="http://schemas.microsoft.com/office/drawing/2014/main" id="{95EE0439-1915-498C-B523-C008964582E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148064" y="1592796"/>
              <a:ext cx="3480277" cy="1008000"/>
            </a:xfrm>
            <a:prstGeom prst="rect">
              <a:avLst/>
            </a:prstGeom>
          </p:spPr>
        </p:pic>
      </p:grpSp>
      <p:grpSp>
        <p:nvGrpSpPr>
          <p:cNvPr id="14" name="Groupe 13">
            <a:extLst>
              <a:ext uri="{FF2B5EF4-FFF2-40B4-BE49-F238E27FC236}">
                <a16:creationId xmlns:a16="http://schemas.microsoft.com/office/drawing/2014/main" id="{065360D8-3F6A-4B59-A686-4CE751518DAE}"/>
              </a:ext>
            </a:extLst>
          </p:cNvPr>
          <p:cNvGrpSpPr/>
          <p:nvPr/>
        </p:nvGrpSpPr>
        <p:grpSpPr>
          <a:xfrm>
            <a:off x="899592" y="2826624"/>
            <a:ext cx="8146190" cy="1015663"/>
            <a:chOff x="467544" y="2826624"/>
            <a:chExt cx="8146190" cy="1015663"/>
          </a:xfrm>
        </p:grpSpPr>
        <p:sp>
          <p:nvSpPr>
            <p:cNvPr id="9" name="Text Box 1064">
              <a:extLst>
                <a:ext uri="{FF2B5EF4-FFF2-40B4-BE49-F238E27FC236}">
                  <a16:creationId xmlns:a16="http://schemas.microsoft.com/office/drawing/2014/main" id="{0E132D5E-E9AD-416B-A2EF-FA8C7E7E1218}"/>
                </a:ext>
              </a:extLst>
            </p:cNvPr>
            <p:cNvSpPr txBox="1">
              <a:spLocks noChangeArrowheads="1"/>
            </p:cNvSpPr>
            <p:nvPr/>
          </p:nvSpPr>
          <p:spPr bwMode="auto">
            <a:xfrm>
              <a:off x="467544" y="2826624"/>
              <a:ext cx="4320480" cy="1015663"/>
            </a:xfrm>
            <a:prstGeom prst="rect">
              <a:avLst/>
            </a:prstGeom>
            <a:noFill/>
            <a:ln w="9525">
              <a:noFill/>
              <a:miter lim="800000"/>
              <a:headEnd/>
              <a:tailEnd/>
            </a:ln>
            <a:effectLst/>
          </p:spPr>
          <p:txBody>
            <a:bodyPr wrap="square">
              <a:spAutoFit/>
            </a:bodyPr>
            <a:lstStyle/>
            <a:p>
              <a:pPr marL="342900" indent="-342900" eaLnBrk="1" hangingPunct="1">
                <a:spcAft>
                  <a:spcPts val="600"/>
                </a:spcAft>
                <a:buFont typeface="Wingdings" panose="05000000000000000000" pitchFamily="2" charset="2"/>
                <a:buChar char="ü"/>
              </a:pPr>
              <a:r>
                <a:rPr lang="fr-FR" altLang="fr-FR" sz="2000" i="1" dirty="0"/>
                <a:t>Ondulé</a:t>
              </a:r>
              <a:r>
                <a:rPr lang="fr-FR" altLang="fr-FR" sz="2000" dirty="0">
                  <a:sym typeface="Wingdings" panose="05000000000000000000" pitchFamily="2" charset="2"/>
                </a:rPr>
                <a:t> </a:t>
              </a:r>
              <a:r>
                <a:rPr lang="fr-FR" altLang="fr-FR" sz="2000" dirty="0"/>
                <a:t> bois de grande valeur si ondes régulières étendues en largeur (érable, frêne)</a:t>
              </a:r>
            </a:p>
          </p:txBody>
        </p:sp>
        <p:pic>
          <p:nvPicPr>
            <p:cNvPr id="19" name="Image 18">
              <a:extLst>
                <a:ext uri="{FF2B5EF4-FFF2-40B4-BE49-F238E27FC236}">
                  <a16:creationId xmlns:a16="http://schemas.microsoft.com/office/drawing/2014/main" id="{6026354A-B090-492A-95FA-4ABFE7170691}"/>
                </a:ext>
              </a:extLst>
            </p:cNvPr>
            <p:cNvPicPr>
              <a:picLocks/>
            </p:cNvPicPr>
            <p:nvPr/>
          </p:nvPicPr>
          <p:blipFill rotWithShape="1">
            <a:blip r:embed="rId3" cstate="print">
              <a:extLst>
                <a:ext uri="{28A0092B-C50C-407E-A947-70E740481C1C}">
                  <a14:useLocalDpi xmlns:a14="http://schemas.microsoft.com/office/drawing/2010/main" val="0"/>
                </a:ext>
              </a:extLst>
            </a:blip>
            <a:srcRect/>
            <a:stretch/>
          </p:blipFill>
          <p:spPr>
            <a:xfrm rot="16200000">
              <a:off x="6376899" y="1601621"/>
              <a:ext cx="1008000" cy="3465670"/>
            </a:xfrm>
            <a:prstGeom prst="rect">
              <a:avLst/>
            </a:prstGeom>
          </p:spPr>
        </p:pic>
      </p:grpSp>
      <p:grpSp>
        <p:nvGrpSpPr>
          <p:cNvPr id="17" name="Groupe 16">
            <a:extLst>
              <a:ext uri="{FF2B5EF4-FFF2-40B4-BE49-F238E27FC236}">
                <a16:creationId xmlns:a16="http://schemas.microsoft.com/office/drawing/2014/main" id="{8A87A3E3-1708-4515-B1DA-E44FBFFDECEB}"/>
              </a:ext>
            </a:extLst>
          </p:cNvPr>
          <p:cNvGrpSpPr/>
          <p:nvPr/>
        </p:nvGrpSpPr>
        <p:grpSpPr>
          <a:xfrm>
            <a:off x="4697819" y="4753664"/>
            <a:ext cx="2002865" cy="1980000"/>
            <a:chOff x="676524" y="3429001"/>
            <a:chExt cx="2002865" cy="1980000"/>
          </a:xfrm>
        </p:grpSpPr>
        <p:pic>
          <p:nvPicPr>
            <p:cNvPr id="4" name="Image 3">
              <a:extLst>
                <a:ext uri="{FF2B5EF4-FFF2-40B4-BE49-F238E27FC236}">
                  <a16:creationId xmlns:a16="http://schemas.microsoft.com/office/drawing/2014/main" id="{D333E0D7-E740-4406-8DE1-FBAD056BF57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
            <a:stretch/>
          </p:blipFill>
          <p:spPr>
            <a:xfrm>
              <a:off x="697931" y="3429001"/>
              <a:ext cx="1981458" cy="1980000"/>
            </a:xfrm>
            <a:prstGeom prst="rect">
              <a:avLst/>
            </a:prstGeom>
          </p:spPr>
        </p:pic>
        <p:sp>
          <p:nvSpPr>
            <p:cNvPr id="22" name="Text Box 1064">
              <a:extLst>
                <a:ext uri="{FF2B5EF4-FFF2-40B4-BE49-F238E27FC236}">
                  <a16:creationId xmlns:a16="http://schemas.microsoft.com/office/drawing/2014/main" id="{B38ECFF6-AD7C-45E1-B68A-FAA1350F83C8}"/>
                </a:ext>
              </a:extLst>
            </p:cNvPr>
            <p:cNvSpPr txBox="1">
              <a:spLocks noChangeArrowheads="1"/>
            </p:cNvSpPr>
            <p:nvPr/>
          </p:nvSpPr>
          <p:spPr bwMode="auto">
            <a:xfrm>
              <a:off x="676524" y="3471815"/>
              <a:ext cx="1642101" cy="369332"/>
            </a:xfrm>
            <a:prstGeom prst="rect">
              <a:avLst/>
            </a:prstGeom>
            <a:noFill/>
            <a:ln w="9525">
              <a:noFill/>
              <a:miter lim="800000"/>
              <a:headEnd/>
              <a:tailEnd/>
            </a:ln>
            <a:effectLst/>
          </p:spPr>
          <p:txBody>
            <a:bodyPr wrap="square">
              <a:spAutoFit/>
            </a:bodyPr>
            <a:lstStyle/>
            <a:p>
              <a:pPr eaLnBrk="1" hangingPunct="1">
                <a:spcAft>
                  <a:spcPts val="600"/>
                </a:spcAft>
              </a:pPr>
              <a:r>
                <a:rPr lang="fr-FR" altLang="fr-FR" i="1" dirty="0"/>
                <a:t>Moucheté</a:t>
              </a:r>
              <a:endParaRPr lang="fr-FR" altLang="fr-FR" dirty="0"/>
            </a:p>
          </p:txBody>
        </p:sp>
      </p:grpSp>
      <p:grpSp>
        <p:nvGrpSpPr>
          <p:cNvPr id="23" name="Groupe 22">
            <a:extLst>
              <a:ext uri="{FF2B5EF4-FFF2-40B4-BE49-F238E27FC236}">
                <a16:creationId xmlns:a16="http://schemas.microsoft.com/office/drawing/2014/main" id="{19ED7895-DACC-4DC9-9C4D-57071D2446C7}"/>
              </a:ext>
            </a:extLst>
          </p:cNvPr>
          <p:cNvGrpSpPr/>
          <p:nvPr/>
        </p:nvGrpSpPr>
        <p:grpSpPr>
          <a:xfrm>
            <a:off x="395536" y="4713525"/>
            <a:ext cx="1980000" cy="2020139"/>
            <a:chOff x="2676148" y="2849215"/>
            <a:chExt cx="1980000" cy="2020139"/>
          </a:xfrm>
        </p:grpSpPr>
        <p:pic>
          <p:nvPicPr>
            <p:cNvPr id="21" name="Image 20">
              <a:extLst>
                <a:ext uri="{FF2B5EF4-FFF2-40B4-BE49-F238E27FC236}">
                  <a16:creationId xmlns:a16="http://schemas.microsoft.com/office/drawing/2014/main" id="{61A0A4CE-098C-4813-AD7E-8F06873997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76148" y="2889354"/>
              <a:ext cx="1980000" cy="1980000"/>
            </a:xfrm>
            <a:prstGeom prst="rect">
              <a:avLst/>
            </a:prstGeom>
          </p:spPr>
        </p:pic>
        <p:sp>
          <p:nvSpPr>
            <p:cNvPr id="26" name="Text Box 1064">
              <a:extLst>
                <a:ext uri="{FF2B5EF4-FFF2-40B4-BE49-F238E27FC236}">
                  <a16:creationId xmlns:a16="http://schemas.microsoft.com/office/drawing/2014/main" id="{AD5A84AC-763C-40F0-93D1-57C6EC3747A8}"/>
                </a:ext>
              </a:extLst>
            </p:cNvPr>
            <p:cNvSpPr txBox="1">
              <a:spLocks noChangeArrowheads="1"/>
            </p:cNvSpPr>
            <p:nvPr/>
          </p:nvSpPr>
          <p:spPr bwMode="auto">
            <a:xfrm>
              <a:off x="2709553" y="2849215"/>
              <a:ext cx="1642101" cy="400110"/>
            </a:xfrm>
            <a:prstGeom prst="rect">
              <a:avLst/>
            </a:prstGeom>
            <a:noFill/>
            <a:ln w="9525">
              <a:noFill/>
              <a:miter lim="800000"/>
              <a:headEnd/>
              <a:tailEnd/>
            </a:ln>
            <a:effectLst/>
          </p:spPr>
          <p:txBody>
            <a:bodyPr wrap="square">
              <a:spAutoFit/>
            </a:bodyPr>
            <a:lstStyle/>
            <a:p>
              <a:pPr eaLnBrk="1" hangingPunct="1">
                <a:spcAft>
                  <a:spcPts val="600"/>
                </a:spcAft>
              </a:pPr>
              <a:r>
                <a:rPr lang="fr-FR" altLang="fr-FR" i="1" dirty="0"/>
                <a:t>Pommelé</a:t>
              </a:r>
              <a:r>
                <a:rPr lang="fr-FR" altLang="fr-FR" sz="2000" i="1" dirty="0"/>
                <a:t> </a:t>
              </a:r>
              <a:endParaRPr lang="fr-FR" altLang="fr-FR" sz="2000" dirty="0"/>
            </a:p>
          </p:txBody>
        </p:sp>
      </p:grpSp>
      <p:grpSp>
        <p:nvGrpSpPr>
          <p:cNvPr id="24" name="Groupe 23">
            <a:extLst>
              <a:ext uri="{FF2B5EF4-FFF2-40B4-BE49-F238E27FC236}">
                <a16:creationId xmlns:a16="http://schemas.microsoft.com/office/drawing/2014/main" id="{FC8ED9F0-0DAF-474B-9C16-1E89AD20DA02}"/>
              </a:ext>
            </a:extLst>
          </p:cNvPr>
          <p:cNvGrpSpPr/>
          <p:nvPr/>
        </p:nvGrpSpPr>
        <p:grpSpPr>
          <a:xfrm>
            <a:off x="2551109" y="4753664"/>
            <a:ext cx="1971137" cy="1980000"/>
            <a:chOff x="10798926" y="4271795"/>
            <a:chExt cx="1971137" cy="1980000"/>
          </a:xfrm>
        </p:grpSpPr>
        <p:pic>
          <p:nvPicPr>
            <p:cNvPr id="37893" name="Picture 5"/>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10798939" y="4271795"/>
              <a:ext cx="1971124" cy="1980000"/>
            </a:xfrm>
            <a:prstGeom prst="rect">
              <a:avLst/>
            </a:prstGeom>
            <a:noFill/>
            <a:ln w="9525">
              <a:noFill/>
              <a:miter lim="800000"/>
              <a:headEnd/>
              <a:tailEnd/>
            </a:ln>
          </p:spPr>
        </p:pic>
        <p:sp>
          <p:nvSpPr>
            <p:cNvPr id="28" name="Text Box 1064">
              <a:extLst>
                <a:ext uri="{FF2B5EF4-FFF2-40B4-BE49-F238E27FC236}">
                  <a16:creationId xmlns:a16="http://schemas.microsoft.com/office/drawing/2014/main" id="{8BAC7C7E-962F-4B1A-B9F5-5BF58FF90B1D}"/>
                </a:ext>
              </a:extLst>
            </p:cNvPr>
            <p:cNvSpPr txBox="1">
              <a:spLocks noChangeArrowheads="1"/>
            </p:cNvSpPr>
            <p:nvPr/>
          </p:nvSpPr>
          <p:spPr bwMode="auto">
            <a:xfrm>
              <a:off x="10798926" y="4271795"/>
              <a:ext cx="1642101" cy="369332"/>
            </a:xfrm>
            <a:prstGeom prst="rect">
              <a:avLst/>
            </a:prstGeom>
            <a:noFill/>
            <a:ln w="9525">
              <a:noFill/>
              <a:miter lim="800000"/>
              <a:headEnd/>
              <a:tailEnd/>
            </a:ln>
            <a:effectLst/>
          </p:spPr>
          <p:txBody>
            <a:bodyPr wrap="square">
              <a:spAutoFit/>
            </a:bodyPr>
            <a:lstStyle/>
            <a:p>
              <a:pPr eaLnBrk="1" hangingPunct="1">
                <a:spcAft>
                  <a:spcPts val="600"/>
                </a:spcAft>
              </a:pPr>
              <a:r>
                <a:rPr lang="fr-FR" altLang="fr-FR" i="1" dirty="0"/>
                <a:t>Moiré</a:t>
              </a:r>
              <a:endParaRPr lang="fr-FR" altLang="fr-FR" dirty="0"/>
            </a:p>
          </p:txBody>
        </p:sp>
      </p:grpSp>
      <p:grpSp>
        <p:nvGrpSpPr>
          <p:cNvPr id="33" name="Groupe 32">
            <a:extLst>
              <a:ext uri="{FF2B5EF4-FFF2-40B4-BE49-F238E27FC236}">
                <a16:creationId xmlns:a16="http://schemas.microsoft.com/office/drawing/2014/main" id="{557DF1AB-F88D-4D19-83AB-AC24A9E0DD5A}"/>
              </a:ext>
            </a:extLst>
          </p:cNvPr>
          <p:cNvGrpSpPr/>
          <p:nvPr/>
        </p:nvGrpSpPr>
        <p:grpSpPr>
          <a:xfrm>
            <a:off x="6876256" y="4752006"/>
            <a:ext cx="1980000" cy="1980000"/>
            <a:chOff x="8306247" y="4699674"/>
            <a:chExt cx="1980000" cy="1980000"/>
          </a:xfrm>
        </p:grpSpPr>
        <p:pic>
          <p:nvPicPr>
            <p:cNvPr id="37" name="Picture 13" descr="L:\DMF\TEC\Céline V\CoursAnatomieBois\Cours Anatomie FUSAGx 2010\Syllabus\Photos\Bois Figurés\Bois rubané.jpeg">
              <a:extLst>
                <a:ext uri="{FF2B5EF4-FFF2-40B4-BE49-F238E27FC236}">
                  <a16:creationId xmlns:a16="http://schemas.microsoft.com/office/drawing/2014/main" id="{20B894AD-5F28-470D-AF1C-60CBA37DDDBA}"/>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8306247" y="4699674"/>
              <a:ext cx="1980000" cy="19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 Box 1064">
              <a:extLst>
                <a:ext uri="{FF2B5EF4-FFF2-40B4-BE49-F238E27FC236}">
                  <a16:creationId xmlns:a16="http://schemas.microsoft.com/office/drawing/2014/main" id="{C5137411-CFAB-4ED0-A3FC-C8E095561258}"/>
                </a:ext>
              </a:extLst>
            </p:cNvPr>
            <p:cNvSpPr txBox="1">
              <a:spLocks noChangeArrowheads="1"/>
            </p:cNvSpPr>
            <p:nvPr/>
          </p:nvSpPr>
          <p:spPr bwMode="auto">
            <a:xfrm>
              <a:off x="8339653" y="4724296"/>
              <a:ext cx="1642101" cy="369332"/>
            </a:xfrm>
            <a:prstGeom prst="rect">
              <a:avLst/>
            </a:prstGeom>
            <a:noFill/>
            <a:ln w="9525">
              <a:noFill/>
              <a:miter lim="800000"/>
              <a:headEnd/>
              <a:tailEnd/>
            </a:ln>
            <a:effectLst/>
          </p:spPr>
          <p:txBody>
            <a:bodyPr wrap="square">
              <a:spAutoFit/>
            </a:bodyPr>
            <a:lstStyle/>
            <a:p>
              <a:pPr eaLnBrk="1" hangingPunct="1">
                <a:spcAft>
                  <a:spcPts val="600"/>
                </a:spcAft>
              </a:pPr>
              <a:r>
                <a:rPr lang="fr-FR" altLang="fr-FR" i="1" dirty="0">
                  <a:solidFill>
                    <a:schemeClr val="bg1"/>
                  </a:solidFill>
                </a:rPr>
                <a:t>Rubané</a:t>
              </a:r>
              <a:endParaRPr lang="fr-FR" altLang="fr-FR" dirty="0">
                <a:solidFill>
                  <a:schemeClr val="bg1"/>
                </a:solidFill>
              </a:endParaRPr>
            </a:p>
          </p:txBody>
        </p:sp>
      </p:grpSp>
      <p:sp>
        <p:nvSpPr>
          <p:cNvPr id="42" name="Text Box 1064">
            <a:extLst>
              <a:ext uri="{FF2B5EF4-FFF2-40B4-BE49-F238E27FC236}">
                <a16:creationId xmlns:a16="http://schemas.microsoft.com/office/drawing/2014/main" id="{7632269A-51F2-492B-B453-F058E248B981}"/>
              </a:ext>
            </a:extLst>
          </p:cNvPr>
          <p:cNvSpPr txBox="1">
            <a:spLocks noChangeArrowheads="1"/>
          </p:cNvSpPr>
          <p:nvPr/>
        </p:nvSpPr>
        <p:spPr bwMode="auto">
          <a:xfrm>
            <a:off x="5580112" y="1628800"/>
            <a:ext cx="1642101" cy="276999"/>
          </a:xfrm>
          <a:prstGeom prst="rect">
            <a:avLst/>
          </a:prstGeom>
          <a:noFill/>
          <a:ln w="9525">
            <a:noFill/>
            <a:miter lim="800000"/>
            <a:headEnd/>
            <a:tailEnd/>
          </a:ln>
          <a:effectLst/>
        </p:spPr>
        <p:txBody>
          <a:bodyPr wrap="square">
            <a:spAutoFit/>
          </a:bodyPr>
          <a:lstStyle/>
          <a:p>
            <a:pPr eaLnBrk="1" hangingPunct="1">
              <a:spcAft>
                <a:spcPts val="600"/>
              </a:spcAft>
            </a:pPr>
            <a:r>
              <a:rPr lang="fr-FR" altLang="fr-FR" sz="1200" b="1" dirty="0">
                <a:solidFill>
                  <a:schemeClr val="bg1"/>
                </a:solidFill>
              </a:rPr>
              <a:t>Face radiale</a:t>
            </a:r>
          </a:p>
        </p:txBody>
      </p:sp>
      <p:sp>
        <p:nvSpPr>
          <p:cNvPr id="2" name="ZoneTexte 1">
            <a:extLst>
              <a:ext uri="{FF2B5EF4-FFF2-40B4-BE49-F238E27FC236}">
                <a16:creationId xmlns:a16="http://schemas.microsoft.com/office/drawing/2014/main" id="{9842D187-03DC-41C7-A664-9B764173BD74}"/>
              </a:ext>
            </a:extLst>
          </p:cNvPr>
          <p:cNvSpPr txBox="1"/>
          <p:nvPr/>
        </p:nvSpPr>
        <p:spPr>
          <a:xfrm rot="16200000">
            <a:off x="-728145" y="3387179"/>
            <a:ext cx="2605663" cy="646331"/>
          </a:xfrm>
          <a:prstGeom prst="rect">
            <a:avLst/>
          </a:prstGeom>
          <a:noFill/>
        </p:spPr>
        <p:txBody>
          <a:bodyPr wrap="square" rtlCol="0">
            <a:spAutoFit/>
          </a:bodyPr>
          <a:lstStyle/>
          <a:p>
            <a:pPr algn="ctr"/>
            <a:r>
              <a:rPr lang="fr-BE" dirty="0"/>
              <a:t>Bois figurés </a:t>
            </a:r>
          </a:p>
          <a:p>
            <a:pPr algn="ctr"/>
            <a:r>
              <a:rPr lang="fr-BE" dirty="0"/>
              <a:t>(débit sur quartier!)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up)">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wipe(up)">
                                      <p:cBhvr>
                                        <p:cTn id="4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theme/theme1.xml><?xml version="1.0" encoding="utf-8"?>
<a:theme xmlns:a="http://schemas.openxmlformats.org/drawingml/2006/main" name="1_Modèle par défaut">
  <a:themeElements>
    <a:clrScheme name="1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fr-BE" altLang="fr-FR"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fr-BE" altLang="fr-FR"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1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1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0.xml><?xml version="1.0" encoding="utf-8"?>
<a:themeOverride xmlns:a="http://schemas.openxmlformats.org/drawingml/2006/main">
  <a:clrScheme name="1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1.xml><?xml version="1.0" encoding="utf-8"?>
<a:themeOverride xmlns:a="http://schemas.openxmlformats.org/drawingml/2006/main">
  <a:clrScheme name="1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1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1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xml><?xml version="1.0" encoding="utf-8"?>
<a:themeOverride xmlns:a="http://schemas.openxmlformats.org/drawingml/2006/main">
  <a:clrScheme name="1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5.xml><?xml version="1.0" encoding="utf-8"?>
<a:themeOverride xmlns:a="http://schemas.openxmlformats.org/drawingml/2006/main">
  <a:clrScheme name="1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6.xml><?xml version="1.0" encoding="utf-8"?>
<a:themeOverride xmlns:a="http://schemas.openxmlformats.org/drawingml/2006/main">
  <a:clrScheme name="1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7.xml><?xml version="1.0" encoding="utf-8"?>
<a:themeOverride xmlns:a="http://schemas.openxmlformats.org/drawingml/2006/main">
  <a:clrScheme name="1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8.xml><?xml version="1.0" encoding="utf-8"?>
<a:themeOverride xmlns:a="http://schemas.openxmlformats.org/drawingml/2006/main">
  <a:clrScheme name="1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9.xml><?xml version="1.0" encoding="utf-8"?>
<a:themeOverride xmlns:a="http://schemas.openxmlformats.org/drawingml/2006/main">
  <a:clrScheme name="1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Slit</Template>
  <TotalTime>72201</TotalTime>
  <Words>1352</Words>
  <Application>Microsoft Office PowerPoint</Application>
  <PresentationFormat>Affichage à l'écran (4:3)</PresentationFormat>
  <Paragraphs>173</Paragraphs>
  <Slides>18</Slides>
  <Notes>1</Notes>
  <HiddenSlides>0</HiddenSlides>
  <MMClips>0</MMClips>
  <ScaleCrop>false</ScaleCrop>
  <HeadingPairs>
    <vt:vector size="8" baseType="variant">
      <vt:variant>
        <vt:lpstr>Polices utilisées</vt:lpstr>
      </vt:variant>
      <vt:variant>
        <vt:i4>4</vt:i4>
      </vt:variant>
      <vt:variant>
        <vt:lpstr>Thème</vt:lpstr>
      </vt:variant>
      <vt:variant>
        <vt:i4>1</vt:i4>
      </vt:variant>
      <vt:variant>
        <vt:lpstr>Serveurs OLE incorporés</vt:lpstr>
      </vt:variant>
      <vt:variant>
        <vt:i4>2</vt:i4>
      </vt:variant>
      <vt:variant>
        <vt:lpstr>Titres des diapositives</vt:lpstr>
      </vt:variant>
      <vt:variant>
        <vt:i4>18</vt:i4>
      </vt:variant>
    </vt:vector>
  </HeadingPairs>
  <TitlesOfParts>
    <vt:vector size="25" baseType="lpstr">
      <vt:lpstr>Arial</vt:lpstr>
      <vt:lpstr>Symbol</vt:lpstr>
      <vt:lpstr>Times New Roman</vt:lpstr>
      <vt:lpstr>Wingdings</vt:lpstr>
      <vt:lpstr>1_Modèle par défaut</vt:lpstr>
      <vt:lpstr>Feuille de calcul</vt:lpstr>
      <vt:lpstr>Worksheet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S.P.W.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Henin</dc:creator>
  <cp:lastModifiedBy>HENIN Jean-Marc</cp:lastModifiedBy>
  <cp:revision>1984</cp:revision>
  <cp:lastPrinted>2019-11-28T10:22:37Z</cp:lastPrinted>
  <dcterms:created xsi:type="dcterms:W3CDTF">2006-05-16T06:39:20Z</dcterms:created>
  <dcterms:modified xsi:type="dcterms:W3CDTF">2019-12-02T14:02:12Z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72a09c5-6e26-4737-a926-47ef1ab198ae_Enabled">
    <vt:lpwstr>True</vt:lpwstr>
  </property>
  <property fmtid="{D5CDD505-2E9C-101B-9397-08002B2CF9AE}" pid="3" name="MSIP_Label_e72a09c5-6e26-4737-a926-47ef1ab198ae_SiteId">
    <vt:lpwstr>1f816a84-7aa6-4a56-b22a-7b3452fa8681</vt:lpwstr>
  </property>
  <property fmtid="{D5CDD505-2E9C-101B-9397-08002B2CF9AE}" pid="4" name="MSIP_Label_e72a09c5-6e26-4737-a926-47ef1ab198ae_Owner">
    <vt:lpwstr>jeanmarc.henin@spw.wallonie.be</vt:lpwstr>
  </property>
  <property fmtid="{D5CDD505-2E9C-101B-9397-08002B2CF9AE}" pid="5" name="MSIP_Label_e72a09c5-6e26-4737-a926-47ef1ab198ae_SetDate">
    <vt:lpwstr>2019-09-23T09:55:37.4199347Z</vt:lpwstr>
  </property>
  <property fmtid="{D5CDD505-2E9C-101B-9397-08002B2CF9AE}" pid="6" name="MSIP_Label_e72a09c5-6e26-4737-a926-47ef1ab198ae_Name">
    <vt:lpwstr>Confidentiel</vt:lpwstr>
  </property>
  <property fmtid="{D5CDD505-2E9C-101B-9397-08002B2CF9AE}" pid="7" name="MSIP_Label_e72a09c5-6e26-4737-a926-47ef1ab198ae_Application">
    <vt:lpwstr>Microsoft Azure Information Protection</vt:lpwstr>
  </property>
  <property fmtid="{D5CDD505-2E9C-101B-9397-08002B2CF9AE}" pid="8" name="MSIP_Label_e72a09c5-6e26-4737-a926-47ef1ab198ae_ActionId">
    <vt:lpwstr>ab567d95-76b5-4e97-af57-673f2deafeac</vt:lpwstr>
  </property>
  <property fmtid="{D5CDD505-2E9C-101B-9397-08002B2CF9AE}" pid="9" name="MSIP_Label_e72a09c5-6e26-4737-a926-47ef1ab198ae_Extended_MSFT_Method">
    <vt:lpwstr>Automatic</vt:lpwstr>
  </property>
  <property fmtid="{D5CDD505-2E9C-101B-9397-08002B2CF9AE}" pid="10" name="Sensitivity">
    <vt:lpwstr>Confidentiel</vt:lpwstr>
  </property>
</Properties>
</file>