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
  </p:handoutMasterIdLst>
  <p:sldIdLst>
    <p:sldId id="256" r:id="rId2"/>
  </p:sldIdLst>
  <p:sldSz cx="30275213" cy="42803763"/>
  <p:notesSz cx="6797675" cy="9926638"/>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CC9"/>
    <a:srgbClr val="E1D5C3"/>
    <a:srgbClr val="C5B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8" d="100"/>
          <a:sy n="18" d="100"/>
        </p:scale>
        <p:origin x="3006" y="138"/>
      </p:cViewPr>
      <p:guideLst>
        <p:guide orient="horz" pos="13481"/>
        <p:guide pos="9535"/>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DA56B37-5129-4862-B2D9-003C51640ECC}" type="datetimeFigureOut">
              <a:rPr lang="en-NZ" smtClean="0"/>
              <a:t>19/09/2016</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A1EF71-C782-4479-B860-490CECF4F35A}" type="slidenum">
              <a:rPr lang="en-NZ" smtClean="0"/>
              <a:t>‹#›</a:t>
            </a:fld>
            <a:endParaRPr lang="en-NZ"/>
          </a:p>
        </p:txBody>
      </p:sp>
    </p:spTree>
    <p:extLst>
      <p:ext uri="{BB962C8B-B14F-4D97-AF65-F5344CB8AC3E}">
        <p14:creationId xmlns:p14="http://schemas.microsoft.com/office/powerpoint/2010/main" val="2319344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D3C493-BA23-423F-8745-9E5016ABDA2C}" type="datetimeFigureOut">
              <a:rPr lang="en-NZ" smtClean="0"/>
              <a:t>19/09/2016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29347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D3C493-BA23-423F-8745-9E5016ABDA2C}" type="datetimeFigureOut">
              <a:rPr lang="en-NZ" smtClean="0"/>
              <a:t>19/09/2016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20418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D3C493-BA23-423F-8745-9E5016ABDA2C}" type="datetimeFigureOut">
              <a:rPr lang="en-NZ" smtClean="0"/>
              <a:t>19/09/2016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345657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D3C493-BA23-423F-8745-9E5016ABDA2C}" type="datetimeFigureOut">
              <a:rPr lang="en-NZ" smtClean="0"/>
              <a:t>19/09/2016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77417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3C493-BA23-423F-8745-9E5016ABDA2C}" type="datetimeFigureOut">
              <a:rPr lang="en-NZ" smtClean="0"/>
              <a:t>19/09/2016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178276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D3C493-BA23-423F-8745-9E5016ABDA2C}" type="datetimeFigureOut">
              <a:rPr lang="en-NZ" smtClean="0"/>
              <a:t>19/09/2016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338533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D3C493-BA23-423F-8745-9E5016ABDA2C}" type="datetimeFigureOut">
              <a:rPr lang="en-NZ" smtClean="0"/>
              <a:t>19/09/2016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204852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D3C493-BA23-423F-8745-9E5016ABDA2C}" type="datetimeFigureOut">
              <a:rPr lang="en-NZ" smtClean="0"/>
              <a:t>19/09/2016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303894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C493-BA23-423F-8745-9E5016ABDA2C}" type="datetimeFigureOut">
              <a:rPr lang="en-NZ" smtClean="0"/>
              <a:t>19/09/2016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282283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3C493-BA23-423F-8745-9E5016ABDA2C}" type="datetimeFigureOut">
              <a:rPr lang="en-NZ" smtClean="0"/>
              <a:t>19/09/2016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85808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3C493-BA23-423F-8745-9E5016ABDA2C}" type="datetimeFigureOut">
              <a:rPr lang="en-NZ" smtClean="0"/>
              <a:t>19/09/2016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9BCFE33-75F6-4129-973C-43C5761028E1}" type="slidenum">
              <a:rPr lang="en-NZ" smtClean="0"/>
              <a:t>‹#›</a:t>
            </a:fld>
            <a:endParaRPr lang="en-NZ"/>
          </a:p>
        </p:txBody>
      </p:sp>
    </p:spTree>
    <p:extLst>
      <p:ext uri="{BB962C8B-B14F-4D97-AF65-F5344CB8AC3E}">
        <p14:creationId xmlns:p14="http://schemas.microsoft.com/office/powerpoint/2010/main" val="166913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8D3C493-BA23-423F-8745-9E5016ABDA2C}" type="datetimeFigureOut">
              <a:rPr lang="en-NZ" smtClean="0"/>
              <a:t>19/09/2016</a:t>
            </a:fld>
            <a:endParaRPr lang="en-NZ"/>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49BCFE33-75F6-4129-973C-43C5761028E1}" type="slidenum">
              <a:rPr lang="en-NZ" smtClean="0"/>
              <a:t>‹#›</a:t>
            </a:fld>
            <a:endParaRPr lang="en-NZ"/>
          </a:p>
        </p:txBody>
      </p:sp>
    </p:spTree>
    <p:extLst>
      <p:ext uri="{BB962C8B-B14F-4D97-AF65-F5344CB8AC3E}">
        <p14:creationId xmlns:p14="http://schemas.microsoft.com/office/powerpoint/2010/main" val="153828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image" Target="../media/image2.png"/><Relationship Id="rId7" Type="http://schemas.openxmlformats.org/officeDocument/2006/relationships/image" Target="../media/image4.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image" Target="../media/image1.jpg"/><Relationship Id="rId16"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image" Target="../media/image2.emf"/><Relationship Id="rId15" Type="http://schemas.openxmlformats.org/officeDocument/2006/relationships/image" Target="../media/image12.emf"/><Relationship Id="rId10" Type="http://schemas.openxmlformats.org/officeDocument/2006/relationships/image" Target="../media/image7.emf"/><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6.emf"/><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30275213" cy="6406373"/>
          </a:xfrm>
          <a:prstGeom prst="rect">
            <a:avLst/>
          </a:prstGeom>
          <a:solidFill>
            <a:srgbClr val="C5BDB1">
              <a:alpha val="70000"/>
            </a:srgbClr>
          </a:solidFill>
          <a:ln w="63500">
            <a:solidFill>
              <a:srgbClr val="E6D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3459137"/>
            <a:ext cx="30275213" cy="265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800" dirty="0" smtClean="0">
                <a:solidFill>
                  <a:schemeClr val="tx1"/>
                </a:solidFill>
              </a:rPr>
              <a:t>Geoff Shaw</a:t>
            </a:r>
            <a:r>
              <a:rPr lang="fr-BE" sz="4800" baseline="30000" dirty="0" smtClean="0">
                <a:solidFill>
                  <a:schemeClr val="tx1"/>
                </a:solidFill>
              </a:rPr>
              <a:t>1</a:t>
            </a:r>
            <a:r>
              <a:rPr lang="fr-BE" sz="4800" dirty="0" smtClean="0">
                <a:solidFill>
                  <a:schemeClr val="tx1"/>
                </a:solidFill>
              </a:rPr>
              <a:t>, Vincent Uyttendaele</a:t>
            </a:r>
            <a:r>
              <a:rPr lang="fr-BE" sz="4800" baseline="30000" dirty="0" smtClean="0">
                <a:solidFill>
                  <a:schemeClr val="tx1"/>
                </a:solidFill>
              </a:rPr>
              <a:t>2</a:t>
            </a:r>
            <a:r>
              <a:rPr lang="fr-BE" sz="4800" dirty="0" smtClean="0">
                <a:solidFill>
                  <a:schemeClr val="tx1"/>
                </a:solidFill>
              </a:rPr>
              <a:t>, Jennifer Dickson</a:t>
            </a:r>
            <a:r>
              <a:rPr lang="fr-BE" sz="4800" baseline="30000" dirty="0" smtClean="0">
                <a:solidFill>
                  <a:schemeClr val="tx1"/>
                </a:solidFill>
              </a:rPr>
              <a:t>2</a:t>
            </a:r>
            <a:r>
              <a:rPr lang="fr-BE" sz="4800" dirty="0" smtClean="0">
                <a:solidFill>
                  <a:schemeClr val="tx1"/>
                </a:solidFill>
              </a:rPr>
              <a:t>, Kent Stewart</a:t>
            </a:r>
            <a:r>
              <a:rPr lang="fr-BE" sz="4800" baseline="30000" dirty="0" smtClean="0">
                <a:solidFill>
                  <a:schemeClr val="tx1"/>
                </a:solidFill>
              </a:rPr>
              <a:t>2</a:t>
            </a:r>
            <a:r>
              <a:rPr lang="fr-BE" sz="4800" dirty="0" smtClean="0">
                <a:solidFill>
                  <a:schemeClr val="tx1"/>
                </a:solidFill>
              </a:rPr>
              <a:t>, Thomas Desaive</a:t>
            </a:r>
            <a:r>
              <a:rPr lang="fr-BE" sz="4800" baseline="30000" dirty="0" smtClean="0">
                <a:solidFill>
                  <a:schemeClr val="tx1"/>
                </a:solidFill>
              </a:rPr>
              <a:t>3</a:t>
            </a:r>
            <a:r>
              <a:rPr lang="fr-BE" sz="4800" dirty="0" smtClean="0">
                <a:solidFill>
                  <a:schemeClr val="tx1"/>
                </a:solidFill>
              </a:rPr>
              <a:t>, J Geoffrey Chase</a:t>
            </a:r>
            <a:r>
              <a:rPr lang="fr-BE" sz="4800" baseline="30000" dirty="0" smtClean="0">
                <a:solidFill>
                  <a:schemeClr val="tx1"/>
                </a:solidFill>
              </a:rPr>
              <a:t>2</a:t>
            </a:r>
          </a:p>
          <a:p>
            <a:pPr algn="ctr"/>
            <a:r>
              <a:rPr lang="fr-BE" sz="3200" baseline="30000" dirty="0" smtClean="0">
                <a:solidFill>
                  <a:schemeClr val="tx1"/>
                </a:solidFill>
              </a:rPr>
              <a:t>1</a:t>
            </a:r>
            <a:r>
              <a:rPr lang="fr-BE" sz="3200" dirty="0" smtClean="0">
                <a:solidFill>
                  <a:schemeClr val="tx1"/>
                </a:solidFill>
              </a:rPr>
              <a:t>Department of Intensive Care, Christchurch </a:t>
            </a:r>
            <a:r>
              <a:rPr lang="fr-BE" sz="3200" dirty="0" err="1" smtClean="0">
                <a:solidFill>
                  <a:schemeClr val="tx1"/>
                </a:solidFill>
              </a:rPr>
              <a:t>Hospital</a:t>
            </a:r>
            <a:r>
              <a:rPr lang="fr-BE" sz="3200" dirty="0" smtClean="0">
                <a:solidFill>
                  <a:schemeClr val="tx1"/>
                </a:solidFill>
              </a:rPr>
              <a:t>, New </a:t>
            </a:r>
            <a:r>
              <a:rPr lang="fr-BE" sz="3200" dirty="0" err="1" smtClean="0">
                <a:solidFill>
                  <a:schemeClr val="tx1"/>
                </a:solidFill>
              </a:rPr>
              <a:t>Zealand</a:t>
            </a:r>
            <a:endParaRPr lang="fr-BE" sz="3200" dirty="0" smtClean="0">
              <a:solidFill>
                <a:schemeClr val="tx1"/>
              </a:solidFill>
            </a:endParaRPr>
          </a:p>
          <a:p>
            <a:pPr algn="ctr"/>
            <a:r>
              <a:rPr lang="fr-BE" sz="3200" baseline="30000" dirty="0" smtClean="0">
                <a:solidFill>
                  <a:schemeClr val="tx1"/>
                </a:solidFill>
              </a:rPr>
              <a:t>2</a:t>
            </a:r>
            <a:r>
              <a:rPr lang="fr-BE" sz="3200" dirty="0" smtClean="0">
                <a:solidFill>
                  <a:schemeClr val="tx1"/>
                </a:solidFill>
              </a:rPr>
              <a:t>Centre of </a:t>
            </a:r>
            <a:r>
              <a:rPr lang="fr-BE" sz="3200" dirty="0" err="1" smtClean="0">
                <a:solidFill>
                  <a:schemeClr val="tx1"/>
                </a:solidFill>
              </a:rPr>
              <a:t>Bioengineering</a:t>
            </a:r>
            <a:r>
              <a:rPr lang="fr-BE" sz="3200" dirty="0" smtClean="0">
                <a:solidFill>
                  <a:schemeClr val="tx1"/>
                </a:solidFill>
              </a:rPr>
              <a:t>, </a:t>
            </a:r>
            <a:r>
              <a:rPr lang="fr-BE" sz="3200" dirty="0" err="1" smtClean="0">
                <a:solidFill>
                  <a:schemeClr val="tx1"/>
                </a:solidFill>
              </a:rPr>
              <a:t>University</a:t>
            </a:r>
            <a:r>
              <a:rPr lang="fr-BE" sz="3200" dirty="0" smtClean="0">
                <a:solidFill>
                  <a:schemeClr val="tx1"/>
                </a:solidFill>
              </a:rPr>
              <a:t> of Canterbury, New </a:t>
            </a:r>
            <a:r>
              <a:rPr lang="fr-BE" sz="3200" dirty="0" err="1" smtClean="0">
                <a:solidFill>
                  <a:schemeClr val="tx1"/>
                </a:solidFill>
              </a:rPr>
              <a:t>Zealand</a:t>
            </a:r>
            <a:endParaRPr lang="fr-BE" sz="3200" dirty="0" smtClean="0">
              <a:solidFill>
                <a:schemeClr val="tx1"/>
              </a:solidFill>
            </a:endParaRPr>
          </a:p>
          <a:p>
            <a:pPr algn="ctr"/>
            <a:r>
              <a:rPr lang="fr-BE" sz="3200" baseline="30000" dirty="0" smtClean="0">
                <a:solidFill>
                  <a:schemeClr val="tx1"/>
                </a:solidFill>
              </a:rPr>
              <a:t>3</a:t>
            </a:r>
            <a:r>
              <a:rPr lang="fr-BE" sz="3200" dirty="0" smtClean="0">
                <a:solidFill>
                  <a:schemeClr val="tx1"/>
                </a:solidFill>
              </a:rPr>
              <a:t>GIGA science group, </a:t>
            </a:r>
            <a:r>
              <a:rPr lang="fr-BE" sz="3200" dirty="0" err="1" smtClean="0">
                <a:solidFill>
                  <a:schemeClr val="tx1"/>
                </a:solidFill>
              </a:rPr>
              <a:t>University</a:t>
            </a:r>
            <a:r>
              <a:rPr lang="fr-BE" sz="3200" dirty="0" smtClean="0">
                <a:solidFill>
                  <a:schemeClr val="tx1"/>
                </a:solidFill>
              </a:rPr>
              <a:t> of Liège, </a:t>
            </a:r>
            <a:r>
              <a:rPr lang="fr-BE" sz="3200" dirty="0" err="1" smtClean="0">
                <a:solidFill>
                  <a:schemeClr val="tx1"/>
                </a:solidFill>
              </a:rPr>
              <a:t>Belgium</a:t>
            </a:r>
            <a:endParaRPr lang="fr-BE" sz="3200" dirty="0" smtClean="0">
              <a:solidFill>
                <a:schemeClr val="tx1"/>
              </a:solidFill>
            </a:endParaRPr>
          </a:p>
        </p:txBody>
      </p:sp>
      <p:sp>
        <p:nvSpPr>
          <p:cNvPr id="7" name="Rectangle 6"/>
          <p:cNvSpPr/>
          <p:nvPr/>
        </p:nvSpPr>
        <p:spPr>
          <a:xfrm>
            <a:off x="728432" y="6852686"/>
            <a:ext cx="28818348" cy="4061120"/>
          </a:xfrm>
          <a:prstGeom prst="rect">
            <a:avLst/>
          </a:prstGeom>
          <a:solidFill>
            <a:schemeClr val="tx1">
              <a:lumMod val="50000"/>
              <a:lumOff val="50000"/>
              <a:alpha val="15000"/>
            </a:schemeClr>
          </a:solidFill>
          <a:ln w="63500">
            <a:solidFill>
              <a:srgbClr val="E6DCC9"/>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ctr"/>
            <a:r>
              <a:rPr lang="fr-BE" sz="4400" b="1" u="sng" dirty="0" smtClean="0">
                <a:solidFill>
                  <a:schemeClr val="tx1"/>
                </a:solidFill>
              </a:rPr>
              <a:t>Introduction</a:t>
            </a:r>
          </a:p>
          <a:p>
            <a:pPr algn="just"/>
            <a:endParaRPr lang="fr-BE" sz="3200" b="1" u="sng" dirty="0" smtClean="0">
              <a:solidFill>
                <a:schemeClr val="tx1"/>
              </a:solidFill>
            </a:endParaRPr>
          </a:p>
          <a:p>
            <a:pPr algn="just"/>
            <a:r>
              <a:rPr lang="en-NZ" sz="3200" dirty="0" smtClean="0">
                <a:solidFill>
                  <a:schemeClr val="tx1"/>
                </a:solidFill>
              </a:rPr>
              <a:t>Glycaemic control (GC) to improve outcomes in critical care has proven difficult, yielding significant glycaemic variability and hypoglycaemia. The strong association of glycaemia, glycaemic variability and mortality are due either to patient-condition (non-survivors are harder to control) or difference in control (non-survivors and survivors are equally difficult to control). This </a:t>
            </a:r>
            <a:r>
              <a:rPr lang="en-NZ" sz="3200" dirty="0">
                <a:solidFill>
                  <a:schemeClr val="tx1"/>
                </a:solidFill>
              </a:rPr>
              <a:t>study uses a clinically validated and patient-specific insulin sensitivity (SI) level to compare metabolic </a:t>
            </a:r>
            <a:r>
              <a:rPr lang="en-NZ" sz="3200" dirty="0" smtClean="0">
                <a:solidFill>
                  <a:schemeClr val="tx1"/>
                </a:solidFill>
              </a:rPr>
              <a:t>variability (difficulty </a:t>
            </a:r>
            <a:r>
              <a:rPr lang="en-NZ" sz="3200" dirty="0">
                <a:solidFill>
                  <a:schemeClr val="tx1"/>
                </a:solidFill>
              </a:rPr>
              <a:t>to control) in survivors and non-survivors </a:t>
            </a:r>
            <a:r>
              <a:rPr lang="en-NZ" sz="3200" dirty="0" smtClean="0">
                <a:solidFill>
                  <a:schemeClr val="tx1"/>
                </a:solidFill>
              </a:rPr>
              <a:t>with equivalent </a:t>
            </a:r>
            <a:r>
              <a:rPr lang="en-NZ" sz="3200" dirty="0">
                <a:solidFill>
                  <a:schemeClr val="tx1"/>
                </a:solidFill>
              </a:rPr>
              <a:t>glycaemic control. </a:t>
            </a:r>
            <a:endParaRPr lang="en-NZ" sz="3200" dirty="0" smtClean="0">
              <a:solidFill>
                <a:schemeClr val="tx1"/>
              </a:solidFill>
            </a:endParaRPr>
          </a:p>
          <a:p>
            <a:pPr algn="just"/>
            <a:endParaRPr lang="en-NZ" sz="2400" dirty="0">
              <a:solidFill>
                <a:schemeClr val="tx1"/>
              </a:solidFill>
            </a:endParaRPr>
          </a:p>
          <a:p>
            <a:pPr algn="just"/>
            <a:r>
              <a:rPr lang="en-NZ" sz="3200" dirty="0" smtClean="0">
                <a:solidFill>
                  <a:schemeClr val="tx1"/>
                </a:solidFill>
              </a:rPr>
              <a:t>				</a:t>
            </a:r>
            <a:r>
              <a:rPr lang="en-NZ" sz="3200" b="1" i="1" dirty="0" smtClean="0">
                <a:solidFill>
                  <a:srgbClr val="FF0000"/>
                </a:solidFill>
              </a:rPr>
              <a:t>Specifically</a:t>
            </a:r>
            <a:r>
              <a:rPr lang="en-NZ" sz="3200" b="1" i="1" dirty="0">
                <a:solidFill>
                  <a:srgbClr val="FF0000"/>
                </a:solidFill>
              </a:rPr>
              <a:t>, are non-survivors </a:t>
            </a:r>
            <a:r>
              <a:rPr lang="en-NZ" sz="3200" b="1" i="1" dirty="0" smtClean="0">
                <a:solidFill>
                  <a:srgbClr val="FF0000"/>
                </a:solidFill>
              </a:rPr>
              <a:t>more variable </a:t>
            </a:r>
            <a:r>
              <a:rPr lang="en-NZ" sz="3200" b="1" i="1" dirty="0">
                <a:solidFill>
                  <a:srgbClr val="FF0000"/>
                </a:solidFill>
              </a:rPr>
              <a:t>and thus harder to </a:t>
            </a:r>
            <a:r>
              <a:rPr lang="en-NZ" sz="3200" b="1" i="1" dirty="0" smtClean="0">
                <a:solidFill>
                  <a:srgbClr val="FF0000"/>
                </a:solidFill>
              </a:rPr>
              <a:t>control? </a:t>
            </a:r>
            <a:endParaRPr lang="en-NZ" sz="3200" b="1" i="1" dirty="0">
              <a:solidFill>
                <a:srgbClr val="FF0000"/>
              </a:solidFill>
            </a:endParaRPr>
          </a:p>
        </p:txBody>
      </p:sp>
      <mc:AlternateContent xmlns:mc="http://schemas.openxmlformats.org/markup-compatibility/2006" xmlns:a14="http://schemas.microsoft.com/office/drawing/2010/main">
        <mc:Choice Requires="a14">
          <p:sp>
            <p:nvSpPr>
              <p:cNvPr id="8" name="Rectangle 7"/>
              <p:cNvSpPr/>
              <p:nvPr/>
            </p:nvSpPr>
            <p:spPr>
              <a:xfrm>
                <a:off x="728433" y="11329713"/>
                <a:ext cx="13990074" cy="28061017"/>
              </a:xfrm>
              <a:prstGeom prst="rect">
                <a:avLst/>
              </a:prstGeom>
              <a:solidFill>
                <a:schemeClr val="tx1">
                  <a:lumMod val="50000"/>
                  <a:lumOff val="50000"/>
                  <a:alpha val="15000"/>
                </a:schemeClr>
              </a:solidFill>
              <a:ln w="63500" cmpd="sng">
                <a:solidFill>
                  <a:srgbClr val="E6DCC9"/>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ctr"/>
                <a:r>
                  <a:rPr lang="fr-BE" sz="4400" b="1" u="sng" dirty="0" smtClean="0">
                    <a:solidFill>
                      <a:schemeClr val="tx1"/>
                    </a:solidFill>
                  </a:rPr>
                  <a:t>Methods</a:t>
                </a:r>
              </a:p>
              <a:p>
                <a:endParaRPr lang="fr-BE" sz="3200" i="1" u="sng" dirty="0" smtClean="0">
                  <a:solidFill>
                    <a:schemeClr val="tx1"/>
                  </a:solidFill>
                </a:endParaRPr>
              </a:p>
              <a:p>
                <a:r>
                  <a:rPr lang="fr-BE" sz="3200" i="1" u="sng" dirty="0" err="1" smtClean="0">
                    <a:solidFill>
                      <a:schemeClr val="tx1"/>
                    </a:solidFill>
                  </a:rPr>
                  <a:t>Clinical</a:t>
                </a:r>
                <a:r>
                  <a:rPr lang="fr-BE" sz="3200" i="1" u="sng" dirty="0" smtClean="0">
                    <a:solidFill>
                      <a:schemeClr val="tx1"/>
                    </a:solidFill>
                  </a:rPr>
                  <a:t> data:</a:t>
                </a:r>
              </a:p>
              <a:p>
                <a:pPr algn="just"/>
                <a:r>
                  <a:rPr lang="fr-BE" sz="3200" dirty="0" err="1" smtClean="0">
                    <a:solidFill>
                      <a:schemeClr val="tx1"/>
                    </a:solidFill>
                  </a:rPr>
                  <a:t>Retrospective</a:t>
                </a:r>
                <a:r>
                  <a:rPr lang="fr-BE" sz="3200" dirty="0" smtClean="0">
                    <a:solidFill>
                      <a:schemeClr val="tx1"/>
                    </a:solidFill>
                  </a:rPr>
                  <a:t> data </a:t>
                </a:r>
                <a:r>
                  <a:rPr lang="fr-BE" sz="3200" dirty="0" err="1" smtClean="0">
                    <a:solidFill>
                      <a:schemeClr val="tx1"/>
                    </a:solidFill>
                  </a:rPr>
                  <a:t>from</a:t>
                </a:r>
                <a:r>
                  <a:rPr lang="fr-BE" sz="3200" dirty="0" smtClean="0">
                    <a:solidFill>
                      <a:schemeClr val="tx1"/>
                    </a:solidFill>
                  </a:rPr>
                  <a:t> 371 patients on the SPRINT </a:t>
                </a:r>
                <a:r>
                  <a:rPr lang="fr-BE" sz="3200" dirty="0" err="1" smtClean="0">
                    <a:solidFill>
                      <a:schemeClr val="tx1"/>
                    </a:solidFill>
                  </a:rPr>
                  <a:t>glycaemic</a:t>
                </a:r>
                <a:r>
                  <a:rPr lang="fr-BE" sz="3200" dirty="0" smtClean="0">
                    <a:solidFill>
                      <a:schemeClr val="tx1"/>
                    </a:solidFill>
                  </a:rPr>
                  <a:t> </a:t>
                </a:r>
                <a:r>
                  <a:rPr lang="fr-BE" sz="3200" dirty="0" err="1" smtClean="0">
                    <a:solidFill>
                      <a:schemeClr val="tx1"/>
                    </a:solidFill>
                  </a:rPr>
                  <a:t>controller</a:t>
                </a:r>
                <a:r>
                  <a:rPr lang="fr-BE" sz="3200" dirty="0" smtClean="0">
                    <a:solidFill>
                      <a:schemeClr val="tx1"/>
                    </a:solidFill>
                  </a:rPr>
                  <a:t> </a:t>
                </a:r>
                <a:r>
                  <a:rPr lang="fr-BE" sz="3200" dirty="0" err="1" smtClean="0">
                    <a:solidFill>
                      <a:schemeClr val="tx1"/>
                    </a:solidFill>
                  </a:rPr>
                  <a:t>from</a:t>
                </a:r>
                <a:r>
                  <a:rPr lang="fr-BE" sz="3200" dirty="0" smtClean="0">
                    <a:solidFill>
                      <a:schemeClr val="tx1"/>
                    </a:solidFill>
                  </a:rPr>
                  <a:t> Christchurch </a:t>
                </a:r>
                <a:r>
                  <a:rPr lang="fr-BE" sz="3200" dirty="0" err="1" smtClean="0">
                    <a:solidFill>
                      <a:schemeClr val="tx1"/>
                    </a:solidFill>
                  </a:rPr>
                  <a:t>Hospital</a:t>
                </a:r>
                <a:r>
                  <a:rPr lang="fr-BE" sz="3200" dirty="0">
                    <a:solidFill>
                      <a:schemeClr val="tx1"/>
                    </a:solidFill>
                  </a:rPr>
                  <a:t> </a:t>
                </a:r>
                <a:r>
                  <a:rPr lang="fr-BE" sz="3200" dirty="0" smtClean="0">
                    <a:solidFill>
                      <a:schemeClr val="tx1"/>
                    </a:solidFill>
                  </a:rPr>
                  <a:t>ICU </a:t>
                </a:r>
                <a:r>
                  <a:rPr lang="fr-BE" sz="3200" dirty="0" err="1" smtClean="0">
                    <a:solidFill>
                      <a:schemeClr val="tx1"/>
                    </a:solidFill>
                  </a:rPr>
                  <a:t>is</a:t>
                </a:r>
                <a:r>
                  <a:rPr lang="fr-BE" sz="3200" dirty="0" smtClean="0">
                    <a:solidFill>
                      <a:schemeClr val="tx1"/>
                    </a:solidFill>
                  </a:rPr>
                  <a:t> </a:t>
                </a:r>
                <a:r>
                  <a:rPr lang="fr-BE" sz="3200" dirty="0" err="1" smtClean="0">
                    <a:solidFill>
                      <a:schemeClr val="tx1"/>
                    </a:solidFill>
                  </a:rPr>
                  <a:t>used</a:t>
                </a:r>
                <a:r>
                  <a:rPr lang="fr-BE" sz="3200" dirty="0" smtClean="0">
                    <a:solidFill>
                      <a:schemeClr val="tx1"/>
                    </a:solidFill>
                  </a:rPr>
                  <a:t>. Of </a:t>
                </a:r>
                <a:r>
                  <a:rPr lang="fr-BE" sz="3200" dirty="0" err="1" smtClean="0">
                    <a:solidFill>
                      <a:schemeClr val="tx1"/>
                    </a:solidFill>
                  </a:rPr>
                  <a:t>these</a:t>
                </a:r>
                <a:r>
                  <a:rPr lang="fr-BE" sz="3200" dirty="0" smtClean="0">
                    <a:solidFill>
                      <a:schemeClr val="tx1"/>
                    </a:solidFill>
                  </a:rPr>
                  <a:t> 371 patients, 231 patient </a:t>
                </a:r>
                <a:r>
                  <a:rPr lang="fr-BE" sz="3200" dirty="0" err="1" smtClean="0">
                    <a:solidFill>
                      <a:schemeClr val="tx1"/>
                    </a:solidFill>
                  </a:rPr>
                  <a:t>were</a:t>
                </a:r>
                <a:r>
                  <a:rPr lang="fr-BE" sz="3200" dirty="0" smtClean="0">
                    <a:solidFill>
                      <a:schemeClr val="tx1"/>
                    </a:solidFill>
                  </a:rPr>
                  <a:t> </a:t>
                </a:r>
                <a:r>
                  <a:rPr lang="fr-BE" sz="3200" dirty="0" err="1" smtClean="0">
                    <a:solidFill>
                      <a:schemeClr val="tx1"/>
                    </a:solidFill>
                  </a:rPr>
                  <a:t>started</a:t>
                </a:r>
                <a:r>
                  <a:rPr lang="fr-BE" sz="3200" dirty="0" smtClean="0">
                    <a:solidFill>
                      <a:schemeClr val="tx1"/>
                    </a:solidFill>
                  </a:rPr>
                  <a:t> on SPRINT </a:t>
                </a:r>
                <a:r>
                  <a:rPr lang="fr-BE" sz="3200" dirty="0" err="1" smtClean="0">
                    <a:solidFill>
                      <a:schemeClr val="tx1"/>
                    </a:solidFill>
                  </a:rPr>
                  <a:t>within</a:t>
                </a:r>
                <a:r>
                  <a:rPr lang="fr-BE" sz="3200" dirty="0" smtClean="0">
                    <a:solidFill>
                      <a:schemeClr val="tx1"/>
                    </a:solidFill>
                  </a:rPr>
                  <a:t> 12 </a:t>
                </a:r>
                <a:r>
                  <a:rPr lang="fr-BE" sz="3200" dirty="0" err="1" smtClean="0">
                    <a:solidFill>
                      <a:schemeClr val="tx1"/>
                    </a:solidFill>
                  </a:rPr>
                  <a:t>hours</a:t>
                </a:r>
                <a:r>
                  <a:rPr lang="fr-BE" sz="3200" dirty="0" smtClean="0">
                    <a:solidFill>
                      <a:schemeClr val="tx1"/>
                    </a:solidFill>
                  </a:rPr>
                  <a:t> of ICU admission and </a:t>
                </a:r>
                <a:r>
                  <a:rPr lang="fr-BE" sz="3200" b="1" dirty="0" smtClean="0">
                    <a:solidFill>
                      <a:schemeClr val="tx1"/>
                    </a:solidFill>
                  </a:rPr>
                  <a:t>145</a:t>
                </a:r>
                <a:r>
                  <a:rPr lang="fr-BE" sz="3200" dirty="0" smtClean="0">
                    <a:solidFill>
                      <a:schemeClr val="tx1"/>
                    </a:solidFill>
                  </a:rPr>
                  <a:t> </a:t>
                </a:r>
                <a:r>
                  <a:rPr lang="fr-BE" sz="3200" dirty="0" err="1" smtClean="0">
                    <a:solidFill>
                      <a:schemeClr val="tx1"/>
                    </a:solidFill>
                  </a:rPr>
                  <a:t>underwent</a:t>
                </a:r>
                <a:r>
                  <a:rPr lang="fr-BE" sz="3200" dirty="0" smtClean="0">
                    <a:solidFill>
                      <a:schemeClr val="tx1"/>
                    </a:solidFill>
                  </a:rPr>
                  <a:t> at least 24 </a:t>
                </a:r>
                <a:r>
                  <a:rPr lang="fr-BE" sz="3200" dirty="0" err="1" smtClean="0">
                    <a:solidFill>
                      <a:schemeClr val="tx1"/>
                    </a:solidFill>
                  </a:rPr>
                  <a:t>hours</a:t>
                </a:r>
                <a:r>
                  <a:rPr lang="fr-BE" sz="3200" dirty="0" smtClean="0">
                    <a:solidFill>
                      <a:schemeClr val="tx1"/>
                    </a:solidFill>
                  </a:rPr>
                  <a:t> of </a:t>
                </a:r>
                <a:r>
                  <a:rPr lang="fr-BE" sz="3200" dirty="0" err="1" smtClean="0">
                    <a:solidFill>
                      <a:schemeClr val="tx1"/>
                    </a:solidFill>
                  </a:rPr>
                  <a:t>insulin</a:t>
                </a:r>
                <a:r>
                  <a:rPr lang="fr-BE" sz="3200" dirty="0" smtClean="0">
                    <a:solidFill>
                      <a:schemeClr val="tx1"/>
                    </a:solidFill>
                  </a:rPr>
                  <a:t> </a:t>
                </a:r>
                <a:r>
                  <a:rPr lang="fr-BE" sz="3200" dirty="0" err="1" smtClean="0">
                    <a:solidFill>
                      <a:schemeClr val="tx1"/>
                    </a:solidFill>
                  </a:rPr>
                  <a:t>therapy</a:t>
                </a:r>
                <a:r>
                  <a:rPr lang="fr-BE" sz="3200" dirty="0" smtClean="0">
                    <a:solidFill>
                      <a:schemeClr val="tx1"/>
                    </a:solidFill>
                  </a:rPr>
                  <a:t>. </a:t>
                </a:r>
                <a:r>
                  <a:rPr lang="fr-BE" sz="3200" dirty="0" err="1" smtClean="0">
                    <a:solidFill>
                      <a:schemeClr val="tx1"/>
                    </a:solidFill>
                  </a:rPr>
                  <a:t>Demographics</a:t>
                </a:r>
                <a:r>
                  <a:rPr lang="fr-BE" sz="3200" dirty="0" smtClean="0">
                    <a:solidFill>
                      <a:schemeClr val="tx1"/>
                    </a:solidFill>
                  </a:rPr>
                  <a:t> of </a:t>
                </a:r>
                <a:r>
                  <a:rPr lang="fr-BE" sz="3200" dirty="0" err="1" smtClean="0">
                    <a:solidFill>
                      <a:schemeClr val="tx1"/>
                    </a:solidFill>
                  </a:rPr>
                  <a:t>this</a:t>
                </a:r>
                <a:r>
                  <a:rPr lang="fr-BE" sz="3200" dirty="0" smtClean="0">
                    <a:solidFill>
                      <a:schemeClr val="tx1"/>
                    </a:solidFill>
                  </a:rPr>
                  <a:t> </a:t>
                </a:r>
                <a:r>
                  <a:rPr lang="fr-BE" sz="3200" dirty="0" err="1" smtClean="0">
                    <a:solidFill>
                      <a:schemeClr val="tx1"/>
                    </a:solidFill>
                  </a:rPr>
                  <a:t>cohort</a:t>
                </a:r>
                <a:r>
                  <a:rPr lang="fr-BE" sz="3200" dirty="0" smtClean="0">
                    <a:solidFill>
                      <a:schemeClr val="tx1"/>
                    </a:solidFill>
                  </a:rPr>
                  <a:t> are </a:t>
                </a:r>
                <a:r>
                  <a:rPr lang="fr-BE" sz="3200" dirty="0" err="1" smtClean="0">
                    <a:solidFill>
                      <a:schemeClr val="tx1"/>
                    </a:solidFill>
                  </a:rPr>
                  <a:t>detailed</a:t>
                </a:r>
                <a:r>
                  <a:rPr lang="fr-BE" sz="3200" dirty="0" smtClean="0">
                    <a:solidFill>
                      <a:schemeClr val="tx1"/>
                    </a:solidFill>
                  </a:rPr>
                  <a:t> in </a:t>
                </a:r>
                <a:r>
                  <a:rPr lang="fr-BE" sz="3200" b="1" dirty="0" smtClean="0">
                    <a:solidFill>
                      <a:schemeClr val="tx1"/>
                    </a:solidFill>
                  </a:rPr>
                  <a:t>Table 1</a:t>
                </a:r>
                <a:r>
                  <a:rPr lang="fr-BE" sz="3200" dirty="0" smtClean="0">
                    <a:solidFill>
                      <a:schemeClr val="tx1"/>
                    </a:solidFill>
                  </a:rPr>
                  <a:t>.</a:t>
                </a:r>
              </a:p>
              <a:p>
                <a:pPr algn="just"/>
                <a:endParaRPr lang="fr-BE" sz="3200" dirty="0" smtClean="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just"/>
                <a:endParaRPr lang="fr-BE" sz="3200" dirty="0" smtClean="0">
                  <a:solidFill>
                    <a:schemeClr val="tx1"/>
                  </a:solidFill>
                </a:endParaRPr>
              </a:p>
              <a:p>
                <a:pPr algn="just"/>
                <a:endParaRPr lang="fr-BE" sz="3200" i="1" u="sng" dirty="0" smtClean="0">
                  <a:solidFill>
                    <a:schemeClr val="tx1"/>
                  </a:solidFill>
                </a:endParaRPr>
              </a:p>
              <a:p>
                <a:pPr algn="just"/>
                <a:endParaRPr lang="fr-BE" sz="3200" i="1" u="sng" dirty="0" smtClean="0">
                  <a:solidFill>
                    <a:schemeClr val="tx1"/>
                  </a:solidFill>
                </a:endParaRPr>
              </a:p>
              <a:p>
                <a:pPr algn="ctr"/>
                <a:r>
                  <a:rPr lang="fr-BE" sz="2000" b="1" dirty="0" smtClean="0">
                    <a:solidFill>
                      <a:schemeClr val="tx1"/>
                    </a:solidFill>
                  </a:rPr>
                  <a:t>Table 1 – </a:t>
                </a:r>
                <a:r>
                  <a:rPr lang="fr-BE" sz="2000" b="1" dirty="0" err="1" smtClean="0">
                    <a:solidFill>
                      <a:schemeClr val="tx1"/>
                    </a:solidFill>
                  </a:rPr>
                  <a:t>Demographic</a:t>
                </a:r>
                <a:r>
                  <a:rPr lang="fr-BE" sz="2000" b="1" dirty="0" smtClean="0">
                    <a:solidFill>
                      <a:schemeClr val="tx1"/>
                    </a:solidFill>
                  </a:rPr>
                  <a:t> </a:t>
                </a:r>
                <a:r>
                  <a:rPr lang="fr-BE" sz="2000" b="1" dirty="0" err="1" smtClean="0">
                    <a:solidFill>
                      <a:schemeClr val="tx1"/>
                    </a:solidFill>
                  </a:rPr>
                  <a:t>details</a:t>
                </a:r>
                <a:r>
                  <a:rPr lang="fr-BE" sz="2000" b="1" dirty="0" smtClean="0">
                    <a:solidFill>
                      <a:schemeClr val="tx1"/>
                    </a:solidFill>
                  </a:rPr>
                  <a:t> of 145 patients </a:t>
                </a:r>
                <a:r>
                  <a:rPr lang="fr-BE" sz="2000" b="1" dirty="0" err="1" smtClean="0">
                    <a:solidFill>
                      <a:schemeClr val="tx1"/>
                    </a:solidFill>
                  </a:rPr>
                  <a:t>cohort</a:t>
                </a:r>
                <a:r>
                  <a:rPr lang="fr-BE" sz="2000" b="1" dirty="0" smtClean="0">
                    <a:solidFill>
                      <a:schemeClr val="tx1"/>
                    </a:solidFill>
                  </a:rPr>
                  <a:t>. Patients </a:t>
                </a:r>
                <a:r>
                  <a:rPr lang="fr-BE" sz="2000" b="1" dirty="0" err="1" smtClean="0">
                    <a:solidFill>
                      <a:schemeClr val="tx1"/>
                    </a:solidFill>
                  </a:rPr>
                  <a:t>started</a:t>
                </a:r>
                <a:r>
                  <a:rPr lang="fr-BE" sz="2000" b="1" dirty="0" smtClean="0">
                    <a:solidFill>
                      <a:schemeClr val="tx1"/>
                    </a:solidFill>
                  </a:rPr>
                  <a:t> SPRINT </a:t>
                </a:r>
                <a:r>
                  <a:rPr lang="fr-BE" sz="2000" b="1" dirty="0" err="1" smtClean="0">
                    <a:solidFill>
                      <a:schemeClr val="tx1"/>
                    </a:solidFill>
                  </a:rPr>
                  <a:t>within</a:t>
                </a:r>
                <a:r>
                  <a:rPr lang="fr-BE" sz="2000" b="1" dirty="0" smtClean="0">
                    <a:solidFill>
                      <a:schemeClr val="tx1"/>
                    </a:solidFill>
                  </a:rPr>
                  <a:t> 12 </a:t>
                </a:r>
                <a:r>
                  <a:rPr lang="fr-BE" sz="2000" b="1" dirty="0" err="1" smtClean="0">
                    <a:solidFill>
                      <a:schemeClr val="tx1"/>
                    </a:solidFill>
                  </a:rPr>
                  <a:t>hours</a:t>
                </a:r>
                <a:r>
                  <a:rPr lang="fr-BE" sz="2000" b="1" dirty="0" smtClean="0">
                    <a:solidFill>
                      <a:schemeClr val="tx1"/>
                    </a:solidFill>
                  </a:rPr>
                  <a:t> of ICU admission and </a:t>
                </a:r>
                <a:r>
                  <a:rPr lang="fr-BE" sz="2000" b="1" dirty="0" err="1" smtClean="0">
                    <a:solidFill>
                      <a:schemeClr val="tx1"/>
                    </a:solidFill>
                  </a:rPr>
                  <a:t>underwent</a:t>
                </a:r>
                <a:r>
                  <a:rPr lang="fr-BE" sz="2000" b="1" dirty="0" smtClean="0">
                    <a:solidFill>
                      <a:schemeClr val="tx1"/>
                    </a:solidFill>
                  </a:rPr>
                  <a:t> at least 24 </a:t>
                </a:r>
                <a:r>
                  <a:rPr lang="fr-BE" sz="2000" b="1" dirty="0" err="1" smtClean="0">
                    <a:solidFill>
                      <a:schemeClr val="tx1"/>
                    </a:solidFill>
                  </a:rPr>
                  <a:t>hours</a:t>
                </a:r>
                <a:r>
                  <a:rPr lang="fr-BE" sz="2000" b="1" dirty="0" smtClean="0">
                    <a:solidFill>
                      <a:schemeClr val="tx1"/>
                    </a:solidFill>
                  </a:rPr>
                  <a:t> of GC.</a:t>
                </a:r>
              </a:p>
              <a:p>
                <a:pPr algn="ctr"/>
                <a:endParaRPr lang="fr-BE" sz="2000" b="1" dirty="0" smtClean="0">
                  <a:solidFill>
                    <a:schemeClr val="tx1"/>
                  </a:solidFill>
                </a:endParaRPr>
              </a:p>
              <a:p>
                <a:pPr algn="just"/>
                <a:endParaRPr lang="fr-BE" sz="3200" i="1" u="sng" dirty="0" smtClean="0">
                  <a:solidFill>
                    <a:schemeClr val="tx1"/>
                  </a:solidFill>
                </a:endParaRPr>
              </a:p>
              <a:p>
                <a:pPr algn="just"/>
                <a:r>
                  <a:rPr lang="fr-BE" sz="3200" i="1" u="sng" dirty="0" err="1" smtClean="0">
                    <a:solidFill>
                      <a:schemeClr val="tx1"/>
                    </a:solidFill>
                  </a:rPr>
                  <a:t>Metrics</a:t>
                </a:r>
                <a:r>
                  <a:rPr lang="fr-BE" sz="3200" i="1" u="sng" dirty="0" smtClean="0">
                    <a:solidFill>
                      <a:schemeClr val="tx1"/>
                    </a:solidFill>
                  </a:rPr>
                  <a:t>:</a:t>
                </a:r>
              </a:p>
              <a:p>
                <a:pPr algn="just"/>
                <a:r>
                  <a:rPr lang="fr-BE" sz="3200" dirty="0" err="1" smtClean="0">
                    <a:solidFill>
                      <a:schemeClr val="tx1"/>
                    </a:solidFill>
                  </a:rPr>
                  <a:t>Insulin</a:t>
                </a:r>
                <a:r>
                  <a:rPr lang="fr-BE" sz="3200" dirty="0" smtClean="0">
                    <a:solidFill>
                      <a:schemeClr val="tx1"/>
                    </a:solidFill>
                  </a:rPr>
                  <a:t> </a:t>
                </a:r>
                <a:r>
                  <a:rPr lang="fr-BE" sz="3200" dirty="0" err="1" smtClean="0">
                    <a:solidFill>
                      <a:schemeClr val="tx1"/>
                    </a:solidFill>
                  </a:rPr>
                  <a:t>sensitivity</a:t>
                </a:r>
                <a:r>
                  <a:rPr lang="fr-BE" sz="3200" dirty="0" smtClean="0">
                    <a:solidFill>
                      <a:schemeClr val="tx1"/>
                    </a:solidFill>
                  </a:rPr>
                  <a:t> (</a:t>
                </a:r>
                <a:r>
                  <a:rPr lang="fr-BE" sz="3200" b="1" dirty="0" smtClean="0">
                    <a:solidFill>
                      <a:schemeClr val="tx1"/>
                    </a:solidFill>
                  </a:rPr>
                  <a:t>SI</a:t>
                </a:r>
                <a:r>
                  <a:rPr lang="fr-BE" sz="3200" dirty="0" smtClean="0">
                    <a:solidFill>
                      <a:schemeClr val="tx1"/>
                    </a:solidFill>
                  </a:rPr>
                  <a:t>) </a:t>
                </a:r>
                <a:r>
                  <a:rPr lang="fr-BE" sz="3200" dirty="0" err="1" smtClean="0">
                    <a:solidFill>
                      <a:schemeClr val="tx1"/>
                    </a:solidFill>
                  </a:rPr>
                  <a:t>is</a:t>
                </a:r>
                <a:r>
                  <a:rPr lang="fr-BE" sz="3200" dirty="0" smtClean="0">
                    <a:solidFill>
                      <a:schemeClr val="tx1"/>
                    </a:solidFill>
                  </a:rPr>
                  <a:t> </a:t>
                </a:r>
                <a:r>
                  <a:rPr lang="fr-BE" sz="3200" dirty="0" err="1" smtClean="0">
                    <a:solidFill>
                      <a:schemeClr val="tx1"/>
                    </a:solidFill>
                  </a:rPr>
                  <a:t>hourly</a:t>
                </a:r>
                <a:r>
                  <a:rPr lang="fr-BE" sz="3200" dirty="0" smtClean="0">
                    <a:solidFill>
                      <a:schemeClr val="tx1"/>
                    </a:solidFill>
                  </a:rPr>
                  <a:t> </a:t>
                </a:r>
                <a:r>
                  <a:rPr lang="fr-BE" sz="3200" dirty="0" err="1" smtClean="0">
                    <a:solidFill>
                      <a:schemeClr val="tx1"/>
                    </a:solidFill>
                  </a:rPr>
                  <a:t>identified</a:t>
                </a:r>
                <a:r>
                  <a:rPr lang="fr-BE" sz="3200" dirty="0" smtClean="0">
                    <a:solidFill>
                      <a:schemeClr val="tx1"/>
                    </a:solidFill>
                  </a:rPr>
                  <a:t> </a:t>
                </a:r>
                <a:r>
                  <a:rPr lang="fr-BE" sz="3200" dirty="0" err="1" smtClean="0">
                    <a:solidFill>
                      <a:schemeClr val="tx1"/>
                    </a:solidFill>
                  </a:rPr>
                  <a:t>from</a:t>
                </a:r>
                <a:r>
                  <a:rPr lang="fr-BE" sz="3200" dirty="0" smtClean="0">
                    <a:solidFill>
                      <a:schemeClr val="tx1"/>
                    </a:solidFill>
                  </a:rPr>
                  <a:t> </a:t>
                </a:r>
                <a:r>
                  <a:rPr lang="fr-BE" sz="3200" dirty="0" err="1" smtClean="0">
                    <a:solidFill>
                      <a:schemeClr val="tx1"/>
                    </a:solidFill>
                  </a:rPr>
                  <a:t>clinical</a:t>
                </a:r>
                <a:r>
                  <a:rPr lang="fr-BE" sz="3200" dirty="0" smtClean="0">
                    <a:solidFill>
                      <a:schemeClr val="tx1"/>
                    </a:solidFill>
                  </a:rPr>
                  <a:t> BG and </a:t>
                </a:r>
                <a:r>
                  <a:rPr lang="fr-BE" sz="3200" dirty="0" err="1" smtClean="0">
                    <a:solidFill>
                      <a:schemeClr val="tx1"/>
                    </a:solidFill>
                  </a:rPr>
                  <a:t>insulin</a:t>
                </a:r>
                <a:r>
                  <a:rPr lang="fr-BE" sz="3200" dirty="0" smtClean="0">
                    <a:solidFill>
                      <a:schemeClr val="tx1"/>
                    </a:solidFill>
                  </a:rPr>
                  <a:t> data, </a:t>
                </a:r>
                <a:r>
                  <a:rPr lang="fr-BE" sz="3200" dirty="0" err="1" smtClean="0">
                    <a:solidFill>
                      <a:schemeClr val="tx1"/>
                    </a:solidFill>
                  </a:rPr>
                  <a:t>based</a:t>
                </a:r>
                <a:r>
                  <a:rPr lang="fr-BE" sz="3200" dirty="0" smtClean="0">
                    <a:solidFill>
                      <a:schemeClr val="tx1"/>
                    </a:solidFill>
                  </a:rPr>
                  <a:t> on a </a:t>
                </a:r>
                <a:r>
                  <a:rPr lang="fr-BE" sz="3200" dirty="0" err="1" smtClean="0">
                    <a:solidFill>
                      <a:schemeClr val="tx1"/>
                    </a:solidFill>
                  </a:rPr>
                  <a:t>clinically</a:t>
                </a:r>
                <a:r>
                  <a:rPr lang="fr-BE" sz="3200" dirty="0" smtClean="0">
                    <a:solidFill>
                      <a:schemeClr val="tx1"/>
                    </a:solidFill>
                  </a:rPr>
                  <a:t> </a:t>
                </a:r>
                <a:r>
                  <a:rPr lang="fr-BE" sz="3200" dirty="0" err="1" smtClean="0">
                    <a:solidFill>
                      <a:schemeClr val="tx1"/>
                    </a:solidFill>
                  </a:rPr>
                  <a:t>validated</a:t>
                </a:r>
                <a:r>
                  <a:rPr lang="fr-BE" sz="3200" dirty="0" smtClean="0">
                    <a:solidFill>
                      <a:schemeClr val="tx1"/>
                    </a:solidFill>
                  </a:rPr>
                  <a:t> model </a:t>
                </a:r>
                <a:r>
                  <a:rPr lang="fr-BE" sz="3200" dirty="0" err="1" smtClean="0">
                    <a:solidFill>
                      <a:schemeClr val="tx1"/>
                    </a:solidFill>
                  </a:rPr>
                  <a:t>found</a:t>
                </a:r>
                <a:r>
                  <a:rPr lang="fr-BE" sz="3200" dirty="0" smtClean="0">
                    <a:solidFill>
                      <a:schemeClr val="tx1"/>
                    </a:solidFill>
                  </a:rPr>
                  <a:t> in [1]. SI </a:t>
                </a:r>
                <a:r>
                  <a:rPr lang="fr-BE" sz="3200" dirty="0" err="1" smtClean="0">
                    <a:solidFill>
                      <a:schemeClr val="tx1"/>
                    </a:solidFill>
                  </a:rPr>
                  <a:t>variability</a:t>
                </a:r>
                <a:r>
                  <a:rPr lang="fr-BE" sz="3200" dirty="0" smtClean="0">
                    <a:solidFill>
                      <a:schemeClr val="tx1"/>
                    </a:solidFill>
                  </a:rPr>
                  <a:t> (</a:t>
                </a:r>
                <a:r>
                  <a:rPr lang="fr-BE" sz="3200" b="1" dirty="0" smtClean="0">
                    <a:solidFill>
                      <a:schemeClr val="tx1"/>
                    </a:solidFill>
                  </a:rPr>
                  <a:t>%</a:t>
                </a:r>
                <a:r>
                  <a:rPr lang="el-GR" sz="3200" b="1" dirty="0" smtClean="0">
                    <a:solidFill>
                      <a:schemeClr val="tx1"/>
                    </a:solidFill>
                  </a:rPr>
                  <a:t>Δ</a:t>
                </a:r>
                <a:r>
                  <a:rPr lang="fr-BE" sz="3200" b="1" dirty="0" smtClean="0">
                    <a:solidFill>
                      <a:schemeClr val="tx1"/>
                    </a:solidFill>
                  </a:rPr>
                  <a:t>SI</a:t>
                </a:r>
                <a:r>
                  <a:rPr lang="fr-BE" sz="3200" dirty="0" smtClean="0">
                    <a:solidFill>
                      <a:schemeClr val="tx1"/>
                    </a:solidFill>
                  </a:rPr>
                  <a:t>) </a:t>
                </a:r>
                <a:r>
                  <a:rPr lang="fr-BE" sz="3200" dirty="0" err="1" smtClean="0">
                    <a:solidFill>
                      <a:schemeClr val="tx1"/>
                    </a:solidFill>
                  </a:rPr>
                  <a:t>is</a:t>
                </a:r>
                <a:r>
                  <a:rPr lang="fr-BE" sz="3200" dirty="0" smtClean="0">
                    <a:solidFill>
                      <a:schemeClr val="tx1"/>
                    </a:solidFill>
                  </a:rPr>
                  <a:t> </a:t>
                </a:r>
                <a:r>
                  <a:rPr lang="fr-BE" sz="3200" dirty="0" err="1" smtClean="0">
                    <a:solidFill>
                      <a:schemeClr val="tx1"/>
                    </a:solidFill>
                  </a:rPr>
                  <a:t>defined</a:t>
                </a:r>
                <a:r>
                  <a:rPr lang="fr-BE" sz="3200" dirty="0" smtClean="0">
                    <a:solidFill>
                      <a:schemeClr val="tx1"/>
                    </a:solidFill>
                  </a:rPr>
                  <a:t> as the </a:t>
                </a:r>
                <a:r>
                  <a:rPr lang="fr-BE" sz="3200" dirty="0" err="1" smtClean="0">
                    <a:solidFill>
                      <a:schemeClr val="tx1"/>
                    </a:solidFill>
                  </a:rPr>
                  <a:t>hour</a:t>
                </a:r>
                <a:r>
                  <a:rPr lang="fr-BE" sz="3200" dirty="0" smtClean="0">
                    <a:solidFill>
                      <a:schemeClr val="tx1"/>
                    </a:solidFill>
                  </a:rPr>
                  <a:t>-to-</a:t>
                </a:r>
                <a:r>
                  <a:rPr lang="fr-BE" sz="3200" dirty="0" err="1" smtClean="0">
                    <a:solidFill>
                      <a:schemeClr val="tx1"/>
                    </a:solidFill>
                  </a:rPr>
                  <a:t>hour</a:t>
                </a:r>
                <a:r>
                  <a:rPr lang="fr-BE" sz="3200" dirty="0" smtClean="0">
                    <a:solidFill>
                      <a:schemeClr val="tx1"/>
                    </a:solidFill>
                  </a:rPr>
                  <a:t> </a:t>
                </a:r>
                <a:r>
                  <a:rPr lang="fr-BE" sz="3200" dirty="0" err="1" smtClean="0">
                    <a:solidFill>
                      <a:schemeClr val="tx1"/>
                    </a:solidFill>
                  </a:rPr>
                  <a:t>percentage</a:t>
                </a:r>
                <a:r>
                  <a:rPr lang="fr-BE" sz="3200" dirty="0" smtClean="0">
                    <a:solidFill>
                      <a:schemeClr val="tx1"/>
                    </a:solidFill>
                  </a:rPr>
                  <a:t> change in SI:</a:t>
                </a:r>
              </a:p>
              <a:p>
                <a:pPr algn="just"/>
                <a:endParaRPr lang="fr-BE" sz="3200" dirty="0" smtClean="0">
                  <a:solidFill>
                    <a:schemeClr val="tx1"/>
                  </a:solidFill>
                </a:endParaRPr>
              </a:p>
              <a:p>
                <a:pPr algn="just"/>
                <a14:m>
                  <m:oMathPara xmlns:m="http://schemas.openxmlformats.org/officeDocument/2006/math">
                    <m:oMathParaPr>
                      <m:jc m:val="centerGroup"/>
                    </m:oMathParaPr>
                    <m:oMath xmlns:m="http://schemas.openxmlformats.org/officeDocument/2006/math">
                      <m:sSub>
                        <m:sSubPr>
                          <m:ctrlPr>
                            <a:rPr lang="fr-BE" sz="3200" b="0" i="1" smtClean="0">
                              <a:solidFill>
                                <a:schemeClr val="tx1"/>
                              </a:solidFill>
                              <a:latin typeface="Cambria Math" panose="02040503050406030204" pitchFamily="18" charset="0"/>
                            </a:rPr>
                          </m:ctrlPr>
                        </m:sSubPr>
                        <m:e>
                          <m:r>
                            <a:rPr lang="fr-BE" sz="3200" b="0" i="1" smtClean="0">
                              <a:solidFill>
                                <a:schemeClr val="tx1"/>
                              </a:solidFill>
                              <a:latin typeface="Cambria Math" panose="02040503050406030204" pitchFamily="18" charset="0"/>
                            </a:rPr>
                            <m:t>%</m:t>
                          </m:r>
                          <m:r>
                            <m:rPr>
                              <m:nor/>
                            </m:rPr>
                            <a:rPr lang="el-GR" sz="3200" dirty="0" smtClean="0">
                              <a:solidFill>
                                <a:schemeClr val="tx1"/>
                              </a:solidFill>
                            </a:rPr>
                            <m:t>Δ</m:t>
                          </m:r>
                          <m:r>
                            <m:rPr>
                              <m:nor/>
                            </m:rPr>
                            <a:rPr lang="fr-BE" sz="3200" b="0" i="0" dirty="0" smtClean="0">
                              <a:solidFill>
                                <a:schemeClr val="tx1"/>
                              </a:solidFill>
                            </a:rPr>
                            <m:t>SI</m:t>
                          </m:r>
                          <m:r>
                            <m:rPr>
                              <m:nor/>
                            </m:rPr>
                            <a:rPr lang="en-NZ" sz="3200" dirty="0">
                              <a:solidFill>
                                <a:schemeClr val="tx1"/>
                              </a:solidFill>
                            </a:rPr>
                            <m:t> </m:t>
                          </m:r>
                        </m:e>
                        <m:sub>
                          <m:r>
                            <a:rPr lang="fr-BE" sz="3200" b="0" i="1" smtClean="0">
                              <a:solidFill>
                                <a:schemeClr val="tx1"/>
                              </a:solidFill>
                              <a:latin typeface="Cambria Math" panose="02040503050406030204" pitchFamily="18" charset="0"/>
                            </a:rPr>
                            <m:t>𝑖</m:t>
                          </m:r>
                        </m:sub>
                      </m:sSub>
                      <m:r>
                        <a:rPr lang="fr-BE" sz="3200" b="0" i="1" smtClean="0">
                          <a:solidFill>
                            <a:schemeClr val="tx1"/>
                          </a:solidFill>
                          <a:latin typeface="Cambria Math" panose="02040503050406030204" pitchFamily="18" charset="0"/>
                        </a:rPr>
                        <m:t>=100 </m:t>
                      </m:r>
                      <m:r>
                        <a:rPr lang="fr-BE" sz="3200" b="0" i="1" smtClean="0">
                          <a:solidFill>
                            <a:schemeClr val="tx1"/>
                          </a:solidFill>
                          <a:latin typeface="Cambria Math" panose="02040503050406030204" pitchFamily="18" charset="0"/>
                          <a:ea typeface="Cambria Math" panose="02040503050406030204" pitchFamily="18" charset="0"/>
                        </a:rPr>
                        <m:t>× </m:t>
                      </m:r>
                      <m:f>
                        <m:fPr>
                          <m:ctrlPr>
                            <a:rPr lang="fr-BE" sz="3200" b="0" i="1" smtClean="0">
                              <a:solidFill>
                                <a:schemeClr val="tx1"/>
                              </a:solidFill>
                              <a:latin typeface="Cambria Math" panose="02040503050406030204" pitchFamily="18" charset="0"/>
                              <a:ea typeface="Cambria Math" panose="02040503050406030204" pitchFamily="18" charset="0"/>
                            </a:rPr>
                          </m:ctrlPr>
                        </m:fPr>
                        <m:num>
                          <m:sSub>
                            <m:sSubPr>
                              <m:ctrlPr>
                                <a:rPr lang="fr-BE" sz="3200" b="0" i="1" smtClean="0">
                                  <a:solidFill>
                                    <a:schemeClr val="tx1"/>
                                  </a:solidFill>
                                  <a:latin typeface="Cambria Math" panose="02040503050406030204" pitchFamily="18" charset="0"/>
                                  <a:ea typeface="Cambria Math" panose="02040503050406030204" pitchFamily="18" charset="0"/>
                                </a:rPr>
                              </m:ctrlPr>
                            </m:sSubPr>
                            <m:e>
                              <m:r>
                                <a:rPr lang="fr-BE" sz="3200" b="0" i="1" smtClean="0">
                                  <a:solidFill>
                                    <a:schemeClr val="tx1"/>
                                  </a:solidFill>
                                  <a:latin typeface="Cambria Math" panose="02040503050406030204" pitchFamily="18" charset="0"/>
                                  <a:ea typeface="Cambria Math" panose="02040503050406030204" pitchFamily="18" charset="0"/>
                                </a:rPr>
                                <m:t>𝑆𝐼</m:t>
                              </m:r>
                            </m:e>
                            <m:sub>
                              <m:r>
                                <a:rPr lang="fr-BE" sz="3200" b="0" i="1" smtClean="0">
                                  <a:solidFill>
                                    <a:schemeClr val="tx1"/>
                                  </a:solidFill>
                                  <a:latin typeface="Cambria Math" panose="02040503050406030204" pitchFamily="18" charset="0"/>
                                  <a:ea typeface="Cambria Math" panose="02040503050406030204" pitchFamily="18" charset="0"/>
                                </a:rPr>
                                <m:t>𝑖</m:t>
                              </m:r>
                              <m:r>
                                <a:rPr lang="fr-BE" sz="3200" b="0" i="1" smtClean="0">
                                  <a:solidFill>
                                    <a:schemeClr val="tx1"/>
                                  </a:solidFill>
                                  <a:latin typeface="Cambria Math" panose="02040503050406030204" pitchFamily="18" charset="0"/>
                                  <a:ea typeface="Cambria Math" panose="02040503050406030204" pitchFamily="18" charset="0"/>
                                </a:rPr>
                                <m:t>+1</m:t>
                              </m:r>
                            </m:sub>
                          </m:sSub>
                          <m:r>
                            <a:rPr lang="fr-BE" sz="3200" b="0" i="1" smtClean="0">
                              <a:solidFill>
                                <a:schemeClr val="tx1"/>
                              </a:solidFill>
                              <a:latin typeface="Cambria Math" panose="02040503050406030204" pitchFamily="18" charset="0"/>
                              <a:ea typeface="Cambria Math" panose="02040503050406030204" pitchFamily="18" charset="0"/>
                            </a:rPr>
                            <m:t>−</m:t>
                          </m:r>
                          <m:sSub>
                            <m:sSubPr>
                              <m:ctrlPr>
                                <a:rPr lang="fr-BE" sz="3200" b="0" i="1" smtClean="0">
                                  <a:solidFill>
                                    <a:schemeClr val="tx1"/>
                                  </a:solidFill>
                                  <a:latin typeface="Cambria Math" panose="02040503050406030204" pitchFamily="18" charset="0"/>
                                  <a:ea typeface="Cambria Math" panose="02040503050406030204" pitchFamily="18" charset="0"/>
                                </a:rPr>
                              </m:ctrlPr>
                            </m:sSubPr>
                            <m:e>
                              <m:r>
                                <a:rPr lang="fr-BE" sz="3200" b="0" i="1" smtClean="0">
                                  <a:solidFill>
                                    <a:schemeClr val="tx1"/>
                                  </a:solidFill>
                                  <a:latin typeface="Cambria Math" panose="02040503050406030204" pitchFamily="18" charset="0"/>
                                  <a:ea typeface="Cambria Math" panose="02040503050406030204" pitchFamily="18" charset="0"/>
                                </a:rPr>
                                <m:t>𝑆𝐼</m:t>
                              </m:r>
                            </m:e>
                            <m:sub>
                              <m:r>
                                <a:rPr lang="fr-BE" sz="3200" b="0" i="1" smtClean="0">
                                  <a:solidFill>
                                    <a:schemeClr val="tx1"/>
                                  </a:solidFill>
                                  <a:latin typeface="Cambria Math" panose="02040503050406030204" pitchFamily="18" charset="0"/>
                                  <a:ea typeface="Cambria Math" panose="02040503050406030204" pitchFamily="18" charset="0"/>
                                </a:rPr>
                                <m:t>𝑖</m:t>
                              </m:r>
                            </m:sub>
                          </m:sSub>
                        </m:num>
                        <m:den>
                          <m:sSub>
                            <m:sSubPr>
                              <m:ctrlPr>
                                <a:rPr lang="fr-BE" sz="3200" b="0" i="1" smtClean="0">
                                  <a:solidFill>
                                    <a:schemeClr val="tx1"/>
                                  </a:solidFill>
                                  <a:latin typeface="Cambria Math" panose="02040503050406030204" pitchFamily="18" charset="0"/>
                                  <a:ea typeface="Cambria Math" panose="02040503050406030204" pitchFamily="18" charset="0"/>
                                </a:rPr>
                              </m:ctrlPr>
                            </m:sSubPr>
                            <m:e>
                              <m:r>
                                <a:rPr lang="fr-BE" sz="3200" b="0" i="1" smtClean="0">
                                  <a:solidFill>
                                    <a:schemeClr val="tx1"/>
                                  </a:solidFill>
                                  <a:latin typeface="Cambria Math" panose="02040503050406030204" pitchFamily="18" charset="0"/>
                                  <a:ea typeface="Cambria Math" panose="02040503050406030204" pitchFamily="18" charset="0"/>
                                </a:rPr>
                                <m:t>𝑆𝐼</m:t>
                              </m:r>
                            </m:e>
                            <m:sub>
                              <m:r>
                                <a:rPr lang="fr-BE" sz="3200" b="0" i="1" smtClean="0">
                                  <a:solidFill>
                                    <a:schemeClr val="tx1"/>
                                  </a:solidFill>
                                  <a:latin typeface="Cambria Math" panose="02040503050406030204" pitchFamily="18" charset="0"/>
                                  <a:ea typeface="Cambria Math" panose="02040503050406030204" pitchFamily="18" charset="0"/>
                                </a:rPr>
                                <m:t>𝑖</m:t>
                              </m:r>
                            </m:sub>
                          </m:sSub>
                        </m:den>
                      </m:f>
                    </m:oMath>
                  </m:oMathPara>
                </a14:m>
                <a:endParaRPr lang="en-NZ" sz="3200" dirty="0" smtClean="0">
                  <a:solidFill>
                    <a:schemeClr val="tx1"/>
                  </a:solidFill>
                </a:endParaRPr>
              </a:p>
              <a:p>
                <a:pPr algn="just"/>
                <a:endParaRPr lang="fr-BE" sz="3200" i="1" u="sng" dirty="0" smtClean="0">
                  <a:solidFill>
                    <a:schemeClr val="tx1"/>
                  </a:solidFill>
                </a:endParaRPr>
              </a:p>
              <a:p>
                <a:pPr algn="just"/>
                <a:r>
                  <a:rPr lang="fr-BE" sz="3200" i="1" u="sng" dirty="0" err="1" smtClean="0">
                    <a:solidFill>
                      <a:schemeClr val="tx1"/>
                    </a:solidFill>
                  </a:rPr>
                  <a:t>Analysis</a:t>
                </a:r>
                <a:r>
                  <a:rPr lang="fr-BE" sz="3200" i="1" u="sng" dirty="0" smtClean="0">
                    <a:solidFill>
                      <a:schemeClr val="tx1"/>
                    </a:solidFill>
                  </a:rPr>
                  <a:t> and </a:t>
                </a:r>
                <a:r>
                  <a:rPr lang="fr-BE" sz="3200" i="1" u="sng" dirty="0" err="1" smtClean="0">
                    <a:solidFill>
                      <a:schemeClr val="tx1"/>
                    </a:solidFill>
                  </a:rPr>
                  <a:t>Statistics</a:t>
                </a:r>
                <a:r>
                  <a:rPr lang="fr-BE" sz="3200" i="1" u="sng" dirty="0" smtClean="0">
                    <a:solidFill>
                      <a:schemeClr val="tx1"/>
                    </a:solidFill>
                  </a:rPr>
                  <a:t>:</a:t>
                </a:r>
              </a:p>
              <a:p>
                <a:pPr algn="just"/>
                <a:r>
                  <a:rPr lang="en-NZ" sz="3200" b="1" dirty="0" smtClean="0">
                    <a:solidFill>
                      <a:schemeClr val="tx1"/>
                    </a:solidFill>
                  </a:rPr>
                  <a:t>SI</a:t>
                </a:r>
                <a:r>
                  <a:rPr lang="en-NZ" sz="3200" dirty="0" smtClean="0">
                    <a:solidFill>
                      <a:schemeClr val="tx1"/>
                    </a:solidFill>
                  </a:rPr>
                  <a:t> and </a:t>
                </a:r>
                <a:r>
                  <a:rPr lang="fr-BE" sz="3200" b="1" dirty="0">
                    <a:solidFill>
                      <a:schemeClr val="tx1"/>
                    </a:solidFill>
                  </a:rPr>
                  <a:t>%</a:t>
                </a:r>
                <a:r>
                  <a:rPr lang="el-GR" sz="3200" b="1" dirty="0">
                    <a:solidFill>
                      <a:schemeClr val="tx1"/>
                    </a:solidFill>
                  </a:rPr>
                  <a:t>Δ</a:t>
                </a:r>
                <a:r>
                  <a:rPr lang="fr-BE" sz="3200" b="1" dirty="0">
                    <a:solidFill>
                      <a:schemeClr val="tx1"/>
                    </a:solidFill>
                  </a:rPr>
                  <a:t>SI </a:t>
                </a:r>
                <a:r>
                  <a:rPr lang="fr-BE" sz="3200" dirty="0" smtClean="0">
                    <a:solidFill>
                      <a:schemeClr val="tx1"/>
                    </a:solidFill>
                  </a:rPr>
                  <a:t>and </a:t>
                </a:r>
                <a:r>
                  <a:rPr lang="fr-BE" sz="3200" dirty="0" err="1" smtClean="0">
                    <a:solidFill>
                      <a:schemeClr val="tx1"/>
                    </a:solidFill>
                  </a:rPr>
                  <a:t>their</a:t>
                </a:r>
                <a:r>
                  <a:rPr lang="fr-BE" sz="3200" dirty="0" smtClean="0">
                    <a:solidFill>
                      <a:schemeClr val="tx1"/>
                    </a:solidFill>
                  </a:rPr>
                  <a:t> </a:t>
                </a:r>
                <a:r>
                  <a:rPr lang="fr-BE" sz="3200" dirty="0" err="1" smtClean="0">
                    <a:solidFill>
                      <a:schemeClr val="tx1"/>
                    </a:solidFill>
                  </a:rPr>
                  <a:t>evolution</a:t>
                </a:r>
                <a:r>
                  <a:rPr lang="fr-BE" sz="3200" dirty="0" smtClean="0">
                    <a:solidFill>
                      <a:schemeClr val="tx1"/>
                    </a:solidFill>
                  </a:rPr>
                  <a:t> </a:t>
                </a:r>
                <a:r>
                  <a:rPr lang="en-NZ" sz="3200" dirty="0" smtClean="0">
                    <a:solidFill>
                      <a:schemeClr val="tx1"/>
                    </a:solidFill>
                  </a:rPr>
                  <a:t>are analysed in 6-hour blocks over </a:t>
                </a:r>
                <a:r>
                  <a:rPr lang="en-NZ" sz="3200" dirty="0">
                    <a:solidFill>
                      <a:schemeClr val="tx1"/>
                    </a:solidFill>
                  </a:rPr>
                  <a:t>the first </a:t>
                </a:r>
                <a:r>
                  <a:rPr lang="en-NZ" sz="3200" b="1" dirty="0" smtClean="0">
                    <a:solidFill>
                      <a:schemeClr val="tx1"/>
                    </a:solidFill>
                  </a:rPr>
                  <a:t>72 hours </a:t>
                </a:r>
                <a:r>
                  <a:rPr lang="en-NZ" sz="3200" dirty="0">
                    <a:solidFill>
                      <a:schemeClr val="tx1"/>
                    </a:solidFill>
                  </a:rPr>
                  <a:t>of </a:t>
                </a:r>
                <a:r>
                  <a:rPr lang="en-NZ" sz="3200" dirty="0" smtClean="0">
                    <a:solidFill>
                      <a:schemeClr val="tx1"/>
                    </a:solidFill>
                  </a:rPr>
                  <a:t>GC, comparing them for survivors </a:t>
                </a:r>
                <a:r>
                  <a:rPr lang="en-NZ" sz="3200" dirty="0">
                    <a:solidFill>
                      <a:schemeClr val="tx1"/>
                    </a:solidFill>
                  </a:rPr>
                  <a:t>and non-survivors. </a:t>
                </a:r>
                <a:endParaRPr lang="en-NZ" sz="3200" dirty="0" smtClean="0">
                  <a:solidFill>
                    <a:schemeClr val="tx1"/>
                  </a:solidFill>
                </a:endParaRPr>
              </a:p>
              <a:p>
                <a:pPr algn="just"/>
                <a:endParaRPr lang="fr-BE" sz="3200" dirty="0" smtClean="0">
                  <a:solidFill>
                    <a:schemeClr val="tx1"/>
                  </a:solidFill>
                </a:endParaRPr>
              </a:p>
              <a:p>
                <a:pPr marL="990600" indent="-457200" algn="just">
                  <a:buFont typeface="Arial" panose="020B0604020202020204" pitchFamily="34" charset="0"/>
                  <a:buChar char="•"/>
                </a:pPr>
                <a:r>
                  <a:rPr lang="en-NZ" sz="3200" b="1" dirty="0" smtClean="0">
                    <a:solidFill>
                      <a:schemeClr val="tx1"/>
                    </a:solidFill>
                  </a:rPr>
                  <a:t>Hypothesis </a:t>
                </a:r>
                <a:r>
                  <a:rPr lang="en-NZ" sz="3200" b="1" dirty="0">
                    <a:solidFill>
                      <a:schemeClr val="tx1"/>
                    </a:solidFill>
                  </a:rPr>
                  <a:t>testing </a:t>
                </a:r>
                <a:r>
                  <a:rPr lang="en-NZ" sz="3200" dirty="0" smtClean="0">
                    <a:solidFill>
                      <a:schemeClr val="tx1"/>
                    </a:solidFill>
                  </a:rPr>
                  <a:t>is </a:t>
                </a:r>
                <a:r>
                  <a:rPr lang="en-NZ" sz="3200" dirty="0">
                    <a:solidFill>
                      <a:schemeClr val="tx1"/>
                    </a:solidFill>
                  </a:rPr>
                  <a:t>used to </a:t>
                </a:r>
                <a:r>
                  <a:rPr lang="en-NZ" sz="3200" b="1" i="1" dirty="0">
                    <a:solidFill>
                      <a:srgbClr val="FF0000"/>
                    </a:solidFill>
                  </a:rPr>
                  <a:t>examine</a:t>
                </a:r>
                <a:r>
                  <a:rPr lang="en-NZ" sz="3200" dirty="0">
                    <a:solidFill>
                      <a:srgbClr val="FF0000"/>
                    </a:solidFill>
                  </a:rPr>
                  <a:t> </a:t>
                </a:r>
                <a:r>
                  <a:rPr lang="en-NZ" sz="3200" b="1" i="1" dirty="0">
                    <a:solidFill>
                      <a:srgbClr val="FF0000"/>
                    </a:solidFill>
                  </a:rPr>
                  <a:t>difference between </a:t>
                </a:r>
                <a:r>
                  <a:rPr lang="en-NZ" sz="3200" b="1" i="1" dirty="0" smtClean="0">
                    <a:solidFill>
                      <a:srgbClr val="FF0000"/>
                    </a:solidFill>
                  </a:rPr>
                  <a:t>cohorts</a:t>
                </a:r>
                <a:r>
                  <a:rPr lang="en-NZ" sz="3200" dirty="0" smtClean="0">
                    <a:solidFill>
                      <a:schemeClr val="tx1"/>
                    </a:solidFill>
                  </a:rPr>
                  <a:t>. If the bootstrapped 95% CI in median SI difference or median %ΔSI does not cross zero, the difference is considered significant (</a:t>
                </a:r>
                <a:r>
                  <a:rPr lang="en-NZ" sz="3200" b="1" dirty="0" smtClean="0">
                    <a:solidFill>
                      <a:schemeClr val="tx1"/>
                    </a:solidFill>
                  </a:rPr>
                  <a:t>p ≤ 0.05</a:t>
                </a:r>
                <a:r>
                  <a:rPr lang="en-NZ" sz="3200" dirty="0" smtClean="0">
                    <a:solidFill>
                      <a:schemeClr val="tx1"/>
                    </a:solidFill>
                  </a:rPr>
                  <a:t>). The </a:t>
                </a:r>
                <a:r>
                  <a:rPr lang="fr-BE" sz="3200" dirty="0" smtClean="0">
                    <a:solidFill>
                      <a:schemeClr val="tx1"/>
                    </a:solidFill>
                  </a:rPr>
                  <a:t>Kolmogorov-Smirnov test compares </a:t>
                </a:r>
                <a:r>
                  <a:rPr lang="fr-BE" sz="3200" dirty="0" err="1" smtClean="0">
                    <a:solidFill>
                      <a:schemeClr val="tx1"/>
                    </a:solidFill>
                  </a:rPr>
                  <a:t>bias</a:t>
                </a:r>
                <a:r>
                  <a:rPr lang="fr-BE" sz="3200" dirty="0" smtClean="0">
                    <a:solidFill>
                      <a:schemeClr val="tx1"/>
                    </a:solidFill>
                  </a:rPr>
                  <a:t> and </a:t>
                </a:r>
                <a:r>
                  <a:rPr lang="fr-BE" sz="3200" dirty="0" err="1" smtClean="0">
                    <a:solidFill>
                      <a:schemeClr val="tx1"/>
                    </a:solidFill>
                  </a:rPr>
                  <a:t>shape</a:t>
                </a:r>
                <a:r>
                  <a:rPr lang="fr-BE" sz="3200" dirty="0" smtClean="0">
                    <a:solidFill>
                      <a:schemeClr val="tx1"/>
                    </a:solidFill>
                  </a:rPr>
                  <a:t> in </a:t>
                </a:r>
                <a:r>
                  <a:rPr lang="fr-BE" sz="3200" b="1" dirty="0">
                    <a:solidFill>
                      <a:schemeClr val="tx1"/>
                    </a:solidFill>
                  </a:rPr>
                  <a:t>%</a:t>
                </a:r>
                <a:r>
                  <a:rPr lang="el-GR" sz="3200" b="1" dirty="0">
                    <a:solidFill>
                      <a:schemeClr val="tx1"/>
                    </a:solidFill>
                  </a:rPr>
                  <a:t>Δ</a:t>
                </a:r>
                <a:r>
                  <a:rPr lang="fr-BE" sz="3200" b="1" dirty="0">
                    <a:solidFill>
                      <a:schemeClr val="tx1"/>
                    </a:solidFill>
                  </a:rPr>
                  <a:t>SI </a:t>
                </a:r>
                <a:r>
                  <a:rPr lang="fr-BE" sz="3200" dirty="0" smtClean="0">
                    <a:solidFill>
                      <a:schemeClr val="tx1"/>
                    </a:solidFill>
                  </a:rPr>
                  <a:t>and </a:t>
                </a:r>
                <a:r>
                  <a:rPr lang="fr-BE" sz="3200" dirty="0" err="1" smtClean="0">
                    <a:solidFill>
                      <a:schemeClr val="tx1"/>
                    </a:solidFill>
                  </a:rPr>
                  <a:t>is</a:t>
                </a:r>
                <a:r>
                  <a:rPr lang="fr-BE" sz="3200" dirty="0" smtClean="0">
                    <a:solidFill>
                      <a:schemeClr val="tx1"/>
                    </a:solidFill>
                  </a:rPr>
                  <a:t> </a:t>
                </a:r>
                <a:r>
                  <a:rPr lang="fr-BE" sz="3200" dirty="0" err="1" smtClean="0">
                    <a:solidFill>
                      <a:schemeClr val="tx1"/>
                    </a:solidFill>
                  </a:rPr>
                  <a:t>considered</a:t>
                </a:r>
                <a:r>
                  <a:rPr lang="fr-BE" sz="3200" dirty="0" smtClean="0">
                    <a:solidFill>
                      <a:schemeClr val="tx1"/>
                    </a:solidFill>
                  </a:rPr>
                  <a:t> </a:t>
                </a:r>
                <a:r>
                  <a:rPr lang="fr-BE" sz="3200" dirty="0" err="1" smtClean="0">
                    <a:solidFill>
                      <a:schemeClr val="tx1"/>
                    </a:solidFill>
                  </a:rPr>
                  <a:t>significant</a:t>
                </a:r>
                <a:r>
                  <a:rPr lang="fr-BE" sz="3200" dirty="0" smtClean="0">
                    <a:solidFill>
                      <a:schemeClr val="tx1"/>
                    </a:solidFill>
                  </a:rPr>
                  <a:t> if </a:t>
                </a:r>
                <a:r>
                  <a:rPr lang="en-NZ" sz="3200" b="1" dirty="0" smtClean="0">
                    <a:solidFill>
                      <a:schemeClr val="tx1"/>
                    </a:solidFill>
                  </a:rPr>
                  <a:t>p ≤ 0.05.</a:t>
                </a:r>
              </a:p>
              <a:p>
                <a:pPr marL="990600" indent="-457200" algn="just">
                  <a:buFont typeface="Arial" panose="020B0604020202020204" pitchFamily="34" charset="0"/>
                  <a:buChar char="•"/>
                </a:pPr>
                <a:endParaRPr lang="en-NZ" sz="3200" dirty="0" smtClean="0">
                  <a:solidFill>
                    <a:schemeClr val="tx1"/>
                  </a:solidFill>
                </a:endParaRPr>
              </a:p>
              <a:p>
                <a:pPr marL="990600" indent="-457200" algn="just">
                  <a:buFont typeface="Arial" panose="020B0604020202020204" pitchFamily="34" charset="0"/>
                  <a:buChar char="•"/>
                </a:pPr>
                <a:r>
                  <a:rPr lang="en-NZ" sz="3200" b="1" dirty="0" smtClean="0">
                    <a:solidFill>
                      <a:schemeClr val="tx1"/>
                    </a:solidFill>
                  </a:rPr>
                  <a:t>Equivalence testing </a:t>
                </a:r>
                <a:r>
                  <a:rPr lang="en-NZ" sz="3200" dirty="0" smtClean="0">
                    <a:solidFill>
                      <a:schemeClr val="tx1"/>
                    </a:solidFill>
                  </a:rPr>
                  <a:t>is used to </a:t>
                </a:r>
                <a:r>
                  <a:rPr lang="en-NZ" sz="3200" b="1" i="1" dirty="0" smtClean="0">
                    <a:solidFill>
                      <a:srgbClr val="FF0000"/>
                    </a:solidFill>
                  </a:rPr>
                  <a:t>assess if any differences are meaningful</a:t>
                </a:r>
                <a:r>
                  <a:rPr lang="en-NZ" sz="3200" dirty="0" smtClean="0">
                    <a:solidFill>
                      <a:schemeClr val="tx1"/>
                    </a:solidFill>
                  </a:rPr>
                  <a:t>. The equivalence range is define as the change in SI required to exceed ±9,4%  </a:t>
                </a:r>
                <a:r>
                  <a:rPr lang="en-NZ" sz="3200" b="1" dirty="0" smtClean="0">
                    <a:solidFill>
                      <a:srgbClr val="C00000"/>
                    </a:solidFill>
                  </a:rPr>
                  <a:t> </a:t>
                </a:r>
                <a:r>
                  <a:rPr lang="en-NZ" sz="3200" dirty="0" smtClean="0">
                    <a:solidFill>
                      <a:schemeClr val="tx1"/>
                    </a:solidFill>
                  </a:rPr>
                  <a:t>[2] BG measurement error reported for the device used. Typically ≈</a:t>
                </a:r>
                <a:r>
                  <a:rPr lang="en-NZ" sz="3200" dirty="0">
                    <a:solidFill>
                      <a:schemeClr val="tx1"/>
                    </a:solidFill>
                  </a:rPr>
                  <a:t>12-15%, but is dependent on </a:t>
                </a:r>
                <a:r>
                  <a:rPr lang="en-NZ" sz="3200" dirty="0" smtClean="0">
                    <a:solidFill>
                      <a:schemeClr val="tx1"/>
                    </a:solidFill>
                  </a:rPr>
                  <a:t>BG.</a:t>
                </a:r>
                <a:endParaRPr lang="fr-BE" sz="3200" dirty="0">
                  <a:solidFill>
                    <a:schemeClr val="tx1"/>
                  </a:solidFill>
                </a:endParaRPr>
              </a:p>
              <a:p>
                <a:pPr algn="just"/>
                <a:endParaRPr lang="fr-BE" sz="3200" dirty="0" smtClean="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just"/>
                <a:endParaRPr lang="fr-BE" sz="3200" dirty="0" smtClean="0">
                  <a:solidFill>
                    <a:schemeClr val="tx1"/>
                  </a:solidFill>
                </a:endParaRPr>
              </a:p>
              <a:p>
                <a:pPr algn="just"/>
                <a:endParaRPr lang="fr-BE" sz="3200" dirty="0">
                  <a:solidFill>
                    <a:schemeClr val="tx1"/>
                  </a:solidFill>
                </a:endParaRPr>
              </a:p>
              <a:p>
                <a:pPr algn="ctr"/>
                <a:r>
                  <a:rPr lang="fr-BE" sz="2000" b="1" dirty="0" smtClean="0">
                    <a:solidFill>
                      <a:schemeClr val="tx1"/>
                    </a:solidFill>
                  </a:rPr>
                  <a:t>Table 2 – Survivor and non-</a:t>
                </a:r>
                <a:r>
                  <a:rPr lang="fr-BE" sz="2000" b="1" dirty="0" err="1" smtClean="0">
                    <a:solidFill>
                      <a:schemeClr val="tx1"/>
                    </a:solidFill>
                  </a:rPr>
                  <a:t>survivors</a:t>
                </a:r>
                <a:r>
                  <a:rPr lang="fr-BE" sz="2000" b="1" dirty="0" smtClean="0">
                    <a:solidFill>
                      <a:schemeClr val="tx1"/>
                    </a:solidFill>
                  </a:rPr>
                  <a:t> </a:t>
                </a:r>
                <a:r>
                  <a:rPr lang="fr-BE" sz="2000" b="1" dirty="0" err="1" smtClean="0">
                    <a:solidFill>
                      <a:schemeClr val="tx1"/>
                    </a:solidFill>
                  </a:rPr>
                  <a:t>median</a:t>
                </a:r>
                <a:r>
                  <a:rPr lang="fr-BE" sz="2000" b="1" dirty="0" smtClean="0">
                    <a:solidFill>
                      <a:schemeClr val="tx1"/>
                    </a:solidFill>
                  </a:rPr>
                  <a:t> SI [IQR] and 95% CI of </a:t>
                </a:r>
                <a:r>
                  <a:rPr lang="fr-BE" sz="2000" b="1" dirty="0" err="1" smtClean="0">
                    <a:solidFill>
                      <a:schemeClr val="tx1"/>
                    </a:solidFill>
                  </a:rPr>
                  <a:t>median</a:t>
                </a:r>
                <a:r>
                  <a:rPr lang="fr-BE" sz="2000" b="1" dirty="0" smtClean="0">
                    <a:solidFill>
                      <a:schemeClr val="tx1"/>
                    </a:solidFill>
                  </a:rPr>
                  <a:t> SI </a:t>
                </a:r>
                <a:r>
                  <a:rPr lang="fr-BE" sz="2000" b="1" dirty="0" err="1" smtClean="0">
                    <a:solidFill>
                      <a:schemeClr val="tx1"/>
                    </a:solidFill>
                  </a:rPr>
                  <a:t>difference</a:t>
                </a:r>
                <a:r>
                  <a:rPr lang="fr-BE" sz="2000" b="1" dirty="0" smtClean="0">
                    <a:solidFill>
                      <a:schemeClr val="tx1"/>
                    </a:solidFill>
                  </a:rPr>
                  <a:t> </a:t>
                </a:r>
                <a:r>
                  <a:rPr lang="fr-BE" sz="2000" b="1" dirty="0" err="1" smtClean="0">
                    <a:solidFill>
                      <a:schemeClr val="tx1"/>
                    </a:solidFill>
                  </a:rPr>
                  <a:t>interval</a:t>
                </a:r>
                <a:r>
                  <a:rPr lang="fr-BE" sz="2000" b="1" dirty="0" smtClean="0">
                    <a:solidFill>
                      <a:schemeClr val="tx1"/>
                    </a:solidFill>
                  </a:rPr>
                  <a:t>. KS-test performance on %</a:t>
                </a:r>
                <a:r>
                  <a:rPr lang="el-GR" sz="2000" b="1" dirty="0" smtClean="0">
                    <a:solidFill>
                      <a:schemeClr val="tx1"/>
                    </a:solidFill>
                  </a:rPr>
                  <a:t>Δ</a:t>
                </a:r>
                <a:r>
                  <a:rPr lang="fr-BE" sz="2000" b="1" dirty="0" smtClean="0">
                    <a:solidFill>
                      <a:schemeClr val="tx1"/>
                    </a:solidFill>
                  </a:rPr>
                  <a:t>SI and 95% CI </a:t>
                </a:r>
                <a:r>
                  <a:rPr lang="fr-BE" sz="2000" b="1" dirty="0" err="1" smtClean="0">
                    <a:solidFill>
                      <a:schemeClr val="tx1"/>
                    </a:solidFill>
                  </a:rPr>
                  <a:t>median</a:t>
                </a:r>
                <a:r>
                  <a:rPr lang="fr-BE" sz="2000" b="1" dirty="0" smtClean="0">
                    <a:solidFill>
                      <a:schemeClr val="tx1"/>
                    </a:solidFill>
                  </a:rPr>
                  <a:t> of </a:t>
                </a:r>
                <a:r>
                  <a:rPr lang="fr-BE" sz="2000" b="1" dirty="0" err="1" smtClean="0">
                    <a:solidFill>
                      <a:schemeClr val="tx1"/>
                    </a:solidFill>
                  </a:rPr>
                  <a:t>difference</a:t>
                </a:r>
                <a:r>
                  <a:rPr lang="fr-BE" sz="2000" b="1" dirty="0" smtClean="0">
                    <a:solidFill>
                      <a:schemeClr val="tx1"/>
                    </a:solidFill>
                  </a:rPr>
                  <a:t> in </a:t>
                </a:r>
                <a:r>
                  <a:rPr lang="fr-BE" sz="2000" b="1" dirty="0" err="1" smtClean="0">
                    <a:solidFill>
                      <a:schemeClr val="tx1"/>
                    </a:solidFill>
                  </a:rPr>
                  <a:t>median</a:t>
                </a:r>
                <a:r>
                  <a:rPr lang="fr-BE" sz="2000" b="1" dirty="0" smtClean="0">
                    <a:solidFill>
                      <a:schemeClr val="tx1"/>
                    </a:solidFill>
                  </a:rPr>
                  <a:t> %</a:t>
                </a:r>
                <a:r>
                  <a:rPr lang="el-GR" sz="2000" b="1" dirty="0" smtClean="0">
                    <a:solidFill>
                      <a:schemeClr val="tx1"/>
                    </a:solidFill>
                  </a:rPr>
                  <a:t>Δ</a:t>
                </a:r>
                <a:r>
                  <a:rPr lang="fr-BE" sz="2000" b="1" dirty="0" smtClean="0">
                    <a:solidFill>
                      <a:schemeClr val="tx1"/>
                    </a:solidFill>
                  </a:rPr>
                  <a:t>SI </a:t>
                </a:r>
                <a:r>
                  <a:rPr lang="fr-BE" sz="2000" b="1" dirty="0" err="1" smtClean="0">
                    <a:solidFill>
                      <a:schemeClr val="tx1"/>
                    </a:solidFill>
                  </a:rPr>
                  <a:t>is</a:t>
                </a:r>
                <a:r>
                  <a:rPr lang="fr-BE" sz="2000" b="1" dirty="0" smtClean="0">
                    <a:solidFill>
                      <a:schemeClr val="tx1"/>
                    </a:solidFill>
                  </a:rPr>
                  <a:t> </a:t>
                </a:r>
                <a:r>
                  <a:rPr lang="fr-BE" sz="2000" b="1" dirty="0" err="1" smtClean="0">
                    <a:solidFill>
                      <a:schemeClr val="tx1"/>
                    </a:solidFill>
                  </a:rPr>
                  <a:t>also</a:t>
                </a:r>
                <a:r>
                  <a:rPr lang="fr-BE" sz="2000" b="1" dirty="0" smtClean="0">
                    <a:solidFill>
                      <a:schemeClr val="tx1"/>
                    </a:solidFill>
                  </a:rPr>
                  <a:t> </a:t>
                </a:r>
                <a:r>
                  <a:rPr lang="fr-BE" sz="2000" b="1" dirty="0" err="1" smtClean="0">
                    <a:solidFill>
                      <a:schemeClr val="tx1"/>
                    </a:solidFill>
                  </a:rPr>
                  <a:t>shown</a:t>
                </a:r>
                <a:r>
                  <a:rPr lang="fr-BE" sz="2000" b="1" dirty="0" smtClean="0">
                    <a:solidFill>
                      <a:schemeClr val="tx1"/>
                    </a:solidFill>
                  </a:rPr>
                  <a:t>. 95% CI </a:t>
                </a:r>
                <a:r>
                  <a:rPr lang="fr-BE" sz="2000" b="1" dirty="0" err="1" smtClean="0">
                    <a:solidFill>
                      <a:schemeClr val="tx1"/>
                    </a:solidFill>
                  </a:rPr>
                  <a:t>marked</a:t>
                </a:r>
                <a:r>
                  <a:rPr lang="fr-BE" sz="2000" b="1" dirty="0" smtClean="0">
                    <a:solidFill>
                      <a:schemeClr val="tx1"/>
                    </a:solidFill>
                  </a:rPr>
                  <a:t> </a:t>
                </a:r>
                <a:r>
                  <a:rPr lang="fr-BE" sz="2000" b="1" dirty="0" err="1" smtClean="0">
                    <a:solidFill>
                      <a:schemeClr val="tx1"/>
                    </a:solidFill>
                  </a:rPr>
                  <a:t>with</a:t>
                </a:r>
                <a:r>
                  <a:rPr lang="fr-BE" sz="2000" b="1" dirty="0" smtClean="0">
                    <a:solidFill>
                      <a:schemeClr val="tx1"/>
                    </a:solidFill>
                  </a:rPr>
                  <a:t> (*) are </a:t>
                </a:r>
                <a:r>
                  <a:rPr lang="fr-BE" sz="2000" b="1" dirty="0" err="1" smtClean="0">
                    <a:solidFill>
                      <a:schemeClr val="tx1"/>
                    </a:solidFill>
                  </a:rPr>
                  <a:t>considered</a:t>
                </a:r>
                <a:r>
                  <a:rPr lang="fr-BE" sz="2000" b="1" dirty="0" smtClean="0">
                    <a:solidFill>
                      <a:schemeClr val="tx1"/>
                    </a:solidFill>
                  </a:rPr>
                  <a:t> </a:t>
                </a:r>
                <a:r>
                  <a:rPr lang="fr-BE" sz="2000" b="1" dirty="0" err="1" smtClean="0">
                    <a:solidFill>
                      <a:schemeClr val="tx1"/>
                    </a:solidFill>
                  </a:rPr>
                  <a:t>significant</a:t>
                </a:r>
                <a:r>
                  <a:rPr lang="fr-BE" sz="2000" b="1" dirty="0" smtClean="0">
                    <a:solidFill>
                      <a:schemeClr val="tx1"/>
                    </a:solidFill>
                  </a:rPr>
                  <a:t>.  SI </a:t>
                </a:r>
                <a:r>
                  <a:rPr lang="fr-BE" sz="2000" b="1" dirty="0" err="1" smtClean="0">
                    <a:solidFill>
                      <a:schemeClr val="tx1"/>
                    </a:solidFill>
                  </a:rPr>
                  <a:t>is</a:t>
                </a:r>
                <a:r>
                  <a:rPr lang="fr-BE" sz="2000" b="1" dirty="0" smtClean="0">
                    <a:solidFill>
                      <a:schemeClr val="tx1"/>
                    </a:solidFill>
                  </a:rPr>
                  <a:t> analysed in first 3 </a:t>
                </a:r>
                <a:r>
                  <a:rPr lang="fr-BE" sz="2000" b="1" dirty="0" err="1" smtClean="0">
                    <a:solidFill>
                      <a:schemeClr val="tx1"/>
                    </a:solidFill>
                  </a:rPr>
                  <a:t>columns</a:t>
                </a:r>
                <a:r>
                  <a:rPr lang="fr-BE" sz="2000" b="1" dirty="0">
                    <a:solidFill>
                      <a:schemeClr val="tx1"/>
                    </a:solidFill>
                  </a:rPr>
                  <a:t> and %</a:t>
                </a:r>
                <a:r>
                  <a:rPr lang="el-GR" sz="2000" b="1" dirty="0">
                    <a:solidFill>
                      <a:schemeClr val="tx1"/>
                    </a:solidFill>
                  </a:rPr>
                  <a:t>Δ</a:t>
                </a:r>
                <a:r>
                  <a:rPr lang="fr-BE" sz="2000" b="1" dirty="0" smtClean="0">
                    <a:solidFill>
                      <a:schemeClr val="tx1"/>
                    </a:solidFill>
                  </a:rPr>
                  <a:t>SI in last 2 </a:t>
                </a:r>
                <a:r>
                  <a:rPr lang="fr-BE" sz="2000" b="1" dirty="0" err="1" smtClean="0">
                    <a:solidFill>
                      <a:schemeClr val="tx1"/>
                    </a:solidFill>
                  </a:rPr>
                  <a:t>columns</a:t>
                </a:r>
                <a:endParaRPr lang="fr-BE" sz="2000" b="1" dirty="0" smtClean="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728433" y="11329713"/>
                <a:ext cx="13990074" cy="28061017"/>
              </a:xfrm>
              <a:prstGeom prst="rect">
                <a:avLst/>
              </a:prstGeom>
              <a:blipFill rotWithShape="0">
                <a:blip r:embed="rId3"/>
                <a:stretch>
                  <a:fillRect l="-217" t="-347" r="-304"/>
                </a:stretch>
              </a:blipFill>
              <a:ln w="63500" cmpd="sng">
                <a:solidFill>
                  <a:srgbClr val="E6DCC9"/>
                </a:solidFill>
              </a:ln>
            </p:spPr>
            <p:txBody>
              <a:bodyPr/>
              <a:lstStyle/>
              <a:p>
                <a:r>
                  <a:rPr lang="en-NZ">
                    <a:noFill/>
                  </a:rPr>
                  <a:t> </a:t>
                </a:r>
              </a:p>
            </p:txBody>
          </p:sp>
        </mc:Fallback>
      </mc:AlternateContent>
      <p:sp>
        <p:nvSpPr>
          <p:cNvPr id="13" name="Rectangle 12"/>
          <p:cNvSpPr/>
          <p:nvPr/>
        </p:nvSpPr>
        <p:spPr>
          <a:xfrm>
            <a:off x="15556705" y="11360120"/>
            <a:ext cx="13990075" cy="20333267"/>
          </a:xfrm>
          <a:prstGeom prst="rect">
            <a:avLst/>
          </a:prstGeom>
          <a:solidFill>
            <a:schemeClr val="tx1">
              <a:lumMod val="50000"/>
              <a:lumOff val="50000"/>
              <a:alpha val="15000"/>
            </a:schemeClr>
          </a:solidFill>
          <a:ln w="63500">
            <a:solidFill>
              <a:srgbClr val="E6DCC9"/>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ctr"/>
            <a:r>
              <a:rPr lang="fr-BE" sz="4400" b="1" u="sng" dirty="0" err="1" smtClean="0">
                <a:solidFill>
                  <a:schemeClr val="tx1"/>
                </a:solidFill>
              </a:rPr>
              <a:t>Results</a:t>
            </a:r>
            <a:endParaRPr lang="fr-BE" sz="4400" b="1" u="sng" dirty="0" smtClean="0">
              <a:solidFill>
                <a:schemeClr val="tx1"/>
              </a:solidFill>
            </a:endParaRPr>
          </a:p>
          <a:p>
            <a:endParaRPr lang="fr-BE" sz="3200" dirty="0" smtClean="0">
              <a:solidFill>
                <a:schemeClr val="tx1"/>
              </a:solidFill>
            </a:endParaRPr>
          </a:p>
          <a:p>
            <a:pPr algn="just"/>
            <a:r>
              <a:rPr lang="fr-BE" sz="3200" b="1" dirty="0" smtClean="0">
                <a:solidFill>
                  <a:schemeClr val="tx1"/>
                </a:solidFill>
              </a:rPr>
              <a:t>Table </a:t>
            </a:r>
            <a:r>
              <a:rPr lang="fr-BE" sz="3200" b="1" dirty="0">
                <a:solidFill>
                  <a:schemeClr val="tx1"/>
                </a:solidFill>
              </a:rPr>
              <a:t>2</a:t>
            </a:r>
            <a:r>
              <a:rPr lang="fr-BE" sz="3200" b="1" dirty="0" smtClean="0">
                <a:solidFill>
                  <a:schemeClr val="tx1"/>
                </a:solidFill>
              </a:rPr>
              <a:t> </a:t>
            </a:r>
            <a:r>
              <a:rPr lang="en-NZ" sz="3200" dirty="0">
                <a:solidFill>
                  <a:schemeClr val="tx1"/>
                </a:solidFill>
              </a:rPr>
              <a:t>shows median </a:t>
            </a:r>
            <a:r>
              <a:rPr lang="en-NZ" sz="3200" dirty="0" smtClean="0">
                <a:solidFill>
                  <a:schemeClr val="tx1"/>
                </a:solidFill>
              </a:rPr>
              <a:t>SI [IQR] </a:t>
            </a:r>
            <a:r>
              <a:rPr lang="en-NZ" sz="3200" dirty="0">
                <a:solidFill>
                  <a:schemeClr val="tx1"/>
                </a:solidFill>
              </a:rPr>
              <a:t>for survivors and </a:t>
            </a:r>
            <a:r>
              <a:rPr lang="en-NZ" sz="3200" dirty="0" smtClean="0">
                <a:solidFill>
                  <a:schemeClr val="tx1"/>
                </a:solidFill>
              </a:rPr>
              <a:t>non-survivors over first 72 hrs. </a:t>
            </a:r>
          </a:p>
          <a:p>
            <a:pPr algn="just"/>
            <a:r>
              <a:rPr lang="fr-BE" sz="3200" b="1" dirty="0" smtClean="0">
                <a:solidFill>
                  <a:schemeClr val="tx1"/>
                </a:solidFill>
              </a:rPr>
              <a:t>Figure 1</a:t>
            </a:r>
            <a:r>
              <a:rPr lang="fr-BE" sz="3200" dirty="0" smtClean="0">
                <a:solidFill>
                  <a:schemeClr val="tx1"/>
                </a:solidFill>
              </a:rPr>
              <a:t> shows the SI and %</a:t>
            </a:r>
            <a:r>
              <a:rPr lang="el-GR" sz="3200" dirty="0" smtClean="0">
                <a:solidFill>
                  <a:schemeClr val="tx1"/>
                </a:solidFill>
              </a:rPr>
              <a:t>Δ</a:t>
            </a:r>
            <a:r>
              <a:rPr lang="fr-BE" sz="3200" dirty="0" smtClean="0">
                <a:solidFill>
                  <a:schemeClr val="tx1"/>
                </a:solidFill>
              </a:rPr>
              <a:t>SI </a:t>
            </a:r>
            <a:r>
              <a:rPr lang="fr-BE" sz="3200" dirty="0" err="1" smtClean="0">
                <a:solidFill>
                  <a:schemeClr val="tx1"/>
                </a:solidFill>
              </a:rPr>
              <a:t>cdfs</a:t>
            </a:r>
            <a:r>
              <a:rPr lang="fr-BE" sz="3200" dirty="0" smtClean="0">
                <a:solidFill>
                  <a:schemeClr val="tx1"/>
                </a:solidFill>
              </a:rPr>
              <a:t> </a:t>
            </a:r>
            <a:r>
              <a:rPr lang="fr-BE" sz="3200" dirty="0" err="1" smtClean="0">
                <a:solidFill>
                  <a:schemeClr val="tx1"/>
                </a:solidFill>
              </a:rPr>
              <a:t>using</a:t>
            </a:r>
            <a:r>
              <a:rPr lang="fr-BE" sz="3200" dirty="0" smtClean="0">
                <a:solidFill>
                  <a:schemeClr val="tx1"/>
                </a:solidFill>
              </a:rPr>
              <a:t> 6 </a:t>
            </a:r>
            <a:r>
              <a:rPr lang="fr-BE" sz="3200" dirty="0" err="1" smtClean="0">
                <a:solidFill>
                  <a:schemeClr val="tx1"/>
                </a:solidFill>
              </a:rPr>
              <a:t>hrs</a:t>
            </a:r>
            <a:r>
              <a:rPr lang="fr-BE" sz="3200" dirty="0" smtClean="0">
                <a:solidFill>
                  <a:schemeClr val="tx1"/>
                </a:solidFill>
              </a:rPr>
              <a:t> blocks and </a:t>
            </a:r>
            <a:r>
              <a:rPr lang="fr-BE" sz="3200" b="1" dirty="0" smtClean="0">
                <a:solidFill>
                  <a:schemeClr val="tx1"/>
                </a:solidFill>
              </a:rPr>
              <a:t>Figure 2</a:t>
            </a:r>
            <a:r>
              <a:rPr lang="fr-BE" sz="3200" dirty="0" smtClean="0">
                <a:solidFill>
                  <a:schemeClr val="tx1"/>
                </a:solidFill>
              </a:rPr>
              <a:t> shows the </a:t>
            </a:r>
            <a:r>
              <a:rPr lang="fr-BE" sz="3200" dirty="0" err="1" smtClean="0">
                <a:solidFill>
                  <a:schemeClr val="tx1"/>
                </a:solidFill>
              </a:rPr>
              <a:t>equivalence</a:t>
            </a:r>
            <a:r>
              <a:rPr lang="fr-BE" sz="3200" dirty="0" smtClean="0">
                <a:solidFill>
                  <a:schemeClr val="tx1"/>
                </a:solidFill>
              </a:rPr>
              <a:t> test for SI (</a:t>
            </a:r>
            <a:r>
              <a:rPr lang="fr-BE" sz="3200" dirty="0" err="1" smtClean="0">
                <a:solidFill>
                  <a:schemeClr val="tx1"/>
                </a:solidFill>
              </a:rPr>
              <a:t>left</a:t>
            </a:r>
            <a:r>
              <a:rPr lang="fr-BE" sz="3200" dirty="0" smtClean="0">
                <a:solidFill>
                  <a:schemeClr val="tx1"/>
                </a:solidFill>
              </a:rPr>
              <a:t>) and %</a:t>
            </a:r>
            <a:r>
              <a:rPr lang="el-GR" sz="3200" dirty="0" smtClean="0">
                <a:solidFill>
                  <a:schemeClr val="tx1"/>
                </a:solidFill>
              </a:rPr>
              <a:t>Δ</a:t>
            </a:r>
            <a:r>
              <a:rPr lang="fr-BE" sz="3200" dirty="0" smtClean="0">
                <a:solidFill>
                  <a:schemeClr val="tx1"/>
                </a:solidFill>
              </a:rPr>
              <a:t>SI  (right). Key </a:t>
            </a:r>
            <a:r>
              <a:rPr lang="fr-BE" sz="3200" dirty="0" err="1" smtClean="0">
                <a:solidFill>
                  <a:schemeClr val="tx1"/>
                </a:solidFill>
              </a:rPr>
              <a:t>results</a:t>
            </a:r>
            <a:r>
              <a:rPr lang="fr-BE" sz="3200" dirty="0" smtClean="0">
                <a:solidFill>
                  <a:schemeClr val="tx1"/>
                </a:solidFill>
              </a:rPr>
              <a:t> </a:t>
            </a:r>
            <a:r>
              <a:rPr lang="fr-BE" sz="3200" dirty="0" err="1" smtClean="0">
                <a:solidFill>
                  <a:schemeClr val="tx1"/>
                </a:solidFill>
              </a:rPr>
              <a:t>include</a:t>
            </a:r>
            <a:r>
              <a:rPr lang="fr-BE" sz="3200" dirty="0" smtClean="0">
                <a:solidFill>
                  <a:schemeClr val="tx1"/>
                </a:solidFill>
              </a:rPr>
              <a:t>:</a:t>
            </a:r>
          </a:p>
          <a:p>
            <a:pPr marL="490538" lvl="0"/>
            <a:endParaRPr lang="fr-BE" sz="3200" dirty="0" smtClean="0">
              <a:solidFill>
                <a:schemeClr val="tx1"/>
              </a:solidFill>
            </a:endParaRPr>
          </a:p>
          <a:p>
            <a:pPr marL="490538" lvl="0"/>
            <a:endParaRPr lang="fr-BE" sz="3200" dirty="0">
              <a:solidFill>
                <a:schemeClr val="tx1"/>
              </a:solidFill>
            </a:endParaRPr>
          </a:p>
          <a:p>
            <a:pPr marL="490538" lvl="0"/>
            <a:endParaRPr lang="fr-BE" sz="3200" dirty="0" smtClean="0">
              <a:solidFill>
                <a:schemeClr val="tx1"/>
              </a:solidFill>
            </a:endParaRPr>
          </a:p>
          <a:p>
            <a:pPr marL="490538" lvl="0"/>
            <a:endParaRPr lang="fr-BE" sz="3200" dirty="0">
              <a:solidFill>
                <a:schemeClr val="tx1"/>
              </a:solidFill>
            </a:endParaRPr>
          </a:p>
          <a:p>
            <a:pPr marL="490538" lvl="0"/>
            <a:endParaRPr lang="fr-BE" sz="3200" dirty="0" smtClean="0">
              <a:solidFill>
                <a:schemeClr val="tx1"/>
              </a:solidFill>
            </a:endParaRPr>
          </a:p>
          <a:p>
            <a:pPr marL="490538" lvl="0"/>
            <a:endParaRPr lang="fr-BE" sz="3200" dirty="0">
              <a:solidFill>
                <a:schemeClr val="tx1"/>
              </a:solidFill>
            </a:endParaRPr>
          </a:p>
          <a:p>
            <a:pPr marL="490538" lvl="0"/>
            <a:endParaRPr lang="fr-BE" sz="3200" dirty="0" smtClean="0">
              <a:solidFill>
                <a:schemeClr val="tx1"/>
              </a:solidFill>
            </a:endParaRPr>
          </a:p>
          <a:p>
            <a:pPr marL="490538" lvl="0"/>
            <a:endParaRPr lang="fr-BE" sz="3200" dirty="0">
              <a:solidFill>
                <a:schemeClr val="tx1"/>
              </a:solidFill>
            </a:endParaRPr>
          </a:p>
          <a:p>
            <a:pPr marL="490538" lvl="0"/>
            <a:endParaRPr lang="fr-BE" sz="3200" dirty="0" smtClean="0">
              <a:solidFill>
                <a:schemeClr val="tx1"/>
              </a:solidFill>
            </a:endParaRPr>
          </a:p>
          <a:p>
            <a:pPr marL="490538" lvl="0"/>
            <a:r>
              <a:rPr lang="fr-BE" sz="3200" b="1" dirty="0" smtClean="0">
                <a:solidFill>
                  <a:schemeClr val="tx1"/>
                </a:solidFill>
              </a:rPr>
              <a:t>                       SI </a:t>
            </a:r>
            <a:r>
              <a:rPr lang="fr-BE" sz="3200" b="1" dirty="0" err="1" smtClean="0">
                <a:solidFill>
                  <a:schemeClr val="tx1"/>
                </a:solidFill>
              </a:rPr>
              <a:t>Results</a:t>
            </a:r>
            <a:r>
              <a:rPr lang="fr-BE" sz="3200" b="1" dirty="0">
                <a:solidFill>
                  <a:schemeClr val="tx1"/>
                </a:solidFill>
              </a:rPr>
              <a:t>	  </a:t>
            </a:r>
            <a:r>
              <a:rPr lang="fr-BE" sz="3200" b="1" dirty="0" smtClean="0">
                <a:solidFill>
                  <a:schemeClr val="tx1"/>
                </a:solidFill>
              </a:rPr>
              <a:t>                    %</a:t>
            </a:r>
            <a:r>
              <a:rPr lang="el-GR" sz="3200" b="1" dirty="0">
                <a:solidFill>
                  <a:schemeClr val="tx1"/>
                </a:solidFill>
              </a:rPr>
              <a:t>Δ</a:t>
            </a:r>
            <a:r>
              <a:rPr lang="fr-BE" sz="3200" b="1" dirty="0" smtClean="0">
                <a:solidFill>
                  <a:schemeClr val="tx1"/>
                </a:solidFill>
              </a:rPr>
              <a:t>SI </a:t>
            </a:r>
            <a:r>
              <a:rPr lang="fr-BE" sz="3200" b="1" dirty="0" err="1" smtClean="0">
                <a:solidFill>
                  <a:schemeClr val="tx1"/>
                </a:solidFill>
              </a:rPr>
              <a:t>Results</a:t>
            </a:r>
            <a:endParaRPr lang="fr-BE" sz="3200" dirty="0">
              <a:solidFill>
                <a:schemeClr val="tx1"/>
              </a:solidFill>
            </a:endParaRPr>
          </a:p>
          <a:p>
            <a:pPr marL="490538" lvl="0"/>
            <a:endParaRPr lang="fr-BE" sz="3200" dirty="0" smtClean="0">
              <a:solidFill>
                <a:schemeClr val="tx1"/>
              </a:solidFill>
            </a:endParaRPr>
          </a:p>
          <a:p>
            <a:pPr marL="490538" lvl="0"/>
            <a:endParaRPr lang="fr-BE" sz="3200" dirty="0">
              <a:solidFill>
                <a:schemeClr val="tx1"/>
              </a:solidFill>
            </a:endParaRPr>
          </a:p>
          <a:p>
            <a:pPr marL="490538" lvl="0"/>
            <a:endParaRPr lang="fr-BE" sz="3200" dirty="0" smtClean="0">
              <a:solidFill>
                <a:schemeClr val="tx1"/>
              </a:solidFill>
            </a:endParaRPr>
          </a:p>
          <a:p>
            <a:pPr marL="1062038" lvl="0" indent="-571500">
              <a:buFont typeface="Arial" panose="020B0604020202020204" pitchFamily="34" charset="0"/>
              <a:buChar char="•"/>
            </a:pPr>
            <a:endParaRPr lang="fr-BE" sz="3200" dirty="0">
              <a:solidFill>
                <a:schemeClr val="tx1"/>
              </a:solidFill>
            </a:endParaRPr>
          </a:p>
          <a:p>
            <a:pPr marL="1062038" lvl="0" indent="-571500">
              <a:buFont typeface="Arial" panose="020B0604020202020204" pitchFamily="34" charset="0"/>
              <a:buChar char="•"/>
            </a:pPr>
            <a:endParaRPr lang="fr-BE" sz="3200" dirty="0" smtClean="0">
              <a:solidFill>
                <a:schemeClr val="tx1"/>
              </a:solidFill>
            </a:endParaRPr>
          </a:p>
          <a:p>
            <a:pPr marL="1062038" lvl="0" indent="-571500">
              <a:buFont typeface="Arial" panose="020B0604020202020204" pitchFamily="34" charset="0"/>
              <a:buChar char="•"/>
            </a:pPr>
            <a:endParaRPr lang="fr-BE" sz="3200" dirty="0">
              <a:solidFill>
                <a:schemeClr val="tx1"/>
              </a:solidFill>
            </a:endParaRPr>
          </a:p>
          <a:p>
            <a:pPr marL="1062038" lvl="0" indent="-571500">
              <a:buFont typeface="Arial" panose="020B0604020202020204" pitchFamily="34" charset="0"/>
              <a:buChar char="•"/>
            </a:pPr>
            <a:endParaRPr lang="fr-BE" sz="3200" dirty="0" smtClean="0">
              <a:solidFill>
                <a:schemeClr val="tx1"/>
              </a:solidFill>
            </a:endParaRPr>
          </a:p>
          <a:p>
            <a:pPr marL="1062038" lvl="0" indent="-571500">
              <a:buFont typeface="Arial" panose="020B0604020202020204" pitchFamily="34" charset="0"/>
              <a:buChar char="•"/>
            </a:pPr>
            <a:endParaRPr lang="fr-BE" sz="3200" dirty="0">
              <a:solidFill>
                <a:schemeClr val="tx1"/>
              </a:solidFill>
            </a:endParaRPr>
          </a:p>
          <a:p>
            <a:pPr marL="490538" lvl="0"/>
            <a:endParaRPr lang="fr-BE" sz="3200" dirty="0">
              <a:solidFill>
                <a:schemeClr val="tx1"/>
              </a:solidFill>
            </a:endParaRPr>
          </a:p>
          <a:p>
            <a:pPr marL="1062038" lvl="0" indent="-571500">
              <a:buFont typeface="Arial" panose="020B0604020202020204" pitchFamily="34" charset="0"/>
              <a:buChar char="•"/>
            </a:pPr>
            <a:endParaRPr lang="fr-BE" sz="3200" dirty="0" smtClean="0">
              <a:solidFill>
                <a:schemeClr val="tx1"/>
              </a:solidFill>
            </a:endParaRPr>
          </a:p>
          <a:p>
            <a:pPr marL="1062038" lvl="0" indent="-571500">
              <a:buFont typeface="Arial" panose="020B0604020202020204" pitchFamily="34" charset="0"/>
              <a:buChar char="•"/>
            </a:pPr>
            <a:endParaRPr lang="fr-BE" sz="3200" dirty="0">
              <a:solidFill>
                <a:schemeClr val="tx1"/>
              </a:solidFill>
            </a:endParaRPr>
          </a:p>
          <a:p>
            <a:pPr marL="1062038" lvl="0" indent="-571500">
              <a:buFont typeface="Arial" panose="020B0604020202020204" pitchFamily="34" charset="0"/>
              <a:buChar char="•"/>
            </a:pPr>
            <a:endParaRPr lang="fr-BE" sz="3200" dirty="0" smtClean="0">
              <a:solidFill>
                <a:schemeClr val="tx1"/>
              </a:solidFill>
            </a:endParaRPr>
          </a:p>
          <a:p>
            <a:pPr marL="1062038" lvl="0" indent="-571500">
              <a:buFont typeface="Arial" panose="020B0604020202020204" pitchFamily="34" charset="0"/>
              <a:buChar char="•"/>
            </a:pPr>
            <a:endParaRPr lang="fr-BE" sz="3200" dirty="0">
              <a:solidFill>
                <a:schemeClr val="tx1"/>
              </a:solidFill>
            </a:endParaRPr>
          </a:p>
          <a:p>
            <a:pPr marL="1062038" lvl="0" indent="-571500">
              <a:buFont typeface="Arial" panose="020B0604020202020204" pitchFamily="34" charset="0"/>
              <a:buChar char="•"/>
            </a:pPr>
            <a:endParaRPr lang="fr-BE" sz="3200" dirty="0" smtClean="0">
              <a:solidFill>
                <a:schemeClr val="tx1"/>
              </a:solidFill>
            </a:endParaRPr>
          </a:p>
          <a:p>
            <a:pPr marL="1062038" lvl="0" indent="-571500">
              <a:buFont typeface="Arial" panose="020B0604020202020204" pitchFamily="34" charset="0"/>
              <a:buChar char="•"/>
            </a:pPr>
            <a:endParaRPr lang="fr-BE" sz="3200" dirty="0">
              <a:solidFill>
                <a:schemeClr val="tx1"/>
              </a:solidFill>
            </a:endParaRPr>
          </a:p>
          <a:p>
            <a:pPr marL="1062038" lvl="0" indent="-571500">
              <a:buFont typeface="Arial" panose="020B0604020202020204" pitchFamily="34" charset="0"/>
              <a:buChar char="•"/>
            </a:pPr>
            <a:endParaRPr lang="fr-BE" sz="3200" dirty="0" smtClean="0">
              <a:solidFill>
                <a:schemeClr val="tx1"/>
              </a:solidFill>
            </a:endParaRPr>
          </a:p>
          <a:p>
            <a:pPr marL="1062038" lvl="0" indent="-571500">
              <a:buFont typeface="Arial" panose="020B0604020202020204" pitchFamily="34" charset="0"/>
              <a:buChar char="•"/>
            </a:pPr>
            <a:endParaRPr lang="fr-BE" sz="3200" dirty="0">
              <a:solidFill>
                <a:schemeClr val="tx1"/>
              </a:solidFill>
            </a:endParaRPr>
          </a:p>
          <a:p>
            <a:pPr marL="1062038" lvl="0" indent="-571500">
              <a:buFont typeface="Arial" panose="020B0604020202020204" pitchFamily="34" charset="0"/>
              <a:buChar char="•"/>
            </a:pPr>
            <a:endParaRPr lang="fr-BE" sz="3200" dirty="0" smtClean="0">
              <a:solidFill>
                <a:schemeClr val="tx1"/>
              </a:solidFill>
            </a:endParaRPr>
          </a:p>
          <a:p>
            <a:pPr marL="490538" lvl="0"/>
            <a:endParaRPr lang="fr-BE" sz="3200" dirty="0" smtClean="0">
              <a:solidFill>
                <a:schemeClr val="tx1"/>
              </a:solidFill>
            </a:endParaRPr>
          </a:p>
          <a:p>
            <a:pPr marL="490538" lvl="0" algn="ctr"/>
            <a:r>
              <a:rPr lang="fr-BE" sz="1600" b="1" dirty="0" smtClean="0">
                <a:solidFill>
                  <a:schemeClr val="tx1"/>
                </a:solidFill>
              </a:rPr>
              <a:t>Figure </a:t>
            </a:r>
            <a:r>
              <a:rPr lang="fr-BE" sz="1600" b="1" dirty="0">
                <a:solidFill>
                  <a:schemeClr val="tx1"/>
                </a:solidFill>
              </a:rPr>
              <a:t>1</a:t>
            </a:r>
            <a:r>
              <a:rPr lang="fr-BE" sz="1600" b="1" dirty="0" smtClean="0">
                <a:solidFill>
                  <a:schemeClr val="tx1"/>
                </a:solidFill>
              </a:rPr>
              <a:t> – SI </a:t>
            </a:r>
            <a:r>
              <a:rPr lang="fr-BE" sz="1600" b="1" dirty="0" err="1" smtClean="0">
                <a:solidFill>
                  <a:schemeClr val="tx1"/>
                </a:solidFill>
              </a:rPr>
              <a:t>level</a:t>
            </a:r>
            <a:r>
              <a:rPr lang="fr-BE" sz="1600" b="1" dirty="0" smtClean="0">
                <a:solidFill>
                  <a:schemeClr val="tx1"/>
                </a:solidFill>
              </a:rPr>
              <a:t> and %</a:t>
            </a:r>
            <a:r>
              <a:rPr lang="el-GR" sz="1600" b="1" dirty="0" smtClean="0">
                <a:solidFill>
                  <a:schemeClr val="tx1"/>
                </a:solidFill>
              </a:rPr>
              <a:t>Δ</a:t>
            </a:r>
            <a:r>
              <a:rPr lang="fr-BE" sz="1600" b="1" dirty="0" smtClean="0">
                <a:solidFill>
                  <a:schemeClr val="tx1"/>
                </a:solidFill>
              </a:rPr>
              <a:t>SI </a:t>
            </a:r>
            <a:r>
              <a:rPr lang="fr-BE" sz="1600" b="1" dirty="0" err="1" smtClean="0">
                <a:solidFill>
                  <a:schemeClr val="tx1"/>
                </a:solidFill>
              </a:rPr>
              <a:t>cdfs</a:t>
            </a:r>
            <a:r>
              <a:rPr lang="fr-BE" sz="1600" b="1" dirty="0" smtClean="0">
                <a:solidFill>
                  <a:schemeClr val="tx1"/>
                </a:solidFill>
              </a:rPr>
              <a:t> for </a:t>
            </a:r>
            <a:r>
              <a:rPr lang="fr-BE" sz="1600" b="1" dirty="0" err="1" smtClean="0">
                <a:solidFill>
                  <a:schemeClr val="tx1"/>
                </a:solidFill>
              </a:rPr>
              <a:t>survivors</a:t>
            </a:r>
            <a:r>
              <a:rPr lang="fr-BE" sz="1600" b="1" dirty="0">
                <a:solidFill>
                  <a:schemeClr val="tx1"/>
                </a:solidFill>
              </a:rPr>
              <a:t> </a:t>
            </a:r>
            <a:r>
              <a:rPr lang="fr-BE" sz="1600" b="1" dirty="0" smtClean="0">
                <a:solidFill>
                  <a:schemeClr val="tx1"/>
                </a:solidFill>
              </a:rPr>
              <a:t>(</a:t>
            </a:r>
            <a:r>
              <a:rPr lang="fr-BE" sz="1600" b="1" dirty="0" err="1" smtClean="0">
                <a:solidFill>
                  <a:schemeClr val="tx1"/>
                </a:solidFill>
              </a:rPr>
              <a:t>blue</a:t>
            </a:r>
            <a:r>
              <a:rPr lang="fr-BE" sz="1600" b="1" dirty="0" smtClean="0">
                <a:solidFill>
                  <a:schemeClr val="tx1"/>
                </a:solidFill>
              </a:rPr>
              <a:t>) and non-</a:t>
            </a:r>
            <a:r>
              <a:rPr lang="fr-BE" sz="1600" b="1" dirty="0" err="1" smtClean="0">
                <a:solidFill>
                  <a:schemeClr val="tx1"/>
                </a:solidFill>
              </a:rPr>
              <a:t>survivors</a:t>
            </a:r>
            <a:r>
              <a:rPr lang="fr-BE" sz="1600" b="1" dirty="0">
                <a:solidFill>
                  <a:schemeClr val="tx1"/>
                </a:solidFill>
              </a:rPr>
              <a:t> </a:t>
            </a:r>
            <a:r>
              <a:rPr lang="fr-BE" sz="1600" b="1" dirty="0" smtClean="0">
                <a:solidFill>
                  <a:schemeClr val="tx1"/>
                </a:solidFill>
              </a:rPr>
              <a:t>(</a:t>
            </a:r>
            <a:r>
              <a:rPr lang="fr-BE" sz="1600" b="1" dirty="0" err="1" smtClean="0">
                <a:solidFill>
                  <a:schemeClr val="tx1"/>
                </a:solidFill>
              </a:rPr>
              <a:t>red</a:t>
            </a:r>
            <a:r>
              <a:rPr lang="fr-BE" sz="1600" b="1" dirty="0" smtClean="0">
                <a:solidFill>
                  <a:schemeClr val="tx1"/>
                </a:solidFill>
              </a:rPr>
              <a:t>). Solid </a:t>
            </a:r>
            <a:r>
              <a:rPr lang="fr-BE" sz="1600" b="1" dirty="0" err="1" smtClean="0">
                <a:solidFill>
                  <a:schemeClr val="tx1"/>
                </a:solidFill>
              </a:rPr>
              <a:t>lines</a:t>
            </a:r>
            <a:r>
              <a:rPr lang="fr-BE" sz="1600" b="1" dirty="0" smtClean="0">
                <a:solidFill>
                  <a:schemeClr val="tx1"/>
                </a:solidFill>
              </a:rPr>
              <a:t> </a:t>
            </a:r>
            <a:r>
              <a:rPr lang="fr-BE" sz="1600" b="1" dirty="0" err="1" smtClean="0">
                <a:solidFill>
                  <a:schemeClr val="tx1"/>
                </a:solidFill>
              </a:rPr>
              <a:t>represent</a:t>
            </a:r>
            <a:r>
              <a:rPr lang="fr-BE" sz="1600" b="1" dirty="0" smtClean="0">
                <a:solidFill>
                  <a:schemeClr val="tx1"/>
                </a:solidFill>
              </a:rPr>
              <a:t> the first 6 </a:t>
            </a:r>
            <a:r>
              <a:rPr lang="fr-BE" sz="1600" b="1" dirty="0" err="1" smtClean="0">
                <a:solidFill>
                  <a:schemeClr val="tx1"/>
                </a:solidFill>
              </a:rPr>
              <a:t>hour</a:t>
            </a:r>
            <a:r>
              <a:rPr lang="fr-BE" sz="1600" b="1" dirty="0" smtClean="0">
                <a:solidFill>
                  <a:schemeClr val="tx1"/>
                </a:solidFill>
              </a:rPr>
              <a:t> block and </a:t>
            </a:r>
            <a:r>
              <a:rPr lang="fr-BE" sz="1600" b="1" dirty="0" err="1" smtClean="0">
                <a:solidFill>
                  <a:schemeClr val="tx1"/>
                </a:solidFill>
              </a:rPr>
              <a:t>dashed</a:t>
            </a:r>
            <a:r>
              <a:rPr lang="fr-BE" sz="1600" b="1" dirty="0" smtClean="0">
                <a:solidFill>
                  <a:schemeClr val="tx1"/>
                </a:solidFill>
              </a:rPr>
              <a:t> line the second.</a:t>
            </a:r>
          </a:p>
          <a:p>
            <a:pPr marL="490538" lvl="0" algn="ctr"/>
            <a:endParaRPr lang="fr-BE" sz="1600" dirty="0">
              <a:solidFill>
                <a:schemeClr val="tx1"/>
              </a:solidFill>
            </a:endParaRPr>
          </a:p>
          <a:p>
            <a:pPr marL="490538" lvl="0"/>
            <a:endParaRPr lang="fr-BE" sz="3200" dirty="0" smtClean="0">
              <a:solidFill>
                <a:schemeClr val="tx1"/>
              </a:solidFill>
            </a:endParaRPr>
          </a:p>
          <a:p>
            <a:pPr marL="490538" lvl="0"/>
            <a:endParaRPr lang="fr-BE" sz="3200" dirty="0">
              <a:solidFill>
                <a:schemeClr val="tx1"/>
              </a:solidFill>
            </a:endParaRPr>
          </a:p>
          <a:p>
            <a:pPr marL="490538" lvl="0"/>
            <a:endParaRPr lang="fr-BE" sz="3200" dirty="0" smtClean="0">
              <a:solidFill>
                <a:schemeClr val="tx1"/>
              </a:solidFill>
            </a:endParaRPr>
          </a:p>
          <a:p>
            <a:pPr marL="490538" lvl="0"/>
            <a:endParaRPr lang="fr-BE" sz="3200" dirty="0">
              <a:solidFill>
                <a:schemeClr val="tx1"/>
              </a:solidFill>
            </a:endParaRPr>
          </a:p>
          <a:p>
            <a:pPr marL="490538" lvl="0"/>
            <a:endParaRPr lang="fr-BE" sz="3200" dirty="0" smtClean="0">
              <a:solidFill>
                <a:schemeClr val="tx1"/>
              </a:solidFill>
            </a:endParaRPr>
          </a:p>
          <a:p>
            <a:pPr marL="490538" algn="ctr"/>
            <a:r>
              <a:rPr lang="fr-BE" sz="1600" b="1" dirty="0" smtClean="0">
                <a:solidFill>
                  <a:schemeClr val="tx1"/>
                </a:solidFill>
              </a:rPr>
              <a:t>Figure 2 – Equivalence </a:t>
            </a:r>
            <a:r>
              <a:rPr lang="fr-BE" sz="1600" b="1" dirty="0" err="1" smtClean="0">
                <a:solidFill>
                  <a:schemeClr val="tx1"/>
                </a:solidFill>
              </a:rPr>
              <a:t>testing</a:t>
            </a:r>
            <a:r>
              <a:rPr lang="fr-BE" sz="1600" b="1" dirty="0" smtClean="0">
                <a:solidFill>
                  <a:schemeClr val="tx1"/>
                </a:solidFill>
              </a:rPr>
              <a:t> on SI (</a:t>
            </a:r>
            <a:r>
              <a:rPr lang="fr-BE" sz="1600" b="1" dirty="0" err="1" smtClean="0">
                <a:solidFill>
                  <a:schemeClr val="tx1"/>
                </a:solidFill>
              </a:rPr>
              <a:t>left</a:t>
            </a:r>
            <a:r>
              <a:rPr lang="fr-BE" sz="1600" b="1" dirty="0" smtClean="0">
                <a:solidFill>
                  <a:schemeClr val="tx1"/>
                </a:solidFill>
              </a:rPr>
              <a:t>) and %</a:t>
            </a:r>
            <a:r>
              <a:rPr lang="el-GR" sz="1600" b="1" dirty="0" smtClean="0">
                <a:solidFill>
                  <a:schemeClr val="tx1"/>
                </a:solidFill>
              </a:rPr>
              <a:t>Δ</a:t>
            </a:r>
            <a:r>
              <a:rPr lang="fr-BE" sz="1600" b="1" dirty="0" smtClean="0">
                <a:solidFill>
                  <a:schemeClr val="tx1"/>
                </a:solidFill>
              </a:rPr>
              <a:t>SI (right). The </a:t>
            </a:r>
            <a:r>
              <a:rPr lang="fr-BE" sz="1600" b="1" dirty="0" err="1" smtClean="0">
                <a:solidFill>
                  <a:schemeClr val="tx1"/>
                </a:solidFill>
              </a:rPr>
              <a:t>solid</a:t>
            </a:r>
            <a:r>
              <a:rPr lang="fr-BE" sz="1600" b="1" dirty="0" smtClean="0">
                <a:solidFill>
                  <a:schemeClr val="tx1"/>
                </a:solidFill>
              </a:rPr>
              <a:t> </a:t>
            </a:r>
            <a:r>
              <a:rPr lang="fr-BE" sz="1600" b="1" dirty="0" err="1" smtClean="0">
                <a:solidFill>
                  <a:schemeClr val="tx1"/>
                </a:solidFill>
              </a:rPr>
              <a:t>lines</a:t>
            </a:r>
            <a:r>
              <a:rPr lang="fr-BE" sz="1600" b="1" dirty="0" smtClean="0">
                <a:solidFill>
                  <a:schemeClr val="tx1"/>
                </a:solidFill>
              </a:rPr>
              <a:t> </a:t>
            </a:r>
            <a:r>
              <a:rPr lang="fr-BE" sz="1600" b="1" dirty="0" err="1" smtClean="0">
                <a:solidFill>
                  <a:schemeClr val="tx1"/>
                </a:solidFill>
              </a:rPr>
              <a:t>give</a:t>
            </a:r>
            <a:r>
              <a:rPr lang="fr-BE" sz="1600" b="1" dirty="0" smtClean="0">
                <a:solidFill>
                  <a:schemeClr val="tx1"/>
                </a:solidFill>
              </a:rPr>
              <a:t> </a:t>
            </a:r>
            <a:r>
              <a:rPr lang="fr-BE" sz="1600" b="1" dirty="0" err="1" smtClean="0">
                <a:solidFill>
                  <a:schemeClr val="tx1"/>
                </a:solidFill>
              </a:rPr>
              <a:t>equivalence</a:t>
            </a:r>
            <a:r>
              <a:rPr lang="fr-BE" sz="1600" b="1" dirty="0" smtClean="0">
                <a:solidFill>
                  <a:schemeClr val="tx1"/>
                </a:solidFill>
              </a:rPr>
              <a:t> range for 9.4% BG </a:t>
            </a:r>
            <a:r>
              <a:rPr lang="fr-BE" sz="1600" b="1" dirty="0" err="1" smtClean="0">
                <a:solidFill>
                  <a:schemeClr val="tx1"/>
                </a:solidFill>
              </a:rPr>
              <a:t>error</a:t>
            </a:r>
            <a:r>
              <a:rPr lang="fr-BE" sz="1600" b="1" dirty="0" smtClean="0">
                <a:solidFill>
                  <a:schemeClr val="tx1"/>
                </a:solidFill>
              </a:rPr>
              <a:t> and the </a:t>
            </a:r>
            <a:r>
              <a:rPr lang="fr-BE" sz="1600" b="1" dirty="0" err="1" smtClean="0">
                <a:solidFill>
                  <a:schemeClr val="tx1"/>
                </a:solidFill>
              </a:rPr>
              <a:t>dotted</a:t>
            </a:r>
            <a:r>
              <a:rPr lang="fr-BE" sz="1600" b="1" dirty="0" smtClean="0">
                <a:solidFill>
                  <a:schemeClr val="tx1"/>
                </a:solidFill>
              </a:rPr>
              <a:t> </a:t>
            </a:r>
            <a:r>
              <a:rPr lang="fr-BE" sz="1600" b="1" dirty="0" err="1" smtClean="0">
                <a:solidFill>
                  <a:schemeClr val="tx1"/>
                </a:solidFill>
              </a:rPr>
              <a:t>lines</a:t>
            </a:r>
            <a:r>
              <a:rPr lang="fr-BE" sz="1600" b="1" dirty="0" smtClean="0">
                <a:solidFill>
                  <a:schemeClr val="tx1"/>
                </a:solidFill>
              </a:rPr>
              <a:t> a </a:t>
            </a:r>
            <a:r>
              <a:rPr lang="fr-BE" sz="1600" b="1" dirty="0" err="1" smtClean="0">
                <a:solidFill>
                  <a:schemeClr val="tx1"/>
                </a:solidFill>
              </a:rPr>
              <a:t>smaller</a:t>
            </a:r>
            <a:r>
              <a:rPr lang="fr-BE" sz="1600" b="1" dirty="0" smtClean="0">
                <a:solidFill>
                  <a:schemeClr val="tx1"/>
                </a:solidFill>
              </a:rPr>
              <a:t> 7% </a:t>
            </a:r>
            <a:r>
              <a:rPr lang="fr-BE" sz="1600" b="1" dirty="0" err="1" smtClean="0">
                <a:solidFill>
                  <a:schemeClr val="tx1"/>
                </a:solidFill>
              </a:rPr>
              <a:t>error</a:t>
            </a:r>
            <a:r>
              <a:rPr lang="fr-BE" sz="1600" b="1" dirty="0" smtClean="0">
                <a:solidFill>
                  <a:schemeClr val="tx1"/>
                </a:solidFill>
              </a:rPr>
              <a:t> </a:t>
            </a:r>
            <a:r>
              <a:rPr lang="fr-BE" sz="1600" b="1" dirty="0" err="1" smtClean="0">
                <a:solidFill>
                  <a:schemeClr val="tx1"/>
                </a:solidFill>
              </a:rPr>
              <a:t>reported</a:t>
            </a:r>
            <a:r>
              <a:rPr lang="fr-BE" sz="1600" b="1" dirty="0" smtClean="0">
                <a:solidFill>
                  <a:schemeClr val="tx1"/>
                </a:solidFill>
              </a:rPr>
              <a:t> for the </a:t>
            </a:r>
            <a:r>
              <a:rPr lang="fr-BE" sz="1600" b="1" dirty="0" err="1" smtClean="0">
                <a:solidFill>
                  <a:schemeClr val="tx1"/>
                </a:solidFill>
              </a:rPr>
              <a:t>device</a:t>
            </a:r>
            <a:r>
              <a:rPr lang="fr-BE" sz="1600" b="1" dirty="0" smtClean="0">
                <a:solidFill>
                  <a:schemeClr val="tx1"/>
                </a:solidFill>
              </a:rPr>
              <a:t> </a:t>
            </a:r>
            <a:r>
              <a:rPr lang="fr-BE" sz="1600" b="1" dirty="0" err="1" smtClean="0">
                <a:solidFill>
                  <a:schemeClr val="tx1"/>
                </a:solidFill>
              </a:rPr>
              <a:t>used</a:t>
            </a:r>
            <a:r>
              <a:rPr lang="fr-BE" sz="1600" b="1" dirty="0" smtClean="0">
                <a:solidFill>
                  <a:schemeClr val="tx1"/>
                </a:solidFill>
              </a:rPr>
              <a:t> [2, 3].</a:t>
            </a:r>
            <a:endParaRPr lang="fr-BE" sz="1600" b="1" dirty="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434734051"/>
              </p:ext>
            </p:extLst>
          </p:nvPr>
        </p:nvGraphicFramePr>
        <p:xfrm>
          <a:off x="1943064" y="15259549"/>
          <a:ext cx="11560811" cy="5368564"/>
        </p:xfrm>
        <a:graphic>
          <a:graphicData uri="http://schemas.openxmlformats.org/drawingml/2006/table">
            <a:tbl>
              <a:tblPr firstRow="1" firstCol="1" bandRow="1">
                <a:tableStyleId>{F5AB1C69-6EDB-4FF4-983F-18BD219EF322}</a:tableStyleId>
              </a:tblPr>
              <a:tblGrid>
                <a:gridCol w="2895343"/>
                <a:gridCol w="2550935"/>
                <a:gridCol w="2368450"/>
                <a:gridCol w="2367165"/>
                <a:gridCol w="1378918"/>
              </a:tblGrid>
              <a:tr h="383469">
                <a:tc>
                  <a:txBody>
                    <a:bodyPr/>
                    <a:lstStyle/>
                    <a:p>
                      <a:pPr algn="ctr">
                        <a:spcAft>
                          <a:spcPts val="0"/>
                        </a:spcAft>
                      </a:pPr>
                      <a:r>
                        <a:rPr lang="en-NZ" sz="2000" dirty="0">
                          <a:solidFill>
                            <a:schemeClr val="tx1"/>
                          </a:solidFill>
                          <a:effectLst/>
                        </a:rPr>
                        <a:t> </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solidFill>
                            <a:schemeClr val="tx1"/>
                          </a:solidFill>
                          <a:effectLst/>
                        </a:rPr>
                        <a:t>Cohort 1</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solidFill>
                            <a:schemeClr val="tx1"/>
                          </a:solidFill>
                          <a:effectLst/>
                        </a:rPr>
                        <a:t>Survivors</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solidFill>
                            <a:schemeClr val="tx1"/>
                          </a:solidFill>
                          <a:effectLst/>
                        </a:rPr>
                        <a:t>Non-Survivors</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solidFill>
                            <a:schemeClr val="tx1"/>
                          </a:solidFill>
                          <a:effectLst/>
                        </a:rPr>
                        <a:t>P</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r>
              <a:tr h="383469">
                <a:tc>
                  <a:txBody>
                    <a:bodyPr/>
                    <a:lstStyle/>
                    <a:p>
                      <a:pPr algn="ctr">
                        <a:spcAft>
                          <a:spcPts val="0"/>
                        </a:spcAft>
                      </a:pPr>
                      <a:r>
                        <a:rPr lang="en-NZ" sz="2000" dirty="0">
                          <a:solidFill>
                            <a:schemeClr val="tx1"/>
                          </a:solidFill>
                          <a:effectLst/>
                        </a:rPr>
                        <a:t>N</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effectLst/>
                        </a:rPr>
                        <a:t>145</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119 (82%)</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26 (18%)</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a:t>
                      </a:r>
                      <a:endParaRPr lang="en-NZ" sz="2000">
                        <a:effectLst/>
                        <a:latin typeface="Arial" panose="020B0604020202020204" pitchFamily="34" charset="0"/>
                        <a:ea typeface="Calibri" panose="020F0502020204030204" pitchFamily="34" charset="0"/>
                      </a:endParaRPr>
                    </a:p>
                  </a:txBody>
                  <a:tcPr marL="68580" marR="68580" marT="0" marB="0" anchor="ctr"/>
                </a:tc>
              </a:tr>
              <a:tr h="383469">
                <a:tc>
                  <a:txBody>
                    <a:bodyPr/>
                    <a:lstStyle/>
                    <a:p>
                      <a:pPr algn="ctr">
                        <a:spcAft>
                          <a:spcPts val="0"/>
                        </a:spcAft>
                      </a:pPr>
                      <a:r>
                        <a:rPr lang="en-NZ" sz="2000" dirty="0">
                          <a:solidFill>
                            <a:schemeClr val="tx1"/>
                          </a:solidFill>
                          <a:effectLst/>
                        </a:rPr>
                        <a:t>Age (</a:t>
                      </a:r>
                      <a:r>
                        <a:rPr lang="en-NZ" sz="2000" dirty="0" err="1">
                          <a:solidFill>
                            <a:schemeClr val="tx1"/>
                          </a:solidFill>
                          <a:effectLst/>
                        </a:rPr>
                        <a:t>Yr</a:t>
                      </a:r>
                      <a:r>
                        <a:rPr lang="en-NZ" sz="2000" dirty="0">
                          <a:solidFill>
                            <a:schemeClr val="tx1"/>
                          </a:solidFill>
                          <a:effectLst/>
                        </a:rPr>
                        <a:t>)</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effectLst/>
                        </a:rPr>
                        <a:t>67 [57 75]</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66 [57 74]</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73 [59 78]</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0.15</a:t>
                      </a:r>
                      <a:endParaRPr lang="en-NZ" sz="2000">
                        <a:effectLst/>
                        <a:latin typeface="Arial" panose="020B0604020202020204" pitchFamily="34" charset="0"/>
                        <a:ea typeface="Calibri" panose="020F0502020204030204" pitchFamily="34" charset="0"/>
                      </a:endParaRPr>
                    </a:p>
                  </a:txBody>
                  <a:tcPr marL="68580" marR="68580" marT="0" marB="0" anchor="ctr"/>
                </a:tc>
              </a:tr>
              <a:tr h="383469">
                <a:tc>
                  <a:txBody>
                    <a:bodyPr/>
                    <a:lstStyle/>
                    <a:p>
                      <a:pPr algn="ctr">
                        <a:spcAft>
                          <a:spcPts val="0"/>
                        </a:spcAft>
                      </a:pPr>
                      <a:r>
                        <a:rPr lang="en-NZ" sz="2000" dirty="0">
                          <a:solidFill>
                            <a:schemeClr val="tx1"/>
                          </a:solidFill>
                          <a:effectLst/>
                        </a:rPr>
                        <a:t>Gender (M/F)</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effectLst/>
                        </a:rPr>
                        <a:t>91/54</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75/44</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16/10</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1.0</a:t>
                      </a:r>
                      <a:endParaRPr lang="en-NZ" sz="2000">
                        <a:effectLst/>
                        <a:latin typeface="Arial" panose="020B0604020202020204" pitchFamily="34" charset="0"/>
                        <a:ea typeface="Calibri" panose="020F0502020204030204" pitchFamily="34" charset="0"/>
                      </a:endParaRPr>
                    </a:p>
                  </a:txBody>
                  <a:tcPr marL="68580" marR="68580" marT="0" marB="0" anchor="ctr"/>
                </a:tc>
              </a:tr>
              <a:tr h="383469">
                <a:tc>
                  <a:txBody>
                    <a:bodyPr/>
                    <a:lstStyle/>
                    <a:p>
                      <a:pPr algn="ctr">
                        <a:spcAft>
                          <a:spcPts val="0"/>
                        </a:spcAft>
                      </a:pPr>
                      <a:r>
                        <a:rPr lang="en-NZ" sz="2000" dirty="0">
                          <a:solidFill>
                            <a:schemeClr val="tx1"/>
                          </a:solidFill>
                          <a:effectLst/>
                        </a:rPr>
                        <a:t>APACHE II Score</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effectLst/>
                        </a:rPr>
                        <a:t>20 [17 26.25]</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19 [16 25]</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22 [19 31]</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&lt;0.01</a:t>
                      </a:r>
                      <a:endParaRPr lang="en-NZ" sz="2000">
                        <a:effectLst/>
                        <a:latin typeface="Arial" panose="020B0604020202020204" pitchFamily="34" charset="0"/>
                        <a:ea typeface="Calibri" panose="020F0502020204030204" pitchFamily="34" charset="0"/>
                      </a:endParaRPr>
                    </a:p>
                  </a:txBody>
                  <a:tcPr marL="68580" marR="68580" marT="0" marB="0" anchor="ctr"/>
                </a:tc>
              </a:tr>
              <a:tr h="383469">
                <a:tc>
                  <a:txBody>
                    <a:bodyPr/>
                    <a:lstStyle/>
                    <a:p>
                      <a:pPr algn="ctr">
                        <a:spcAft>
                          <a:spcPts val="0"/>
                        </a:spcAft>
                      </a:pPr>
                      <a:r>
                        <a:rPr lang="en-NZ" sz="2000" dirty="0">
                          <a:solidFill>
                            <a:schemeClr val="tx1"/>
                          </a:solidFill>
                          <a:effectLst/>
                        </a:rPr>
                        <a:t>ICU Length of Stay (hrs)</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dirty="0">
                          <a:effectLst/>
                        </a:rPr>
                        <a:t>113 [65 212]</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127 [65 256]</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108 [65 154]</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0.49</a:t>
                      </a:r>
                      <a:endParaRPr lang="en-NZ" sz="2000">
                        <a:effectLst/>
                        <a:latin typeface="Arial" panose="020B0604020202020204" pitchFamily="34" charset="0"/>
                        <a:ea typeface="Calibri" panose="020F0502020204030204" pitchFamily="34" charset="0"/>
                      </a:endParaRPr>
                    </a:p>
                  </a:txBody>
                  <a:tcPr marL="68580" marR="68580" marT="0" marB="0" anchor="ctr"/>
                </a:tc>
              </a:tr>
              <a:tr h="766937">
                <a:tc>
                  <a:txBody>
                    <a:bodyPr/>
                    <a:lstStyle/>
                    <a:p>
                      <a:pPr algn="ctr">
                        <a:spcAft>
                          <a:spcPts val="0"/>
                        </a:spcAft>
                      </a:pPr>
                      <a:r>
                        <a:rPr lang="en-NZ" sz="2000" dirty="0">
                          <a:solidFill>
                            <a:schemeClr val="tx1"/>
                          </a:solidFill>
                          <a:effectLst/>
                        </a:rPr>
                        <a:t>Diabetic type I/ type II (total)</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a:effectLst/>
                        </a:rPr>
                        <a:t>9 / 24 (33)</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8 / 21 (29)</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1 / 3 (4)</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1.0</a:t>
                      </a:r>
                      <a:endParaRPr lang="en-NZ" sz="2000">
                        <a:effectLst/>
                        <a:latin typeface="Arial" panose="020B0604020202020204" pitchFamily="34" charset="0"/>
                        <a:ea typeface="Calibri" panose="020F0502020204030204" pitchFamily="34" charset="0"/>
                      </a:endParaRPr>
                    </a:p>
                  </a:txBody>
                  <a:tcPr marL="68580" marR="68580" marT="0" marB="0" anchor="ctr"/>
                </a:tc>
              </a:tr>
              <a:tr h="383469">
                <a:tc>
                  <a:txBody>
                    <a:bodyPr/>
                    <a:lstStyle/>
                    <a:p>
                      <a:pPr algn="ctr">
                        <a:spcAft>
                          <a:spcPts val="0"/>
                        </a:spcAft>
                      </a:pPr>
                      <a:r>
                        <a:rPr lang="en-NZ" sz="2000" dirty="0">
                          <a:solidFill>
                            <a:schemeClr val="tx1"/>
                          </a:solidFill>
                          <a:effectLst/>
                        </a:rPr>
                        <a:t>Median BG [IQR] </a:t>
                      </a:r>
                      <a:r>
                        <a:rPr lang="en-NZ" sz="2000" dirty="0" err="1">
                          <a:solidFill>
                            <a:schemeClr val="tx1"/>
                          </a:solidFill>
                          <a:effectLst/>
                        </a:rPr>
                        <a:t>mmol</a:t>
                      </a:r>
                      <a:r>
                        <a:rPr lang="en-NZ" sz="2000" dirty="0">
                          <a:solidFill>
                            <a:schemeClr val="tx1"/>
                          </a:solidFill>
                          <a:effectLst/>
                        </a:rPr>
                        <a:t>/L</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a:effectLst/>
                        </a:rPr>
                        <a:t>5.7 [4.9 6.7]</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5.8 [5.0 6.8]</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5.5 [4.8 6.4]</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0.03</a:t>
                      </a:r>
                      <a:endParaRPr lang="en-NZ" sz="2000">
                        <a:effectLst/>
                        <a:latin typeface="Arial" panose="020B0604020202020204" pitchFamily="34" charset="0"/>
                        <a:ea typeface="Calibri" panose="020F0502020204030204" pitchFamily="34" charset="0"/>
                      </a:endParaRPr>
                    </a:p>
                  </a:txBody>
                  <a:tcPr marL="68580" marR="68580" marT="0" marB="0" anchor="ctr"/>
                </a:tc>
              </a:tr>
              <a:tr h="766937">
                <a:tc>
                  <a:txBody>
                    <a:bodyPr/>
                    <a:lstStyle/>
                    <a:p>
                      <a:pPr algn="ctr">
                        <a:spcAft>
                          <a:spcPts val="0"/>
                        </a:spcAft>
                      </a:pPr>
                      <a:r>
                        <a:rPr lang="en-NZ" sz="2000" dirty="0">
                          <a:solidFill>
                            <a:schemeClr val="tx1"/>
                          </a:solidFill>
                          <a:effectLst/>
                        </a:rPr>
                        <a:t>% BG in 4.4-8 </a:t>
                      </a:r>
                      <a:r>
                        <a:rPr lang="en-NZ" sz="2000" dirty="0" err="1">
                          <a:solidFill>
                            <a:schemeClr val="tx1"/>
                          </a:solidFill>
                          <a:effectLst/>
                        </a:rPr>
                        <a:t>mmol</a:t>
                      </a:r>
                      <a:r>
                        <a:rPr lang="en-NZ" sz="2000" dirty="0">
                          <a:solidFill>
                            <a:schemeClr val="tx1"/>
                          </a:solidFill>
                          <a:effectLst/>
                        </a:rPr>
                        <a:t>/L [IQR]</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a:effectLst/>
                        </a:rPr>
                        <a:t>79.3</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79.1</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80.0</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0.71</a:t>
                      </a:r>
                      <a:endParaRPr lang="en-NZ" sz="2000" dirty="0">
                        <a:effectLst/>
                        <a:latin typeface="Arial" panose="020B0604020202020204" pitchFamily="34" charset="0"/>
                        <a:ea typeface="Calibri" panose="020F0502020204030204" pitchFamily="34" charset="0"/>
                      </a:endParaRPr>
                    </a:p>
                  </a:txBody>
                  <a:tcPr marL="68580" marR="68580" marT="0" marB="0" anchor="ctr"/>
                </a:tc>
              </a:tr>
              <a:tr h="383469">
                <a:tc>
                  <a:txBody>
                    <a:bodyPr/>
                    <a:lstStyle/>
                    <a:p>
                      <a:pPr algn="ctr">
                        <a:spcAft>
                          <a:spcPts val="0"/>
                        </a:spcAft>
                      </a:pPr>
                      <a:r>
                        <a:rPr lang="en-NZ" sz="2000" dirty="0">
                          <a:solidFill>
                            <a:schemeClr val="tx1"/>
                          </a:solidFill>
                          <a:effectLst/>
                        </a:rPr>
                        <a:t>Number patients BG &lt; 2.2</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a:effectLst/>
                        </a:rPr>
                        <a:t>0</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0</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0</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a:t>
                      </a:r>
                      <a:endParaRPr lang="en-NZ" sz="2000" dirty="0">
                        <a:effectLst/>
                        <a:latin typeface="Arial" panose="020B0604020202020204" pitchFamily="34" charset="0"/>
                        <a:ea typeface="Calibri" panose="020F0502020204030204" pitchFamily="34" charset="0"/>
                      </a:endParaRPr>
                    </a:p>
                  </a:txBody>
                  <a:tcPr marL="68580" marR="68580" marT="0" marB="0" anchor="ctr"/>
                </a:tc>
              </a:tr>
              <a:tr h="383469">
                <a:tc>
                  <a:txBody>
                    <a:bodyPr/>
                    <a:lstStyle/>
                    <a:p>
                      <a:pPr algn="ctr">
                        <a:spcAft>
                          <a:spcPts val="0"/>
                        </a:spcAft>
                      </a:pPr>
                      <a:r>
                        <a:rPr lang="en-NZ" sz="2000" dirty="0">
                          <a:solidFill>
                            <a:schemeClr val="tx1"/>
                          </a:solidFill>
                          <a:effectLst/>
                        </a:rPr>
                        <a:t>Median Insulin [IQR] U/hr</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a:effectLst/>
                        </a:rPr>
                        <a:t>3 [2 4]</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a:effectLst/>
                        </a:rPr>
                        <a:t>3 [2 4]</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3 [1 3]</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&lt;0.01</a:t>
                      </a:r>
                      <a:endParaRPr lang="en-NZ" sz="2000" dirty="0">
                        <a:effectLst/>
                        <a:latin typeface="Arial" panose="020B0604020202020204" pitchFamily="34" charset="0"/>
                        <a:ea typeface="Calibri" panose="020F0502020204030204" pitchFamily="34" charset="0"/>
                      </a:endParaRPr>
                    </a:p>
                  </a:txBody>
                  <a:tcPr marL="68580" marR="68580" marT="0" marB="0" anchor="ctr"/>
                </a:tc>
              </a:tr>
              <a:tr h="383469">
                <a:tc>
                  <a:txBody>
                    <a:bodyPr/>
                    <a:lstStyle/>
                    <a:p>
                      <a:pPr algn="ctr">
                        <a:spcAft>
                          <a:spcPts val="0"/>
                        </a:spcAft>
                      </a:pPr>
                      <a:r>
                        <a:rPr lang="en-NZ" sz="2000" dirty="0">
                          <a:solidFill>
                            <a:schemeClr val="tx1"/>
                          </a:solidFill>
                          <a:effectLst/>
                        </a:rPr>
                        <a:t>Median feed [IQR] g/hr</a:t>
                      </a:r>
                      <a:endParaRPr lang="en-NZ" sz="2000" dirty="0">
                        <a:solidFill>
                          <a:schemeClr val="tx1"/>
                        </a:solidFill>
                        <a:effectLst/>
                        <a:latin typeface="Arial" panose="020B0604020202020204" pitchFamily="34" charset="0"/>
                        <a:ea typeface="Calibri" panose="020F0502020204030204" pitchFamily="34" charset="0"/>
                      </a:endParaRPr>
                    </a:p>
                  </a:txBody>
                  <a:tcPr marL="68580" marR="68580" marT="0" marB="0" anchor="ctr">
                    <a:solidFill>
                      <a:srgbClr val="C5BDB1"/>
                    </a:solidFill>
                  </a:tcPr>
                </a:tc>
                <a:tc>
                  <a:txBody>
                    <a:bodyPr/>
                    <a:lstStyle/>
                    <a:p>
                      <a:pPr algn="ctr">
                        <a:spcAft>
                          <a:spcPts val="0"/>
                        </a:spcAft>
                      </a:pPr>
                      <a:r>
                        <a:rPr lang="en-NZ" sz="2000">
                          <a:effectLst/>
                        </a:rPr>
                        <a:t>3.25 [1.92 4.87]</a:t>
                      </a:r>
                      <a:endParaRPr lang="en-NZ"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3.25 [1.92 4.87]</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3.25 [1.92 4.87]</a:t>
                      </a:r>
                      <a:endParaRPr lang="en-NZ"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n-NZ" sz="2000" dirty="0">
                          <a:effectLst/>
                        </a:rPr>
                        <a:t>0.70</a:t>
                      </a:r>
                      <a:endParaRPr lang="en-NZ" sz="2000" dirty="0">
                        <a:effectLst/>
                        <a:latin typeface="Arial" panose="020B0604020202020204" pitchFamily="34" charset="0"/>
                        <a:ea typeface="Calibri" panose="020F0502020204030204" pitchFamily="34" charset="0"/>
                      </a:endParaRPr>
                    </a:p>
                  </a:txBody>
                  <a:tcPr marL="68580" marR="68580" marT="0" marB="0" anchor="ctr"/>
                </a:tc>
              </a:tr>
            </a:tbl>
          </a:graphicData>
        </a:graphic>
      </p:graphicFrame>
      <mc:AlternateContent xmlns:mc="http://schemas.openxmlformats.org/markup-compatibility/2006" xmlns:a14="http://schemas.microsoft.com/office/drawing/2010/main">
        <mc:Choice Requires="a14">
          <p:graphicFrame>
            <p:nvGraphicFramePr>
              <p:cNvPr id="21" name="Table 20"/>
              <p:cNvGraphicFramePr>
                <a:graphicFrameLocks noGrp="1"/>
              </p:cNvGraphicFramePr>
              <p:nvPr>
                <p:extLst>
                  <p:ext uri="{D42A27DB-BD31-4B8C-83A1-F6EECF244321}">
                    <p14:modId xmlns:p14="http://schemas.microsoft.com/office/powerpoint/2010/main" val="1391384688"/>
                  </p:ext>
                </p:extLst>
              </p:nvPr>
            </p:nvGraphicFramePr>
            <p:xfrm>
              <a:off x="728432" y="33430666"/>
              <a:ext cx="13941179" cy="4669097"/>
            </p:xfrm>
            <a:graphic>
              <a:graphicData uri="http://schemas.openxmlformats.org/drawingml/2006/table">
                <a:tbl>
                  <a:tblPr firstRow="1" firstCol="1" bandRow="1">
                    <a:tableStyleId>{F5AB1C69-6EDB-4FF4-983F-18BD219EF322}</a:tableStyleId>
                  </a:tblPr>
                  <a:tblGrid>
                    <a:gridCol w="604990"/>
                    <a:gridCol w="1162237"/>
                    <a:gridCol w="2343043"/>
                    <a:gridCol w="2488537"/>
                    <a:gridCol w="2388263"/>
                    <a:gridCol w="2185451"/>
                    <a:gridCol w="2768658"/>
                  </a:tblGrid>
                  <a:tr h="401897">
                    <a:tc rowSpan="2" gridSpan="2">
                      <a:txBody>
                        <a:bodyPr/>
                        <a:lstStyle/>
                        <a:p>
                          <a:pPr algn="ctr">
                            <a:spcAft>
                              <a:spcPts val="0"/>
                            </a:spcAft>
                          </a:pPr>
                          <a:r>
                            <a:rPr lang="en-NZ" sz="2000" dirty="0">
                              <a:solidFill>
                                <a:sysClr val="windowText" lastClr="000000"/>
                              </a:solidFill>
                              <a:effectLst/>
                            </a:rPr>
                            <a:t>Hours</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solidFill>
                          <a:srgbClr val="C5BDB1"/>
                        </a:solidFill>
                      </a:tcPr>
                    </a:tc>
                    <a:tc rowSpan="2" hMerge="1">
                      <a:txBody>
                        <a:bodyPr/>
                        <a:lstStyle/>
                        <a:p>
                          <a:endParaRPr lang="en-NZ"/>
                        </a:p>
                      </a:txBody>
                      <a:tcPr/>
                    </a:tc>
                    <a:tc gridSpan="5">
                      <a:txBody>
                        <a:bodyPr/>
                        <a:lstStyle/>
                        <a:p>
                          <a:pPr algn="ctr">
                            <a:spcAft>
                              <a:spcPts val="0"/>
                            </a:spcAft>
                          </a:pPr>
                          <a:r>
                            <a:rPr lang="en-NZ" sz="2000" dirty="0">
                              <a:solidFill>
                                <a:sysClr val="windowText" lastClr="000000"/>
                              </a:solidFill>
                              <a:effectLst/>
                            </a:rPr>
                            <a:t>Cohort 1: 145 patients</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solidFill>
                          <a:srgbClr val="C5BDB1"/>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127907">
                    <a:tc gridSpan="2" vMerge="1">
                      <a:txBody>
                        <a:bodyPr/>
                        <a:lstStyle/>
                        <a:p>
                          <a:endParaRPr lang="en-NZ"/>
                        </a:p>
                      </a:txBody>
                      <a:tcPr/>
                    </a:tc>
                    <a:tc hMerge="1" vMerge="1">
                      <a:txBody>
                        <a:bodyPr/>
                        <a:lstStyle/>
                        <a:p>
                          <a:endParaRPr lang="en-NZ"/>
                        </a:p>
                      </a:txBody>
                      <a:tcPr/>
                    </a:tc>
                    <a:tc>
                      <a:txBody>
                        <a:bodyPr/>
                        <a:lstStyle/>
                        <a:p>
                          <a:pPr algn="ctr">
                            <a:spcAft>
                              <a:spcPts val="0"/>
                            </a:spcAft>
                          </a:pPr>
                          <a:r>
                            <a:rPr lang="en-NZ" sz="2000" dirty="0">
                              <a:effectLst/>
                            </a:rPr>
                            <a:t>Survivors (</a:t>
                          </a:r>
                          <a14:m>
                            <m:oMath xmlns:m="http://schemas.openxmlformats.org/officeDocument/2006/math">
                              <m:sSub>
                                <m:sSubPr>
                                  <m:ctrlPr>
                                    <a:rPr lang="en-NZ" sz="2000" i="1">
                                      <a:effectLst/>
                                      <a:latin typeface="Cambria Math" panose="02040503050406030204" pitchFamily="18" charset="0"/>
                                    </a:rPr>
                                  </m:ctrlPr>
                                </m:sSubPr>
                                <m:e>
                                  <m:r>
                                    <a:rPr lang="en-NZ" sz="2000">
                                      <a:effectLst/>
                                      <a:latin typeface="Cambria Math" panose="02040503050406030204" pitchFamily="18" charset="0"/>
                                    </a:rPr>
                                    <m:t>𝑆𝐼</m:t>
                                  </m:r>
                                </m:e>
                                <m:sub>
                                  <m:r>
                                    <a:rPr lang="en-NZ" sz="2000">
                                      <a:effectLst/>
                                      <a:latin typeface="Cambria Math" panose="02040503050406030204" pitchFamily="18" charset="0"/>
                                    </a:rPr>
                                    <m:t>𝑆</m:t>
                                  </m:r>
                                </m:sub>
                              </m:sSub>
                            </m:oMath>
                          </a14:m>
                          <a:r>
                            <a:rPr lang="en-NZ" sz="2000" dirty="0">
                              <a:effectLst/>
                            </a:rPr>
                            <a:t>)</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solidFill>
                          <a:srgbClr val="C5BDB1"/>
                        </a:solidFill>
                      </a:tcPr>
                    </a:tc>
                    <a:tc>
                      <a:txBody>
                        <a:bodyPr/>
                        <a:lstStyle/>
                        <a:p>
                          <a:pPr algn="ctr">
                            <a:spcAft>
                              <a:spcPts val="0"/>
                            </a:spcAft>
                          </a:pPr>
                          <a:r>
                            <a:rPr lang="en-NZ" sz="2000" dirty="0">
                              <a:effectLst/>
                            </a:rPr>
                            <a:t>Non-Survivors (</a:t>
                          </a:r>
                          <a14:m>
                            <m:oMath xmlns:m="http://schemas.openxmlformats.org/officeDocument/2006/math">
                              <m:sSub>
                                <m:sSubPr>
                                  <m:ctrlPr>
                                    <a:rPr lang="en-NZ" sz="2000" i="1">
                                      <a:effectLst/>
                                      <a:latin typeface="Cambria Math" panose="02040503050406030204" pitchFamily="18" charset="0"/>
                                    </a:rPr>
                                  </m:ctrlPr>
                                </m:sSubPr>
                                <m:e>
                                  <m:r>
                                    <a:rPr lang="en-NZ" sz="2000">
                                      <a:effectLst/>
                                      <a:latin typeface="Cambria Math" panose="02040503050406030204" pitchFamily="18" charset="0"/>
                                    </a:rPr>
                                    <m:t>𝑆𝐼</m:t>
                                  </m:r>
                                </m:e>
                                <m:sub>
                                  <m:r>
                                    <a:rPr lang="en-NZ" sz="2000">
                                      <a:effectLst/>
                                      <a:latin typeface="Cambria Math" panose="02040503050406030204" pitchFamily="18" charset="0"/>
                                    </a:rPr>
                                    <m:t>𝑁𝑆</m:t>
                                  </m:r>
                                </m:sub>
                              </m:sSub>
                            </m:oMath>
                          </a14:m>
                          <a:r>
                            <a:rPr lang="en-NZ" sz="2000" dirty="0">
                              <a:effectLst/>
                            </a:rPr>
                            <a:t>)</a:t>
                          </a:r>
                          <a:endParaRPr lang="en-NZ" sz="2000" dirty="0">
                            <a:effectLst/>
                            <a:latin typeface="Arial" panose="020B0604020202020204" pitchFamily="34" charset="0"/>
                            <a:ea typeface="Calibri" panose="020F0502020204030204" pitchFamily="34" charset="0"/>
                          </a:endParaRPr>
                        </a:p>
                      </a:txBody>
                      <a:tcPr marL="52882" marR="52882" marT="0" marB="0" anchor="ctr">
                        <a:solidFill>
                          <a:srgbClr val="C5BDB1"/>
                        </a:solidFill>
                      </a:tcPr>
                    </a:tc>
                    <a:tc>
                      <a:txBody>
                        <a:bodyPr/>
                        <a:lstStyle/>
                        <a:p>
                          <a:pPr algn="ctr">
                            <a:spcAft>
                              <a:spcPts val="0"/>
                            </a:spcAft>
                          </a:pPr>
                          <a:r>
                            <a:rPr lang="en-NZ" sz="2000" dirty="0">
                              <a:effectLst/>
                            </a:rPr>
                            <a:t>Median </a:t>
                          </a:r>
                          <a14:m>
                            <m:oMath xmlns:m="http://schemas.openxmlformats.org/officeDocument/2006/math">
                              <m:sSub>
                                <m:sSubPr>
                                  <m:ctrlPr>
                                    <a:rPr lang="en-NZ" sz="2000" i="1">
                                      <a:effectLst/>
                                      <a:latin typeface="Cambria Math" panose="02040503050406030204" pitchFamily="18" charset="0"/>
                                    </a:rPr>
                                  </m:ctrlPr>
                                </m:sSubPr>
                                <m:e>
                                  <m:r>
                                    <a:rPr lang="en-NZ" sz="2000">
                                      <a:effectLst/>
                                      <a:latin typeface="Cambria Math" panose="02040503050406030204" pitchFamily="18" charset="0"/>
                                    </a:rPr>
                                    <m:t>𝑆𝐼</m:t>
                                  </m:r>
                                </m:e>
                                <m:sub>
                                  <m:r>
                                    <a:rPr lang="en-NZ" sz="2000">
                                      <a:effectLst/>
                                      <a:latin typeface="Cambria Math" panose="02040503050406030204" pitchFamily="18" charset="0"/>
                                    </a:rPr>
                                    <m:t>𝑆</m:t>
                                  </m:r>
                                </m:sub>
                              </m:sSub>
                            </m:oMath>
                          </a14:m>
                          <a:r>
                            <a:rPr lang="en-NZ" sz="2000" dirty="0">
                              <a:effectLst/>
                            </a:rPr>
                            <a:t>-</a:t>
                          </a:r>
                          <a14:m>
                            <m:oMath xmlns:m="http://schemas.openxmlformats.org/officeDocument/2006/math">
                              <m:sSub>
                                <m:sSubPr>
                                  <m:ctrlPr>
                                    <a:rPr lang="en-NZ" sz="2000" i="1">
                                      <a:effectLst/>
                                      <a:latin typeface="Cambria Math" panose="02040503050406030204" pitchFamily="18" charset="0"/>
                                    </a:rPr>
                                  </m:ctrlPr>
                                </m:sSubPr>
                                <m:e>
                                  <m:r>
                                    <a:rPr lang="en-NZ" sz="2000">
                                      <a:effectLst/>
                                      <a:latin typeface="Cambria Math" panose="02040503050406030204" pitchFamily="18" charset="0"/>
                                    </a:rPr>
                                    <m:t>𝑆𝐼</m:t>
                                  </m:r>
                                </m:e>
                                <m:sub>
                                  <m:r>
                                    <a:rPr lang="en-NZ" sz="2000">
                                      <a:effectLst/>
                                      <a:latin typeface="Cambria Math" panose="02040503050406030204" pitchFamily="18" charset="0"/>
                                    </a:rPr>
                                    <m:t>𝑁𝑆</m:t>
                                  </m:r>
                                </m:sub>
                              </m:sSub>
                            </m:oMath>
                          </a14:m>
                          <a:r>
                            <a:rPr lang="en-NZ" sz="2000" dirty="0">
                              <a:effectLst/>
                            </a:rPr>
                            <a:t> [95% CI]</a:t>
                          </a:r>
                          <a:endParaRPr lang="en-NZ" sz="2000" dirty="0">
                            <a:effectLst/>
                            <a:latin typeface="Arial" panose="020B0604020202020204" pitchFamily="34" charset="0"/>
                            <a:ea typeface="Calibri" panose="020F0502020204030204" pitchFamily="34" charset="0"/>
                          </a:endParaRPr>
                        </a:p>
                      </a:txBody>
                      <a:tcPr marL="52882" marR="52882" marT="0" marB="0">
                        <a:lnR w="38100" cap="flat" cmpd="sng" algn="ctr">
                          <a:solidFill>
                            <a:schemeClr val="tx1"/>
                          </a:solidFill>
                          <a:prstDash val="sysDash"/>
                          <a:round/>
                          <a:headEnd type="none" w="med" len="med"/>
                          <a:tailEnd type="none" w="med" len="med"/>
                        </a:lnR>
                        <a:solidFill>
                          <a:srgbClr val="C5BDB1"/>
                        </a:solidFill>
                      </a:tcPr>
                    </a:tc>
                    <a:tc>
                      <a:txBody>
                        <a:bodyPr/>
                        <a:lstStyle/>
                        <a:p>
                          <a:pPr algn="ctr">
                            <a:spcAft>
                              <a:spcPts val="0"/>
                            </a:spcAft>
                          </a:pPr>
                          <a:r>
                            <a:rPr lang="en-NZ" sz="2000" dirty="0">
                              <a:solidFill>
                                <a:sysClr val="windowText" lastClr="000000"/>
                              </a:solidFill>
                              <a:effectLst/>
                            </a:rPr>
                            <a:t>KS-Test p-value</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solidFill>
                          <a:srgbClr val="C5BDB1"/>
                        </a:solidFill>
                      </a:tcPr>
                    </a:tc>
                    <a:tc>
                      <a:txBody>
                        <a:bodyPr/>
                        <a:lstStyle/>
                        <a:p>
                          <a:pPr algn="ctr">
                            <a:spcAft>
                              <a:spcPts val="0"/>
                            </a:spcAft>
                          </a:pPr>
                          <a:r>
                            <a:rPr lang="en-NZ" sz="2000" dirty="0" smtClean="0">
                              <a:effectLst/>
                            </a:rPr>
                            <a:t>Median </a:t>
                          </a:r>
                          <a14:m>
                            <m:oMath xmlns:m="http://schemas.openxmlformats.org/officeDocument/2006/math">
                              <m:sSub>
                                <m:sSubPr>
                                  <m:ctrlPr>
                                    <a:rPr lang="en-NZ" sz="1400" i="1">
                                      <a:effectLst/>
                                      <a:latin typeface="Cambria Math" panose="02040503050406030204" pitchFamily="18" charset="0"/>
                                    </a:rPr>
                                  </m:ctrlPr>
                                </m:sSubPr>
                                <m:e>
                                  <m:r>
                                    <a:rPr lang="fr-BE" sz="1400" smtClean="0">
                                      <a:effectLst/>
                                      <a:latin typeface="Cambria Math" panose="02040503050406030204" pitchFamily="18" charset="0"/>
                                    </a:rPr>
                                    <m:t>%</m:t>
                                  </m:r>
                                  <m:r>
                                    <m:rPr>
                                      <m:nor/>
                                    </m:rPr>
                                    <a:rPr lang="en-NZ" sz="2000" dirty="0" smtClean="0"/>
                                    <m:t>Δ</m:t>
                                  </m:r>
                                  <m:r>
                                    <a:rPr lang="en-NZ" sz="1400">
                                      <a:effectLst/>
                                      <a:latin typeface="Cambria Math" panose="02040503050406030204" pitchFamily="18" charset="0"/>
                                    </a:rPr>
                                    <m:t>𝑆𝐼</m:t>
                                  </m:r>
                                </m:e>
                                <m:sub>
                                  <m:r>
                                    <a:rPr lang="en-NZ" sz="1400">
                                      <a:effectLst/>
                                      <a:latin typeface="Cambria Math" panose="02040503050406030204" pitchFamily="18" charset="0"/>
                                    </a:rPr>
                                    <m:t>𝑆</m:t>
                                  </m:r>
                                </m:sub>
                              </m:sSub>
                            </m:oMath>
                          </a14:m>
                          <a:r>
                            <a:rPr lang="en-NZ" sz="2000" dirty="0">
                              <a:effectLst/>
                            </a:rPr>
                            <a:t>-</a:t>
                          </a:r>
                          <a14:m>
                            <m:oMath xmlns:m="http://schemas.openxmlformats.org/officeDocument/2006/math">
                              <m:sSub>
                                <m:sSubPr>
                                  <m:ctrlPr>
                                    <a:rPr lang="en-NZ" sz="1400" i="1">
                                      <a:effectLst/>
                                      <a:latin typeface="Cambria Math" panose="02040503050406030204" pitchFamily="18" charset="0"/>
                                    </a:rPr>
                                  </m:ctrlPr>
                                </m:sSubPr>
                                <m:e>
                                  <m:r>
                                    <a:rPr lang="fr-BE" sz="1400" smtClean="0">
                                      <a:effectLst/>
                                      <a:latin typeface="Cambria Math" panose="02040503050406030204" pitchFamily="18" charset="0"/>
                                    </a:rPr>
                                    <m:t>%</m:t>
                                  </m:r>
                                  <m:r>
                                    <m:rPr>
                                      <m:nor/>
                                    </m:rPr>
                                    <a:rPr lang="en-NZ" sz="2000" dirty="0" smtClean="0"/>
                                    <m:t>Δ</m:t>
                                  </m:r>
                                  <m:r>
                                    <a:rPr lang="en-NZ" sz="1400">
                                      <a:effectLst/>
                                      <a:latin typeface="Cambria Math" panose="02040503050406030204" pitchFamily="18" charset="0"/>
                                    </a:rPr>
                                    <m:t>𝑆𝐼</m:t>
                                  </m:r>
                                </m:e>
                                <m:sub>
                                  <m:r>
                                    <a:rPr lang="en-NZ" sz="1400">
                                      <a:effectLst/>
                                      <a:latin typeface="Cambria Math" panose="02040503050406030204" pitchFamily="18" charset="0"/>
                                    </a:rPr>
                                    <m:t>𝑁𝑆</m:t>
                                  </m:r>
                                </m:sub>
                              </m:sSub>
                            </m:oMath>
                          </a14:m>
                          <a:r>
                            <a:rPr lang="en-NZ" sz="2000" dirty="0">
                              <a:effectLst/>
                            </a:rPr>
                            <a:t> [95% CI]</a:t>
                          </a:r>
                          <a:endParaRPr lang="en-NZ" sz="2000" dirty="0">
                            <a:effectLst/>
                            <a:latin typeface="Arial" panose="020B0604020202020204" pitchFamily="34" charset="0"/>
                            <a:ea typeface="Calibri" panose="020F0502020204030204" pitchFamily="34" charset="0"/>
                          </a:endParaRPr>
                        </a:p>
                      </a:txBody>
                      <a:tcPr marL="55024" marR="55024" marT="0" marB="0" anchor="ctr">
                        <a:solidFill>
                          <a:srgbClr val="C5BDB1"/>
                        </a:solidFill>
                      </a:tcPr>
                    </a:tc>
                  </a:tr>
                  <a:tr h="127907">
                    <a:tc rowSpan="4">
                      <a:txBody>
                        <a:bodyPr/>
                        <a:lstStyle/>
                        <a:p>
                          <a:pPr marL="71755" marR="71755" algn="ctr">
                            <a:spcAft>
                              <a:spcPts val="0"/>
                            </a:spcAft>
                          </a:pPr>
                          <a:r>
                            <a:rPr lang="en-NZ" sz="2000" dirty="0">
                              <a:solidFill>
                                <a:sysClr val="windowText" lastClr="000000"/>
                              </a:solidFill>
                              <a:effectLst/>
                            </a:rPr>
                            <a:t>Day 1</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vert="vert270">
                        <a:solidFill>
                          <a:srgbClr val="C5BDB1"/>
                        </a:solidFill>
                      </a:tcPr>
                    </a:tc>
                    <a:tc>
                      <a:txBody>
                        <a:bodyPr/>
                        <a:lstStyle/>
                        <a:p>
                          <a:pPr algn="ctr">
                            <a:spcAft>
                              <a:spcPts val="0"/>
                            </a:spcAft>
                          </a:pPr>
                          <a:r>
                            <a:rPr lang="en-NZ" sz="2000" dirty="0">
                              <a:solidFill>
                                <a:sysClr val="windowText" lastClr="000000"/>
                              </a:solidFill>
                              <a:effectLst/>
                            </a:rPr>
                            <a:t>0-5</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dirty="0">
                              <a:effectLst/>
                            </a:rPr>
                            <a:t>1.39 [0.50 2.54]</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1.64 [0.63 2.63]</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a:effectLst/>
                            </a:rPr>
                            <a:t>-0.25 [-0.60, 0.06]</a:t>
                          </a:r>
                          <a:endParaRPr lang="en-NZ" sz="200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0.67</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-8.12 [-16.22, 4.67]</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a:solidFill>
                                <a:sysClr val="windowText" lastClr="000000"/>
                              </a:solidFill>
                              <a:effectLst/>
                            </a:rPr>
                            <a:t>6-11</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dirty="0">
                              <a:effectLst/>
                            </a:rPr>
                            <a:t>1.94 [1.11 3.35]</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2.58 [1.42 3.97]</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-0.63 [-1.04, -0.11]*</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0.53</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-1.31 [-6.22, 5.74]</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a:solidFill>
                                <a:sysClr val="windowText" lastClr="000000"/>
                              </a:solidFill>
                              <a:effectLst/>
                            </a:rPr>
                            <a:t>12-17</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2.54 [1.42 4.48]</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3.39 [1.63 4.79]</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a:effectLst/>
                            </a:rPr>
                            <a:t>-0.79 [-1.46, 0.22]</a:t>
                          </a:r>
                          <a:endParaRPr lang="en-NZ" sz="200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0.62</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-0.98 [-9.46, 7.26]</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a:solidFill>
                                <a:sysClr val="windowText" lastClr="000000"/>
                              </a:solidFill>
                              <a:effectLst/>
                            </a:rPr>
                            <a:t>18-23</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2.76 [1.57 5.09]</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3.22 [1.93 5.16]</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-0.42 [-0.93, 0.14]</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0.12</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3.72 [-1.99, 8.56]</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rowSpan="4">
                      <a:txBody>
                        <a:bodyPr/>
                        <a:lstStyle/>
                        <a:p>
                          <a:pPr marL="71755" marR="71755" algn="ctr">
                            <a:spcAft>
                              <a:spcPts val="0"/>
                            </a:spcAft>
                          </a:pPr>
                          <a:r>
                            <a:rPr lang="en-NZ" sz="2000" dirty="0">
                              <a:solidFill>
                                <a:sysClr val="windowText" lastClr="000000"/>
                              </a:solidFill>
                              <a:effectLst/>
                            </a:rPr>
                            <a:t>Day 2</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vert="vert270">
                        <a:solidFill>
                          <a:srgbClr val="C5BDB1"/>
                        </a:solidFill>
                      </a:tcPr>
                    </a:tc>
                    <a:tc>
                      <a:txBody>
                        <a:bodyPr/>
                        <a:lstStyle/>
                        <a:p>
                          <a:pPr algn="ctr">
                            <a:spcAft>
                              <a:spcPts val="0"/>
                            </a:spcAft>
                          </a:pPr>
                          <a:r>
                            <a:rPr lang="en-NZ" sz="2000">
                              <a:solidFill>
                                <a:sysClr val="windowText" lastClr="000000"/>
                              </a:solidFill>
                              <a:effectLst/>
                            </a:rPr>
                            <a:t>24-29</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2.96 [1.65 4.98]</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3.30 [1.81 4.85]</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-0.30 [-0.73, 0.13]</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0.30</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-2.70 [-8.60, 3.29]</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a:solidFill>
                                <a:sysClr val="windowText" lastClr="000000"/>
                              </a:solidFill>
                              <a:effectLst/>
                            </a:rPr>
                            <a:t>30-35</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dirty="0">
                              <a:effectLst/>
                            </a:rPr>
                            <a:t>3.08 [1.83  5.73]</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4.34 [2.35 7.21]</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-1.23 [-2.16, -0.20]*</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0.78</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0.34 [-8.54, 6.75]</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a:solidFill>
                                <a:sysClr val="windowText" lastClr="000000"/>
                              </a:solidFill>
                              <a:effectLst/>
                            </a:rPr>
                            <a:t>36-41</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3.13 [1.81 5.44]</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3.42 [2.23 5.36]</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-0.29 [-1.01, 0.43]</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b="1" dirty="0">
                              <a:solidFill>
                                <a:sysClr val="windowText" lastClr="000000"/>
                              </a:solidFill>
                              <a:effectLst/>
                            </a:rPr>
                            <a:t>&lt; 0.05</a:t>
                          </a:r>
                          <a:endParaRPr lang="en-NZ" sz="2000" b="1"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b="1" dirty="0">
                              <a:effectLst/>
                            </a:rPr>
                            <a:t>6.10 [0.35, 10.70]*</a:t>
                          </a:r>
                          <a:endParaRPr lang="en-NZ" sz="2000" b="1"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a:solidFill>
                                <a:sysClr val="windowText" lastClr="000000"/>
                              </a:solidFill>
                              <a:effectLst/>
                            </a:rPr>
                            <a:t>42-47</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3.22 [1.81 5.47]</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4.43 [2.48 6.24]</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-0.25 [-0.94, 0.16]</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0.14</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b="1" dirty="0">
                              <a:effectLst/>
                            </a:rPr>
                            <a:t>-5.66 [-11.61, -0.43]*</a:t>
                          </a:r>
                          <a:endParaRPr lang="en-NZ" sz="2000" b="1" dirty="0">
                            <a:effectLst/>
                            <a:latin typeface="Arial" panose="020B0604020202020204" pitchFamily="34" charset="0"/>
                            <a:ea typeface="Calibri" panose="020F0502020204030204" pitchFamily="34" charset="0"/>
                          </a:endParaRPr>
                        </a:p>
                      </a:txBody>
                      <a:tcPr marL="55024" marR="55024" marT="0" marB="0" anchor="ctr"/>
                    </a:tc>
                  </a:tr>
                  <a:tr h="127907">
                    <a:tc rowSpan="4">
                      <a:txBody>
                        <a:bodyPr/>
                        <a:lstStyle/>
                        <a:p>
                          <a:pPr marL="71755" marR="71755" algn="ctr">
                            <a:spcAft>
                              <a:spcPts val="0"/>
                            </a:spcAft>
                          </a:pPr>
                          <a:r>
                            <a:rPr lang="en-NZ" sz="2000" dirty="0">
                              <a:solidFill>
                                <a:sysClr val="windowText" lastClr="000000"/>
                              </a:solidFill>
                              <a:effectLst/>
                            </a:rPr>
                            <a:t>Day 3</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vert="vert270">
                        <a:solidFill>
                          <a:srgbClr val="C5BDB1"/>
                        </a:solidFill>
                      </a:tcPr>
                    </a:tc>
                    <a:tc>
                      <a:txBody>
                        <a:bodyPr/>
                        <a:lstStyle/>
                        <a:p>
                          <a:pPr algn="ctr">
                            <a:spcAft>
                              <a:spcPts val="0"/>
                            </a:spcAft>
                          </a:pPr>
                          <a:r>
                            <a:rPr lang="en-NZ" sz="2000">
                              <a:solidFill>
                                <a:sysClr val="windowText" lastClr="000000"/>
                              </a:solidFill>
                              <a:effectLst/>
                            </a:rPr>
                            <a:t>48-53</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3.28 [1.95 5.36]</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4.83 [3.13 8.63]</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-1.57 [-2.36, -0.97]*</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0.30</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-2.12 [-7.41, 1.77]</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a:solidFill>
                                <a:sysClr val="windowText" lastClr="000000"/>
                              </a:solidFill>
                              <a:effectLst/>
                            </a:rPr>
                            <a:t>54-59</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3.55 [2.03 5.50]</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4.65 [2.53 7.27]</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-1.12 [-2.04, -0.40]*</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0.35</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3.37 [-1.77, 8.20]</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a:solidFill>
                                <a:sysClr val="windowText" lastClr="000000"/>
                              </a:solidFill>
                              <a:effectLst/>
                            </a:rPr>
                            <a:t>60-65</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3.39 [2.18 5.18]</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4.19 [2.71 6.83]</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-0.81 [-1.59, -0.01]*</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0.45</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-2.50 [-9.06, 3.35]</a:t>
                          </a:r>
                          <a:endParaRPr lang="en-NZ" sz="2000" dirty="0">
                            <a:effectLst/>
                            <a:latin typeface="Arial" panose="020B0604020202020204" pitchFamily="34" charset="0"/>
                            <a:ea typeface="Calibri" panose="020F0502020204030204" pitchFamily="34" charset="0"/>
                          </a:endParaRPr>
                        </a:p>
                      </a:txBody>
                      <a:tcPr marL="55024" marR="55024" marT="0" marB="0" anchor="ctr"/>
                    </a:tc>
                  </a:tr>
                  <a:tr h="127907">
                    <a:tc vMerge="1">
                      <a:txBody>
                        <a:bodyPr/>
                        <a:lstStyle/>
                        <a:p>
                          <a:endParaRPr lang="en-NZ"/>
                        </a:p>
                      </a:txBody>
                      <a:tcPr/>
                    </a:tc>
                    <a:tc>
                      <a:txBody>
                        <a:bodyPr/>
                        <a:lstStyle/>
                        <a:p>
                          <a:pPr algn="ctr">
                            <a:spcAft>
                              <a:spcPts val="0"/>
                            </a:spcAft>
                          </a:pPr>
                          <a:r>
                            <a:rPr lang="en-NZ" sz="2000" dirty="0">
                              <a:solidFill>
                                <a:sysClr val="windowText" lastClr="000000"/>
                              </a:solidFill>
                              <a:effectLst/>
                            </a:rPr>
                            <a:t>66-71</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dirty="0">
                              <a:effectLst/>
                            </a:rPr>
                            <a:t>3.40 [2.43 5.07]</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3.86 [2.43 8.30]</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-0.47 [-1.43, 0.16]</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0.35</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-2.76 [-8.66, 2.80]</a:t>
                          </a:r>
                          <a:endParaRPr lang="en-NZ" sz="2000" dirty="0">
                            <a:effectLst/>
                            <a:latin typeface="Arial" panose="020B0604020202020204" pitchFamily="34" charset="0"/>
                            <a:ea typeface="Calibri" panose="020F0502020204030204" pitchFamily="34" charset="0"/>
                          </a:endParaRPr>
                        </a:p>
                      </a:txBody>
                      <a:tcPr marL="55024" marR="55024" marT="0" marB="0" anchor="ctr"/>
                    </a:tc>
                  </a:tr>
                </a:tbl>
              </a:graphicData>
            </a:graphic>
          </p:graphicFrame>
        </mc:Choice>
        <mc:Fallback xmlns="">
          <p:graphicFrame>
            <p:nvGraphicFramePr>
              <p:cNvPr id="21" name="Table 20"/>
              <p:cNvGraphicFramePr>
                <a:graphicFrameLocks noGrp="1"/>
              </p:cNvGraphicFramePr>
              <p:nvPr>
                <p:extLst>
                  <p:ext uri="{D42A27DB-BD31-4B8C-83A1-F6EECF244321}">
                    <p14:modId xmlns:p14="http://schemas.microsoft.com/office/powerpoint/2010/main" val="1391384688"/>
                  </p:ext>
                </p:extLst>
              </p:nvPr>
            </p:nvGraphicFramePr>
            <p:xfrm>
              <a:off x="728432" y="33430666"/>
              <a:ext cx="13941179" cy="4669097"/>
            </p:xfrm>
            <a:graphic>
              <a:graphicData uri="http://schemas.openxmlformats.org/drawingml/2006/table">
                <a:tbl>
                  <a:tblPr firstRow="1" firstCol="1" bandRow="1">
                    <a:tableStyleId>{F5AB1C69-6EDB-4FF4-983F-18BD219EF322}</a:tableStyleId>
                  </a:tblPr>
                  <a:tblGrid>
                    <a:gridCol w="604990"/>
                    <a:gridCol w="1162237"/>
                    <a:gridCol w="2343043"/>
                    <a:gridCol w="2488537"/>
                    <a:gridCol w="2388263"/>
                    <a:gridCol w="2185451"/>
                    <a:gridCol w="2768658"/>
                  </a:tblGrid>
                  <a:tr h="401897">
                    <a:tc rowSpan="2" gridSpan="2">
                      <a:txBody>
                        <a:bodyPr/>
                        <a:lstStyle/>
                        <a:p>
                          <a:pPr algn="ctr">
                            <a:spcAft>
                              <a:spcPts val="0"/>
                            </a:spcAft>
                          </a:pPr>
                          <a:r>
                            <a:rPr lang="en-NZ" sz="2000" dirty="0">
                              <a:solidFill>
                                <a:sysClr val="windowText" lastClr="000000"/>
                              </a:solidFill>
                              <a:effectLst/>
                            </a:rPr>
                            <a:t>Hours</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solidFill>
                          <a:srgbClr val="C5BDB1"/>
                        </a:solidFill>
                      </a:tcPr>
                    </a:tc>
                    <a:tc rowSpan="2" hMerge="1">
                      <a:txBody>
                        <a:bodyPr/>
                        <a:lstStyle/>
                        <a:p>
                          <a:endParaRPr lang="en-NZ"/>
                        </a:p>
                      </a:txBody>
                      <a:tcPr/>
                    </a:tc>
                    <a:tc gridSpan="5">
                      <a:txBody>
                        <a:bodyPr/>
                        <a:lstStyle/>
                        <a:p>
                          <a:pPr algn="ctr">
                            <a:spcAft>
                              <a:spcPts val="0"/>
                            </a:spcAft>
                          </a:pPr>
                          <a:r>
                            <a:rPr lang="en-NZ" sz="2000" dirty="0">
                              <a:solidFill>
                                <a:sysClr val="windowText" lastClr="000000"/>
                              </a:solidFill>
                              <a:effectLst/>
                            </a:rPr>
                            <a:t>Cohort 1: 145 patients</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solidFill>
                          <a:srgbClr val="C5BDB1"/>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609600">
                    <a:tc gridSpan="2" vMerge="1">
                      <a:txBody>
                        <a:bodyPr/>
                        <a:lstStyle/>
                        <a:p>
                          <a:endParaRPr lang="en-NZ"/>
                        </a:p>
                      </a:txBody>
                      <a:tcPr/>
                    </a:tc>
                    <a:tc hMerge="1" vMerge="1">
                      <a:txBody>
                        <a:bodyPr/>
                        <a:lstStyle/>
                        <a:p>
                          <a:endParaRPr lang="en-NZ"/>
                        </a:p>
                      </a:txBody>
                      <a:tcPr/>
                    </a:tc>
                    <a:tc>
                      <a:txBody>
                        <a:bodyPr/>
                        <a:lstStyle/>
                        <a:p>
                          <a:endParaRPr lang="en-US"/>
                        </a:p>
                      </a:txBody>
                      <a:tcPr marL="52882" marR="52882" marT="0" marB="0" anchor="ctr">
                        <a:lnL w="38100" cap="flat" cmpd="sng" algn="ctr">
                          <a:solidFill>
                            <a:schemeClr val="bg1"/>
                          </a:solidFill>
                          <a:prstDash val="solid"/>
                          <a:round/>
                          <a:headEnd type="none" w="med" len="med"/>
                          <a:tailEnd type="none" w="med" len="med"/>
                        </a:lnL>
                        <a:blipFill rotWithShape="0">
                          <a:blip r:embed="rId4"/>
                          <a:stretch>
                            <a:fillRect l="-76364" t="-71000" r="-420000" b="-625000"/>
                          </a:stretch>
                        </a:blipFill>
                      </a:tcPr>
                    </a:tc>
                    <a:tc>
                      <a:txBody>
                        <a:bodyPr/>
                        <a:lstStyle/>
                        <a:p>
                          <a:endParaRPr lang="en-US"/>
                        </a:p>
                      </a:txBody>
                      <a:tcPr marL="52882" marR="52882" marT="0" marB="0" anchor="ctr">
                        <a:blipFill rotWithShape="0">
                          <a:blip r:embed="rId4"/>
                          <a:stretch>
                            <a:fillRect l="-166422" t="-71000" r="-296324" b="-625000"/>
                          </a:stretch>
                        </a:blipFill>
                      </a:tcPr>
                    </a:tc>
                    <a:tc>
                      <a:txBody>
                        <a:bodyPr/>
                        <a:lstStyle/>
                        <a:p>
                          <a:endParaRPr lang="en-US"/>
                        </a:p>
                      </a:txBody>
                      <a:tcPr marL="52882" marR="52882" marT="0" marB="0">
                        <a:lnR w="38100" cap="flat" cmpd="sng" algn="ctr">
                          <a:solidFill>
                            <a:schemeClr val="tx1"/>
                          </a:solidFill>
                          <a:prstDash val="sysDash"/>
                          <a:round/>
                          <a:headEnd type="none" w="med" len="med"/>
                          <a:tailEnd type="none" w="med" len="med"/>
                        </a:lnR>
                        <a:blipFill rotWithShape="0">
                          <a:blip r:embed="rId4"/>
                          <a:stretch>
                            <a:fillRect l="-277296" t="-71000" r="-208418" b="-625000"/>
                          </a:stretch>
                        </a:blipFill>
                      </a:tcPr>
                    </a:tc>
                    <a:tc>
                      <a:txBody>
                        <a:bodyPr/>
                        <a:lstStyle/>
                        <a:p>
                          <a:pPr algn="ctr">
                            <a:spcAft>
                              <a:spcPts val="0"/>
                            </a:spcAft>
                          </a:pPr>
                          <a:r>
                            <a:rPr lang="en-NZ" sz="2000" dirty="0">
                              <a:solidFill>
                                <a:sysClr val="windowText" lastClr="000000"/>
                              </a:solidFill>
                              <a:effectLst/>
                            </a:rPr>
                            <a:t>KS-Test p-value</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solidFill>
                          <a:srgbClr val="C5BDB1"/>
                        </a:solidFill>
                      </a:tcPr>
                    </a:tc>
                    <a:tc>
                      <a:txBody>
                        <a:bodyPr/>
                        <a:lstStyle/>
                        <a:p>
                          <a:endParaRPr lang="en-US"/>
                        </a:p>
                      </a:txBody>
                      <a:tcPr marL="55024" marR="55024" marT="0" marB="0" anchor="ctr">
                        <a:blipFill rotWithShape="0">
                          <a:blip r:embed="rId4"/>
                          <a:stretch>
                            <a:fillRect l="-404846" t="-71000" r="-881" b="-625000"/>
                          </a:stretch>
                        </a:blipFill>
                      </a:tcPr>
                    </a:tc>
                  </a:tr>
                  <a:tr h="304800">
                    <a:tc rowSpan="4">
                      <a:txBody>
                        <a:bodyPr/>
                        <a:lstStyle/>
                        <a:p>
                          <a:pPr marL="71755" marR="71755" algn="ctr">
                            <a:spcAft>
                              <a:spcPts val="0"/>
                            </a:spcAft>
                          </a:pPr>
                          <a:r>
                            <a:rPr lang="en-NZ" sz="2000" dirty="0">
                              <a:solidFill>
                                <a:sysClr val="windowText" lastClr="000000"/>
                              </a:solidFill>
                              <a:effectLst/>
                            </a:rPr>
                            <a:t>Day 1</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vert="vert270">
                        <a:solidFill>
                          <a:srgbClr val="C5BDB1"/>
                        </a:solidFill>
                      </a:tcPr>
                    </a:tc>
                    <a:tc>
                      <a:txBody>
                        <a:bodyPr/>
                        <a:lstStyle/>
                        <a:p>
                          <a:pPr algn="ctr">
                            <a:spcAft>
                              <a:spcPts val="0"/>
                            </a:spcAft>
                          </a:pPr>
                          <a:r>
                            <a:rPr lang="en-NZ" sz="2000" dirty="0">
                              <a:solidFill>
                                <a:sysClr val="windowText" lastClr="000000"/>
                              </a:solidFill>
                              <a:effectLst/>
                            </a:rPr>
                            <a:t>0-5</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dirty="0">
                              <a:effectLst/>
                            </a:rPr>
                            <a:t>1.39 [0.50 2.54]</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1.64 [0.63 2.63]</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a:effectLst/>
                            </a:rPr>
                            <a:t>-0.25 [-0.60, 0.06]</a:t>
                          </a:r>
                          <a:endParaRPr lang="en-NZ" sz="200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0.67</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-8.12 [-16.22, 4.67]</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a:solidFill>
                                <a:sysClr val="windowText" lastClr="000000"/>
                              </a:solidFill>
                              <a:effectLst/>
                            </a:rPr>
                            <a:t>6-11</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dirty="0">
                              <a:effectLst/>
                            </a:rPr>
                            <a:t>1.94 [1.11 3.35]</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2.58 [1.42 3.97]</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-0.63 [-1.04, -0.11]*</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0.53</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-1.31 [-6.22, 5.74]</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a:solidFill>
                                <a:sysClr val="windowText" lastClr="000000"/>
                              </a:solidFill>
                              <a:effectLst/>
                            </a:rPr>
                            <a:t>12-17</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2.54 [1.42 4.48]</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3.39 [1.63 4.79]</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a:effectLst/>
                            </a:rPr>
                            <a:t>-0.79 [-1.46, 0.22]</a:t>
                          </a:r>
                          <a:endParaRPr lang="en-NZ" sz="200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0.62</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-0.98 [-9.46, 7.26]</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a:solidFill>
                                <a:sysClr val="windowText" lastClr="000000"/>
                              </a:solidFill>
                              <a:effectLst/>
                            </a:rPr>
                            <a:t>18-23</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2.76 [1.57 5.09]</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3.22 [1.93 5.16]</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-0.42 [-0.93, 0.14]</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0.12</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3.72 [-1.99, 8.56]</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rowSpan="4">
                      <a:txBody>
                        <a:bodyPr/>
                        <a:lstStyle/>
                        <a:p>
                          <a:pPr marL="71755" marR="71755" algn="ctr">
                            <a:spcAft>
                              <a:spcPts val="0"/>
                            </a:spcAft>
                          </a:pPr>
                          <a:r>
                            <a:rPr lang="en-NZ" sz="2000" dirty="0">
                              <a:solidFill>
                                <a:sysClr val="windowText" lastClr="000000"/>
                              </a:solidFill>
                              <a:effectLst/>
                            </a:rPr>
                            <a:t>Day 2</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vert="vert270">
                        <a:solidFill>
                          <a:srgbClr val="C5BDB1"/>
                        </a:solidFill>
                      </a:tcPr>
                    </a:tc>
                    <a:tc>
                      <a:txBody>
                        <a:bodyPr/>
                        <a:lstStyle/>
                        <a:p>
                          <a:pPr algn="ctr">
                            <a:spcAft>
                              <a:spcPts val="0"/>
                            </a:spcAft>
                          </a:pPr>
                          <a:r>
                            <a:rPr lang="en-NZ" sz="2000">
                              <a:solidFill>
                                <a:sysClr val="windowText" lastClr="000000"/>
                              </a:solidFill>
                              <a:effectLst/>
                            </a:rPr>
                            <a:t>24-29</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2.96 [1.65 4.98]</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3.30 [1.81 4.85]</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-0.30 [-0.73, 0.13]</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0.30</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-2.70 [-8.60, 3.29]</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a:solidFill>
                                <a:sysClr val="windowText" lastClr="000000"/>
                              </a:solidFill>
                              <a:effectLst/>
                            </a:rPr>
                            <a:t>30-35</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dirty="0">
                              <a:effectLst/>
                            </a:rPr>
                            <a:t>3.08 [1.83  5.73]</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4.34 [2.35 7.21]</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-1.23 [-2.16, -0.20]*</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0.78</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0.34 [-8.54, 6.75]</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a:solidFill>
                                <a:sysClr val="windowText" lastClr="000000"/>
                              </a:solidFill>
                              <a:effectLst/>
                            </a:rPr>
                            <a:t>36-41</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3.13 [1.81 5.44]</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3.42 [2.23 5.36]</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-0.29 [-1.01, 0.43]</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b="1" dirty="0">
                              <a:solidFill>
                                <a:sysClr val="windowText" lastClr="000000"/>
                              </a:solidFill>
                              <a:effectLst/>
                            </a:rPr>
                            <a:t>&lt; 0.05</a:t>
                          </a:r>
                          <a:endParaRPr lang="en-NZ" sz="2000" b="1"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b="1" dirty="0">
                              <a:effectLst/>
                            </a:rPr>
                            <a:t>6.10 [0.35, 10.70]*</a:t>
                          </a:r>
                          <a:endParaRPr lang="en-NZ" sz="2000" b="1"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a:solidFill>
                                <a:sysClr val="windowText" lastClr="000000"/>
                              </a:solidFill>
                              <a:effectLst/>
                            </a:rPr>
                            <a:t>42-47</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3.22 [1.81 5.47]</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4.43 [2.48 6.24]</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-0.25 [-0.94, 0.16]</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0.14</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b="1" dirty="0">
                              <a:effectLst/>
                            </a:rPr>
                            <a:t>-5.66 [-11.61, -0.43]*</a:t>
                          </a:r>
                          <a:endParaRPr lang="en-NZ" sz="2000" b="1" dirty="0">
                            <a:effectLst/>
                            <a:latin typeface="Arial" panose="020B0604020202020204" pitchFamily="34" charset="0"/>
                            <a:ea typeface="Calibri" panose="020F0502020204030204" pitchFamily="34" charset="0"/>
                          </a:endParaRPr>
                        </a:p>
                      </a:txBody>
                      <a:tcPr marL="55024" marR="55024" marT="0" marB="0" anchor="ctr"/>
                    </a:tc>
                  </a:tr>
                  <a:tr h="304800">
                    <a:tc rowSpan="4">
                      <a:txBody>
                        <a:bodyPr/>
                        <a:lstStyle/>
                        <a:p>
                          <a:pPr marL="71755" marR="71755" algn="ctr">
                            <a:spcAft>
                              <a:spcPts val="0"/>
                            </a:spcAft>
                          </a:pPr>
                          <a:r>
                            <a:rPr lang="en-NZ" sz="2000" dirty="0">
                              <a:solidFill>
                                <a:sysClr val="windowText" lastClr="000000"/>
                              </a:solidFill>
                              <a:effectLst/>
                            </a:rPr>
                            <a:t>Day 3</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vert="vert270">
                        <a:solidFill>
                          <a:srgbClr val="C5BDB1"/>
                        </a:solidFill>
                      </a:tcPr>
                    </a:tc>
                    <a:tc>
                      <a:txBody>
                        <a:bodyPr/>
                        <a:lstStyle/>
                        <a:p>
                          <a:pPr algn="ctr">
                            <a:spcAft>
                              <a:spcPts val="0"/>
                            </a:spcAft>
                          </a:pPr>
                          <a:r>
                            <a:rPr lang="en-NZ" sz="2000">
                              <a:solidFill>
                                <a:sysClr val="windowText" lastClr="000000"/>
                              </a:solidFill>
                              <a:effectLst/>
                            </a:rPr>
                            <a:t>48-53</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3.28 [1.95 5.36]</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4.83 [3.13 8.63]</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-1.57 [-2.36, -0.97]*</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0.30</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-2.12 [-7.41, 1.77]</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a:solidFill>
                                <a:sysClr val="windowText" lastClr="000000"/>
                              </a:solidFill>
                              <a:effectLst/>
                            </a:rPr>
                            <a:t>54-59</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3.55 [2.03 5.50]</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4.65 [2.53 7.27]</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-1.12 [-2.04, -0.40]*</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0.35</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3.37 [-1.77, 8.20]</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a:solidFill>
                                <a:sysClr val="windowText" lastClr="000000"/>
                              </a:solidFill>
                              <a:effectLst/>
                            </a:rPr>
                            <a:t>60-65</a:t>
                          </a:r>
                          <a:endParaRPr lang="en-NZ" sz="200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a:effectLst/>
                            </a:rPr>
                            <a:t>3.39 [2.18 5.18]</a:t>
                          </a:r>
                          <a:endParaRPr lang="en-NZ" sz="200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4.19 [2.71 6.83]</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b="1" dirty="0">
                              <a:effectLst/>
                            </a:rPr>
                            <a:t>-0.81 [-1.59, -0.01]*</a:t>
                          </a:r>
                          <a:endParaRPr lang="en-NZ" sz="2000" b="1"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0.45</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-2.50 [-9.06, 3.35]</a:t>
                          </a:r>
                          <a:endParaRPr lang="en-NZ" sz="2000" dirty="0">
                            <a:effectLst/>
                            <a:latin typeface="Arial" panose="020B0604020202020204" pitchFamily="34" charset="0"/>
                            <a:ea typeface="Calibri" panose="020F0502020204030204" pitchFamily="34" charset="0"/>
                          </a:endParaRPr>
                        </a:p>
                      </a:txBody>
                      <a:tcPr marL="55024" marR="55024" marT="0" marB="0" anchor="ctr"/>
                    </a:tc>
                  </a:tr>
                  <a:tr h="304800">
                    <a:tc vMerge="1">
                      <a:txBody>
                        <a:bodyPr/>
                        <a:lstStyle/>
                        <a:p>
                          <a:endParaRPr lang="en-NZ"/>
                        </a:p>
                      </a:txBody>
                      <a:tcPr/>
                    </a:tc>
                    <a:tc>
                      <a:txBody>
                        <a:bodyPr/>
                        <a:lstStyle/>
                        <a:p>
                          <a:pPr algn="ctr">
                            <a:spcAft>
                              <a:spcPts val="0"/>
                            </a:spcAft>
                          </a:pPr>
                          <a:r>
                            <a:rPr lang="en-NZ" sz="2000" dirty="0">
                              <a:solidFill>
                                <a:sysClr val="windowText" lastClr="000000"/>
                              </a:solidFill>
                              <a:effectLst/>
                            </a:rPr>
                            <a:t>66-71</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bg1"/>
                          </a:solidFill>
                          <a:prstDash val="solid"/>
                          <a:round/>
                          <a:headEnd type="none" w="med" len="med"/>
                          <a:tailEnd type="none" w="med" len="med"/>
                        </a:lnR>
                      </a:tcPr>
                    </a:tc>
                    <a:tc>
                      <a:txBody>
                        <a:bodyPr/>
                        <a:lstStyle/>
                        <a:p>
                          <a:pPr algn="ctr">
                            <a:spcAft>
                              <a:spcPts val="0"/>
                            </a:spcAft>
                          </a:pPr>
                          <a:r>
                            <a:rPr lang="en-NZ" sz="2000" dirty="0">
                              <a:effectLst/>
                            </a:rPr>
                            <a:t>3.40 [2.43 5.07]</a:t>
                          </a:r>
                          <a:endParaRPr lang="en-NZ" sz="2000" dirty="0">
                            <a:effectLst/>
                            <a:latin typeface="Arial" panose="020B0604020202020204" pitchFamily="34" charset="0"/>
                            <a:ea typeface="Calibri" panose="020F0502020204030204" pitchFamily="34" charset="0"/>
                          </a:endParaRPr>
                        </a:p>
                      </a:txBody>
                      <a:tcPr marL="52882" marR="52882" marT="0" marB="0" anchor="ctr">
                        <a:lnL w="38100" cap="flat" cmpd="sng" algn="ctr">
                          <a:solidFill>
                            <a:schemeClr val="bg1"/>
                          </a:solidFill>
                          <a:prstDash val="solid"/>
                          <a:round/>
                          <a:headEnd type="none" w="med" len="med"/>
                          <a:tailEnd type="none" w="med" len="med"/>
                        </a:lnL>
                      </a:tcPr>
                    </a:tc>
                    <a:tc>
                      <a:txBody>
                        <a:bodyPr/>
                        <a:lstStyle/>
                        <a:p>
                          <a:pPr algn="ctr">
                            <a:spcAft>
                              <a:spcPts val="0"/>
                            </a:spcAft>
                          </a:pPr>
                          <a:r>
                            <a:rPr lang="en-NZ" sz="2000" dirty="0">
                              <a:effectLst/>
                            </a:rPr>
                            <a:t>3.86 [2.43 8.30]</a:t>
                          </a:r>
                          <a:endParaRPr lang="en-NZ" sz="2000" dirty="0">
                            <a:effectLst/>
                            <a:latin typeface="Arial" panose="020B0604020202020204" pitchFamily="34" charset="0"/>
                            <a:ea typeface="Calibri" panose="020F0502020204030204" pitchFamily="34" charset="0"/>
                          </a:endParaRPr>
                        </a:p>
                      </a:txBody>
                      <a:tcPr marL="52882" marR="52882" marT="0" marB="0" anchor="ctr"/>
                    </a:tc>
                    <a:tc>
                      <a:txBody>
                        <a:bodyPr/>
                        <a:lstStyle/>
                        <a:p>
                          <a:pPr algn="ctr">
                            <a:spcAft>
                              <a:spcPts val="0"/>
                            </a:spcAft>
                          </a:pPr>
                          <a:r>
                            <a:rPr lang="en-NZ" sz="2000" dirty="0">
                              <a:effectLst/>
                            </a:rPr>
                            <a:t>-0.47 [-1.43, 0.16]</a:t>
                          </a:r>
                          <a:endParaRPr lang="en-NZ" sz="2000" dirty="0">
                            <a:effectLst/>
                            <a:latin typeface="Arial" panose="020B0604020202020204" pitchFamily="34" charset="0"/>
                            <a:ea typeface="Calibri" panose="020F0502020204030204" pitchFamily="34" charset="0"/>
                          </a:endParaRPr>
                        </a:p>
                      </a:txBody>
                      <a:tcPr marL="52882" marR="52882" marT="0" marB="0" anchor="ctr">
                        <a:lnR w="38100" cap="flat" cmpd="sng" algn="ctr">
                          <a:solidFill>
                            <a:schemeClr val="tx1"/>
                          </a:solidFill>
                          <a:prstDash val="sysDash"/>
                          <a:round/>
                          <a:headEnd type="none" w="med" len="med"/>
                          <a:tailEnd type="none" w="med" len="med"/>
                        </a:lnR>
                      </a:tcPr>
                    </a:tc>
                    <a:tc>
                      <a:txBody>
                        <a:bodyPr/>
                        <a:lstStyle/>
                        <a:p>
                          <a:pPr algn="ctr">
                            <a:spcAft>
                              <a:spcPts val="0"/>
                            </a:spcAft>
                          </a:pPr>
                          <a:r>
                            <a:rPr lang="en-NZ" sz="2000" dirty="0">
                              <a:solidFill>
                                <a:sysClr val="windowText" lastClr="000000"/>
                              </a:solidFill>
                              <a:effectLst/>
                            </a:rPr>
                            <a:t>0.35</a:t>
                          </a:r>
                          <a:endParaRPr lang="en-NZ" sz="2000" dirty="0">
                            <a:solidFill>
                              <a:sysClr val="windowText" lastClr="000000"/>
                            </a:solidFill>
                            <a:effectLst/>
                            <a:latin typeface="Arial" panose="020B0604020202020204" pitchFamily="34" charset="0"/>
                            <a:ea typeface="Calibri" panose="020F0502020204030204" pitchFamily="34" charset="0"/>
                          </a:endParaRPr>
                        </a:p>
                      </a:txBody>
                      <a:tcPr marL="55024" marR="55024" marT="0" marB="0" anchor="ctr">
                        <a:lnL w="38100" cap="flat" cmpd="sng" algn="ctr">
                          <a:solidFill>
                            <a:schemeClr val="tx1"/>
                          </a:solidFill>
                          <a:prstDash val="sysDash"/>
                          <a:round/>
                          <a:headEnd type="none" w="med" len="med"/>
                          <a:tailEnd type="none" w="med" len="med"/>
                        </a:lnL>
                      </a:tcPr>
                    </a:tc>
                    <a:tc>
                      <a:txBody>
                        <a:bodyPr/>
                        <a:lstStyle/>
                        <a:p>
                          <a:pPr algn="ctr">
                            <a:spcAft>
                              <a:spcPts val="0"/>
                            </a:spcAft>
                          </a:pPr>
                          <a:r>
                            <a:rPr lang="en-NZ" sz="2000" dirty="0">
                              <a:effectLst/>
                            </a:rPr>
                            <a:t>-2.76 [-8.66, 2.80]</a:t>
                          </a:r>
                          <a:endParaRPr lang="en-NZ" sz="2000" dirty="0">
                            <a:effectLst/>
                            <a:latin typeface="Arial" panose="020B0604020202020204" pitchFamily="34" charset="0"/>
                            <a:ea typeface="Calibri" panose="020F0502020204030204" pitchFamily="34" charset="0"/>
                          </a:endParaRPr>
                        </a:p>
                      </a:txBody>
                      <a:tcPr marL="55024" marR="55024" marT="0" marB="0" anchor="ctr"/>
                    </a:tc>
                  </a:tr>
                </a:tbl>
              </a:graphicData>
            </a:graphic>
          </p:graphicFrame>
        </mc:Fallback>
      </mc:AlternateContent>
      <p:sp>
        <p:nvSpPr>
          <p:cNvPr id="23" name="Rectangle 22"/>
          <p:cNvSpPr/>
          <p:nvPr/>
        </p:nvSpPr>
        <p:spPr>
          <a:xfrm>
            <a:off x="0" y="800100"/>
            <a:ext cx="30275213" cy="2951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8800" b="1" dirty="0" err="1" smtClean="0">
                <a:solidFill>
                  <a:schemeClr val="tx1"/>
                </a:solidFill>
              </a:rPr>
              <a:t>Glycaemic</a:t>
            </a:r>
            <a:r>
              <a:rPr lang="fr-BE" sz="8800" b="1" dirty="0" smtClean="0">
                <a:solidFill>
                  <a:schemeClr val="tx1"/>
                </a:solidFill>
              </a:rPr>
              <a:t> </a:t>
            </a:r>
            <a:r>
              <a:rPr lang="fr-BE" sz="8800" b="1" dirty="0" err="1" smtClean="0">
                <a:solidFill>
                  <a:schemeClr val="tx1"/>
                </a:solidFill>
              </a:rPr>
              <a:t>Variability</a:t>
            </a:r>
            <a:r>
              <a:rPr lang="fr-BE" sz="8800" b="1" dirty="0" smtClean="0">
                <a:solidFill>
                  <a:schemeClr val="tx1"/>
                </a:solidFill>
              </a:rPr>
              <a:t> and </a:t>
            </a:r>
            <a:r>
              <a:rPr lang="fr-BE" sz="8800" b="1" dirty="0" err="1" smtClean="0">
                <a:solidFill>
                  <a:schemeClr val="tx1"/>
                </a:solidFill>
              </a:rPr>
              <a:t>Mortality</a:t>
            </a:r>
            <a:r>
              <a:rPr lang="fr-BE" sz="8800" b="1" dirty="0" smtClean="0">
                <a:solidFill>
                  <a:schemeClr val="tx1"/>
                </a:solidFill>
              </a:rPr>
              <a:t> in </a:t>
            </a:r>
            <a:r>
              <a:rPr lang="fr-BE" sz="8800" b="1" dirty="0" err="1" smtClean="0">
                <a:solidFill>
                  <a:schemeClr val="tx1"/>
                </a:solidFill>
              </a:rPr>
              <a:t>Glycaemic</a:t>
            </a:r>
            <a:r>
              <a:rPr lang="fr-BE" sz="8800" b="1" dirty="0" smtClean="0">
                <a:solidFill>
                  <a:schemeClr val="tx1"/>
                </a:solidFill>
              </a:rPr>
              <a:t> Control – Protocol or Patient? </a:t>
            </a:r>
            <a:endParaRPr lang="en-NZ" sz="8800" b="1" dirty="0">
              <a:solidFill>
                <a:schemeClr val="tx1"/>
              </a:solidFill>
            </a:endParaRPr>
          </a:p>
        </p:txBody>
      </p:sp>
      <p:sp>
        <p:nvSpPr>
          <p:cNvPr id="32" name="Rectangle 31"/>
          <p:cNvSpPr/>
          <p:nvPr/>
        </p:nvSpPr>
        <p:spPr>
          <a:xfrm>
            <a:off x="0" y="39837043"/>
            <a:ext cx="30275213" cy="2982869"/>
          </a:xfrm>
          <a:prstGeom prst="rect">
            <a:avLst/>
          </a:prstGeom>
          <a:solidFill>
            <a:srgbClr val="C5BDB1">
              <a:alpha val="70000"/>
            </a:srgbClr>
          </a:solidFill>
          <a:ln w="63500">
            <a:solidFill>
              <a:srgbClr val="E6D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a:r>
              <a:rPr lang="da-DK" sz="2000" dirty="0" smtClean="0">
                <a:solidFill>
                  <a:schemeClr val="tx1"/>
                </a:solidFill>
              </a:rPr>
              <a:t>[1] Lin, J., et al., </a:t>
            </a:r>
            <a:r>
              <a:rPr lang="en-NZ" sz="2000" i="1" dirty="0" smtClean="0">
                <a:solidFill>
                  <a:schemeClr val="tx1"/>
                </a:solidFill>
              </a:rPr>
              <a:t>A physiological Intensive Control Insulin-Nutrition-Glucose (ICING) model validated in critically ill patients.</a:t>
            </a:r>
            <a:r>
              <a:rPr lang="en-NZ" sz="2000" dirty="0" smtClean="0">
                <a:solidFill>
                  <a:schemeClr val="tx1"/>
                </a:solidFill>
              </a:rPr>
              <a:t> </a:t>
            </a:r>
            <a:r>
              <a:rPr lang="en-NZ" sz="2000" dirty="0" err="1" smtClean="0">
                <a:solidFill>
                  <a:schemeClr val="tx1"/>
                </a:solidFill>
              </a:rPr>
              <a:t>Comput</a:t>
            </a:r>
            <a:r>
              <a:rPr lang="en-NZ" sz="2000" dirty="0" smtClean="0">
                <a:solidFill>
                  <a:schemeClr val="tx1"/>
                </a:solidFill>
              </a:rPr>
              <a:t> Methods Programs Biomed, 2011. </a:t>
            </a:r>
            <a:r>
              <a:rPr lang="en-NZ" sz="2000" b="1" dirty="0" smtClean="0">
                <a:solidFill>
                  <a:schemeClr val="tx1"/>
                </a:solidFill>
              </a:rPr>
              <a:t>102</a:t>
            </a:r>
            <a:r>
              <a:rPr lang="en-NZ" sz="2000" dirty="0" smtClean="0">
                <a:solidFill>
                  <a:schemeClr val="tx1"/>
                </a:solidFill>
              </a:rPr>
              <a:t>(2): p. 192-205.</a:t>
            </a:r>
          </a:p>
          <a:p>
            <a:pPr marL="723900"/>
            <a:r>
              <a:rPr lang="nb-NO" sz="2000" dirty="0" smtClean="0">
                <a:solidFill>
                  <a:schemeClr val="tx1"/>
                </a:solidFill>
              </a:rPr>
              <a:t>[2] Freckmann, G., et al., </a:t>
            </a:r>
            <a:r>
              <a:rPr lang="en-NZ" sz="2000" i="1" dirty="0" smtClean="0">
                <a:solidFill>
                  <a:schemeClr val="tx1"/>
                </a:solidFill>
              </a:rPr>
              <a:t>System accuracy evaluation of 27 blood glucose monitoring systems according to DIN EN ISO 15197.</a:t>
            </a:r>
            <a:r>
              <a:rPr lang="en-NZ" sz="2000" dirty="0" smtClean="0">
                <a:solidFill>
                  <a:schemeClr val="tx1"/>
                </a:solidFill>
              </a:rPr>
              <a:t> Diabetes </a:t>
            </a:r>
            <a:r>
              <a:rPr lang="en-NZ" sz="2000" dirty="0" err="1" smtClean="0">
                <a:solidFill>
                  <a:schemeClr val="tx1"/>
                </a:solidFill>
              </a:rPr>
              <a:t>Technol</a:t>
            </a:r>
            <a:r>
              <a:rPr lang="en-NZ" sz="2000" dirty="0" smtClean="0">
                <a:solidFill>
                  <a:schemeClr val="tx1"/>
                </a:solidFill>
              </a:rPr>
              <a:t> </a:t>
            </a:r>
            <a:r>
              <a:rPr lang="en-NZ" sz="2000" dirty="0" err="1" smtClean="0">
                <a:solidFill>
                  <a:schemeClr val="tx1"/>
                </a:solidFill>
              </a:rPr>
              <a:t>Ther</a:t>
            </a:r>
            <a:r>
              <a:rPr lang="en-NZ" sz="2000" dirty="0" smtClean="0">
                <a:solidFill>
                  <a:schemeClr val="tx1"/>
                </a:solidFill>
              </a:rPr>
              <a:t>, 2010. </a:t>
            </a:r>
            <a:r>
              <a:rPr lang="en-NZ" sz="2000" b="1" dirty="0" smtClean="0">
                <a:solidFill>
                  <a:schemeClr val="tx1"/>
                </a:solidFill>
              </a:rPr>
              <a:t>12</a:t>
            </a:r>
            <a:r>
              <a:rPr lang="en-NZ" sz="2000" dirty="0" smtClean="0">
                <a:solidFill>
                  <a:schemeClr val="tx1"/>
                </a:solidFill>
              </a:rPr>
              <a:t>(3): p. 221-31.</a:t>
            </a:r>
          </a:p>
          <a:p>
            <a:pPr marL="723900"/>
            <a:r>
              <a:rPr lang="en-NZ" sz="2000" dirty="0" smtClean="0">
                <a:solidFill>
                  <a:schemeClr val="tx1"/>
                </a:solidFill>
              </a:rPr>
              <a:t>[3] SKUP, </a:t>
            </a:r>
            <a:r>
              <a:rPr lang="en-NZ" sz="2000" i="1" dirty="0" err="1" smtClean="0">
                <a:solidFill>
                  <a:schemeClr val="tx1"/>
                </a:solidFill>
              </a:rPr>
              <a:t>Glucocard</a:t>
            </a:r>
            <a:r>
              <a:rPr lang="en-NZ" sz="2000" i="1" dirty="0" smtClean="0">
                <a:solidFill>
                  <a:schemeClr val="tx1"/>
                </a:solidFill>
              </a:rPr>
              <a:t> X-Meter : Meter and test strips designed for glucose self-measurement </a:t>
            </a:r>
            <a:r>
              <a:rPr lang="en-NZ" sz="2000" i="1" dirty="0" err="1" smtClean="0">
                <a:solidFill>
                  <a:schemeClr val="tx1"/>
                </a:solidFill>
              </a:rPr>
              <a:t>manufactered</a:t>
            </a:r>
            <a:r>
              <a:rPr lang="en-NZ" sz="2000" i="1" dirty="0" smtClean="0">
                <a:solidFill>
                  <a:schemeClr val="tx1"/>
                </a:solidFill>
              </a:rPr>
              <a:t> by </a:t>
            </a:r>
            <a:r>
              <a:rPr lang="en-NZ" sz="2000" i="1" dirty="0" err="1" smtClean="0">
                <a:solidFill>
                  <a:schemeClr val="tx1"/>
                </a:solidFill>
              </a:rPr>
              <a:t>Arkray</a:t>
            </a:r>
            <a:r>
              <a:rPr lang="en-NZ" sz="2000" i="1" dirty="0" smtClean="0">
                <a:solidFill>
                  <a:schemeClr val="tx1"/>
                </a:solidFill>
              </a:rPr>
              <a:t>, Inc.</a:t>
            </a:r>
            <a:r>
              <a:rPr lang="en-NZ" sz="2000" dirty="0" smtClean="0">
                <a:solidFill>
                  <a:schemeClr val="tx1"/>
                </a:solidFill>
              </a:rPr>
              <a:t> 2006, University of Bergen: Norway.</a:t>
            </a:r>
          </a:p>
        </p:txBody>
      </p:sp>
      <p:pic>
        <p:nvPicPr>
          <p:cNvPr id="33" name="Picture 32"/>
          <p:cNvPicPr>
            <a:picLocks noChangeAspect="1"/>
          </p:cNvPicPr>
          <p:nvPr/>
        </p:nvPicPr>
        <p:blipFill>
          <a:blip r:embed="rId5"/>
          <a:stretch>
            <a:fillRect/>
          </a:stretch>
        </p:blipFill>
        <p:spPr>
          <a:xfrm>
            <a:off x="15320047" y="19057466"/>
            <a:ext cx="4052377" cy="3040779"/>
          </a:xfrm>
          <a:prstGeom prst="rect">
            <a:avLst/>
          </a:prstGeom>
        </p:spPr>
      </p:pic>
      <p:pic>
        <p:nvPicPr>
          <p:cNvPr id="34" name="Picture 33"/>
          <p:cNvPicPr>
            <a:picLocks noChangeAspect="1"/>
          </p:cNvPicPr>
          <p:nvPr/>
        </p:nvPicPr>
        <p:blipFill>
          <a:blip r:embed="rId6"/>
          <a:stretch>
            <a:fillRect/>
          </a:stretch>
        </p:blipFill>
        <p:spPr>
          <a:xfrm>
            <a:off x="18779706" y="19057465"/>
            <a:ext cx="4052378" cy="3040780"/>
          </a:xfrm>
          <a:prstGeom prst="rect">
            <a:avLst/>
          </a:prstGeom>
        </p:spPr>
      </p:pic>
      <p:pic>
        <p:nvPicPr>
          <p:cNvPr id="35" name="Picture 34"/>
          <p:cNvPicPr>
            <a:picLocks noChangeAspect="1"/>
          </p:cNvPicPr>
          <p:nvPr/>
        </p:nvPicPr>
        <p:blipFill>
          <a:blip r:embed="rId7"/>
          <a:stretch>
            <a:fillRect/>
          </a:stretch>
        </p:blipFill>
        <p:spPr>
          <a:xfrm>
            <a:off x="22285385" y="19057465"/>
            <a:ext cx="4052378" cy="3040780"/>
          </a:xfrm>
          <a:prstGeom prst="rect">
            <a:avLst/>
          </a:prstGeom>
        </p:spPr>
      </p:pic>
      <p:pic>
        <p:nvPicPr>
          <p:cNvPr id="36" name="Picture 35"/>
          <p:cNvPicPr>
            <a:picLocks noChangeAspect="1"/>
          </p:cNvPicPr>
          <p:nvPr/>
        </p:nvPicPr>
        <p:blipFill>
          <a:blip r:embed="rId8"/>
          <a:stretch>
            <a:fillRect/>
          </a:stretch>
        </p:blipFill>
        <p:spPr>
          <a:xfrm>
            <a:off x="25805344" y="19057465"/>
            <a:ext cx="4052379" cy="3040780"/>
          </a:xfrm>
          <a:prstGeom prst="rect">
            <a:avLst/>
          </a:prstGeom>
        </p:spPr>
      </p:pic>
      <p:pic>
        <p:nvPicPr>
          <p:cNvPr id="38" name="Picture 37"/>
          <p:cNvPicPr>
            <a:picLocks noChangeAspect="1"/>
          </p:cNvPicPr>
          <p:nvPr/>
        </p:nvPicPr>
        <p:blipFill>
          <a:blip r:embed="rId9"/>
          <a:stretch>
            <a:fillRect/>
          </a:stretch>
        </p:blipFill>
        <p:spPr>
          <a:xfrm>
            <a:off x="15320048" y="22000561"/>
            <a:ext cx="4052376" cy="3040779"/>
          </a:xfrm>
          <a:prstGeom prst="rect">
            <a:avLst/>
          </a:prstGeom>
        </p:spPr>
      </p:pic>
      <p:pic>
        <p:nvPicPr>
          <p:cNvPr id="39" name="Picture 38"/>
          <p:cNvPicPr>
            <a:picLocks noChangeAspect="1"/>
          </p:cNvPicPr>
          <p:nvPr/>
        </p:nvPicPr>
        <p:blipFill>
          <a:blip r:embed="rId10"/>
          <a:stretch>
            <a:fillRect/>
          </a:stretch>
        </p:blipFill>
        <p:spPr>
          <a:xfrm>
            <a:off x="18779705" y="22005674"/>
            <a:ext cx="4059822" cy="3046367"/>
          </a:xfrm>
          <a:prstGeom prst="rect">
            <a:avLst/>
          </a:prstGeom>
        </p:spPr>
      </p:pic>
      <p:pic>
        <p:nvPicPr>
          <p:cNvPr id="40" name="Picture 39"/>
          <p:cNvPicPr>
            <a:picLocks noChangeAspect="1"/>
          </p:cNvPicPr>
          <p:nvPr/>
        </p:nvPicPr>
        <p:blipFill>
          <a:blip r:embed="rId11"/>
          <a:stretch>
            <a:fillRect/>
          </a:stretch>
        </p:blipFill>
        <p:spPr>
          <a:xfrm>
            <a:off x="22285384" y="22005674"/>
            <a:ext cx="4052379" cy="3040781"/>
          </a:xfrm>
          <a:prstGeom prst="rect">
            <a:avLst/>
          </a:prstGeom>
        </p:spPr>
      </p:pic>
      <p:pic>
        <p:nvPicPr>
          <p:cNvPr id="41" name="Picture 40"/>
          <p:cNvPicPr>
            <a:picLocks noChangeAspect="1"/>
          </p:cNvPicPr>
          <p:nvPr/>
        </p:nvPicPr>
        <p:blipFill>
          <a:blip r:embed="rId12"/>
          <a:stretch>
            <a:fillRect/>
          </a:stretch>
        </p:blipFill>
        <p:spPr>
          <a:xfrm>
            <a:off x="25805348" y="22005674"/>
            <a:ext cx="4052375" cy="3040779"/>
          </a:xfrm>
          <a:prstGeom prst="rect">
            <a:avLst/>
          </a:prstGeom>
        </p:spPr>
      </p:pic>
      <p:pic>
        <p:nvPicPr>
          <p:cNvPr id="42" name="Picture 41"/>
          <p:cNvPicPr>
            <a:picLocks noChangeAspect="1"/>
          </p:cNvPicPr>
          <p:nvPr/>
        </p:nvPicPr>
        <p:blipFill>
          <a:blip r:embed="rId13"/>
          <a:stretch>
            <a:fillRect/>
          </a:stretch>
        </p:blipFill>
        <p:spPr>
          <a:xfrm>
            <a:off x="15320047" y="24973856"/>
            <a:ext cx="4052377" cy="3040779"/>
          </a:xfrm>
          <a:prstGeom prst="rect">
            <a:avLst/>
          </a:prstGeom>
        </p:spPr>
      </p:pic>
      <p:pic>
        <p:nvPicPr>
          <p:cNvPr id="43" name="Picture 42"/>
          <p:cNvPicPr>
            <a:picLocks noChangeAspect="1"/>
          </p:cNvPicPr>
          <p:nvPr/>
        </p:nvPicPr>
        <p:blipFill>
          <a:blip r:embed="rId14"/>
          <a:stretch>
            <a:fillRect/>
          </a:stretch>
        </p:blipFill>
        <p:spPr>
          <a:xfrm>
            <a:off x="18784625" y="24973856"/>
            <a:ext cx="4047459" cy="3037089"/>
          </a:xfrm>
          <a:prstGeom prst="rect">
            <a:avLst/>
          </a:prstGeom>
        </p:spPr>
      </p:pic>
      <p:pic>
        <p:nvPicPr>
          <p:cNvPr id="44" name="Picture 43"/>
          <p:cNvPicPr>
            <a:picLocks noChangeAspect="1"/>
          </p:cNvPicPr>
          <p:nvPr/>
        </p:nvPicPr>
        <p:blipFill>
          <a:blip r:embed="rId15"/>
          <a:stretch>
            <a:fillRect/>
          </a:stretch>
        </p:blipFill>
        <p:spPr>
          <a:xfrm>
            <a:off x="22285383" y="24972008"/>
            <a:ext cx="4052380" cy="3040782"/>
          </a:xfrm>
          <a:prstGeom prst="rect">
            <a:avLst/>
          </a:prstGeom>
        </p:spPr>
      </p:pic>
      <p:pic>
        <p:nvPicPr>
          <p:cNvPr id="45" name="Picture 44"/>
          <p:cNvPicPr>
            <a:picLocks noChangeAspect="1"/>
          </p:cNvPicPr>
          <p:nvPr/>
        </p:nvPicPr>
        <p:blipFill>
          <a:blip r:embed="rId16"/>
          <a:stretch>
            <a:fillRect/>
          </a:stretch>
        </p:blipFill>
        <p:spPr>
          <a:xfrm>
            <a:off x="25825912" y="24978607"/>
            <a:ext cx="4041128" cy="3032338"/>
          </a:xfrm>
          <a:prstGeom prst="rect">
            <a:avLst/>
          </a:prstGeom>
        </p:spPr>
      </p:pic>
      <p:pic>
        <p:nvPicPr>
          <p:cNvPr id="47" name="Picture 46"/>
          <p:cNvPicPr>
            <a:picLocks noChangeAspect="1"/>
          </p:cNvPicPr>
          <p:nvPr/>
        </p:nvPicPr>
        <p:blipFill>
          <a:blip r:embed="rId17"/>
          <a:stretch>
            <a:fillRect/>
          </a:stretch>
        </p:blipFill>
        <p:spPr>
          <a:xfrm>
            <a:off x="21985970" y="28595660"/>
            <a:ext cx="8289244" cy="2695821"/>
          </a:xfrm>
          <a:prstGeom prst="rect">
            <a:avLst/>
          </a:prstGeom>
        </p:spPr>
      </p:pic>
      <p:pic>
        <p:nvPicPr>
          <p:cNvPr id="48" name="Picture 47"/>
          <p:cNvPicPr>
            <a:picLocks noChangeAspect="1"/>
          </p:cNvPicPr>
          <p:nvPr/>
        </p:nvPicPr>
        <p:blipFill>
          <a:blip r:embed="rId18"/>
          <a:stretch>
            <a:fillRect/>
          </a:stretch>
        </p:blipFill>
        <p:spPr>
          <a:xfrm>
            <a:off x="14955164" y="28599350"/>
            <a:ext cx="8289244" cy="2728455"/>
          </a:xfrm>
          <a:prstGeom prst="rect">
            <a:avLst/>
          </a:prstGeom>
        </p:spPr>
      </p:pic>
      <p:sp>
        <p:nvSpPr>
          <p:cNvPr id="49" name="Rectangle 48"/>
          <p:cNvSpPr/>
          <p:nvPr/>
        </p:nvSpPr>
        <p:spPr>
          <a:xfrm>
            <a:off x="15556704" y="32139700"/>
            <a:ext cx="13990075" cy="7251031"/>
          </a:xfrm>
          <a:prstGeom prst="rect">
            <a:avLst/>
          </a:prstGeom>
          <a:solidFill>
            <a:schemeClr val="tx1">
              <a:lumMod val="50000"/>
              <a:lumOff val="50000"/>
              <a:alpha val="15000"/>
            </a:schemeClr>
          </a:solidFill>
          <a:ln w="63500">
            <a:solidFill>
              <a:srgbClr val="E6DCC9"/>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lgn="ctr"/>
            <a:r>
              <a:rPr lang="fr-BE" sz="4400" b="1" u="sng" dirty="0" smtClean="0">
                <a:solidFill>
                  <a:schemeClr val="tx1"/>
                </a:solidFill>
              </a:rPr>
              <a:t>Conclusion</a:t>
            </a:r>
          </a:p>
          <a:p>
            <a:pPr lvl="0" algn="ctr"/>
            <a:endParaRPr lang="fr-BE" sz="3200" b="1" u="sng" dirty="0" smtClean="0">
              <a:solidFill>
                <a:schemeClr val="tx1"/>
              </a:solidFill>
            </a:endParaRPr>
          </a:p>
          <a:p>
            <a:pPr lvl="0" algn="just"/>
            <a:r>
              <a:rPr lang="en-NZ" sz="3200" dirty="0" smtClean="0">
                <a:solidFill>
                  <a:schemeClr val="tx1"/>
                </a:solidFill>
              </a:rPr>
              <a:t>Patient-specific </a:t>
            </a:r>
            <a:r>
              <a:rPr lang="en-NZ" sz="3200" b="1" dirty="0" smtClean="0">
                <a:solidFill>
                  <a:schemeClr val="tx1"/>
                </a:solidFill>
              </a:rPr>
              <a:t>SI</a:t>
            </a:r>
            <a:r>
              <a:rPr lang="en-NZ" sz="3200" dirty="0" smtClean="0">
                <a:solidFill>
                  <a:schemeClr val="tx1"/>
                </a:solidFill>
              </a:rPr>
              <a:t> and </a:t>
            </a:r>
            <a:r>
              <a:rPr lang="en-NZ" sz="3200" b="1" dirty="0" smtClean="0">
                <a:solidFill>
                  <a:schemeClr val="tx1"/>
                </a:solidFill>
              </a:rPr>
              <a:t>%ΔSI</a:t>
            </a:r>
            <a:r>
              <a:rPr lang="en-NZ" sz="3200" dirty="0" smtClean="0">
                <a:solidFill>
                  <a:schemeClr val="tx1"/>
                </a:solidFill>
              </a:rPr>
              <a:t> metrics are used to assess controllability between survivors and non-survivors. </a:t>
            </a:r>
            <a:r>
              <a:rPr lang="en-NZ" sz="3200" dirty="0">
                <a:solidFill>
                  <a:schemeClr val="tx1"/>
                </a:solidFill>
              </a:rPr>
              <a:t>While SI level tends to determine the total amount of insulin to be titrated, it is variability that determines the risks of insulin therapy and overall </a:t>
            </a:r>
            <a:r>
              <a:rPr lang="en-NZ" sz="3200" dirty="0" smtClean="0">
                <a:solidFill>
                  <a:schemeClr val="tx1"/>
                </a:solidFill>
              </a:rPr>
              <a:t>controllability (hyper- and hypo- glycaemia).</a:t>
            </a:r>
          </a:p>
          <a:p>
            <a:pPr lvl="0" algn="just"/>
            <a:endParaRPr lang="fr-BE" sz="2000" dirty="0" smtClean="0">
              <a:solidFill>
                <a:schemeClr val="tx1"/>
              </a:solidFill>
            </a:endParaRPr>
          </a:p>
          <a:p>
            <a:pPr lvl="0" algn="just"/>
            <a:r>
              <a:rPr lang="en-NZ" sz="3200" dirty="0">
                <a:solidFill>
                  <a:schemeClr val="tx1"/>
                </a:solidFill>
              </a:rPr>
              <a:t>Overall, </a:t>
            </a:r>
            <a:r>
              <a:rPr lang="en-NZ" sz="3200" b="1" dirty="0">
                <a:solidFill>
                  <a:schemeClr val="tx1"/>
                </a:solidFill>
              </a:rPr>
              <a:t>similar to higher SI </a:t>
            </a:r>
            <a:r>
              <a:rPr lang="en-NZ" sz="3200" dirty="0">
                <a:solidFill>
                  <a:schemeClr val="tx1"/>
                </a:solidFill>
              </a:rPr>
              <a:t>for non-survivors and </a:t>
            </a:r>
            <a:r>
              <a:rPr lang="en-NZ" sz="3200" b="1" dirty="0">
                <a:solidFill>
                  <a:schemeClr val="tx1"/>
                </a:solidFill>
              </a:rPr>
              <a:t>equivalent variability </a:t>
            </a:r>
            <a:r>
              <a:rPr lang="en-NZ" sz="3200" dirty="0">
                <a:solidFill>
                  <a:schemeClr val="tx1"/>
                </a:solidFill>
              </a:rPr>
              <a:t>suggest survivors and non-survivors are </a:t>
            </a:r>
            <a:r>
              <a:rPr lang="en-NZ" sz="3200" b="1" dirty="0">
                <a:solidFill>
                  <a:schemeClr val="tx1"/>
                </a:solidFill>
              </a:rPr>
              <a:t>equally controllable </a:t>
            </a:r>
            <a:r>
              <a:rPr lang="en-NZ" sz="3200" dirty="0">
                <a:solidFill>
                  <a:schemeClr val="tx1"/>
                </a:solidFill>
              </a:rPr>
              <a:t>given an effective glycaemic control </a:t>
            </a:r>
            <a:r>
              <a:rPr lang="en-NZ" sz="3200" dirty="0" smtClean="0">
                <a:solidFill>
                  <a:schemeClr val="tx1"/>
                </a:solidFill>
              </a:rPr>
              <a:t>protocol.</a:t>
            </a:r>
          </a:p>
          <a:p>
            <a:pPr lvl="0" algn="just"/>
            <a:endParaRPr lang="fr-BE" sz="2000" dirty="0">
              <a:solidFill>
                <a:schemeClr val="tx1"/>
              </a:solidFill>
            </a:endParaRPr>
          </a:p>
          <a:p>
            <a:pPr algn="just"/>
            <a:r>
              <a:rPr lang="en-NZ" sz="3200" b="1" i="1" dirty="0">
                <a:solidFill>
                  <a:schemeClr val="tx1"/>
                </a:solidFill>
              </a:rPr>
              <a:t>This outcome suggests that glycaemic level and variability, and thus the association between glycaemia and outcome, is essentially determined by the quality of glycaemic control, and not the underlying patient variability</a:t>
            </a:r>
            <a:r>
              <a:rPr lang="en-NZ" sz="3200" dirty="0">
                <a:solidFill>
                  <a:schemeClr val="tx1"/>
                </a:solidFill>
              </a:rPr>
              <a:t>.</a:t>
            </a:r>
          </a:p>
        </p:txBody>
      </p:sp>
      <p:sp>
        <p:nvSpPr>
          <p:cNvPr id="51" name="Rectangle 50"/>
          <p:cNvSpPr/>
          <p:nvPr/>
        </p:nvSpPr>
        <p:spPr>
          <a:xfrm>
            <a:off x="15861088" y="14326197"/>
            <a:ext cx="13381303" cy="2196321"/>
          </a:xfrm>
          <a:prstGeom prst="rect">
            <a:avLst/>
          </a:prstGeom>
          <a:solidFill>
            <a:srgbClr val="FFFF00">
              <a:alpha val="50000"/>
            </a:srgbClr>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marL="796925" lvl="0" indent="-571500" algn="just">
              <a:buFont typeface="Arial" panose="020B0604020202020204" pitchFamily="34" charset="0"/>
              <a:buChar char="•"/>
            </a:pPr>
            <a:r>
              <a:rPr lang="en-NZ" sz="3200" dirty="0" smtClean="0">
                <a:solidFill>
                  <a:schemeClr val="tx1"/>
                </a:solidFill>
              </a:rPr>
              <a:t>SI level is </a:t>
            </a:r>
            <a:r>
              <a:rPr lang="en-NZ" sz="3200" b="1" dirty="0" smtClean="0">
                <a:solidFill>
                  <a:schemeClr val="tx1"/>
                </a:solidFill>
              </a:rPr>
              <a:t>not equivalent </a:t>
            </a:r>
            <a:r>
              <a:rPr lang="en-NZ" sz="3200" dirty="0" smtClean="0">
                <a:solidFill>
                  <a:schemeClr val="tx1"/>
                </a:solidFill>
              </a:rPr>
              <a:t>and is often not statistically different between survivors and non-survivors.</a:t>
            </a:r>
          </a:p>
          <a:p>
            <a:pPr marL="796925" lvl="0" indent="-571500" algn="just">
              <a:buFont typeface="Arial" panose="020B0604020202020204" pitchFamily="34" charset="0"/>
              <a:buChar char="•"/>
            </a:pPr>
            <a:r>
              <a:rPr lang="en-NZ" sz="3200" dirty="0" smtClean="0">
                <a:solidFill>
                  <a:schemeClr val="tx1"/>
                </a:solidFill>
              </a:rPr>
              <a:t>SI level is </a:t>
            </a:r>
            <a:r>
              <a:rPr lang="en-NZ" sz="3200" b="1" dirty="0" smtClean="0">
                <a:solidFill>
                  <a:schemeClr val="tx1"/>
                </a:solidFill>
              </a:rPr>
              <a:t>higher</a:t>
            </a:r>
            <a:r>
              <a:rPr lang="en-NZ" sz="3200" dirty="0" smtClean="0">
                <a:solidFill>
                  <a:schemeClr val="tx1"/>
                </a:solidFill>
              </a:rPr>
              <a:t> in non-survivors than survivors, and this result is often statistically significant as glycaemic control progresses.</a:t>
            </a:r>
          </a:p>
        </p:txBody>
      </p:sp>
      <p:sp>
        <p:nvSpPr>
          <p:cNvPr id="52" name="Rectangle 51"/>
          <p:cNvSpPr/>
          <p:nvPr/>
        </p:nvSpPr>
        <p:spPr>
          <a:xfrm>
            <a:off x="15861087" y="16824316"/>
            <a:ext cx="13381303" cy="1137128"/>
          </a:xfrm>
          <a:prstGeom prst="rect">
            <a:avLst/>
          </a:prstGeom>
          <a:solidFill>
            <a:srgbClr val="FFFF00">
              <a:alpha val="50000"/>
            </a:srgbClr>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marL="796925" lvl="0" indent="-571500" algn="just">
              <a:buFont typeface="Arial" panose="020B0604020202020204" pitchFamily="34" charset="0"/>
              <a:buChar char="•"/>
            </a:pPr>
            <a:r>
              <a:rPr lang="en-NZ" sz="3200" dirty="0" smtClean="0">
                <a:solidFill>
                  <a:schemeClr val="tx1"/>
                </a:solidFill>
              </a:rPr>
              <a:t>SI variability is </a:t>
            </a:r>
            <a:r>
              <a:rPr lang="en-NZ" sz="3200" b="1" dirty="0" smtClean="0">
                <a:solidFill>
                  <a:schemeClr val="tx1"/>
                </a:solidFill>
              </a:rPr>
              <a:t>equivalent</a:t>
            </a:r>
            <a:r>
              <a:rPr lang="en-NZ" sz="3200" dirty="0" smtClean="0">
                <a:solidFill>
                  <a:schemeClr val="tx1"/>
                </a:solidFill>
              </a:rPr>
              <a:t> between survivors and non-survivors, and not statistically different for all but two 6-hour blocks.</a:t>
            </a:r>
          </a:p>
        </p:txBody>
      </p:sp>
      <p:pic>
        <p:nvPicPr>
          <p:cNvPr id="54" name="Picture 5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130592" y="40114006"/>
            <a:ext cx="3373531" cy="2428941"/>
          </a:xfrm>
          <a:prstGeom prst="rect">
            <a:avLst/>
          </a:prstGeom>
        </p:spPr>
      </p:pic>
    </p:spTree>
    <p:extLst>
      <p:ext uri="{BB962C8B-B14F-4D97-AF65-F5344CB8AC3E}">
        <p14:creationId xmlns:p14="http://schemas.microsoft.com/office/powerpoint/2010/main" val="390271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2308</TotalTime>
  <Words>1155</Words>
  <Application>Microsoft Office PowerPoint</Application>
  <PresentationFormat>Custom</PresentationFormat>
  <Paragraphs>248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Company>University of Canterbury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Uyttendaele</dc:creator>
  <cp:lastModifiedBy>Vincent Uyttendaele</cp:lastModifiedBy>
  <cp:revision>71</cp:revision>
  <cp:lastPrinted>2016-09-16T01:34:19Z</cp:lastPrinted>
  <dcterms:created xsi:type="dcterms:W3CDTF">2016-09-14T22:35:33Z</dcterms:created>
  <dcterms:modified xsi:type="dcterms:W3CDTF">2016-09-19T05:25:15Z</dcterms:modified>
</cp:coreProperties>
</file>