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82" r:id="rId18"/>
    <p:sldId id="284" r:id="rId19"/>
    <p:sldId id="28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5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Jmd9pUksU?start=16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strans.org/issue06/art_ohagan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4400" i="1" dirty="0"/>
              <a:t>Traduction de jeux destinés à la réalité virtuelle : une transmission de nouveaux codes ?</a:t>
            </a:r>
            <a:endParaRPr lang="fr-BE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Pierre-Yves Houlmont</a:t>
            </a:r>
            <a:br>
              <a:rPr lang="fr-BE" dirty="0" smtClean="0"/>
            </a:br>
            <a:r>
              <a:rPr lang="fr-BE" dirty="0" smtClean="0"/>
              <a:t>Liège Game </a:t>
            </a:r>
            <a:r>
              <a:rPr lang="fr-BE" dirty="0" err="1" smtClean="0"/>
              <a:t>Lab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Entre le jeu et le joueur : écarts et médiations</a:t>
            </a:r>
            <a:br>
              <a:rPr lang="fr-BE" dirty="0" smtClean="0"/>
            </a:br>
            <a:r>
              <a:rPr lang="fr-BE" dirty="0" smtClean="0"/>
              <a:t>Samedi 27 octobre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5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Problèmes principaux lors de la traduction d’un jeu vidéo </a:t>
            </a:r>
            <a:r>
              <a:rPr lang="fr-BE" dirty="0" smtClean="0"/>
              <a:t>2/2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Impossibilité de se référer aux autres sémiotiques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2541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Liberté du traducteur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89"/>
            <a:ext cx="9241729" cy="1348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2000" dirty="0" smtClean="0"/>
          </a:p>
          <a:p>
            <a:pPr marL="0" indent="0" algn="ctr">
              <a:buNone/>
            </a:pPr>
            <a:r>
              <a:rPr lang="fr-BE" sz="3600" dirty="0" err="1" smtClean="0"/>
              <a:t>Transcréation</a:t>
            </a:r>
            <a:r>
              <a:rPr lang="fr-BE" sz="3600" dirty="0" smtClean="0"/>
              <a:t> (2006, </a:t>
            </a:r>
            <a:r>
              <a:rPr lang="fr-BE" sz="3600" dirty="0" err="1" smtClean="0"/>
              <a:t>O’Hagan</a:t>
            </a:r>
            <a:r>
              <a:rPr lang="fr-BE" sz="3600" dirty="0" smtClean="0"/>
              <a:t> &amp; </a:t>
            </a:r>
            <a:r>
              <a:rPr lang="fr-BE" sz="3600" dirty="0" err="1" smtClean="0"/>
              <a:t>Mangiron</a:t>
            </a:r>
            <a:r>
              <a:rPr lang="fr-BE" sz="3600" dirty="0" smtClean="0"/>
              <a:t>)</a:t>
            </a:r>
          </a:p>
          <a:p>
            <a:pPr marL="0" indent="0" algn="ctr">
              <a:buNone/>
            </a:pPr>
            <a:endParaRPr lang="fr-BE" sz="3600" dirty="0"/>
          </a:p>
          <a:p>
            <a:pPr marL="0" indent="0" algn="ctr">
              <a:buNone/>
            </a:pPr>
            <a:endParaRPr lang="fr-BE" sz="4000" dirty="0"/>
          </a:p>
        </p:txBody>
      </p:sp>
      <p:pic>
        <p:nvPicPr>
          <p:cNvPr id="1030" name="Picture 6" descr="RÃ©sultat de recherche d'images pour &quot;danger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261121"/>
            <a:ext cx="1464219" cy="12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78157" y="4640839"/>
            <a:ext cx="712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Perte de composantes </a:t>
            </a:r>
            <a:r>
              <a:rPr lang="fr-BE" sz="2800" smtClean="0"/>
              <a:t>textuelles implicites</a:t>
            </a:r>
            <a:endParaRPr lang="fr-BE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724556" y="3509554"/>
            <a:ext cx="250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Cooper Black" panose="0208090404030B020404" pitchFamily="18" charset="0"/>
              </a:rPr>
              <a:t>Expérience</a:t>
            </a:r>
            <a:endParaRPr lang="fr-BE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3881437"/>
          </a:xfrm>
        </p:spPr>
      </p:pic>
      <p:pic>
        <p:nvPicPr>
          <p:cNvPr id="2052" name="Picture 4" descr="RÃ©sultat de recherche d'images pour &quot;logo fishing cactu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4" y="4855464"/>
            <a:ext cx="2314313" cy="13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80225" y="4855464"/>
            <a:ext cx="4193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dirty="0" smtClean="0">
                <a:latin typeface="Britannic Bold" panose="020B0903060703020204" pitchFamily="34" charset="0"/>
              </a:rPr>
              <a:t>30 mars 2016</a:t>
            </a:r>
            <a:endParaRPr lang="fr-BE" sz="4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Exemple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37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Texte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source :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She </a:t>
            </a:r>
            <a:r>
              <a:rPr lang="en-US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would have to burn the brambles before she could pass through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them</a:t>
            </a:r>
            <a:endParaRPr lang="fr-BE" sz="2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fr-BE" sz="2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fr-BE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Traduction : </a:t>
            </a:r>
            <a:r>
              <a:rPr lang="fr-BE" sz="2400" dirty="0">
                <a:solidFill>
                  <a:schemeClr val="tx1"/>
                </a:solidFill>
                <a:latin typeface="Book Antiqua" panose="02040602050305030304" pitchFamily="18" charset="0"/>
              </a:rPr>
              <a:t>Il lui faudrait bruler les ronces pour pouvoir passer de l'autre </a:t>
            </a:r>
            <a:r>
              <a:rPr lang="fr-BE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côté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7333" y="4628020"/>
            <a:ext cx="8596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Book Antiqua" panose="02040602050305030304" pitchFamily="18" charset="0"/>
              </a:rPr>
              <a:t>Commentaire : </a:t>
            </a:r>
            <a:r>
              <a:rPr lang="en-US" sz="2400" i="1" dirty="0">
                <a:latin typeface="Book Antiqua" panose="02040602050305030304" pitchFamily="18" charset="0"/>
              </a:rPr>
              <a:t>Explain that fire magic is needed to get past brambles (and orange writing)</a:t>
            </a:r>
            <a:endParaRPr lang="fr-BE" sz="2400" dirty="0">
              <a:latin typeface="Book Antiqua" panose="02040602050305030304" pitchFamily="18" charset="0"/>
            </a:endParaRPr>
          </a:p>
          <a:p>
            <a:endParaRPr lang="fr-BE" dirty="0"/>
          </a:p>
        </p:txBody>
      </p:sp>
      <p:sp>
        <p:nvSpPr>
          <p:cNvPr id="6" name="Flèche droite à entaille 5"/>
          <p:cNvSpPr/>
          <p:nvPr/>
        </p:nvSpPr>
        <p:spPr>
          <a:xfrm>
            <a:off x="609600" y="5913119"/>
            <a:ext cx="1689462" cy="7053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534195" y="6034983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Book Antiqua" panose="02040602050305030304" pitchFamily="18" charset="0"/>
              </a:rPr>
              <a:t>Insiste sur les règles de manière implicite </a:t>
            </a:r>
            <a:endParaRPr lang="fr-BE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Composantes textuelles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198186" cy="3880773"/>
          </a:xfrm>
        </p:spPr>
        <p:txBody>
          <a:bodyPr>
            <a:normAutofit/>
          </a:bodyPr>
          <a:lstStyle/>
          <a:p>
            <a:r>
              <a:rPr lang="fr-BE" sz="2400" dirty="0" smtClean="0"/>
              <a:t>Ludo conative</a:t>
            </a:r>
          </a:p>
          <a:p>
            <a:pPr lvl="1"/>
            <a:r>
              <a:rPr lang="fr-BE" sz="2000" dirty="0"/>
              <a:t>Orientation ludique du joueur par le texte de manière détournée</a:t>
            </a:r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400" dirty="0" err="1" smtClean="0"/>
              <a:t>Métasémiotique-hétérosémiotique</a:t>
            </a:r>
            <a:r>
              <a:rPr lang="fr-BE" sz="2400" dirty="0" smtClean="0"/>
              <a:t> portant sur les règles (MHR)</a:t>
            </a:r>
          </a:p>
          <a:p>
            <a:pPr lvl="1"/>
            <a:r>
              <a:rPr lang="fr-BE" sz="2000" dirty="0" smtClean="0"/>
              <a:t>Rappel (souvent implicite) des règles</a:t>
            </a:r>
          </a:p>
        </p:txBody>
      </p:sp>
    </p:spTree>
    <p:extLst>
      <p:ext uri="{BB962C8B-B14F-4D97-AF65-F5344CB8AC3E}">
        <p14:creationId xmlns:p14="http://schemas.microsoft.com/office/powerpoint/2010/main" val="9918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Exemple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37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Texte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source :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She </a:t>
            </a:r>
            <a:r>
              <a:rPr lang="en-US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would have to burn the brambles before she could pass through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them</a:t>
            </a:r>
            <a:endParaRPr lang="fr-BE" sz="2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fr-BE" sz="2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fr-BE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Traduction : </a:t>
            </a:r>
            <a:r>
              <a:rPr lang="fr-BE" sz="2400" dirty="0">
                <a:solidFill>
                  <a:schemeClr val="tx1"/>
                </a:solidFill>
                <a:latin typeface="Book Antiqua" panose="02040602050305030304" pitchFamily="18" charset="0"/>
              </a:rPr>
              <a:t>Il lui faudrait bruler les ronces pour pouvoir passer de l'autre </a:t>
            </a:r>
            <a:r>
              <a:rPr lang="fr-BE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côté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7333" y="4628020"/>
            <a:ext cx="8596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Book Antiqua" panose="02040602050305030304" pitchFamily="18" charset="0"/>
              </a:rPr>
              <a:t>Commentaire : </a:t>
            </a:r>
            <a:r>
              <a:rPr lang="en-US" sz="2400" i="1" dirty="0">
                <a:latin typeface="Book Antiqua" panose="02040602050305030304" pitchFamily="18" charset="0"/>
              </a:rPr>
              <a:t>Explain that fire magic is needed to get past brambles (and orange writing)</a:t>
            </a:r>
            <a:endParaRPr lang="fr-BE" sz="2400" dirty="0">
              <a:latin typeface="Book Antiqua" panose="0204060205030503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38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Enjeux différents</a:t>
            </a:r>
            <a:endParaRPr lang="fr-BE" dirty="0"/>
          </a:p>
        </p:txBody>
      </p:sp>
      <p:pic>
        <p:nvPicPr>
          <p:cNvPr id="1026" name="Picture 2" descr="RÃ©sultat de recherche d'images pour &quot;livr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77" y="12700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iffÃ©rent 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04" y="2590800"/>
            <a:ext cx="1524001" cy="18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jeu vidÃ©o png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7" y="2004353"/>
            <a:ext cx="3990395" cy="27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 descr="RÃ©sultat de recherche d'images pour &quot;sairen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71305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Exemple de segment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22533"/>
            <a:ext cx="8596668" cy="1923731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2400" dirty="0" smtClean="0"/>
              <a:t>Traduction originale :</a:t>
            </a:r>
            <a:endParaRPr lang="fr-BE" sz="2400" dirty="0"/>
          </a:p>
          <a:p>
            <a:pPr marL="0" indent="0">
              <a:buNone/>
            </a:pPr>
            <a:r>
              <a:rPr lang="fr-BE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Brandis </a:t>
            </a:r>
            <a:r>
              <a:rPr lang="fr-BE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cette arme</a:t>
            </a:r>
            <a:r>
              <a:rPr lang="fr-BE" sz="2400" dirty="0">
                <a:latin typeface="Book Antiqua" panose="02040602050305030304" pitchFamily="18" charset="0"/>
              </a:rPr>
              <a:t>, les prochains coups pendant 1 seconde occasionneront </a:t>
            </a:r>
            <a:r>
              <a:rPr lang="fr-BE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#{0:P0}# </a:t>
            </a:r>
            <a:r>
              <a:rPr lang="fr-BE" sz="2400" dirty="0">
                <a:latin typeface="Book Antiqua" panose="02040602050305030304" pitchFamily="18" charset="0"/>
              </a:rPr>
              <a:t>de </a:t>
            </a:r>
            <a:r>
              <a:rPr lang="fr-BE" sz="2400" dirty="0" err="1">
                <a:latin typeface="Book Antiqua" panose="02040602050305030304" pitchFamily="18" charset="0"/>
              </a:rPr>
              <a:t>dégats</a:t>
            </a:r>
            <a:r>
              <a:rPr lang="fr-BE" sz="2400" dirty="0">
                <a:latin typeface="Book Antiqua" panose="02040602050305030304" pitchFamily="18" charset="0"/>
              </a:rPr>
              <a:t> </a:t>
            </a:r>
            <a:r>
              <a:rPr lang="fr-BE" sz="2400" dirty="0" smtClean="0">
                <a:latin typeface="Book Antiqua" panose="02040602050305030304" pitchFamily="18" charset="0"/>
              </a:rPr>
              <a:t>supplémentaires [SIC]</a:t>
            </a:r>
            <a:endParaRPr lang="fr-BE" sz="2400" dirty="0">
              <a:latin typeface="Book Antiqua" panose="0204060205030503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7334" y="3605347"/>
            <a:ext cx="859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Texte source :</a:t>
            </a:r>
          </a:p>
          <a:p>
            <a:r>
              <a:rPr lang="en-US" sz="2400" dirty="0" err="1">
                <a:latin typeface="Book Antiqua" panose="02040602050305030304" pitchFamily="18" charset="0"/>
              </a:rPr>
              <a:t>Iaijutsu</a:t>
            </a:r>
            <a:r>
              <a:rPr lang="en-US" sz="2400" dirty="0">
                <a:latin typeface="Book Antiqua" panose="02040602050305030304" pitchFamily="18" charset="0"/>
              </a:rPr>
              <a:t> : </a:t>
            </a: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Upon drawing out this weapon</a:t>
            </a:r>
            <a:r>
              <a:rPr lang="en-US" sz="2400" dirty="0">
                <a:latin typeface="Book Antiqua" panose="02040602050305030304" pitchFamily="18" charset="0"/>
              </a:rPr>
              <a:t>, the next hit within 1 second deals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#{0:P0}# </a:t>
            </a:r>
            <a:r>
              <a:rPr lang="en-US" sz="2400" dirty="0">
                <a:latin typeface="Book Antiqua" panose="02040602050305030304" pitchFamily="18" charset="0"/>
              </a:rPr>
              <a:t>more damage.</a:t>
            </a:r>
            <a:endParaRPr lang="fr-BE" sz="2400" dirty="0">
              <a:latin typeface="Book Antiqua" panose="02040602050305030304" pitchFamily="18" charset="0"/>
            </a:endParaRPr>
          </a:p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677334" y="5149425"/>
            <a:ext cx="8596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Modification proposée : </a:t>
            </a:r>
            <a:endParaRPr lang="fr-BE" dirty="0" smtClean="0"/>
          </a:p>
          <a:p>
            <a:r>
              <a:rPr lang="fr-BE" sz="2400" dirty="0" err="1" smtClean="0">
                <a:latin typeface="Book Antiqua" panose="02040602050305030304" pitchFamily="18" charset="0"/>
              </a:rPr>
              <a:t>Iaijutsu</a:t>
            </a:r>
            <a:r>
              <a:rPr lang="fr-BE" sz="2400" dirty="0" smtClean="0">
                <a:latin typeface="Book Antiqua" panose="02040602050305030304" pitchFamily="18" charset="0"/>
              </a:rPr>
              <a:t> </a:t>
            </a:r>
            <a:r>
              <a:rPr lang="fr-BE" sz="2400" dirty="0">
                <a:latin typeface="Book Antiqua" panose="02040602050305030304" pitchFamily="18" charset="0"/>
              </a:rPr>
              <a:t>: </a:t>
            </a:r>
            <a:r>
              <a:rPr lang="fr-BE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Juste après avoir dégainé cette arme</a:t>
            </a:r>
            <a:r>
              <a:rPr lang="fr-BE" sz="2400" dirty="0">
                <a:latin typeface="Book Antiqua" panose="02040602050305030304" pitchFamily="18" charset="0"/>
              </a:rPr>
              <a:t>, vous infligez </a:t>
            </a:r>
            <a:r>
              <a:rPr lang="fr-BE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#{0:P0}# </a:t>
            </a:r>
            <a:r>
              <a:rPr lang="fr-BE" sz="2400" dirty="0">
                <a:latin typeface="Book Antiqua" panose="02040602050305030304" pitchFamily="18" charset="0"/>
              </a:rPr>
              <a:t>de dégâts supplémentaires pendant 1 seconde.</a:t>
            </a:r>
          </a:p>
        </p:txBody>
      </p:sp>
    </p:spTree>
    <p:extLst>
      <p:ext uri="{BB962C8B-B14F-4D97-AF65-F5344CB8AC3E}">
        <p14:creationId xmlns:p14="http://schemas.microsoft.com/office/powerpoint/2010/main" val="31443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Exemple de segment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 </a:t>
            </a:r>
            <a:r>
              <a:rPr lang="en-US" sz="2400" dirty="0" err="1" smtClean="0"/>
              <a:t>Texte</a:t>
            </a:r>
            <a:r>
              <a:rPr lang="en-US" sz="2400" dirty="0" smtClean="0"/>
              <a:t> source : </a:t>
            </a:r>
            <a:endParaRPr lang="fr-BE" sz="2400" dirty="0"/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  <a:latin typeface="Book Antiqua" panose="02040602050305030304" pitchFamily="18" charset="0"/>
              </a:rPr>
              <a:t>&lt;color=#00ffff&gt;</a:t>
            </a:r>
            <a:r>
              <a:rPr lang="en-US" sz="2800" b="1" i="1" dirty="0">
                <a:latin typeface="Book Antiqua" panose="02040602050305030304" pitchFamily="18" charset="0"/>
              </a:rPr>
              <a:t>Wall Run</a:t>
            </a:r>
            <a:r>
              <a:rPr lang="en-US" sz="2800" i="1" dirty="0">
                <a:solidFill>
                  <a:srgbClr val="FF0000"/>
                </a:solidFill>
                <a:latin typeface="Book Antiqua" panose="02040602050305030304" pitchFamily="18" charset="0"/>
              </a:rPr>
              <a:t>&lt;/color&gt;</a:t>
            </a:r>
            <a:r>
              <a:rPr lang="en-US" sz="2800" i="1" dirty="0">
                <a:latin typeface="Book Antiqua" panose="02040602050305030304" pitchFamily="18" charset="0"/>
              </a:rPr>
              <a:t> </a:t>
            </a:r>
            <a:r>
              <a:rPr lang="en-US" sz="2800" b="1" i="1" dirty="0">
                <a:latin typeface="Book Antiqua" panose="02040602050305030304" pitchFamily="18" charset="0"/>
              </a:rPr>
              <a:t>by projecting a </a:t>
            </a:r>
            <a:r>
              <a:rPr lang="en-US" sz="2800" i="1" dirty="0">
                <a:solidFill>
                  <a:srgbClr val="FF0000"/>
                </a:solidFill>
                <a:latin typeface="Book Antiqua" panose="02040602050305030304" pitchFamily="18" charset="0"/>
              </a:rPr>
              <a:t>&lt;color=#00ffff&gt;</a:t>
            </a:r>
            <a:r>
              <a:rPr lang="en-US" sz="2800" b="1" i="1" dirty="0">
                <a:latin typeface="Book Antiqua" panose="02040602050305030304" pitchFamily="18" charset="0"/>
              </a:rPr>
              <a:t>Jump</a:t>
            </a:r>
            <a:r>
              <a:rPr lang="en-US" sz="2800" i="1" dirty="0">
                <a:solidFill>
                  <a:srgbClr val="FF0000"/>
                </a:solidFill>
                <a:latin typeface="Book Antiqua" panose="02040602050305030304" pitchFamily="18" charset="0"/>
              </a:rPr>
              <a:t>&lt;/color&gt;</a:t>
            </a:r>
            <a:r>
              <a:rPr lang="en-US" sz="2800" i="1" dirty="0">
                <a:latin typeface="Book Antiqua" panose="02040602050305030304" pitchFamily="18" charset="0"/>
              </a:rPr>
              <a:t> </a:t>
            </a:r>
            <a:r>
              <a:rPr lang="en-US" sz="2800" b="1" i="1" dirty="0">
                <a:latin typeface="Book Antiqua" panose="02040602050305030304" pitchFamily="18" charset="0"/>
              </a:rPr>
              <a:t>at an angle less than 45 degrees to the wall.</a:t>
            </a:r>
            <a:endParaRPr lang="fr-BE" sz="2800" b="1" i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fr-BE" sz="2400" dirty="0" smtClean="0"/>
              <a:t>Traduction :</a:t>
            </a:r>
          </a:p>
          <a:p>
            <a:pPr marL="0" indent="0">
              <a:buNone/>
            </a:pPr>
            <a:r>
              <a:rPr lang="fr-BE" sz="2800" b="1" dirty="0">
                <a:latin typeface="Book Antiqua" panose="02040602050305030304" pitchFamily="18" charset="0"/>
              </a:rPr>
              <a:t>Pour 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&lt;</a:t>
            </a:r>
            <a:r>
              <a:rPr lang="fr-BE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color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=#00ffff&gt;</a:t>
            </a:r>
            <a:r>
              <a:rPr lang="fr-BE" sz="2800" b="1" dirty="0">
                <a:latin typeface="Book Antiqua" panose="02040602050305030304" pitchFamily="18" charset="0"/>
              </a:rPr>
              <a:t>Courir sur un mur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&lt;/</a:t>
            </a:r>
            <a:r>
              <a:rPr lang="fr-BE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color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&gt;</a:t>
            </a:r>
            <a:r>
              <a:rPr lang="fr-BE" sz="2800" dirty="0">
                <a:latin typeface="Book Antiqua" panose="02040602050305030304" pitchFamily="18" charset="0"/>
              </a:rPr>
              <a:t>, </a:t>
            </a:r>
            <a:r>
              <a:rPr lang="fr-BE" sz="2800" b="1" dirty="0">
                <a:latin typeface="Book Antiqua" panose="02040602050305030304" pitchFamily="18" charset="0"/>
              </a:rPr>
              <a:t>dirigez votre 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&lt;</a:t>
            </a:r>
            <a:r>
              <a:rPr lang="fr-BE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color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=#00ffff&gt;</a:t>
            </a:r>
            <a:r>
              <a:rPr lang="fr-BE" sz="2800" b="1" dirty="0">
                <a:latin typeface="Book Antiqua" panose="02040602050305030304" pitchFamily="18" charset="0"/>
              </a:rPr>
              <a:t>Saut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&lt;/</a:t>
            </a:r>
            <a:r>
              <a:rPr lang="fr-BE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color</a:t>
            </a:r>
            <a:r>
              <a:rPr lang="fr-BE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&gt;</a:t>
            </a:r>
            <a:r>
              <a:rPr lang="fr-BE" sz="2800" dirty="0">
                <a:latin typeface="Book Antiqua" panose="02040602050305030304" pitchFamily="18" charset="0"/>
              </a:rPr>
              <a:t> </a:t>
            </a:r>
            <a:r>
              <a:rPr lang="fr-BE" sz="2800" b="1" dirty="0">
                <a:latin typeface="Book Antiqua" panose="02040602050305030304" pitchFamily="18" charset="0"/>
              </a:rPr>
              <a:t>sur le mur en observant un angle de moins de 45 </a:t>
            </a:r>
            <a:r>
              <a:rPr lang="fr-BE" sz="2800" b="1" dirty="0" smtClean="0">
                <a:latin typeface="Book Antiqua" panose="02040602050305030304" pitchFamily="18" charset="0"/>
              </a:rPr>
              <a:t>degrés. </a:t>
            </a:r>
            <a:endParaRPr lang="fr-BE" sz="28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46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Jeu vidéo = média culturel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Codes</a:t>
            </a:r>
          </a:p>
          <a:p>
            <a:r>
              <a:rPr lang="fr-BE" dirty="0" smtClean="0"/>
              <a:t>Usages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82" y="2900168"/>
            <a:ext cx="5852172" cy="3746000"/>
          </a:xfrm>
          <a:prstGeom prst="rect">
            <a:avLst/>
          </a:prstGeom>
        </p:spPr>
      </p:pic>
      <p:pic>
        <p:nvPicPr>
          <p:cNvPr id="1028" name="Picture 4" descr="RÃ©sultat de recherche d'images pour &quot;rond rouge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49" y="4629150"/>
            <a:ext cx="1257415" cy="1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Ã©sultat de recherche d'images pour &quot;rond rouge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4629149"/>
            <a:ext cx="1257415" cy="1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 descr="RÃ©sultat de recherche d'images pour &quot;robo recal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Tutoriel </a:t>
            </a:r>
            <a:r>
              <a:rPr lang="fr-BE" dirty="0" err="1" smtClean="0"/>
              <a:t>intradiégétique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2800" dirty="0" smtClean="0"/>
              <a:t>Version anglaise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i="1" dirty="0">
                <a:latin typeface="Book Antiqua" panose="02040602050305030304" pitchFamily="18" charset="0"/>
              </a:rPr>
              <a:t>Tilt the </a:t>
            </a:r>
            <a:r>
              <a:rPr lang="fr-BE" sz="2400" b="1" i="1" dirty="0" err="1">
                <a:latin typeface="Book Antiqua" panose="02040602050305030304" pitchFamily="18" charset="0"/>
              </a:rPr>
              <a:t>thumbstick</a:t>
            </a:r>
            <a:r>
              <a:rPr lang="fr-BE" sz="2400" b="1" i="1" dirty="0">
                <a:latin typeface="Book Antiqua" panose="02040602050305030304" pitchFamily="18" charset="0"/>
              </a:rPr>
              <a:t> </a:t>
            </a:r>
            <a:r>
              <a:rPr lang="fr-BE" sz="2400" b="1" i="1" dirty="0" err="1">
                <a:latin typeface="Book Antiqua" panose="02040602050305030304" pitchFamily="18" charset="0"/>
              </a:rPr>
              <a:t>forward</a:t>
            </a:r>
            <a:r>
              <a:rPr lang="fr-BE" sz="2400" b="1" i="1" dirty="0">
                <a:latin typeface="Book Antiqua" panose="02040602050305030304" pitchFamily="18" charset="0"/>
              </a:rPr>
              <a:t> </a:t>
            </a:r>
            <a:r>
              <a:rPr lang="fr-BE" sz="2400" i="1" dirty="0">
                <a:latin typeface="Book Antiqua" panose="02040602050305030304" pitchFamily="18" charset="0"/>
              </a:rPr>
              <a:t>to </a:t>
            </a:r>
            <a:r>
              <a:rPr lang="fr-BE" sz="2400" i="1" dirty="0" err="1">
                <a:latin typeface="Book Antiqua" panose="02040602050305030304" pitchFamily="18" charset="0"/>
              </a:rPr>
              <a:t>activate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your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 smtClean="0">
                <a:latin typeface="Book Antiqua" panose="02040602050305030304" pitchFamily="18" charset="0"/>
              </a:rPr>
              <a:t>teleporter</a:t>
            </a:r>
            <a:r>
              <a:rPr lang="fr-BE" sz="2400" i="1" dirty="0">
                <a:latin typeface="Book Antiqua" panose="02040602050305030304" pitchFamily="18" charset="0"/>
              </a:rPr>
              <a:t>.</a:t>
            </a:r>
          </a:p>
          <a:p>
            <a:r>
              <a:rPr lang="fr-BE" sz="2400" i="1" dirty="0" err="1">
                <a:latin typeface="Book Antiqua" panose="02040602050305030304" pitchFamily="18" charset="0"/>
              </a:rPr>
              <a:t>Now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aim</a:t>
            </a:r>
            <a:r>
              <a:rPr lang="fr-BE" sz="2400" i="1" dirty="0">
                <a:latin typeface="Book Antiqua" panose="02040602050305030304" pitchFamily="18" charset="0"/>
              </a:rPr>
              <a:t> the </a:t>
            </a:r>
            <a:r>
              <a:rPr lang="fr-BE" sz="2400" i="1" dirty="0" err="1">
                <a:latin typeface="Book Antiqua" panose="02040602050305030304" pitchFamily="18" charset="0"/>
              </a:rPr>
              <a:t>beam</a:t>
            </a:r>
            <a:r>
              <a:rPr lang="fr-BE" sz="2400" i="1" dirty="0">
                <a:latin typeface="Book Antiqua" panose="02040602050305030304" pitchFamily="18" charset="0"/>
              </a:rPr>
              <a:t> at the location in front of </a:t>
            </a:r>
            <a:r>
              <a:rPr lang="fr-BE" sz="2400" i="1" dirty="0" err="1" smtClean="0">
                <a:latin typeface="Book Antiqua" panose="02040602050305030304" pitchFamily="18" charset="0"/>
              </a:rPr>
              <a:t>you</a:t>
            </a:r>
            <a:r>
              <a:rPr lang="fr-BE" sz="2400" i="1" dirty="0">
                <a:latin typeface="Book Antiqua" panose="02040602050305030304" pitchFamily="18" charset="0"/>
              </a:rPr>
              <a:t>.</a:t>
            </a:r>
          </a:p>
          <a:p>
            <a:r>
              <a:rPr lang="fr-BE" sz="2400" i="1" dirty="0">
                <a:latin typeface="Book Antiqua" panose="02040602050305030304" pitchFamily="18" charset="0"/>
              </a:rPr>
              <a:t>You </a:t>
            </a:r>
            <a:r>
              <a:rPr lang="fr-BE" sz="2400" i="1" dirty="0" err="1">
                <a:latin typeface="Book Antiqua" panose="02040602050305030304" pitchFamily="18" charset="0"/>
              </a:rPr>
              <a:t>can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also</a:t>
            </a:r>
            <a:r>
              <a:rPr lang="fr-BE" sz="2400" i="1" dirty="0">
                <a:latin typeface="Book Antiqua" panose="02040602050305030304" pitchFamily="18" charset="0"/>
              </a:rPr>
              <a:t> change </a:t>
            </a:r>
            <a:r>
              <a:rPr lang="fr-BE" sz="2400" i="1" dirty="0" err="1">
                <a:latin typeface="Book Antiqua" panose="02040602050305030304" pitchFamily="18" charset="0"/>
              </a:rPr>
              <a:t>which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way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you’re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facing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when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you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err="1">
                <a:latin typeface="Book Antiqua" panose="02040602050305030304" pitchFamily="18" charset="0"/>
              </a:rPr>
              <a:t>teleport</a:t>
            </a:r>
            <a:r>
              <a:rPr lang="fr-BE" sz="2400" i="1" dirty="0">
                <a:latin typeface="Book Antiqua" panose="02040602050305030304" pitchFamily="18" charset="0"/>
              </a:rPr>
              <a:t>. </a:t>
            </a:r>
          </a:p>
          <a:p>
            <a:r>
              <a:rPr lang="de-DE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As </a:t>
            </a:r>
            <a:r>
              <a:rPr lang="de-DE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before</a:t>
            </a:r>
            <a:r>
              <a:rPr lang="de-DE" sz="2400" i="1" dirty="0">
                <a:latin typeface="Book Antiqua" panose="02040602050305030304" pitchFamily="18" charset="0"/>
              </a:rPr>
              <a:t>, </a:t>
            </a:r>
            <a:r>
              <a:rPr lang="de-DE" sz="2400" b="1" i="1" dirty="0" err="1">
                <a:latin typeface="Book Antiqua" panose="02040602050305030304" pitchFamily="18" charset="0"/>
              </a:rPr>
              <a:t>tilt</a:t>
            </a:r>
            <a:r>
              <a:rPr lang="de-DE" sz="2400" b="1" i="1" dirty="0">
                <a:latin typeface="Book Antiqua" panose="02040602050305030304" pitchFamily="18" charset="0"/>
              </a:rPr>
              <a:t> </a:t>
            </a:r>
            <a:r>
              <a:rPr lang="de-DE" sz="2400" b="1" i="1" dirty="0" err="1">
                <a:latin typeface="Book Antiqua" panose="02040602050305030304" pitchFamily="18" charset="0"/>
              </a:rPr>
              <a:t>and</a:t>
            </a:r>
            <a:r>
              <a:rPr lang="de-DE" sz="2400" b="1" i="1" dirty="0">
                <a:latin typeface="Book Antiqua" panose="02040602050305030304" pitchFamily="18" charset="0"/>
              </a:rPr>
              <a:t> hold </a:t>
            </a:r>
            <a:r>
              <a:rPr lang="de-DE" sz="2400" b="1" i="1" dirty="0" err="1">
                <a:latin typeface="Book Antiqua" panose="02040602050305030304" pitchFamily="18" charset="0"/>
              </a:rPr>
              <a:t>the</a:t>
            </a:r>
            <a:r>
              <a:rPr lang="de-DE" sz="2400" b="1" i="1" dirty="0">
                <a:latin typeface="Book Antiqua" panose="02040602050305030304" pitchFamily="18" charset="0"/>
              </a:rPr>
              <a:t> </a:t>
            </a:r>
            <a:r>
              <a:rPr lang="de-DE" sz="2400" b="1" i="1" dirty="0" err="1">
                <a:latin typeface="Book Antiqua" panose="02040602050305030304" pitchFamily="18" charset="0"/>
              </a:rPr>
              <a:t>thumbstick</a:t>
            </a:r>
            <a:r>
              <a:rPr lang="de-DE" sz="2400" b="1" i="1" dirty="0">
                <a:latin typeface="Book Antiqua" panose="02040602050305030304" pitchFamily="18" charset="0"/>
              </a:rPr>
              <a:t> </a:t>
            </a:r>
            <a:r>
              <a:rPr lang="de-DE" sz="2400" i="1" dirty="0" err="1">
                <a:latin typeface="Book Antiqua" panose="02040602050305030304" pitchFamily="18" charset="0"/>
              </a:rPr>
              <a:t>to</a:t>
            </a:r>
            <a:r>
              <a:rPr lang="de-DE" sz="2400" i="1" dirty="0">
                <a:latin typeface="Book Antiqua" panose="02040602050305030304" pitchFamily="18" charset="0"/>
              </a:rPr>
              <a:t> </a:t>
            </a:r>
            <a:r>
              <a:rPr lang="de-DE" sz="2400" i="1" dirty="0" err="1">
                <a:latin typeface="Book Antiqua" panose="02040602050305030304" pitchFamily="18" charset="0"/>
              </a:rPr>
              <a:t>aim</a:t>
            </a:r>
            <a:r>
              <a:rPr lang="de-DE" sz="2400" i="1" dirty="0">
                <a:latin typeface="Book Antiqua" panose="02040602050305030304" pitchFamily="18" charset="0"/>
              </a:rPr>
              <a:t> </a:t>
            </a:r>
            <a:r>
              <a:rPr lang="de-DE" sz="2400" i="1" dirty="0" err="1">
                <a:latin typeface="Book Antiqua" panose="02040602050305030304" pitchFamily="18" charset="0"/>
              </a:rPr>
              <a:t>the</a:t>
            </a:r>
            <a:r>
              <a:rPr lang="de-DE" sz="2400" i="1" dirty="0">
                <a:latin typeface="Book Antiqua" panose="02040602050305030304" pitchFamily="18" charset="0"/>
              </a:rPr>
              <a:t> beam at </a:t>
            </a:r>
            <a:r>
              <a:rPr lang="de-DE" sz="2400" i="1" dirty="0" err="1">
                <a:latin typeface="Book Antiqua" panose="02040602050305030304" pitchFamily="18" charset="0"/>
              </a:rPr>
              <a:t>the</a:t>
            </a:r>
            <a:r>
              <a:rPr lang="de-DE" sz="2400" i="1" dirty="0">
                <a:latin typeface="Book Antiqua" panose="02040602050305030304" pitchFamily="18" charset="0"/>
              </a:rPr>
              <a:t> </a:t>
            </a:r>
            <a:r>
              <a:rPr lang="de-DE" sz="2400" i="1" dirty="0" err="1">
                <a:latin typeface="Book Antiqua" panose="02040602050305030304" pitchFamily="18" charset="0"/>
              </a:rPr>
              <a:t>location</a:t>
            </a:r>
            <a:r>
              <a:rPr lang="de-DE" sz="2400" i="1" dirty="0">
                <a:latin typeface="Book Antiqua" panose="02040602050305030304" pitchFamily="18" charset="0"/>
              </a:rPr>
              <a:t> in front </a:t>
            </a:r>
            <a:r>
              <a:rPr lang="de-DE" sz="2400" i="1" dirty="0" err="1">
                <a:latin typeface="Book Antiqua" panose="02040602050305030304" pitchFamily="18" charset="0"/>
              </a:rPr>
              <a:t>of</a:t>
            </a:r>
            <a:r>
              <a:rPr lang="de-DE" sz="2400" i="1" dirty="0">
                <a:latin typeface="Book Antiqua" panose="02040602050305030304" pitchFamily="18" charset="0"/>
              </a:rPr>
              <a:t> </a:t>
            </a:r>
            <a:r>
              <a:rPr lang="de-DE" sz="2400" i="1" dirty="0" err="1">
                <a:latin typeface="Book Antiqua" panose="02040602050305030304" pitchFamily="18" charset="0"/>
              </a:rPr>
              <a:t>you</a:t>
            </a:r>
            <a:r>
              <a:rPr lang="de-DE" sz="2400" i="1" dirty="0">
                <a:latin typeface="Book Antiqua" panose="02040602050305030304" pitchFamily="18" charset="0"/>
              </a:rPr>
              <a:t>. </a:t>
            </a:r>
            <a:endParaRPr lang="fr-BE" sz="2400" i="1" dirty="0">
              <a:latin typeface="Book Antiqua" panose="02040602050305030304" pitchFamily="18" charset="0"/>
            </a:endParaRPr>
          </a:p>
          <a:p>
            <a:r>
              <a:rPr lang="fr-BE" sz="2400" i="1" dirty="0" err="1">
                <a:latin typeface="Book Antiqua" panose="02040602050305030304" pitchFamily="18" charset="0"/>
              </a:rPr>
              <a:t>Now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b="1" i="1" dirty="0" err="1">
                <a:latin typeface="Book Antiqua" panose="02040602050305030304" pitchFamily="18" charset="0"/>
              </a:rPr>
              <a:t>rotate</a:t>
            </a:r>
            <a:r>
              <a:rPr lang="fr-BE" sz="2400" b="1" i="1" dirty="0">
                <a:latin typeface="Book Antiqua" panose="02040602050305030304" pitchFamily="18" charset="0"/>
              </a:rPr>
              <a:t> the </a:t>
            </a:r>
            <a:r>
              <a:rPr lang="fr-BE" sz="2400" b="1" i="1" dirty="0" err="1">
                <a:latin typeface="Book Antiqua" panose="02040602050305030304" pitchFamily="18" charset="0"/>
              </a:rPr>
              <a:t>thumbstick</a:t>
            </a:r>
            <a:r>
              <a:rPr lang="fr-BE" sz="2400" b="1" i="1" dirty="0">
                <a:latin typeface="Book Antiqua" panose="02040602050305030304" pitchFamily="18" charset="0"/>
              </a:rPr>
              <a:t> </a:t>
            </a:r>
            <a:r>
              <a:rPr lang="fr-BE" sz="2400" i="1" dirty="0">
                <a:latin typeface="Book Antiqua" panose="02040602050305030304" pitchFamily="18" charset="0"/>
              </a:rPr>
              <a:t>to change the </a:t>
            </a:r>
            <a:r>
              <a:rPr lang="fr-BE" sz="2400" i="1" dirty="0" err="1">
                <a:latin typeface="Book Antiqua" panose="02040602050305030304" pitchFamily="18" charset="0"/>
              </a:rPr>
              <a:t>facing</a:t>
            </a:r>
            <a:r>
              <a:rPr lang="fr-BE" sz="2400" i="1" dirty="0">
                <a:latin typeface="Book Antiqua" panose="02040602050305030304" pitchFamily="18" charset="0"/>
              </a:rPr>
              <a:t> </a:t>
            </a:r>
            <a:r>
              <a:rPr lang="fr-BE" sz="2400" i="1" dirty="0" smtClean="0">
                <a:latin typeface="Book Antiqua" panose="02040602050305030304" pitchFamily="18" charset="0"/>
              </a:rPr>
              <a:t>direction.</a:t>
            </a:r>
            <a:endParaRPr lang="fr-BE" sz="2400" i="1" dirty="0">
              <a:latin typeface="Book Antiqua" panose="0204060205030503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5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sz="2800" dirty="0" smtClean="0"/>
              <a:t>Version française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sz="2400" dirty="0">
                <a:latin typeface="Book Antiqua" panose="02040602050305030304" pitchFamily="18" charset="0"/>
              </a:rPr>
              <a:t>Inclinez le </a:t>
            </a:r>
            <a:r>
              <a:rPr lang="fr-BE" sz="2400" b="1" dirty="0">
                <a:latin typeface="Book Antiqua" panose="02040602050305030304" pitchFamily="18" charset="0"/>
              </a:rPr>
              <a:t>stick analogue </a:t>
            </a:r>
            <a:r>
              <a:rPr lang="fr-BE" sz="2400" dirty="0">
                <a:latin typeface="Book Antiqua" panose="02040602050305030304" pitchFamily="18" charset="0"/>
              </a:rPr>
              <a:t>vers l’avant pour activer votre </a:t>
            </a:r>
            <a:r>
              <a:rPr lang="fr-BE" sz="2400" dirty="0" err="1">
                <a:latin typeface="Book Antiqua" panose="02040602050305030304" pitchFamily="18" charset="0"/>
              </a:rPr>
              <a:t>téléporteur</a:t>
            </a:r>
            <a:r>
              <a:rPr lang="fr-BE" sz="2400" dirty="0">
                <a:latin typeface="Book Antiqua" panose="02040602050305030304" pitchFamily="18" charset="0"/>
              </a:rPr>
              <a:t>.</a:t>
            </a:r>
          </a:p>
          <a:p>
            <a:r>
              <a:rPr lang="fr-BE" sz="2400" dirty="0">
                <a:latin typeface="Book Antiqua" panose="02040602050305030304" pitchFamily="18" charset="0"/>
              </a:rPr>
              <a:t>Visez l’endroit situé devant vous à l’aide du rayon. </a:t>
            </a:r>
          </a:p>
          <a:p>
            <a:r>
              <a:rPr lang="fr-BE" sz="2400" dirty="0">
                <a:latin typeface="Book Antiqua" panose="02040602050305030304" pitchFamily="18" charset="0"/>
              </a:rPr>
              <a:t>Vous pouvez également changer la direction dans laquelle vous êtes tourné lorsque vous vous téléportez. </a:t>
            </a:r>
          </a:p>
          <a:p>
            <a:r>
              <a:rPr lang="fr-B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Comme d’habitude</a:t>
            </a:r>
            <a:r>
              <a:rPr lang="fr-BE" sz="2400" dirty="0">
                <a:latin typeface="Book Antiqua" panose="02040602050305030304" pitchFamily="18" charset="0"/>
              </a:rPr>
              <a:t>, inclinez </a:t>
            </a:r>
            <a:r>
              <a:rPr lang="fr-BE" sz="2400" b="1" dirty="0">
                <a:latin typeface="Book Antiqua" panose="02040602050305030304" pitchFamily="18" charset="0"/>
              </a:rPr>
              <a:t>le </a:t>
            </a:r>
            <a:r>
              <a:rPr lang="fr-BE" sz="2400" b="1" dirty="0" smtClean="0">
                <a:latin typeface="Book Antiqua" panose="02040602050305030304" pitchFamily="18" charset="0"/>
              </a:rPr>
              <a:t>stick analogue </a:t>
            </a:r>
            <a:r>
              <a:rPr lang="fr-BE" sz="2400" dirty="0">
                <a:latin typeface="Book Antiqua" panose="02040602050305030304" pitchFamily="18" charset="0"/>
              </a:rPr>
              <a:t>et </a:t>
            </a:r>
            <a:r>
              <a:rPr lang="fr-BE" sz="2400" dirty="0" smtClean="0">
                <a:latin typeface="Book Antiqua" panose="02040602050305030304" pitchFamily="18" charset="0"/>
              </a:rPr>
              <a:t>maintenez-le </a:t>
            </a:r>
            <a:r>
              <a:rPr lang="fr-BE" sz="2400" dirty="0">
                <a:latin typeface="Book Antiqua" panose="02040602050305030304" pitchFamily="18" charset="0"/>
              </a:rPr>
              <a:t>dans cette position pour viser l’emplacement. </a:t>
            </a:r>
          </a:p>
          <a:p>
            <a:r>
              <a:rPr lang="fr-BE" sz="2400" dirty="0">
                <a:latin typeface="Book Antiqua" panose="02040602050305030304" pitchFamily="18" charset="0"/>
              </a:rPr>
              <a:t>Et maintenant, faites tourner le </a:t>
            </a:r>
            <a:r>
              <a:rPr lang="fr-BE" sz="2400" b="1" dirty="0">
                <a:latin typeface="Book Antiqua" panose="02040602050305030304" pitchFamily="18" charset="0"/>
              </a:rPr>
              <a:t>stick analogue </a:t>
            </a:r>
            <a:r>
              <a:rPr lang="fr-BE" sz="2400" dirty="0">
                <a:latin typeface="Book Antiqua" panose="02040602050305030304" pitchFamily="18" charset="0"/>
              </a:rPr>
              <a:t>jusqu’à vous tourner dans la bonne direction, et relâchez-le lorsque vous êtes satisfait.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47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b="1" dirty="0" err="1" smtClean="0">
                <a:latin typeface="Book Antiqua" panose="02040602050305030304" pitchFamily="18" charset="0"/>
                <a:sym typeface="Wingdings" panose="05000000000000000000" pitchFamily="2" charset="2"/>
              </a:rPr>
              <a:t>Thumbstick</a:t>
            </a:r>
            <a:r>
              <a:rPr lang="fr-BE" sz="2800" b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 Stick analogue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BE" sz="2800" dirty="0" smtClean="0">
                <a:latin typeface="Book Antiqua" panose="02040602050305030304" pitchFamily="18" charset="0"/>
              </a:rPr>
              <a:t>Référence directe au périphérique de contrôle du joueur.</a:t>
            </a:r>
          </a:p>
          <a:p>
            <a:pPr>
              <a:buFont typeface="Wingdings" panose="05000000000000000000" pitchFamily="2" charset="2"/>
              <a:buChar char="è"/>
            </a:pPr>
            <a:endParaRPr lang="fr-BE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fr-BE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As </a:t>
            </a:r>
            <a:r>
              <a:rPr lang="fr-BE" sz="28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before</a:t>
            </a:r>
            <a:r>
              <a:rPr lang="fr-BE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fr-BE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 </a:t>
            </a:r>
            <a:r>
              <a:rPr lang="fr-BE" sz="2800" b="1" dirty="0" smtClean="0">
                <a:solidFill>
                  <a:srgbClr val="FF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Comme d’habitude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BE" sz="2800" dirty="0" err="1" smtClean="0">
                <a:latin typeface="Book Antiqua" panose="02040602050305030304" pitchFamily="18" charset="0"/>
                <a:sym typeface="Wingdings" panose="05000000000000000000" pitchFamily="2" charset="2"/>
              </a:rPr>
              <a:t>Diégétisation</a:t>
            </a:r>
            <a:r>
              <a:rPr lang="fr-BE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de l’action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BE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Problème de contexte et d’implicite</a:t>
            </a:r>
            <a:endParaRPr lang="fr-BE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0199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dirty="0"/>
          </a:p>
        </p:txBody>
      </p:sp>
      <p:pic>
        <p:nvPicPr>
          <p:cNvPr id="7" name="jeJmd9pUks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Nouveau code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sz="2800" dirty="0" smtClean="0"/>
              <a:t>Grip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r>
              <a:rPr lang="fr-BE" dirty="0" smtClean="0"/>
              <a:t>Non </a:t>
            </a:r>
            <a:r>
              <a:rPr lang="fr-BE" dirty="0"/>
              <a:t>exprimé durant le </a:t>
            </a:r>
            <a:r>
              <a:rPr lang="fr-BE" dirty="0" smtClean="0"/>
              <a:t>didacticiel</a:t>
            </a:r>
          </a:p>
          <a:p>
            <a:pPr marL="0" indent="0" algn="just">
              <a:buNone/>
            </a:pPr>
            <a:r>
              <a:rPr lang="fr-BE" dirty="0" smtClean="0"/>
              <a:t>Contre-intuitif pour une modalité de consommation mimétique</a:t>
            </a:r>
          </a:p>
          <a:p>
            <a:pPr marL="0" indent="0" algn="just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2800" dirty="0" smtClean="0"/>
              <a:t>Pratique non figée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Appui continu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Appui et relâché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Toucher simple d’un objet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78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4" descr="RÃ©sultat de recherche d'images pour &quot;diffÃ©rent 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36" y="2947852"/>
            <a:ext cx="1524001" cy="18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56917" y="3639310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Joueurs chevronnés </a:t>
            </a:r>
            <a:endParaRPr lang="fr-BE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916296" y="3639310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Joueurs</a:t>
            </a:r>
            <a:r>
              <a:rPr lang="fr-BE" dirty="0" smtClean="0"/>
              <a:t> </a:t>
            </a:r>
            <a:r>
              <a:rPr lang="fr-BE" sz="2400" dirty="0" smtClean="0"/>
              <a:t>débutants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77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smtClean="0"/>
              <a:t>Les jeux VR cumulent les difficultés liées à leur statut de jeux vidéo et celles liées à leur nature de nouvelle modalité de consommation du média vidéoludique. </a:t>
            </a:r>
          </a:p>
          <a:p>
            <a:r>
              <a:rPr lang="fr-BE" sz="2200" dirty="0" smtClean="0"/>
              <a:t>Un bouleversement des codes du jeux vidéo n’affecte pas que les joueurs, mais également toutes les parties de la chaine de développement (</a:t>
            </a:r>
            <a:r>
              <a:rPr lang="fr-BE" sz="2200" dirty="0" err="1" smtClean="0"/>
              <a:t>game</a:t>
            </a:r>
            <a:r>
              <a:rPr lang="fr-BE" sz="2200" dirty="0" smtClean="0"/>
              <a:t> designers, traducteurs, …)</a:t>
            </a:r>
          </a:p>
          <a:p>
            <a:r>
              <a:rPr lang="fr-BE" sz="2200" dirty="0" smtClean="0"/>
              <a:t>Le prix du nouveau matériel est un frein aux bonnes pratiques de traduction.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95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Bibliographie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Chandler Heather Maxwell et Stephanie O’Malley Deming (2012), </a:t>
            </a:r>
            <a:r>
              <a:rPr lang="en-US" i="1" dirty="0"/>
              <a:t>The Game Localization Handbook</a:t>
            </a:r>
            <a:r>
              <a:rPr lang="en-US" dirty="0"/>
              <a:t>: </a:t>
            </a:r>
            <a:r>
              <a:rPr lang="en-US" i="1" dirty="0"/>
              <a:t>Second Edition</a:t>
            </a:r>
            <a:r>
              <a:rPr lang="en-US" dirty="0"/>
              <a:t>, </a:t>
            </a:r>
            <a:r>
              <a:rPr lang="en-US" dirty="0" err="1"/>
              <a:t>États</a:t>
            </a:r>
            <a:r>
              <a:rPr lang="en-US" dirty="0"/>
              <a:t>-Unis, Jones &amp; Bartlett learnings, 376 pages</a:t>
            </a:r>
            <a:endParaRPr lang="fr-BE" dirty="0"/>
          </a:p>
          <a:p>
            <a:pPr lvl="0"/>
            <a:r>
              <a:rPr lang="en-US" dirty="0" err="1"/>
              <a:t>Mangiron</a:t>
            </a:r>
            <a:r>
              <a:rPr lang="en-US" dirty="0"/>
              <a:t> Carmen et </a:t>
            </a:r>
            <a:r>
              <a:rPr lang="en-US" dirty="0" err="1"/>
              <a:t>Minako</a:t>
            </a:r>
            <a:r>
              <a:rPr lang="en-US" dirty="0"/>
              <a:t> O’Hagan (2006), « Game </a:t>
            </a:r>
            <a:r>
              <a:rPr lang="en-US" dirty="0" err="1"/>
              <a:t>Localisation</a:t>
            </a:r>
            <a:r>
              <a:rPr lang="en-US" dirty="0"/>
              <a:t>: Unleashing Imagination with “Restricted” Translation », in </a:t>
            </a:r>
            <a:r>
              <a:rPr lang="en-US" i="1" dirty="0"/>
              <a:t>JOSTRAN</a:t>
            </a:r>
            <a:r>
              <a:rPr lang="en-US" dirty="0"/>
              <a:t>, n</a:t>
            </a:r>
            <a:r>
              <a:rPr lang="en-US" baseline="30000" dirty="0"/>
              <a:t>o</a:t>
            </a:r>
            <a:r>
              <a:rPr lang="en-US" dirty="0"/>
              <a:t> 6, pp. 10 – 21 [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]. </a:t>
            </a:r>
            <a:r>
              <a:rPr lang="fr-BE" dirty="0"/>
              <a:t>URL : </a:t>
            </a:r>
            <a:r>
              <a:rPr lang="fr-BE" u="sng" dirty="0">
                <a:hlinkClick r:id="rId2"/>
              </a:rPr>
              <a:t>http://www.jostrans.org/issue06/art_ohagan.pdf</a:t>
            </a:r>
            <a:r>
              <a:rPr lang="fr-BE" dirty="0"/>
              <a:t>, consulté le 03/08/2016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51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Ludographie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err="1"/>
              <a:t>Epistory</a:t>
            </a:r>
            <a:r>
              <a:rPr lang="en-US" i="1" dirty="0"/>
              <a:t>: Typing Chronicles </a:t>
            </a:r>
            <a:r>
              <a:rPr lang="en-US" dirty="0"/>
              <a:t>(Plug In Digital, Fishing Cactus, 2016)</a:t>
            </a:r>
            <a:endParaRPr lang="fr-BE" dirty="0"/>
          </a:p>
          <a:p>
            <a:r>
              <a:rPr lang="fr-BE" i="1" dirty="0" err="1" smtClean="0"/>
              <a:t>Robo</a:t>
            </a:r>
            <a:r>
              <a:rPr lang="fr-BE" i="1" dirty="0" smtClean="0"/>
              <a:t> </a:t>
            </a:r>
            <a:r>
              <a:rPr lang="fr-BE" i="1" dirty="0" err="1" smtClean="0"/>
              <a:t>Recall</a:t>
            </a:r>
            <a:r>
              <a:rPr lang="fr-BE" dirty="0" smtClean="0"/>
              <a:t> (Epic </a:t>
            </a:r>
            <a:r>
              <a:rPr lang="fr-BE" dirty="0" err="1" smtClean="0"/>
              <a:t>Games</a:t>
            </a:r>
            <a:r>
              <a:rPr lang="fr-BE" dirty="0" smtClean="0"/>
              <a:t>, 2017)</a:t>
            </a:r>
          </a:p>
          <a:p>
            <a:r>
              <a:rPr lang="fr-BE" dirty="0" err="1" smtClean="0"/>
              <a:t>Sairento</a:t>
            </a:r>
            <a:r>
              <a:rPr lang="fr-BE" dirty="0" smtClean="0"/>
              <a:t> </a:t>
            </a:r>
            <a:r>
              <a:rPr lang="fr-BE" dirty="0"/>
              <a:t>VR </a:t>
            </a:r>
            <a:r>
              <a:rPr lang="fr-BE" dirty="0" smtClean="0"/>
              <a:t>(Mixed </a:t>
            </a:r>
            <a:r>
              <a:rPr lang="fr-BE" dirty="0" err="1"/>
              <a:t>Realms</a:t>
            </a:r>
            <a:r>
              <a:rPr lang="fr-BE" dirty="0"/>
              <a:t> </a:t>
            </a:r>
            <a:r>
              <a:rPr lang="fr-BE" dirty="0" err="1"/>
              <a:t>Pte</a:t>
            </a:r>
            <a:r>
              <a:rPr lang="fr-BE" dirty="0"/>
              <a:t> Ltd, </a:t>
            </a:r>
            <a:r>
              <a:rPr lang="fr-BE" dirty="0" err="1"/>
              <a:t>Swag</a:t>
            </a:r>
            <a:r>
              <a:rPr lang="fr-BE" dirty="0"/>
              <a:t> Soft Holdings </a:t>
            </a:r>
            <a:r>
              <a:rPr lang="fr-BE" dirty="0" err="1"/>
              <a:t>Pte</a:t>
            </a:r>
            <a:r>
              <a:rPr lang="fr-BE" dirty="0"/>
              <a:t> </a:t>
            </a:r>
            <a:r>
              <a:rPr lang="fr-BE" dirty="0" smtClean="0"/>
              <a:t>Ltd, 2018)</a:t>
            </a:r>
          </a:p>
          <a:p>
            <a:r>
              <a:rPr lang="fr-BE" i="1" dirty="0" err="1"/>
              <a:t>Space</a:t>
            </a:r>
            <a:r>
              <a:rPr lang="fr-BE" i="1" dirty="0"/>
              <a:t> Pirate Trainer </a:t>
            </a:r>
            <a:r>
              <a:rPr lang="fr-BE" dirty="0"/>
              <a:t>(I-Illusions, 2017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/>
              <a:t>Vidéo </a:t>
            </a:r>
            <a:r>
              <a:rPr lang="fr-BE" dirty="0" err="1" smtClean="0"/>
              <a:t>Youtube</a:t>
            </a:r>
            <a:r>
              <a:rPr lang="fr-BE" dirty="0" smtClean="0"/>
              <a:t> : </a:t>
            </a:r>
            <a:br>
              <a:rPr lang="fr-BE" dirty="0" smtClean="0"/>
            </a:br>
            <a:r>
              <a:rPr lang="fr-BE" dirty="0">
                <a:sym typeface="Wingdings" panose="05000000000000000000" pitchFamily="2" charset="2"/>
              </a:rPr>
              <a:t> </a:t>
            </a:r>
            <a:r>
              <a:rPr lang="fr-BE" dirty="0" err="1" smtClean="0">
                <a:sym typeface="Wingdings" panose="05000000000000000000" pitchFamily="2" charset="2"/>
              </a:rPr>
              <a:t>AllGamesWorldHd</a:t>
            </a:r>
            <a:r>
              <a:rPr lang="fr-BE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/>
              <a:t>Robo</a:t>
            </a:r>
            <a:r>
              <a:rPr lang="en-US" dirty="0" smtClean="0"/>
              <a:t> </a:t>
            </a:r>
            <a:r>
              <a:rPr lang="en-US" dirty="0"/>
              <a:t>Recall VR Oculus Rift Gameplay part </a:t>
            </a:r>
            <a:r>
              <a:rPr lang="en-US" dirty="0" smtClean="0"/>
              <a:t>1 </a:t>
            </a:r>
            <a:r>
              <a:rPr lang="fr-BE" dirty="0" smtClean="0">
                <a:sym typeface="Wingdings" panose="05000000000000000000" pitchFamily="2" charset="2"/>
              </a:rPr>
              <a:t>https</a:t>
            </a:r>
            <a:r>
              <a:rPr lang="fr-BE" dirty="0">
                <a:sym typeface="Wingdings" panose="05000000000000000000" pitchFamily="2" charset="2"/>
              </a:rPr>
              <a:t>://www.youtube.com/watch?v=jeJmd9pUksU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1363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08" y="445690"/>
            <a:ext cx="4122267" cy="206113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19222"/>
            <a:ext cx="5852160" cy="30388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94" y="1619059"/>
            <a:ext cx="408561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 smtClean="0"/>
              <a:t>Merci à tous ! </a:t>
            </a:r>
            <a:endParaRPr lang="fr-BE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sz="4200" dirty="0"/>
              <a:t>Questions et suggestions ?</a:t>
            </a:r>
            <a:endParaRPr lang="fr-BE" sz="1400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pyhoulmont@gmail.com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49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209800"/>
            <a:ext cx="8596668" cy="1320800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2050" name="Picture 2" descr="RÃ©sultat de recherche d'images pour &quot;kinec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-142018"/>
            <a:ext cx="8102600" cy="3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" y="2209800"/>
            <a:ext cx="1940718" cy="3881437"/>
          </a:xfrm>
        </p:spPr>
      </p:pic>
    </p:spTree>
    <p:extLst>
      <p:ext uri="{BB962C8B-B14F-4D97-AF65-F5344CB8AC3E}">
        <p14:creationId xmlns:p14="http://schemas.microsoft.com/office/powerpoint/2010/main" val="28987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6000" smtClean="0"/>
              <a:t>« Immersion totale »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074" name="Picture 2" descr="RÃ©sultat de recherche d'images pour &quot;casque VR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3" y="1451721"/>
            <a:ext cx="6599011" cy="45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4280" y="6041362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latin typeface="Bahnschrift SemiBold Condensed" panose="020B0502040204020203" pitchFamily="34" charset="0"/>
              </a:rPr>
              <a:t>Argument marketing</a:t>
            </a:r>
            <a:endParaRPr lang="fr-BE" sz="36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 descr="RÃ©sultat de recherche d'images pour &quot;menu Space pi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025" y="-192677"/>
            <a:ext cx="14439787" cy="70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463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4400" dirty="0" smtClean="0">
                <a:solidFill>
                  <a:schemeClr val="bg2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Texte source :</a:t>
            </a:r>
            <a:r>
              <a:rPr lang="fr-BE" sz="4400" dirty="0" smtClean="0">
                <a:latin typeface="Bahnschrift SemiLight SemiConde" panose="020B0502040204020203" pitchFamily="34" charset="0"/>
              </a:rPr>
              <a:t> </a:t>
            </a:r>
            <a:r>
              <a:rPr lang="fr-BE" sz="4400" i="1" dirty="0" err="1" smtClean="0">
                <a:latin typeface="Bahnschrift SemiLight SemiConde" panose="020B0502040204020203" pitchFamily="34" charset="0"/>
              </a:rPr>
              <a:t>Ready</a:t>
            </a:r>
            <a:r>
              <a:rPr lang="fr-BE" sz="4400" i="1" dirty="0" smtClean="0">
                <a:latin typeface="Bahnschrift SemiLight SemiConde" panose="020B0502040204020203" pitchFamily="34" charset="0"/>
              </a:rPr>
              <a:t> to rock</a:t>
            </a:r>
          </a:p>
          <a:p>
            <a:pPr marL="0" indent="0" algn="ctr">
              <a:buNone/>
            </a:pPr>
            <a:endParaRPr lang="fr-BE" sz="4400" i="1" dirty="0">
              <a:latin typeface="Bahnschrift SemiLight SemiConde" panose="020B0502040204020203" pitchFamily="34" charset="0"/>
            </a:endParaRPr>
          </a:p>
          <a:p>
            <a:pPr marL="0" indent="0" algn="ctr">
              <a:buNone/>
            </a:pPr>
            <a:r>
              <a:rPr lang="fr-BE" sz="4400" dirty="0" smtClean="0">
                <a:solidFill>
                  <a:schemeClr val="bg2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Traduction : </a:t>
            </a:r>
            <a:r>
              <a:rPr lang="fr-BE" sz="4400" dirty="0" err="1" smtClean="0">
                <a:latin typeface="Bahnschrift SemiLight SemiConde" panose="020B0502040204020203" pitchFamily="34" charset="0"/>
              </a:rPr>
              <a:t>Prete</a:t>
            </a:r>
            <a:r>
              <a:rPr lang="fr-BE" sz="4400" dirty="0" smtClean="0">
                <a:latin typeface="Bahnschrift SemiLight SemiConde" panose="020B0502040204020203" pitchFamily="34" charset="0"/>
              </a:rPr>
              <a:t> à tout déchirer ! [SIC]</a:t>
            </a:r>
          </a:p>
          <a:p>
            <a:pPr marL="0" indent="0" algn="ctr">
              <a:buNone/>
            </a:pPr>
            <a:endParaRPr lang="fr-BE" sz="4400" dirty="0">
              <a:latin typeface="Bahnschrift SemiLight SemiConde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931" y="5277393"/>
            <a:ext cx="873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BE" sz="4400">
                <a:solidFill>
                  <a:srgbClr val="EBEBEB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Traduction possible : </a:t>
            </a:r>
            <a:r>
              <a:rPr lang="fr-BE" sz="4400">
                <a:solidFill>
                  <a:prstClr val="black">
                    <a:lumMod val="75000"/>
                    <a:lumOff val="25000"/>
                  </a:prstClr>
                </a:solidFill>
                <a:latin typeface="Bahnschrift SemiLight SemiConde" panose="020B0502040204020203" pitchFamily="34" charset="0"/>
              </a:rPr>
              <a:t>Nouvelle partie</a:t>
            </a:r>
            <a:endParaRPr lang="fr-BE" sz="4400" dirty="0">
              <a:solidFill>
                <a:prstClr val="black">
                  <a:lumMod val="75000"/>
                  <a:lumOff val="25000"/>
                </a:prst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 descr="RÃ©sultat de recherche d'images pour &quot;robo recal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566" y="-268942"/>
            <a:ext cx="16289776" cy="73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8632">
            <a:off x="-2749513" y="-919864"/>
            <a:ext cx="7762874" cy="3881437"/>
          </a:xfrm>
        </p:spPr>
      </p:pic>
    </p:spTree>
    <p:extLst>
      <p:ext uri="{BB962C8B-B14F-4D97-AF65-F5344CB8AC3E}">
        <p14:creationId xmlns:p14="http://schemas.microsoft.com/office/powerpoint/2010/main" val="20215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Problèmes principaux lors de la traduction d’un jeu vidéo 1/2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2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 smtClean="0">
                <a:solidFill>
                  <a:schemeClr val="tx1"/>
                </a:solidFill>
              </a:rPr>
              <a:t>Contexte</a:t>
            </a:r>
            <a:r>
              <a:rPr lang="fr-BE" sz="2800" dirty="0" smtClean="0"/>
              <a:t> </a:t>
            </a:r>
          </a:p>
          <a:p>
            <a:endParaRPr lang="fr-BE" sz="2800" dirty="0"/>
          </a:p>
          <a:p>
            <a:endParaRPr lang="fr-BE" sz="2800" dirty="0"/>
          </a:p>
        </p:txBody>
      </p:sp>
      <p:pic>
        <p:nvPicPr>
          <p:cNvPr id="1032" name="Picture 8" descr="RÃ©sultat de recherche d'images pour &quot;croix roug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7" y="1930400"/>
            <a:ext cx="1020509" cy="10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46426" y="562181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(Chandler &amp; </a:t>
            </a:r>
            <a:r>
              <a:rPr lang="fr-BE" sz="2800" dirty="0" err="1" smtClean="0"/>
              <a:t>Deeming</a:t>
            </a:r>
            <a:r>
              <a:rPr lang="fr-BE" sz="2800" dirty="0" smtClean="0"/>
              <a:t>, 2012)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13880" y="3431177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Images</a:t>
            </a:r>
            <a:endParaRPr lang="fr-BE" dirty="0"/>
          </a:p>
        </p:txBody>
      </p:sp>
      <p:pic>
        <p:nvPicPr>
          <p:cNvPr id="8" name="Picture 8" descr="RÃ©sultat de recherche d'images pour &quot;croix roug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5" y="3184649"/>
            <a:ext cx="1020509" cy="10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660</Words>
  <Application>Microsoft Office PowerPoint</Application>
  <PresentationFormat>Grand écran</PresentationFormat>
  <Paragraphs>110</Paragraphs>
  <Slides>30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Bahnschrift SemiBold Condensed</vt:lpstr>
      <vt:lpstr>Bahnschrift SemiLight SemiConde</vt:lpstr>
      <vt:lpstr>Book Antiqua</vt:lpstr>
      <vt:lpstr>Britannic Bold</vt:lpstr>
      <vt:lpstr>Cooper Black</vt:lpstr>
      <vt:lpstr>Trebuchet MS</vt:lpstr>
      <vt:lpstr>Wingdings</vt:lpstr>
      <vt:lpstr>Wingdings 3</vt:lpstr>
      <vt:lpstr>Facette</vt:lpstr>
      <vt:lpstr>Traduction de jeux destinés à la réalité virtuelle : une transmission de nouveaux codes ?</vt:lpstr>
      <vt:lpstr>Jeu vidéo = média culturel</vt:lpstr>
      <vt:lpstr>Présentation PowerPoint</vt:lpstr>
      <vt:lpstr>Présentation PowerPoint</vt:lpstr>
      <vt:lpstr>« Immersion totale »</vt:lpstr>
      <vt:lpstr>Présentation PowerPoint</vt:lpstr>
      <vt:lpstr>Présentation PowerPoint</vt:lpstr>
      <vt:lpstr>Présentation PowerPoint</vt:lpstr>
      <vt:lpstr>Problèmes principaux lors de la traduction d’un jeu vidéo 1/2</vt:lpstr>
      <vt:lpstr>Problèmes principaux lors de la traduction d’un jeu vidéo 2/2</vt:lpstr>
      <vt:lpstr>Liberté du traducteur</vt:lpstr>
      <vt:lpstr>Présentation PowerPoint</vt:lpstr>
      <vt:lpstr>Exemple</vt:lpstr>
      <vt:lpstr>Composantes textuelles </vt:lpstr>
      <vt:lpstr>Exemple</vt:lpstr>
      <vt:lpstr>Enjeux différents</vt:lpstr>
      <vt:lpstr>Présentation PowerPoint</vt:lpstr>
      <vt:lpstr>Exemple de segment</vt:lpstr>
      <vt:lpstr>Exemple de segment</vt:lpstr>
      <vt:lpstr>Présentation PowerPoint</vt:lpstr>
      <vt:lpstr>Tutoriel intradiégétique Version anglaise</vt:lpstr>
      <vt:lpstr> Version française</vt:lpstr>
      <vt:lpstr>Présentation PowerPoint</vt:lpstr>
      <vt:lpstr>Présentation PowerPoint</vt:lpstr>
      <vt:lpstr>Nouveau code</vt:lpstr>
      <vt:lpstr>Présentation PowerPoint</vt:lpstr>
      <vt:lpstr>Conclusion</vt:lpstr>
      <vt:lpstr>Bibliographie</vt:lpstr>
      <vt:lpstr>Ludographie</vt:lpstr>
      <vt:lpstr>Merci à tous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Traduction de jeux destinés à la réalité virtuelle : une transmission de nouveaux codes ?</dc:title>
  <dc:creator>pyhoulmont</dc:creator>
  <cp:lastModifiedBy>Pierre-Yves Houlmont</cp:lastModifiedBy>
  <cp:revision>44</cp:revision>
  <dcterms:created xsi:type="dcterms:W3CDTF">2018-10-12T13:39:04Z</dcterms:created>
  <dcterms:modified xsi:type="dcterms:W3CDTF">2018-10-27T11:19:12Z</dcterms:modified>
</cp:coreProperties>
</file>