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0411063" cy="26279475"/>
  <p:notesSz cx="6858000" cy="9144000"/>
  <p:defaultTextStyle>
    <a:defPPr>
      <a:defRPr lang="fr-FR"/>
    </a:defPPr>
    <a:lvl1pPr marL="0" algn="l" defTabSz="2191131" rtl="0" eaLnBrk="1" latinLnBrk="0" hangingPunct="1">
      <a:defRPr sz="8600" kern="1200">
        <a:solidFill>
          <a:schemeClr val="tx1"/>
        </a:solidFill>
        <a:latin typeface="+mn-lt"/>
        <a:ea typeface="+mn-ea"/>
        <a:cs typeface="+mn-cs"/>
      </a:defRPr>
    </a:lvl1pPr>
    <a:lvl2pPr marL="2191131" algn="l" defTabSz="2191131" rtl="0" eaLnBrk="1" latinLnBrk="0" hangingPunct="1">
      <a:defRPr sz="8600" kern="1200">
        <a:solidFill>
          <a:schemeClr val="tx1"/>
        </a:solidFill>
        <a:latin typeface="+mn-lt"/>
        <a:ea typeface="+mn-ea"/>
        <a:cs typeface="+mn-cs"/>
      </a:defRPr>
    </a:lvl2pPr>
    <a:lvl3pPr marL="4382262" algn="l" defTabSz="2191131" rtl="0" eaLnBrk="1" latinLnBrk="0" hangingPunct="1">
      <a:defRPr sz="8600" kern="1200">
        <a:solidFill>
          <a:schemeClr val="tx1"/>
        </a:solidFill>
        <a:latin typeface="+mn-lt"/>
        <a:ea typeface="+mn-ea"/>
        <a:cs typeface="+mn-cs"/>
      </a:defRPr>
    </a:lvl3pPr>
    <a:lvl4pPr marL="6573393" algn="l" defTabSz="2191131" rtl="0" eaLnBrk="1" latinLnBrk="0" hangingPunct="1">
      <a:defRPr sz="8600" kern="1200">
        <a:solidFill>
          <a:schemeClr val="tx1"/>
        </a:solidFill>
        <a:latin typeface="+mn-lt"/>
        <a:ea typeface="+mn-ea"/>
        <a:cs typeface="+mn-cs"/>
      </a:defRPr>
    </a:lvl4pPr>
    <a:lvl5pPr marL="8764524" algn="l" defTabSz="2191131" rtl="0" eaLnBrk="1" latinLnBrk="0" hangingPunct="1">
      <a:defRPr sz="8600" kern="1200">
        <a:solidFill>
          <a:schemeClr val="tx1"/>
        </a:solidFill>
        <a:latin typeface="+mn-lt"/>
        <a:ea typeface="+mn-ea"/>
        <a:cs typeface="+mn-cs"/>
      </a:defRPr>
    </a:lvl5pPr>
    <a:lvl6pPr marL="10955655" algn="l" defTabSz="2191131" rtl="0" eaLnBrk="1" latinLnBrk="0" hangingPunct="1">
      <a:defRPr sz="8600" kern="1200">
        <a:solidFill>
          <a:schemeClr val="tx1"/>
        </a:solidFill>
        <a:latin typeface="+mn-lt"/>
        <a:ea typeface="+mn-ea"/>
        <a:cs typeface="+mn-cs"/>
      </a:defRPr>
    </a:lvl6pPr>
    <a:lvl7pPr marL="13146786" algn="l" defTabSz="2191131" rtl="0" eaLnBrk="1" latinLnBrk="0" hangingPunct="1">
      <a:defRPr sz="8600" kern="1200">
        <a:solidFill>
          <a:schemeClr val="tx1"/>
        </a:solidFill>
        <a:latin typeface="+mn-lt"/>
        <a:ea typeface="+mn-ea"/>
        <a:cs typeface="+mn-cs"/>
      </a:defRPr>
    </a:lvl7pPr>
    <a:lvl8pPr marL="15337917" algn="l" defTabSz="2191131" rtl="0" eaLnBrk="1" latinLnBrk="0" hangingPunct="1">
      <a:defRPr sz="8600" kern="1200">
        <a:solidFill>
          <a:schemeClr val="tx1"/>
        </a:solidFill>
        <a:latin typeface="+mn-lt"/>
        <a:ea typeface="+mn-ea"/>
        <a:cs typeface="+mn-cs"/>
      </a:defRPr>
    </a:lvl8pPr>
    <a:lvl9pPr marL="17529048" algn="l" defTabSz="2191131"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3" d="100"/>
          <a:sy n="23" d="100"/>
        </p:scale>
        <p:origin x="-376" y="-264"/>
      </p:cViewPr>
      <p:guideLst>
        <p:guide orient="horz" pos="8277"/>
        <p:guide pos="15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35367-230F-6548-B281-41331C85176B}" type="datetimeFigureOut">
              <a:rPr lang="fr-FR" smtClean="0"/>
              <a:t>24/04/17</a:t>
            </a:fld>
            <a:endParaRPr lang="fr-FR"/>
          </a:p>
        </p:txBody>
      </p:sp>
      <p:sp>
        <p:nvSpPr>
          <p:cNvPr id="4" name="Espace réservé de l'image des diapositives 3"/>
          <p:cNvSpPr>
            <a:spLocks noGrp="1" noRot="1" noChangeAspect="1"/>
          </p:cNvSpPr>
          <p:nvPr>
            <p:ph type="sldImg" idx="2"/>
          </p:nvPr>
        </p:nvSpPr>
        <p:spPr>
          <a:xfrm>
            <a:off x="141288" y="685800"/>
            <a:ext cx="65754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AB040-C738-C947-9A3B-C44E98597A01}" type="slidenum">
              <a:rPr lang="fr-FR" smtClean="0"/>
              <a:t>‹#›</a:t>
            </a:fld>
            <a:endParaRPr lang="fr-FR"/>
          </a:p>
        </p:txBody>
      </p:sp>
    </p:spTree>
    <p:extLst>
      <p:ext uri="{BB962C8B-B14F-4D97-AF65-F5344CB8AC3E}">
        <p14:creationId xmlns:p14="http://schemas.microsoft.com/office/powerpoint/2010/main" val="14120592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CAB040-C738-C947-9A3B-C44E98597A01}" type="slidenum">
              <a:rPr lang="fr-FR" smtClean="0"/>
              <a:t>1</a:t>
            </a:fld>
            <a:endParaRPr lang="fr-FR"/>
          </a:p>
        </p:txBody>
      </p:sp>
    </p:spTree>
    <p:extLst>
      <p:ext uri="{BB962C8B-B14F-4D97-AF65-F5344CB8AC3E}">
        <p14:creationId xmlns:p14="http://schemas.microsoft.com/office/powerpoint/2010/main" val="412943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780830" y="8163672"/>
            <a:ext cx="42849404" cy="5633054"/>
          </a:xfrm>
        </p:spPr>
        <p:txBody>
          <a:bodyPr/>
          <a:lstStyle/>
          <a:p>
            <a:r>
              <a:rPr lang="nl-BE" smtClean="0"/>
              <a:t>Cliquez et modifiez le titre</a:t>
            </a:r>
            <a:endParaRPr lang="fr-FR"/>
          </a:p>
        </p:txBody>
      </p:sp>
      <p:sp>
        <p:nvSpPr>
          <p:cNvPr id="3" name="Sous-titre 2"/>
          <p:cNvSpPr>
            <a:spLocks noGrp="1"/>
          </p:cNvSpPr>
          <p:nvPr>
            <p:ph type="subTitle" idx="1"/>
          </p:nvPr>
        </p:nvSpPr>
        <p:spPr>
          <a:xfrm>
            <a:off x="7561660" y="14891702"/>
            <a:ext cx="35287744" cy="6715866"/>
          </a:xfrm>
        </p:spPr>
        <p:txBody>
          <a:bodyPr/>
          <a:lstStyle>
            <a:lvl1pPr marL="0" indent="0" algn="ctr">
              <a:buNone/>
              <a:defRPr>
                <a:solidFill>
                  <a:schemeClr val="tx1">
                    <a:tint val="75000"/>
                  </a:schemeClr>
                </a:solidFill>
              </a:defRPr>
            </a:lvl1pPr>
            <a:lvl2pPr marL="2191131" indent="0" algn="ctr">
              <a:buNone/>
              <a:defRPr>
                <a:solidFill>
                  <a:schemeClr val="tx1">
                    <a:tint val="75000"/>
                  </a:schemeClr>
                </a:solidFill>
              </a:defRPr>
            </a:lvl2pPr>
            <a:lvl3pPr marL="4382262" indent="0" algn="ctr">
              <a:buNone/>
              <a:defRPr>
                <a:solidFill>
                  <a:schemeClr val="tx1">
                    <a:tint val="75000"/>
                  </a:schemeClr>
                </a:solidFill>
              </a:defRPr>
            </a:lvl3pPr>
            <a:lvl4pPr marL="6573393" indent="0" algn="ctr">
              <a:buNone/>
              <a:defRPr>
                <a:solidFill>
                  <a:schemeClr val="tx1">
                    <a:tint val="75000"/>
                  </a:schemeClr>
                </a:solidFill>
              </a:defRPr>
            </a:lvl4pPr>
            <a:lvl5pPr marL="8764524" indent="0" algn="ctr">
              <a:buNone/>
              <a:defRPr>
                <a:solidFill>
                  <a:schemeClr val="tx1">
                    <a:tint val="75000"/>
                  </a:schemeClr>
                </a:solidFill>
              </a:defRPr>
            </a:lvl5pPr>
            <a:lvl6pPr marL="10955655" indent="0" algn="ctr">
              <a:buNone/>
              <a:defRPr>
                <a:solidFill>
                  <a:schemeClr val="tx1">
                    <a:tint val="75000"/>
                  </a:schemeClr>
                </a:solidFill>
              </a:defRPr>
            </a:lvl6pPr>
            <a:lvl7pPr marL="13146786" indent="0" algn="ctr">
              <a:buNone/>
              <a:defRPr>
                <a:solidFill>
                  <a:schemeClr val="tx1">
                    <a:tint val="75000"/>
                  </a:schemeClr>
                </a:solidFill>
              </a:defRPr>
            </a:lvl7pPr>
            <a:lvl8pPr marL="15337917" indent="0" algn="ctr">
              <a:buNone/>
              <a:defRPr>
                <a:solidFill>
                  <a:schemeClr val="tx1">
                    <a:tint val="75000"/>
                  </a:schemeClr>
                </a:solidFill>
              </a:defRPr>
            </a:lvl8pPr>
            <a:lvl9pPr marL="17529048"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78A6924-0102-FF46-8393-E73298F0EB38}" type="datetimeFigureOut">
              <a:rPr lang="fr-FR" smtClean="0"/>
              <a:t>24/04/17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1670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878A6924-0102-FF46-8393-E73298F0EB38}" type="datetimeFigureOut">
              <a:rPr lang="fr-FR" smtClean="0"/>
              <a:t>24/04/17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118090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6548021" y="1052399"/>
            <a:ext cx="11342489" cy="22422719"/>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2520553" y="1052399"/>
            <a:ext cx="33187283" cy="22422719"/>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878A6924-0102-FF46-8393-E73298F0EB38}" type="datetimeFigureOut">
              <a:rPr lang="fr-FR" smtClean="0"/>
              <a:t>24/04/17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75216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878A6924-0102-FF46-8393-E73298F0EB38}" type="datetimeFigureOut">
              <a:rPr lang="fr-FR" smtClean="0"/>
              <a:t>24/04/17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214969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982126" y="16886998"/>
            <a:ext cx="42849404" cy="5219396"/>
          </a:xfrm>
        </p:spPr>
        <p:txBody>
          <a:bodyPr anchor="t"/>
          <a:lstStyle>
            <a:lvl1pPr algn="l">
              <a:defRPr sz="19200" b="1" cap="all"/>
            </a:lvl1pPr>
          </a:lstStyle>
          <a:p>
            <a:r>
              <a:rPr lang="nl-BE" smtClean="0"/>
              <a:t>Cliquez et modifiez le titre</a:t>
            </a:r>
            <a:endParaRPr lang="fr-FR"/>
          </a:p>
        </p:txBody>
      </p:sp>
      <p:sp>
        <p:nvSpPr>
          <p:cNvPr id="3" name="Espace réservé du texte 2"/>
          <p:cNvSpPr>
            <a:spLocks noGrp="1"/>
          </p:cNvSpPr>
          <p:nvPr>
            <p:ph type="body" idx="1"/>
          </p:nvPr>
        </p:nvSpPr>
        <p:spPr>
          <a:xfrm>
            <a:off x="3982126" y="11138365"/>
            <a:ext cx="42849404" cy="5748633"/>
          </a:xfrm>
        </p:spPr>
        <p:txBody>
          <a:bodyPr anchor="b"/>
          <a:lstStyle>
            <a:lvl1pPr marL="0" indent="0">
              <a:buNone/>
              <a:defRPr sz="9600">
                <a:solidFill>
                  <a:schemeClr val="tx1">
                    <a:tint val="75000"/>
                  </a:schemeClr>
                </a:solidFill>
              </a:defRPr>
            </a:lvl1pPr>
            <a:lvl2pPr marL="2191131" indent="0">
              <a:buNone/>
              <a:defRPr sz="8600">
                <a:solidFill>
                  <a:schemeClr val="tx1">
                    <a:tint val="75000"/>
                  </a:schemeClr>
                </a:solidFill>
              </a:defRPr>
            </a:lvl2pPr>
            <a:lvl3pPr marL="4382262" indent="0">
              <a:buNone/>
              <a:defRPr sz="7700">
                <a:solidFill>
                  <a:schemeClr val="tx1">
                    <a:tint val="75000"/>
                  </a:schemeClr>
                </a:solidFill>
              </a:defRPr>
            </a:lvl3pPr>
            <a:lvl4pPr marL="6573393" indent="0">
              <a:buNone/>
              <a:defRPr sz="6700">
                <a:solidFill>
                  <a:schemeClr val="tx1">
                    <a:tint val="75000"/>
                  </a:schemeClr>
                </a:solidFill>
              </a:defRPr>
            </a:lvl4pPr>
            <a:lvl5pPr marL="8764524" indent="0">
              <a:buNone/>
              <a:defRPr sz="6700">
                <a:solidFill>
                  <a:schemeClr val="tx1">
                    <a:tint val="75000"/>
                  </a:schemeClr>
                </a:solidFill>
              </a:defRPr>
            </a:lvl5pPr>
            <a:lvl6pPr marL="10955655" indent="0">
              <a:buNone/>
              <a:defRPr sz="6700">
                <a:solidFill>
                  <a:schemeClr val="tx1">
                    <a:tint val="75000"/>
                  </a:schemeClr>
                </a:solidFill>
              </a:defRPr>
            </a:lvl6pPr>
            <a:lvl7pPr marL="13146786" indent="0">
              <a:buNone/>
              <a:defRPr sz="6700">
                <a:solidFill>
                  <a:schemeClr val="tx1">
                    <a:tint val="75000"/>
                  </a:schemeClr>
                </a:solidFill>
              </a:defRPr>
            </a:lvl7pPr>
            <a:lvl8pPr marL="15337917" indent="0">
              <a:buNone/>
              <a:defRPr sz="6700">
                <a:solidFill>
                  <a:schemeClr val="tx1">
                    <a:tint val="75000"/>
                  </a:schemeClr>
                </a:solidFill>
              </a:defRPr>
            </a:lvl8pPr>
            <a:lvl9pPr marL="17529048" indent="0">
              <a:buNone/>
              <a:defRPr sz="67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878A6924-0102-FF46-8393-E73298F0EB38}" type="datetimeFigureOut">
              <a:rPr lang="fr-FR" smtClean="0"/>
              <a:t>24/04/17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286193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2520553" y="6131879"/>
            <a:ext cx="22264886" cy="1734323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25625624" y="6131879"/>
            <a:ext cx="22264886" cy="1734323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p:txBody>
          <a:bodyPr/>
          <a:lstStyle/>
          <a:p>
            <a:fld id="{878A6924-0102-FF46-8393-E73298F0EB38}" type="datetimeFigureOut">
              <a:rPr lang="fr-FR" smtClean="0"/>
              <a:t>24/04/17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179702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2520553" y="5882468"/>
            <a:ext cx="22273641" cy="2451532"/>
          </a:xfrm>
        </p:spPr>
        <p:txBody>
          <a:bodyPr anchor="b"/>
          <a:lstStyle>
            <a:lvl1pPr marL="0" indent="0">
              <a:buNone/>
              <a:defRPr sz="11500" b="1"/>
            </a:lvl1pPr>
            <a:lvl2pPr marL="2191131" indent="0">
              <a:buNone/>
              <a:defRPr sz="9600" b="1"/>
            </a:lvl2pPr>
            <a:lvl3pPr marL="4382262" indent="0">
              <a:buNone/>
              <a:defRPr sz="8600" b="1"/>
            </a:lvl3pPr>
            <a:lvl4pPr marL="6573393" indent="0">
              <a:buNone/>
              <a:defRPr sz="7700" b="1"/>
            </a:lvl4pPr>
            <a:lvl5pPr marL="8764524" indent="0">
              <a:buNone/>
              <a:defRPr sz="7700" b="1"/>
            </a:lvl5pPr>
            <a:lvl6pPr marL="10955655" indent="0">
              <a:buNone/>
              <a:defRPr sz="7700" b="1"/>
            </a:lvl6pPr>
            <a:lvl7pPr marL="13146786" indent="0">
              <a:buNone/>
              <a:defRPr sz="7700" b="1"/>
            </a:lvl7pPr>
            <a:lvl8pPr marL="15337917" indent="0">
              <a:buNone/>
              <a:defRPr sz="7700" b="1"/>
            </a:lvl8pPr>
            <a:lvl9pPr marL="17529048" indent="0">
              <a:buNone/>
              <a:defRPr sz="77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2520553" y="8334000"/>
            <a:ext cx="22273641" cy="1514111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25608123" y="5882468"/>
            <a:ext cx="22282390" cy="2451532"/>
          </a:xfrm>
        </p:spPr>
        <p:txBody>
          <a:bodyPr anchor="b"/>
          <a:lstStyle>
            <a:lvl1pPr marL="0" indent="0">
              <a:buNone/>
              <a:defRPr sz="11500" b="1"/>
            </a:lvl1pPr>
            <a:lvl2pPr marL="2191131" indent="0">
              <a:buNone/>
              <a:defRPr sz="9600" b="1"/>
            </a:lvl2pPr>
            <a:lvl3pPr marL="4382262" indent="0">
              <a:buNone/>
              <a:defRPr sz="8600" b="1"/>
            </a:lvl3pPr>
            <a:lvl4pPr marL="6573393" indent="0">
              <a:buNone/>
              <a:defRPr sz="7700" b="1"/>
            </a:lvl4pPr>
            <a:lvl5pPr marL="8764524" indent="0">
              <a:buNone/>
              <a:defRPr sz="7700" b="1"/>
            </a:lvl5pPr>
            <a:lvl6pPr marL="10955655" indent="0">
              <a:buNone/>
              <a:defRPr sz="7700" b="1"/>
            </a:lvl6pPr>
            <a:lvl7pPr marL="13146786" indent="0">
              <a:buNone/>
              <a:defRPr sz="7700" b="1"/>
            </a:lvl7pPr>
            <a:lvl8pPr marL="15337917" indent="0">
              <a:buNone/>
              <a:defRPr sz="7700" b="1"/>
            </a:lvl8pPr>
            <a:lvl9pPr marL="17529048" indent="0">
              <a:buNone/>
              <a:defRPr sz="77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25608123" y="8334000"/>
            <a:ext cx="22282390" cy="1514111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p:txBody>
          <a:bodyPr/>
          <a:lstStyle/>
          <a:p>
            <a:fld id="{878A6924-0102-FF46-8393-E73298F0EB38}" type="datetimeFigureOut">
              <a:rPr lang="fr-FR" smtClean="0"/>
              <a:t>24/04/17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77660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p:txBody>
          <a:bodyPr/>
          <a:lstStyle/>
          <a:p>
            <a:fld id="{878A6924-0102-FF46-8393-E73298F0EB38}" type="datetimeFigureOut">
              <a:rPr lang="fr-FR" smtClean="0"/>
              <a:t>24/04/17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263240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8A6924-0102-FF46-8393-E73298F0EB38}" type="datetimeFigureOut">
              <a:rPr lang="fr-FR" smtClean="0"/>
              <a:t>24/04/17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238763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20556" y="1046312"/>
            <a:ext cx="16584892" cy="4452911"/>
          </a:xfrm>
        </p:spPr>
        <p:txBody>
          <a:bodyPr anchor="b"/>
          <a:lstStyle>
            <a:lvl1pPr algn="l">
              <a:defRPr sz="9600" b="1"/>
            </a:lvl1pPr>
          </a:lstStyle>
          <a:p>
            <a:r>
              <a:rPr lang="nl-BE" smtClean="0"/>
              <a:t>Cliquez et modifiez le titre</a:t>
            </a:r>
            <a:endParaRPr lang="fr-FR"/>
          </a:p>
        </p:txBody>
      </p:sp>
      <p:sp>
        <p:nvSpPr>
          <p:cNvPr id="3" name="Espace réservé du contenu 2"/>
          <p:cNvSpPr>
            <a:spLocks noGrp="1"/>
          </p:cNvSpPr>
          <p:nvPr>
            <p:ph idx="1"/>
          </p:nvPr>
        </p:nvSpPr>
        <p:spPr>
          <a:xfrm>
            <a:off x="19709325" y="1046314"/>
            <a:ext cx="28181185" cy="22428804"/>
          </a:xfrm>
        </p:spPr>
        <p:txBody>
          <a:bodyPr/>
          <a:lstStyle>
            <a:lvl1pPr>
              <a:defRPr sz="153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2520556" y="5499225"/>
            <a:ext cx="16584892" cy="17975893"/>
          </a:xfrm>
        </p:spPr>
        <p:txBody>
          <a:bodyPr/>
          <a:lstStyle>
            <a:lvl1pPr marL="0" indent="0">
              <a:buNone/>
              <a:defRPr sz="6700"/>
            </a:lvl1pPr>
            <a:lvl2pPr marL="2191131" indent="0">
              <a:buNone/>
              <a:defRPr sz="5800"/>
            </a:lvl2pPr>
            <a:lvl3pPr marL="4382262" indent="0">
              <a:buNone/>
              <a:defRPr sz="4800"/>
            </a:lvl3pPr>
            <a:lvl4pPr marL="6573393" indent="0">
              <a:buNone/>
              <a:defRPr sz="4300"/>
            </a:lvl4pPr>
            <a:lvl5pPr marL="8764524" indent="0">
              <a:buNone/>
              <a:defRPr sz="4300"/>
            </a:lvl5pPr>
            <a:lvl6pPr marL="10955655" indent="0">
              <a:buNone/>
              <a:defRPr sz="4300"/>
            </a:lvl6pPr>
            <a:lvl7pPr marL="13146786" indent="0">
              <a:buNone/>
              <a:defRPr sz="4300"/>
            </a:lvl7pPr>
            <a:lvl8pPr marL="15337917" indent="0">
              <a:buNone/>
              <a:defRPr sz="4300"/>
            </a:lvl8pPr>
            <a:lvl9pPr marL="17529048" indent="0">
              <a:buNone/>
              <a:defRPr sz="43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878A6924-0102-FF46-8393-E73298F0EB38}" type="datetimeFigureOut">
              <a:rPr lang="fr-FR" smtClean="0"/>
              <a:t>24/04/17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261431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880921" y="18395632"/>
            <a:ext cx="30246638" cy="2171709"/>
          </a:xfrm>
        </p:spPr>
        <p:txBody>
          <a:bodyPr anchor="b"/>
          <a:lstStyle>
            <a:lvl1pPr algn="l">
              <a:defRPr sz="9600" b="1"/>
            </a:lvl1pPr>
          </a:lstStyle>
          <a:p>
            <a:r>
              <a:rPr lang="nl-BE" smtClean="0"/>
              <a:t>Cliquez et modifiez le titre</a:t>
            </a:r>
            <a:endParaRPr lang="fr-FR"/>
          </a:p>
        </p:txBody>
      </p:sp>
      <p:sp>
        <p:nvSpPr>
          <p:cNvPr id="3" name="Espace réservé pour une image  2"/>
          <p:cNvSpPr>
            <a:spLocks noGrp="1"/>
          </p:cNvSpPr>
          <p:nvPr>
            <p:ph type="pic" idx="1"/>
          </p:nvPr>
        </p:nvSpPr>
        <p:spPr>
          <a:xfrm>
            <a:off x="9880921" y="2348120"/>
            <a:ext cx="30246638" cy="15767685"/>
          </a:xfrm>
        </p:spPr>
        <p:txBody>
          <a:bodyPr/>
          <a:lstStyle>
            <a:lvl1pPr marL="0" indent="0">
              <a:buNone/>
              <a:defRPr sz="15300"/>
            </a:lvl1pPr>
            <a:lvl2pPr marL="2191131" indent="0">
              <a:buNone/>
              <a:defRPr sz="13400"/>
            </a:lvl2pPr>
            <a:lvl3pPr marL="4382262" indent="0">
              <a:buNone/>
              <a:defRPr sz="11500"/>
            </a:lvl3pPr>
            <a:lvl4pPr marL="6573393" indent="0">
              <a:buNone/>
              <a:defRPr sz="9600"/>
            </a:lvl4pPr>
            <a:lvl5pPr marL="8764524" indent="0">
              <a:buNone/>
              <a:defRPr sz="9600"/>
            </a:lvl5pPr>
            <a:lvl6pPr marL="10955655" indent="0">
              <a:buNone/>
              <a:defRPr sz="9600"/>
            </a:lvl6pPr>
            <a:lvl7pPr marL="13146786" indent="0">
              <a:buNone/>
              <a:defRPr sz="9600"/>
            </a:lvl7pPr>
            <a:lvl8pPr marL="15337917" indent="0">
              <a:buNone/>
              <a:defRPr sz="9600"/>
            </a:lvl8pPr>
            <a:lvl9pPr marL="17529048" indent="0">
              <a:buNone/>
              <a:defRPr sz="9600"/>
            </a:lvl9pPr>
          </a:lstStyle>
          <a:p>
            <a:endParaRPr lang="fr-FR"/>
          </a:p>
        </p:txBody>
      </p:sp>
      <p:sp>
        <p:nvSpPr>
          <p:cNvPr id="4" name="Espace réservé du texte 3"/>
          <p:cNvSpPr>
            <a:spLocks noGrp="1"/>
          </p:cNvSpPr>
          <p:nvPr>
            <p:ph type="body" sz="half" idx="2"/>
          </p:nvPr>
        </p:nvSpPr>
        <p:spPr>
          <a:xfrm>
            <a:off x="9880921" y="20567341"/>
            <a:ext cx="30246638" cy="3084186"/>
          </a:xfrm>
        </p:spPr>
        <p:txBody>
          <a:bodyPr/>
          <a:lstStyle>
            <a:lvl1pPr marL="0" indent="0">
              <a:buNone/>
              <a:defRPr sz="6700"/>
            </a:lvl1pPr>
            <a:lvl2pPr marL="2191131" indent="0">
              <a:buNone/>
              <a:defRPr sz="5800"/>
            </a:lvl2pPr>
            <a:lvl3pPr marL="4382262" indent="0">
              <a:buNone/>
              <a:defRPr sz="4800"/>
            </a:lvl3pPr>
            <a:lvl4pPr marL="6573393" indent="0">
              <a:buNone/>
              <a:defRPr sz="4300"/>
            </a:lvl4pPr>
            <a:lvl5pPr marL="8764524" indent="0">
              <a:buNone/>
              <a:defRPr sz="4300"/>
            </a:lvl5pPr>
            <a:lvl6pPr marL="10955655" indent="0">
              <a:buNone/>
              <a:defRPr sz="4300"/>
            </a:lvl6pPr>
            <a:lvl7pPr marL="13146786" indent="0">
              <a:buNone/>
              <a:defRPr sz="4300"/>
            </a:lvl7pPr>
            <a:lvl8pPr marL="15337917" indent="0">
              <a:buNone/>
              <a:defRPr sz="4300"/>
            </a:lvl8pPr>
            <a:lvl9pPr marL="17529048" indent="0">
              <a:buNone/>
              <a:defRPr sz="43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878A6924-0102-FF46-8393-E73298F0EB38}" type="datetimeFigureOut">
              <a:rPr lang="fr-FR" smtClean="0"/>
              <a:t>24/04/17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3FB75F-4CBA-E04A-824D-F265048ABA55}" type="slidenum">
              <a:rPr lang="fr-FR" smtClean="0"/>
              <a:t>‹#›</a:t>
            </a:fld>
            <a:endParaRPr lang="fr-FR"/>
          </a:p>
        </p:txBody>
      </p:sp>
    </p:spTree>
    <p:extLst>
      <p:ext uri="{BB962C8B-B14F-4D97-AF65-F5344CB8AC3E}">
        <p14:creationId xmlns:p14="http://schemas.microsoft.com/office/powerpoint/2010/main" val="37221987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20553" y="1052397"/>
            <a:ext cx="45369957" cy="4379913"/>
          </a:xfrm>
          <a:prstGeom prst="rect">
            <a:avLst/>
          </a:prstGeom>
        </p:spPr>
        <p:txBody>
          <a:bodyPr vert="horz" lIns="438226" tIns="219113" rIns="438226" bIns="219113" rtlCol="0" anchor="ctr">
            <a:normAutofit/>
          </a:bodyPr>
          <a:lstStyle/>
          <a:p>
            <a:r>
              <a:rPr lang="nl-BE" smtClean="0"/>
              <a:t>Cliquez et modifiez le titre</a:t>
            </a:r>
            <a:endParaRPr lang="fr-FR"/>
          </a:p>
        </p:txBody>
      </p:sp>
      <p:sp>
        <p:nvSpPr>
          <p:cNvPr id="3" name="Espace réservé du texte 2"/>
          <p:cNvSpPr>
            <a:spLocks noGrp="1"/>
          </p:cNvSpPr>
          <p:nvPr>
            <p:ph type="body" idx="1"/>
          </p:nvPr>
        </p:nvSpPr>
        <p:spPr>
          <a:xfrm>
            <a:off x="2520553" y="6131879"/>
            <a:ext cx="45369957" cy="17343239"/>
          </a:xfrm>
          <a:prstGeom prst="rect">
            <a:avLst/>
          </a:prstGeom>
        </p:spPr>
        <p:txBody>
          <a:bodyPr vert="horz" lIns="438226" tIns="219113" rIns="438226" bIns="219113"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2"/>
          </p:nvPr>
        </p:nvSpPr>
        <p:spPr>
          <a:xfrm>
            <a:off x="2520553" y="24357182"/>
            <a:ext cx="11762581" cy="1399139"/>
          </a:xfrm>
          <a:prstGeom prst="rect">
            <a:avLst/>
          </a:prstGeom>
        </p:spPr>
        <p:txBody>
          <a:bodyPr vert="horz" lIns="438226" tIns="219113" rIns="438226" bIns="219113" rtlCol="0" anchor="ctr"/>
          <a:lstStyle>
            <a:lvl1pPr algn="l">
              <a:defRPr sz="5800">
                <a:solidFill>
                  <a:schemeClr val="tx1">
                    <a:tint val="75000"/>
                  </a:schemeClr>
                </a:solidFill>
              </a:defRPr>
            </a:lvl1pPr>
          </a:lstStyle>
          <a:p>
            <a:fld id="{878A6924-0102-FF46-8393-E73298F0EB38}" type="datetimeFigureOut">
              <a:rPr lang="fr-FR" smtClean="0"/>
              <a:t>24/04/17</a:t>
            </a:fld>
            <a:endParaRPr lang="fr-FR"/>
          </a:p>
        </p:txBody>
      </p:sp>
      <p:sp>
        <p:nvSpPr>
          <p:cNvPr id="5" name="Espace réservé du pied de page 4"/>
          <p:cNvSpPr>
            <a:spLocks noGrp="1"/>
          </p:cNvSpPr>
          <p:nvPr>
            <p:ph type="ftr" sz="quarter" idx="3"/>
          </p:nvPr>
        </p:nvSpPr>
        <p:spPr>
          <a:xfrm>
            <a:off x="17223780" y="24357182"/>
            <a:ext cx="15963503" cy="1399139"/>
          </a:xfrm>
          <a:prstGeom prst="rect">
            <a:avLst/>
          </a:prstGeom>
        </p:spPr>
        <p:txBody>
          <a:bodyPr vert="horz" lIns="438226" tIns="219113" rIns="438226" bIns="219113" rtlCol="0" anchor="ctr"/>
          <a:lstStyle>
            <a:lvl1pPr algn="ctr">
              <a:defRPr sz="58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36127929" y="24357182"/>
            <a:ext cx="11762581" cy="1399139"/>
          </a:xfrm>
          <a:prstGeom prst="rect">
            <a:avLst/>
          </a:prstGeom>
        </p:spPr>
        <p:txBody>
          <a:bodyPr vert="horz" lIns="438226" tIns="219113" rIns="438226" bIns="219113" rtlCol="0" anchor="ctr"/>
          <a:lstStyle>
            <a:lvl1pPr algn="r">
              <a:defRPr sz="5800">
                <a:solidFill>
                  <a:schemeClr val="tx1">
                    <a:tint val="75000"/>
                  </a:schemeClr>
                </a:solidFill>
              </a:defRPr>
            </a:lvl1pPr>
          </a:lstStyle>
          <a:p>
            <a:fld id="{3E3FB75F-4CBA-E04A-824D-F265048ABA55}" type="slidenum">
              <a:rPr lang="fr-FR" smtClean="0"/>
              <a:t>‹#›</a:t>
            </a:fld>
            <a:endParaRPr lang="fr-FR"/>
          </a:p>
        </p:txBody>
      </p:sp>
    </p:spTree>
    <p:extLst>
      <p:ext uri="{BB962C8B-B14F-4D97-AF65-F5344CB8AC3E}">
        <p14:creationId xmlns:p14="http://schemas.microsoft.com/office/powerpoint/2010/main" val="177666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1131" rtl="0" eaLnBrk="1" latinLnBrk="0" hangingPunct="1">
        <a:spcBef>
          <a:spcPct val="0"/>
        </a:spcBef>
        <a:buNone/>
        <a:defRPr sz="21100" kern="1200">
          <a:solidFill>
            <a:schemeClr val="tx1"/>
          </a:solidFill>
          <a:latin typeface="+mj-lt"/>
          <a:ea typeface="+mj-ea"/>
          <a:cs typeface="+mj-cs"/>
        </a:defRPr>
      </a:lvl1pPr>
    </p:titleStyle>
    <p:bodyStyle>
      <a:lvl1pPr marL="1643348" indent="-1643348" algn="l" defTabSz="2191131" rtl="0" eaLnBrk="1" latinLnBrk="0" hangingPunct="1">
        <a:spcBef>
          <a:spcPct val="20000"/>
        </a:spcBef>
        <a:buFont typeface="Arial"/>
        <a:buChar char="•"/>
        <a:defRPr sz="15300" kern="1200">
          <a:solidFill>
            <a:schemeClr val="tx1"/>
          </a:solidFill>
          <a:latin typeface="+mn-lt"/>
          <a:ea typeface="+mn-ea"/>
          <a:cs typeface="+mn-cs"/>
        </a:defRPr>
      </a:lvl1pPr>
      <a:lvl2pPr marL="3560588" indent="-1369457" algn="l" defTabSz="2191131" rtl="0" eaLnBrk="1" latinLnBrk="0" hangingPunct="1">
        <a:spcBef>
          <a:spcPct val="20000"/>
        </a:spcBef>
        <a:buFont typeface="Arial"/>
        <a:buChar char="–"/>
        <a:defRPr sz="13400" kern="1200">
          <a:solidFill>
            <a:schemeClr val="tx1"/>
          </a:solidFill>
          <a:latin typeface="+mn-lt"/>
          <a:ea typeface="+mn-ea"/>
          <a:cs typeface="+mn-cs"/>
        </a:defRPr>
      </a:lvl2pPr>
      <a:lvl3pPr marL="5477828" indent="-1095566" algn="l" defTabSz="2191131" rtl="0" eaLnBrk="1" latinLnBrk="0" hangingPunct="1">
        <a:spcBef>
          <a:spcPct val="20000"/>
        </a:spcBef>
        <a:buFont typeface="Arial"/>
        <a:buChar char="•"/>
        <a:defRPr sz="11500" kern="1200">
          <a:solidFill>
            <a:schemeClr val="tx1"/>
          </a:solidFill>
          <a:latin typeface="+mn-lt"/>
          <a:ea typeface="+mn-ea"/>
          <a:cs typeface="+mn-cs"/>
        </a:defRPr>
      </a:lvl3pPr>
      <a:lvl4pPr marL="7668959" indent="-1095566" algn="l" defTabSz="2191131" rtl="0" eaLnBrk="1" latinLnBrk="0" hangingPunct="1">
        <a:spcBef>
          <a:spcPct val="20000"/>
        </a:spcBef>
        <a:buFont typeface="Arial"/>
        <a:buChar char="–"/>
        <a:defRPr sz="9600" kern="1200">
          <a:solidFill>
            <a:schemeClr val="tx1"/>
          </a:solidFill>
          <a:latin typeface="+mn-lt"/>
          <a:ea typeface="+mn-ea"/>
          <a:cs typeface="+mn-cs"/>
        </a:defRPr>
      </a:lvl4pPr>
      <a:lvl5pPr marL="9860090" indent="-1095566" algn="l" defTabSz="2191131" rtl="0" eaLnBrk="1" latinLnBrk="0" hangingPunct="1">
        <a:spcBef>
          <a:spcPct val="20000"/>
        </a:spcBef>
        <a:buFont typeface="Arial"/>
        <a:buChar char="»"/>
        <a:defRPr sz="9600" kern="1200">
          <a:solidFill>
            <a:schemeClr val="tx1"/>
          </a:solidFill>
          <a:latin typeface="+mn-lt"/>
          <a:ea typeface="+mn-ea"/>
          <a:cs typeface="+mn-cs"/>
        </a:defRPr>
      </a:lvl5pPr>
      <a:lvl6pPr marL="12051221" indent="-1095566" algn="l" defTabSz="2191131" rtl="0" eaLnBrk="1" latinLnBrk="0" hangingPunct="1">
        <a:spcBef>
          <a:spcPct val="20000"/>
        </a:spcBef>
        <a:buFont typeface="Arial"/>
        <a:buChar char="•"/>
        <a:defRPr sz="9600" kern="1200">
          <a:solidFill>
            <a:schemeClr val="tx1"/>
          </a:solidFill>
          <a:latin typeface="+mn-lt"/>
          <a:ea typeface="+mn-ea"/>
          <a:cs typeface="+mn-cs"/>
        </a:defRPr>
      </a:lvl6pPr>
      <a:lvl7pPr marL="14242352" indent="-1095566" algn="l" defTabSz="2191131" rtl="0" eaLnBrk="1" latinLnBrk="0" hangingPunct="1">
        <a:spcBef>
          <a:spcPct val="20000"/>
        </a:spcBef>
        <a:buFont typeface="Arial"/>
        <a:buChar char="•"/>
        <a:defRPr sz="9600" kern="1200">
          <a:solidFill>
            <a:schemeClr val="tx1"/>
          </a:solidFill>
          <a:latin typeface="+mn-lt"/>
          <a:ea typeface="+mn-ea"/>
          <a:cs typeface="+mn-cs"/>
        </a:defRPr>
      </a:lvl7pPr>
      <a:lvl8pPr marL="16433483" indent="-1095566" algn="l" defTabSz="2191131" rtl="0" eaLnBrk="1" latinLnBrk="0" hangingPunct="1">
        <a:spcBef>
          <a:spcPct val="20000"/>
        </a:spcBef>
        <a:buFont typeface="Arial"/>
        <a:buChar char="•"/>
        <a:defRPr sz="9600" kern="1200">
          <a:solidFill>
            <a:schemeClr val="tx1"/>
          </a:solidFill>
          <a:latin typeface="+mn-lt"/>
          <a:ea typeface="+mn-ea"/>
          <a:cs typeface="+mn-cs"/>
        </a:defRPr>
      </a:lvl8pPr>
      <a:lvl9pPr marL="18624614" indent="-1095566" algn="l" defTabSz="2191131"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fr-FR"/>
      </a:defPPr>
      <a:lvl1pPr marL="0" algn="l" defTabSz="2191131" rtl="0" eaLnBrk="1" latinLnBrk="0" hangingPunct="1">
        <a:defRPr sz="8600" kern="1200">
          <a:solidFill>
            <a:schemeClr val="tx1"/>
          </a:solidFill>
          <a:latin typeface="+mn-lt"/>
          <a:ea typeface="+mn-ea"/>
          <a:cs typeface="+mn-cs"/>
        </a:defRPr>
      </a:lvl1pPr>
      <a:lvl2pPr marL="2191131" algn="l" defTabSz="2191131" rtl="0" eaLnBrk="1" latinLnBrk="0" hangingPunct="1">
        <a:defRPr sz="8600" kern="1200">
          <a:solidFill>
            <a:schemeClr val="tx1"/>
          </a:solidFill>
          <a:latin typeface="+mn-lt"/>
          <a:ea typeface="+mn-ea"/>
          <a:cs typeface="+mn-cs"/>
        </a:defRPr>
      </a:lvl2pPr>
      <a:lvl3pPr marL="4382262" algn="l" defTabSz="2191131" rtl="0" eaLnBrk="1" latinLnBrk="0" hangingPunct="1">
        <a:defRPr sz="8600" kern="1200">
          <a:solidFill>
            <a:schemeClr val="tx1"/>
          </a:solidFill>
          <a:latin typeface="+mn-lt"/>
          <a:ea typeface="+mn-ea"/>
          <a:cs typeface="+mn-cs"/>
        </a:defRPr>
      </a:lvl3pPr>
      <a:lvl4pPr marL="6573393" algn="l" defTabSz="2191131" rtl="0" eaLnBrk="1" latinLnBrk="0" hangingPunct="1">
        <a:defRPr sz="8600" kern="1200">
          <a:solidFill>
            <a:schemeClr val="tx1"/>
          </a:solidFill>
          <a:latin typeface="+mn-lt"/>
          <a:ea typeface="+mn-ea"/>
          <a:cs typeface="+mn-cs"/>
        </a:defRPr>
      </a:lvl4pPr>
      <a:lvl5pPr marL="8764524" algn="l" defTabSz="2191131" rtl="0" eaLnBrk="1" latinLnBrk="0" hangingPunct="1">
        <a:defRPr sz="8600" kern="1200">
          <a:solidFill>
            <a:schemeClr val="tx1"/>
          </a:solidFill>
          <a:latin typeface="+mn-lt"/>
          <a:ea typeface="+mn-ea"/>
          <a:cs typeface="+mn-cs"/>
        </a:defRPr>
      </a:lvl5pPr>
      <a:lvl6pPr marL="10955655" algn="l" defTabSz="2191131" rtl="0" eaLnBrk="1" latinLnBrk="0" hangingPunct="1">
        <a:defRPr sz="8600" kern="1200">
          <a:solidFill>
            <a:schemeClr val="tx1"/>
          </a:solidFill>
          <a:latin typeface="+mn-lt"/>
          <a:ea typeface="+mn-ea"/>
          <a:cs typeface="+mn-cs"/>
        </a:defRPr>
      </a:lvl6pPr>
      <a:lvl7pPr marL="13146786" algn="l" defTabSz="2191131" rtl="0" eaLnBrk="1" latinLnBrk="0" hangingPunct="1">
        <a:defRPr sz="8600" kern="1200">
          <a:solidFill>
            <a:schemeClr val="tx1"/>
          </a:solidFill>
          <a:latin typeface="+mn-lt"/>
          <a:ea typeface="+mn-ea"/>
          <a:cs typeface="+mn-cs"/>
        </a:defRPr>
      </a:lvl7pPr>
      <a:lvl8pPr marL="15337917" algn="l" defTabSz="2191131" rtl="0" eaLnBrk="1" latinLnBrk="0" hangingPunct="1">
        <a:defRPr sz="8600" kern="1200">
          <a:solidFill>
            <a:schemeClr val="tx1"/>
          </a:solidFill>
          <a:latin typeface="+mn-lt"/>
          <a:ea typeface="+mn-ea"/>
          <a:cs typeface="+mn-cs"/>
        </a:defRPr>
      </a:lvl8pPr>
      <a:lvl9pPr marL="17529048" algn="l" defTabSz="2191131"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microsoft.com/office/2007/relationships/hdphoto" Target="../media/hdphoto4.wdp"/><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oleObject" Target="../embeddings/oleObject1.bin"/><Relationship Id="rId15" Type="http://schemas.openxmlformats.org/officeDocument/2006/relationships/oleObject" Target="../embeddings/Document_Microsoft_Word_97_-_20041.doc"/><Relationship Id="rId16" Type="http://schemas.openxmlformats.org/officeDocument/2006/relationships/image" Target="../media/image1.png"/><Relationship Id="rId17" Type="http://schemas.openxmlformats.org/officeDocument/2006/relationships/image" Target="../media/image8.png"/><Relationship Id="rId18" Type="http://schemas.openxmlformats.org/officeDocument/2006/relationships/image" Target="../media/image9.jpe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2.jpeg"/><Relationship Id="rId5" Type="http://schemas.microsoft.com/office/2007/relationships/hdphoto" Target="../media/hdphoto1.wdp"/><Relationship Id="rId6" Type="http://schemas.openxmlformats.org/officeDocument/2006/relationships/image" Target="../media/image3.jpeg"/><Relationship Id="rId7" Type="http://schemas.microsoft.com/office/2007/relationships/hdphoto" Target="../media/hdphoto2.wdp"/><Relationship Id="rId8" Type="http://schemas.openxmlformats.org/officeDocument/2006/relationships/image" Target="../media/image4.jpeg"/><Relationship Id="rId9" Type="http://schemas.microsoft.com/office/2007/relationships/hdphoto" Target="../media/hdphoto3.wdp"/><Relationship Id="rId10"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50411063" cy="2669616"/>
          </a:xfrm>
          <a:ln>
            <a:solidFill>
              <a:schemeClr val="tx1"/>
            </a:solidFill>
          </a:ln>
        </p:spPr>
        <p:txBody>
          <a:bodyPr>
            <a:normAutofit fontScale="90000"/>
          </a:bodyPr>
          <a:lstStyle/>
          <a:p>
            <a:r>
              <a:rPr lang="en-US" sz="8600" b="1" dirty="0"/>
              <a:t>Risk factors for skin infections in Mycosis </a:t>
            </a:r>
            <a:r>
              <a:rPr lang="en-US" sz="8600" b="1" dirty="0" err="1"/>
              <a:t>Fungoides</a:t>
            </a:r>
            <a:r>
              <a:rPr lang="en-US" sz="8600" b="1" dirty="0"/>
              <a:t> </a:t>
            </a:r>
            <a:r>
              <a:rPr lang="en-US" sz="10500" b="1" dirty="0"/>
              <a:t/>
            </a:r>
            <a:br>
              <a:rPr lang="en-US" sz="10500" b="1" dirty="0"/>
            </a:br>
            <a:r>
              <a:rPr lang="en-US" sz="5300" b="1" dirty="0"/>
              <a:t>E. Lebas</a:t>
            </a:r>
            <a:r>
              <a:rPr lang="en-US" sz="5300" b="1" baseline="30000" dirty="0"/>
              <a:t>1</a:t>
            </a:r>
            <a:r>
              <a:rPr lang="en-US" sz="5300" b="1" dirty="0"/>
              <a:t> MD, J.E. Arrese</a:t>
            </a:r>
            <a:r>
              <a:rPr lang="en-US" sz="5300" b="1" baseline="30000" dirty="0"/>
              <a:t>2</a:t>
            </a:r>
            <a:r>
              <a:rPr lang="en-US" sz="5300" b="1" dirty="0"/>
              <a:t> MD, PhD, A.F. Nikkels</a:t>
            </a:r>
            <a:r>
              <a:rPr lang="en-US" sz="5300" b="1" baseline="30000" dirty="0"/>
              <a:t>1</a:t>
            </a:r>
            <a:r>
              <a:rPr lang="en-US" sz="5300" b="1" dirty="0"/>
              <a:t> MD, PhD </a:t>
            </a:r>
            <a:r>
              <a:rPr lang="fr-BE" sz="5300" dirty="0"/>
              <a:t/>
            </a:r>
            <a:br>
              <a:rPr lang="fr-BE" sz="5300" dirty="0"/>
            </a:br>
            <a:r>
              <a:rPr lang="en-US" sz="5300" b="1" dirty="0"/>
              <a:t>Departments of </a:t>
            </a:r>
            <a:r>
              <a:rPr lang="en-US" sz="5300" b="1" baseline="30000" dirty="0"/>
              <a:t>1</a:t>
            </a:r>
            <a:r>
              <a:rPr lang="en-US" sz="5300" b="1" dirty="0"/>
              <a:t>Dermatology and </a:t>
            </a:r>
            <a:r>
              <a:rPr lang="en-US" sz="5300" b="1" baseline="30000" dirty="0"/>
              <a:t>2</a:t>
            </a:r>
            <a:r>
              <a:rPr lang="en-US" sz="5300" b="1" dirty="0"/>
              <a:t>Dermatopathology, Liège University Hospital CHU, 4000 Liège, Belgium </a:t>
            </a:r>
            <a:endParaRPr lang="fr-FR" sz="5300" dirty="0"/>
          </a:p>
        </p:txBody>
      </p:sp>
      <p:sp>
        <p:nvSpPr>
          <p:cNvPr id="3" name="Sous-titre 2"/>
          <p:cNvSpPr>
            <a:spLocks noGrp="1"/>
          </p:cNvSpPr>
          <p:nvPr>
            <p:ph type="subTitle" idx="1"/>
          </p:nvPr>
        </p:nvSpPr>
        <p:spPr>
          <a:xfrm>
            <a:off x="165693" y="2956540"/>
            <a:ext cx="11908853" cy="7149021"/>
          </a:xfrm>
          <a:solidFill>
            <a:srgbClr val="D9D9D9"/>
          </a:solidFill>
          <a:ln>
            <a:solidFill>
              <a:schemeClr val="tx1"/>
            </a:solidFill>
          </a:ln>
        </p:spPr>
        <p:txBody>
          <a:bodyPr>
            <a:normAutofit/>
          </a:bodyPr>
          <a:lstStyle/>
          <a:p>
            <a:pPr algn="just"/>
            <a:r>
              <a:rPr lang="en-GB" sz="5300" b="1" u="sng" dirty="0">
                <a:solidFill>
                  <a:schemeClr val="tx1"/>
                </a:solidFill>
              </a:rPr>
              <a:t>Introduction and objectives</a:t>
            </a:r>
            <a:r>
              <a:rPr lang="en-GB" sz="5300" dirty="0">
                <a:solidFill>
                  <a:schemeClr val="tx1"/>
                </a:solidFill>
              </a:rPr>
              <a:t> </a:t>
            </a:r>
            <a:r>
              <a:rPr lang="en-GB" sz="4300" dirty="0">
                <a:solidFill>
                  <a:srgbClr val="000000"/>
                </a:solidFill>
              </a:rPr>
              <a:t>Mycosis </a:t>
            </a:r>
            <a:r>
              <a:rPr lang="en-GB" sz="4300" dirty="0" err="1">
                <a:solidFill>
                  <a:srgbClr val="000000"/>
                </a:solidFill>
              </a:rPr>
              <a:t>fungoides</a:t>
            </a:r>
            <a:r>
              <a:rPr lang="en-GB" sz="4300" dirty="0">
                <a:solidFill>
                  <a:srgbClr val="000000"/>
                </a:solidFill>
              </a:rPr>
              <a:t> (MF) is the most frequent type of primary cutaneous natural killer cell and T-cell lymphoma. One of the major complications of MF is infection, in particular cutaneous infections. Our purpose was to assess the number of skin infections, their clinical characteristics, the diagnostic methods and the therapeutic management to identify risk factors for skin infection in MF patients. </a:t>
            </a:r>
          </a:p>
          <a:p>
            <a:pPr algn="just"/>
            <a:endParaRPr lang="en-GB" sz="4800" dirty="0">
              <a:solidFill>
                <a:srgbClr val="000000"/>
              </a:solidFill>
            </a:endParaRPr>
          </a:p>
          <a:p>
            <a:pPr algn="just"/>
            <a:endParaRPr lang="en-GB" sz="4800" dirty="0">
              <a:solidFill>
                <a:srgbClr val="000000"/>
              </a:solidFill>
            </a:endParaRPr>
          </a:p>
          <a:p>
            <a:pPr algn="just"/>
            <a:endParaRPr lang="en-GB" sz="4800" dirty="0">
              <a:solidFill>
                <a:srgbClr val="000000"/>
              </a:solidFill>
            </a:endParaRPr>
          </a:p>
          <a:p>
            <a:pPr algn="just"/>
            <a:endParaRPr lang="en-GB" sz="4800" dirty="0">
              <a:solidFill>
                <a:srgbClr val="000000"/>
              </a:solidFill>
            </a:endParaRPr>
          </a:p>
          <a:p>
            <a:pPr algn="just"/>
            <a:endParaRPr lang="en-GB" sz="4800" dirty="0">
              <a:solidFill>
                <a:srgbClr val="000000"/>
              </a:solidFill>
            </a:endParaRPr>
          </a:p>
          <a:p>
            <a:endParaRPr lang="fr-FR" sz="4800" dirty="0">
              <a:solidFill>
                <a:schemeClr val="tx1"/>
              </a:solidFill>
            </a:endParaRPr>
          </a:p>
        </p:txBody>
      </p:sp>
      <p:sp>
        <p:nvSpPr>
          <p:cNvPr id="5" name="ZoneTexte 4"/>
          <p:cNvSpPr txBox="1"/>
          <p:nvPr/>
        </p:nvSpPr>
        <p:spPr>
          <a:xfrm>
            <a:off x="135957" y="18139914"/>
            <a:ext cx="50071162" cy="5890151"/>
          </a:xfrm>
          <a:prstGeom prst="rect">
            <a:avLst/>
          </a:prstGeom>
          <a:solidFill>
            <a:srgbClr val="FDEADA"/>
          </a:solidFill>
          <a:ln>
            <a:solidFill>
              <a:srgbClr val="000000"/>
            </a:solidFill>
          </a:ln>
        </p:spPr>
        <p:txBody>
          <a:bodyPr wrap="square" lIns="438226" tIns="219113" rIns="438226" bIns="219113" rtlCol="0">
            <a:spAutoFit/>
          </a:bodyPr>
          <a:lstStyle/>
          <a:p>
            <a:pPr algn="just"/>
            <a:r>
              <a:rPr lang="en-GB" sz="5300" b="1" u="sng" dirty="0"/>
              <a:t>Discussion</a:t>
            </a:r>
            <a:r>
              <a:rPr lang="en-GB" sz="5300" dirty="0"/>
              <a:t> </a:t>
            </a:r>
            <a:r>
              <a:rPr lang="en-GB" sz="4300" dirty="0"/>
              <a:t>Different skin infections may be observed among patients suffering form MF. This case series illustrates the atypical clinical presentations in MF patients of common cutaneous infections, in particular for HSV-1 and </a:t>
            </a:r>
            <a:r>
              <a:rPr lang="en-GB" sz="4300" i="1" dirty="0" err="1"/>
              <a:t>Malassezia</a:t>
            </a:r>
            <a:r>
              <a:rPr lang="en-GB" sz="4300" dirty="0"/>
              <a:t>. Cellulitis and HZ were not different from the common manifestations but can be severer and prolonged in MF patients. There are numerous risk factors for cutaneous infections in MF patients. </a:t>
            </a:r>
            <a:r>
              <a:rPr lang="en-GB" sz="4300" dirty="0" err="1"/>
              <a:t>Extracutaneous</a:t>
            </a:r>
            <a:r>
              <a:rPr lang="en-GB" sz="4300" dirty="0"/>
              <a:t> involvement with lymphoma was the most important risk factor for recurrent bacterial skin infection and for disseminated HSV infection. Systemic medication such as methotrexate and interferon represent additional risk factor, as well as topical corticosteroids, UVB or PUVA. The more widespread the MF lesions are, the higher the probability is to acquire pathogens. The disruption of the normal skin barrier is an additional risk factor. This disruption can be linked to the type of MF,  or to pruritus and consequent scratching, or have an iatrogenic origin (</a:t>
            </a:r>
            <a:r>
              <a:rPr lang="en-GB" sz="4300" dirty="0" err="1"/>
              <a:t>carmustine</a:t>
            </a:r>
            <a:r>
              <a:rPr lang="en-GB" sz="4300" dirty="0"/>
              <a:t>, radiotherapy or total body electron beam therapy). It has been described that several actors of the immune system are activated in advanced MF together with a shift from a Th1 to a Th2 cytokine profile. Later-stage MF skin lesions are associated with an overexpression of different innate immunity components, probably as a compensatory mechanism for the deficient downstream adaptive CD8-cytotoxic-mediated immunity. Unfortunately, these alterations are probably no enough to stop or to delay cutaneous infection susceptibility</a:t>
            </a:r>
            <a:r>
              <a:rPr lang="en-GB" sz="4300" dirty="0" smtClean="0"/>
              <a:t>.                   </a:t>
            </a:r>
            <a:endParaRPr lang="en-GB" sz="1100" dirty="0" smtClean="0"/>
          </a:p>
        </p:txBody>
      </p:sp>
      <p:sp>
        <p:nvSpPr>
          <p:cNvPr id="7" name="ZoneTexte 6"/>
          <p:cNvSpPr txBox="1"/>
          <p:nvPr/>
        </p:nvSpPr>
        <p:spPr>
          <a:xfrm>
            <a:off x="165693" y="10392866"/>
            <a:ext cx="15687356" cy="7486364"/>
          </a:xfrm>
          <a:prstGeom prst="rect">
            <a:avLst/>
          </a:prstGeom>
          <a:solidFill>
            <a:schemeClr val="accent6">
              <a:lumMod val="20000"/>
              <a:lumOff val="80000"/>
            </a:schemeClr>
          </a:solidFill>
          <a:ln>
            <a:solidFill>
              <a:schemeClr val="tx1"/>
            </a:solidFill>
          </a:ln>
        </p:spPr>
        <p:txBody>
          <a:bodyPr wrap="square" lIns="438226" tIns="219113" rIns="438226" bIns="219113" rtlCol="0">
            <a:spAutoFit/>
          </a:bodyPr>
          <a:lstStyle/>
          <a:p>
            <a:pPr algn="just"/>
            <a:r>
              <a:rPr lang="en-GB" sz="5300" b="1" u="sng" dirty="0"/>
              <a:t>Results</a:t>
            </a:r>
            <a:r>
              <a:rPr lang="en-GB" sz="4300" dirty="0"/>
              <a:t> Four herpes simplex virus type-I (HSV-I), 2 staphylococcal (</a:t>
            </a:r>
            <a:r>
              <a:rPr lang="en-GB" sz="4300" i="1" dirty="0"/>
              <a:t>S. </a:t>
            </a:r>
            <a:r>
              <a:rPr lang="en-GB" sz="4300" i="1" dirty="0" err="1"/>
              <a:t>Aureus</a:t>
            </a:r>
            <a:r>
              <a:rPr lang="en-GB" sz="4300" dirty="0"/>
              <a:t>) </a:t>
            </a:r>
            <a:r>
              <a:rPr lang="en-GB" sz="4300" dirty="0" err="1"/>
              <a:t>impetiginizations</a:t>
            </a:r>
            <a:r>
              <a:rPr lang="en-GB" sz="4300" dirty="0"/>
              <a:t> and 2 </a:t>
            </a:r>
            <a:r>
              <a:rPr lang="en-GB" sz="4300" i="1" dirty="0" err="1"/>
              <a:t>Malassezia</a:t>
            </a:r>
            <a:r>
              <a:rPr lang="en-GB" sz="4300" i="1" dirty="0"/>
              <a:t> </a:t>
            </a:r>
            <a:r>
              <a:rPr lang="en-GB" sz="4300" dirty="0"/>
              <a:t>infections were detected in single isolated plaque/patch stage MF as well as 1 varicella zoster virus infection (herpes zoster) and 2 cases of cellulitis in 10 patients. Infections were either limited to single or clustered MF lesions (HSV, </a:t>
            </a:r>
            <a:r>
              <a:rPr lang="en-GB" sz="4300" i="1" dirty="0"/>
              <a:t>S. </a:t>
            </a:r>
            <a:r>
              <a:rPr lang="en-GB" sz="4300" i="1" dirty="0" err="1"/>
              <a:t>Aureus</a:t>
            </a:r>
            <a:r>
              <a:rPr lang="en-GB" sz="4300" i="1" dirty="0"/>
              <a:t> </a:t>
            </a:r>
            <a:r>
              <a:rPr lang="en-GB" sz="4300" dirty="0"/>
              <a:t>and </a:t>
            </a:r>
            <a:r>
              <a:rPr lang="en-GB" sz="4300" i="1" dirty="0" err="1"/>
              <a:t>Malassezia</a:t>
            </a:r>
            <a:r>
              <a:rPr lang="en-GB" sz="4300" dirty="0"/>
              <a:t>), or were independent of MF lesions (herpes zoster and cellulitis). All patients presented long-standing and widespread MF. None of the infected MF lesions resembled the usual HSV-1, </a:t>
            </a:r>
            <a:r>
              <a:rPr lang="en-GB" sz="4300" i="1" dirty="0" err="1"/>
              <a:t>Malassezia</a:t>
            </a:r>
            <a:r>
              <a:rPr lang="en-GB" sz="4300" dirty="0"/>
              <a:t> and impetigo skin infections.  </a:t>
            </a:r>
            <a:r>
              <a:rPr lang="en-GB" sz="1400" dirty="0"/>
              <a:t> </a:t>
            </a:r>
            <a:r>
              <a:rPr lang="en-GB" sz="1400" dirty="0" smtClean="0"/>
              <a:t>   </a:t>
            </a:r>
            <a:r>
              <a:rPr lang="en-GB" sz="1200" dirty="0"/>
              <a:t> </a:t>
            </a:r>
            <a:r>
              <a:rPr lang="en-GB" sz="1200" dirty="0" smtClean="0"/>
              <a:t>   </a:t>
            </a:r>
            <a:endParaRPr lang="en-GB" sz="1400" dirty="0"/>
          </a:p>
          <a:p>
            <a:pPr algn="just"/>
            <a:endParaRPr lang="en-GB" sz="1200" dirty="0" smtClean="0"/>
          </a:p>
        </p:txBody>
      </p:sp>
      <p:pic>
        <p:nvPicPr>
          <p:cNvPr id="8" name="Image 7"/>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15853049" y="10403906"/>
            <a:ext cx="14308924" cy="7459298"/>
          </a:xfrm>
          <a:prstGeom prst="rect">
            <a:avLst/>
          </a:prstGeom>
          <a:ln w="19050" cmpd="sng">
            <a:solidFill>
              <a:schemeClr val="tx1"/>
            </a:solidFill>
          </a:ln>
        </p:spPr>
      </p:pic>
      <p:sp>
        <p:nvSpPr>
          <p:cNvPr id="9" name="ZoneTexte 8"/>
          <p:cNvSpPr txBox="1"/>
          <p:nvPr/>
        </p:nvSpPr>
        <p:spPr>
          <a:xfrm>
            <a:off x="21472074" y="16714742"/>
            <a:ext cx="2267902" cy="1104225"/>
          </a:xfrm>
          <a:prstGeom prst="rect">
            <a:avLst/>
          </a:prstGeom>
          <a:solidFill>
            <a:schemeClr val="bg1">
              <a:lumMod val="85000"/>
            </a:schemeClr>
          </a:solidFill>
          <a:ln w="76200" cmpd="sng">
            <a:solidFill>
              <a:srgbClr val="000000"/>
            </a:solidFill>
          </a:ln>
        </p:spPr>
        <p:txBody>
          <a:bodyPr wrap="none" lIns="438226" tIns="219113" rIns="438226" bIns="219113" rtlCol="0">
            <a:spAutoFit/>
          </a:bodyPr>
          <a:lstStyle/>
          <a:p>
            <a:r>
              <a:rPr lang="fr-FR" sz="4300" b="1" dirty="0"/>
              <a:t>HSV-1</a:t>
            </a:r>
          </a:p>
        </p:txBody>
      </p:sp>
      <p:pic>
        <p:nvPicPr>
          <p:cNvPr id="10" name="Image 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29118082" y="10392866"/>
            <a:ext cx="7386952" cy="3738502"/>
          </a:xfrm>
          <a:prstGeom prst="rect">
            <a:avLst/>
          </a:prstGeom>
          <a:ln w="9525" cmpd="sng">
            <a:solidFill>
              <a:schemeClr val="tx1"/>
            </a:solidFill>
          </a:ln>
        </p:spPr>
      </p:pic>
      <p:pic>
        <p:nvPicPr>
          <p:cNvPr id="12" name="Image 11"/>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a:off x="29112188" y="13938164"/>
            <a:ext cx="6904807" cy="3932207"/>
          </a:xfrm>
          <a:prstGeom prst="rect">
            <a:avLst/>
          </a:prstGeom>
          <a:ln>
            <a:solidFill>
              <a:srgbClr val="000000"/>
            </a:solidFill>
          </a:ln>
        </p:spPr>
      </p:pic>
      <p:sp>
        <p:nvSpPr>
          <p:cNvPr id="13" name="ZoneTexte 12"/>
          <p:cNvSpPr txBox="1"/>
          <p:nvPr/>
        </p:nvSpPr>
        <p:spPr>
          <a:xfrm>
            <a:off x="30310428" y="10380136"/>
            <a:ext cx="4563640" cy="1104225"/>
          </a:xfrm>
          <a:prstGeom prst="rect">
            <a:avLst/>
          </a:prstGeom>
          <a:solidFill>
            <a:schemeClr val="bg1">
              <a:lumMod val="85000"/>
            </a:schemeClr>
          </a:solidFill>
          <a:ln w="76200" cmpd="sng">
            <a:solidFill>
              <a:schemeClr val="tx1"/>
            </a:solidFill>
          </a:ln>
        </p:spPr>
        <p:txBody>
          <a:bodyPr wrap="square" lIns="438226" tIns="219113" rIns="438226" bIns="219113" rtlCol="0">
            <a:spAutoFit/>
          </a:bodyPr>
          <a:lstStyle/>
          <a:p>
            <a:pPr algn="ctr"/>
            <a:r>
              <a:rPr lang="fr-FR" sz="4300" b="1" i="1" dirty="0" err="1"/>
              <a:t>Malassezia</a:t>
            </a:r>
            <a:endParaRPr lang="fr-FR" sz="4300" b="1" i="1" dirty="0"/>
          </a:p>
        </p:txBody>
      </p:sp>
      <p:pic>
        <p:nvPicPr>
          <p:cNvPr id="14" name="Image 13"/>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20000"/>
                    </a14:imgEffect>
                  </a14:imgLayer>
                </a14:imgProps>
              </a:ext>
            </a:extLst>
          </a:blip>
          <a:srcRect t="24259" b="20388"/>
          <a:stretch/>
        </p:blipFill>
        <p:spPr>
          <a:xfrm>
            <a:off x="36016996" y="10354937"/>
            <a:ext cx="14224415" cy="7495627"/>
          </a:xfrm>
          <a:prstGeom prst="rect">
            <a:avLst/>
          </a:prstGeom>
          <a:ln>
            <a:solidFill>
              <a:srgbClr val="000000"/>
            </a:solidFill>
          </a:ln>
        </p:spPr>
      </p:pic>
      <p:sp>
        <p:nvSpPr>
          <p:cNvPr id="16" name="ZoneTexte 15"/>
          <p:cNvSpPr txBox="1"/>
          <p:nvPr/>
        </p:nvSpPr>
        <p:spPr>
          <a:xfrm>
            <a:off x="41366694" y="16741888"/>
            <a:ext cx="3688420" cy="1104225"/>
          </a:xfrm>
          <a:prstGeom prst="rect">
            <a:avLst/>
          </a:prstGeom>
          <a:solidFill>
            <a:schemeClr val="bg1">
              <a:lumMod val="85000"/>
            </a:schemeClr>
          </a:solidFill>
          <a:ln w="76200" cmpd="sng">
            <a:solidFill>
              <a:schemeClr val="tx1"/>
            </a:solidFill>
          </a:ln>
        </p:spPr>
        <p:txBody>
          <a:bodyPr wrap="square" lIns="438226" tIns="219113" rIns="438226" bIns="219113" rtlCol="0">
            <a:spAutoFit/>
          </a:bodyPr>
          <a:lstStyle/>
          <a:p>
            <a:pPr algn="ctr"/>
            <a:r>
              <a:rPr lang="fr-FR" sz="4300" b="1" dirty="0" err="1"/>
              <a:t>Cellulitis</a:t>
            </a:r>
            <a:endParaRPr lang="fr-FR" sz="4300" b="1" dirty="0"/>
          </a:p>
        </p:txBody>
      </p:sp>
      <p:sp>
        <p:nvSpPr>
          <p:cNvPr id="17" name="ZoneTexte 16"/>
          <p:cNvSpPr txBox="1"/>
          <p:nvPr/>
        </p:nvSpPr>
        <p:spPr>
          <a:xfrm>
            <a:off x="29143892" y="16755431"/>
            <a:ext cx="6873104" cy="1104225"/>
          </a:xfrm>
          <a:prstGeom prst="rect">
            <a:avLst/>
          </a:prstGeom>
          <a:solidFill>
            <a:schemeClr val="bg1">
              <a:lumMod val="85000"/>
            </a:schemeClr>
          </a:solidFill>
          <a:ln w="76200" cmpd="sng">
            <a:solidFill>
              <a:schemeClr val="tx1"/>
            </a:solidFill>
          </a:ln>
        </p:spPr>
        <p:txBody>
          <a:bodyPr wrap="square" lIns="438226" tIns="219113" rIns="438226" bIns="219113" rtlCol="0">
            <a:spAutoFit/>
          </a:bodyPr>
          <a:lstStyle/>
          <a:p>
            <a:pPr algn="ctr"/>
            <a:r>
              <a:rPr lang="fr-FR" sz="4300" b="1" i="1" dirty="0"/>
              <a:t>S. Aureus </a:t>
            </a:r>
            <a:r>
              <a:rPr lang="fr-FR" sz="4300" b="1" dirty="0" err="1"/>
              <a:t>impetigo</a:t>
            </a:r>
            <a:endParaRPr lang="fr-FR" sz="4300" b="1" dirty="0"/>
          </a:p>
        </p:txBody>
      </p:sp>
      <p:sp>
        <p:nvSpPr>
          <p:cNvPr id="6" name="ZoneTexte 5"/>
          <p:cNvSpPr txBox="1"/>
          <p:nvPr/>
        </p:nvSpPr>
        <p:spPr>
          <a:xfrm>
            <a:off x="135956" y="24254767"/>
            <a:ext cx="50105455" cy="1889055"/>
          </a:xfrm>
          <a:prstGeom prst="rect">
            <a:avLst/>
          </a:prstGeom>
          <a:solidFill>
            <a:srgbClr val="FFFF00"/>
          </a:solidFill>
          <a:ln w="76200" cmpd="sng">
            <a:solidFill>
              <a:schemeClr val="tx1"/>
            </a:solidFill>
          </a:ln>
        </p:spPr>
        <p:txBody>
          <a:bodyPr wrap="square" lIns="438226" tIns="219113" rIns="438226" bIns="219113" rtlCol="0">
            <a:spAutoFit/>
          </a:bodyPr>
          <a:lstStyle/>
          <a:p>
            <a:pPr algn="just"/>
            <a:r>
              <a:rPr lang="en-GB" sz="5400" b="1" u="sng" dirty="0"/>
              <a:t>Conclusion</a:t>
            </a:r>
            <a:r>
              <a:rPr lang="en-GB" sz="5400" dirty="0"/>
              <a:t> </a:t>
            </a:r>
            <a:r>
              <a:rPr lang="en-GB" sz="4000" dirty="0"/>
              <a:t>The clinical presentations of common skin infections complicating MF lesions are atypical, associated with a diagnostic delay and require longer treatments than usual. Patients with advanced MF should be particularly monitored for skin infections, especially by HSV and </a:t>
            </a:r>
            <a:r>
              <a:rPr lang="en-GB" sz="4000" i="1" dirty="0"/>
              <a:t>S. </a:t>
            </a:r>
            <a:r>
              <a:rPr lang="en-GB" sz="4000" i="1" dirty="0" err="1"/>
              <a:t>aureus</a:t>
            </a:r>
            <a:r>
              <a:rPr lang="en-GB" sz="4000" dirty="0"/>
              <a:t>. Unexplained exacerbation or the sudden appearance of oozing or ulcerations in MF lesions should initiate a search for viral, bacterial or fungal agents. </a:t>
            </a:r>
          </a:p>
        </p:txBody>
      </p:sp>
      <p:sp>
        <p:nvSpPr>
          <p:cNvPr id="21" name="ZoneTexte 20"/>
          <p:cNvSpPr txBox="1"/>
          <p:nvPr/>
        </p:nvSpPr>
        <p:spPr>
          <a:xfrm>
            <a:off x="14692520" y="2956540"/>
            <a:ext cx="10527576" cy="7136646"/>
          </a:xfrm>
          <a:prstGeom prst="rect">
            <a:avLst/>
          </a:prstGeom>
          <a:noFill/>
          <a:ln>
            <a:solidFill>
              <a:srgbClr val="000000"/>
            </a:solidFill>
          </a:ln>
        </p:spPr>
        <p:txBody>
          <a:bodyPr wrap="square" lIns="438226" tIns="219113" rIns="438226" bIns="219113" rtlCol="0">
            <a:spAutoFit/>
          </a:bodyPr>
          <a:lstStyle/>
          <a:p>
            <a:pPr algn="ctr"/>
            <a:r>
              <a:rPr lang="fr-FR" sz="5300" b="1" u="sng" dirty="0" err="1"/>
              <a:t>Material</a:t>
            </a:r>
            <a:r>
              <a:rPr lang="fr-FR" sz="5300" b="1" u="sng" dirty="0"/>
              <a:t> and </a:t>
            </a:r>
            <a:r>
              <a:rPr lang="fr-FR" sz="5300" b="1" u="sng" dirty="0" err="1"/>
              <a:t>methods</a:t>
            </a:r>
            <a:r>
              <a:rPr lang="fr-FR" sz="5300" b="1" u="sng" dirty="0"/>
              <a:t> </a:t>
            </a:r>
            <a:endParaRPr lang="fr-FR" sz="4300" b="1" u="sng" dirty="0"/>
          </a:p>
          <a:p>
            <a:endParaRPr lang="fr-FR" sz="5300" b="1" u="sng" dirty="0"/>
          </a:p>
          <a:p>
            <a:endParaRPr lang="fr-FR" sz="5300" b="1" u="sng" dirty="0"/>
          </a:p>
          <a:p>
            <a:endParaRPr lang="fr-FR" sz="5300" b="1" u="sng" dirty="0"/>
          </a:p>
          <a:p>
            <a:endParaRPr lang="fr-FR" sz="5300" b="1" u="sng" dirty="0"/>
          </a:p>
          <a:p>
            <a:endParaRPr lang="fr-FR" sz="5300" b="1" u="sng" dirty="0"/>
          </a:p>
          <a:p>
            <a:endParaRPr lang="fr-FR" sz="4400" b="1" u="sng" dirty="0"/>
          </a:p>
          <a:p>
            <a:endParaRPr lang="fr-FR" sz="4400" b="1" u="sng" dirty="0"/>
          </a:p>
          <a:p>
            <a:endParaRPr lang="fr-FR" sz="2900" b="1" u="sng" dirty="0"/>
          </a:p>
        </p:txBody>
      </p:sp>
      <p:pic>
        <p:nvPicPr>
          <p:cNvPr id="23" name="Image 22" descr="Capture d’écran 2017-03-28 à 08.44.25.png"/>
          <p:cNvPicPr>
            <a:picLocks noChangeAspect="1"/>
          </p:cNvPicPr>
          <p:nvPr/>
        </p:nvPicPr>
        <p:blipFill rotWithShape="1">
          <a:blip r:embed="rId12">
            <a:extLst>
              <a:ext uri="{28A0092B-C50C-407E-A947-70E740481C1C}">
                <a14:useLocalDpi xmlns:a14="http://schemas.microsoft.com/office/drawing/2010/main" val="0"/>
              </a:ext>
            </a:extLst>
          </a:blip>
          <a:srcRect l="7422" t="6908" r="7334" b="6974"/>
          <a:stretch/>
        </p:blipFill>
        <p:spPr>
          <a:xfrm>
            <a:off x="15671613" y="4132493"/>
            <a:ext cx="8666441" cy="5521506"/>
          </a:xfrm>
          <a:prstGeom prst="rect">
            <a:avLst/>
          </a:prstGeom>
        </p:spPr>
      </p:pic>
      <p:grpSp>
        <p:nvGrpSpPr>
          <p:cNvPr id="28" name="Grouper 27"/>
          <p:cNvGrpSpPr/>
          <p:nvPr/>
        </p:nvGrpSpPr>
        <p:grpSpPr>
          <a:xfrm>
            <a:off x="41881913" y="78923"/>
            <a:ext cx="7781816" cy="2187872"/>
            <a:chOff x="6274985" y="-2315"/>
            <a:chExt cx="2516721" cy="1026398"/>
          </a:xfrm>
        </p:grpSpPr>
        <p:grpSp>
          <p:nvGrpSpPr>
            <p:cNvPr id="29" name="Grouper 28"/>
            <p:cNvGrpSpPr/>
            <p:nvPr/>
          </p:nvGrpSpPr>
          <p:grpSpPr>
            <a:xfrm>
              <a:off x="6274985" y="-2315"/>
              <a:ext cx="2516721" cy="1026398"/>
              <a:chOff x="2204898" y="431800"/>
              <a:chExt cx="4379840" cy="2303997"/>
            </a:xfrm>
          </p:grpSpPr>
          <p:sp>
            <p:nvSpPr>
              <p:cNvPr id="32" name="Cube 31"/>
              <p:cNvSpPr/>
              <p:nvPr/>
            </p:nvSpPr>
            <p:spPr>
              <a:xfrm>
                <a:off x="2204898" y="1310570"/>
                <a:ext cx="4379840" cy="1425227"/>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sz="5800" dirty="0">
                    <a:solidFill>
                      <a:schemeClr val="bg1"/>
                    </a:solidFill>
                  </a:rPr>
                  <a:t>        </a:t>
                </a:r>
                <a:r>
                  <a:rPr lang="fr-FR" sz="3800" dirty="0">
                    <a:solidFill>
                      <a:schemeClr val="bg1"/>
                    </a:solidFill>
                  </a:rPr>
                  <a:t>Skin Cancer Center</a:t>
                </a:r>
              </a:p>
            </p:txBody>
          </p:sp>
          <p:sp>
            <p:nvSpPr>
              <p:cNvPr id="33" name="Arc 32"/>
              <p:cNvSpPr/>
              <p:nvPr/>
            </p:nvSpPr>
            <p:spPr>
              <a:xfrm>
                <a:off x="3365039" y="467259"/>
                <a:ext cx="473432" cy="1163602"/>
              </a:xfrm>
              <a:prstGeom prst="arc">
                <a:avLst>
                  <a:gd name="adj1" fmla="val 16200000"/>
                  <a:gd name="adj2" fmla="val 3128354"/>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Forme libre 33"/>
              <p:cNvSpPr/>
              <p:nvPr/>
            </p:nvSpPr>
            <p:spPr>
              <a:xfrm>
                <a:off x="2271889" y="1580444"/>
                <a:ext cx="4247444" cy="310445"/>
              </a:xfrm>
              <a:custGeom>
                <a:avLst/>
                <a:gdLst>
                  <a:gd name="connsiteX0" fmla="*/ 0 w 4247444"/>
                  <a:gd name="connsiteY0" fmla="*/ 254000 h 310445"/>
                  <a:gd name="connsiteX1" fmla="*/ 70555 w 4247444"/>
                  <a:gd name="connsiteY1" fmla="*/ 239889 h 310445"/>
                  <a:gd name="connsiteX2" fmla="*/ 98778 w 4247444"/>
                  <a:gd name="connsiteY2" fmla="*/ 211667 h 310445"/>
                  <a:gd name="connsiteX3" fmla="*/ 141111 w 4247444"/>
                  <a:gd name="connsiteY3" fmla="*/ 197556 h 310445"/>
                  <a:gd name="connsiteX4" fmla="*/ 183444 w 4247444"/>
                  <a:gd name="connsiteY4" fmla="*/ 169334 h 310445"/>
                  <a:gd name="connsiteX5" fmla="*/ 268111 w 4247444"/>
                  <a:gd name="connsiteY5" fmla="*/ 141112 h 310445"/>
                  <a:gd name="connsiteX6" fmla="*/ 310444 w 4247444"/>
                  <a:gd name="connsiteY6" fmla="*/ 127000 h 310445"/>
                  <a:gd name="connsiteX7" fmla="*/ 409222 w 4247444"/>
                  <a:gd name="connsiteY7" fmla="*/ 141112 h 310445"/>
                  <a:gd name="connsiteX8" fmla="*/ 437444 w 4247444"/>
                  <a:gd name="connsiteY8" fmla="*/ 183445 h 310445"/>
                  <a:gd name="connsiteX9" fmla="*/ 465667 w 4247444"/>
                  <a:gd name="connsiteY9" fmla="*/ 211667 h 310445"/>
                  <a:gd name="connsiteX10" fmla="*/ 493889 w 4247444"/>
                  <a:gd name="connsiteY10" fmla="*/ 254000 h 310445"/>
                  <a:gd name="connsiteX11" fmla="*/ 578555 w 4247444"/>
                  <a:gd name="connsiteY11" fmla="*/ 282223 h 310445"/>
                  <a:gd name="connsiteX12" fmla="*/ 733778 w 4247444"/>
                  <a:gd name="connsiteY12" fmla="*/ 254000 h 310445"/>
                  <a:gd name="connsiteX13" fmla="*/ 776111 w 4247444"/>
                  <a:gd name="connsiteY13" fmla="*/ 225778 h 310445"/>
                  <a:gd name="connsiteX14" fmla="*/ 860778 w 4247444"/>
                  <a:gd name="connsiteY14" fmla="*/ 155223 h 310445"/>
                  <a:gd name="connsiteX15" fmla="*/ 931333 w 4247444"/>
                  <a:gd name="connsiteY15" fmla="*/ 112889 h 310445"/>
                  <a:gd name="connsiteX16" fmla="*/ 1072444 w 4247444"/>
                  <a:gd name="connsiteY16" fmla="*/ 127000 h 310445"/>
                  <a:gd name="connsiteX17" fmla="*/ 1100667 w 4247444"/>
                  <a:gd name="connsiteY17" fmla="*/ 155223 h 310445"/>
                  <a:gd name="connsiteX18" fmla="*/ 1143000 w 4247444"/>
                  <a:gd name="connsiteY18" fmla="*/ 169334 h 310445"/>
                  <a:gd name="connsiteX19" fmla="*/ 1227667 w 4247444"/>
                  <a:gd name="connsiteY19" fmla="*/ 211667 h 310445"/>
                  <a:gd name="connsiteX20" fmla="*/ 1270000 w 4247444"/>
                  <a:gd name="connsiteY20" fmla="*/ 268112 h 310445"/>
                  <a:gd name="connsiteX21" fmla="*/ 1354667 w 4247444"/>
                  <a:gd name="connsiteY21" fmla="*/ 296334 h 310445"/>
                  <a:gd name="connsiteX22" fmla="*/ 1566333 w 4247444"/>
                  <a:gd name="connsiteY22" fmla="*/ 282223 h 310445"/>
                  <a:gd name="connsiteX23" fmla="*/ 1594555 w 4247444"/>
                  <a:gd name="connsiteY23" fmla="*/ 254000 h 310445"/>
                  <a:gd name="connsiteX24" fmla="*/ 1665111 w 4247444"/>
                  <a:gd name="connsiteY24" fmla="*/ 239889 h 310445"/>
                  <a:gd name="connsiteX25" fmla="*/ 1693333 w 4247444"/>
                  <a:gd name="connsiteY25" fmla="*/ 197556 h 310445"/>
                  <a:gd name="connsiteX26" fmla="*/ 1778000 w 4247444"/>
                  <a:gd name="connsiteY26" fmla="*/ 155223 h 310445"/>
                  <a:gd name="connsiteX27" fmla="*/ 1806222 w 4247444"/>
                  <a:gd name="connsiteY27" fmla="*/ 127000 h 310445"/>
                  <a:gd name="connsiteX28" fmla="*/ 1890889 w 4247444"/>
                  <a:gd name="connsiteY28" fmla="*/ 98778 h 310445"/>
                  <a:gd name="connsiteX29" fmla="*/ 1989667 w 4247444"/>
                  <a:gd name="connsiteY29" fmla="*/ 112889 h 310445"/>
                  <a:gd name="connsiteX30" fmla="*/ 2046111 w 4247444"/>
                  <a:gd name="connsiteY30" fmla="*/ 183445 h 310445"/>
                  <a:gd name="connsiteX31" fmla="*/ 2088444 w 4247444"/>
                  <a:gd name="connsiteY31" fmla="*/ 197556 h 310445"/>
                  <a:gd name="connsiteX32" fmla="*/ 2159000 w 4247444"/>
                  <a:gd name="connsiteY32" fmla="*/ 254000 h 310445"/>
                  <a:gd name="connsiteX33" fmla="*/ 2201333 w 4247444"/>
                  <a:gd name="connsiteY33" fmla="*/ 268112 h 310445"/>
                  <a:gd name="connsiteX34" fmla="*/ 2300111 w 4247444"/>
                  <a:gd name="connsiteY34" fmla="*/ 254000 h 310445"/>
                  <a:gd name="connsiteX35" fmla="*/ 2342444 w 4247444"/>
                  <a:gd name="connsiteY35" fmla="*/ 225778 h 310445"/>
                  <a:gd name="connsiteX36" fmla="*/ 2384778 w 4247444"/>
                  <a:gd name="connsiteY36" fmla="*/ 211667 h 310445"/>
                  <a:gd name="connsiteX37" fmla="*/ 2511778 w 4247444"/>
                  <a:gd name="connsiteY37" fmla="*/ 155223 h 310445"/>
                  <a:gd name="connsiteX38" fmla="*/ 2554111 w 4247444"/>
                  <a:gd name="connsiteY38" fmla="*/ 141112 h 310445"/>
                  <a:gd name="connsiteX39" fmla="*/ 2709333 w 4247444"/>
                  <a:gd name="connsiteY39" fmla="*/ 127000 h 310445"/>
                  <a:gd name="connsiteX40" fmla="*/ 2836333 w 4247444"/>
                  <a:gd name="connsiteY40" fmla="*/ 183445 h 310445"/>
                  <a:gd name="connsiteX41" fmla="*/ 2878667 w 4247444"/>
                  <a:gd name="connsiteY41" fmla="*/ 225778 h 310445"/>
                  <a:gd name="connsiteX42" fmla="*/ 2921000 w 4247444"/>
                  <a:gd name="connsiteY42" fmla="*/ 254000 h 310445"/>
                  <a:gd name="connsiteX43" fmla="*/ 2991555 w 4247444"/>
                  <a:gd name="connsiteY43" fmla="*/ 310445 h 310445"/>
                  <a:gd name="connsiteX44" fmla="*/ 3076222 w 4247444"/>
                  <a:gd name="connsiteY44" fmla="*/ 296334 h 310445"/>
                  <a:gd name="connsiteX45" fmla="*/ 3118555 w 4247444"/>
                  <a:gd name="connsiteY45" fmla="*/ 282223 h 310445"/>
                  <a:gd name="connsiteX46" fmla="*/ 3132667 w 4247444"/>
                  <a:gd name="connsiteY46" fmla="*/ 239889 h 310445"/>
                  <a:gd name="connsiteX47" fmla="*/ 3160889 w 4247444"/>
                  <a:gd name="connsiteY47" fmla="*/ 197556 h 310445"/>
                  <a:gd name="connsiteX48" fmla="*/ 3175000 w 4247444"/>
                  <a:gd name="connsiteY48" fmla="*/ 155223 h 310445"/>
                  <a:gd name="connsiteX49" fmla="*/ 3203222 w 4247444"/>
                  <a:gd name="connsiteY49" fmla="*/ 127000 h 310445"/>
                  <a:gd name="connsiteX50" fmla="*/ 3231444 w 4247444"/>
                  <a:gd name="connsiteY50" fmla="*/ 84667 h 310445"/>
                  <a:gd name="connsiteX51" fmla="*/ 3316111 w 4247444"/>
                  <a:gd name="connsiteY51" fmla="*/ 56445 h 310445"/>
                  <a:gd name="connsiteX52" fmla="*/ 3358444 w 4247444"/>
                  <a:gd name="connsiteY52" fmla="*/ 28223 h 310445"/>
                  <a:gd name="connsiteX53" fmla="*/ 3443111 w 4247444"/>
                  <a:gd name="connsiteY53" fmla="*/ 0 h 310445"/>
                  <a:gd name="connsiteX54" fmla="*/ 3683000 w 4247444"/>
                  <a:gd name="connsiteY54" fmla="*/ 14112 h 310445"/>
                  <a:gd name="connsiteX55" fmla="*/ 3767667 w 4247444"/>
                  <a:gd name="connsiteY55" fmla="*/ 56445 h 310445"/>
                  <a:gd name="connsiteX56" fmla="*/ 3810000 w 4247444"/>
                  <a:gd name="connsiteY56" fmla="*/ 98778 h 310445"/>
                  <a:gd name="connsiteX57" fmla="*/ 3852333 w 4247444"/>
                  <a:gd name="connsiteY57" fmla="*/ 127000 h 310445"/>
                  <a:gd name="connsiteX58" fmla="*/ 3866444 w 4247444"/>
                  <a:gd name="connsiteY58" fmla="*/ 169334 h 310445"/>
                  <a:gd name="connsiteX59" fmla="*/ 3894667 w 4247444"/>
                  <a:gd name="connsiteY59" fmla="*/ 197556 h 310445"/>
                  <a:gd name="connsiteX60" fmla="*/ 4148667 w 4247444"/>
                  <a:gd name="connsiteY60" fmla="*/ 239889 h 310445"/>
                  <a:gd name="connsiteX61" fmla="*/ 4247444 w 4247444"/>
                  <a:gd name="connsiteY61" fmla="*/ 225778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47444" h="310445">
                    <a:moveTo>
                      <a:pt x="0" y="254000"/>
                    </a:moveTo>
                    <a:cubicBezTo>
                      <a:pt x="23518" y="249296"/>
                      <a:pt x="48510" y="249337"/>
                      <a:pt x="70555" y="239889"/>
                    </a:cubicBezTo>
                    <a:cubicBezTo>
                      <a:pt x="82784" y="234648"/>
                      <a:pt x="87370" y="218512"/>
                      <a:pt x="98778" y="211667"/>
                    </a:cubicBezTo>
                    <a:cubicBezTo>
                      <a:pt x="111533" y="204014"/>
                      <a:pt x="127807" y="204208"/>
                      <a:pt x="141111" y="197556"/>
                    </a:cubicBezTo>
                    <a:cubicBezTo>
                      <a:pt x="156280" y="189972"/>
                      <a:pt x="167946" y="176222"/>
                      <a:pt x="183444" y="169334"/>
                    </a:cubicBezTo>
                    <a:cubicBezTo>
                      <a:pt x="210629" y="157252"/>
                      <a:pt x="239889" y="150520"/>
                      <a:pt x="268111" y="141112"/>
                    </a:cubicBezTo>
                    <a:lnTo>
                      <a:pt x="310444" y="127000"/>
                    </a:lnTo>
                    <a:cubicBezTo>
                      <a:pt x="343370" y="131704"/>
                      <a:pt x="378828" y="127604"/>
                      <a:pt x="409222" y="141112"/>
                    </a:cubicBezTo>
                    <a:cubicBezTo>
                      <a:pt x="424720" y="148000"/>
                      <a:pt x="426849" y="170202"/>
                      <a:pt x="437444" y="183445"/>
                    </a:cubicBezTo>
                    <a:cubicBezTo>
                      <a:pt x="445755" y="193834"/>
                      <a:pt x="457356" y="201278"/>
                      <a:pt x="465667" y="211667"/>
                    </a:cubicBezTo>
                    <a:cubicBezTo>
                      <a:pt x="476262" y="224910"/>
                      <a:pt x="479508" y="245011"/>
                      <a:pt x="493889" y="254000"/>
                    </a:cubicBezTo>
                    <a:cubicBezTo>
                      <a:pt x="519116" y="269767"/>
                      <a:pt x="578555" y="282223"/>
                      <a:pt x="578555" y="282223"/>
                    </a:cubicBezTo>
                    <a:cubicBezTo>
                      <a:pt x="617478" y="277358"/>
                      <a:pt x="690270" y="275754"/>
                      <a:pt x="733778" y="254000"/>
                    </a:cubicBezTo>
                    <a:cubicBezTo>
                      <a:pt x="748947" y="246415"/>
                      <a:pt x="762000" y="235185"/>
                      <a:pt x="776111" y="225778"/>
                    </a:cubicBezTo>
                    <a:cubicBezTo>
                      <a:pt x="827550" y="148620"/>
                      <a:pt x="774840" y="212515"/>
                      <a:pt x="860778" y="155223"/>
                    </a:cubicBezTo>
                    <a:cubicBezTo>
                      <a:pt x="938260" y="103568"/>
                      <a:pt x="833064" y="145645"/>
                      <a:pt x="931333" y="112889"/>
                    </a:cubicBezTo>
                    <a:cubicBezTo>
                      <a:pt x="978370" y="117593"/>
                      <a:pt x="1026584" y="115535"/>
                      <a:pt x="1072444" y="127000"/>
                    </a:cubicBezTo>
                    <a:cubicBezTo>
                      <a:pt x="1085351" y="130227"/>
                      <a:pt x="1089259" y="148378"/>
                      <a:pt x="1100667" y="155223"/>
                    </a:cubicBezTo>
                    <a:cubicBezTo>
                      <a:pt x="1113422" y="162876"/>
                      <a:pt x="1129696" y="162682"/>
                      <a:pt x="1143000" y="169334"/>
                    </a:cubicBezTo>
                    <a:cubicBezTo>
                      <a:pt x="1252416" y="224042"/>
                      <a:pt x="1121262" y="176199"/>
                      <a:pt x="1227667" y="211667"/>
                    </a:cubicBezTo>
                    <a:cubicBezTo>
                      <a:pt x="1241778" y="230482"/>
                      <a:pt x="1250431" y="255066"/>
                      <a:pt x="1270000" y="268112"/>
                    </a:cubicBezTo>
                    <a:cubicBezTo>
                      <a:pt x="1294753" y="284614"/>
                      <a:pt x="1354667" y="296334"/>
                      <a:pt x="1354667" y="296334"/>
                    </a:cubicBezTo>
                    <a:cubicBezTo>
                      <a:pt x="1425222" y="291630"/>
                      <a:pt x="1496697" y="294512"/>
                      <a:pt x="1566333" y="282223"/>
                    </a:cubicBezTo>
                    <a:cubicBezTo>
                      <a:pt x="1579435" y="279911"/>
                      <a:pt x="1582327" y="259241"/>
                      <a:pt x="1594555" y="254000"/>
                    </a:cubicBezTo>
                    <a:cubicBezTo>
                      <a:pt x="1616600" y="244552"/>
                      <a:pt x="1641592" y="244593"/>
                      <a:pt x="1665111" y="239889"/>
                    </a:cubicBezTo>
                    <a:cubicBezTo>
                      <a:pt x="1674518" y="225778"/>
                      <a:pt x="1681341" y="209548"/>
                      <a:pt x="1693333" y="197556"/>
                    </a:cubicBezTo>
                    <a:cubicBezTo>
                      <a:pt x="1720687" y="170202"/>
                      <a:pt x="1743570" y="166700"/>
                      <a:pt x="1778000" y="155223"/>
                    </a:cubicBezTo>
                    <a:cubicBezTo>
                      <a:pt x="1787407" y="145815"/>
                      <a:pt x="1794322" y="132950"/>
                      <a:pt x="1806222" y="127000"/>
                    </a:cubicBezTo>
                    <a:cubicBezTo>
                      <a:pt x="1832830" y="113696"/>
                      <a:pt x="1890889" y="98778"/>
                      <a:pt x="1890889" y="98778"/>
                    </a:cubicBezTo>
                    <a:cubicBezTo>
                      <a:pt x="1923815" y="103482"/>
                      <a:pt x="1957809" y="103332"/>
                      <a:pt x="1989667" y="112889"/>
                    </a:cubicBezTo>
                    <a:cubicBezTo>
                      <a:pt x="2079158" y="139737"/>
                      <a:pt x="1996131" y="133465"/>
                      <a:pt x="2046111" y="183445"/>
                    </a:cubicBezTo>
                    <a:cubicBezTo>
                      <a:pt x="2056629" y="193963"/>
                      <a:pt x="2074333" y="192852"/>
                      <a:pt x="2088444" y="197556"/>
                    </a:cubicBezTo>
                    <a:cubicBezTo>
                      <a:pt x="2114694" y="223806"/>
                      <a:pt x="2123399" y="236199"/>
                      <a:pt x="2159000" y="254000"/>
                    </a:cubicBezTo>
                    <a:cubicBezTo>
                      <a:pt x="2172304" y="260652"/>
                      <a:pt x="2187222" y="263408"/>
                      <a:pt x="2201333" y="268112"/>
                    </a:cubicBezTo>
                    <a:cubicBezTo>
                      <a:pt x="2234259" y="263408"/>
                      <a:pt x="2268253" y="263557"/>
                      <a:pt x="2300111" y="254000"/>
                    </a:cubicBezTo>
                    <a:cubicBezTo>
                      <a:pt x="2316355" y="249127"/>
                      <a:pt x="2327275" y="233362"/>
                      <a:pt x="2342444" y="225778"/>
                    </a:cubicBezTo>
                    <a:cubicBezTo>
                      <a:pt x="2355748" y="219126"/>
                      <a:pt x="2370667" y="216371"/>
                      <a:pt x="2384778" y="211667"/>
                    </a:cubicBezTo>
                    <a:cubicBezTo>
                      <a:pt x="2451864" y="166943"/>
                      <a:pt x="2411022" y="188808"/>
                      <a:pt x="2511778" y="155223"/>
                    </a:cubicBezTo>
                    <a:lnTo>
                      <a:pt x="2554111" y="141112"/>
                    </a:lnTo>
                    <a:cubicBezTo>
                      <a:pt x="2622117" y="95773"/>
                      <a:pt x="2592763" y="102020"/>
                      <a:pt x="2709333" y="127000"/>
                    </a:cubicBezTo>
                    <a:cubicBezTo>
                      <a:pt x="2759030" y="137650"/>
                      <a:pt x="2798355" y="151797"/>
                      <a:pt x="2836333" y="183445"/>
                    </a:cubicBezTo>
                    <a:cubicBezTo>
                      <a:pt x="2851664" y="196221"/>
                      <a:pt x="2863336" y="213002"/>
                      <a:pt x="2878667" y="225778"/>
                    </a:cubicBezTo>
                    <a:cubicBezTo>
                      <a:pt x="2891696" y="236635"/>
                      <a:pt x="2907757" y="243405"/>
                      <a:pt x="2921000" y="254000"/>
                    </a:cubicBezTo>
                    <a:cubicBezTo>
                      <a:pt x="3021535" y="334429"/>
                      <a:pt x="2861259" y="223581"/>
                      <a:pt x="2991555" y="310445"/>
                    </a:cubicBezTo>
                    <a:cubicBezTo>
                      <a:pt x="3019777" y="305741"/>
                      <a:pt x="3048292" y="302541"/>
                      <a:pt x="3076222" y="296334"/>
                    </a:cubicBezTo>
                    <a:cubicBezTo>
                      <a:pt x="3090742" y="293107"/>
                      <a:pt x="3108037" y="292741"/>
                      <a:pt x="3118555" y="282223"/>
                    </a:cubicBezTo>
                    <a:cubicBezTo>
                      <a:pt x="3129073" y="271705"/>
                      <a:pt x="3126015" y="253193"/>
                      <a:pt x="3132667" y="239889"/>
                    </a:cubicBezTo>
                    <a:cubicBezTo>
                      <a:pt x="3140252" y="224720"/>
                      <a:pt x="3153305" y="212725"/>
                      <a:pt x="3160889" y="197556"/>
                    </a:cubicBezTo>
                    <a:cubicBezTo>
                      <a:pt x="3167541" y="184252"/>
                      <a:pt x="3167347" y="167978"/>
                      <a:pt x="3175000" y="155223"/>
                    </a:cubicBezTo>
                    <a:cubicBezTo>
                      <a:pt x="3181845" y="143815"/>
                      <a:pt x="3194911" y="137389"/>
                      <a:pt x="3203222" y="127000"/>
                    </a:cubicBezTo>
                    <a:cubicBezTo>
                      <a:pt x="3213816" y="113757"/>
                      <a:pt x="3217062" y="93655"/>
                      <a:pt x="3231444" y="84667"/>
                    </a:cubicBezTo>
                    <a:cubicBezTo>
                      <a:pt x="3256671" y="68900"/>
                      <a:pt x="3291358" y="72947"/>
                      <a:pt x="3316111" y="56445"/>
                    </a:cubicBezTo>
                    <a:cubicBezTo>
                      <a:pt x="3330222" y="47038"/>
                      <a:pt x="3342946" y="35111"/>
                      <a:pt x="3358444" y="28223"/>
                    </a:cubicBezTo>
                    <a:cubicBezTo>
                      <a:pt x="3385629" y="16141"/>
                      <a:pt x="3443111" y="0"/>
                      <a:pt x="3443111" y="0"/>
                    </a:cubicBezTo>
                    <a:cubicBezTo>
                      <a:pt x="3523074" y="4704"/>
                      <a:pt x="3603296" y="6141"/>
                      <a:pt x="3683000" y="14112"/>
                    </a:cubicBezTo>
                    <a:cubicBezTo>
                      <a:pt x="3711927" y="17005"/>
                      <a:pt x="3746587" y="38878"/>
                      <a:pt x="3767667" y="56445"/>
                    </a:cubicBezTo>
                    <a:cubicBezTo>
                      <a:pt x="3782998" y="69220"/>
                      <a:pt x="3794669" y="86003"/>
                      <a:pt x="3810000" y="98778"/>
                    </a:cubicBezTo>
                    <a:cubicBezTo>
                      <a:pt x="3823029" y="109635"/>
                      <a:pt x="3838222" y="117593"/>
                      <a:pt x="3852333" y="127000"/>
                    </a:cubicBezTo>
                    <a:cubicBezTo>
                      <a:pt x="3857037" y="141111"/>
                      <a:pt x="3858791" y="156579"/>
                      <a:pt x="3866444" y="169334"/>
                    </a:cubicBezTo>
                    <a:cubicBezTo>
                      <a:pt x="3873289" y="180742"/>
                      <a:pt x="3882767" y="191606"/>
                      <a:pt x="3894667" y="197556"/>
                    </a:cubicBezTo>
                    <a:cubicBezTo>
                      <a:pt x="3977708" y="239076"/>
                      <a:pt x="4055089" y="232091"/>
                      <a:pt x="4148667" y="239889"/>
                    </a:cubicBezTo>
                    <a:cubicBezTo>
                      <a:pt x="4237973" y="225005"/>
                      <a:pt x="4204722" y="225778"/>
                      <a:pt x="4247444" y="22577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Nuage 34"/>
              <p:cNvSpPr/>
              <p:nvPr/>
            </p:nvSpPr>
            <p:spPr>
              <a:xfrm>
                <a:off x="4512990" y="1376993"/>
                <a:ext cx="1583012" cy="770498"/>
              </a:xfrm>
              <a:prstGeom prst="cloud">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Arc 35"/>
              <p:cNvSpPr/>
              <p:nvPr/>
            </p:nvSpPr>
            <p:spPr>
              <a:xfrm>
                <a:off x="3822239" y="505307"/>
                <a:ext cx="473432" cy="1163602"/>
              </a:xfrm>
              <a:prstGeom prst="arc">
                <a:avLst>
                  <a:gd name="adj1" fmla="val 16200000"/>
                  <a:gd name="adj2" fmla="val 3128354"/>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7" name="Arc 36"/>
              <p:cNvSpPr/>
              <p:nvPr/>
            </p:nvSpPr>
            <p:spPr>
              <a:xfrm>
                <a:off x="2673244" y="619659"/>
                <a:ext cx="473432" cy="1163602"/>
              </a:xfrm>
              <a:prstGeom prst="arc">
                <a:avLst>
                  <a:gd name="adj1" fmla="val 16200000"/>
                  <a:gd name="adj2" fmla="val 3128354"/>
                </a:avLst>
              </a:prstGeom>
              <a:noFill/>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000000"/>
                  </a:solidFill>
                </a:endParaRPr>
              </a:p>
            </p:txBody>
          </p:sp>
          <p:sp>
            <p:nvSpPr>
              <p:cNvPr id="38" name="Arc 37"/>
              <p:cNvSpPr/>
              <p:nvPr/>
            </p:nvSpPr>
            <p:spPr>
              <a:xfrm>
                <a:off x="4295671" y="431800"/>
                <a:ext cx="473432" cy="1163602"/>
              </a:xfrm>
              <a:prstGeom prst="arc">
                <a:avLst>
                  <a:gd name="adj1" fmla="val 16200000"/>
                  <a:gd name="adj2" fmla="val 3128354"/>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9" name="Arc 38"/>
              <p:cNvSpPr/>
              <p:nvPr/>
            </p:nvSpPr>
            <p:spPr>
              <a:xfrm>
                <a:off x="2436528" y="505307"/>
                <a:ext cx="473432" cy="1163602"/>
              </a:xfrm>
              <a:prstGeom prst="arc">
                <a:avLst>
                  <a:gd name="adj1" fmla="val 16200000"/>
                  <a:gd name="adj2" fmla="val 3128354"/>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0" name="Arc 39"/>
              <p:cNvSpPr/>
              <p:nvPr/>
            </p:nvSpPr>
            <p:spPr>
              <a:xfrm>
                <a:off x="3517439" y="619659"/>
                <a:ext cx="473432" cy="1163602"/>
              </a:xfrm>
              <a:prstGeom prst="arc">
                <a:avLst>
                  <a:gd name="adj1" fmla="val 16200000"/>
                  <a:gd name="adj2" fmla="val 3128354"/>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000000"/>
                  </a:solidFill>
                </a:endParaRPr>
              </a:p>
            </p:txBody>
          </p:sp>
          <p:sp>
            <p:nvSpPr>
              <p:cNvPr id="41" name="Arc 40"/>
              <p:cNvSpPr/>
              <p:nvPr/>
            </p:nvSpPr>
            <p:spPr>
              <a:xfrm>
                <a:off x="4769103" y="582917"/>
                <a:ext cx="473432" cy="1163602"/>
              </a:xfrm>
              <a:prstGeom prst="arc">
                <a:avLst>
                  <a:gd name="adj1" fmla="val 16200000"/>
                  <a:gd name="adj2" fmla="val 3128354"/>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2" name="Arc 41"/>
              <p:cNvSpPr/>
              <p:nvPr/>
            </p:nvSpPr>
            <p:spPr>
              <a:xfrm>
                <a:off x="5871172" y="582917"/>
                <a:ext cx="473432" cy="1163602"/>
              </a:xfrm>
              <a:prstGeom prst="arc">
                <a:avLst>
                  <a:gd name="adj1" fmla="val 16200000"/>
                  <a:gd name="adj2" fmla="val 3128354"/>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pic>
          <p:nvPicPr>
            <p:cNvPr id="30" name="Image 7"/>
            <p:cNvPicPr>
              <a:picLocks noChangeAspect="1"/>
            </p:cNvPicPr>
            <p:nvPr/>
          </p:nvPicPr>
          <p:blipFill rotWithShape="1">
            <a:blip r:embed="rId13"/>
            <a:srcRect r="68742"/>
            <a:stretch/>
          </p:blipFill>
          <p:spPr bwMode="auto">
            <a:xfrm>
              <a:off x="6290992" y="666863"/>
              <a:ext cx="560101" cy="343826"/>
            </a:xfrm>
            <a:prstGeom prst="rect">
              <a:avLst/>
            </a:prstGeom>
            <a:noFill/>
            <a:ln w="9525">
              <a:noFill/>
              <a:miter lim="800000"/>
              <a:headEnd/>
              <a:tailEnd/>
            </a:ln>
          </p:spPr>
        </p:pic>
        <p:graphicFrame>
          <p:nvGraphicFramePr>
            <p:cNvPr id="31" name="Object 2"/>
            <p:cNvGraphicFramePr>
              <a:graphicFrameLocks noChangeAspect="1"/>
            </p:cNvGraphicFramePr>
            <p:nvPr>
              <p:extLst>
                <p:ext uri="{D42A27DB-BD31-4B8C-83A1-F6EECF244321}">
                  <p14:modId xmlns:p14="http://schemas.microsoft.com/office/powerpoint/2010/main" val="3003966962"/>
                </p:ext>
              </p:extLst>
            </p:nvPr>
          </p:nvGraphicFramePr>
          <p:xfrm>
            <a:off x="8357889" y="666863"/>
            <a:ext cx="305964" cy="355599"/>
          </p:xfrm>
          <a:graphic>
            <a:graphicData uri="http://schemas.openxmlformats.org/presentationml/2006/ole">
              <mc:AlternateContent xmlns:mc="http://schemas.openxmlformats.org/markup-compatibility/2006">
                <mc:Choice xmlns:v="urn:schemas-microsoft-com:vml" Requires="v">
                  <p:oleObj spid="_x0000_s1069" name="Document" r:id="rId15" imgW="2161032" imgH="2514600" progId="Word.Document.8">
                    <p:embed/>
                  </p:oleObj>
                </mc:Choice>
                <mc:Fallback>
                  <p:oleObj name="Document" r:id="rId15" imgW="2161032" imgH="2514600" progId="Word.Document.8">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57889" y="666863"/>
                          <a:ext cx="305964" cy="355599"/>
                        </a:xfrm>
                        <a:prstGeom prst="rect">
                          <a:avLst/>
                        </a:prstGeom>
                        <a:noFill/>
                        <a:ln>
                          <a:noFill/>
                        </a:ln>
                        <a:effectLst/>
                        <a:extLst/>
                      </p:spPr>
                    </p:pic>
                  </p:oleObj>
                </mc:Fallback>
              </mc:AlternateContent>
            </a:graphicData>
          </a:graphic>
        </p:graphicFrame>
      </p:grpSp>
      <p:pic>
        <p:nvPicPr>
          <p:cNvPr id="4" name="Image 3" descr="Capture d’écran 2017-03-28 à 12.03.07.png"/>
          <p:cNvPicPr>
            <a:picLocks noChangeAspect="1"/>
          </p:cNvPicPr>
          <p:nvPr/>
        </p:nvPicPr>
        <p:blipFill rotWithShape="1">
          <a:blip r:embed="rId17">
            <a:extLst>
              <a:ext uri="{28A0092B-C50C-407E-A947-70E740481C1C}">
                <a14:useLocalDpi xmlns:a14="http://schemas.microsoft.com/office/drawing/2010/main" val="0"/>
              </a:ext>
            </a:extLst>
          </a:blip>
          <a:srcRect r="948"/>
          <a:stretch/>
        </p:blipFill>
        <p:spPr>
          <a:xfrm>
            <a:off x="27860339" y="2956540"/>
            <a:ext cx="22381073" cy="7149021"/>
          </a:xfrm>
          <a:prstGeom prst="rect">
            <a:avLst/>
          </a:prstGeom>
          <a:ln>
            <a:solidFill>
              <a:schemeClr val="tx1"/>
            </a:solidFill>
          </a:ln>
        </p:spPr>
      </p:pic>
      <p:pic>
        <p:nvPicPr>
          <p:cNvPr id="43"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693" y="257314"/>
            <a:ext cx="1928687" cy="224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793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5515</TotalTime>
  <Words>546</Words>
  <Application>Microsoft Macintosh PowerPoint</Application>
  <PresentationFormat>Personnalisé</PresentationFormat>
  <Paragraphs>22</Paragraphs>
  <Slides>1</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3" baseType="lpstr">
      <vt:lpstr>Thème Office</vt:lpstr>
      <vt:lpstr>Document</vt:lpstr>
      <vt:lpstr>Risk factors for skin infections in Mycosis Fungoides  E. Lebas1 MD, J.E. Arrese2 MD, PhD, A.F. Nikkels1 MD, PhD  Departments of 1Dermatology and 2Dermatopathology, Liège University Hospital CHU, 4000 Liège, Belgium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factors for skin infections in Mycosis Fungoides  E. Lebas1 MD, J.E. Arrese2 MD, PhD, A.F. Nikkels1 MD, PhD  Departments of 1Dermatology and 2Dermatopathology, Liège University Hospital CHU, 4000 Liège, Belgium </dc:title>
  <dc:creator>Eve Lebas</dc:creator>
  <cp:lastModifiedBy>Eve Lebas</cp:lastModifiedBy>
  <cp:revision>80</cp:revision>
  <dcterms:created xsi:type="dcterms:W3CDTF">2017-03-21T07:47:39Z</dcterms:created>
  <dcterms:modified xsi:type="dcterms:W3CDTF">2017-04-24T18:15:37Z</dcterms:modified>
</cp:coreProperties>
</file>