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751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601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0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29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947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2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10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8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4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24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9045" y="1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865603"/>
            <a:ext cx="10515600" cy="293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9045" y="61801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432B-9F9D-4159-9BB4-6DCE9606103B}" type="datetimeFigureOut">
              <a:rPr lang="fr-BE" smtClean="0"/>
              <a:t>19-11-19</a:t>
            </a:fld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1445" y="6180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5C2-E4E8-4A57-9BE2-0ADCD144DEA0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-18309" y="1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91312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233" y="326715"/>
            <a:ext cx="1445400" cy="70119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839633" y="6653376"/>
            <a:ext cx="451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bg1"/>
                </a:solidFill>
              </a:rPr>
              <a:t>www.spiral.ulg.ac.be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601445" y="367087"/>
            <a:ext cx="1394871" cy="62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9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>
                <a:latin typeface="Cambria" panose="02040503050406030204" pitchFamily="18" charset="0"/>
                <a:ea typeface="Cambria" panose="02040503050406030204" pitchFamily="18" charset="0"/>
              </a:rPr>
              <a:t>Tournant et virage de la participation publique en STI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801686"/>
            <a:ext cx="9144000" cy="2535203"/>
          </a:xfrm>
        </p:spPr>
        <p:txBody>
          <a:bodyPr>
            <a:normAutofit fontScale="92500" lnSpcReduction="20000"/>
          </a:bodyPr>
          <a:lstStyle/>
          <a:p>
            <a:r>
              <a:rPr lang="fr-BE" sz="3000" dirty="0">
                <a:latin typeface="Cambria" panose="02040503050406030204" pitchFamily="18" charset="0"/>
                <a:ea typeface="Cambria" panose="02040503050406030204" pitchFamily="18" charset="0"/>
              </a:rPr>
              <a:t>Enquête sur l’innovation participative à la Commission européenne et en Wallonie</a:t>
            </a:r>
          </a:p>
          <a:p>
            <a:endParaRPr lang="fr-BE" dirty="0"/>
          </a:p>
          <a:p>
            <a:pPr algn="r"/>
            <a:endParaRPr lang="fr-B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fr-BE" dirty="0">
                <a:latin typeface="Cambria" panose="02040503050406030204" pitchFamily="18" charset="0"/>
                <a:ea typeface="Cambria" panose="02040503050406030204" pitchFamily="18" charset="0"/>
              </a:rPr>
              <a:t>Hadrien Macq</a:t>
            </a:r>
            <a: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  <a:t>Séminaire SPIRAL</a:t>
            </a:r>
            <a:b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fr-BE" sz="2100" dirty="0">
                <a:latin typeface="Cambria" panose="02040503050406030204" pitchFamily="18" charset="0"/>
                <a:ea typeface="Cambria" panose="02040503050406030204" pitchFamily="18" charset="0"/>
              </a:rPr>
              <a:t>19 novembre 2019</a:t>
            </a:r>
          </a:p>
        </p:txBody>
      </p:sp>
    </p:spTree>
    <p:extLst>
      <p:ext uri="{BB962C8B-B14F-4D97-AF65-F5344CB8AC3E}">
        <p14:creationId xmlns:p14="http://schemas.microsoft.com/office/powerpoint/2010/main" val="58256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0CF669-3CC3-4445-B6A6-26688256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335"/>
            <a:ext cx="10515600" cy="4233846"/>
          </a:xfrm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4000" dirty="0"/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144805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F4B66-3AC4-4DC2-A5CB-0ED43818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819"/>
            <a:ext cx="10515600" cy="1325563"/>
          </a:xfrm>
        </p:spPr>
        <p:txBody>
          <a:bodyPr/>
          <a:lstStyle/>
          <a:p>
            <a:pPr algn="ctr"/>
            <a:r>
              <a:rPr lang="fr-BE" dirty="0">
                <a:latin typeface="Cambria" panose="02040503050406030204" pitchFamily="18" charset="0"/>
                <a:ea typeface="Cambria" panose="02040503050406030204" pitchFamily="18" charset="0"/>
              </a:rPr>
              <a:t>Plan de l’exposé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3E4F9-72CD-4ECF-995D-429FE0A54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Retour sur le Chapitre </a:t>
            </a:r>
            <a:r>
              <a:rPr lang="fr-BE" dirty="0" smtClean="0"/>
              <a:t>1 ;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É</a:t>
            </a:r>
            <a:r>
              <a:rPr lang="fr-BE" dirty="0" smtClean="0"/>
              <a:t>conomie </a:t>
            </a:r>
            <a:r>
              <a:rPr lang="fr-BE" dirty="0"/>
              <a:t>de la </a:t>
            </a:r>
            <a:r>
              <a:rPr lang="fr-BE" dirty="0" smtClean="0"/>
              <a:t>thèse ;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Breaking Bad with the Participatory </a:t>
            </a:r>
            <a:r>
              <a:rPr lang="fr-BE" i="1" dirty="0" err="1"/>
              <a:t>Turn</a:t>
            </a:r>
            <a:r>
              <a:rPr lang="fr-BE" i="1" dirty="0"/>
              <a:t>?</a:t>
            </a:r>
          </a:p>
          <a:p>
            <a:pPr marL="0" indent="0">
              <a:buNone/>
            </a:pPr>
            <a:endParaRPr lang="fr-BE" i="1" dirty="0"/>
          </a:p>
        </p:txBody>
      </p:sp>
    </p:spTree>
    <p:extLst>
      <p:ext uri="{BB962C8B-B14F-4D97-AF65-F5344CB8AC3E}">
        <p14:creationId xmlns:p14="http://schemas.microsoft.com/office/powerpoint/2010/main" val="303855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738DE-E6A2-4DE2-A7A3-550FF753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6992"/>
            <a:ext cx="10515600" cy="1325563"/>
          </a:xfrm>
        </p:spPr>
        <p:txBody>
          <a:bodyPr/>
          <a:lstStyle/>
          <a:p>
            <a:pPr algn="ctr"/>
            <a:r>
              <a:rPr lang="fr-BE" dirty="0">
                <a:latin typeface="Cambria" panose="02040503050406030204" pitchFamily="18" charset="0"/>
                <a:ea typeface="Cambria" panose="02040503050406030204" pitchFamily="18" charset="0"/>
              </a:rPr>
              <a:t>Chapitre 1. Tournant et virage de la participation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6C7112-16B1-4E3B-8113-4134B71FF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7499"/>
            <a:ext cx="10515600" cy="2936578"/>
          </a:xfrm>
        </p:spPr>
        <p:txBody>
          <a:bodyPr/>
          <a:lstStyle/>
          <a:p>
            <a:r>
              <a:rPr lang="fr-BE" dirty="0"/>
              <a:t>Point de départ : le « tournant participatif » et ses </a:t>
            </a:r>
            <a:r>
              <a:rPr lang="fr-BE" dirty="0" smtClean="0"/>
              <a:t>analyses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Cadre analytique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É</a:t>
            </a:r>
            <a:r>
              <a:rPr lang="fr-BE" dirty="0" smtClean="0"/>
              <a:t>mergence </a:t>
            </a:r>
            <a:r>
              <a:rPr lang="fr-BE" dirty="0"/>
              <a:t>et évolution d’un discours sur la participation dans les politiques de R&amp;D(&amp;I) de la Commission européenne</a:t>
            </a:r>
          </a:p>
        </p:txBody>
      </p:sp>
    </p:spTree>
    <p:extLst>
      <p:ext uri="{BB962C8B-B14F-4D97-AF65-F5344CB8AC3E}">
        <p14:creationId xmlns:p14="http://schemas.microsoft.com/office/powerpoint/2010/main" val="160403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774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Le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tournant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participatif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et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analyses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1990’s: élargissement des publics amenés à participer au gouvernement des S&amp;T ;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Mise en place d’exercices délibératifs, démocratisation et enrichissement du </a:t>
            </a:r>
            <a:r>
              <a:rPr lang="fr-BE" i="1" dirty="0" err="1" smtClean="0"/>
              <a:t>decision-making</a:t>
            </a:r>
            <a:r>
              <a:rPr lang="fr-BE" dirty="0" smtClean="0"/>
              <a:t>;</a:t>
            </a:r>
          </a:p>
          <a:p>
            <a:endParaRPr lang="fr-BE" dirty="0" smtClean="0"/>
          </a:p>
          <a:p>
            <a:r>
              <a:rPr lang="fr-BE" dirty="0" smtClean="0"/>
              <a:t>Analyses du « qui », « quoi », « comment  » de la participation (délibérative)</a:t>
            </a:r>
          </a:p>
          <a:p>
            <a:pPr marL="0" indent="0">
              <a:buNone/>
            </a:pP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666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3629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Cadre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analytique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048125"/>
          </a:xfrm>
        </p:spPr>
        <p:txBody>
          <a:bodyPr>
            <a:normAutofit/>
          </a:bodyPr>
          <a:lstStyle/>
          <a:p>
            <a:r>
              <a:rPr lang="fr-BE" sz="2400" dirty="0" smtClean="0"/>
              <a:t>Co-production du « qui », du « comment », du « quoi »… et du « pourquoi » de la participation afin d’en développer une perspective analytique critique;</a:t>
            </a:r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sz="2400" dirty="0" smtClean="0"/>
              <a:t>1</a:t>
            </a:r>
            <a:r>
              <a:rPr lang="fr-BE" sz="2400" baseline="30000" dirty="0" smtClean="0"/>
              <a:t>er</a:t>
            </a:r>
            <a:r>
              <a:rPr lang="fr-BE" sz="2400" dirty="0" smtClean="0"/>
              <a:t> objectif : Attention particulière aux structures et réalités politiques qui façonnent la participation </a:t>
            </a:r>
            <a:r>
              <a:rPr lang="fr-BE" sz="2400" dirty="0" smtClean="0">
                <a:sym typeface="Wingdings" panose="05000000000000000000" pitchFamily="2" charset="2"/>
              </a:rPr>
              <a:t> Co-production « forte » (continuités, échelles);</a:t>
            </a:r>
          </a:p>
          <a:p>
            <a:pPr marL="0" indent="0">
              <a:buNone/>
            </a:pPr>
            <a:endParaRPr lang="fr-BE" sz="2400" dirty="0" smtClean="0">
              <a:sym typeface="Wingdings" panose="05000000000000000000" pitchFamily="2" charset="2"/>
            </a:endParaRPr>
          </a:p>
          <a:p>
            <a:r>
              <a:rPr lang="fr-BE" sz="2400" dirty="0" smtClean="0">
                <a:sym typeface="Wingdings" panose="05000000000000000000" pitchFamily="2" charset="2"/>
              </a:rPr>
              <a:t>2</a:t>
            </a:r>
            <a:r>
              <a:rPr lang="fr-BE" sz="2400" baseline="30000" dirty="0" smtClean="0">
                <a:sym typeface="Wingdings" panose="05000000000000000000" pitchFamily="2" charset="2"/>
              </a:rPr>
              <a:t>ème</a:t>
            </a:r>
            <a:r>
              <a:rPr lang="fr-BE" sz="2400" dirty="0" smtClean="0">
                <a:sym typeface="Wingdings" panose="05000000000000000000" pitchFamily="2" charset="2"/>
              </a:rPr>
              <a:t> objectif : Étendre ce cadre d’analyse aux nouvelles formes de participation qui émergent, de manière institutionnalisée, depuis le tournant des années 2010 (« innovation participative »)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52613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17273"/>
            <a:ext cx="10515600" cy="1325563"/>
          </a:xfrm>
        </p:spPr>
        <p:txBody>
          <a:bodyPr/>
          <a:lstStyle/>
          <a:p>
            <a:pPr algn="ctr"/>
            <a:r>
              <a:rPr lang="fr-BE" dirty="0" smtClean="0">
                <a:latin typeface="Cambria" panose="02040503050406030204" pitchFamily="18" charset="0"/>
                <a:ea typeface="Cambria" panose="02040503050406030204" pitchFamily="18" charset="0"/>
              </a:rPr>
              <a:t>L’émergence et l’évolution d’un discours sur la participation à la CE</a:t>
            </a:r>
            <a:endParaRPr lang="fr-B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79654"/>
              </p:ext>
            </p:extLst>
          </p:nvPr>
        </p:nvGraphicFramePr>
        <p:xfrm>
          <a:off x="3000373" y="2692781"/>
          <a:ext cx="6191249" cy="26765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1345">
                  <a:extLst>
                    <a:ext uri="{9D8B030D-6E8A-4147-A177-3AD203B41FA5}">
                      <a16:colId xmlns:a16="http://schemas.microsoft.com/office/drawing/2014/main" val="2626737368"/>
                    </a:ext>
                  </a:extLst>
                </a:gridCol>
                <a:gridCol w="2421295">
                  <a:extLst>
                    <a:ext uri="{9D8B030D-6E8A-4147-A177-3AD203B41FA5}">
                      <a16:colId xmlns:a16="http://schemas.microsoft.com/office/drawing/2014/main" val="4143837365"/>
                    </a:ext>
                  </a:extLst>
                </a:gridCol>
                <a:gridCol w="2998609">
                  <a:extLst>
                    <a:ext uri="{9D8B030D-6E8A-4147-A177-3AD203B41FA5}">
                      <a16:colId xmlns:a16="http://schemas.microsoft.com/office/drawing/2014/main" val="1726260649"/>
                    </a:ext>
                  </a:extLst>
                </a:gridCol>
              </a:tblGrid>
              <a:tr h="12859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Participation </a:t>
                      </a:r>
                      <a:r>
                        <a:rPr lang="fr-FR" sz="1100" b="1" dirty="0">
                          <a:effectLst/>
                        </a:rPr>
                        <a:t>à la prise de décision</a:t>
                      </a:r>
                      <a:endParaRPr lang="fr-BE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>
                          <a:effectLst/>
                        </a:rPr>
                        <a:t>(approche délibérative)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BE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b="1" dirty="0" smtClean="0">
                          <a:effectLst/>
                        </a:rPr>
                        <a:t>Participation </a:t>
                      </a:r>
                      <a:r>
                        <a:rPr lang="fr-BE" sz="1100" b="1" dirty="0">
                          <a:effectLst/>
                        </a:rPr>
                        <a:t>à la fabrique du savoir et de l’innovation</a:t>
                      </a:r>
                      <a:endParaRPr lang="fr-BE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b="1" dirty="0">
                          <a:effectLst/>
                        </a:rPr>
                        <a:t>(approche productive)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9560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>
                          <a:effectLst/>
                        </a:rPr>
                        <a:t>Quoi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Décision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Savoir et/ou innovation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3512439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>
                          <a:effectLst/>
                        </a:rPr>
                        <a:t>Qui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Société, grand public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Citoyens, utilisateurs, consommateurs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033496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>
                          <a:effectLst/>
                        </a:rPr>
                        <a:t>Comment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Dialogue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Co-création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803341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dirty="0">
                          <a:effectLst/>
                        </a:rPr>
                        <a:t>Pourquoi</a:t>
                      </a:r>
                      <a:endParaRPr lang="fr-BE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Générer de la légitimité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Produire de la valeur économique et sociale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29784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05148" y="5493446"/>
            <a:ext cx="59817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BE" sz="105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1. Caractéristiques des deux discours de la Commission européenne sur la participation publique dans les matières scientifiques et technologiques.</a:t>
            </a:r>
            <a:endParaRPr lang="fr-BE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3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344B2-F1F6-43CB-A6C2-50AEBFFB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879"/>
            <a:ext cx="10515600" cy="1325563"/>
          </a:xfrm>
        </p:spPr>
        <p:txBody>
          <a:bodyPr/>
          <a:lstStyle/>
          <a:p>
            <a:pPr algn="ctr"/>
            <a:r>
              <a:rPr lang="fr-BE" dirty="0">
                <a:latin typeface="Cambria" panose="02040503050406030204" pitchFamily="18" charset="0"/>
                <a:ea typeface="Cambria" panose="02040503050406030204" pitchFamily="18" charset="0"/>
              </a:rPr>
              <a:t>Economie de la thèse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3C4281-953B-440E-9A2C-03FC4E7E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2250613"/>
            <a:ext cx="11442076" cy="4107458"/>
          </a:xfrm>
        </p:spPr>
        <p:txBody>
          <a:bodyPr numCol="2">
            <a:normAutofit fontScale="77500" lnSpcReduction="20000"/>
          </a:bodyPr>
          <a:lstStyle/>
          <a:p>
            <a:r>
              <a:rPr lang="fr-BE" dirty="0"/>
              <a:t>Introduction</a:t>
            </a:r>
          </a:p>
          <a:p>
            <a:pPr marL="0" indent="0">
              <a:buNone/>
            </a:pPr>
            <a:endParaRPr lang="fr-BE" sz="1000" dirty="0"/>
          </a:p>
          <a:p>
            <a:r>
              <a:rPr lang="fr-BE" dirty="0"/>
              <a:t>Prologue : Posture épistémique et méthodologie d’enquête</a:t>
            </a:r>
          </a:p>
          <a:p>
            <a:pPr marL="0" indent="0">
              <a:buNone/>
            </a:pPr>
            <a:endParaRPr lang="fr-BE" sz="900" dirty="0"/>
          </a:p>
          <a:p>
            <a:r>
              <a:rPr lang="fr-BE" dirty="0"/>
              <a:t>Partie 1. Pourquoi faire participer ?</a:t>
            </a:r>
          </a:p>
          <a:p>
            <a:endParaRPr lang="fr-BE" sz="500" dirty="0"/>
          </a:p>
          <a:p>
            <a:pPr lvl="1"/>
            <a:r>
              <a:rPr lang="fr-BE" dirty="0"/>
              <a:t>Chapitre 1. Tournant et </a:t>
            </a:r>
            <a:r>
              <a:rPr lang="fr-BE" dirty="0" smtClean="0"/>
              <a:t>virage…</a:t>
            </a:r>
            <a:endParaRPr lang="fr-BE" dirty="0"/>
          </a:p>
          <a:p>
            <a:pPr marL="457200" lvl="1" indent="0">
              <a:buNone/>
            </a:pPr>
            <a:endParaRPr lang="fr-BE" sz="500" dirty="0"/>
          </a:p>
          <a:p>
            <a:pPr lvl="1"/>
            <a:r>
              <a:rPr lang="fr-BE" dirty="0"/>
              <a:t>Chapitre 2. L’innovation participative dans les politiques wallonnes</a:t>
            </a:r>
          </a:p>
          <a:p>
            <a:pPr marL="457200" lvl="1" indent="0">
              <a:buNone/>
            </a:pPr>
            <a:endParaRPr lang="fr-BE" sz="1500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Partie 2. Enquête dans quatre sites d’innovation participative en Wallonie</a:t>
            </a:r>
          </a:p>
          <a:p>
            <a:pPr marL="0" indent="0">
              <a:buNone/>
            </a:pPr>
            <a:endParaRPr lang="fr-BE" sz="600" dirty="0"/>
          </a:p>
          <a:p>
            <a:pPr lvl="1"/>
            <a:r>
              <a:rPr lang="fr-BE" dirty="0"/>
              <a:t>Chapitre 3. Le Living Lab WeLL</a:t>
            </a:r>
          </a:p>
          <a:p>
            <a:pPr marL="457200" lvl="1" indent="0">
              <a:buNone/>
            </a:pPr>
            <a:endParaRPr lang="fr-BE" sz="600" dirty="0"/>
          </a:p>
          <a:p>
            <a:pPr lvl="1"/>
            <a:r>
              <a:rPr lang="fr-BE" dirty="0"/>
              <a:t>Chapitre 4. Le hub créatif &amp; Fab Lab TRAKK</a:t>
            </a:r>
          </a:p>
          <a:p>
            <a:pPr marL="457200" lvl="1" indent="0">
              <a:buNone/>
            </a:pPr>
            <a:endParaRPr lang="fr-BE" sz="600" dirty="0"/>
          </a:p>
          <a:p>
            <a:pPr lvl="1"/>
            <a:r>
              <a:rPr lang="fr-BE" dirty="0"/>
              <a:t>Chapitre 5. Le hackathon </a:t>
            </a:r>
            <a:r>
              <a:rPr lang="fr-BE" dirty="0" err="1"/>
              <a:t>Citizens</a:t>
            </a:r>
            <a:r>
              <a:rPr lang="fr-BE" dirty="0"/>
              <a:t> of Wallonia</a:t>
            </a:r>
          </a:p>
          <a:p>
            <a:pPr marL="457200" lvl="1" indent="0">
              <a:buNone/>
            </a:pPr>
            <a:endParaRPr lang="fr-BE" sz="800" dirty="0"/>
          </a:p>
          <a:p>
            <a:pPr lvl="1"/>
            <a:r>
              <a:rPr lang="fr-BE" dirty="0"/>
              <a:t>Chapitre 6. Le hackerspace de Liège</a:t>
            </a:r>
          </a:p>
          <a:p>
            <a:pPr marL="457200" lvl="1" indent="0">
              <a:buNone/>
            </a:pPr>
            <a:endParaRPr lang="fr-BE" sz="2000" dirty="0"/>
          </a:p>
          <a:p>
            <a:r>
              <a:rPr lang="fr-BE" dirty="0"/>
              <a:t>Partie 3. Discussion</a:t>
            </a:r>
          </a:p>
          <a:p>
            <a:pPr marL="0" indent="0">
              <a:buNone/>
            </a:pPr>
            <a:endParaRPr lang="fr-BE" sz="900" dirty="0"/>
          </a:p>
          <a:p>
            <a:pPr lvl="1"/>
            <a:r>
              <a:rPr lang="fr-BE" dirty="0"/>
              <a:t>Chapitre 7. Discussion</a:t>
            </a:r>
          </a:p>
          <a:p>
            <a:pPr marL="457200" lvl="1" indent="0">
              <a:buNone/>
            </a:pPr>
            <a:endParaRPr lang="fr-BE" dirty="0"/>
          </a:p>
          <a:p>
            <a:r>
              <a:rPr lang="fr-BE" dirty="0"/>
              <a:t>Conclusion générale</a:t>
            </a:r>
          </a:p>
        </p:txBody>
      </p:sp>
    </p:spTree>
    <p:extLst>
      <p:ext uri="{BB962C8B-B14F-4D97-AF65-F5344CB8AC3E}">
        <p14:creationId xmlns:p14="http://schemas.microsoft.com/office/powerpoint/2010/main" val="100731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B77D7A-76E6-46D0-8B5F-B9CE4177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23"/>
            <a:ext cx="10515600" cy="1325563"/>
          </a:xfrm>
        </p:spPr>
        <p:txBody>
          <a:bodyPr/>
          <a:lstStyle/>
          <a:p>
            <a:pPr algn="ctr"/>
            <a:r>
              <a:rPr lang="fr-BE" i="1" dirty="0">
                <a:latin typeface="Cambria" panose="02040503050406030204" pitchFamily="18" charset="0"/>
                <a:ea typeface="Cambria" panose="02040503050406030204" pitchFamily="18" charset="0"/>
              </a:rPr>
              <a:t>Breaking Bad with the Participatory Turn</a:t>
            </a:r>
            <a:r>
              <a:rPr lang="fr-BE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? (1)</a:t>
            </a:r>
            <a:endParaRPr lang="fr-BE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28B89-99B0-4A91-90B7-FE3E3E2D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/>
              <a:t>Application du cadre d’analyse à trois cas </a:t>
            </a:r>
            <a:r>
              <a:rPr lang="fr-BE" dirty="0" smtClean="0"/>
              <a:t>(WeLL et </a:t>
            </a:r>
            <a:r>
              <a:rPr lang="fr-BE" dirty="0" err="1" smtClean="0"/>
              <a:t>CoW</a:t>
            </a:r>
            <a:r>
              <a:rPr lang="fr-BE" dirty="0" smtClean="0"/>
              <a:t> </a:t>
            </a:r>
            <a:r>
              <a:rPr lang="fr-BE" dirty="0"/>
              <a:t>communs à la thèse</a:t>
            </a:r>
            <a:r>
              <a:rPr lang="fr-BE" dirty="0" smtClean="0"/>
              <a:t>)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Publics : Utilisateurs, Porteurs de projet, Citoyens… co-créateurs d’innovation, potentiels entrepreneurs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Objets : Projets technologiques, prototypes, projets entrepreneuriaux… dans des secteurs préalablement identifiés comme « clés » : santé numérique, </a:t>
            </a:r>
            <a:r>
              <a:rPr lang="fr-BE" i="1" dirty="0" smtClean="0"/>
              <a:t>smart city</a:t>
            </a:r>
          </a:p>
          <a:p>
            <a:pPr marL="457200" lvl="1" indent="0">
              <a:buNone/>
            </a:pPr>
            <a:endParaRPr lang="fr-BE" i="1" dirty="0" smtClean="0"/>
          </a:p>
          <a:p>
            <a:pPr lvl="1"/>
            <a:r>
              <a:rPr lang="fr-BE" dirty="0" smtClean="0"/>
              <a:t>Méthodes : &lt; Économie créative et </a:t>
            </a:r>
            <a:r>
              <a:rPr lang="fr-BE" i="1" dirty="0" err="1" smtClean="0"/>
              <a:t>lean</a:t>
            </a:r>
            <a:r>
              <a:rPr lang="fr-BE" i="1" dirty="0" smtClean="0"/>
              <a:t> business</a:t>
            </a:r>
            <a:r>
              <a:rPr lang="fr-BE" dirty="0" smtClean="0"/>
              <a:t> : </a:t>
            </a:r>
            <a:r>
              <a:rPr lang="fr-BE" i="1" dirty="0" smtClean="0"/>
              <a:t>brainstormings</a:t>
            </a:r>
            <a:r>
              <a:rPr lang="fr-BE" dirty="0" smtClean="0"/>
              <a:t> créatifs, </a:t>
            </a:r>
            <a:r>
              <a:rPr lang="fr-BE" i="1" dirty="0" smtClean="0"/>
              <a:t>BMC</a:t>
            </a:r>
            <a:r>
              <a:rPr lang="fr-BE" dirty="0" smtClean="0"/>
              <a:t>, </a:t>
            </a:r>
            <a:r>
              <a:rPr lang="fr-BE" i="1" dirty="0" smtClean="0"/>
              <a:t>MVP</a:t>
            </a:r>
            <a:r>
              <a:rPr lang="fr-BE" dirty="0" smtClean="0"/>
              <a:t>, </a:t>
            </a:r>
            <a:r>
              <a:rPr lang="fr-BE" i="1" dirty="0" err="1" smtClean="0"/>
              <a:t>testing</a:t>
            </a:r>
            <a:r>
              <a:rPr lang="fr-BE" dirty="0" smtClean="0"/>
              <a:t>… Animation, coaching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Objectifs, valeur : « activer le potentiel créatif » des citoyens afin de produire de l’innovation ; dynamiser l’innovation sur le territoire afin de générer croissance économique et emploi ; faciliter l’insertion de l’innovation dans la société (et sur le marché).</a:t>
            </a:r>
          </a:p>
          <a:p>
            <a:pPr lvl="1"/>
            <a:endParaRPr lang="fr-BE" dirty="0" smtClean="0"/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62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84627"/>
            <a:ext cx="10515600" cy="3401847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Discussion</a:t>
            </a:r>
          </a:p>
          <a:p>
            <a:pPr lvl="1"/>
            <a:endParaRPr lang="fr-BE" dirty="0" smtClean="0"/>
          </a:p>
          <a:p>
            <a:pPr lvl="2"/>
            <a:r>
              <a:rPr lang="fr-BE" dirty="0" smtClean="0"/>
              <a:t>L’</a:t>
            </a:r>
            <a:r>
              <a:rPr lang="fr-BE" dirty="0"/>
              <a:t>é</a:t>
            </a:r>
            <a:r>
              <a:rPr lang="fr-BE" dirty="0" smtClean="0"/>
              <a:t>volution de la participation reflète et prolonge son instrumentalisation à des fins (principalement) économiques </a:t>
            </a:r>
            <a:r>
              <a:rPr lang="fr-BE" dirty="0" smtClean="0">
                <a:sym typeface="Wingdings" panose="05000000000000000000" pitchFamily="2" charset="2"/>
              </a:rPr>
              <a:t> développement de formats adaptés </a:t>
            </a:r>
            <a:r>
              <a:rPr lang="fr-BE" dirty="0" smtClean="0"/>
              <a:t>;</a:t>
            </a:r>
          </a:p>
          <a:p>
            <a:pPr marL="914400" lvl="2" indent="0">
              <a:buNone/>
            </a:pPr>
            <a:endParaRPr lang="fr-BE" dirty="0" smtClean="0"/>
          </a:p>
          <a:p>
            <a:pPr lvl="2"/>
            <a:r>
              <a:rPr lang="fr-BE" dirty="0" smtClean="0"/>
              <a:t>Double tendance </a:t>
            </a:r>
            <a:r>
              <a:rPr lang="fr-BE" u="sng" dirty="0" smtClean="0"/>
              <a:t>d’accélération</a:t>
            </a:r>
            <a:r>
              <a:rPr lang="fr-BE" dirty="0" smtClean="0"/>
              <a:t> (évènements courts, temps optimisé) et </a:t>
            </a:r>
            <a:r>
              <a:rPr lang="fr-BE" u="sng" dirty="0" smtClean="0"/>
              <a:t>d’intensification</a:t>
            </a:r>
            <a:r>
              <a:rPr lang="fr-BE" dirty="0" smtClean="0"/>
              <a:t> de la participation (maximisation de la valeur extraite des participants)</a:t>
            </a:r>
          </a:p>
          <a:p>
            <a:pPr marL="914400" lvl="2" indent="0">
              <a:buNone/>
            </a:pPr>
            <a:endParaRPr lang="fr-BE" dirty="0" smtClean="0"/>
          </a:p>
          <a:p>
            <a:pPr lvl="2"/>
            <a:r>
              <a:rPr lang="fr-BE" dirty="0" smtClean="0"/>
              <a:t>Changement de paradigme dans le gouvernement des sciences et des technologies</a:t>
            </a:r>
          </a:p>
          <a:p>
            <a:pPr marL="914400" lvl="2" indent="0">
              <a:buNone/>
            </a:pPr>
            <a:endParaRPr lang="fr-BE" sz="900" dirty="0" smtClean="0"/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Effacement des enjeux de politisation/démocratisation des choix scientifiques et technologiques</a:t>
            </a:r>
          </a:p>
          <a:p>
            <a:pPr marL="1371600" lvl="3" indent="0">
              <a:buNone/>
            </a:pPr>
            <a:endParaRPr lang="fr-BE" sz="400" dirty="0" smtClean="0">
              <a:sym typeface="Wingdings" panose="05000000000000000000" pitchFamily="2" charset="2"/>
            </a:endParaRPr>
          </a:p>
          <a:p>
            <a:pPr lvl="3"/>
            <a:r>
              <a:rPr lang="fr-BE" dirty="0">
                <a:sym typeface="Wingdings" panose="05000000000000000000" pitchFamily="2" charset="2"/>
              </a:rPr>
              <a:t>P</a:t>
            </a:r>
            <a:r>
              <a:rPr lang="fr-BE" dirty="0" smtClean="0">
                <a:sym typeface="Wingdings" panose="05000000000000000000" pitchFamily="2" charset="2"/>
              </a:rPr>
              <a:t>articipation soumise à un agenda de compétitivité et d’économie de la connaissance</a:t>
            </a:r>
          </a:p>
          <a:p>
            <a:pPr marL="1371600" lvl="3" indent="0">
              <a:buNone/>
            </a:pPr>
            <a:endParaRPr lang="fr-BE" sz="400" dirty="0" smtClean="0">
              <a:sym typeface="Wingdings" panose="05000000000000000000" pitchFamily="2" charset="2"/>
            </a:endParaRP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D’une citoyenneté démocratique à une citoyenneté entrepreneuriale</a:t>
            </a:r>
          </a:p>
          <a:p>
            <a:pPr marL="1371600" lvl="3" indent="0">
              <a:buNone/>
            </a:pPr>
            <a:endParaRPr lang="fr-BE" sz="400" dirty="0" smtClean="0">
              <a:sym typeface="Wingdings" panose="05000000000000000000" pitchFamily="2" charset="2"/>
            </a:endParaRP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Produire des innovations… et des citoyens (actifs, créatifs, innovants, entrepreneurs)</a:t>
            </a:r>
            <a:endParaRPr lang="fr-BE" dirty="0" smtClean="0"/>
          </a:p>
          <a:p>
            <a:pPr lvl="2"/>
            <a:endParaRPr lang="fr-BE" dirty="0" smtClean="0"/>
          </a:p>
          <a:p>
            <a:pPr lvl="2"/>
            <a:endParaRPr lang="fr-BE" dirty="0" smtClean="0"/>
          </a:p>
          <a:p>
            <a:pPr lvl="2"/>
            <a:endParaRPr lang="fr-BE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5B77D7A-76E6-46D0-8B5F-B9CE4177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123"/>
            <a:ext cx="10515600" cy="1325563"/>
          </a:xfrm>
        </p:spPr>
        <p:txBody>
          <a:bodyPr/>
          <a:lstStyle/>
          <a:p>
            <a:pPr algn="ctr"/>
            <a:r>
              <a:rPr lang="fr-BE" i="1" dirty="0">
                <a:latin typeface="Cambria" panose="02040503050406030204" pitchFamily="18" charset="0"/>
                <a:ea typeface="Cambria" panose="02040503050406030204" pitchFamily="18" charset="0"/>
              </a:rPr>
              <a:t>Breaking Bad with the Participatory Turn</a:t>
            </a:r>
            <a:r>
              <a:rPr lang="fr-BE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? (2)</a:t>
            </a:r>
            <a:endParaRPr lang="fr-BE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9005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B946CBA9-A934-4025-936F-22A86B595C6C}" vid="{DAE4E978-211A-4463-AC16-4F84CF5F79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Spiral_ULiege</Template>
  <TotalTime>338</TotalTime>
  <Words>444</Words>
  <Application>Microsoft Office PowerPoint</Application>
  <PresentationFormat>Grand écran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Wingdings</vt:lpstr>
      <vt:lpstr>1_Thème Office</vt:lpstr>
      <vt:lpstr>Tournant et virage de la participation publique en STI</vt:lpstr>
      <vt:lpstr>Plan de l’exposé</vt:lpstr>
      <vt:lpstr>Chapitre 1. Tournant et virage de la participation</vt:lpstr>
      <vt:lpstr>Le tournant participatif et ses analyses</vt:lpstr>
      <vt:lpstr>Cadre analytique</vt:lpstr>
      <vt:lpstr>L’émergence et l’évolution d’un discours sur la participation à la CE</vt:lpstr>
      <vt:lpstr>Economie de la thèse</vt:lpstr>
      <vt:lpstr>Breaking Bad with the Participatory Turn? (1)</vt:lpstr>
      <vt:lpstr>Breaking Bad with the Participatory Turn? (2)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Hadrien Macq</dc:creator>
  <cp:lastModifiedBy>Hadrien Macq</cp:lastModifiedBy>
  <cp:revision>18</cp:revision>
  <dcterms:created xsi:type="dcterms:W3CDTF">2019-11-18T13:46:32Z</dcterms:created>
  <dcterms:modified xsi:type="dcterms:W3CDTF">2019-11-19T10:29:14Z</dcterms:modified>
</cp:coreProperties>
</file>