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0" r:id="rId9"/>
    <p:sldId id="265" r:id="rId10"/>
    <p:sldId id="261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07511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19-11-19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6014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19-11-19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91009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19-11-19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3290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19-11-19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59479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19-11-19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27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19-11-19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32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19-11-19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1095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19-11-19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36866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19-11-19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427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19-11-19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92425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19-11-19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24433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29045" y="12839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2865603"/>
            <a:ext cx="10515600" cy="2936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29045" y="618013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8432B-9F9D-4159-9BB4-6DCE9606103B}" type="datetimeFigureOut">
              <a:rPr lang="fr-BE" smtClean="0"/>
              <a:t>19-11-19</a:t>
            </a:fld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01445" y="61801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F95C2-E4E8-4A57-9BE2-0ADCD144DEA0}" type="slidenum">
              <a:rPr lang="fr-BE" smtClean="0"/>
              <a:t>‹N°›</a:t>
            </a:fld>
            <a:endParaRPr lang="fr-BE" dirty="0"/>
          </a:p>
        </p:txBody>
      </p:sp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-18309" y="1"/>
            <a:ext cx="12210309" cy="18573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algn="l" defTabSz="4175125"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Segoe UI" pitchFamily="34" charset="0"/>
              </a:defRPr>
            </a:lvl1pPr>
            <a:lvl2pPr marL="742950" indent="-285750" algn="l" defTabSz="4175125" eaLnBrk="0" hangingPunct="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Segoe UI" pitchFamily="34" charset="0"/>
              </a:defRPr>
            </a:lvl2pPr>
            <a:lvl3pPr marL="1143000" indent="-228600" algn="l" defTabSz="4175125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Segoe UI" pitchFamily="34" charset="0"/>
              </a:defRPr>
            </a:lvl3pPr>
            <a:lvl4pPr marL="1600200" indent="-228600" algn="l" defTabSz="4175125" eaLnBrk="0" hangingPunct="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Segoe UI" pitchFamily="34" charset="0"/>
              </a:defRPr>
            </a:lvl4pPr>
            <a:lvl5pPr marL="2057400" indent="-228600" algn="l" defTabSz="4175125" eaLnBrk="0" hangingPunct="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5pPr>
            <a:lvl6pPr marL="25146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6pPr>
            <a:lvl7pPr marL="29718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7pPr>
            <a:lvl8pPr marL="34290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8pPr>
            <a:lvl9pPr marL="38862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BE" altLang="nl-BE" sz="8300">
              <a:latin typeface="Arial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0" y="6691312"/>
            <a:ext cx="12210309" cy="18573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algn="l" defTabSz="4175125"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Segoe UI" pitchFamily="34" charset="0"/>
              </a:defRPr>
            </a:lvl1pPr>
            <a:lvl2pPr marL="742950" indent="-285750" algn="l" defTabSz="4175125" eaLnBrk="0" hangingPunct="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Segoe UI" pitchFamily="34" charset="0"/>
              </a:defRPr>
            </a:lvl2pPr>
            <a:lvl3pPr marL="1143000" indent="-228600" algn="l" defTabSz="4175125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Segoe UI" pitchFamily="34" charset="0"/>
              </a:defRPr>
            </a:lvl3pPr>
            <a:lvl4pPr marL="1600200" indent="-228600" algn="l" defTabSz="4175125" eaLnBrk="0" hangingPunct="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Segoe UI" pitchFamily="34" charset="0"/>
              </a:defRPr>
            </a:lvl4pPr>
            <a:lvl5pPr marL="2057400" indent="-228600" algn="l" defTabSz="4175125" eaLnBrk="0" hangingPunct="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5pPr>
            <a:lvl6pPr marL="25146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6pPr>
            <a:lvl7pPr marL="29718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7pPr>
            <a:lvl8pPr marL="34290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8pPr>
            <a:lvl9pPr marL="38862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BE" altLang="nl-BE" sz="8300">
              <a:latin typeface="Arial" charset="0"/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233" y="326715"/>
            <a:ext cx="1445400" cy="701191"/>
          </a:xfrm>
          <a:prstGeom prst="rect">
            <a:avLst/>
          </a:prstGeom>
        </p:spPr>
      </p:pic>
      <p:sp>
        <p:nvSpPr>
          <p:cNvPr id="14" name="ZoneTexte 13"/>
          <p:cNvSpPr txBox="1"/>
          <p:nvPr userDrawn="1"/>
        </p:nvSpPr>
        <p:spPr>
          <a:xfrm>
            <a:off x="3839633" y="6653376"/>
            <a:ext cx="45127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100" dirty="0">
                <a:solidFill>
                  <a:schemeClr val="bg1"/>
                </a:solidFill>
              </a:rPr>
              <a:t>www.spiral.ulg.ac.be</a:t>
            </a:r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8601445" y="367087"/>
            <a:ext cx="1394871" cy="620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891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BE" dirty="0">
                <a:latin typeface="Cambria" panose="02040503050406030204" pitchFamily="18" charset="0"/>
                <a:ea typeface="Cambria" panose="02040503050406030204" pitchFamily="18" charset="0"/>
              </a:rPr>
              <a:t>Tournant et virage de la participation publique en STI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801686"/>
            <a:ext cx="9144000" cy="2535203"/>
          </a:xfrm>
        </p:spPr>
        <p:txBody>
          <a:bodyPr>
            <a:normAutofit fontScale="92500" lnSpcReduction="20000"/>
          </a:bodyPr>
          <a:lstStyle/>
          <a:p>
            <a:r>
              <a:rPr lang="fr-BE" sz="3000" dirty="0">
                <a:latin typeface="Cambria" panose="02040503050406030204" pitchFamily="18" charset="0"/>
                <a:ea typeface="Cambria" panose="02040503050406030204" pitchFamily="18" charset="0"/>
              </a:rPr>
              <a:t>Enquête sur l’innovation participative à la Commission européenne et en Wallonie</a:t>
            </a:r>
          </a:p>
          <a:p>
            <a:endParaRPr lang="fr-BE" dirty="0"/>
          </a:p>
          <a:p>
            <a:pPr algn="r"/>
            <a:endParaRPr lang="fr-BE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r"/>
            <a:r>
              <a:rPr lang="fr-BE" dirty="0">
                <a:latin typeface="Cambria" panose="02040503050406030204" pitchFamily="18" charset="0"/>
                <a:ea typeface="Cambria" panose="02040503050406030204" pitchFamily="18" charset="0"/>
              </a:rPr>
              <a:t>Hadrien Macq</a:t>
            </a:r>
            <a:r>
              <a:rPr lang="fr-BE" sz="2100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fr-BE" sz="21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fr-BE" sz="2100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fr-BE" sz="21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fr-BE" sz="2100" dirty="0">
                <a:latin typeface="Cambria" panose="02040503050406030204" pitchFamily="18" charset="0"/>
                <a:ea typeface="Cambria" panose="02040503050406030204" pitchFamily="18" charset="0"/>
              </a:rPr>
              <a:t>Séminaire SPIRAL</a:t>
            </a:r>
            <a:br>
              <a:rPr lang="fr-BE" sz="21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fr-BE" sz="2100" dirty="0">
                <a:latin typeface="Cambria" panose="02040503050406030204" pitchFamily="18" charset="0"/>
                <a:ea typeface="Cambria" panose="02040503050406030204" pitchFamily="18" charset="0"/>
              </a:rPr>
              <a:t>19 novembre 2019</a:t>
            </a:r>
          </a:p>
        </p:txBody>
      </p:sp>
    </p:spTree>
    <p:extLst>
      <p:ext uri="{BB962C8B-B14F-4D97-AF65-F5344CB8AC3E}">
        <p14:creationId xmlns:p14="http://schemas.microsoft.com/office/powerpoint/2010/main" val="582568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0CF669-3CC3-4445-B6A6-266882561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335"/>
            <a:ext cx="10515600" cy="4233846"/>
          </a:xfrm>
        </p:spPr>
        <p:txBody>
          <a:bodyPr/>
          <a:lstStyle/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endParaRPr lang="fr-BE" dirty="0"/>
          </a:p>
          <a:p>
            <a:pPr marL="0" indent="0" algn="ctr">
              <a:buNone/>
            </a:pPr>
            <a:r>
              <a:rPr lang="fr-BE" sz="4000" dirty="0"/>
              <a:t>Merci !</a:t>
            </a:r>
          </a:p>
        </p:txBody>
      </p:sp>
    </p:spTree>
    <p:extLst>
      <p:ext uri="{BB962C8B-B14F-4D97-AF65-F5344CB8AC3E}">
        <p14:creationId xmlns:p14="http://schemas.microsoft.com/office/powerpoint/2010/main" val="1448055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DF4B66-3AC4-4DC2-A5CB-0ED43818B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5819"/>
            <a:ext cx="10515600" cy="1325563"/>
          </a:xfrm>
        </p:spPr>
        <p:txBody>
          <a:bodyPr/>
          <a:lstStyle/>
          <a:p>
            <a:pPr algn="ctr"/>
            <a:r>
              <a:rPr lang="fr-BE" dirty="0">
                <a:latin typeface="Cambria" panose="02040503050406030204" pitchFamily="18" charset="0"/>
                <a:ea typeface="Cambria" panose="02040503050406030204" pitchFamily="18" charset="0"/>
              </a:rPr>
              <a:t>Plan de l’exposé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E3E4F9-72CD-4ECF-995D-429FE0A54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Retour sur le Chapitre </a:t>
            </a:r>
            <a:r>
              <a:rPr lang="fr-BE" dirty="0" smtClean="0"/>
              <a:t>1 ;</a:t>
            </a:r>
            <a:endParaRPr lang="fr-BE" dirty="0"/>
          </a:p>
          <a:p>
            <a:pPr marL="0" indent="0">
              <a:buNone/>
            </a:pPr>
            <a:endParaRPr lang="fr-BE" dirty="0"/>
          </a:p>
          <a:p>
            <a:r>
              <a:rPr lang="fr-BE" dirty="0"/>
              <a:t>É</a:t>
            </a:r>
            <a:r>
              <a:rPr lang="fr-BE" dirty="0" smtClean="0"/>
              <a:t>conomie </a:t>
            </a:r>
            <a:r>
              <a:rPr lang="fr-BE" dirty="0"/>
              <a:t>de la </a:t>
            </a:r>
            <a:r>
              <a:rPr lang="fr-BE" dirty="0" smtClean="0"/>
              <a:t>thèse ;</a:t>
            </a:r>
            <a:endParaRPr lang="fr-BE" dirty="0"/>
          </a:p>
          <a:p>
            <a:pPr marL="0" indent="0">
              <a:buNone/>
            </a:pPr>
            <a:endParaRPr lang="fr-BE" dirty="0"/>
          </a:p>
          <a:p>
            <a:r>
              <a:rPr lang="fr-BE" i="1" dirty="0"/>
              <a:t>Breaking Bad with the Participatory </a:t>
            </a:r>
            <a:r>
              <a:rPr lang="fr-BE" i="1" dirty="0" err="1"/>
              <a:t>Turn</a:t>
            </a:r>
            <a:r>
              <a:rPr lang="fr-BE" i="1" dirty="0"/>
              <a:t>?</a:t>
            </a:r>
          </a:p>
          <a:p>
            <a:pPr marL="0" indent="0">
              <a:buNone/>
            </a:pPr>
            <a:endParaRPr lang="fr-BE" i="1" dirty="0"/>
          </a:p>
        </p:txBody>
      </p:sp>
    </p:spTree>
    <p:extLst>
      <p:ext uri="{BB962C8B-B14F-4D97-AF65-F5344CB8AC3E}">
        <p14:creationId xmlns:p14="http://schemas.microsoft.com/office/powerpoint/2010/main" val="3038553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4738DE-E6A2-4DE2-A7A3-550FF7534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06992"/>
            <a:ext cx="10515600" cy="1325563"/>
          </a:xfrm>
        </p:spPr>
        <p:txBody>
          <a:bodyPr/>
          <a:lstStyle/>
          <a:p>
            <a:pPr algn="ctr"/>
            <a:r>
              <a:rPr lang="fr-BE" dirty="0">
                <a:latin typeface="Cambria" panose="02040503050406030204" pitchFamily="18" charset="0"/>
                <a:ea typeface="Cambria" panose="02040503050406030204" pitchFamily="18" charset="0"/>
              </a:rPr>
              <a:t>Chapitre 1. Tournant et virage de la participation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6C7112-16B1-4E3B-8113-4134B71FF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7499"/>
            <a:ext cx="10515600" cy="2936578"/>
          </a:xfrm>
        </p:spPr>
        <p:txBody>
          <a:bodyPr/>
          <a:lstStyle/>
          <a:p>
            <a:r>
              <a:rPr lang="fr-BE" dirty="0"/>
              <a:t>Point de départ : le « tournant participatif » et ses </a:t>
            </a:r>
            <a:r>
              <a:rPr lang="fr-BE" dirty="0" smtClean="0"/>
              <a:t>analyses</a:t>
            </a:r>
            <a:endParaRPr lang="fr-BE" dirty="0"/>
          </a:p>
          <a:p>
            <a:pPr marL="0" indent="0">
              <a:buNone/>
            </a:pPr>
            <a:endParaRPr lang="fr-BE" dirty="0"/>
          </a:p>
          <a:p>
            <a:r>
              <a:rPr lang="fr-BE" dirty="0"/>
              <a:t>Cadre analytique</a:t>
            </a:r>
          </a:p>
          <a:p>
            <a:pPr marL="0" indent="0">
              <a:buNone/>
            </a:pPr>
            <a:endParaRPr lang="fr-BE" dirty="0"/>
          </a:p>
          <a:p>
            <a:r>
              <a:rPr lang="fr-BE" dirty="0"/>
              <a:t>É</a:t>
            </a:r>
            <a:r>
              <a:rPr lang="fr-BE" dirty="0" smtClean="0"/>
              <a:t>mergence </a:t>
            </a:r>
            <a:r>
              <a:rPr lang="fr-BE" dirty="0"/>
              <a:t>et évolution d’un discours sur la participation dans les politiques de R&amp;D(&amp;I) de la Commission européenne</a:t>
            </a:r>
          </a:p>
        </p:txBody>
      </p:sp>
    </p:spTree>
    <p:extLst>
      <p:ext uri="{BB962C8B-B14F-4D97-AF65-F5344CB8AC3E}">
        <p14:creationId xmlns:p14="http://schemas.microsoft.com/office/powerpoint/2010/main" val="1604031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007748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Le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tournant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participatif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et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ses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analyses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 smtClean="0"/>
              <a:t>1990’s: élargissement des publics amenés à participer au gouvernement des S&amp;T ;</a:t>
            </a:r>
          </a:p>
          <a:p>
            <a:pPr marL="0" indent="0">
              <a:buNone/>
            </a:pPr>
            <a:endParaRPr lang="fr-BE" dirty="0" smtClean="0"/>
          </a:p>
          <a:p>
            <a:r>
              <a:rPr lang="fr-BE" dirty="0" smtClean="0"/>
              <a:t>Mise en place d’exercices délibératifs, démocratisation et enrichissement du </a:t>
            </a:r>
            <a:r>
              <a:rPr lang="fr-BE" i="1" dirty="0" err="1" smtClean="0"/>
              <a:t>decision-making</a:t>
            </a:r>
            <a:r>
              <a:rPr lang="fr-BE" dirty="0" smtClean="0"/>
              <a:t>;</a:t>
            </a:r>
          </a:p>
          <a:p>
            <a:endParaRPr lang="fr-BE" dirty="0" smtClean="0"/>
          </a:p>
          <a:p>
            <a:r>
              <a:rPr lang="fr-BE" dirty="0" smtClean="0"/>
              <a:t>Analyses du « qui », « quoi », « comment  » de la participation (délibérative)</a:t>
            </a:r>
          </a:p>
          <a:p>
            <a:pPr marL="0" indent="0">
              <a:buNone/>
            </a:pPr>
            <a:endParaRPr lang="fr-BE" dirty="0" smtClean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06665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836298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Cadre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analytique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286000"/>
            <a:ext cx="10515600" cy="4048125"/>
          </a:xfrm>
        </p:spPr>
        <p:txBody>
          <a:bodyPr>
            <a:normAutofit/>
          </a:bodyPr>
          <a:lstStyle/>
          <a:p>
            <a:r>
              <a:rPr lang="fr-BE" sz="2400" dirty="0" smtClean="0"/>
              <a:t>Co-production du « qui », du « comment », du « quoi »… et du « pourquoi » de la participation afin d’en développer une perspective analytique critique;</a:t>
            </a:r>
          </a:p>
          <a:p>
            <a:pPr marL="0" indent="0">
              <a:buNone/>
            </a:pPr>
            <a:endParaRPr lang="fr-BE" sz="2400" dirty="0" smtClean="0"/>
          </a:p>
          <a:p>
            <a:r>
              <a:rPr lang="fr-BE" sz="2400" dirty="0" smtClean="0"/>
              <a:t>1</a:t>
            </a:r>
            <a:r>
              <a:rPr lang="fr-BE" sz="2400" baseline="30000" dirty="0" smtClean="0"/>
              <a:t>er</a:t>
            </a:r>
            <a:r>
              <a:rPr lang="fr-BE" sz="2400" dirty="0" smtClean="0"/>
              <a:t> objectif : Attention particulière aux structures et réalités politiques qui façonnent la participation </a:t>
            </a:r>
            <a:r>
              <a:rPr lang="fr-BE" sz="2400" dirty="0" smtClean="0">
                <a:sym typeface="Wingdings" panose="05000000000000000000" pitchFamily="2" charset="2"/>
              </a:rPr>
              <a:t> Co-production « forte » (continuités, échelles);</a:t>
            </a:r>
          </a:p>
          <a:p>
            <a:pPr marL="0" indent="0">
              <a:buNone/>
            </a:pPr>
            <a:endParaRPr lang="fr-BE" sz="2400" dirty="0" smtClean="0">
              <a:sym typeface="Wingdings" panose="05000000000000000000" pitchFamily="2" charset="2"/>
            </a:endParaRPr>
          </a:p>
          <a:p>
            <a:r>
              <a:rPr lang="fr-BE" sz="2400" dirty="0" smtClean="0">
                <a:sym typeface="Wingdings" panose="05000000000000000000" pitchFamily="2" charset="2"/>
              </a:rPr>
              <a:t>2</a:t>
            </a:r>
            <a:r>
              <a:rPr lang="fr-BE" sz="2400" baseline="30000" dirty="0" smtClean="0">
                <a:sym typeface="Wingdings" panose="05000000000000000000" pitchFamily="2" charset="2"/>
              </a:rPr>
              <a:t>ème</a:t>
            </a:r>
            <a:r>
              <a:rPr lang="fr-BE" sz="2400" dirty="0" smtClean="0">
                <a:sym typeface="Wingdings" panose="05000000000000000000" pitchFamily="2" charset="2"/>
              </a:rPr>
              <a:t> objectif : Étendre ce cadre d’analyse aux nouvelles formes de participation qui émergent, de manière institutionnalisée, depuis le tournant des années 2010 (« innovation participative »)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526133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017273"/>
            <a:ext cx="10515600" cy="1325563"/>
          </a:xfrm>
        </p:spPr>
        <p:txBody>
          <a:bodyPr/>
          <a:lstStyle/>
          <a:p>
            <a:pPr algn="ctr"/>
            <a:r>
              <a:rPr lang="fr-BE" dirty="0" smtClean="0">
                <a:latin typeface="Cambria" panose="02040503050406030204" pitchFamily="18" charset="0"/>
                <a:ea typeface="Cambria" panose="02040503050406030204" pitchFamily="18" charset="0"/>
              </a:rPr>
              <a:t>L’émergence et l’évolution d’un discours sur la participation à la CE</a:t>
            </a:r>
            <a:endParaRPr lang="fr-BE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7379654"/>
              </p:ext>
            </p:extLst>
          </p:nvPr>
        </p:nvGraphicFramePr>
        <p:xfrm>
          <a:off x="3000373" y="2692781"/>
          <a:ext cx="6191249" cy="267652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71345">
                  <a:extLst>
                    <a:ext uri="{9D8B030D-6E8A-4147-A177-3AD203B41FA5}">
                      <a16:colId xmlns:a16="http://schemas.microsoft.com/office/drawing/2014/main" val="2626737368"/>
                    </a:ext>
                  </a:extLst>
                </a:gridCol>
                <a:gridCol w="2421295">
                  <a:extLst>
                    <a:ext uri="{9D8B030D-6E8A-4147-A177-3AD203B41FA5}">
                      <a16:colId xmlns:a16="http://schemas.microsoft.com/office/drawing/2014/main" val="4143837365"/>
                    </a:ext>
                  </a:extLst>
                </a:gridCol>
                <a:gridCol w="2998609">
                  <a:extLst>
                    <a:ext uri="{9D8B030D-6E8A-4147-A177-3AD203B41FA5}">
                      <a16:colId xmlns:a16="http://schemas.microsoft.com/office/drawing/2014/main" val="1726260649"/>
                    </a:ext>
                  </a:extLst>
                </a:gridCol>
              </a:tblGrid>
              <a:tr h="12859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BE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1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1" dirty="0" smtClean="0">
                          <a:effectLst/>
                        </a:rPr>
                        <a:t>Participation </a:t>
                      </a:r>
                      <a:r>
                        <a:rPr lang="fr-FR" sz="1100" b="1" dirty="0">
                          <a:effectLst/>
                        </a:rPr>
                        <a:t>à la prise de décision</a:t>
                      </a:r>
                      <a:endParaRPr lang="fr-BE" sz="12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1" dirty="0">
                          <a:effectLst/>
                        </a:rPr>
                        <a:t>(approche délibérative)</a:t>
                      </a:r>
                      <a:endParaRPr lang="fr-BE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BE" sz="11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b="1" dirty="0" smtClean="0">
                          <a:effectLst/>
                        </a:rPr>
                        <a:t>Participation </a:t>
                      </a:r>
                      <a:r>
                        <a:rPr lang="fr-BE" sz="1100" b="1" dirty="0">
                          <a:effectLst/>
                        </a:rPr>
                        <a:t>à la fabrique du savoir et de l’innovation</a:t>
                      </a:r>
                      <a:endParaRPr lang="fr-BE" sz="12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b="1" dirty="0">
                          <a:effectLst/>
                        </a:rPr>
                        <a:t>(approche productive)</a:t>
                      </a:r>
                      <a:endParaRPr lang="fr-BE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09560"/>
                  </a:ext>
                </a:extLst>
              </a:tr>
              <a:tr h="3476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1" dirty="0">
                          <a:effectLst/>
                        </a:rPr>
                        <a:t>Quoi</a:t>
                      </a:r>
                      <a:endParaRPr lang="fr-BE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>
                          <a:effectLst/>
                        </a:rPr>
                        <a:t>Décision</a:t>
                      </a:r>
                      <a:endParaRPr lang="fr-BE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>
                          <a:effectLst/>
                        </a:rPr>
                        <a:t>Savoir et/ou innovation</a:t>
                      </a:r>
                      <a:endParaRPr lang="fr-BE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3512439"/>
                  </a:ext>
                </a:extLst>
              </a:tr>
              <a:tr h="3476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1" dirty="0">
                          <a:effectLst/>
                        </a:rPr>
                        <a:t>Qui</a:t>
                      </a:r>
                      <a:endParaRPr lang="fr-BE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>
                          <a:effectLst/>
                        </a:rPr>
                        <a:t>Société, grand public</a:t>
                      </a:r>
                      <a:endParaRPr lang="fr-BE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>
                          <a:effectLst/>
                        </a:rPr>
                        <a:t>Citoyens, utilisateurs, consommateurs</a:t>
                      </a:r>
                      <a:endParaRPr lang="fr-BE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0033496"/>
                  </a:ext>
                </a:extLst>
              </a:tr>
              <a:tr h="3476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1" dirty="0">
                          <a:effectLst/>
                        </a:rPr>
                        <a:t>Comment</a:t>
                      </a:r>
                      <a:endParaRPr lang="fr-BE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>
                          <a:effectLst/>
                        </a:rPr>
                        <a:t>Dialogue</a:t>
                      </a:r>
                      <a:endParaRPr lang="fr-BE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>
                          <a:effectLst/>
                        </a:rPr>
                        <a:t>Co-création</a:t>
                      </a:r>
                      <a:endParaRPr lang="fr-BE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7803341"/>
                  </a:ext>
                </a:extLst>
              </a:tr>
              <a:tr h="3476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1" dirty="0">
                          <a:effectLst/>
                        </a:rPr>
                        <a:t>Pourquoi</a:t>
                      </a:r>
                      <a:endParaRPr lang="fr-BE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dirty="0">
                          <a:effectLst/>
                        </a:rPr>
                        <a:t>Générer de la légitimité</a:t>
                      </a:r>
                      <a:endParaRPr lang="fr-BE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Produire de la valeur économique et sociale</a:t>
                      </a:r>
                      <a:endParaRPr lang="fr-BE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5297843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105148" y="5493446"/>
            <a:ext cx="5981700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fr-BE" sz="105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Table 1. Caractéristiques des deux discours de la Commission européenne sur la participation publique dans les matières scientifiques et technologiques.</a:t>
            </a:r>
            <a:endParaRPr lang="fr-BE" sz="105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336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9344B2-F1F6-43CB-A6C2-50AEBFFB0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9879"/>
            <a:ext cx="10515600" cy="1325563"/>
          </a:xfrm>
        </p:spPr>
        <p:txBody>
          <a:bodyPr/>
          <a:lstStyle/>
          <a:p>
            <a:pPr algn="ctr"/>
            <a:r>
              <a:rPr lang="fr-BE" dirty="0">
                <a:latin typeface="Cambria" panose="02040503050406030204" pitchFamily="18" charset="0"/>
                <a:ea typeface="Cambria" panose="02040503050406030204" pitchFamily="18" charset="0"/>
              </a:rPr>
              <a:t>Economie de la thèse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3C4281-953B-440E-9A2C-03FC4E7E7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124" y="2250613"/>
            <a:ext cx="11442076" cy="4107458"/>
          </a:xfrm>
        </p:spPr>
        <p:txBody>
          <a:bodyPr numCol="2">
            <a:normAutofit fontScale="77500" lnSpcReduction="20000"/>
          </a:bodyPr>
          <a:lstStyle/>
          <a:p>
            <a:r>
              <a:rPr lang="fr-BE" dirty="0"/>
              <a:t>Introduction</a:t>
            </a:r>
          </a:p>
          <a:p>
            <a:pPr marL="0" indent="0">
              <a:buNone/>
            </a:pPr>
            <a:endParaRPr lang="fr-BE" sz="1000" dirty="0"/>
          </a:p>
          <a:p>
            <a:r>
              <a:rPr lang="fr-BE" dirty="0"/>
              <a:t>Prologue : Posture épistémique et méthodologie d’enquête</a:t>
            </a:r>
          </a:p>
          <a:p>
            <a:pPr marL="0" indent="0">
              <a:buNone/>
            </a:pPr>
            <a:endParaRPr lang="fr-BE" sz="900" dirty="0"/>
          </a:p>
          <a:p>
            <a:r>
              <a:rPr lang="fr-BE" dirty="0"/>
              <a:t>Partie 1. Pourquoi faire participer ?</a:t>
            </a:r>
          </a:p>
          <a:p>
            <a:endParaRPr lang="fr-BE" sz="500" dirty="0"/>
          </a:p>
          <a:p>
            <a:pPr lvl="1"/>
            <a:r>
              <a:rPr lang="fr-BE" dirty="0"/>
              <a:t>Chapitre 1. Tournant et </a:t>
            </a:r>
            <a:r>
              <a:rPr lang="fr-BE" dirty="0" smtClean="0"/>
              <a:t>virage…</a:t>
            </a:r>
            <a:endParaRPr lang="fr-BE" dirty="0"/>
          </a:p>
          <a:p>
            <a:pPr marL="457200" lvl="1" indent="0">
              <a:buNone/>
            </a:pPr>
            <a:endParaRPr lang="fr-BE" sz="500" dirty="0"/>
          </a:p>
          <a:p>
            <a:pPr lvl="1"/>
            <a:r>
              <a:rPr lang="fr-BE" dirty="0"/>
              <a:t>Chapitre 2. L’innovation participative dans les politiques wallonnes</a:t>
            </a:r>
          </a:p>
          <a:p>
            <a:pPr marL="457200" lvl="1" indent="0">
              <a:buNone/>
            </a:pPr>
            <a:endParaRPr lang="fr-BE" sz="1500" dirty="0"/>
          </a:p>
          <a:p>
            <a:endParaRPr lang="fr-BE" dirty="0"/>
          </a:p>
          <a:p>
            <a:endParaRPr lang="fr-BE" dirty="0"/>
          </a:p>
          <a:p>
            <a:endParaRPr lang="fr-BE" dirty="0"/>
          </a:p>
          <a:p>
            <a:r>
              <a:rPr lang="fr-BE" dirty="0"/>
              <a:t>Partie 2. Enquête dans quatre sites d’innovation participative en Wallonie</a:t>
            </a:r>
          </a:p>
          <a:p>
            <a:pPr marL="0" indent="0">
              <a:buNone/>
            </a:pPr>
            <a:endParaRPr lang="fr-BE" sz="600" dirty="0"/>
          </a:p>
          <a:p>
            <a:pPr lvl="1"/>
            <a:r>
              <a:rPr lang="fr-BE" dirty="0"/>
              <a:t>Chapitre 3. Le Living Lab WeLL</a:t>
            </a:r>
          </a:p>
          <a:p>
            <a:pPr marL="457200" lvl="1" indent="0">
              <a:buNone/>
            </a:pPr>
            <a:endParaRPr lang="fr-BE" sz="600" dirty="0"/>
          </a:p>
          <a:p>
            <a:pPr lvl="1"/>
            <a:r>
              <a:rPr lang="fr-BE" dirty="0"/>
              <a:t>Chapitre 4. Le hub créatif &amp; Fab Lab TRAKK</a:t>
            </a:r>
          </a:p>
          <a:p>
            <a:pPr marL="457200" lvl="1" indent="0">
              <a:buNone/>
            </a:pPr>
            <a:endParaRPr lang="fr-BE" sz="600" dirty="0"/>
          </a:p>
          <a:p>
            <a:pPr lvl="1"/>
            <a:r>
              <a:rPr lang="fr-BE" dirty="0"/>
              <a:t>Chapitre 5. Le hackathon </a:t>
            </a:r>
            <a:r>
              <a:rPr lang="fr-BE" dirty="0" err="1"/>
              <a:t>Citizens</a:t>
            </a:r>
            <a:r>
              <a:rPr lang="fr-BE" dirty="0"/>
              <a:t> of Wallonia</a:t>
            </a:r>
          </a:p>
          <a:p>
            <a:pPr marL="457200" lvl="1" indent="0">
              <a:buNone/>
            </a:pPr>
            <a:endParaRPr lang="fr-BE" sz="800" dirty="0"/>
          </a:p>
          <a:p>
            <a:pPr lvl="1"/>
            <a:r>
              <a:rPr lang="fr-BE" dirty="0"/>
              <a:t>Chapitre 6. Le hackerspace de Liège</a:t>
            </a:r>
          </a:p>
          <a:p>
            <a:pPr marL="457200" lvl="1" indent="0">
              <a:buNone/>
            </a:pPr>
            <a:endParaRPr lang="fr-BE" sz="2000" dirty="0"/>
          </a:p>
          <a:p>
            <a:r>
              <a:rPr lang="fr-BE" dirty="0"/>
              <a:t>Partie 3. Discussion</a:t>
            </a:r>
          </a:p>
          <a:p>
            <a:pPr marL="0" indent="0">
              <a:buNone/>
            </a:pPr>
            <a:endParaRPr lang="fr-BE" sz="900" dirty="0"/>
          </a:p>
          <a:p>
            <a:pPr lvl="1"/>
            <a:r>
              <a:rPr lang="fr-BE" dirty="0"/>
              <a:t>Chapitre 7. Discussion</a:t>
            </a:r>
          </a:p>
          <a:p>
            <a:pPr marL="457200" lvl="1" indent="0">
              <a:buNone/>
            </a:pPr>
            <a:endParaRPr lang="fr-BE" dirty="0"/>
          </a:p>
          <a:p>
            <a:r>
              <a:rPr lang="fr-BE" dirty="0"/>
              <a:t>Conclusion générale</a:t>
            </a:r>
          </a:p>
        </p:txBody>
      </p:sp>
    </p:spTree>
    <p:extLst>
      <p:ext uri="{BB962C8B-B14F-4D97-AF65-F5344CB8AC3E}">
        <p14:creationId xmlns:p14="http://schemas.microsoft.com/office/powerpoint/2010/main" val="1007316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B77D7A-76E6-46D0-8B5F-B9CE41770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8723"/>
            <a:ext cx="10515600" cy="1325563"/>
          </a:xfrm>
        </p:spPr>
        <p:txBody>
          <a:bodyPr/>
          <a:lstStyle/>
          <a:p>
            <a:pPr algn="ctr"/>
            <a:r>
              <a:rPr lang="fr-BE" i="1" dirty="0">
                <a:latin typeface="Cambria" panose="02040503050406030204" pitchFamily="18" charset="0"/>
                <a:ea typeface="Cambria" panose="02040503050406030204" pitchFamily="18" charset="0"/>
              </a:rPr>
              <a:t>Breaking Bad with the Participatory Turn</a:t>
            </a:r>
            <a:r>
              <a:rPr lang="fr-BE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? (1)</a:t>
            </a:r>
            <a:endParaRPr lang="fr-BE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628B89-99B0-4A91-90B7-FE3E3E2DD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BE" dirty="0"/>
              <a:t>Application du cadre d’analyse à trois cas </a:t>
            </a:r>
            <a:r>
              <a:rPr lang="fr-BE" dirty="0" smtClean="0"/>
              <a:t>(WeLL et </a:t>
            </a:r>
            <a:r>
              <a:rPr lang="fr-BE" dirty="0" err="1" smtClean="0"/>
              <a:t>CoW</a:t>
            </a:r>
            <a:r>
              <a:rPr lang="fr-BE" dirty="0" smtClean="0"/>
              <a:t> </a:t>
            </a:r>
            <a:r>
              <a:rPr lang="fr-BE" dirty="0"/>
              <a:t>communs à la thèse</a:t>
            </a:r>
            <a:r>
              <a:rPr lang="fr-BE" dirty="0" smtClean="0"/>
              <a:t>)</a:t>
            </a:r>
          </a:p>
          <a:p>
            <a:pPr marL="0" indent="0">
              <a:buNone/>
            </a:pPr>
            <a:endParaRPr lang="fr-BE" dirty="0" smtClean="0"/>
          </a:p>
          <a:p>
            <a:pPr lvl="1"/>
            <a:r>
              <a:rPr lang="fr-BE" dirty="0" smtClean="0"/>
              <a:t>Publics : Utilisateurs, Porteurs de projet, Citoyens… co-créateurs d’innovation, potentiels entrepreneurs</a:t>
            </a:r>
          </a:p>
          <a:p>
            <a:pPr marL="457200" lvl="1" indent="0">
              <a:buNone/>
            </a:pPr>
            <a:endParaRPr lang="fr-BE" dirty="0" smtClean="0"/>
          </a:p>
          <a:p>
            <a:pPr lvl="1"/>
            <a:r>
              <a:rPr lang="fr-BE" dirty="0" smtClean="0"/>
              <a:t>Objets : Projets technologiques, prototypes, projets entrepreneuriaux… dans des secteurs préalablement identifiés comme « clés » : santé numérique, </a:t>
            </a:r>
            <a:r>
              <a:rPr lang="fr-BE" i="1" dirty="0" smtClean="0"/>
              <a:t>smart city</a:t>
            </a:r>
          </a:p>
          <a:p>
            <a:pPr marL="457200" lvl="1" indent="0">
              <a:buNone/>
            </a:pPr>
            <a:endParaRPr lang="fr-BE" i="1" dirty="0" smtClean="0"/>
          </a:p>
          <a:p>
            <a:pPr lvl="1"/>
            <a:r>
              <a:rPr lang="fr-BE" dirty="0" smtClean="0"/>
              <a:t>Méthodes : &lt; Économie créative et </a:t>
            </a:r>
            <a:r>
              <a:rPr lang="fr-BE" i="1" dirty="0" err="1" smtClean="0"/>
              <a:t>lean</a:t>
            </a:r>
            <a:r>
              <a:rPr lang="fr-BE" i="1" dirty="0" smtClean="0"/>
              <a:t> business</a:t>
            </a:r>
            <a:r>
              <a:rPr lang="fr-BE" dirty="0" smtClean="0"/>
              <a:t> : </a:t>
            </a:r>
            <a:r>
              <a:rPr lang="fr-BE" i="1" dirty="0" smtClean="0"/>
              <a:t>brainstormings</a:t>
            </a:r>
            <a:r>
              <a:rPr lang="fr-BE" dirty="0" smtClean="0"/>
              <a:t> créatifs, </a:t>
            </a:r>
            <a:r>
              <a:rPr lang="fr-BE" i="1" dirty="0" smtClean="0"/>
              <a:t>BMC</a:t>
            </a:r>
            <a:r>
              <a:rPr lang="fr-BE" dirty="0" smtClean="0"/>
              <a:t>, </a:t>
            </a:r>
            <a:r>
              <a:rPr lang="fr-BE" i="1" dirty="0" smtClean="0"/>
              <a:t>MVP</a:t>
            </a:r>
            <a:r>
              <a:rPr lang="fr-BE" dirty="0" smtClean="0"/>
              <a:t>, </a:t>
            </a:r>
            <a:r>
              <a:rPr lang="fr-BE" i="1" dirty="0" err="1" smtClean="0"/>
              <a:t>testing</a:t>
            </a:r>
            <a:r>
              <a:rPr lang="fr-BE" dirty="0" smtClean="0"/>
              <a:t>… Animation, coaching</a:t>
            </a:r>
          </a:p>
          <a:p>
            <a:pPr marL="457200" lvl="1" indent="0">
              <a:buNone/>
            </a:pPr>
            <a:endParaRPr lang="fr-BE" dirty="0" smtClean="0"/>
          </a:p>
          <a:p>
            <a:pPr lvl="1"/>
            <a:r>
              <a:rPr lang="fr-BE" dirty="0" smtClean="0"/>
              <a:t>Objectifs, valeur : « activer le potentiel créatif » des citoyens afin de produire de l’innovation ; dynamiser l’innovation sur le territoire afin de générer croissance économique et emploi ; faciliter l’insertion de l’innovation dans la société (et sur le marché).</a:t>
            </a:r>
          </a:p>
          <a:p>
            <a:pPr lvl="1"/>
            <a:endParaRPr lang="fr-BE" dirty="0" smtClean="0"/>
          </a:p>
          <a:p>
            <a:pPr marL="457200" lvl="1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6620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684627"/>
            <a:ext cx="10515600" cy="3401847"/>
          </a:xfrm>
        </p:spPr>
        <p:txBody>
          <a:bodyPr>
            <a:normAutofit fontScale="77500" lnSpcReduction="20000"/>
          </a:bodyPr>
          <a:lstStyle/>
          <a:p>
            <a:r>
              <a:rPr lang="fr-BE" dirty="0" smtClean="0"/>
              <a:t>Discussion</a:t>
            </a:r>
          </a:p>
          <a:p>
            <a:pPr lvl="1"/>
            <a:endParaRPr lang="fr-BE" dirty="0" smtClean="0"/>
          </a:p>
          <a:p>
            <a:pPr lvl="2"/>
            <a:r>
              <a:rPr lang="fr-BE" dirty="0" smtClean="0"/>
              <a:t>L’</a:t>
            </a:r>
            <a:r>
              <a:rPr lang="fr-BE" dirty="0"/>
              <a:t>é</a:t>
            </a:r>
            <a:r>
              <a:rPr lang="fr-BE" dirty="0" smtClean="0"/>
              <a:t>volution de la participation reflète et prolonge son instrumentalisation à des fins (principalement) économiques </a:t>
            </a:r>
            <a:r>
              <a:rPr lang="fr-BE" dirty="0" smtClean="0">
                <a:sym typeface="Wingdings" panose="05000000000000000000" pitchFamily="2" charset="2"/>
              </a:rPr>
              <a:t> développement de formats adaptés </a:t>
            </a:r>
            <a:r>
              <a:rPr lang="fr-BE" dirty="0" smtClean="0"/>
              <a:t>;</a:t>
            </a:r>
          </a:p>
          <a:p>
            <a:pPr marL="914400" lvl="2" indent="0">
              <a:buNone/>
            </a:pPr>
            <a:endParaRPr lang="fr-BE" dirty="0" smtClean="0"/>
          </a:p>
          <a:p>
            <a:pPr lvl="2"/>
            <a:r>
              <a:rPr lang="fr-BE" dirty="0" smtClean="0"/>
              <a:t>Double tendance </a:t>
            </a:r>
            <a:r>
              <a:rPr lang="fr-BE" u="sng" dirty="0" smtClean="0"/>
              <a:t>d’accélération</a:t>
            </a:r>
            <a:r>
              <a:rPr lang="fr-BE" dirty="0" smtClean="0"/>
              <a:t> (évènements courts, temps optimisé) et </a:t>
            </a:r>
            <a:r>
              <a:rPr lang="fr-BE" u="sng" dirty="0" smtClean="0"/>
              <a:t>d’intensification</a:t>
            </a:r>
            <a:r>
              <a:rPr lang="fr-BE" dirty="0" smtClean="0"/>
              <a:t> de la participation (maximisation de la valeur extraite des participants)</a:t>
            </a:r>
          </a:p>
          <a:p>
            <a:pPr marL="914400" lvl="2" indent="0">
              <a:buNone/>
            </a:pPr>
            <a:endParaRPr lang="fr-BE" dirty="0" smtClean="0"/>
          </a:p>
          <a:p>
            <a:pPr lvl="2"/>
            <a:r>
              <a:rPr lang="fr-BE" dirty="0" smtClean="0"/>
              <a:t>Changement de paradigme dans le gouvernement des sciences et des technologies</a:t>
            </a:r>
          </a:p>
          <a:p>
            <a:pPr marL="914400" lvl="2" indent="0">
              <a:buNone/>
            </a:pPr>
            <a:endParaRPr lang="fr-BE" sz="900" dirty="0" smtClean="0"/>
          </a:p>
          <a:p>
            <a:pPr lvl="3"/>
            <a:r>
              <a:rPr lang="fr-BE" dirty="0" smtClean="0">
                <a:sym typeface="Wingdings" panose="05000000000000000000" pitchFamily="2" charset="2"/>
              </a:rPr>
              <a:t>Effacement des enjeux de politisation/démocratisation des choix scientifiques et technologiques</a:t>
            </a:r>
          </a:p>
          <a:p>
            <a:pPr marL="1371600" lvl="3" indent="0">
              <a:buNone/>
            </a:pPr>
            <a:endParaRPr lang="fr-BE" sz="400" dirty="0" smtClean="0">
              <a:sym typeface="Wingdings" panose="05000000000000000000" pitchFamily="2" charset="2"/>
            </a:endParaRPr>
          </a:p>
          <a:p>
            <a:pPr lvl="3"/>
            <a:r>
              <a:rPr lang="fr-BE" dirty="0">
                <a:sym typeface="Wingdings" panose="05000000000000000000" pitchFamily="2" charset="2"/>
              </a:rPr>
              <a:t>P</a:t>
            </a:r>
            <a:r>
              <a:rPr lang="fr-BE" dirty="0" smtClean="0">
                <a:sym typeface="Wingdings" panose="05000000000000000000" pitchFamily="2" charset="2"/>
              </a:rPr>
              <a:t>articipation soumise à un agenda de compétitivité et d’économie de la connaissance</a:t>
            </a:r>
          </a:p>
          <a:p>
            <a:pPr marL="1371600" lvl="3" indent="0">
              <a:buNone/>
            </a:pPr>
            <a:endParaRPr lang="fr-BE" sz="400" dirty="0" smtClean="0">
              <a:sym typeface="Wingdings" panose="05000000000000000000" pitchFamily="2" charset="2"/>
            </a:endParaRPr>
          </a:p>
          <a:p>
            <a:pPr lvl="3"/>
            <a:r>
              <a:rPr lang="fr-BE" dirty="0" smtClean="0">
                <a:sym typeface="Wingdings" panose="05000000000000000000" pitchFamily="2" charset="2"/>
              </a:rPr>
              <a:t>D’une citoyenneté démocratique à une citoyenneté entrepreneuriale</a:t>
            </a:r>
          </a:p>
          <a:p>
            <a:pPr marL="1371600" lvl="3" indent="0">
              <a:buNone/>
            </a:pPr>
            <a:endParaRPr lang="fr-BE" sz="400" dirty="0" smtClean="0">
              <a:sym typeface="Wingdings" panose="05000000000000000000" pitchFamily="2" charset="2"/>
            </a:endParaRPr>
          </a:p>
          <a:p>
            <a:pPr lvl="3"/>
            <a:r>
              <a:rPr lang="fr-BE" dirty="0" smtClean="0">
                <a:sym typeface="Wingdings" panose="05000000000000000000" pitchFamily="2" charset="2"/>
              </a:rPr>
              <a:t>Produire des innovations… et des citoyens (actifs, créatifs, innovants, entrepreneurs)</a:t>
            </a:r>
            <a:endParaRPr lang="fr-BE" dirty="0" smtClean="0"/>
          </a:p>
          <a:p>
            <a:pPr lvl="2"/>
            <a:endParaRPr lang="fr-BE" dirty="0" smtClean="0"/>
          </a:p>
          <a:p>
            <a:pPr lvl="2"/>
            <a:endParaRPr lang="fr-BE" dirty="0" smtClean="0"/>
          </a:p>
          <a:p>
            <a:pPr lvl="2"/>
            <a:endParaRPr lang="fr-BE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5B77D7A-76E6-46D0-8B5F-B9CE41770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0123"/>
            <a:ext cx="10515600" cy="1325563"/>
          </a:xfrm>
        </p:spPr>
        <p:txBody>
          <a:bodyPr/>
          <a:lstStyle/>
          <a:p>
            <a:pPr algn="ctr"/>
            <a:r>
              <a:rPr lang="fr-BE" i="1" dirty="0">
                <a:latin typeface="Cambria" panose="02040503050406030204" pitchFamily="18" charset="0"/>
                <a:ea typeface="Cambria" panose="02040503050406030204" pitchFamily="18" charset="0"/>
              </a:rPr>
              <a:t>Breaking Bad with the Participatory Turn</a:t>
            </a:r>
            <a:r>
              <a:rPr lang="fr-BE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? (2)</a:t>
            </a:r>
            <a:endParaRPr lang="fr-BE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690056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" id="{B946CBA9-A934-4025-936F-22A86B595C6C}" vid="{DAE4E978-211A-4463-AC16-4F84CF5F79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Spiral_ULiege</Template>
  <TotalTime>338</TotalTime>
  <Words>444</Words>
  <Application>Microsoft Office PowerPoint</Application>
  <PresentationFormat>Grand écran</PresentationFormat>
  <Paragraphs>110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Times New Roman</vt:lpstr>
      <vt:lpstr>Wingdings</vt:lpstr>
      <vt:lpstr>1_Thème Office</vt:lpstr>
      <vt:lpstr>Tournant et virage de la participation publique en STI</vt:lpstr>
      <vt:lpstr>Plan de l’exposé</vt:lpstr>
      <vt:lpstr>Chapitre 1. Tournant et virage de la participation</vt:lpstr>
      <vt:lpstr>Le tournant participatif et ses analyses</vt:lpstr>
      <vt:lpstr>Cadre analytique</vt:lpstr>
      <vt:lpstr>L’émergence et l’évolution d’un discours sur la participation à la CE</vt:lpstr>
      <vt:lpstr>Economie de la thèse</vt:lpstr>
      <vt:lpstr>Breaking Bad with the Participatory Turn? (1)</vt:lpstr>
      <vt:lpstr>Breaking Bad with the Participatory Turn? (2)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Hadrien Macq</dc:creator>
  <cp:lastModifiedBy>Hadrien Macq</cp:lastModifiedBy>
  <cp:revision>18</cp:revision>
  <dcterms:created xsi:type="dcterms:W3CDTF">2019-11-18T13:46:32Z</dcterms:created>
  <dcterms:modified xsi:type="dcterms:W3CDTF">2019-11-19T10:29:14Z</dcterms:modified>
</cp:coreProperties>
</file>