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2" r:id="rId7"/>
    <p:sldId id="261"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F923C8C-7BDB-4CAC-85DF-4EED3B73AF70}" type="datetimeFigureOut">
              <a:rPr lang="fr-BE" smtClean="0"/>
              <a:t>20/11/2019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31068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F923C8C-7BDB-4CAC-85DF-4EED3B73AF70}" type="datetimeFigureOut">
              <a:rPr lang="fr-BE" smtClean="0"/>
              <a:t>20/11/2019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223382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F923C8C-7BDB-4CAC-85DF-4EED3B73AF70}" type="datetimeFigureOut">
              <a:rPr lang="fr-BE" smtClean="0"/>
              <a:t>20/11/2019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112472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F923C8C-7BDB-4CAC-85DF-4EED3B73AF70}" type="datetimeFigureOut">
              <a:rPr lang="fr-BE" smtClean="0"/>
              <a:t>20/11/2019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50537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F923C8C-7BDB-4CAC-85DF-4EED3B73AF70}" type="datetimeFigureOut">
              <a:rPr lang="fr-BE" smtClean="0"/>
              <a:t>20/11/2019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16556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F923C8C-7BDB-4CAC-85DF-4EED3B73AF70}" type="datetimeFigureOut">
              <a:rPr lang="fr-BE" smtClean="0"/>
              <a:t>20/11/2019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263595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F923C8C-7BDB-4CAC-85DF-4EED3B73AF70}" type="datetimeFigureOut">
              <a:rPr lang="fr-BE" smtClean="0"/>
              <a:t>20/11/2019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131145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9F923C8C-7BDB-4CAC-85DF-4EED3B73AF70}" type="datetimeFigureOut">
              <a:rPr lang="fr-BE" smtClean="0"/>
              <a:t>20/11/2019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310606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923C8C-7BDB-4CAC-85DF-4EED3B73AF70}" type="datetimeFigureOut">
              <a:rPr lang="fr-BE" smtClean="0"/>
              <a:t>20/11/2019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446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923C8C-7BDB-4CAC-85DF-4EED3B73AF70}" type="datetimeFigureOut">
              <a:rPr lang="fr-BE" smtClean="0"/>
              <a:t>20/11/2019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257129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923C8C-7BDB-4CAC-85DF-4EED3B73AF70}" type="datetimeFigureOut">
              <a:rPr lang="fr-BE" smtClean="0"/>
              <a:t>20/11/2019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C8BD38C-2629-4C43-96B8-6EE3455DF9A5}" type="slidenum">
              <a:rPr lang="fr-BE" smtClean="0"/>
              <a:t>‹N°›</a:t>
            </a:fld>
            <a:endParaRPr lang="fr-BE"/>
          </a:p>
        </p:txBody>
      </p:sp>
    </p:spTree>
    <p:extLst>
      <p:ext uri="{BB962C8B-B14F-4D97-AF65-F5344CB8AC3E}">
        <p14:creationId xmlns:p14="http://schemas.microsoft.com/office/powerpoint/2010/main" val="309499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3C8C-7BDB-4CAC-85DF-4EED3B73AF70}" type="datetimeFigureOut">
              <a:rPr lang="fr-BE" smtClean="0"/>
              <a:t>20/11/2019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BD38C-2629-4C43-96B8-6EE3455DF9A5}" type="slidenum">
              <a:rPr lang="fr-BE" smtClean="0"/>
              <a:t>‹N°›</a:t>
            </a:fld>
            <a:endParaRPr lang="fr-BE"/>
          </a:p>
        </p:txBody>
      </p:sp>
    </p:spTree>
    <p:extLst>
      <p:ext uri="{BB962C8B-B14F-4D97-AF65-F5344CB8AC3E}">
        <p14:creationId xmlns:p14="http://schemas.microsoft.com/office/powerpoint/2010/main" val="36697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8.jpeg"/><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BE" dirty="0"/>
          </a:p>
        </p:txBody>
      </p:sp>
      <p:sp>
        <p:nvSpPr>
          <p:cNvPr id="3" name="Sous-titre 2"/>
          <p:cNvSpPr>
            <a:spLocks noGrp="1"/>
          </p:cNvSpPr>
          <p:nvPr>
            <p:ph type="subTitle" idx="1"/>
          </p:nvPr>
        </p:nvSpPr>
        <p:spPr/>
        <p:txBody>
          <a:bodyPr/>
          <a:lstStyle/>
          <a:p>
            <a:endParaRPr lang="fr-BE"/>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216" y="0"/>
            <a:ext cx="4833784" cy="68580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432" y="0"/>
            <a:ext cx="4833784" cy="6858000"/>
          </a:xfrm>
          <a:prstGeom prst="rect">
            <a:avLst/>
          </a:prstGeom>
        </p:spPr>
      </p:pic>
    </p:spTree>
    <p:extLst>
      <p:ext uri="{BB962C8B-B14F-4D97-AF65-F5344CB8AC3E}">
        <p14:creationId xmlns:p14="http://schemas.microsoft.com/office/powerpoint/2010/main" val="149958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i="1" dirty="0"/>
              <a:t>Mat Building</a:t>
            </a:r>
            <a:endParaRPr lang="fr-BE" sz="2800" i="1" dirty="0"/>
          </a:p>
        </p:txBody>
      </p:sp>
      <p:sp>
        <p:nvSpPr>
          <p:cNvPr id="8" name="Titre 1"/>
          <p:cNvSpPr txBox="1">
            <a:spLocks/>
          </p:cNvSpPr>
          <p:nvPr/>
        </p:nvSpPr>
        <p:spPr>
          <a:xfrm>
            <a:off x="2846614" y="58680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dirty="0" smtClean="0"/>
              <a:t>Première page de </a:t>
            </a:r>
            <a:r>
              <a:rPr lang="en-US" sz="1200" dirty="0" err="1" smtClean="0"/>
              <a:t>l’article</a:t>
            </a:r>
            <a:r>
              <a:rPr lang="en-US" sz="1200" dirty="0" smtClean="0"/>
              <a:t> </a:t>
            </a:r>
            <a:r>
              <a:rPr lang="en-US" sz="1200" dirty="0" err="1" smtClean="0"/>
              <a:t>paru</a:t>
            </a:r>
            <a:r>
              <a:rPr lang="en-US" sz="1200" dirty="0" smtClean="0"/>
              <a:t> </a:t>
            </a:r>
            <a:r>
              <a:rPr lang="en-US" sz="1200" dirty="0" err="1" smtClean="0"/>
              <a:t>dans</a:t>
            </a:r>
            <a:r>
              <a:rPr lang="en-US" sz="1200" dirty="0" smtClean="0"/>
              <a:t> </a:t>
            </a:r>
            <a:r>
              <a:rPr lang="en-US" sz="1200" i="1" dirty="0" smtClean="0"/>
              <a:t>Architectural Design, </a:t>
            </a:r>
            <a:r>
              <a:rPr lang="en-US" sz="1200" dirty="0" smtClean="0"/>
              <a:t>no.9, 574</a:t>
            </a:r>
            <a:endParaRPr lang="fr-BE" sz="1200" i="1" dirty="0"/>
          </a:p>
        </p:txBody>
      </p:sp>
      <p:sp>
        <p:nvSpPr>
          <p:cNvPr id="5" name="Titre 1"/>
          <p:cNvSpPr txBox="1">
            <a:spLocks/>
          </p:cNvSpPr>
          <p:nvPr/>
        </p:nvSpPr>
        <p:spPr>
          <a:xfrm>
            <a:off x="252186" y="1800713"/>
            <a:ext cx="4622800" cy="3774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t>"</a:t>
            </a:r>
            <a:r>
              <a:rPr lang="en-US" sz="1800" i="1" dirty="0"/>
              <a:t> </a:t>
            </a:r>
            <a:r>
              <a:rPr lang="en-US" sz="1800" dirty="0"/>
              <a:t>Mat-building can be said to epitomize the anonymous collective ; where the functions come to enrich the fabric, and the individual gain new freedom of action through a new and shuffled order, based on interconnection, close-knit patterns of association, and possibilities for growth, diminution and change</a:t>
            </a:r>
            <a:r>
              <a:rPr lang="en-US" sz="1800" dirty="0" smtClean="0"/>
              <a:t>”</a:t>
            </a:r>
          </a:p>
          <a:p>
            <a:pPr algn="l"/>
            <a:endParaRPr lang="en-US" sz="2800" dirty="0"/>
          </a:p>
          <a:p>
            <a:pPr algn="l"/>
            <a:r>
              <a:rPr lang="en-US" sz="1600" dirty="0"/>
              <a:t>Alison Smithson, « How to </a:t>
            </a:r>
            <a:r>
              <a:rPr lang="en-US" sz="1600" dirty="0" err="1"/>
              <a:t>recognise</a:t>
            </a:r>
            <a:r>
              <a:rPr lang="en-US" sz="1600" dirty="0"/>
              <a:t> and read Mat-Building. Mainstream architecture as it has developed </a:t>
            </a:r>
            <a:r>
              <a:rPr lang="en-US" sz="1600" dirty="0" err="1"/>
              <a:t>towars</a:t>
            </a:r>
            <a:r>
              <a:rPr lang="en-US" sz="1600" dirty="0"/>
              <a:t> the mat-building”, </a:t>
            </a:r>
            <a:r>
              <a:rPr lang="en-US" sz="1600" i="1" dirty="0"/>
              <a:t>Architectural Design, </a:t>
            </a:r>
            <a:r>
              <a:rPr lang="en-US" sz="1600" dirty="0"/>
              <a:t>no.9, 574</a:t>
            </a:r>
            <a:endParaRPr lang="fr-BE" sz="1600" i="1"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612" y="1117601"/>
            <a:ext cx="6638002" cy="5162890"/>
          </a:xfrm>
          <a:prstGeom prst="rect">
            <a:avLst/>
          </a:prstGeom>
        </p:spPr>
      </p:pic>
    </p:spTree>
    <p:extLst>
      <p:ext uri="{BB962C8B-B14F-4D97-AF65-F5344CB8AC3E}">
        <p14:creationId xmlns:p14="http://schemas.microsoft.com/office/powerpoint/2010/main" val="379086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28686" y="396137"/>
            <a:ext cx="9144000" cy="824819"/>
          </a:xfrm>
        </p:spPr>
        <p:txBody>
          <a:bodyPr>
            <a:normAutofit/>
          </a:bodyPr>
          <a:lstStyle/>
          <a:p>
            <a:pPr algn="r"/>
            <a:r>
              <a:rPr lang="fr-BE" sz="1200" dirty="0" smtClean="0"/>
              <a:t>Xavier Van </a:t>
            </a:r>
            <a:r>
              <a:rPr lang="fr-BE" sz="1200" dirty="0" err="1" smtClean="0"/>
              <a:t>Rooyen</a:t>
            </a:r>
            <a:r>
              <a:rPr lang="fr-BE" sz="1200" dirty="0" smtClean="0"/>
              <a:t/>
            </a:r>
            <a:br>
              <a:rPr lang="fr-BE" sz="1200" dirty="0" smtClean="0"/>
            </a:br>
            <a:r>
              <a:rPr lang="fr-BE" sz="1200" dirty="0" smtClean="0"/>
              <a:t>Architecte, chercheur </a:t>
            </a:r>
            <a:r>
              <a:rPr lang="fr-BE" sz="1200" dirty="0" err="1" smtClean="0"/>
              <a:t>ULiège</a:t>
            </a:r>
            <a:endParaRPr lang="fr-BE" sz="1200" dirty="0"/>
          </a:p>
        </p:txBody>
      </p:sp>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2800" b="1" i="1" dirty="0" smtClean="0"/>
              <a:t>Repositionnement des </a:t>
            </a:r>
            <a:r>
              <a:rPr lang="fr-BE" sz="2800" b="1" i="1" dirty="0" err="1" smtClean="0"/>
              <a:t>Smithson</a:t>
            </a:r>
            <a:r>
              <a:rPr lang="fr-BE" sz="2800" b="1" i="1" dirty="0" smtClean="0"/>
              <a:t> dans l’histoire</a:t>
            </a:r>
            <a:endParaRPr lang="fr-BE" sz="2800" b="1" i="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371" y="1267128"/>
            <a:ext cx="6415315" cy="5252641"/>
          </a:xfrm>
          <a:prstGeom prst="rect">
            <a:avLst/>
          </a:prstGeom>
        </p:spPr>
      </p:pic>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dirty="0"/>
              <a:t> Alison and Peter Smithson at Cato Lodge in their drawing room</a:t>
            </a:r>
          </a:p>
        </p:txBody>
      </p:sp>
    </p:spTree>
    <p:extLst>
      <p:ext uri="{BB962C8B-B14F-4D97-AF65-F5344CB8AC3E}">
        <p14:creationId xmlns:p14="http://schemas.microsoft.com/office/powerpoint/2010/main" val="251000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2800" b="1" i="1" dirty="0" smtClean="0"/>
              <a:t>Activité au sein des groupes artistiques</a:t>
            </a:r>
            <a:endParaRPr lang="fr-BE" sz="2800" b="1" i="1" dirty="0"/>
          </a:p>
        </p:txBody>
      </p:sp>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dirty="0"/>
              <a:t>Four artists included in the exhibition 'This is </a:t>
            </a:r>
            <a:r>
              <a:rPr lang="en-US" sz="1200" dirty="0" smtClean="0"/>
              <a:t>Tomorrow‘, photo </a:t>
            </a:r>
            <a:r>
              <a:rPr lang="en-US" sz="1200" dirty="0" err="1" smtClean="0"/>
              <a:t>prise</a:t>
            </a:r>
            <a:r>
              <a:rPr lang="en-US" sz="1200" dirty="0" smtClean="0"/>
              <a:t> par </a:t>
            </a:r>
            <a:r>
              <a:rPr lang="en-US" sz="1200" dirty="0"/>
              <a:t>Nigel Graeme Henderson</a:t>
            </a:r>
          </a:p>
        </p:txBody>
      </p:sp>
      <p:pic>
        <p:nvPicPr>
          <p:cNvPr id="4" name="Image 3"/>
          <p:cNvPicPr>
            <a:picLocks noChangeAspect="1"/>
          </p:cNvPicPr>
          <p:nvPr/>
        </p:nvPicPr>
        <p:blipFill rotWithShape="1">
          <a:blip r:embed="rId2"/>
          <a:srcRect l="39047" t="28349" r="43810" b="49417"/>
          <a:stretch/>
        </p:blipFill>
        <p:spPr>
          <a:xfrm>
            <a:off x="1132114" y="2542381"/>
            <a:ext cx="2090057" cy="15240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374" y="1074057"/>
            <a:ext cx="6792940" cy="5434352"/>
          </a:xfrm>
          <a:prstGeom prst="rect">
            <a:avLst/>
          </a:prstGeom>
        </p:spPr>
      </p:pic>
      <p:sp>
        <p:nvSpPr>
          <p:cNvPr id="9" name="Titre 1"/>
          <p:cNvSpPr txBox="1">
            <a:spLocks/>
          </p:cNvSpPr>
          <p:nvPr/>
        </p:nvSpPr>
        <p:spPr>
          <a:xfrm>
            <a:off x="1132114" y="1717562"/>
            <a:ext cx="4542972"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1800" b="1" i="1" dirty="0" smtClean="0"/>
              <a:t>Independent Group</a:t>
            </a:r>
            <a:endParaRPr lang="fr-BE" sz="1800" b="1" i="1" dirty="0"/>
          </a:p>
        </p:txBody>
      </p:sp>
    </p:spTree>
    <p:extLst>
      <p:ext uri="{BB962C8B-B14F-4D97-AF65-F5344CB8AC3E}">
        <p14:creationId xmlns:p14="http://schemas.microsoft.com/office/powerpoint/2010/main" val="380771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2800" b="1" i="1" dirty="0" smtClean="0"/>
              <a:t>Présence au sein des CIAM</a:t>
            </a:r>
            <a:endParaRPr lang="fr-BE" sz="2800" b="1" i="1" dirty="0"/>
          </a:p>
        </p:txBody>
      </p:sp>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1200" dirty="0" err="1"/>
              <a:t>Urban</a:t>
            </a:r>
            <a:r>
              <a:rPr lang="fr-BE" sz="1200" dirty="0"/>
              <a:t> </a:t>
            </a:r>
            <a:r>
              <a:rPr lang="fr-BE" sz="1200" dirty="0" err="1"/>
              <a:t>Re-identication</a:t>
            </a:r>
            <a:r>
              <a:rPr lang="fr-BE" sz="1200" dirty="0"/>
              <a:t> </a:t>
            </a:r>
            <a:r>
              <a:rPr lang="fr-BE" sz="1200" dirty="0" err="1"/>
              <a:t>Grid</a:t>
            </a:r>
            <a:r>
              <a:rPr lang="fr-BE" sz="1200" dirty="0"/>
              <a:t>, 1953 or CIAM 9 at </a:t>
            </a:r>
            <a:r>
              <a:rPr lang="fr-BE" sz="1200" dirty="0" smtClean="0"/>
              <a:t>Aix-en-Provence</a:t>
            </a:r>
            <a:r>
              <a:rPr lang="fr-BE" sz="1200" dirty="0"/>
              <a:t>, </a:t>
            </a:r>
            <a:r>
              <a:rPr lang="fr-BE" sz="1200" dirty="0" err="1"/>
              <a:t>with</a:t>
            </a:r>
            <a:r>
              <a:rPr lang="fr-BE" sz="1200" dirty="0"/>
              <a:t> photos by Nigel Henderson</a:t>
            </a:r>
            <a:endParaRPr lang="en-US"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1" y="2877308"/>
            <a:ext cx="11596915" cy="3568282"/>
          </a:xfrm>
          <a:prstGeom prst="rect">
            <a:avLst/>
          </a:prstGeom>
        </p:spPr>
      </p:pic>
    </p:spTree>
    <p:extLst>
      <p:ext uri="{BB962C8B-B14F-4D97-AF65-F5344CB8AC3E}">
        <p14:creationId xmlns:p14="http://schemas.microsoft.com/office/powerpoint/2010/main" val="18591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2800" b="1" i="1" dirty="0" smtClean="0"/>
              <a:t>Mort des CIAM. Avènement du Team </a:t>
            </a:r>
            <a:r>
              <a:rPr lang="fr-BE" sz="2800" b="1" i="1" dirty="0" err="1" smtClean="0"/>
              <a:t>Ten</a:t>
            </a:r>
            <a:endParaRPr lang="fr-BE" sz="2800" b="1" i="1" dirty="0"/>
          </a:p>
        </p:txBody>
      </p:sp>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1200" dirty="0" smtClean="0"/>
              <a:t>Vidéo </a:t>
            </a:r>
            <a:r>
              <a:rPr lang="fr-BE" sz="1200" dirty="0" err="1" smtClean="0"/>
              <a:t>tounrée</a:t>
            </a:r>
            <a:r>
              <a:rPr lang="fr-BE" sz="1200" dirty="0" smtClean="0"/>
              <a:t> lors du Congrès d’Otterlo en 1959 annonçant la mort des CIAM</a:t>
            </a:r>
            <a:endParaRPr lang="en-US" sz="1200" dirty="0"/>
          </a:p>
        </p:txBody>
      </p:sp>
      <p:pic>
        <p:nvPicPr>
          <p:cNvPr id="2" name="Image 1"/>
          <p:cNvPicPr>
            <a:picLocks noChangeAspect="1"/>
          </p:cNvPicPr>
          <p:nvPr/>
        </p:nvPicPr>
        <p:blipFill>
          <a:blip r:embed="rId2"/>
          <a:stretch>
            <a:fillRect/>
          </a:stretch>
        </p:blipFill>
        <p:spPr>
          <a:xfrm>
            <a:off x="3089189" y="1201237"/>
            <a:ext cx="8783497" cy="4938305"/>
          </a:xfrm>
          <a:prstGeom prst="rect">
            <a:avLst/>
          </a:prstGeom>
        </p:spPr>
      </p:pic>
    </p:spTree>
    <p:extLst>
      <p:ext uri="{BB962C8B-B14F-4D97-AF65-F5344CB8AC3E}">
        <p14:creationId xmlns:p14="http://schemas.microsoft.com/office/powerpoint/2010/main" val="26453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2800" b="1" i="1" dirty="0" smtClean="0"/>
              <a:t>Ecrits</a:t>
            </a:r>
            <a:endParaRPr lang="fr-BE" sz="2800" b="1" i="1" dirty="0"/>
          </a:p>
        </p:txBody>
      </p:sp>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1200" dirty="0" smtClean="0"/>
              <a:t>Liste d’écrits de 1952-1990</a:t>
            </a:r>
            <a:endParaRPr lang="en-US" sz="1200" dirty="0"/>
          </a:p>
        </p:txBody>
      </p:sp>
      <p:grpSp>
        <p:nvGrpSpPr>
          <p:cNvPr id="26" name="Groupe 25"/>
          <p:cNvGrpSpPr/>
          <p:nvPr/>
        </p:nvGrpSpPr>
        <p:grpSpPr>
          <a:xfrm>
            <a:off x="221297" y="2546732"/>
            <a:ext cx="11782017" cy="3636354"/>
            <a:chOff x="353201" y="979189"/>
            <a:chExt cx="7571908" cy="2336963"/>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00" y="979189"/>
              <a:ext cx="757264" cy="108000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64" y="979189"/>
              <a:ext cx="757662" cy="10800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928" y="979189"/>
              <a:ext cx="757662" cy="108000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863" y="979189"/>
              <a:ext cx="758991" cy="1080000"/>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127" y="979189"/>
              <a:ext cx="758595" cy="1080000"/>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8391" y="979189"/>
              <a:ext cx="758991" cy="1080000"/>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5259" y="979189"/>
              <a:ext cx="757662" cy="1080000"/>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919" y="979189"/>
              <a:ext cx="758991" cy="1080000"/>
            </a:xfrm>
            <a:prstGeom prst="rect">
              <a:avLst/>
            </a:prstGeom>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9785" y="979189"/>
              <a:ext cx="757662" cy="1080000"/>
            </a:xfrm>
            <a:prstGeom prst="rect">
              <a:avLst/>
            </a:prstGeom>
          </p:spPr>
        </p:pic>
        <p:pic>
          <p:nvPicPr>
            <p:cNvPr id="15" name="Imag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7447" y="979189"/>
              <a:ext cx="757264" cy="1080000"/>
            </a:xfrm>
            <a:prstGeom prst="rect">
              <a:avLst/>
            </a:prstGeom>
          </p:spPr>
        </p:pic>
        <p:pic>
          <p:nvPicPr>
            <p:cNvPr id="16" name="Imag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3201" y="2236152"/>
              <a:ext cx="757662" cy="1080000"/>
            </a:xfrm>
            <a:prstGeom prst="rect">
              <a:avLst/>
            </a:prstGeom>
          </p:spPr>
        </p:pic>
        <p:pic>
          <p:nvPicPr>
            <p:cNvPr id="17" name="Imag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0266" y="2236152"/>
              <a:ext cx="757662" cy="1080000"/>
            </a:xfrm>
            <a:prstGeom prst="rect">
              <a:avLst/>
            </a:prstGeom>
          </p:spPr>
        </p:pic>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65268" y="2236152"/>
              <a:ext cx="758595" cy="1080000"/>
            </a:xfrm>
            <a:prstGeom prst="rect">
              <a:avLst/>
            </a:prstGeom>
          </p:spPr>
        </p:pic>
        <p:pic>
          <p:nvPicPr>
            <p:cNvPr id="19" name="Imag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23862" y="2236152"/>
              <a:ext cx="758991" cy="1080000"/>
            </a:xfrm>
            <a:prstGeom prst="rect">
              <a:avLst/>
            </a:prstGeom>
          </p:spPr>
        </p:pic>
        <p:pic>
          <p:nvPicPr>
            <p:cNvPr id="20" name="Imag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81593" y="2236152"/>
              <a:ext cx="757662" cy="1080000"/>
            </a:xfrm>
            <a:prstGeom prst="rect">
              <a:avLst/>
            </a:prstGeom>
          </p:spPr>
        </p:pic>
        <p:pic>
          <p:nvPicPr>
            <p:cNvPr id="21" name="Imag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39254" y="2236152"/>
              <a:ext cx="757264" cy="1080000"/>
            </a:xfrm>
            <a:prstGeom prst="rect">
              <a:avLst/>
            </a:prstGeom>
          </p:spPr>
        </p:pic>
        <p:pic>
          <p:nvPicPr>
            <p:cNvPr id="22" name="Imag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93534" y="2236152"/>
              <a:ext cx="759385" cy="1080000"/>
            </a:xfrm>
            <a:prstGeom prst="rect">
              <a:avLst/>
            </a:prstGeom>
          </p:spPr>
        </p:pic>
        <p:pic>
          <p:nvPicPr>
            <p:cNvPr id="23" name="Imag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49934" y="2236152"/>
              <a:ext cx="757264" cy="1080000"/>
            </a:xfrm>
            <a:prstGeom prst="rect">
              <a:avLst/>
            </a:prstGeom>
          </p:spPr>
        </p:pic>
        <p:pic>
          <p:nvPicPr>
            <p:cNvPr id="24" name="Imag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01229" y="2236152"/>
              <a:ext cx="759385" cy="1080000"/>
            </a:xfrm>
            <a:prstGeom prst="rect">
              <a:avLst/>
            </a:prstGeom>
          </p:spPr>
        </p:pic>
        <p:pic>
          <p:nvPicPr>
            <p:cNvPr id="25" name="Imag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67447" y="2236152"/>
              <a:ext cx="757662" cy="1080000"/>
            </a:xfrm>
            <a:prstGeom prst="rect">
              <a:avLst/>
            </a:prstGeom>
          </p:spPr>
        </p:pic>
      </p:grpSp>
    </p:spTree>
    <p:extLst>
      <p:ext uri="{BB962C8B-B14F-4D97-AF65-F5344CB8AC3E}">
        <p14:creationId xmlns:p14="http://schemas.microsoft.com/office/powerpoint/2010/main" val="265626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BE" sz="2800" b="1" i="1" dirty="0" smtClean="0"/>
              <a:t>New </a:t>
            </a:r>
            <a:r>
              <a:rPr lang="fr-BE" sz="2800" b="1" i="1" dirty="0" err="1" smtClean="0"/>
              <a:t>Brutalism</a:t>
            </a:r>
            <a:endParaRPr lang="fr-BE" sz="2800" b="1" i="1" dirty="0"/>
          </a:p>
        </p:txBody>
      </p:sp>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dirty="0" err="1"/>
              <a:t>Hunstanton</a:t>
            </a:r>
            <a:r>
              <a:rPr lang="en-US" sz="1200" dirty="0"/>
              <a:t> Secondary Modern School, 1949-1954, </a:t>
            </a:r>
            <a:r>
              <a:rPr lang="en-US" sz="1200" dirty="0" err="1"/>
              <a:t>iew</a:t>
            </a:r>
            <a:r>
              <a:rPr lang="en-US" sz="1200" dirty="0"/>
              <a:t> rom the street with annexes and ha-ha in </a:t>
            </a:r>
            <a:r>
              <a:rPr lang="en-US" sz="1200" dirty="0" err="1"/>
              <a:t>rontphoto</a:t>
            </a:r>
            <a:r>
              <a:rPr lang="en-US" sz="1200" dirty="0"/>
              <a:t>: John </a:t>
            </a:r>
            <a:r>
              <a:rPr lang="en-US" sz="1200" dirty="0" err="1"/>
              <a:t>Maltby</a:t>
            </a:r>
            <a:endParaRPr lang="en-US" sz="1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905" y="1273309"/>
            <a:ext cx="6913781" cy="4759872"/>
          </a:xfrm>
          <a:prstGeom prst="rect">
            <a:avLst/>
          </a:prstGeom>
        </p:spPr>
      </p:pic>
      <p:sp>
        <p:nvSpPr>
          <p:cNvPr id="5" name="Titre 1"/>
          <p:cNvSpPr txBox="1">
            <a:spLocks/>
          </p:cNvSpPr>
          <p:nvPr/>
        </p:nvSpPr>
        <p:spPr>
          <a:xfrm>
            <a:off x="285750" y="1482913"/>
            <a:ext cx="4400550" cy="389217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smtClean="0"/>
              <a:t>" </a:t>
            </a:r>
            <a:r>
              <a:rPr lang="en-US" sz="2800" dirty="0"/>
              <a:t>What is new about the new brutalism among movements is that it finds its closest affinities not in past architectural styles, but in peasant dwelling forms. It has nothing to do with craft, We see architecture as the direct result of a way of life”. Architectural Design, January 1955, printed again in Banham, </a:t>
            </a:r>
            <a:r>
              <a:rPr lang="en-US" sz="2800" i="1" dirty="0"/>
              <a:t>The New Brutalism</a:t>
            </a:r>
            <a:r>
              <a:rPr lang="en-US" sz="2800" dirty="0"/>
              <a:t>, 46. The resurgence of brutalism is highlighted in an article written by Bianchi M. et Van </a:t>
            </a:r>
            <a:r>
              <a:rPr lang="en-US" sz="2800" dirty="0" err="1"/>
              <a:t>Rooyen</a:t>
            </a:r>
            <a:r>
              <a:rPr lang="en-US" sz="2800" dirty="0"/>
              <a:t> X., Housing the multitude: struggling with impermanence and </a:t>
            </a:r>
            <a:r>
              <a:rPr lang="en-US" sz="2800" dirty="0" smtClean="0"/>
              <a:t>singularities.</a:t>
            </a:r>
          </a:p>
          <a:p>
            <a:pPr algn="l"/>
            <a:endParaRPr lang="en-US" sz="2800" dirty="0" smtClean="0"/>
          </a:p>
          <a:p>
            <a:pPr algn="l"/>
            <a:r>
              <a:rPr lang="en-US" sz="2000" dirty="0"/>
              <a:t>Architectural Design, January 1955, printed again in Banham, </a:t>
            </a:r>
            <a:r>
              <a:rPr lang="en-US" sz="2000" i="1" dirty="0"/>
              <a:t>The New Brutalism</a:t>
            </a:r>
            <a:r>
              <a:rPr lang="en-US" sz="2000" dirty="0"/>
              <a:t>, 46. </a:t>
            </a:r>
            <a:endParaRPr lang="fr-BE" sz="2000" dirty="0"/>
          </a:p>
        </p:txBody>
      </p:sp>
    </p:spTree>
    <p:extLst>
      <p:ext uri="{BB962C8B-B14F-4D97-AF65-F5344CB8AC3E}">
        <p14:creationId xmlns:p14="http://schemas.microsoft.com/office/powerpoint/2010/main" val="149730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i="1" dirty="0"/>
              <a:t>Aesthetic of change</a:t>
            </a:r>
            <a:endParaRPr lang="fr-BE" sz="2800" b="1" i="1" dirty="0"/>
          </a:p>
        </p:txBody>
      </p:sp>
      <p:sp>
        <p:nvSpPr>
          <p:cNvPr id="8" name="Titre 1"/>
          <p:cNvSpPr txBox="1">
            <a:spLocks/>
          </p:cNvSpPr>
          <p:nvPr/>
        </p:nvSpPr>
        <p:spPr>
          <a:xfrm>
            <a:off x="2859314" y="60331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dirty="0" smtClean="0"/>
              <a:t>Santa Monica House, Charles and Ray Eames, California (USA), 1949</a:t>
            </a:r>
            <a:endParaRPr lang="en-US"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941149"/>
            <a:ext cx="7072086" cy="5504441"/>
          </a:xfrm>
          <a:prstGeom prst="rect">
            <a:avLst/>
          </a:prstGeom>
        </p:spPr>
      </p:pic>
    </p:spTree>
    <p:extLst>
      <p:ext uri="{BB962C8B-B14F-4D97-AF65-F5344CB8AC3E}">
        <p14:creationId xmlns:p14="http://schemas.microsoft.com/office/powerpoint/2010/main" val="342945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28686" y="0"/>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i="1" dirty="0"/>
              <a:t>Conglomerate Ordering</a:t>
            </a:r>
            <a:endParaRPr lang="fr-BE" sz="2800" i="1" dirty="0"/>
          </a:p>
        </p:txBody>
      </p:sp>
      <p:sp>
        <p:nvSpPr>
          <p:cNvPr id="8" name="Titre 1"/>
          <p:cNvSpPr txBox="1">
            <a:spLocks/>
          </p:cNvSpPr>
          <p:nvPr/>
        </p:nvSpPr>
        <p:spPr>
          <a:xfrm>
            <a:off x="2846614" y="5868081"/>
            <a:ext cx="9144000" cy="824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dirty="0" err="1" smtClean="0"/>
              <a:t>Smithsons</a:t>
            </a:r>
            <a:r>
              <a:rPr lang="en-US" sz="1200" dirty="0" smtClean="0"/>
              <a:t>’ buildings for University of Bath II, 1988</a:t>
            </a:r>
            <a:endParaRPr lang="en-US" sz="1200" dirty="0"/>
          </a:p>
        </p:txBody>
      </p:sp>
      <p:sp>
        <p:nvSpPr>
          <p:cNvPr id="5" name="Titre 1"/>
          <p:cNvSpPr txBox="1">
            <a:spLocks/>
          </p:cNvSpPr>
          <p:nvPr/>
        </p:nvSpPr>
        <p:spPr>
          <a:xfrm>
            <a:off x="417286" y="1800714"/>
            <a:ext cx="4622800" cy="377458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smtClean="0"/>
              <a:t>“A </a:t>
            </a:r>
            <a:r>
              <a:rPr lang="en-US" sz="2800" dirty="0"/>
              <a:t>building built in the conglomerate order: has a spatial presence, more impressive than that of the simple object; something that is in no way reducible to a geometric scheme, which cannot be communicated in a two-dimensional image.</a:t>
            </a:r>
            <a:endParaRPr lang="fr-BE" sz="2800" dirty="0"/>
          </a:p>
          <a:p>
            <a:pPr algn="l"/>
            <a:r>
              <a:rPr lang="en-US" sz="2800" dirty="0"/>
              <a:t>It has the ability to absorb spontaneous additions, technical changes, without these things disturbing the sense of order; on the contrary, they intensify it. It can be adapted to a use other than that described in the "agreement of use" of the built complex of which it was a part</a:t>
            </a:r>
            <a:r>
              <a:rPr lang="en-US" sz="2800" dirty="0" smtClean="0"/>
              <a:t>.”</a:t>
            </a:r>
          </a:p>
          <a:p>
            <a:pPr algn="l"/>
            <a:endParaRPr lang="en-US" sz="2800" dirty="0"/>
          </a:p>
          <a:p>
            <a:pPr algn="l"/>
            <a:r>
              <a:rPr lang="fr-BE" sz="2300" dirty="0"/>
              <a:t>Peter </a:t>
            </a:r>
            <a:r>
              <a:rPr lang="fr-BE" sz="2300" dirty="0" err="1"/>
              <a:t>Smithson</a:t>
            </a:r>
            <a:r>
              <a:rPr lang="fr-BE" sz="2300" dirty="0"/>
              <a:t>, “Canons de l’ordre conglomérat”, in </a:t>
            </a:r>
            <a:r>
              <a:rPr lang="fr-BE" sz="2300" i="1" dirty="0"/>
              <a:t>L’architecture d’aujourd’hui, </a:t>
            </a:r>
            <a:r>
              <a:rPr lang="fr-BE" sz="2300" dirty="0"/>
              <a:t>octobre 1989, 140</a:t>
            </a:r>
            <a:r>
              <a:rPr lang="en-US" sz="2300" dirty="0" smtClean="0"/>
              <a:t> “</a:t>
            </a:r>
            <a:endParaRPr lang="fr-BE" sz="2300" i="1" dirty="0"/>
          </a:p>
        </p:txBody>
      </p:sp>
      <p:grpSp>
        <p:nvGrpSpPr>
          <p:cNvPr id="7" name="Groupe 6"/>
          <p:cNvGrpSpPr/>
          <p:nvPr/>
        </p:nvGrpSpPr>
        <p:grpSpPr>
          <a:xfrm>
            <a:off x="5803900" y="1229255"/>
            <a:ext cx="6068786" cy="5160373"/>
            <a:chOff x="6711768" y="2001228"/>
            <a:chExt cx="5160918" cy="438840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5121" y="2001228"/>
              <a:ext cx="1977565" cy="4386872"/>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768" y="2001228"/>
              <a:ext cx="3061675" cy="4388400"/>
            </a:xfrm>
            <a:prstGeom prst="rect">
              <a:avLst/>
            </a:prstGeom>
          </p:spPr>
        </p:pic>
      </p:grpSp>
    </p:spTree>
    <p:extLst>
      <p:ext uri="{BB962C8B-B14F-4D97-AF65-F5344CB8AC3E}">
        <p14:creationId xmlns:p14="http://schemas.microsoft.com/office/powerpoint/2010/main" val="25577987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371</Words>
  <Application>Microsoft Office PowerPoint</Application>
  <PresentationFormat>Grand écran</PresentationFormat>
  <Paragraphs>30</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Présentation PowerPoint</vt:lpstr>
      <vt:lpstr>Xavier Van Rooyen Architecte, chercheur ULiège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Portables Enseignants</dc:creator>
  <cp:lastModifiedBy>Portables Enseignants</cp:lastModifiedBy>
  <cp:revision>8</cp:revision>
  <dcterms:created xsi:type="dcterms:W3CDTF">2019-09-18T07:43:03Z</dcterms:created>
  <dcterms:modified xsi:type="dcterms:W3CDTF">2019-11-20T11:30:12Z</dcterms:modified>
</cp:coreProperties>
</file>