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1"/>
  </p:notesMasterIdLst>
  <p:handoutMasterIdLst>
    <p:handoutMasterId r:id="rId82"/>
  </p:handoutMasterIdLst>
  <p:sldIdLst>
    <p:sldId id="256" r:id="rId2"/>
    <p:sldId id="367" r:id="rId3"/>
    <p:sldId id="368" r:id="rId4"/>
    <p:sldId id="369" r:id="rId5"/>
    <p:sldId id="334" r:id="rId6"/>
    <p:sldId id="351" r:id="rId7"/>
    <p:sldId id="352" r:id="rId8"/>
    <p:sldId id="353" r:id="rId9"/>
    <p:sldId id="354" r:id="rId10"/>
    <p:sldId id="355" r:id="rId11"/>
    <p:sldId id="357" r:id="rId12"/>
    <p:sldId id="356" r:id="rId13"/>
    <p:sldId id="360" r:id="rId14"/>
    <p:sldId id="337" r:id="rId15"/>
    <p:sldId id="358" r:id="rId16"/>
    <p:sldId id="359" r:id="rId17"/>
    <p:sldId id="362" r:id="rId18"/>
    <p:sldId id="363" r:id="rId19"/>
    <p:sldId id="257" r:id="rId20"/>
    <p:sldId id="293" r:id="rId21"/>
    <p:sldId id="262" r:id="rId22"/>
    <p:sldId id="260" r:id="rId23"/>
    <p:sldId id="263" r:id="rId24"/>
    <p:sldId id="264" r:id="rId25"/>
    <p:sldId id="265" r:id="rId26"/>
    <p:sldId id="266" r:id="rId27"/>
    <p:sldId id="267" r:id="rId28"/>
    <p:sldId id="339" r:id="rId29"/>
    <p:sldId id="268" r:id="rId30"/>
    <p:sldId id="269" r:id="rId31"/>
    <p:sldId id="270" r:id="rId32"/>
    <p:sldId id="322" r:id="rId33"/>
    <p:sldId id="309" r:id="rId34"/>
    <p:sldId id="271" r:id="rId35"/>
    <p:sldId id="272" r:id="rId36"/>
    <p:sldId id="273" r:id="rId37"/>
    <p:sldId id="274" r:id="rId38"/>
    <p:sldId id="329" r:id="rId39"/>
    <p:sldId id="330" r:id="rId40"/>
    <p:sldId id="331" r:id="rId41"/>
    <p:sldId id="332" r:id="rId42"/>
    <p:sldId id="366" r:id="rId43"/>
    <p:sldId id="277" r:id="rId44"/>
    <p:sldId id="278" r:id="rId45"/>
    <p:sldId id="364" r:id="rId46"/>
    <p:sldId id="280" r:id="rId47"/>
    <p:sldId id="281" r:id="rId48"/>
    <p:sldId id="282" r:id="rId49"/>
    <p:sldId id="310" r:id="rId50"/>
    <p:sldId id="312" r:id="rId51"/>
    <p:sldId id="314" r:id="rId52"/>
    <p:sldId id="316" r:id="rId53"/>
    <p:sldId id="317" r:id="rId54"/>
    <p:sldId id="318" r:id="rId55"/>
    <p:sldId id="326" r:id="rId56"/>
    <p:sldId id="333" r:id="rId57"/>
    <p:sldId id="290" r:id="rId58"/>
    <p:sldId id="327" r:id="rId59"/>
    <p:sldId id="297" r:id="rId60"/>
    <p:sldId id="324" r:id="rId61"/>
    <p:sldId id="295" r:id="rId62"/>
    <p:sldId id="296" r:id="rId63"/>
    <p:sldId id="328" r:id="rId64"/>
    <p:sldId id="340" r:id="rId65"/>
    <p:sldId id="323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65" r:id="rId76"/>
    <p:sldId id="350" r:id="rId77"/>
    <p:sldId id="305" r:id="rId78"/>
    <p:sldId id="308" r:id="rId79"/>
    <p:sldId id="258" r:id="rId8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21"/>
  </p:normalViewPr>
  <p:slideViewPr>
    <p:cSldViewPr snapToGrid="0" snapToObjects="1">
      <p:cViewPr varScale="1">
        <p:scale>
          <a:sx n="94" d="100"/>
          <a:sy n="94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erjanspierre:Documents:recherche:Art2018:Elections:Scruti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Roy!$K$3</c:f>
              <c:strCache>
                <c:ptCount val="1"/>
                <c:pt idx="0">
                  <c:v>Chrétiens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Roy!$K$4:$K$33</c:f>
              <c:numCache>
                <c:formatCode>General</c:formatCode>
                <c:ptCount val="30"/>
                <c:pt idx="0">
                  <c:v>29.5</c:v>
                </c:pt>
                <c:pt idx="1">
                  <c:v>29.5</c:v>
                </c:pt>
                <c:pt idx="2">
                  <c:v>33.200000000000003</c:v>
                </c:pt>
                <c:pt idx="3">
                  <c:v>31.6</c:v>
                </c:pt>
                <c:pt idx="4">
                  <c:v>33.5</c:v>
                </c:pt>
                <c:pt idx="5">
                  <c:v>24.6</c:v>
                </c:pt>
                <c:pt idx="6">
                  <c:v>22.3</c:v>
                </c:pt>
                <c:pt idx="7">
                  <c:v>36.9</c:v>
                </c:pt>
                <c:pt idx="8">
                  <c:v>38.9</c:v>
                </c:pt>
                <c:pt idx="9">
                  <c:v>41.8</c:v>
                </c:pt>
                <c:pt idx="10">
                  <c:v>36.200000000000003</c:v>
                </c:pt>
                <c:pt idx="11">
                  <c:v>41.4</c:v>
                </c:pt>
                <c:pt idx="12">
                  <c:v>36.200000000000003</c:v>
                </c:pt>
                <c:pt idx="13">
                  <c:v>29.3</c:v>
                </c:pt>
                <c:pt idx="14">
                  <c:v>26.6</c:v>
                </c:pt>
                <c:pt idx="15">
                  <c:v>25.3</c:v>
                </c:pt>
                <c:pt idx="16">
                  <c:v>26.9</c:v>
                </c:pt>
                <c:pt idx="17">
                  <c:v>31.8</c:v>
                </c:pt>
                <c:pt idx="18">
                  <c:v>31.5</c:v>
                </c:pt>
                <c:pt idx="19">
                  <c:v>22.6</c:v>
                </c:pt>
                <c:pt idx="20">
                  <c:v>25.3</c:v>
                </c:pt>
                <c:pt idx="21">
                  <c:v>24</c:v>
                </c:pt>
                <c:pt idx="22">
                  <c:v>21.2</c:v>
                </c:pt>
                <c:pt idx="23">
                  <c:v>21</c:v>
                </c:pt>
                <c:pt idx="24">
                  <c:v>16.899999999999999</c:v>
                </c:pt>
                <c:pt idx="25">
                  <c:v>16.3</c:v>
                </c:pt>
                <c:pt idx="26">
                  <c:v>21.2</c:v>
                </c:pt>
                <c:pt idx="27">
                  <c:v>13.8</c:v>
                </c:pt>
                <c:pt idx="28">
                  <c:v>14.2</c:v>
                </c:pt>
                <c:pt idx="29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B-8542-9FDC-6A0713D90F89}"/>
            </c:ext>
          </c:extLst>
        </c:ser>
        <c:ser>
          <c:idx val="1"/>
          <c:order val="1"/>
          <c:tx>
            <c:strRef>
              <c:f>Roy!$L$3</c:f>
              <c:strCache>
                <c:ptCount val="1"/>
                <c:pt idx="0">
                  <c:v>Socialistes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Roy!$L$4:$L$33</c:f>
              <c:numCache>
                <c:formatCode>General</c:formatCode>
                <c:ptCount val="30"/>
                <c:pt idx="0">
                  <c:v>30.7</c:v>
                </c:pt>
                <c:pt idx="1">
                  <c:v>30.2</c:v>
                </c:pt>
                <c:pt idx="2">
                  <c:v>35</c:v>
                </c:pt>
                <c:pt idx="3">
                  <c:v>32.200000000000003</c:v>
                </c:pt>
                <c:pt idx="4">
                  <c:v>32.299999999999997</c:v>
                </c:pt>
                <c:pt idx="5">
                  <c:v>28.6</c:v>
                </c:pt>
                <c:pt idx="6">
                  <c:v>21.6</c:v>
                </c:pt>
                <c:pt idx="7">
                  <c:v>27.4</c:v>
                </c:pt>
                <c:pt idx="8">
                  <c:v>26.6</c:v>
                </c:pt>
                <c:pt idx="9">
                  <c:v>31.8</c:v>
                </c:pt>
                <c:pt idx="10">
                  <c:v>34.700000000000003</c:v>
                </c:pt>
                <c:pt idx="11">
                  <c:v>33.799999999999997</c:v>
                </c:pt>
                <c:pt idx="12">
                  <c:v>32</c:v>
                </c:pt>
                <c:pt idx="13">
                  <c:v>24.1</c:v>
                </c:pt>
                <c:pt idx="14">
                  <c:v>22.7</c:v>
                </c:pt>
                <c:pt idx="15">
                  <c:v>21.3</c:v>
                </c:pt>
                <c:pt idx="16">
                  <c:v>26.1</c:v>
                </c:pt>
                <c:pt idx="17">
                  <c:v>23.3</c:v>
                </c:pt>
                <c:pt idx="18">
                  <c:v>22.1</c:v>
                </c:pt>
                <c:pt idx="19">
                  <c:v>21.5</c:v>
                </c:pt>
                <c:pt idx="20">
                  <c:v>24.5</c:v>
                </c:pt>
                <c:pt idx="21">
                  <c:v>26.6</c:v>
                </c:pt>
                <c:pt idx="22">
                  <c:v>22</c:v>
                </c:pt>
                <c:pt idx="23">
                  <c:v>20.6</c:v>
                </c:pt>
                <c:pt idx="24">
                  <c:v>16.7</c:v>
                </c:pt>
                <c:pt idx="25">
                  <c:v>24.2</c:v>
                </c:pt>
                <c:pt idx="26">
                  <c:v>18.3</c:v>
                </c:pt>
                <c:pt idx="27">
                  <c:v>19.3</c:v>
                </c:pt>
                <c:pt idx="28">
                  <c:v>17.5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9B-8542-9FDC-6A0713D90F89}"/>
            </c:ext>
          </c:extLst>
        </c:ser>
        <c:ser>
          <c:idx val="2"/>
          <c:order val="2"/>
          <c:tx>
            <c:strRef>
              <c:f>Roy!$M$3</c:f>
              <c:strCache>
                <c:ptCount val="1"/>
                <c:pt idx="0">
                  <c:v>Libéraux</c:v>
                </c:pt>
              </c:strCache>
            </c:strRef>
          </c:tx>
          <c:spPr>
            <a:solidFill>
              <a:srgbClr val="0000FF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Roy!$M$4:$M$33</c:f>
              <c:numCache>
                <c:formatCode>General</c:formatCode>
                <c:ptCount val="30"/>
                <c:pt idx="0">
                  <c:v>14.8</c:v>
                </c:pt>
                <c:pt idx="1">
                  <c:v>15.4</c:v>
                </c:pt>
                <c:pt idx="2">
                  <c:v>13</c:v>
                </c:pt>
                <c:pt idx="3">
                  <c:v>14.8</c:v>
                </c:pt>
                <c:pt idx="4">
                  <c:v>12.3</c:v>
                </c:pt>
                <c:pt idx="5">
                  <c:v>11</c:v>
                </c:pt>
                <c:pt idx="6">
                  <c:v>12.6</c:v>
                </c:pt>
                <c:pt idx="7">
                  <c:v>7.7</c:v>
                </c:pt>
                <c:pt idx="8">
                  <c:v>13.6</c:v>
                </c:pt>
                <c:pt idx="9">
                  <c:v>9.9</c:v>
                </c:pt>
                <c:pt idx="10">
                  <c:v>10.7</c:v>
                </c:pt>
                <c:pt idx="11">
                  <c:v>9.8000000000000007</c:v>
                </c:pt>
                <c:pt idx="12">
                  <c:v>10.8</c:v>
                </c:pt>
                <c:pt idx="13">
                  <c:v>18.399999999999999</c:v>
                </c:pt>
                <c:pt idx="14">
                  <c:v>17.5</c:v>
                </c:pt>
                <c:pt idx="15">
                  <c:v>13.8</c:v>
                </c:pt>
                <c:pt idx="16">
                  <c:v>12.6</c:v>
                </c:pt>
                <c:pt idx="17">
                  <c:v>12</c:v>
                </c:pt>
                <c:pt idx="18">
                  <c:v>14.2</c:v>
                </c:pt>
                <c:pt idx="19">
                  <c:v>18.3</c:v>
                </c:pt>
                <c:pt idx="20">
                  <c:v>18.2</c:v>
                </c:pt>
                <c:pt idx="21">
                  <c:v>18.3</c:v>
                </c:pt>
                <c:pt idx="22">
                  <c:v>17.399999999999999</c:v>
                </c:pt>
                <c:pt idx="23">
                  <c:v>19.7</c:v>
                </c:pt>
                <c:pt idx="24">
                  <c:v>20.7</c:v>
                </c:pt>
                <c:pt idx="25">
                  <c:v>23.2</c:v>
                </c:pt>
                <c:pt idx="26">
                  <c:v>21.3</c:v>
                </c:pt>
                <c:pt idx="27">
                  <c:v>15.1</c:v>
                </c:pt>
                <c:pt idx="28">
                  <c:v>16.600000000000001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9B-8542-9FDC-6A0713D90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050552"/>
        <c:axId val="-2127753688"/>
      </c:areaChart>
      <c:catAx>
        <c:axId val="-2127050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7753688"/>
        <c:crosses val="autoZero"/>
        <c:auto val="1"/>
        <c:lblAlgn val="ctr"/>
        <c:lblOffset val="100"/>
        <c:noMultiLvlLbl val="0"/>
      </c:catAx>
      <c:valAx>
        <c:axId val="-2127753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7050552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C9535-0702-3F4E-8ABE-88D1201C9CF4}" type="doc">
      <dgm:prSet loTypeId="urn:microsoft.com/office/officeart/2005/8/layout/pList1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84B7062-7D12-5A43-A9C1-7AC33A0646F0}">
      <dgm:prSet phldrT="[Texte]"/>
      <dgm:spPr/>
      <dgm:t>
        <a:bodyPr/>
        <a:lstStyle/>
        <a:p>
          <a:r>
            <a:rPr lang="fr-FR" dirty="0"/>
            <a:t>PS</a:t>
          </a:r>
        </a:p>
      </dgm:t>
    </dgm:pt>
    <dgm:pt modelId="{2325FC44-9D13-694D-9DF4-61B26AA5FE70}" type="parTrans" cxnId="{562108A3-5F46-C344-9737-7612E20053DB}">
      <dgm:prSet/>
      <dgm:spPr/>
      <dgm:t>
        <a:bodyPr/>
        <a:lstStyle/>
        <a:p>
          <a:endParaRPr lang="fr-FR"/>
        </a:p>
      </dgm:t>
    </dgm:pt>
    <dgm:pt modelId="{1FC7F3FD-AE61-A941-BE0D-EE47CB2B3C19}" type="sibTrans" cxnId="{562108A3-5F46-C344-9737-7612E20053DB}">
      <dgm:prSet/>
      <dgm:spPr/>
      <dgm:t>
        <a:bodyPr/>
        <a:lstStyle/>
        <a:p>
          <a:endParaRPr lang="fr-FR"/>
        </a:p>
      </dgm:t>
    </dgm:pt>
    <dgm:pt modelId="{141CF4BC-87BB-A245-A5BA-0CD84B73D0B0}">
      <dgm:prSet phldrT="[Texte]"/>
      <dgm:spPr/>
      <dgm:t>
        <a:bodyPr/>
        <a:lstStyle/>
        <a:p>
          <a:r>
            <a:rPr lang="fr-FR" dirty="0" err="1"/>
            <a:t>SPa</a:t>
          </a:r>
          <a:endParaRPr lang="fr-FR" dirty="0"/>
        </a:p>
      </dgm:t>
    </dgm:pt>
    <dgm:pt modelId="{642D1F94-7879-4348-8B6D-6F588B26F417}" type="parTrans" cxnId="{2C06CB19-CC25-0D40-BB4A-5444899A65D0}">
      <dgm:prSet/>
      <dgm:spPr/>
      <dgm:t>
        <a:bodyPr/>
        <a:lstStyle/>
        <a:p>
          <a:endParaRPr lang="fr-FR"/>
        </a:p>
      </dgm:t>
    </dgm:pt>
    <dgm:pt modelId="{E0EDC499-2A82-A84F-ADC7-25E73F5A499E}" type="sibTrans" cxnId="{2C06CB19-CC25-0D40-BB4A-5444899A65D0}">
      <dgm:prSet/>
      <dgm:spPr/>
      <dgm:t>
        <a:bodyPr/>
        <a:lstStyle/>
        <a:p>
          <a:endParaRPr lang="fr-FR"/>
        </a:p>
      </dgm:t>
    </dgm:pt>
    <dgm:pt modelId="{447B81E0-25B4-C24D-A7CE-8DC835704104}">
      <dgm:prSet phldrT="[Texte]"/>
      <dgm:spPr/>
      <dgm:t>
        <a:bodyPr/>
        <a:lstStyle/>
        <a:p>
          <a:r>
            <a:rPr lang="fr-FR" dirty="0"/>
            <a:t>MR</a:t>
          </a:r>
        </a:p>
      </dgm:t>
    </dgm:pt>
    <dgm:pt modelId="{D7CB4541-FB96-9F46-BE1B-F2EFC6DF50B2}" type="parTrans" cxnId="{73CEE6F8-96AB-654B-9CCC-A44AAF956D4B}">
      <dgm:prSet/>
      <dgm:spPr/>
      <dgm:t>
        <a:bodyPr/>
        <a:lstStyle/>
        <a:p>
          <a:endParaRPr lang="fr-FR"/>
        </a:p>
      </dgm:t>
    </dgm:pt>
    <dgm:pt modelId="{B0976A15-5171-BD4C-AE0F-463C26CE32AD}" type="sibTrans" cxnId="{73CEE6F8-96AB-654B-9CCC-A44AAF956D4B}">
      <dgm:prSet/>
      <dgm:spPr/>
      <dgm:t>
        <a:bodyPr/>
        <a:lstStyle/>
        <a:p>
          <a:endParaRPr lang="fr-FR"/>
        </a:p>
      </dgm:t>
    </dgm:pt>
    <dgm:pt modelId="{FCD4EE84-F9CA-FB46-BE21-9CFC9A5A7A4D}">
      <dgm:prSet phldrT="[Texte]"/>
      <dgm:spPr/>
      <dgm:t>
        <a:bodyPr/>
        <a:lstStyle/>
        <a:p>
          <a:r>
            <a:rPr lang="fr-FR" dirty="0" err="1"/>
            <a:t>N-Va</a:t>
          </a:r>
          <a:endParaRPr lang="fr-FR" dirty="0"/>
        </a:p>
      </dgm:t>
    </dgm:pt>
    <dgm:pt modelId="{187C6019-79DE-9E44-BE7E-F66CD55FC1D8}" type="parTrans" cxnId="{2EECF50A-95EE-ED4B-822B-B89D94A56410}">
      <dgm:prSet/>
      <dgm:spPr/>
      <dgm:t>
        <a:bodyPr/>
        <a:lstStyle/>
        <a:p>
          <a:endParaRPr lang="fr-FR"/>
        </a:p>
      </dgm:t>
    </dgm:pt>
    <dgm:pt modelId="{8E059525-F35A-124B-ADD0-932FF6334D00}" type="sibTrans" cxnId="{2EECF50A-95EE-ED4B-822B-B89D94A56410}">
      <dgm:prSet/>
      <dgm:spPr/>
      <dgm:t>
        <a:bodyPr/>
        <a:lstStyle/>
        <a:p>
          <a:endParaRPr lang="fr-FR"/>
        </a:p>
      </dgm:t>
    </dgm:pt>
    <dgm:pt modelId="{C367325C-411F-DF46-81DB-2A9CE6304990}" type="pres">
      <dgm:prSet presAssocID="{66DC9535-0702-3F4E-8ABE-88D1201C9CF4}" presName="Name0" presStyleCnt="0">
        <dgm:presLayoutVars>
          <dgm:dir/>
          <dgm:resizeHandles val="exact"/>
        </dgm:presLayoutVars>
      </dgm:prSet>
      <dgm:spPr/>
    </dgm:pt>
    <dgm:pt modelId="{2E06B2DB-622E-1B4D-99D8-82084D1342E3}" type="pres">
      <dgm:prSet presAssocID="{A84B7062-7D12-5A43-A9C1-7AC33A0646F0}" presName="compNode" presStyleCnt="0"/>
      <dgm:spPr/>
    </dgm:pt>
    <dgm:pt modelId="{0FA95A37-4361-A148-8F12-4E36233D3485}" type="pres">
      <dgm:prSet presAssocID="{A84B7062-7D12-5A43-A9C1-7AC33A0646F0}" presName="pictRect" presStyleLbl="node1" presStyleIdx="0" presStyleCnt="4" custFlipVert="1" custScaleX="64312" custScaleY="64318" custLinFactY="48612" custLinFactNeighborX="-18941" custLinFactNeighborY="100000"/>
      <dgm:spPr>
        <a:solidFill>
          <a:srgbClr val="FF0000"/>
        </a:solidFill>
        <a:ln>
          <a:solidFill>
            <a:srgbClr val="FF0000"/>
          </a:solidFill>
        </a:ln>
      </dgm:spPr>
    </dgm:pt>
    <dgm:pt modelId="{8DF5B468-6415-B74B-9363-0F71D029D009}" type="pres">
      <dgm:prSet presAssocID="{A84B7062-7D12-5A43-A9C1-7AC33A0646F0}" presName="textRect" presStyleLbl="revTx" presStyleIdx="0" presStyleCnt="4" custScaleX="30140" custScaleY="116199" custLinFactY="28949" custLinFactNeighborY="100000">
        <dgm:presLayoutVars>
          <dgm:bulletEnabled val="1"/>
        </dgm:presLayoutVars>
      </dgm:prSet>
      <dgm:spPr/>
    </dgm:pt>
    <dgm:pt modelId="{D27E71C7-5262-F84A-B949-38FECA028242}" type="pres">
      <dgm:prSet presAssocID="{1FC7F3FD-AE61-A941-BE0D-EE47CB2B3C19}" presName="sibTrans" presStyleLbl="sibTrans2D1" presStyleIdx="0" presStyleCnt="0"/>
      <dgm:spPr/>
    </dgm:pt>
    <dgm:pt modelId="{293EFA04-3F06-794E-80FA-D9BD520B74A6}" type="pres">
      <dgm:prSet presAssocID="{141CF4BC-87BB-A245-A5BA-0CD84B73D0B0}" presName="compNode" presStyleCnt="0"/>
      <dgm:spPr/>
    </dgm:pt>
    <dgm:pt modelId="{031A2FE8-00B8-734C-B350-39876DE0FB8B}" type="pres">
      <dgm:prSet presAssocID="{141CF4BC-87BB-A245-A5BA-0CD84B73D0B0}" presName="pictRect" presStyleLbl="node1" presStyleIdx="1" presStyleCnt="4" custScaleX="27074" custScaleY="34844" custLinFactNeighborX="77856" custLinFactNeighborY="-27728"/>
      <dgm:spPr>
        <a:solidFill>
          <a:srgbClr val="FF6600"/>
        </a:solidFill>
      </dgm:spPr>
    </dgm:pt>
    <dgm:pt modelId="{61B7D5F3-9318-4A4B-A862-3D462E2FCB9C}" type="pres">
      <dgm:prSet presAssocID="{141CF4BC-87BB-A245-A5BA-0CD84B73D0B0}" presName="textRect" presStyleLbl="revTx" presStyleIdx="1" presStyleCnt="4" custScaleX="51900" custScaleY="55435" custLinFactY="-100000" custLinFactNeighborX="51499" custLinFactNeighborY="-161174">
        <dgm:presLayoutVars>
          <dgm:bulletEnabled val="1"/>
        </dgm:presLayoutVars>
      </dgm:prSet>
      <dgm:spPr/>
    </dgm:pt>
    <dgm:pt modelId="{CCFE18F5-39C2-4D41-BAD3-DAD0D5ADDC51}" type="pres">
      <dgm:prSet presAssocID="{E0EDC499-2A82-A84F-ADC7-25E73F5A499E}" presName="sibTrans" presStyleLbl="sibTrans2D1" presStyleIdx="0" presStyleCnt="0"/>
      <dgm:spPr/>
    </dgm:pt>
    <dgm:pt modelId="{CDE0C10D-2FFB-4F4C-A3F7-1D5AC45D5E65}" type="pres">
      <dgm:prSet presAssocID="{447B81E0-25B4-C24D-A7CE-8DC835704104}" presName="compNode" presStyleCnt="0"/>
      <dgm:spPr/>
    </dgm:pt>
    <dgm:pt modelId="{ECB58784-2A11-FD4E-A595-81991EA75D7A}" type="pres">
      <dgm:prSet presAssocID="{447B81E0-25B4-C24D-A7CE-8DC835704104}" presName="pictRect" presStyleLbl="node1" presStyleIdx="2" presStyleCnt="4" custScaleX="33132" custScaleY="57817" custLinFactX="-5334" custLinFactY="42368" custLinFactNeighborX="-100000" custLinFactNeighborY="100000"/>
      <dgm:spPr>
        <a:solidFill>
          <a:srgbClr val="008000"/>
        </a:solidFill>
        <a:ln>
          <a:solidFill>
            <a:srgbClr val="008000"/>
          </a:solidFill>
        </a:ln>
      </dgm:spPr>
    </dgm:pt>
    <dgm:pt modelId="{7AE74571-FB37-484D-A108-501D5084096C}" type="pres">
      <dgm:prSet presAssocID="{447B81E0-25B4-C24D-A7CE-8DC835704104}" presName="textRect" presStyleLbl="revTx" presStyleIdx="2" presStyleCnt="4" custLinFactNeighborX="-20980" custLinFactNeighborY="40027">
        <dgm:presLayoutVars>
          <dgm:bulletEnabled val="1"/>
        </dgm:presLayoutVars>
      </dgm:prSet>
      <dgm:spPr/>
    </dgm:pt>
    <dgm:pt modelId="{A8C479ED-CDE4-D546-B734-2F6C6ECA2449}" type="pres">
      <dgm:prSet presAssocID="{B0976A15-5171-BD4C-AE0F-463C26CE32AD}" presName="sibTrans" presStyleLbl="sibTrans2D1" presStyleIdx="0" presStyleCnt="0"/>
      <dgm:spPr/>
    </dgm:pt>
    <dgm:pt modelId="{68BA2706-8581-F44B-B920-B5D3821D2A6F}" type="pres">
      <dgm:prSet presAssocID="{FCD4EE84-F9CA-FB46-BE21-9CFC9A5A7A4D}" presName="compNode" presStyleCnt="0"/>
      <dgm:spPr/>
    </dgm:pt>
    <dgm:pt modelId="{0334B133-2968-554F-9507-0F230391F67E}" type="pres">
      <dgm:prSet presAssocID="{FCD4EE84-F9CA-FB46-BE21-9CFC9A5A7A4D}" presName="pictRect" presStyleLbl="node1" presStyleIdx="3" presStyleCnt="4" custScaleX="68101" custScaleY="71560" custLinFactNeighborX="-29560" custLinFactNeighborY="-50409"/>
      <dgm:spPr>
        <a:solidFill>
          <a:srgbClr val="FFFF00"/>
        </a:solidFill>
      </dgm:spPr>
    </dgm:pt>
    <dgm:pt modelId="{2DB4BEB2-2415-3B43-B107-2D92940D4788}" type="pres">
      <dgm:prSet presAssocID="{FCD4EE84-F9CA-FB46-BE21-9CFC9A5A7A4D}" presName="textRect" presStyleLbl="revTx" presStyleIdx="3" presStyleCnt="4" custScaleX="56366" custScaleY="75147" custLinFactY="-100000" custLinFactNeighborX="-37369" custLinFactNeighborY="-182920">
        <dgm:presLayoutVars>
          <dgm:bulletEnabled val="1"/>
        </dgm:presLayoutVars>
      </dgm:prSet>
      <dgm:spPr/>
    </dgm:pt>
  </dgm:ptLst>
  <dgm:cxnLst>
    <dgm:cxn modelId="{2EECF50A-95EE-ED4B-822B-B89D94A56410}" srcId="{66DC9535-0702-3F4E-8ABE-88D1201C9CF4}" destId="{FCD4EE84-F9CA-FB46-BE21-9CFC9A5A7A4D}" srcOrd="3" destOrd="0" parTransId="{187C6019-79DE-9E44-BE7E-F66CD55FC1D8}" sibTransId="{8E059525-F35A-124B-ADD0-932FF6334D00}"/>
    <dgm:cxn modelId="{2C06CB19-CC25-0D40-BB4A-5444899A65D0}" srcId="{66DC9535-0702-3F4E-8ABE-88D1201C9CF4}" destId="{141CF4BC-87BB-A245-A5BA-0CD84B73D0B0}" srcOrd="1" destOrd="0" parTransId="{642D1F94-7879-4348-8B6D-6F588B26F417}" sibTransId="{E0EDC499-2A82-A84F-ADC7-25E73F5A499E}"/>
    <dgm:cxn modelId="{4F8FBC4B-F668-2A4A-AAD5-0B337021EF02}" type="presOf" srcId="{447B81E0-25B4-C24D-A7CE-8DC835704104}" destId="{7AE74571-FB37-484D-A108-501D5084096C}" srcOrd="0" destOrd="0" presId="urn:microsoft.com/office/officeart/2005/8/layout/pList1#1"/>
    <dgm:cxn modelId="{E662D476-4CBD-8D4F-A481-54EF547A1F53}" type="presOf" srcId="{A84B7062-7D12-5A43-A9C1-7AC33A0646F0}" destId="{8DF5B468-6415-B74B-9363-0F71D029D009}" srcOrd="0" destOrd="0" presId="urn:microsoft.com/office/officeart/2005/8/layout/pList1#1"/>
    <dgm:cxn modelId="{D73D6888-45DB-2643-9D58-D8A54BBD468B}" type="presOf" srcId="{E0EDC499-2A82-A84F-ADC7-25E73F5A499E}" destId="{CCFE18F5-39C2-4D41-BAD3-DAD0D5ADDC51}" srcOrd="0" destOrd="0" presId="urn:microsoft.com/office/officeart/2005/8/layout/pList1#1"/>
    <dgm:cxn modelId="{562108A3-5F46-C344-9737-7612E20053DB}" srcId="{66DC9535-0702-3F4E-8ABE-88D1201C9CF4}" destId="{A84B7062-7D12-5A43-A9C1-7AC33A0646F0}" srcOrd="0" destOrd="0" parTransId="{2325FC44-9D13-694D-9DF4-61B26AA5FE70}" sibTransId="{1FC7F3FD-AE61-A941-BE0D-EE47CB2B3C19}"/>
    <dgm:cxn modelId="{B929A2C1-C4B4-0641-AEDC-B0DC4ACA98D8}" type="presOf" srcId="{FCD4EE84-F9CA-FB46-BE21-9CFC9A5A7A4D}" destId="{2DB4BEB2-2415-3B43-B107-2D92940D4788}" srcOrd="0" destOrd="0" presId="urn:microsoft.com/office/officeart/2005/8/layout/pList1#1"/>
    <dgm:cxn modelId="{3E7980CA-F131-1D40-9B9A-240A6FB58597}" type="presOf" srcId="{B0976A15-5171-BD4C-AE0F-463C26CE32AD}" destId="{A8C479ED-CDE4-D546-B734-2F6C6ECA2449}" srcOrd="0" destOrd="0" presId="urn:microsoft.com/office/officeart/2005/8/layout/pList1#1"/>
    <dgm:cxn modelId="{4F543AD4-7E64-3B49-AB15-6CFC8B03D0FE}" type="presOf" srcId="{1FC7F3FD-AE61-A941-BE0D-EE47CB2B3C19}" destId="{D27E71C7-5262-F84A-B949-38FECA028242}" srcOrd="0" destOrd="0" presId="urn:microsoft.com/office/officeart/2005/8/layout/pList1#1"/>
    <dgm:cxn modelId="{A31FD4F2-200A-5445-98F2-7EFB9DEFE2BB}" type="presOf" srcId="{141CF4BC-87BB-A245-A5BA-0CD84B73D0B0}" destId="{61B7D5F3-9318-4A4B-A862-3D462E2FCB9C}" srcOrd="0" destOrd="0" presId="urn:microsoft.com/office/officeart/2005/8/layout/pList1#1"/>
    <dgm:cxn modelId="{73CEE6F8-96AB-654B-9CCC-A44AAF956D4B}" srcId="{66DC9535-0702-3F4E-8ABE-88D1201C9CF4}" destId="{447B81E0-25B4-C24D-A7CE-8DC835704104}" srcOrd="2" destOrd="0" parTransId="{D7CB4541-FB96-9F46-BE1B-F2EFC6DF50B2}" sibTransId="{B0976A15-5171-BD4C-AE0F-463C26CE32AD}"/>
    <dgm:cxn modelId="{A189BDFF-D024-8D4B-9074-11A0D7E1D8B6}" type="presOf" srcId="{66DC9535-0702-3F4E-8ABE-88D1201C9CF4}" destId="{C367325C-411F-DF46-81DB-2A9CE6304990}" srcOrd="0" destOrd="0" presId="urn:microsoft.com/office/officeart/2005/8/layout/pList1#1"/>
    <dgm:cxn modelId="{75723E48-D1A7-EE44-8593-53C1DA0624A5}" type="presParOf" srcId="{C367325C-411F-DF46-81DB-2A9CE6304990}" destId="{2E06B2DB-622E-1B4D-99D8-82084D1342E3}" srcOrd="0" destOrd="0" presId="urn:microsoft.com/office/officeart/2005/8/layout/pList1#1"/>
    <dgm:cxn modelId="{6D218204-880D-DE45-AC19-D6F2A1FBBEAB}" type="presParOf" srcId="{2E06B2DB-622E-1B4D-99D8-82084D1342E3}" destId="{0FA95A37-4361-A148-8F12-4E36233D3485}" srcOrd="0" destOrd="0" presId="urn:microsoft.com/office/officeart/2005/8/layout/pList1#1"/>
    <dgm:cxn modelId="{ED973D48-1702-5940-97B2-407A6E752B6C}" type="presParOf" srcId="{2E06B2DB-622E-1B4D-99D8-82084D1342E3}" destId="{8DF5B468-6415-B74B-9363-0F71D029D009}" srcOrd="1" destOrd="0" presId="urn:microsoft.com/office/officeart/2005/8/layout/pList1#1"/>
    <dgm:cxn modelId="{BE7F2CE1-959A-6445-BAE1-CD9B2A07E4E3}" type="presParOf" srcId="{C367325C-411F-DF46-81DB-2A9CE6304990}" destId="{D27E71C7-5262-F84A-B949-38FECA028242}" srcOrd="1" destOrd="0" presId="urn:microsoft.com/office/officeart/2005/8/layout/pList1#1"/>
    <dgm:cxn modelId="{B9E18558-A0B2-B24F-B17A-ACEFF3260A2B}" type="presParOf" srcId="{C367325C-411F-DF46-81DB-2A9CE6304990}" destId="{293EFA04-3F06-794E-80FA-D9BD520B74A6}" srcOrd="2" destOrd="0" presId="urn:microsoft.com/office/officeart/2005/8/layout/pList1#1"/>
    <dgm:cxn modelId="{9EC5E45E-C999-564E-8180-9434B5E31837}" type="presParOf" srcId="{293EFA04-3F06-794E-80FA-D9BD520B74A6}" destId="{031A2FE8-00B8-734C-B350-39876DE0FB8B}" srcOrd="0" destOrd="0" presId="urn:microsoft.com/office/officeart/2005/8/layout/pList1#1"/>
    <dgm:cxn modelId="{4EFE4CE3-88D1-784F-A4E5-348D8B4FF42C}" type="presParOf" srcId="{293EFA04-3F06-794E-80FA-D9BD520B74A6}" destId="{61B7D5F3-9318-4A4B-A862-3D462E2FCB9C}" srcOrd="1" destOrd="0" presId="urn:microsoft.com/office/officeart/2005/8/layout/pList1#1"/>
    <dgm:cxn modelId="{DB2D9EA7-BC9A-9D41-A35D-A8BB5A949F7A}" type="presParOf" srcId="{C367325C-411F-DF46-81DB-2A9CE6304990}" destId="{CCFE18F5-39C2-4D41-BAD3-DAD0D5ADDC51}" srcOrd="3" destOrd="0" presId="urn:microsoft.com/office/officeart/2005/8/layout/pList1#1"/>
    <dgm:cxn modelId="{D8791F7E-EAC8-FC46-9D6D-21546004B979}" type="presParOf" srcId="{C367325C-411F-DF46-81DB-2A9CE6304990}" destId="{CDE0C10D-2FFB-4F4C-A3F7-1D5AC45D5E65}" srcOrd="4" destOrd="0" presId="urn:microsoft.com/office/officeart/2005/8/layout/pList1#1"/>
    <dgm:cxn modelId="{F0506326-EA31-024D-B8CC-DC7D25969531}" type="presParOf" srcId="{CDE0C10D-2FFB-4F4C-A3F7-1D5AC45D5E65}" destId="{ECB58784-2A11-FD4E-A595-81991EA75D7A}" srcOrd="0" destOrd="0" presId="urn:microsoft.com/office/officeart/2005/8/layout/pList1#1"/>
    <dgm:cxn modelId="{03185D7D-F6AD-8548-8058-EA73A766F998}" type="presParOf" srcId="{CDE0C10D-2FFB-4F4C-A3F7-1D5AC45D5E65}" destId="{7AE74571-FB37-484D-A108-501D5084096C}" srcOrd="1" destOrd="0" presId="urn:microsoft.com/office/officeart/2005/8/layout/pList1#1"/>
    <dgm:cxn modelId="{DF408B64-624C-C244-BD5E-DC27408FCF0F}" type="presParOf" srcId="{C367325C-411F-DF46-81DB-2A9CE6304990}" destId="{A8C479ED-CDE4-D546-B734-2F6C6ECA2449}" srcOrd="5" destOrd="0" presId="urn:microsoft.com/office/officeart/2005/8/layout/pList1#1"/>
    <dgm:cxn modelId="{8952D41F-067D-394D-A066-8D67837C6250}" type="presParOf" srcId="{C367325C-411F-DF46-81DB-2A9CE6304990}" destId="{68BA2706-8581-F44B-B920-B5D3821D2A6F}" srcOrd="6" destOrd="0" presId="urn:microsoft.com/office/officeart/2005/8/layout/pList1#1"/>
    <dgm:cxn modelId="{7D3F0868-8AA8-1D47-A622-680FB285FE1F}" type="presParOf" srcId="{68BA2706-8581-F44B-B920-B5D3821D2A6F}" destId="{0334B133-2968-554F-9507-0F230391F67E}" srcOrd="0" destOrd="0" presId="urn:microsoft.com/office/officeart/2005/8/layout/pList1#1"/>
    <dgm:cxn modelId="{5DACA7F6-FA5B-6A4E-84E2-D47C2108367B}" type="presParOf" srcId="{68BA2706-8581-F44B-B920-B5D3821D2A6F}" destId="{2DB4BEB2-2415-3B43-B107-2D92940D4788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95A37-4361-A148-8F12-4E36233D3485}">
      <dsp:nvSpPr>
        <dsp:cNvPr id="0" name=""/>
        <dsp:cNvSpPr/>
      </dsp:nvSpPr>
      <dsp:spPr>
        <a:xfrm flipV="1">
          <a:off x="0" y="3035532"/>
          <a:ext cx="1672256" cy="1152292"/>
        </a:xfrm>
        <a:prstGeom prst="round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F5B468-6415-B74B-9363-0F71D029D009}">
      <dsp:nvSpPr>
        <dsp:cNvPr id="0" name=""/>
        <dsp:cNvSpPr/>
      </dsp:nvSpPr>
      <dsp:spPr>
        <a:xfrm>
          <a:off x="449468" y="3066872"/>
          <a:ext cx="783707" cy="112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PS</a:t>
          </a:r>
        </a:p>
      </dsp:txBody>
      <dsp:txXfrm>
        <a:off x="449468" y="3066872"/>
        <a:ext cx="783707" cy="1120952"/>
      </dsp:txXfrm>
    </dsp:sp>
    <dsp:sp modelId="{031A2FE8-00B8-734C-B350-39876DE0FB8B}">
      <dsp:nvSpPr>
        <dsp:cNvPr id="0" name=""/>
        <dsp:cNvSpPr/>
      </dsp:nvSpPr>
      <dsp:spPr>
        <a:xfrm>
          <a:off x="4284780" y="618334"/>
          <a:ext cx="703984" cy="624249"/>
        </a:xfrm>
        <a:prstGeom prst="roundRect">
          <a:avLst/>
        </a:prstGeom>
        <a:solidFill>
          <a:srgbClr val="FF6600"/>
        </a:solid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B7D5F3-9318-4A4B-A862-3D462E2FCB9C}">
      <dsp:nvSpPr>
        <dsp:cNvPr id="0" name=""/>
        <dsp:cNvSpPr/>
      </dsp:nvSpPr>
      <dsp:spPr>
        <a:xfrm>
          <a:off x="3276672" y="18452"/>
          <a:ext cx="1349516" cy="534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SPa</a:t>
          </a:r>
          <a:endParaRPr lang="fr-FR" sz="2600" kern="1200" dirty="0"/>
        </a:p>
      </dsp:txBody>
      <dsp:txXfrm>
        <a:off x="3276672" y="18452"/>
        <a:ext cx="1349516" cy="534772"/>
      </dsp:txXfrm>
    </dsp:sp>
    <dsp:sp modelId="{ECB58784-2A11-FD4E-A595-81991EA75D7A}">
      <dsp:nvSpPr>
        <dsp:cNvPr id="0" name=""/>
        <dsp:cNvSpPr/>
      </dsp:nvSpPr>
      <dsp:spPr>
        <a:xfrm>
          <a:off x="1677669" y="3152001"/>
          <a:ext cx="861506" cy="1035823"/>
        </a:xfrm>
        <a:prstGeom prst="roundRect">
          <a:avLst/>
        </a:prstGeom>
        <a:solidFill>
          <a:srgbClr val="008000"/>
        </a:solidFill>
        <a:ln>
          <a:solidFill>
            <a:srgbClr val="008000"/>
          </a:solidFill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74571-FB37-484D-A108-501D5084096C}">
      <dsp:nvSpPr>
        <dsp:cNvPr id="0" name=""/>
        <dsp:cNvSpPr/>
      </dsp:nvSpPr>
      <dsp:spPr>
        <a:xfrm>
          <a:off x="3001704" y="2704549"/>
          <a:ext cx="2600225" cy="964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MR</a:t>
          </a:r>
        </a:p>
      </dsp:txBody>
      <dsp:txXfrm>
        <a:off x="3001704" y="2704549"/>
        <a:ext cx="2600225" cy="964683"/>
      </dsp:txXfrm>
    </dsp:sp>
    <dsp:sp modelId="{0334B133-2968-554F-9507-0F230391F67E}">
      <dsp:nvSpPr>
        <dsp:cNvPr id="0" name=""/>
        <dsp:cNvSpPr/>
      </dsp:nvSpPr>
      <dsp:spPr>
        <a:xfrm>
          <a:off x="5638961" y="5"/>
          <a:ext cx="1770779" cy="1282036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B4BEB2-2415-3B43-B107-2D92940D4788}">
      <dsp:nvSpPr>
        <dsp:cNvPr id="0" name=""/>
        <dsp:cNvSpPr/>
      </dsp:nvSpPr>
      <dsp:spPr>
        <a:xfrm>
          <a:off x="5588478" y="0"/>
          <a:ext cx="1465642" cy="7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N-Va</a:t>
          </a:r>
          <a:endParaRPr lang="fr-FR" sz="2600" kern="1200" dirty="0"/>
        </a:p>
      </dsp:txBody>
      <dsp:txXfrm>
        <a:off x="5588478" y="0"/>
        <a:ext cx="1465642" cy="724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1D506-780D-E64F-BB0D-A515587569EC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111F-365C-B248-80D2-B27E8018F9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144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24A97-357F-0F44-9932-4FC321EC6938}" type="datetimeFigureOut">
              <a:rPr lang="fr-FR" smtClean="0"/>
              <a:t>19/11/2019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26F1-B1C3-B64D-8B63-9EB0BB89B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81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A215E-A6B6-904E-BFD9-78A3AE22855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8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3B54B31A-B3D8-0147-AEED-AE162112A4C2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B2D6-71AB-184D-93FC-17595A9D9EE0}" type="datetime1">
              <a:rPr lang="fr-BE" smtClean="0"/>
              <a:t>19/11/19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56B7-C3E7-F243-99AF-AA35DC6CCD88}" type="datetime1">
              <a:rPr lang="fr-BE" smtClean="0"/>
              <a:t>19/11/19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7F6B-892E-074F-9F50-D552F397D576}" type="datetime1">
              <a:rPr lang="fr-BE" smtClean="0"/>
              <a:t>19/11/19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330B-483F-D640-8AE8-1D67CAAF051E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239B-B0C5-4448-B854-1397ECD9CF02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1EBB-AE86-4A4C-9AE6-CD6422F2C9B0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52F2CEFF-03C8-5048-BDC0-558815AA7685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D4E7-CA7A-BE42-BA4C-32DF01B0DB3E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E657-F8CF-714D-8A7E-1E1F72768D56}" type="datetime1">
              <a:rPr lang="fr-BE" smtClean="0"/>
              <a:t>19/11/19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1647-EC8A-2247-B415-BEDDC36A59A7}" type="datetime1">
              <a:rPr lang="fr-BE" smtClean="0"/>
              <a:t>19/11/19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3220-1703-F14D-9FEE-3B018339E757}" type="datetime1">
              <a:rPr lang="fr-BE" smtClean="0"/>
              <a:t>19/11/19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F78-2F29-0445-AD44-7C36D242ACE8}" type="datetime1">
              <a:rPr lang="fr-BE" smtClean="0"/>
              <a:t>19/11/19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B8C-F128-DB4D-B4BE-197849F40EC2}" type="datetime1">
              <a:rPr lang="fr-BE" smtClean="0"/>
              <a:t>19/11/19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34E95693-FABD-164C-BAFE-F355F378B394}" type="datetime1">
              <a:rPr lang="fr-BE" smtClean="0"/>
              <a:t>19/11/19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dirty="0"/>
              <a:t>Former un gouvernement, gouverner, </a:t>
            </a:r>
            <a:br>
              <a:rPr lang="fr-FR" sz="4400" dirty="0"/>
            </a:br>
            <a:r>
              <a:rPr lang="fr-FR" sz="4400" dirty="0"/>
              <a:t>perdre les élections.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Pierre Verjans </a:t>
            </a:r>
          </a:p>
          <a:p>
            <a:r>
              <a:rPr lang="fr-FR" dirty="0"/>
              <a:t>Maison de la laïcité, Wandre-</a:t>
            </a:r>
            <a:r>
              <a:rPr lang="fr-FR" dirty="0" err="1"/>
              <a:t>Jupille</a:t>
            </a:r>
            <a:r>
              <a:rPr lang="fr-FR" dirty="0"/>
              <a:t> </a:t>
            </a:r>
          </a:p>
          <a:p>
            <a:r>
              <a:rPr lang="fr-FR" dirty="0"/>
              <a:t>19 octobre 2019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4577580"/>
            <a:ext cx="2857500" cy="74295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86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Bruxelles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9" y="1468805"/>
            <a:ext cx="5194300" cy="5194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32422" y="1557876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</a:t>
            </a:r>
            <a:r>
              <a:rPr lang="fr-FR" b="1" dirty="0" err="1"/>
              <a:t>flam</a:t>
            </a:r>
            <a:r>
              <a:rPr lang="fr-FR" b="1" dirty="0"/>
              <a:t> : 9/17</a:t>
            </a:r>
            <a:endParaRPr lang="fr-BE" dirty="0"/>
          </a:p>
          <a:p>
            <a:r>
              <a:rPr lang="fr-FR" dirty="0"/>
              <a:t>4 Groen + 3 spa + 3 OVLD = 10 &gt; 9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17088" y="3234269"/>
            <a:ext cx="340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franc : 32/62 ;</a:t>
            </a:r>
          </a:p>
          <a:p>
            <a:endParaRPr lang="fr-BE" dirty="0"/>
          </a:p>
          <a:p>
            <a:r>
              <a:rPr lang="fr-FR" dirty="0"/>
              <a:t>17 PS + 15 Ecolo+ 10 </a:t>
            </a:r>
            <a:r>
              <a:rPr lang="fr-FR" dirty="0" err="1"/>
              <a:t>DéFi</a:t>
            </a:r>
            <a:r>
              <a:rPr lang="fr-FR" dirty="0"/>
              <a:t> = 42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96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Communauté française (=Fédération Wallonie Bruxelles)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6" y="1721551"/>
            <a:ext cx="5719306" cy="33584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9125" y="5418667"/>
            <a:ext cx="45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PS: 28     Ecolo: 16   cdH: 11</a:t>
            </a:r>
          </a:p>
          <a:p>
            <a:r>
              <a:rPr lang="fr-FR" sz="2800" dirty="0"/>
              <a:t>MR: 23   PTB: 13     </a:t>
            </a:r>
            <a:r>
              <a:rPr lang="fr-FR" sz="2800" dirty="0" err="1"/>
              <a:t>DéFI</a:t>
            </a:r>
            <a:r>
              <a:rPr lang="fr-FR" sz="2800" dirty="0"/>
              <a:t>: 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93563" y="2144889"/>
            <a:ext cx="261243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Majorité: 48/94</a:t>
            </a:r>
          </a:p>
          <a:p>
            <a:endParaRPr lang="fr-FR" sz="2800" dirty="0"/>
          </a:p>
          <a:p>
            <a:r>
              <a:rPr lang="fr-FR" sz="2800" dirty="0"/>
              <a:t>PS 28</a:t>
            </a:r>
          </a:p>
          <a:p>
            <a:r>
              <a:rPr lang="fr-FR" sz="2800" dirty="0"/>
              <a:t>+MR 23</a:t>
            </a:r>
          </a:p>
          <a:p>
            <a:r>
              <a:rPr lang="fr-FR" sz="2800" dirty="0"/>
              <a:t>+</a:t>
            </a:r>
            <a:r>
              <a:rPr lang="fr-FR" sz="2800" dirty="0" err="1"/>
              <a:t>Ec</a:t>
            </a:r>
            <a:r>
              <a:rPr lang="fr-FR" sz="2800" dirty="0"/>
              <a:t> 16</a:t>
            </a:r>
          </a:p>
          <a:p>
            <a:r>
              <a:rPr lang="fr-FR" sz="2800" dirty="0"/>
              <a:t>=</a:t>
            </a:r>
          </a:p>
          <a:p>
            <a:r>
              <a:rPr lang="fr-FR" sz="2800" dirty="0"/>
              <a:t>67&gt;48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18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fédérale ??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7" y="1438264"/>
            <a:ext cx="5676900" cy="2641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07" y="4466066"/>
            <a:ext cx="4940300" cy="177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91232" y="1693342"/>
            <a:ext cx="350964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Majorité: 76/15</a:t>
            </a:r>
          </a:p>
          <a:p>
            <a:endParaRPr lang="fr-FR" dirty="0"/>
          </a:p>
          <a:p>
            <a:r>
              <a:rPr lang="fr-FR" dirty="0"/>
              <a:t>25+ (14+12) +12 = 63 &lt; 76</a:t>
            </a:r>
          </a:p>
          <a:p>
            <a:endParaRPr lang="fr-FR" dirty="0"/>
          </a:p>
          <a:p>
            <a:r>
              <a:rPr lang="fr-FR" dirty="0"/>
              <a:t>manque 13 sièges</a:t>
            </a:r>
            <a:r>
              <a:rPr lang="mr-IN" dirty="0"/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25+ (14+12) +12 + </a:t>
            </a:r>
            <a:r>
              <a:rPr lang="mr-IN" dirty="0"/>
              <a:t>…</a:t>
            </a:r>
            <a:endParaRPr lang="nl-BE" dirty="0"/>
          </a:p>
          <a:p>
            <a:endParaRPr lang="nl-BE" dirty="0"/>
          </a:p>
          <a:p>
            <a:r>
              <a:rPr lang="nl-BE" dirty="0"/>
              <a:t>(20+9) + (14+12) + 12 = 67</a:t>
            </a:r>
          </a:p>
          <a:p>
            <a:endParaRPr lang="nl-BE" dirty="0"/>
          </a:p>
          <a:p>
            <a:r>
              <a:rPr lang="nl-BE" dirty="0"/>
              <a:t>manque 9 sièges</a:t>
            </a:r>
          </a:p>
          <a:p>
            <a:endParaRPr lang="nl-BE" dirty="0"/>
          </a:p>
          <a:p>
            <a:r>
              <a:rPr lang="nl-BE" dirty="0"/>
              <a:t>(20+9) + (14+12) + (13+8) = 76 !!</a:t>
            </a:r>
          </a:p>
          <a:p>
            <a:endParaRPr lang="nl-BE" dirty="0"/>
          </a:p>
          <a:p>
            <a:endParaRPr lang="nl-BE" dirty="0"/>
          </a:p>
          <a:p>
            <a:r>
              <a:rPr lang="fr-FR" dirty="0"/>
              <a:t>(20+9) + (14+12) + (13+8) + 12</a:t>
            </a:r>
          </a:p>
          <a:p>
            <a:r>
              <a:rPr lang="fr-FR" dirty="0"/>
              <a:t>	= 88</a:t>
            </a:r>
          </a:p>
          <a:p>
            <a:r>
              <a:rPr lang="fr-FR" dirty="0"/>
              <a:t> mais 9+12+8+12=41 &lt; 45</a:t>
            </a:r>
          </a:p>
        </p:txBody>
      </p:sp>
    </p:spTree>
    <p:extLst>
      <p:ext uri="{BB962C8B-B14F-4D97-AF65-F5344CB8AC3E}">
        <p14:creationId xmlns:p14="http://schemas.microsoft.com/office/powerpoint/2010/main" val="241946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en est-on arrivé là?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peu d’histoire courte</a:t>
            </a:r>
          </a:p>
          <a:p>
            <a:r>
              <a:rPr lang="fr-FR" dirty="0"/>
              <a:t>Un peu d’histoire longue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015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Etat fédéral depuis 1993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Trois communautés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Française</a:t>
            </a:r>
          </a:p>
          <a:p>
            <a:pPr lvl="1"/>
            <a:r>
              <a:rPr lang="fr-FR" dirty="0"/>
              <a:t>Germanophone</a:t>
            </a:r>
          </a:p>
          <a:p>
            <a:r>
              <a:rPr lang="fr-FR" dirty="0"/>
              <a:t>Trois régions</a:t>
            </a:r>
          </a:p>
          <a:p>
            <a:pPr lvl="1"/>
            <a:r>
              <a:rPr lang="fr-FR" dirty="0"/>
              <a:t>Wallonne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Bruxelles-Capitale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399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régions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43211"/>
            <a:ext cx="5756910" cy="4669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805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communautés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05146"/>
            <a:ext cx="5756910" cy="468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17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Flandre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886051"/>
              </p:ext>
            </p:extLst>
          </p:nvPr>
        </p:nvGraphicFramePr>
        <p:xfrm>
          <a:off x="726143" y="1964264"/>
          <a:ext cx="8096123" cy="3725335"/>
        </p:xfrm>
        <a:graphic>
          <a:graphicData uri="http://schemas.openxmlformats.org/drawingml/2006/table">
            <a:tbl>
              <a:tblPr/>
              <a:tblGrid>
                <a:gridCol w="115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0386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2009PE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2012Pr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2018Pr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2019 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28,0%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Garamond"/>
                          <a:cs typeface="Garamond"/>
                        </a:rPr>
                        <a:t>21,6%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Garamond"/>
                          <a:cs typeface="Garamond"/>
                        </a:rPr>
                        <a:t>21,8%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CD&amp;V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Groen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Garamond"/>
                          <a:cs typeface="Garamond"/>
                        </a:rPr>
                        <a:t>15,9%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OVLD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spa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PVDA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0,9%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autres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Hors Jeu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47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inscrits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93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Wallonie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641405"/>
              </p:ext>
            </p:extLst>
          </p:nvPr>
        </p:nvGraphicFramePr>
        <p:xfrm>
          <a:off x="223287" y="2651780"/>
          <a:ext cx="8777678" cy="2079560"/>
        </p:xfrm>
        <a:graphic>
          <a:graphicData uri="http://schemas.openxmlformats.org/drawingml/2006/table">
            <a:tbl>
              <a:tblPr/>
              <a:tblGrid>
                <a:gridCol w="67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Ch99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Pr00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Ch03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RW04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Pr06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Ch07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RW09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Ch10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Pr12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PW14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Pr18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PW19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PS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27,3%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20,60%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CDH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8,40%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MR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22,0%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21,7%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16,20%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ECO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11,70%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ExD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6,30%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Au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4,50%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HJ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21,10%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848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Histoire de la Belgique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Longue durée</a:t>
            </a:r>
          </a:p>
          <a:p>
            <a:pPr lvl="1"/>
            <a:r>
              <a:rPr lang="fr-FR" dirty="0"/>
              <a:t>Invasion romaine puis fragmentation médiévale, naissance des cités indépendantes, Etats-nations à l’Ouest</a:t>
            </a:r>
          </a:p>
          <a:p>
            <a:pPr lvl="1"/>
            <a:r>
              <a:rPr lang="fr-FR" dirty="0"/>
              <a:t>Epoque des constructions étatiques sur base d’unité ethnique/linguistique et les </a:t>
            </a:r>
            <a:r>
              <a:rPr lang="fr-FR" dirty="0" err="1"/>
              <a:t>consociations</a:t>
            </a:r>
            <a:endParaRPr lang="fr-FR" dirty="0"/>
          </a:p>
          <a:p>
            <a:pPr lvl="1"/>
            <a:r>
              <a:rPr lang="fr-FR" dirty="0"/>
              <a:t>Unionisme et illusion d’unité</a:t>
            </a:r>
          </a:p>
          <a:p>
            <a:pPr lvl="1"/>
            <a:r>
              <a:rPr lang="fr-FR" dirty="0"/>
              <a:t>Post-industrialisme et montée du mouvement flamand</a:t>
            </a:r>
          </a:p>
          <a:p>
            <a:pPr lvl="1"/>
            <a:r>
              <a:rPr lang="fr-FR" dirty="0"/>
              <a:t>Du fédéralisme au confédéralisme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3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27022-9822-F94A-9DED-2D667532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803D3-21CA-7D47-8482-C3A5E8F50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Hégémonie capitaliste et liberté d’action des dirigeants</a:t>
            </a:r>
          </a:p>
          <a:p>
            <a:r>
              <a:rPr lang="fr-FR" dirty="0"/>
              <a:t>Instabilité et choix asymétriques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CCFBBA-6EF3-574F-9398-0962E6E7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11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sp>
        <p:nvSpPr>
          <p:cNvPr id="102402" name="Espace réservé du numéro de diapositive 3"/>
          <p:cNvSpPr txBox="1">
            <a:spLocks/>
          </p:cNvSpPr>
          <p:nvPr/>
        </p:nvSpPr>
        <p:spPr bwMode="auto">
          <a:xfrm>
            <a:off x="8766175" y="6457950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EAE54BF3-C6B9-9E4F-BC87-3711A4BB4E08}" type="slidenum">
              <a:rPr lang="fr-FR" sz="1200">
                <a:solidFill>
                  <a:srgbClr val="B5A788"/>
                </a:solidFill>
                <a:latin typeface="Gill Sans MT" charset="0"/>
              </a:rPr>
              <a:pPr algn="ctr" eaLnBrk="1" hangingPunct="1"/>
              <a:t>20</a:t>
            </a:fld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02403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60463"/>
            <a:ext cx="7921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65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fr-FR" sz="3600" dirty="0"/>
              <a:t>JULES César, </a:t>
            </a:r>
            <a:r>
              <a:rPr lang="fr-FR" sz="3600" i="1" dirty="0"/>
              <a:t>La guerre des Gaules</a:t>
            </a:r>
            <a:r>
              <a:rPr lang="fr-FR" sz="3600" dirty="0"/>
              <a:t>, 51 avant Jésus-Christ, Rome, traduction</a:t>
            </a:r>
          </a:p>
        </p:txBody>
      </p:sp>
      <p:sp>
        <p:nvSpPr>
          <p:cNvPr id="48130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«  Les plus braves de tous ces peuples sont les Belges,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	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	parce qu’ils sont les plus éloignés de la civilisation et des mœurs raffinées de la Province,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	parce que les marchands vont très rarement chez eux et n’y importent pas ce qui est propre à amollir les cœurs,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	parce qu’ils sont les plus voisins des Germains qui habitent au-delà du Rhin et avec qui ils sont continuellement en guerre. »</a:t>
            </a:r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1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17563"/>
            <a:ext cx="80645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489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Belgique romaine, IIIe siècle</a:t>
            </a:r>
          </a:p>
        </p:txBody>
      </p:sp>
      <p:sp>
        <p:nvSpPr>
          <p:cNvPr id="27650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2765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95400"/>
            <a:ext cx="56165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4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Charlemagne: 800 empereur</a:t>
            </a:r>
          </a:p>
        </p:txBody>
      </p:sp>
      <p:sp>
        <p:nvSpPr>
          <p:cNvPr id="31746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1747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89038"/>
            <a:ext cx="77343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602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277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17688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30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Moyen-âge et systèmes de pouvoir</a:t>
            </a:r>
          </a:p>
        </p:txBody>
      </p:sp>
      <p:sp>
        <p:nvSpPr>
          <p:cNvPr id="3379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Vassalité et seigneurs locaux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Eglise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Fonction royale (Eglise </a:t>
            </a:r>
            <a:r>
              <a:rPr lang="fr-FR">
                <a:latin typeface="Gill Sans MT" charset="0"/>
                <a:ea typeface="ＭＳ Ｐゴシック" charset="0"/>
                <a:cs typeface="ＭＳ Ｐゴシック" charset="0"/>
              </a:rPr>
              <a:t>et féodalité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Villes: libre de servitudes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Communes paysannes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Systèmes relativement imperméables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Juridictions propres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... 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Communes et libertés</a:t>
            </a:r>
          </a:p>
        </p:txBody>
      </p:sp>
      <p:sp>
        <p:nvSpPr>
          <p:cNvPr id="34818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Charte de Huy		1066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Bataille des éperons d’or	1302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Joyeuses entrées		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Paix de Fexhe	Liège	1316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de commerce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Justice locale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b="1" dirty="0"/>
              <a:t>Symbole du perron</a:t>
            </a:r>
          </a:p>
        </p:txBody>
      </p:sp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collective: juridiction (pilori)</a:t>
            </a:r>
          </a:p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Territoire de « liberté »   collective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« 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Libertas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gentis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 »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Liberté du peuple</a:t>
            </a: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/>
              <a:t>http://</a:t>
            </a:r>
            <a:r>
              <a:rPr lang="en-US" dirty="0" err="1"/>
              <a:t>hdl.handle.net</a:t>
            </a:r>
            <a:r>
              <a:rPr lang="en-US" dirty="0"/>
              <a:t>/2268/200624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 dirty="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93188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997200"/>
            <a:ext cx="1984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4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err="1"/>
              <a:t>Pays-bas</a:t>
            </a:r>
            <a:r>
              <a:rPr lang="fr-FR" dirty="0"/>
              <a:t>… embouchures</a:t>
            </a:r>
          </a:p>
        </p:txBody>
      </p:sp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bourguignons :1387 – 1477 … ou 1556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espagnols: 1556 - 1714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République hollandaise: 1579- 1795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autrichiens: 1714-1794</a:t>
            </a:r>
          </a:p>
        </p:txBody>
      </p:sp>
      <p:sp>
        <p:nvSpPr>
          <p:cNvPr id="3789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2F4BD2-D64D-9D41-A68E-E3F91CAD1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Hégémonie capitaliste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B7ADD1B-555B-CF43-82FF-B9046DB30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Crise 2008</a:t>
            </a:r>
          </a:p>
          <a:p>
            <a:r>
              <a:rPr lang="fr-FR" dirty="0"/>
              <a:t>Projet de taxe Tobin… ?</a:t>
            </a:r>
          </a:p>
          <a:p>
            <a:endParaRPr lang="fr-FR" dirty="0"/>
          </a:p>
          <a:p>
            <a:r>
              <a:rPr lang="fr-FR" dirty="0"/>
              <a:t>Gestionnaires de territoires:</a:t>
            </a:r>
          </a:p>
          <a:p>
            <a:pPr lvl="1"/>
            <a:r>
              <a:rPr lang="fr-FR" dirty="0"/>
              <a:t>Attirer les investisseurs</a:t>
            </a:r>
          </a:p>
          <a:p>
            <a:pPr lvl="1"/>
            <a:r>
              <a:rPr lang="fr-FR" dirty="0"/>
              <a:t>Diminuer les taxes des riches</a:t>
            </a:r>
          </a:p>
          <a:p>
            <a:pPr lvl="1"/>
            <a:r>
              <a:rPr lang="fr-FR" dirty="0"/>
              <a:t>Diminuer les transferts sociaux directs et indirects </a:t>
            </a:r>
          </a:p>
          <a:p>
            <a:pPr marL="350838" lvl="1" indent="0">
              <a:buNone/>
            </a:pPr>
            <a:r>
              <a:rPr lang="fr-FR" dirty="0"/>
              <a:t>			(F: abandon des territoires)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1996090-0CBE-7B4C-81B1-91D37D79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471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4301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840537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366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843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1713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24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nstantia" charset="0"/>
              </a:rPr>
              <a:t>« Inexorable fatalité »?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Garamond" panose="02020404030301010803" pitchFamily="18" charset="0"/>
              </a:rPr>
              <a:t>« Pour peu qu’on se prenne à méditer sur les longs siècles écoulés dans la persévérante poursuite d’une indépendance que l’état de l’Europe rendit impossible jusqu’à nous,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Garamond" panose="02020404030301010803" pitchFamily="18" charset="0"/>
              </a:rPr>
              <a:t>et sur les sanglantes réserves par lesquelles la Belgique, à chaque domination étrangère, rappela ses droits méconnus et violés […]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Garamond" panose="02020404030301010803" pitchFamily="18" charset="0"/>
              </a:rPr>
              <a:t>alors on sent que ce peuple pourrait se créer un avenir ; que son sort dépend plus de l’habilité des ses hommes politiques que de l’inexorable fatalité des événements »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De Carné, </a:t>
            </a:r>
            <a:r>
              <a:rPr lang="fr-FR" sz="20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sz="20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, 1836</a:t>
            </a:r>
            <a:r>
              <a:rPr lang="nl-NL" sz="2200" dirty="0">
                <a:latin typeface="Garamond" panose="02020404030301010803" pitchFamily="18" charset="0"/>
              </a:rPr>
              <a:t>.</a:t>
            </a:r>
            <a:endParaRPr lang="fr-FR" sz="2200" dirty="0">
              <a:latin typeface="Garamond" panose="02020404030301010803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1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 août 1830 </a:t>
            </a:r>
            <a:r>
              <a:rPr lang="mr-IN" dirty="0"/>
              <a:t>–</a:t>
            </a:r>
            <a:r>
              <a:rPr lang="fr-FR" dirty="0"/>
              <a:t> février 1831: monarchie constitutionnelle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Peuples différents </a:t>
            </a:r>
          </a:p>
          <a:p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« nationalité flamande et </a:t>
            </a:r>
            <a:r>
              <a:rPr lang="fr-FR" dirty="0" err="1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wallone</a:t>
            </a: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 » De Carné, </a:t>
            </a:r>
            <a:r>
              <a:rPr 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, 1836</a:t>
            </a: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« Flamands, Wallons, ce ne sont là que des prénoms ; 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    Belge est notre nom de famille » </a:t>
            </a:r>
            <a:r>
              <a:rPr lang="nl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Clesse, 1847</a:t>
            </a:r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9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43000" y="5610938"/>
            <a:ext cx="7497763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« Henri Conscience écoutant les doléances »</a:t>
            </a:r>
            <a:b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1847: Manifeste du mouvement flamand</a:t>
            </a:r>
          </a:p>
        </p:txBody>
      </p:sp>
      <p:sp>
        <p:nvSpPr>
          <p:cNvPr id="72706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  <p:pic>
        <p:nvPicPr>
          <p:cNvPr id="72707" name="Picture 2" descr="Henrik Con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6320"/>
            <a:ext cx="61722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569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Romantisme germanique</a:t>
            </a:r>
          </a:p>
        </p:txBody>
      </p:sp>
      <p:sp>
        <p:nvSpPr>
          <p:cNvPr id="13619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Leeuw van Vlaanderen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1838</a:t>
            </a:r>
          </a:p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vlaamse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Leeuw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1847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 err="1"/>
              <a:t>Zij</a:t>
            </a:r>
            <a:r>
              <a:rPr lang="fr-FR" i="1" dirty="0"/>
              <a:t> </a:t>
            </a:r>
            <a:r>
              <a:rPr lang="fr-FR" i="1" dirty="0" err="1"/>
              <a:t>zullen</a:t>
            </a:r>
            <a:r>
              <a:rPr lang="fr-FR" i="1" dirty="0"/>
              <a:t> hem niet </a:t>
            </a:r>
            <a:r>
              <a:rPr lang="fr-FR" i="1" dirty="0" err="1"/>
              <a:t>temmen</a:t>
            </a:r>
            <a:r>
              <a:rPr lang="fr-FR" i="1" dirty="0"/>
              <a:t>, 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/>
              <a:t>de </a:t>
            </a:r>
            <a:r>
              <a:rPr lang="fr-FR" i="1" dirty="0" err="1"/>
              <a:t>fiere</a:t>
            </a:r>
            <a:r>
              <a:rPr lang="fr-FR" i="1" dirty="0"/>
              <a:t> Vlaamse Leeuw,</a:t>
            </a: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 err="1"/>
              <a:t>Sie</a:t>
            </a:r>
            <a:r>
              <a:rPr lang="fr-FR" i="1" dirty="0"/>
              <a:t> </a:t>
            </a:r>
            <a:r>
              <a:rPr lang="fr-FR" i="1" dirty="0" err="1"/>
              <a:t>sollen</a:t>
            </a:r>
            <a:r>
              <a:rPr lang="fr-FR" i="1" dirty="0"/>
              <a:t> </a:t>
            </a:r>
            <a:r>
              <a:rPr lang="fr-FR" i="1" dirty="0" err="1"/>
              <a:t>ihn</a:t>
            </a:r>
            <a:r>
              <a:rPr lang="fr-FR" i="1" dirty="0"/>
              <a:t> </a:t>
            </a:r>
            <a:r>
              <a:rPr lang="fr-FR" i="1" dirty="0" err="1"/>
              <a:t>nicht</a:t>
            </a:r>
            <a:r>
              <a:rPr lang="fr-FR" i="1" dirty="0"/>
              <a:t> </a:t>
            </a:r>
            <a:r>
              <a:rPr lang="fr-FR" i="1" dirty="0" err="1"/>
              <a:t>haben</a:t>
            </a:r>
            <a:r>
              <a:rPr lang="fr-FR" i="1" dirty="0"/>
              <a:t>,</a:t>
            </a: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/>
              <a:t>den </a:t>
            </a:r>
            <a:r>
              <a:rPr lang="fr-FR" i="1" dirty="0" err="1"/>
              <a:t>freien</a:t>
            </a:r>
            <a:r>
              <a:rPr lang="fr-FR" i="1" dirty="0"/>
              <a:t>, </a:t>
            </a:r>
            <a:r>
              <a:rPr lang="fr-FR" i="1" dirty="0" err="1"/>
              <a:t>deutschen</a:t>
            </a:r>
            <a:r>
              <a:rPr lang="fr-FR" i="1" dirty="0"/>
              <a:t> </a:t>
            </a:r>
            <a:r>
              <a:rPr lang="fr-FR" i="1" dirty="0" err="1"/>
              <a:t>Rhein</a:t>
            </a: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Industrialisation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15703"/>
              </p:ext>
            </p:extLst>
          </p:nvPr>
        </p:nvGraphicFramePr>
        <p:xfrm>
          <a:off x="838660" y="1720850"/>
          <a:ext cx="7499352" cy="4389569"/>
        </p:xfrm>
        <a:graphic>
          <a:graphicData uri="http://schemas.openxmlformats.org/drawingml/2006/table">
            <a:tbl>
              <a:tblPr/>
              <a:tblGrid>
                <a:gridCol w="1874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48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Population des principales grandes villes de 1784 </a:t>
                      </a:r>
                      <a:r>
                        <a:rPr lang="fr-FR" sz="20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à 1846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313">
                <a:tc gridSpan="4">
                  <a:txBody>
                    <a:bodyPr/>
                    <a:lstStyle/>
                    <a:p>
                      <a:pPr indent="0" algn="ctr" fontAlgn="b"/>
                      <a:r>
                        <a:rPr lang="fr-FR" sz="20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 milliers d'habitants, et pourcentages d'augmentation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Gand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Verviers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Liège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Charleroi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Bruxelles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Anvers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Belgique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2.673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4.337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villes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22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Pierre LEBRUN et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alii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Essai sur la révolution industrielle en Belgique,</a:t>
                      </a:r>
                      <a:r>
                        <a:rPr lang="fr-FR" sz="20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1770-1847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Académie royale de Belgique, 1981, p.588.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2858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7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  <p:pic>
        <p:nvPicPr>
          <p:cNvPr id="16384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6975"/>
            <a:ext cx="858837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46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2" y="194868"/>
            <a:ext cx="7286056" cy="57472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9793" y="5875266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Destatte</a:t>
            </a:r>
            <a:r>
              <a:rPr lang="fr-FR" dirty="0"/>
              <a:t>, « L'</a:t>
            </a:r>
            <a:r>
              <a:rPr lang="fr-FR" dirty="0" err="1"/>
              <a:t>économie</a:t>
            </a:r>
            <a:r>
              <a:rPr lang="fr-FR" dirty="0"/>
              <a:t> wallonne dans une perspective historique (1886-2006) », </a:t>
            </a:r>
          </a:p>
          <a:p>
            <a:r>
              <a:rPr lang="fr-FR" dirty="0"/>
              <a:t>Intervention au colloque </a:t>
            </a:r>
            <a:r>
              <a:rPr lang="fr-FR" i="1" dirty="0" err="1"/>
              <a:t>Développement</a:t>
            </a:r>
            <a:r>
              <a:rPr lang="fr-FR" i="1" dirty="0"/>
              <a:t> </a:t>
            </a:r>
            <a:r>
              <a:rPr lang="fr-FR" i="1" dirty="0" err="1"/>
              <a:t>économique</a:t>
            </a:r>
            <a:r>
              <a:rPr lang="fr-FR" i="1" dirty="0"/>
              <a:t>, justice sociale et solidarité</a:t>
            </a:r>
            <a:r>
              <a:rPr lang="fr-FR" dirty="0"/>
              <a:t>, </a:t>
            </a:r>
            <a:r>
              <a:rPr lang="fr-FR" dirty="0" err="1"/>
              <a:t>Umons</a:t>
            </a:r>
            <a:r>
              <a:rPr lang="fr-FR" dirty="0"/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46715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2" y="624638"/>
            <a:ext cx="8009878" cy="5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7C4C0-1826-2843-A10C-2E3E4B8D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Colères populaires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101610-A499-DA4A-9FF8-373340FE5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fr-FR" dirty="0"/>
              <a:t>Hong-Kong</a:t>
            </a:r>
          </a:p>
          <a:p>
            <a:r>
              <a:rPr lang="fr-FR" dirty="0"/>
              <a:t>Chili</a:t>
            </a:r>
          </a:p>
          <a:p>
            <a:r>
              <a:rPr lang="fr-FR" dirty="0"/>
              <a:t>Haïti</a:t>
            </a:r>
          </a:p>
          <a:p>
            <a:r>
              <a:rPr lang="fr-FR" dirty="0"/>
              <a:t>Equateur</a:t>
            </a:r>
          </a:p>
          <a:p>
            <a:r>
              <a:rPr lang="fr-FR" dirty="0"/>
              <a:t>Liban</a:t>
            </a:r>
          </a:p>
          <a:p>
            <a:r>
              <a:rPr lang="fr-FR" dirty="0"/>
              <a:t>Algérie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Royaume uni</a:t>
            </a:r>
          </a:p>
          <a:p>
            <a:r>
              <a:rPr lang="fr-FR" dirty="0"/>
              <a:t>Pologne</a:t>
            </a:r>
          </a:p>
          <a:p>
            <a:r>
              <a:rPr lang="fr-FR" dirty="0"/>
              <a:t>Hongrie</a:t>
            </a:r>
          </a:p>
          <a:p>
            <a:r>
              <a:rPr lang="fr-FR" dirty="0"/>
              <a:t>Italie, …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8111BF-3AAE-2343-A500-819A6DE8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214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9" y="499710"/>
            <a:ext cx="7839261" cy="60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 des secteurs dans le produit physique belge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06217"/>
              </p:ext>
            </p:extLst>
          </p:nvPr>
        </p:nvGraphicFramePr>
        <p:xfrm>
          <a:off x="790044" y="1780936"/>
          <a:ext cx="749934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industrie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0305" y="5483950"/>
            <a:ext cx="869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Jean </a:t>
            </a:r>
            <a:r>
              <a:rPr lang="fr-FR" dirty="0" err="1"/>
              <a:t>Gadisseur</a:t>
            </a:r>
            <a:r>
              <a:rPr lang="fr-FR" dirty="0"/>
              <a:t>, « Contribution à l’étude de la production agricole en Belgique de 1846 à 1913 », </a:t>
            </a:r>
          </a:p>
          <a:p>
            <a:r>
              <a:rPr lang="is-IS" dirty="0"/>
              <a:t>BTNG-RBHC, 04, 1973, 1-2, pp 001-048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813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7C038-CFB4-A048-A9A1-9CFD8A30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Mutualités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61E920-DFB4-3744-9CD5-2E8BDBA07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 dirty="0">
                <a:latin typeface="Garamond" panose="02020404030301010803" pitchFamily="18" charset="0"/>
              </a:rPr>
              <a:t>loi du 3 avril 1851 sur les sociétés mutualités </a:t>
            </a:r>
          </a:p>
          <a:p>
            <a:r>
              <a:rPr lang="fr-BE" dirty="0">
                <a:latin typeface="Garamond" panose="02020404030301010803" pitchFamily="18" charset="0"/>
              </a:rPr>
              <a:t>loi du 23 juin 1894 : regroupements</a:t>
            </a:r>
            <a:endParaRPr lang="fr-FR" dirty="0">
              <a:latin typeface="Garamond" panose="02020404030301010803" pitchFamily="18" charset="0"/>
            </a:endParaRPr>
          </a:p>
          <a:p>
            <a:endParaRPr lang="fr-FR" dirty="0">
              <a:latin typeface="Garamond" panose="02020404030301010803" pitchFamily="18" charset="0"/>
            </a:endParaRPr>
          </a:p>
          <a:p>
            <a:pPr lvl="1"/>
            <a:r>
              <a:rPr lang="fr-BE" dirty="0">
                <a:latin typeface="Garamond" panose="02020404030301010803" pitchFamily="18" charset="0"/>
              </a:rPr>
              <a:t>1906 : Constitution de l’Alliance Nationale des Mutualités Chrétiennes.</a:t>
            </a:r>
          </a:p>
          <a:p>
            <a:pPr lvl="1"/>
            <a:r>
              <a:rPr lang="fr-BE" dirty="0">
                <a:latin typeface="Garamond" panose="02020404030301010803" pitchFamily="18" charset="0"/>
              </a:rPr>
              <a:t>1908 : Union nationale des Fédérations mutualistes neutres.</a:t>
            </a:r>
          </a:p>
          <a:p>
            <a:pPr lvl="1"/>
            <a:r>
              <a:rPr lang="fr-BE" dirty="0">
                <a:latin typeface="Garamond" panose="02020404030301010803" pitchFamily="18" charset="0"/>
              </a:rPr>
              <a:t>1913 : Union nationale des Mutualités socialistes.</a:t>
            </a:r>
          </a:p>
          <a:p>
            <a:pPr lvl="1"/>
            <a:r>
              <a:rPr lang="fr-BE" dirty="0">
                <a:latin typeface="Garamond" panose="02020404030301010803" pitchFamily="18" charset="0"/>
              </a:rPr>
              <a:t>1914 : Ligue nationale des Mutualités libres de Belgique (appelée à devenir en 1921 la Ligue nationale des Mutualités libérales de Belgique).</a:t>
            </a:r>
          </a:p>
          <a:p>
            <a:pPr lvl="1"/>
            <a:r>
              <a:rPr lang="fr-BE" dirty="0">
                <a:latin typeface="Garamond" panose="02020404030301010803" pitchFamily="18" charset="0"/>
              </a:rPr>
              <a:t>1920 : Union nationale des Fédérations de Mutualités professionnelles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D9CFE0-4581-D342-920A-AE6D2338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32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Syndicalisme belge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1857, Gand: </a:t>
            </a:r>
          </a:p>
          <a:p>
            <a:pPr lvl="1"/>
            <a:r>
              <a:rPr lang="fr-BE" dirty="0"/>
              <a:t>«</a:t>
            </a:r>
            <a:r>
              <a:rPr lang="fr-BE" dirty="0" err="1"/>
              <a:t>Broederlijke</a:t>
            </a:r>
            <a:r>
              <a:rPr lang="fr-BE" dirty="0"/>
              <a:t> </a:t>
            </a:r>
            <a:r>
              <a:rPr lang="fr-BE" dirty="0" err="1"/>
              <a:t>wevers</a:t>
            </a:r>
            <a:r>
              <a:rPr lang="fr-BE" dirty="0"/>
              <a:t>» (Tisserands fraternels) et</a:t>
            </a:r>
          </a:p>
          <a:p>
            <a:pPr lvl="1"/>
            <a:r>
              <a:rPr lang="fr-BE" dirty="0"/>
              <a:t> «</a:t>
            </a:r>
            <a:r>
              <a:rPr lang="fr-BE" dirty="0" err="1"/>
              <a:t>Noodlijndende</a:t>
            </a:r>
            <a:r>
              <a:rPr lang="fr-BE" dirty="0"/>
              <a:t> </a:t>
            </a:r>
            <a:r>
              <a:rPr lang="fr-BE" dirty="0" err="1"/>
              <a:t>broeders</a:t>
            </a:r>
            <a:r>
              <a:rPr lang="fr-BE" dirty="0"/>
              <a:t>» (Frères fileurs)</a:t>
            </a:r>
          </a:p>
          <a:p>
            <a:r>
              <a:rPr lang="fr-BE" dirty="0"/>
              <a:t>Division du monde ouvrier suivant le clivage clérical-anticlérical</a:t>
            </a:r>
          </a:p>
          <a:p>
            <a:pPr lvl="1"/>
            <a:r>
              <a:rPr lang="fr-BE" dirty="0"/>
              <a:t>Anarcho-syndicalisme (1</a:t>
            </a:r>
            <a:r>
              <a:rPr lang="fr-BE" baseline="30000" dirty="0"/>
              <a:t>e</a:t>
            </a:r>
            <a:r>
              <a:rPr lang="fr-BE" dirty="0"/>
              <a:t> internationale) puis 2</a:t>
            </a:r>
            <a:r>
              <a:rPr lang="fr-BE" baseline="30000" dirty="0"/>
              <a:t>e</a:t>
            </a:r>
            <a:r>
              <a:rPr lang="fr-BE" dirty="0"/>
              <a:t> internationale</a:t>
            </a:r>
          </a:p>
          <a:p>
            <a:pPr lvl="1"/>
            <a:r>
              <a:rPr lang="fr-BE" dirty="0"/>
              <a:t>Syndicalisme chrétien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6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Garamond" panose="02020404030301010803" pitchFamily="18" charset="0"/>
              </a:rPr>
              <a:t>Syndicalisme chrétien antilibéral et antisocialiste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i="1" dirty="0" err="1">
                <a:latin typeface="Garamond" panose="02020404030301010803" pitchFamily="18" charset="0"/>
              </a:rPr>
              <a:t>Rerum</a:t>
            </a:r>
            <a:r>
              <a:rPr lang="fr-FR" i="1" dirty="0">
                <a:latin typeface="Garamond" panose="02020404030301010803" pitchFamily="18" charset="0"/>
              </a:rPr>
              <a:t> </a:t>
            </a:r>
            <a:r>
              <a:rPr lang="fr-FR" i="1" dirty="0" err="1">
                <a:latin typeface="Garamond" panose="02020404030301010803" pitchFamily="18" charset="0"/>
              </a:rPr>
              <a:t>novarum</a:t>
            </a:r>
            <a:r>
              <a:rPr lang="fr-FR" dirty="0">
                <a:latin typeface="Garamond" panose="02020404030301010803" pitchFamily="18" charset="0"/>
              </a:rPr>
              <a:t>, 1890: </a:t>
            </a:r>
          </a:p>
          <a:p>
            <a:pPr marL="0" indent="0">
              <a:buNone/>
            </a:pPr>
            <a:endParaRPr lang="fr-FR" dirty="0">
              <a:latin typeface="Garamond" panose="02020404030301010803" pitchFamily="18" charset="0"/>
            </a:endParaRPr>
          </a:p>
          <a:p>
            <a:pPr lvl="1"/>
            <a:r>
              <a:rPr lang="fr-FR" dirty="0">
                <a:latin typeface="Garamond" panose="02020404030301010803" pitchFamily="18" charset="0"/>
              </a:rPr>
              <a:t>«  Si, contraint par la nécessité ou poussé par la crainte d'un mal plus grand,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l'ouvrier accepte des conditions dures, que d'ailleurs il ne peut refuser parce qu'elles lui sont imposées par le patron ou par celui qui fait l'offre du travail, </a:t>
            </a:r>
          </a:p>
          <a:p>
            <a:pPr lvl="1"/>
            <a:r>
              <a:rPr lang="fr-FR" dirty="0">
                <a:latin typeface="Garamond" panose="02020404030301010803" pitchFamily="18" charset="0"/>
              </a:rPr>
              <a:t>il subit une violence contre laquelle la justice proteste »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8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 socialiste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POB, 1885</a:t>
            </a:r>
          </a:p>
          <a:p>
            <a:endParaRPr lang="fr-FR" dirty="0"/>
          </a:p>
          <a:p>
            <a:r>
              <a:rPr lang="fr-FR" dirty="0"/>
              <a:t>Issu de partisans libéraux, anticléricaux (1846)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099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1886, émeutes en Wallonie</a:t>
            </a: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:</a:t>
            </a:r>
            <a:b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</a:b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Liège, pont des Arches, manifestation arrêtée par l</a:t>
            </a:r>
            <a:r>
              <a:rPr lang="ja-JP" alt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armée;</a:t>
            </a:r>
            <a:b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</a:br>
            <a:r>
              <a:rPr lang="fr-FR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Roux (Charleroi),  la répression fait  12 tués</a:t>
            </a:r>
          </a:p>
        </p:txBody>
      </p:sp>
      <p:sp>
        <p:nvSpPr>
          <p:cNvPr id="55298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55299" name="Picture 2" descr="Emeutes 1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0375"/>
            <a:ext cx="8686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51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Premières lois sociales</a:t>
            </a:r>
          </a:p>
        </p:txBody>
      </p:sp>
      <p:sp>
        <p:nvSpPr>
          <p:cNvPr id="56322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paiement du salaire en espèces et en-dehors des cafés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Conseils (paritaires) de l</a:t>
            </a:r>
            <a:r>
              <a:rPr lang="ja-JP" altLang="fr-FR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Gill Sans MT" charset="0"/>
                <a:ea typeface="ＭＳ Ｐゴシック" charset="0"/>
                <a:cs typeface="ＭＳ Ｐゴシック" charset="0"/>
              </a:rPr>
              <a:t>industrie et du travail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1889 : Travail des femmes et enfants limité (en âge et en durée)</a:t>
            </a:r>
          </a:p>
          <a:p>
            <a:pPr eaLnBrk="1" hangingPunct="1"/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86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« Lettre au Roi » de Jules Destrée, 1912</a:t>
            </a:r>
          </a:p>
        </p:txBody>
      </p:sp>
      <p:sp>
        <p:nvSpPr>
          <p:cNvPr id="89090" name="Espace réservé du contenu 4"/>
          <p:cNvSpPr>
            <a:spLocks noGrp="1"/>
          </p:cNvSpPr>
          <p:nvPr>
            <p:ph sz="half" idx="1"/>
          </p:nvPr>
        </p:nvSpPr>
        <p:spPr>
          <a:xfrm>
            <a:off x="72322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Arrondissements de langue française:</a:t>
            </a:r>
          </a:p>
          <a:p>
            <a:r>
              <a:rPr lang="fr-FR" sz="20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Charleroi, Thuin, Mons, Soignies, Tournai,  Ath, Liège, Huy,  Waremme,  Verviers, Nivelles,  Arlon, Marche, Bastogne, Neufchâteau,  Virton, Namur, Dinant, Philippeville</a:t>
            </a:r>
          </a:p>
          <a:p>
            <a:pPr>
              <a:buFont typeface="Wingdings 2" charset="0"/>
              <a:buNone/>
            </a:pPr>
            <a:endParaRPr lang="fr-FR" sz="2000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Cartel : 708.056</a:t>
            </a: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Catholiques : 466.927</a:t>
            </a:r>
          </a:p>
        </p:txBody>
      </p:sp>
      <p:sp>
        <p:nvSpPr>
          <p:cNvPr id="89091" name="Espace réservé du contenu 5"/>
          <p:cNvSpPr>
            <a:spLocks noGrp="1"/>
          </p:cNvSpPr>
          <p:nvPr>
            <p:ph sz="half" idx="2"/>
          </p:nvPr>
        </p:nvSpPr>
        <p:spPr>
          <a:xfrm>
            <a:off x="493053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Arrondissements de langue flamande:</a:t>
            </a:r>
          </a:p>
          <a:p>
            <a:r>
              <a:rPr lang="fr-FR" sz="20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Gand, Eeklo, Alost, Audenarde, Saint-Nicolas, Termonde, Tongres, Maeseyck, Hasselt, Saint-Trond, Louvain, Anvers, Malines, Turnhout, Bruges, Courtrai, Ostende, Furnes, Dixmude, Roulers, Tielt, Ypres</a:t>
            </a:r>
          </a:p>
          <a:p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Cartel : 382.924</a:t>
            </a:r>
          </a:p>
          <a:p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Catholiques : 733.097</a:t>
            </a:r>
          </a:p>
        </p:txBody>
      </p:sp>
      <p:sp>
        <p:nvSpPr>
          <p:cNvPr id="8909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85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Congrès wallon, Liège, 7 juillet 1912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« Le congrès, </a:t>
            </a:r>
          </a:p>
          <a:p>
            <a:pPr marL="0" lvl="0" indent="0">
              <a:buNone/>
            </a:pPr>
            <a:r>
              <a:rPr lang="fr-FR" dirty="0"/>
              <a:t>toutes réserves faites au sujet des formes à donner à l’idée </a:t>
            </a:r>
            <a:r>
              <a:rPr lang="fr-FR" b="1" dirty="0"/>
              <a:t>séparatiste </a:t>
            </a:r>
            <a:r>
              <a:rPr lang="fr-FR" dirty="0"/>
              <a:t>;</a:t>
            </a:r>
          </a:p>
          <a:p>
            <a:pPr marL="0" lvl="0" indent="0">
              <a:buNone/>
            </a:pPr>
            <a:r>
              <a:rPr lang="fr-FR" dirty="0"/>
              <a:t>émet le vœu de voir la Wallonie </a:t>
            </a:r>
            <a:r>
              <a:rPr lang="fr-FR" b="1" dirty="0"/>
              <a:t>séparée</a:t>
            </a:r>
            <a:r>
              <a:rPr lang="fr-FR" dirty="0"/>
              <a:t> de la Flandre en vue de l’extension de son </a:t>
            </a:r>
            <a:r>
              <a:rPr lang="fr-FR" b="1" dirty="0"/>
              <a:t>indépendance</a:t>
            </a:r>
            <a:r>
              <a:rPr lang="fr-FR" dirty="0"/>
              <a:t> à l’égard du pouvoir central et de la libre expansion de son activité propre ;</a:t>
            </a:r>
          </a:p>
          <a:p>
            <a:pPr marL="0" lvl="0" indent="0">
              <a:buNone/>
            </a:pPr>
            <a:r>
              <a:rPr lang="fr-FR" dirty="0"/>
              <a:t>désigne aux fins d’étudier la question une Commission, à raison d’un membre par quarante mille habitants. »</a:t>
            </a:r>
          </a:p>
          <a:p>
            <a:r>
              <a:rPr lang="fr-FR" dirty="0"/>
              <a:t>Cette assemblée wallonne se réunira le 20 octobre, après la publication de la </a:t>
            </a:r>
            <a:r>
              <a:rPr lang="fr-FR" i="1" dirty="0"/>
              <a:t>Lettre</a:t>
            </a:r>
            <a:r>
              <a:rPr lang="fr-FR" dirty="0"/>
              <a:t> de Jules Destrée.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7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21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« séparation administrative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Terme déjà utilisé en septembre 1830 !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Après le conseil des Flandres, terme inutilisable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Projets wallons entre deux guerres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0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Projets fédéralistes: </a:t>
            </a:r>
            <a:r>
              <a:rPr lang="fr-FR" dirty="0" err="1"/>
              <a:t>Mockel</a:t>
            </a:r>
            <a:r>
              <a:rPr lang="fr-FR" dirty="0"/>
              <a:t>, 1919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/>
              <a:t>Esquisse d’une organisation fédéraliste de la Belgique</a:t>
            </a:r>
            <a:r>
              <a:rPr lang="fr-FR" dirty="0"/>
              <a:t> : </a:t>
            </a:r>
          </a:p>
          <a:p>
            <a:endParaRPr lang="fr-FR" dirty="0"/>
          </a:p>
          <a:p>
            <a:r>
              <a:rPr lang="fr-FR" dirty="0"/>
              <a:t>deux parlements élus directement </a:t>
            </a:r>
          </a:p>
          <a:p>
            <a:r>
              <a:rPr lang="fr-FR" dirty="0"/>
              <a:t>et un conseil fédéral siégeant à Bruxelles </a:t>
            </a:r>
          </a:p>
          <a:p>
            <a:endParaRPr lang="fr-FR" dirty="0"/>
          </a:p>
          <a:p>
            <a:r>
              <a:rPr lang="fr-FR" dirty="0"/>
              <a:t>qui gérerait les compétences des Etats-Unis de Flandre et de Wallonie…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32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1930 - 1938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Projets de la Concentration wallonne de 1930 puis de </a:t>
            </a:r>
            <a:r>
              <a:rPr lang="fr-FR" dirty="0" err="1"/>
              <a:t>Dehousse</a:t>
            </a:r>
            <a:r>
              <a:rPr lang="fr-FR" dirty="0"/>
              <a:t> –Truffaut de 1938 : </a:t>
            </a:r>
          </a:p>
          <a:p>
            <a:endParaRPr lang="fr-FR" dirty="0"/>
          </a:p>
          <a:p>
            <a:r>
              <a:rPr lang="fr-FR" dirty="0"/>
              <a:t>trois régions </a:t>
            </a:r>
          </a:p>
          <a:p>
            <a:pPr lvl="1"/>
            <a:r>
              <a:rPr lang="fr-FR" dirty="0"/>
              <a:t>avec compétences sur l’enseignement,</a:t>
            </a:r>
          </a:p>
          <a:p>
            <a:pPr lvl="1"/>
            <a:r>
              <a:rPr lang="fr-FR" dirty="0"/>
              <a:t> la législation sociale et industrielle,</a:t>
            </a:r>
          </a:p>
          <a:p>
            <a:pPr lvl="1"/>
            <a:r>
              <a:rPr lang="fr-FR" dirty="0"/>
              <a:t> les travaux publics, </a:t>
            </a:r>
          </a:p>
          <a:p>
            <a:pPr lvl="1"/>
            <a:r>
              <a:rPr lang="fr-FR" dirty="0"/>
              <a:t>la police et la gendarmerie,</a:t>
            </a:r>
          </a:p>
          <a:p>
            <a:pPr lvl="1"/>
            <a:r>
              <a:rPr lang="fr-FR" dirty="0"/>
              <a:t> les impôts régionaux </a:t>
            </a:r>
          </a:p>
          <a:p>
            <a:pPr lvl="1"/>
            <a:r>
              <a:rPr lang="fr-FR" dirty="0"/>
              <a:t>et recrutement des fonctionnaires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320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Congès</a:t>
            </a:r>
            <a:r>
              <a:rPr lang="fr-FR" dirty="0"/>
              <a:t> wallon 1945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Vote « sentimental »: rattachement à la France</a:t>
            </a:r>
          </a:p>
          <a:p>
            <a:endParaRPr lang="fr-FR" dirty="0"/>
          </a:p>
          <a:p>
            <a:r>
              <a:rPr lang="fr-FR" dirty="0"/>
              <a:t>Vote fédéral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091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Harmel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établi entre 1948 et 1958 par le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« Centre de recherches pour la solution nationale des problèmes sociaux, politiques et juridiques en région wallonne et flamande »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 : frontière linguistique mais solution anti-fédéraliste…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5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Partis politiques périphéristes</a:t>
            </a:r>
          </a:p>
        </p:txBody>
      </p:sp>
      <p:sp>
        <p:nvSpPr>
          <p:cNvPr id="96258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Partis régionaux / communautaires : 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1862: 		Meetingpartij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1919:	 	Frontpartij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1932:  		VNV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1954 - 2001 : 	Volksunie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1964 : 		FDF -&gt; DéFI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</a:rPr>
              <a:t>1968 - 1985 : 	Rassemblement Wallon</a:t>
            </a:r>
          </a:p>
          <a:p>
            <a:pPr lvl="1"/>
            <a:r>
              <a:rPr lang="fr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1979 - </a:t>
            </a:r>
            <a:r>
              <a:rPr lang="mr-IN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fr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:	 	Vlaams Blok -&gt; Vlaams Belang</a:t>
            </a:r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2001 - </a:t>
            </a:r>
            <a:r>
              <a:rPr lang="mr-IN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: 	N-VA</a:t>
            </a:r>
            <a:endParaRPr lang="fr-BE" dirty="0">
              <a:latin typeface="Garamond" panose="02020404030301010803" pitchFamily="18" charset="0"/>
              <a:ea typeface="ＭＳ Ｐゴシック" charset="0"/>
            </a:endParaRPr>
          </a:p>
        </p:txBody>
      </p:sp>
      <p:sp>
        <p:nvSpPr>
          <p:cNvPr id="9625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09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André Renard – Wilfried Martens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997233"/>
              </p:ext>
            </p:extLst>
          </p:nvPr>
        </p:nvGraphicFramePr>
        <p:xfrm>
          <a:off x="900113" y="2096201"/>
          <a:ext cx="7626560" cy="3632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FGTB métallos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Expo 1958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Grève 1960-61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Mars op Brussel</a:t>
                      </a:r>
                      <a:endParaRPr lang="fr-FR" sz="2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MPW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CVP </a:t>
                      </a:r>
                      <a:r>
                        <a:rPr lang="fr-FR" sz="2800" dirty="0" err="1"/>
                        <a:t>Jongeren</a:t>
                      </a:r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r>
                        <a:rPr lang="fr-FR" sz="2800" dirty="0"/>
                        <a:t>Réformes des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Autonomie</a:t>
                      </a:r>
                      <a:endParaRPr lang="fr-FR" sz="2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Revendication économique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Revendication culturelle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6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1970-71: 1</a:t>
            </a:r>
            <a:r>
              <a:rPr lang="fr-FR" sz="350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e</a:t>
            </a: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réforme de l’Etat</a:t>
            </a:r>
          </a:p>
        </p:txBody>
      </p:sp>
      <p:sp>
        <p:nvSpPr>
          <p:cNvPr id="68610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b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Flamands</a:t>
            </a:r>
            <a:r>
              <a:rPr lang="fr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: veulent une reconnaissance culturelle (conception d’une Belgique composée de 2 grandes communautés)</a:t>
            </a:r>
          </a:p>
          <a:p>
            <a:pPr marL="0" indent="0">
              <a:buNone/>
            </a:pPr>
            <a:r>
              <a:rPr lang="fr-BE" b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Wallons</a:t>
            </a:r>
            <a:r>
              <a:rPr lang="fr-BE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: veulent une maîtrise propre des instruments économiques (basée sur la reconnaissance du fait régional)</a:t>
            </a:r>
          </a:p>
          <a:p>
            <a:pPr>
              <a:buFont typeface="Wingdings" charset="0"/>
              <a:buNone/>
            </a:pPr>
            <a:endParaRPr lang="fr-BE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  <a:sym typeface="Symbol" charset="0"/>
              </a:rPr>
              <a:t> </a:t>
            </a:r>
            <a:r>
              <a:rPr lang="fr-BE" sz="3000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Addition de </a:t>
            </a:r>
            <a:r>
              <a:rPr lang="fr-BE" sz="3000" b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deux systèmes fédérés concurrents</a:t>
            </a:r>
          </a:p>
          <a:p>
            <a:pPr>
              <a:buFont typeface="Wingdings" charset="0"/>
              <a:buNone/>
            </a:pPr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Etapes des réformes de l’Etat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1970: 3 communautés, principe des régions</a:t>
            </a:r>
          </a:p>
          <a:p>
            <a:pPr marL="0" indent="0">
              <a:buNone/>
            </a:pPr>
            <a:r>
              <a:rPr lang="fr-FR" dirty="0"/>
              <a:t>1974: régionalisation préparatoire</a:t>
            </a:r>
          </a:p>
          <a:p>
            <a:pPr marL="0" indent="0">
              <a:buNone/>
            </a:pPr>
            <a:r>
              <a:rPr lang="fr-FR" dirty="0"/>
              <a:t>1980: 2 régions, fusion région-communauté flamande</a:t>
            </a:r>
          </a:p>
          <a:p>
            <a:pPr marL="0" indent="0">
              <a:buNone/>
            </a:pPr>
            <a:r>
              <a:rPr lang="fr-FR" dirty="0"/>
              <a:t>1988: Région de Bruxelles-capitale</a:t>
            </a:r>
          </a:p>
          <a:p>
            <a:pPr marL="0" indent="0">
              <a:buNone/>
            </a:pPr>
            <a:r>
              <a:rPr lang="fr-FR" dirty="0"/>
              <a:t>1992: « Etat fédéral »</a:t>
            </a:r>
          </a:p>
          <a:p>
            <a:pPr marL="0" indent="0">
              <a:buNone/>
            </a:pPr>
            <a:r>
              <a:rPr lang="fr-FR" dirty="0"/>
              <a:t>2011-2014: 6</a:t>
            </a:r>
            <a:r>
              <a:rPr lang="fr-FR" baseline="30000" dirty="0"/>
              <a:t>e</a:t>
            </a:r>
            <a:r>
              <a:rPr lang="fr-FR" dirty="0"/>
              <a:t> réforme de l’Etat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>
                <a:latin typeface="Garamond" panose="02020404030301010803" pitchFamily="18" charset="0"/>
              </a:rPr>
              <a:t>5 résolutions Parlement flamand</a:t>
            </a:r>
          </a:p>
        </p:txBody>
      </p:sp>
      <p:sp>
        <p:nvSpPr>
          <p:cNvPr id="3993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3 mars 1999: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Cogestion de Bruxelles par les Communautés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Communautarisation des soins de santé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Communautarisation emploi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Autonomie fiscale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« Confédéralisme »</a:t>
            </a:r>
          </a:p>
        </p:txBody>
      </p:sp>
      <p:sp>
        <p:nvSpPr>
          <p:cNvPr id="3993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26 mai 2019: 3 élections?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Régionales</a:t>
            </a:r>
          </a:p>
          <a:p>
            <a:r>
              <a:rPr lang="fr-FR" dirty="0"/>
              <a:t>Fédérales</a:t>
            </a:r>
          </a:p>
          <a:p>
            <a:r>
              <a:rPr lang="fr-FR" dirty="0"/>
              <a:t>Européennes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Communautaires</a:t>
            </a:r>
          </a:p>
        </p:txBody>
      </p:sp>
    </p:spTree>
    <p:extLst>
      <p:ext uri="{BB962C8B-B14F-4D97-AF65-F5344CB8AC3E}">
        <p14:creationId xmlns:p14="http://schemas.microsoft.com/office/powerpoint/2010/main" val="39220235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2007-2010</a:t>
            </a:r>
          </a:p>
        </p:txBody>
      </p:sp>
      <p:sp>
        <p:nvSpPr>
          <p:cNvPr id="16386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2007: campagne électorale en « double sourd »</a:t>
            </a:r>
          </a:p>
          <a:p>
            <a:pPr marL="0" indent="0">
              <a:buNone/>
            </a:pPr>
            <a:r>
              <a:rPr lang="fr-FR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fausse symétrie;</a:t>
            </a:r>
          </a:p>
          <a:p>
            <a:pPr lvl="1"/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NL demandent réforme institutionnelle et scission BHV (« 5 minutes de courage politique pour scinder BHV »);</a:t>
            </a:r>
          </a:p>
          <a:p>
            <a:pPr lvl="1"/>
            <a:r>
              <a:rPr lang="fr-FR" dirty="0">
                <a:latin typeface="Garamond" panose="02020404030301010803" pitchFamily="18" charset="0"/>
                <a:ea typeface="ＭＳ Ｐゴシック" charset="0"/>
              </a:rPr>
              <a:t>Fr refusent (déclaration du 20 décembre 2006 « demandeurs de rien »)</a:t>
            </a:r>
          </a:p>
        </p:txBody>
      </p:sp>
      <p:sp>
        <p:nvSpPr>
          <p:cNvPr id="16387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Communiqué de JL Dehaene, </a:t>
            </a:r>
            <a:br>
              <a:rPr lang="fr-FR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</a:br>
            <a:r>
              <a:rPr lang="fr-FR" sz="39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20 avril 2010.</a:t>
            </a:r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ja-JP" sz="24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« Une communauté part du principe de territorialité ; l</a:t>
            </a:r>
            <a:r>
              <a:rPr lang="ja-JP" altLang="fr-FR" sz="24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4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autre du principe de personnalité. </a:t>
            </a:r>
            <a:r>
              <a:rPr lang="fr-FR" altLang="ja-JP" sz="24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Les deux sont en opposition totale. </a:t>
            </a:r>
          </a:p>
          <a:p>
            <a:pPr marL="0" indent="0">
              <a:buNone/>
            </a:pPr>
            <a:r>
              <a:rPr lang="fr-FR" altLang="ja-JP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Un compromis n</a:t>
            </a:r>
            <a:r>
              <a:rPr lang="ja-JP" alt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est possible que si chaque partie est disposée à se départir en partie de sa propre logique, à intégrer des éléments de la logique du partenaire de discussion et inversement. </a:t>
            </a:r>
          </a:p>
          <a:p>
            <a:pPr marL="0" indent="0">
              <a:buNone/>
            </a:pPr>
            <a:r>
              <a:rPr lang="fr-FR" altLang="ja-JP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Cela a été le cas lors des compromis conclus lors de chaque phase de la réforme de l</a:t>
            </a:r>
            <a:r>
              <a:rPr lang="ja-JP" altLang="fr-FR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Etat.</a:t>
            </a:r>
            <a:endParaRPr lang="fr-FR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fr-FR" altLang="ja-JP" sz="2400" i="1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mr-IN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…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Au cours des phases successives de la réforme de l</a:t>
            </a:r>
            <a:r>
              <a:rPr lang="ja-JP" altLang="fr-FR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Etat belge, la base du compromis de 1970 a toujours été respectée : </a:t>
            </a:r>
          </a:p>
          <a:p>
            <a:pPr marL="0" indent="0">
              <a:buNone/>
            </a:pPr>
            <a:r>
              <a:rPr lang="fr-FR" altLang="ja-JP" sz="28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la majorité ne peut imposer sa volonté à la minorité, mais la minorité accepte </a:t>
            </a:r>
            <a:r>
              <a:rPr lang="fr-FR" altLang="ja-JP" sz="2800" b="1" i="1" dirty="0" err="1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qu</a:t>
            </a:r>
            <a:r>
              <a:rPr lang="ja-JP" altLang="fr-FR" sz="28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b="1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il faille négocier</a:t>
            </a:r>
            <a:r>
              <a:rPr lang="fr-FR" altLang="ja-JP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>
              <a:buNone/>
            </a:pPr>
            <a:r>
              <a:rPr lang="fr-FR" altLang="ja-JP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 Le processus risque d</a:t>
            </a:r>
            <a:r>
              <a:rPr lang="ja-JP" altLang="fr-FR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i="1" dirty="0">
                <a:latin typeface="Garamond" panose="02020404030301010803" pitchFamily="18" charset="0"/>
                <a:ea typeface="ＭＳ Ｐゴシック" charset="0"/>
                <a:cs typeface="ＭＳ Ｐゴシック" charset="0"/>
              </a:rPr>
              <a:t>échouer si la minorité refuse de négocier. »</a:t>
            </a:r>
            <a:endParaRPr lang="fr-FR" sz="2800" dirty="0">
              <a:latin typeface="Garamond" panose="02020404030301010803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Minorités en Belgique en 2019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dirty="0"/>
              <a:t>Néerlandophones à Bruxelles: </a:t>
            </a:r>
          </a:p>
          <a:p>
            <a:pPr lvl="1">
              <a:defRPr/>
            </a:pPr>
            <a:r>
              <a:rPr lang="fr-FR" dirty="0"/>
              <a:t>41898 voix = 8,4% des votes valables à Bruxelles</a:t>
            </a:r>
          </a:p>
          <a:p>
            <a:pPr marL="0" indent="0">
              <a:buNone/>
              <a:defRPr/>
            </a:pPr>
            <a:r>
              <a:rPr lang="fr-FR" dirty="0"/>
              <a:t>Francophones en Flandre</a:t>
            </a:r>
          </a:p>
          <a:p>
            <a:pPr lvl="1">
              <a:defRPr/>
            </a:pPr>
            <a:r>
              <a:rPr lang="fr-FR" dirty="0"/>
              <a:t>UF: </a:t>
            </a:r>
            <a:r>
              <a:rPr lang="fr-BE" dirty="0"/>
              <a:t>28.804 </a:t>
            </a:r>
            <a:r>
              <a:rPr lang="fr-FR" dirty="0"/>
              <a:t>/4.838.566 = 0,59% des votes flamands</a:t>
            </a:r>
          </a:p>
          <a:p>
            <a:pPr lvl="1">
              <a:defRPr/>
            </a:pPr>
            <a:r>
              <a:rPr lang="fr-FR" dirty="0"/>
              <a:t>Canton </a:t>
            </a:r>
            <a:r>
              <a:rPr lang="fr-FR" dirty="0" err="1"/>
              <a:t>Rhode</a:t>
            </a:r>
            <a:r>
              <a:rPr lang="fr-FR" dirty="0"/>
              <a:t>-St-Genèse, Chambre: inscrits: 45.236</a:t>
            </a:r>
          </a:p>
          <a:p>
            <a:pPr lvl="2">
              <a:defRPr/>
            </a:pPr>
            <a:r>
              <a:rPr lang="fr-FR" dirty="0"/>
              <a:t>Votes valables Bruxelles-Capitale:23.538 = 52% EI	</a:t>
            </a:r>
          </a:p>
          <a:p>
            <a:pPr lvl="2">
              <a:defRPr/>
            </a:pPr>
            <a:r>
              <a:rPr lang="fr-FR" dirty="0"/>
              <a:t>Votes valable Brabant flamand: 13.337 = 29% EI</a:t>
            </a:r>
          </a:p>
        </p:txBody>
      </p:sp>
      <p:sp>
        <p:nvSpPr>
          <p:cNvPr id="5837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40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100 ans, 30 élections, 3 « familles » de &gt;80% à 37%</a:t>
            </a: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847549"/>
              </p:ext>
            </p:extLst>
          </p:nvPr>
        </p:nvGraphicFramePr>
        <p:xfrm>
          <a:off x="423333" y="1982901"/>
          <a:ext cx="8382000" cy="4384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8241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96913" y="5441950"/>
            <a:ext cx="8183562" cy="10525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>
              <a:defRPr/>
            </a:pPr>
            <a:r>
              <a:rPr lang="fr-F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Parallélogramme des forces</a:t>
            </a:r>
          </a:p>
        </p:txBody>
      </p:sp>
      <p:graphicFrame>
        <p:nvGraphicFramePr>
          <p:cNvPr id="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583779"/>
              </p:ext>
            </p:extLst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3160889" y="3716337"/>
            <a:ext cx="763411" cy="833437"/>
          </a:xfrm>
          <a:prstGeom prst="roundRect">
            <a:avLst>
              <a:gd name="adj" fmla="val 38848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à coins arrondis 7"/>
          <p:cNvSpPr/>
          <p:nvPr/>
        </p:nvSpPr>
        <p:spPr>
          <a:xfrm>
            <a:off x="3946525" y="3716338"/>
            <a:ext cx="1273175" cy="833437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à coins arrondis 8"/>
          <p:cNvSpPr/>
          <p:nvPr/>
        </p:nvSpPr>
        <p:spPr>
          <a:xfrm>
            <a:off x="5427663" y="1284288"/>
            <a:ext cx="584200" cy="561975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à coins arrondis 9"/>
          <p:cNvSpPr/>
          <p:nvPr/>
        </p:nvSpPr>
        <p:spPr>
          <a:xfrm>
            <a:off x="3990975" y="1111250"/>
            <a:ext cx="796925" cy="735013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à coins arrondis 10"/>
          <p:cNvSpPr/>
          <p:nvPr/>
        </p:nvSpPr>
        <p:spPr>
          <a:xfrm>
            <a:off x="7196667" y="446088"/>
            <a:ext cx="1490133" cy="1190801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à coins arrondis 11"/>
          <p:cNvSpPr/>
          <p:nvPr/>
        </p:nvSpPr>
        <p:spPr>
          <a:xfrm>
            <a:off x="3448050" y="1284288"/>
            <a:ext cx="619125" cy="561975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à coins arrondis 13"/>
          <p:cNvSpPr/>
          <p:nvPr/>
        </p:nvSpPr>
        <p:spPr>
          <a:xfrm>
            <a:off x="5692775" y="4419600"/>
            <a:ext cx="319088" cy="298450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184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Evolution: tout le pays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355788"/>
              </p:ext>
            </p:extLst>
          </p:nvPr>
        </p:nvGraphicFramePr>
        <p:xfrm>
          <a:off x="725488" y="1574801"/>
          <a:ext cx="76930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1919 - 1961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1965 - 2010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2010</a:t>
                      </a:r>
                      <a:r>
                        <a:rPr lang="fr-FR" baseline="0" dirty="0"/>
                        <a:t> - 2019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Chrétiens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Socialistes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Libéraux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Hors</a:t>
                      </a:r>
                      <a:r>
                        <a:rPr lang="fr-FR" baseline="0" dirty="0"/>
                        <a:t> jeu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12,0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17,5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15,9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72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par parti traditionnel par région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5925"/>
              </p:ext>
            </p:extLst>
          </p:nvPr>
        </p:nvGraphicFramePr>
        <p:xfrm>
          <a:off x="203200" y="2150532"/>
          <a:ext cx="8737601" cy="3379006"/>
        </p:xfrm>
        <a:graphic>
          <a:graphicData uri="http://schemas.openxmlformats.org/drawingml/2006/table">
            <a:tbl>
              <a:tblPr/>
              <a:tblGrid>
                <a:gridCol w="805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%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Socialistes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Chrétiens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Libéraux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inscrits</a:t>
                      </a:r>
                    </a:p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19-61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40,1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42,7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Moy. 65-07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30,4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29,8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6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10-19</a:t>
                      </a:r>
                    </a:p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11,6</a:t>
                      </a:r>
                    </a:p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20,6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</a:t>
                      </a:r>
                    </a:p>
                    <a:p>
                      <a:pPr algn="ctr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10,6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uk-UA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8,7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12,3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18,5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20,4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450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Différence communautaire </a:t>
            </a:r>
            <a:r>
              <a:rPr lang="fr-FR" sz="2000" dirty="0"/>
              <a:t>2019 PE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59578"/>
              </p:ext>
            </p:extLst>
          </p:nvPr>
        </p:nvGraphicFramePr>
        <p:xfrm>
          <a:off x="726140" y="2506117"/>
          <a:ext cx="7454906" cy="3060700"/>
        </p:xfrm>
        <a:graphic>
          <a:graphicData uri="http://schemas.openxmlformats.org/drawingml/2006/table">
            <a:tbl>
              <a:tblPr/>
              <a:tblGrid>
                <a:gridCol w="194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Gauche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(?)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Sud</a:t>
                      </a:r>
                    </a:p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Nord</a:t>
                      </a:r>
                    </a:p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Centre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Droite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8714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40811"/>
              </p:ext>
            </p:extLst>
          </p:nvPr>
        </p:nvGraphicFramePr>
        <p:xfrm>
          <a:off x="890688" y="1396998"/>
          <a:ext cx="7059540" cy="35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966">
                <a:tc>
                  <a:txBody>
                    <a:bodyPr/>
                    <a:lstStyle/>
                    <a:p>
                      <a:r>
                        <a:rPr lang="fr-FR" sz="2400" dirty="0"/>
                        <a:t>Elections de 1870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Flandre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Bruxelles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Wallonie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Parti libéral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64,2%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Votes catholiques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69,8%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36,9%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35,8%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65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" y="2250891"/>
            <a:ext cx="6413500" cy="41148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Communauté germanophone: 60.000 habitants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73349" y="2319867"/>
            <a:ext cx="1808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Majorité: 13/25</a:t>
            </a:r>
          </a:p>
          <a:p>
            <a:endParaRPr lang="fr-FR" dirty="0"/>
          </a:p>
          <a:p>
            <a:r>
              <a:rPr lang="fr-FR" dirty="0"/>
              <a:t>6+4+3 = 13/25</a:t>
            </a:r>
          </a:p>
          <a:p>
            <a:endParaRPr lang="fr-FR" dirty="0"/>
          </a:p>
          <a:p>
            <a:r>
              <a:rPr lang="fr-FR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898357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3" name="Espace réservé du conten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347767"/>
              </p:ext>
            </p:extLst>
          </p:nvPr>
        </p:nvGraphicFramePr>
        <p:xfrm>
          <a:off x="910177" y="2389189"/>
          <a:ext cx="7499349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/>
                        <a:t>Jules Destrée </a:t>
                      </a:r>
                      <a:r>
                        <a:rPr lang="fr-FR" sz="2400" i="1" dirty="0"/>
                        <a:t>Lettre au Roi</a:t>
                      </a:r>
                      <a:r>
                        <a:rPr lang="fr-FR" sz="2400" dirty="0"/>
                        <a:t>, 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lamands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anticléricaux</a:t>
                      </a: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60,3%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34,3%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cléricaux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39,7%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65,7%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720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314325"/>
            <a:ext cx="7693025" cy="1143000"/>
          </a:xfrm>
        </p:spPr>
        <p:txBody>
          <a:bodyPr/>
          <a:lstStyle/>
          <a:p>
            <a:r>
              <a:rPr lang="fr-FR" dirty="0"/>
              <a:t>Une vieille histoire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1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2900"/>
            <a:ext cx="89789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7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Chambre: extrême droite 2019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7211"/>
              </p:ext>
            </p:extLst>
          </p:nvPr>
        </p:nvGraphicFramePr>
        <p:xfrm>
          <a:off x="726144" y="2707608"/>
          <a:ext cx="7691719" cy="1493374"/>
        </p:xfrm>
        <a:graphic>
          <a:graphicData uri="http://schemas.openxmlformats.org/drawingml/2006/table">
            <a:tbl>
              <a:tblPr/>
              <a:tblGrid>
                <a:gridCol w="109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6687"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Hainaut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Liège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BrabW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Namur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Lux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87">
                <a:tc>
                  <a:txBody>
                    <a:bodyPr/>
                    <a:lstStyle/>
                    <a:p>
                      <a:pPr algn="ctr" fontAlgn="b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6,19%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5,61%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6,03%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3632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Rapports de force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593935"/>
              </p:ext>
            </p:extLst>
          </p:nvPr>
        </p:nvGraphicFramePr>
        <p:xfrm>
          <a:off x="725488" y="1926160"/>
          <a:ext cx="7693024" cy="395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N-VA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SPA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oVLD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Groen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Ecolo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CD&amp;V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PvdA</a:t>
                      </a:r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PTB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Défi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709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 « régions linguistiques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80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Des questions?</a:t>
            </a:r>
          </a:p>
          <a:p>
            <a:endParaRPr lang="fr-FR" dirty="0"/>
          </a:p>
          <a:p>
            <a:r>
              <a:rPr lang="fr-FR" dirty="0"/>
              <a:t>Un débat?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323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Quota de présence sur listes et effets parlementaires</a:t>
            </a:r>
          </a:p>
        </p:txBody>
      </p:sp>
      <p:sp>
        <p:nvSpPr>
          <p:cNvPr id="1126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graphicFrame>
        <p:nvGraphicFramePr>
          <p:cNvPr id="112643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19833"/>
              </p:ext>
            </p:extLst>
          </p:nvPr>
        </p:nvGraphicFramePr>
        <p:xfrm>
          <a:off x="1001713" y="1756386"/>
          <a:ext cx="7789862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Document" r:id="rId3" imgW="5867400" imgH="2755900" progId="Word.Document.12">
                  <p:embed/>
                </p:oleObj>
              </mc:Choice>
              <mc:Fallback>
                <p:oleObj name="Document" r:id="rId3" imgW="5867400" imgH="27559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1756386"/>
                        <a:ext cx="7789862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6963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PubliFin</a:t>
            </a:r>
            <a:r>
              <a:rPr lang="fr-FR" dirty="0"/>
              <a:t>, </a:t>
            </a:r>
            <a:r>
              <a:rPr lang="fr-FR" dirty="0" err="1"/>
              <a:t>SamuSocial</a:t>
            </a:r>
            <a:r>
              <a:rPr lang="fr-FR" dirty="0"/>
              <a:t>: décumul?</a:t>
            </a: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558702"/>
            <a:ext cx="5756910" cy="49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2975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00"/>
            <a:ext cx="8610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6" y="1375695"/>
            <a:ext cx="5422900" cy="3479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Wallonie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90538" y="1468123"/>
            <a:ext cx="33968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Majorité: 38/75 </a:t>
            </a:r>
            <a:r>
              <a:rPr lang="fr-FR" sz="2000" dirty="0"/>
              <a:t>: </a:t>
            </a:r>
            <a:endParaRPr lang="fr-BE" sz="2000" dirty="0"/>
          </a:p>
          <a:p>
            <a:r>
              <a:rPr lang="fr-FR" sz="2000" dirty="0"/>
              <a:t>23 PS + 20 MR = 43 &gt; 38/75</a:t>
            </a:r>
            <a:endParaRPr lang="fr-BE" sz="2000" dirty="0"/>
          </a:p>
          <a:p>
            <a:endParaRPr lang="nl-BE" sz="2000" dirty="0"/>
          </a:p>
          <a:p>
            <a:r>
              <a:rPr lang="nl-BE" sz="2000" dirty="0"/>
              <a:t>Négociations “coquelicot”</a:t>
            </a:r>
          </a:p>
          <a:p>
            <a:r>
              <a:rPr lang="nl-BE" sz="2000" dirty="0"/>
              <a:t> PS+Ecolo</a:t>
            </a:r>
          </a:p>
          <a:p>
            <a:endParaRPr lang="nl-BE" sz="2000" dirty="0"/>
          </a:p>
          <a:p>
            <a:r>
              <a:rPr lang="nl-BE" sz="2000" dirty="0"/>
              <a:t>Puis  MR</a:t>
            </a:r>
          </a:p>
          <a:p>
            <a:endParaRPr lang="nl-BE" sz="2000" dirty="0"/>
          </a:p>
          <a:p>
            <a:r>
              <a:rPr lang="nl-BE" sz="2000" dirty="0"/>
              <a:t>23+20+12= 55 &gt; 38</a:t>
            </a:r>
            <a:endParaRPr lang="fr-FR" sz="2000" dirty="0"/>
          </a:p>
          <a:p>
            <a:endParaRPr lang="fr-BE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292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Flandre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8" y="1693738"/>
            <a:ext cx="5600700" cy="4406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54696" y="1781513"/>
            <a:ext cx="3391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 : 63/124 	(118+6)</a:t>
            </a:r>
          </a:p>
          <a:p>
            <a:endParaRPr lang="fr-BE" dirty="0"/>
          </a:p>
          <a:p>
            <a:r>
              <a:rPr lang="fr-BE" dirty="0"/>
              <a:t>N</a:t>
            </a:r>
            <a:r>
              <a:rPr lang="nl-BE" dirty="0"/>
              <a:t>éogciations N-VA - VB</a:t>
            </a:r>
            <a:endParaRPr lang="fr-FR" dirty="0"/>
          </a:p>
          <a:p>
            <a:endParaRPr lang="fr-FR" strike="sngStrike" dirty="0"/>
          </a:p>
          <a:p>
            <a:endParaRPr lang="fr-FR" strike="sngStrike" dirty="0"/>
          </a:p>
          <a:p>
            <a:r>
              <a:rPr lang="fr-FR" dirty="0"/>
              <a:t>Puis OK: N-VA+CD&amp;V+OVLD</a:t>
            </a:r>
          </a:p>
          <a:p>
            <a:endParaRPr lang="fr-FR" dirty="0"/>
          </a:p>
          <a:p>
            <a:r>
              <a:rPr lang="fr-FR" dirty="0"/>
              <a:t>35+19+16 = 70 &gt; 63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1601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13511</TotalTime>
  <Words>1741</Words>
  <Application>Microsoft Macintosh PowerPoint</Application>
  <PresentationFormat>Affichage à l'écran (4:3)</PresentationFormat>
  <Paragraphs>759</Paragraphs>
  <Slides>79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91" baseType="lpstr">
      <vt:lpstr>Brush Script MT</vt:lpstr>
      <vt:lpstr>Arial</vt:lpstr>
      <vt:lpstr>Calibri</vt:lpstr>
      <vt:lpstr>Calisto MT</vt:lpstr>
      <vt:lpstr>Constantia</vt:lpstr>
      <vt:lpstr>Garamond</vt:lpstr>
      <vt:lpstr>Gill Sans MT</vt:lpstr>
      <vt:lpstr>Verdana</vt:lpstr>
      <vt:lpstr>Wingdings</vt:lpstr>
      <vt:lpstr>Wingdings 2</vt:lpstr>
      <vt:lpstr>Capital</vt:lpstr>
      <vt:lpstr>Document</vt:lpstr>
      <vt:lpstr>Former un gouvernement, gouverner,  perdre les élections.</vt:lpstr>
      <vt:lpstr>Plan</vt:lpstr>
      <vt:lpstr>Hégémonie capitaliste</vt:lpstr>
      <vt:lpstr>Colères populaires</vt:lpstr>
      <vt:lpstr>Présentation PowerPoint</vt:lpstr>
      <vt:lpstr>26 mai 2019: 3 élections?</vt:lpstr>
      <vt:lpstr>Communauté germanophone: 60.000 habitants</vt:lpstr>
      <vt:lpstr>Wallonie</vt:lpstr>
      <vt:lpstr>Flandre</vt:lpstr>
      <vt:lpstr>Bruxelles</vt:lpstr>
      <vt:lpstr>Communauté française (=Fédération Wallonie Bruxelles)</vt:lpstr>
      <vt:lpstr>Chambre fédérale ??</vt:lpstr>
      <vt:lpstr>Comment en est-on arrivé là?</vt:lpstr>
      <vt:lpstr>Un Etat fédéral depuis 1993</vt:lpstr>
      <vt:lpstr>3 régions</vt:lpstr>
      <vt:lpstr>3 communautés</vt:lpstr>
      <vt:lpstr>Evolution Flandre</vt:lpstr>
      <vt:lpstr>Evolution Wallonie</vt:lpstr>
      <vt:lpstr>Histoire de la Belgique</vt:lpstr>
      <vt:lpstr>Présentation PowerPoint</vt:lpstr>
      <vt:lpstr>JULES César, La guerre des Gaules, 51 avant Jésus-Christ, Rome, traduction</vt:lpstr>
      <vt:lpstr>Présentation PowerPoint</vt:lpstr>
      <vt:lpstr>Belgique romaine, IIIe siècle</vt:lpstr>
      <vt:lpstr>Charlemagne: 800 empereur</vt:lpstr>
      <vt:lpstr>Présentation PowerPoint</vt:lpstr>
      <vt:lpstr>Moyen-âge et systèmes de pouvoir</vt:lpstr>
      <vt:lpstr>Communes et libertés</vt:lpstr>
      <vt:lpstr>Symbole du perron</vt:lpstr>
      <vt:lpstr>Pays-bas… embouchures</vt:lpstr>
      <vt:lpstr>Présentation PowerPoint</vt:lpstr>
      <vt:lpstr>Présentation PowerPoint</vt:lpstr>
      <vt:lpstr>« Inexorable fatalité »?</vt:lpstr>
      <vt:lpstr> août 1830 – février 1831: monarchie constitutionnelle</vt:lpstr>
      <vt:lpstr>« Henri Conscience écoutant les doléances » 1847: Manifeste du mouvement flamand</vt:lpstr>
      <vt:lpstr>Romantisme germanique</vt:lpstr>
      <vt:lpstr>Industrialisation</vt:lpstr>
      <vt:lpstr>Présentation PowerPoint</vt:lpstr>
      <vt:lpstr>Présentation PowerPoint</vt:lpstr>
      <vt:lpstr>Présentation PowerPoint</vt:lpstr>
      <vt:lpstr>Présentation PowerPoint</vt:lpstr>
      <vt:lpstr>Part des secteurs dans le produit physique belge</vt:lpstr>
      <vt:lpstr>Mutualités</vt:lpstr>
      <vt:lpstr>Syndicalisme belge</vt:lpstr>
      <vt:lpstr>Syndicalisme chrétien antilibéral et antisocialiste</vt:lpstr>
      <vt:lpstr>Parti socialiste</vt:lpstr>
      <vt:lpstr>1886, émeutes en Wallonie: Liège, pont des Arches, manifestation arrêtée par l’armée; Roux (Charleroi),  la répression fait  12 tués</vt:lpstr>
      <vt:lpstr>Premières lois sociales</vt:lpstr>
      <vt:lpstr>« Lettre au Roi » de Jules Destrée, 1912</vt:lpstr>
      <vt:lpstr>Congrès wallon, Liège, 7 juillet 1912</vt:lpstr>
      <vt:lpstr>« séparation administrative »</vt:lpstr>
      <vt:lpstr>Projets fédéralistes: Mockel, 1919</vt:lpstr>
      <vt:lpstr>1930 - 1938</vt:lpstr>
      <vt:lpstr>Congès wallon 1945</vt:lpstr>
      <vt:lpstr>Rapport Harmel</vt:lpstr>
      <vt:lpstr>Partis politiques périphéristes</vt:lpstr>
      <vt:lpstr>André Renard – Wilfried Martens</vt:lpstr>
      <vt:lpstr>1970-71: 1e réforme de l’Etat</vt:lpstr>
      <vt:lpstr>Etapes des réformes de l’Etat</vt:lpstr>
      <vt:lpstr>5 résolutions Parlement flamand</vt:lpstr>
      <vt:lpstr>2007-2010</vt:lpstr>
      <vt:lpstr>Communiqué de JL Dehaene,  20 avril 2010.</vt:lpstr>
      <vt:lpstr>…</vt:lpstr>
      <vt:lpstr>Minorités en Belgique en 2019</vt:lpstr>
      <vt:lpstr>100 ans, 30 élections, 3 « familles » de &gt;80% à 37%</vt:lpstr>
      <vt:lpstr>Présentation PowerPoint</vt:lpstr>
      <vt:lpstr>Evolution: tout le pays</vt:lpstr>
      <vt:lpstr>Evolution par parti traditionnel par région</vt:lpstr>
      <vt:lpstr>Différence communautaire 2019 PE</vt:lpstr>
      <vt:lpstr>Une vieille histoire?</vt:lpstr>
      <vt:lpstr>Une vieille histoire?</vt:lpstr>
      <vt:lpstr>Une vieille histoire</vt:lpstr>
      <vt:lpstr>Présentation PowerPoint</vt:lpstr>
      <vt:lpstr>Chambre: extrême droite 2019</vt:lpstr>
      <vt:lpstr>Rapports de force</vt:lpstr>
      <vt:lpstr>4 « régions linguistiques »</vt:lpstr>
      <vt:lpstr>Merci</vt:lpstr>
      <vt:lpstr>Quota de présence sur listes et effets parlementaires</vt:lpstr>
      <vt:lpstr>PubliFin, SamuSocial: décumul?</vt:lpstr>
      <vt:lpstr>Présentation PowerPoint</vt:lpstr>
    </vt:vector>
  </TitlesOfParts>
  <Company>ULg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 vadis? Belgique: situation et itinérance</dc:title>
  <dc:creator>Pierre Verjans</dc:creator>
  <cp:lastModifiedBy>Microsoft Office User</cp:lastModifiedBy>
  <cp:revision>52</cp:revision>
  <dcterms:created xsi:type="dcterms:W3CDTF">2017-10-03T14:30:48Z</dcterms:created>
  <dcterms:modified xsi:type="dcterms:W3CDTF">2019-11-20T06:29:11Z</dcterms:modified>
</cp:coreProperties>
</file>