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50399950" cy="32399288"/>
  <p:notesSz cx="9144000" cy="6858000"/>
  <p:defaultTextStyle>
    <a:defPPr>
      <a:defRPr lang="fr-FR"/>
    </a:defPPr>
    <a:lvl1pPr algn="l" defTabSz="2257421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2257421" algn="l" defTabSz="2257421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4514841" algn="l" defTabSz="2257421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6772262" algn="l" defTabSz="2257421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9029682" algn="l" defTabSz="2257421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11287098" algn="l" defTabSz="4514841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13544519" algn="l" defTabSz="4514841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15801939" algn="l" defTabSz="4514841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18059360" algn="l" defTabSz="4514841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5" userDrawn="1">
          <p15:clr>
            <a:srgbClr val="A4A3A4"/>
          </p15:clr>
        </p15:guide>
        <p15:guide id="2" pos="158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CC99"/>
    <a:srgbClr val="00FF99"/>
    <a:srgbClr val="64D0E6"/>
    <a:srgbClr val="05D0EB"/>
    <a:srgbClr val="026BCA"/>
    <a:srgbClr val="0098C6"/>
    <a:srgbClr val="000000"/>
    <a:srgbClr val="383579"/>
    <a:srgbClr val="CD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02" autoAdjust="0"/>
  </p:normalViewPr>
  <p:slideViewPr>
    <p:cSldViewPr snapToObjects="1">
      <p:cViewPr>
        <p:scale>
          <a:sx n="20" d="100"/>
          <a:sy n="20" d="100"/>
        </p:scale>
        <p:origin x="1050" y="342"/>
      </p:cViewPr>
      <p:guideLst>
        <p:guide orient="horz" pos="10205"/>
        <p:guide pos="158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</a:defRPr>
            </a:lvl1pPr>
          </a:lstStyle>
          <a:p>
            <a:pPr>
              <a:defRPr/>
            </a:pPr>
            <a:fld id="{7FB62566-4253-4DC5-8112-9826B7C4E03C}" type="datetime1">
              <a:rPr lang="fr-FR" altLang="fr-FR"/>
              <a:pPr>
                <a:defRPr/>
              </a:pPr>
              <a:t>30/08/2019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71750" y="514350"/>
            <a:ext cx="40005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BE" altLang="fr-FR" noProof="0" smtClean="0"/>
              <a:t>Cliquez pour modifier les styles du texte du masque</a:t>
            </a:r>
          </a:p>
          <a:p>
            <a:pPr lvl="1"/>
            <a:r>
              <a:rPr lang="nl-BE" altLang="fr-FR" noProof="0" smtClean="0"/>
              <a:t>Deuxième niveau</a:t>
            </a:r>
          </a:p>
          <a:p>
            <a:pPr lvl="2"/>
            <a:r>
              <a:rPr lang="nl-BE" altLang="fr-FR" noProof="0" smtClean="0"/>
              <a:t>Troisième niveau</a:t>
            </a:r>
          </a:p>
          <a:p>
            <a:pPr lvl="3"/>
            <a:r>
              <a:rPr lang="nl-BE" altLang="fr-FR" noProof="0" smtClean="0"/>
              <a:t>Quatrième niveau</a:t>
            </a:r>
          </a:p>
          <a:p>
            <a:pPr lvl="4"/>
            <a:r>
              <a:rPr lang="nl-BE" altLang="fr-FR" noProof="0" smtClean="0"/>
              <a:t>Cinquième niveau</a:t>
            </a:r>
            <a:endParaRPr lang="fr-FR" alt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</a:defRPr>
            </a:lvl1pPr>
          </a:lstStyle>
          <a:p>
            <a:pPr>
              <a:defRPr/>
            </a:pPr>
            <a:fld id="{6B66A3DC-EF3E-4655-B393-2E28A77E39B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99337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257421" rtl="0" eaLnBrk="0" fontAlgn="base" hangingPunct="0">
      <a:spcBef>
        <a:spcPct val="30000"/>
      </a:spcBef>
      <a:spcAft>
        <a:spcPct val="0"/>
      </a:spcAft>
      <a:defRPr sz="5927" kern="1200">
        <a:solidFill>
          <a:schemeClr val="tx1"/>
        </a:solidFill>
        <a:latin typeface="+mn-lt"/>
        <a:ea typeface="ＭＳ Ｐゴシック" pitchFamily="-65" charset="-128"/>
        <a:cs typeface="+mn-cs"/>
      </a:defRPr>
    </a:lvl1pPr>
    <a:lvl2pPr marL="2257421" algn="l" defTabSz="2257421" rtl="0" eaLnBrk="0" fontAlgn="base" hangingPunct="0">
      <a:spcBef>
        <a:spcPct val="30000"/>
      </a:spcBef>
      <a:spcAft>
        <a:spcPct val="0"/>
      </a:spcAft>
      <a:defRPr sz="5927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4514841" algn="l" defTabSz="2257421" rtl="0" eaLnBrk="0" fontAlgn="base" hangingPunct="0">
      <a:spcBef>
        <a:spcPct val="30000"/>
      </a:spcBef>
      <a:spcAft>
        <a:spcPct val="0"/>
      </a:spcAft>
      <a:defRPr sz="5927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6772262" algn="l" defTabSz="2257421" rtl="0" eaLnBrk="0" fontAlgn="base" hangingPunct="0">
      <a:spcBef>
        <a:spcPct val="30000"/>
      </a:spcBef>
      <a:spcAft>
        <a:spcPct val="0"/>
      </a:spcAft>
      <a:defRPr sz="5927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9029682" algn="l" defTabSz="2257421" rtl="0" eaLnBrk="0" fontAlgn="base" hangingPunct="0">
      <a:spcBef>
        <a:spcPct val="30000"/>
      </a:spcBef>
      <a:spcAft>
        <a:spcPct val="0"/>
      </a:spcAft>
      <a:defRPr sz="5927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11287098" algn="l" defTabSz="2257421" rtl="0" eaLnBrk="1" latinLnBrk="0" hangingPunct="1">
      <a:defRPr sz="5927" kern="1200">
        <a:solidFill>
          <a:schemeClr val="tx1"/>
        </a:solidFill>
        <a:latin typeface="+mn-lt"/>
        <a:ea typeface="+mn-ea"/>
        <a:cs typeface="+mn-cs"/>
      </a:defRPr>
    </a:lvl6pPr>
    <a:lvl7pPr marL="13544519" algn="l" defTabSz="2257421" rtl="0" eaLnBrk="1" latinLnBrk="0" hangingPunct="1">
      <a:defRPr sz="5927" kern="1200">
        <a:solidFill>
          <a:schemeClr val="tx1"/>
        </a:solidFill>
        <a:latin typeface="+mn-lt"/>
        <a:ea typeface="+mn-ea"/>
        <a:cs typeface="+mn-cs"/>
      </a:defRPr>
    </a:lvl7pPr>
    <a:lvl8pPr marL="15801939" algn="l" defTabSz="2257421" rtl="0" eaLnBrk="1" latinLnBrk="0" hangingPunct="1">
      <a:defRPr sz="5927" kern="1200">
        <a:solidFill>
          <a:schemeClr val="tx1"/>
        </a:solidFill>
        <a:latin typeface="+mn-lt"/>
        <a:ea typeface="+mn-ea"/>
        <a:cs typeface="+mn-cs"/>
      </a:defRPr>
    </a:lvl8pPr>
    <a:lvl9pPr marL="18059360" algn="l" defTabSz="2257421" rtl="0" eaLnBrk="1" latinLnBrk="0" hangingPunct="1">
      <a:defRPr sz="59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71750" y="514350"/>
            <a:ext cx="40005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2F26B9-72A5-4615-8276-D95672FD063E}" type="slidenum">
              <a:rPr lang="fr-FR" altLang="fr-FR" smtClean="0"/>
              <a:pPr/>
              <a:t>1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79666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79996" y="10064786"/>
            <a:ext cx="42839958" cy="6944847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9993" y="18359597"/>
            <a:ext cx="35279965" cy="8279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88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776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164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552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940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329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717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105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C9D00-21C2-47BE-8692-ADF166962D7A}" type="datetime1">
              <a:rPr lang="fr-FR" altLang="fr-FR"/>
              <a:pPr>
                <a:defRPr/>
              </a:pPr>
              <a:t>30/08/2019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47757-7334-4CC1-B0E4-188517A100B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EB359-2E3B-40CB-B555-B829EE904401}" type="datetime1">
              <a:rPr lang="fr-FR" altLang="fr-FR"/>
              <a:pPr>
                <a:defRPr/>
              </a:pPr>
              <a:t>30/08/2019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C5934-60B0-4357-BCD7-4E8427FAB8E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7404970" y="1874959"/>
            <a:ext cx="8504994" cy="39929123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90006" y="1874959"/>
            <a:ext cx="24674978" cy="39929123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0909-50D6-46CD-8DE1-676DFD7A529B}" type="datetime1">
              <a:rPr lang="fr-FR" altLang="fr-FR"/>
              <a:pPr>
                <a:defRPr/>
              </a:pPr>
              <a:t>30/08/2019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12FFB-4F84-4424-9568-7CBE09282B0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B86F8-8CB9-41A1-9A88-D90A4D428532}" type="datetime1">
              <a:rPr lang="fr-FR" altLang="fr-FR"/>
              <a:pPr>
                <a:defRPr/>
              </a:pPr>
              <a:t>30/08/2019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3108D-1C70-4056-90D5-8C6FBF5A214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81250" y="20819549"/>
            <a:ext cx="42839958" cy="6434859"/>
          </a:xfrm>
        </p:spPr>
        <p:txBody>
          <a:bodyPr anchor="t"/>
          <a:lstStyle>
            <a:lvl1pPr algn="l">
              <a:defRPr sz="12146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81250" y="13732208"/>
            <a:ext cx="42839958" cy="7087342"/>
          </a:xfrm>
        </p:spPr>
        <p:txBody>
          <a:bodyPr anchor="b"/>
          <a:lstStyle>
            <a:lvl1pPr marL="0" indent="0">
              <a:buNone/>
              <a:defRPr sz="6071">
                <a:solidFill>
                  <a:schemeClr val="tx1">
                    <a:tint val="75000"/>
                  </a:schemeClr>
                </a:solidFill>
              </a:defRPr>
            </a:lvl1pPr>
            <a:lvl2pPr marL="1388184" indent="0">
              <a:buNone/>
              <a:defRPr sz="5466">
                <a:solidFill>
                  <a:schemeClr val="tx1">
                    <a:tint val="75000"/>
                  </a:schemeClr>
                </a:solidFill>
              </a:defRPr>
            </a:lvl2pPr>
            <a:lvl3pPr marL="2776367" indent="0">
              <a:buNone/>
              <a:defRPr sz="4857">
                <a:solidFill>
                  <a:schemeClr val="tx1">
                    <a:tint val="75000"/>
                  </a:schemeClr>
                </a:solidFill>
              </a:defRPr>
            </a:lvl3pPr>
            <a:lvl4pPr marL="4164551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4pPr>
            <a:lvl5pPr marL="5552734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5pPr>
            <a:lvl6pPr marL="6940918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6pPr>
            <a:lvl7pPr marL="8329102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7pPr>
            <a:lvl8pPr marL="9717285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8pPr>
            <a:lvl9pPr marL="11105469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02F27-2DDB-431B-9B7F-137248FAC8C0}" type="datetime1">
              <a:rPr lang="fr-FR" altLang="fr-FR"/>
              <a:pPr>
                <a:defRPr/>
              </a:pPr>
              <a:t>30/08/2019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04BA9-9BA5-4012-8EB6-B7B851411D0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90006" y="10919767"/>
            <a:ext cx="16589984" cy="30884321"/>
          </a:xfrm>
        </p:spPr>
        <p:txBody>
          <a:bodyPr/>
          <a:lstStyle>
            <a:lvl1pPr>
              <a:defRPr sz="8504"/>
            </a:lvl1pPr>
            <a:lvl2pPr>
              <a:defRPr sz="7290"/>
            </a:lvl2pPr>
            <a:lvl3pPr>
              <a:defRPr sz="6071"/>
            </a:lvl3pPr>
            <a:lvl4pPr>
              <a:defRPr sz="5466"/>
            </a:lvl4pPr>
            <a:lvl5pPr>
              <a:defRPr sz="5466"/>
            </a:lvl5pPr>
            <a:lvl6pPr>
              <a:defRPr sz="5466"/>
            </a:lvl6pPr>
            <a:lvl7pPr>
              <a:defRPr sz="5466"/>
            </a:lvl7pPr>
            <a:lvl8pPr>
              <a:defRPr sz="5466"/>
            </a:lvl8pPr>
            <a:lvl9pPr>
              <a:defRPr sz="5466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9319988" y="10919767"/>
            <a:ext cx="16589984" cy="30884321"/>
          </a:xfrm>
        </p:spPr>
        <p:txBody>
          <a:bodyPr/>
          <a:lstStyle>
            <a:lvl1pPr>
              <a:defRPr sz="8504"/>
            </a:lvl1pPr>
            <a:lvl2pPr>
              <a:defRPr sz="7290"/>
            </a:lvl2pPr>
            <a:lvl3pPr>
              <a:defRPr sz="6071"/>
            </a:lvl3pPr>
            <a:lvl4pPr>
              <a:defRPr sz="5466"/>
            </a:lvl4pPr>
            <a:lvl5pPr>
              <a:defRPr sz="5466"/>
            </a:lvl5pPr>
            <a:lvl6pPr>
              <a:defRPr sz="5466"/>
            </a:lvl6pPr>
            <a:lvl7pPr>
              <a:defRPr sz="5466"/>
            </a:lvl7pPr>
            <a:lvl8pPr>
              <a:defRPr sz="5466"/>
            </a:lvl8pPr>
            <a:lvl9pPr>
              <a:defRPr sz="5466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5848C-7061-4B21-9BFD-11D97E393BDA}" type="datetime1">
              <a:rPr lang="fr-FR" altLang="fr-FR"/>
              <a:pPr>
                <a:defRPr/>
              </a:pPr>
              <a:t>30/08/2019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6C6FF-4911-4944-969A-5B429803B49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9998" y="1297474"/>
            <a:ext cx="45359955" cy="5399881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20003" y="7252343"/>
            <a:ext cx="22268729" cy="3022431"/>
          </a:xfrm>
        </p:spPr>
        <p:txBody>
          <a:bodyPr anchor="b"/>
          <a:lstStyle>
            <a:lvl1pPr marL="0" indent="0">
              <a:buNone/>
              <a:defRPr sz="7290" b="1"/>
            </a:lvl1pPr>
            <a:lvl2pPr marL="1388184" indent="0">
              <a:buNone/>
              <a:defRPr sz="6071" b="1"/>
            </a:lvl2pPr>
            <a:lvl3pPr marL="2776367" indent="0">
              <a:buNone/>
              <a:defRPr sz="5466" b="1"/>
            </a:lvl3pPr>
            <a:lvl4pPr marL="4164551" indent="0">
              <a:buNone/>
              <a:defRPr sz="4857" b="1"/>
            </a:lvl4pPr>
            <a:lvl5pPr marL="5552734" indent="0">
              <a:buNone/>
              <a:defRPr sz="4857" b="1"/>
            </a:lvl5pPr>
            <a:lvl6pPr marL="6940918" indent="0">
              <a:buNone/>
              <a:defRPr sz="4857" b="1"/>
            </a:lvl6pPr>
            <a:lvl7pPr marL="8329102" indent="0">
              <a:buNone/>
              <a:defRPr sz="4857" b="1"/>
            </a:lvl7pPr>
            <a:lvl8pPr marL="9717285" indent="0">
              <a:buNone/>
              <a:defRPr sz="4857" b="1"/>
            </a:lvl8pPr>
            <a:lvl9pPr marL="11105469" indent="0">
              <a:buNone/>
              <a:defRPr sz="4857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20003" y="10274774"/>
            <a:ext cx="22268729" cy="18667092"/>
          </a:xfrm>
        </p:spPr>
        <p:txBody>
          <a:bodyPr/>
          <a:lstStyle>
            <a:lvl1pPr>
              <a:defRPr sz="7290"/>
            </a:lvl1pPr>
            <a:lvl2pPr>
              <a:defRPr sz="6071"/>
            </a:lvl2pPr>
            <a:lvl3pPr>
              <a:defRPr sz="5466"/>
            </a:lvl3pPr>
            <a:lvl4pPr>
              <a:defRPr sz="4857"/>
            </a:lvl4pPr>
            <a:lvl5pPr>
              <a:defRPr sz="4857"/>
            </a:lvl5pPr>
            <a:lvl6pPr>
              <a:defRPr sz="4857"/>
            </a:lvl6pPr>
            <a:lvl7pPr>
              <a:defRPr sz="4857"/>
            </a:lvl7pPr>
            <a:lvl8pPr>
              <a:defRPr sz="4857"/>
            </a:lvl8pPr>
            <a:lvl9pPr>
              <a:defRPr sz="4857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5602485" y="7252343"/>
            <a:ext cx="22277475" cy="3022431"/>
          </a:xfrm>
        </p:spPr>
        <p:txBody>
          <a:bodyPr anchor="b"/>
          <a:lstStyle>
            <a:lvl1pPr marL="0" indent="0">
              <a:buNone/>
              <a:defRPr sz="7290" b="1"/>
            </a:lvl1pPr>
            <a:lvl2pPr marL="1388184" indent="0">
              <a:buNone/>
              <a:defRPr sz="6071" b="1"/>
            </a:lvl2pPr>
            <a:lvl3pPr marL="2776367" indent="0">
              <a:buNone/>
              <a:defRPr sz="5466" b="1"/>
            </a:lvl3pPr>
            <a:lvl4pPr marL="4164551" indent="0">
              <a:buNone/>
              <a:defRPr sz="4857" b="1"/>
            </a:lvl4pPr>
            <a:lvl5pPr marL="5552734" indent="0">
              <a:buNone/>
              <a:defRPr sz="4857" b="1"/>
            </a:lvl5pPr>
            <a:lvl6pPr marL="6940918" indent="0">
              <a:buNone/>
              <a:defRPr sz="4857" b="1"/>
            </a:lvl6pPr>
            <a:lvl7pPr marL="8329102" indent="0">
              <a:buNone/>
              <a:defRPr sz="4857" b="1"/>
            </a:lvl7pPr>
            <a:lvl8pPr marL="9717285" indent="0">
              <a:buNone/>
              <a:defRPr sz="4857" b="1"/>
            </a:lvl8pPr>
            <a:lvl9pPr marL="11105469" indent="0">
              <a:buNone/>
              <a:defRPr sz="4857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5602485" y="10274774"/>
            <a:ext cx="22277475" cy="18667092"/>
          </a:xfrm>
        </p:spPr>
        <p:txBody>
          <a:bodyPr/>
          <a:lstStyle>
            <a:lvl1pPr>
              <a:defRPr sz="7290"/>
            </a:lvl1pPr>
            <a:lvl2pPr>
              <a:defRPr sz="6071"/>
            </a:lvl2pPr>
            <a:lvl3pPr>
              <a:defRPr sz="5466"/>
            </a:lvl3pPr>
            <a:lvl4pPr>
              <a:defRPr sz="4857"/>
            </a:lvl4pPr>
            <a:lvl5pPr>
              <a:defRPr sz="4857"/>
            </a:lvl5pPr>
            <a:lvl6pPr>
              <a:defRPr sz="4857"/>
            </a:lvl6pPr>
            <a:lvl7pPr>
              <a:defRPr sz="4857"/>
            </a:lvl7pPr>
            <a:lvl8pPr>
              <a:defRPr sz="4857"/>
            </a:lvl8pPr>
            <a:lvl9pPr>
              <a:defRPr sz="4857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7B4EB-DFA9-450D-85A5-04F2252E00DA}" type="datetime1">
              <a:rPr lang="fr-FR" altLang="fr-FR"/>
              <a:pPr>
                <a:defRPr/>
              </a:pPr>
              <a:t>30/08/2019</a:t>
            </a:fld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CFCC-AF5A-40F8-9273-BA6476F5164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661D-D673-41BE-98AD-630244F4F7B7}" type="datetime1">
              <a:rPr lang="fr-FR" altLang="fr-FR"/>
              <a:pPr>
                <a:defRPr/>
              </a:pPr>
              <a:t>30/08/2019</a:t>
            </a:fld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7DEB9-CB24-413F-A4EC-1040A869698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2EA7B-9186-4044-8B13-2188F76664D3}" type="datetime1">
              <a:rPr lang="fr-FR" altLang="fr-FR"/>
              <a:pPr>
                <a:defRPr/>
              </a:pPr>
              <a:t>30/08/2019</a:t>
            </a:fld>
            <a:endParaRPr lang="fr-FR" alt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D50F3-D49C-4EFB-AC38-E15EE10F3D3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0002" y="1289972"/>
            <a:ext cx="16581238" cy="5489879"/>
          </a:xfrm>
        </p:spPr>
        <p:txBody>
          <a:bodyPr anchor="b"/>
          <a:lstStyle>
            <a:lvl1pPr algn="l">
              <a:defRPr sz="6071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04981" y="1289979"/>
            <a:ext cx="28174976" cy="27651895"/>
          </a:xfrm>
        </p:spPr>
        <p:txBody>
          <a:bodyPr/>
          <a:lstStyle>
            <a:lvl1pPr>
              <a:defRPr sz="9718"/>
            </a:lvl1pPr>
            <a:lvl2pPr>
              <a:defRPr sz="8504"/>
            </a:lvl2pPr>
            <a:lvl3pPr>
              <a:defRPr sz="7290"/>
            </a:lvl3pPr>
            <a:lvl4pPr>
              <a:defRPr sz="6071"/>
            </a:lvl4pPr>
            <a:lvl5pPr>
              <a:defRPr sz="6071"/>
            </a:lvl5pPr>
            <a:lvl6pPr>
              <a:defRPr sz="6071"/>
            </a:lvl6pPr>
            <a:lvl7pPr>
              <a:defRPr sz="6071"/>
            </a:lvl7pPr>
            <a:lvl8pPr>
              <a:defRPr sz="6071"/>
            </a:lvl8pPr>
            <a:lvl9pPr>
              <a:defRPr sz="607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20002" y="6779854"/>
            <a:ext cx="16581238" cy="22162015"/>
          </a:xfrm>
        </p:spPr>
        <p:txBody>
          <a:bodyPr/>
          <a:lstStyle>
            <a:lvl1pPr marL="0" indent="0">
              <a:buNone/>
              <a:defRPr sz="4252"/>
            </a:lvl1pPr>
            <a:lvl2pPr marL="1388184" indent="0">
              <a:buNone/>
              <a:defRPr sz="3642"/>
            </a:lvl2pPr>
            <a:lvl3pPr marL="2776367" indent="0">
              <a:buNone/>
              <a:defRPr sz="3038"/>
            </a:lvl3pPr>
            <a:lvl4pPr marL="4164551" indent="0">
              <a:buNone/>
              <a:defRPr sz="2731"/>
            </a:lvl4pPr>
            <a:lvl5pPr marL="5552734" indent="0">
              <a:buNone/>
              <a:defRPr sz="2731"/>
            </a:lvl5pPr>
            <a:lvl6pPr marL="6940918" indent="0">
              <a:buNone/>
              <a:defRPr sz="2731"/>
            </a:lvl6pPr>
            <a:lvl7pPr marL="8329102" indent="0">
              <a:buNone/>
              <a:defRPr sz="2731"/>
            </a:lvl7pPr>
            <a:lvl8pPr marL="9717285" indent="0">
              <a:buNone/>
              <a:defRPr sz="2731"/>
            </a:lvl8pPr>
            <a:lvl9pPr marL="11105469" indent="0">
              <a:buNone/>
              <a:defRPr sz="273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B8FE2-14F5-47B0-9ED9-E8FC1289168B}" type="datetime1">
              <a:rPr lang="fr-FR" altLang="fr-FR"/>
              <a:pPr>
                <a:defRPr/>
              </a:pPr>
              <a:t>30/08/2019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DFBC0-FA0D-4B6A-8B6C-6FA350DCDF5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78741" y="22679501"/>
            <a:ext cx="30239970" cy="2677444"/>
          </a:xfrm>
        </p:spPr>
        <p:txBody>
          <a:bodyPr anchor="b"/>
          <a:lstStyle>
            <a:lvl1pPr algn="l">
              <a:defRPr sz="6071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9878741" y="2894936"/>
            <a:ext cx="30239970" cy="19439573"/>
          </a:xfrm>
        </p:spPr>
        <p:txBody>
          <a:bodyPr rtlCol="0">
            <a:normAutofit/>
          </a:bodyPr>
          <a:lstStyle>
            <a:lvl1pPr marL="0" indent="0">
              <a:buNone/>
              <a:defRPr sz="9718"/>
            </a:lvl1pPr>
            <a:lvl2pPr marL="1388184" indent="0">
              <a:buNone/>
              <a:defRPr sz="8504"/>
            </a:lvl2pPr>
            <a:lvl3pPr marL="2776367" indent="0">
              <a:buNone/>
              <a:defRPr sz="7290"/>
            </a:lvl3pPr>
            <a:lvl4pPr marL="4164551" indent="0">
              <a:buNone/>
              <a:defRPr sz="6071"/>
            </a:lvl4pPr>
            <a:lvl5pPr marL="5552734" indent="0">
              <a:buNone/>
              <a:defRPr sz="6071"/>
            </a:lvl5pPr>
            <a:lvl6pPr marL="6940918" indent="0">
              <a:buNone/>
              <a:defRPr sz="6071"/>
            </a:lvl6pPr>
            <a:lvl7pPr marL="8329102" indent="0">
              <a:buNone/>
              <a:defRPr sz="6071"/>
            </a:lvl7pPr>
            <a:lvl8pPr marL="9717285" indent="0">
              <a:buNone/>
              <a:defRPr sz="6071"/>
            </a:lvl8pPr>
            <a:lvl9pPr marL="11105469" indent="0">
              <a:buNone/>
              <a:defRPr sz="6071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878741" y="25356945"/>
            <a:ext cx="30239970" cy="3802414"/>
          </a:xfrm>
        </p:spPr>
        <p:txBody>
          <a:bodyPr/>
          <a:lstStyle>
            <a:lvl1pPr marL="0" indent="0">
              <a:buNone/>
              <a:defRPr sz="4252"/>
            </a:lvl1pPr>
            <a:lvl2pPr marL="1388184" indent="0">
              <a:buNone/>
              <a:defRPr sz="3642"/>
            </a:lvl2pPr>
            <a:lvl3pPr marL="2776367" indent="0">
              <a:buNone/>
              <a:defRPr sz="3038"/>
            </a:lvl3pPr>
            <a:lvl4pPr marL="4164551" indent="0">
              <a:buNone/>
              <a:defRPr sz="2731"/>
            </a:lvl4pPr>
            <a:lvl5pPr marL="5552734" indent="0">
              <a:buNone/>
              <a:defRPr sz="2731"/>
            </a:lvl5pPr>
            <a:lvl6pPr marL="6940918" indent="0">
              <a:buNone/>
              <a:defRPr sz="2731"/>
            </a:lvl6pPr>
            <a:lvl7pPr marL="8329102" indent="0">
              <a:buNone/>
              <a:defRPr sz="2731"/>
            </a:lvl7pPr>
            <a:lvl8pPr marL="9717285" indent="0">
              <a:buNone/>
              <a:defRPr sz="2731"/>
            </a:lvl8pPr>
            <a:lvl9pPr marL="11105469" indent="0">
              <a:buNone/>
              <a:defRPr sz="273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E442-B3FD-4118-9725-B869201109E4}" type="datetime1">
              <a:rPr lang="fr-FR" altLang="fr-FR"/>
              <a:pPr>
                <a:defRPr/>
              </a:pPr>
              <a:t>30/08/2019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04465-D10A-4135-8BF3-68DA57F4AB8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519998" y="1298050"/>
            <a:ext cx="45359955" cy="539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fr-FR" smtClean="0"/>
              <a:t>Cliquez et modifiez le titre</a:t>
            </a:r>
            <a:endParaRPr lang="fr-FR" altLang="fr-FR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519998" y="7559839"/>
            <a:ext cx="45359955" cy="2138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fr-FR" smtClean="0"/>
              <a:t>Cliquez pour modifier les styles du texte du masque</a:t>
            </a:r>
          </a:p>
          <a:p>
            <a:pPr lvl="1"/>
            <a:r>
              <a:rPr lang="nl-BE" altLang="fr-FR" smtClean="0"/>
              <a:t>Deuxième niveau</a:t>
            </a:r>
          </a:p>
          <a:p>
            <a:pPr lvl="2"/>
            <a:r>
              <a:rPr lang="nl-BE" altLang="fr-FR" smtClean="0"/>
              <a:t>Troisième niveau</a:t>
            </a:r>
          </a:p>
          <a:p>
            <a:pPr lvl="3"/>
            <a:r>
              <a:rPr lang="nl-BE" altLang="fr-FR" smtClean="0"/>
              <a:t>Quatrième niveau</a:t>
            </a:r>
          </a:p>
          <a:p>
            <a:pPr lvl="4"/>
            <a:r>
              <a:rPr lang="nl-BE" altLang="fr-FR" smtClean="0"/>
              <a:t>Cinquième niveau</a:t>
            </a:r>
            <a:endParaRPr lang="fr-FR" alt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519998" y="30031648"/>
            <a:ext cx="11759988" cy="172380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42">
                <a:solidFill>
                  <a:srgbClr val="8E8F8F"/>
                </a:solidFill>
                <a:latin typeface="Calibri" pitchFamily="-65" charset="0"/>
              </a:defRPr>
            </a:lvl1pPr>
          </a:lstStyle>
          <a:p>
            <a:pPr>
              <a:defRPr/>
            </a:pPr>
            <a:fld id="{9277B955-2269-4A9E-97ED-3B06267A8AB5}" type="datetime1">
              <a:rPr lang="fr-FR" altLang="fr-FR"/>
              <a:pPr>
                <a:defRPr/>
              </a:pPr>
              <a:t>30/08/2019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219983" y="30031648"/>
            <a:ext cx="15959984" cy="172380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642">
                <a:solidFill>
                  <a:srgbClr val="8E8F8F"/>
                </a:solidFill>
                <a:latin typeface="Calibri" pitchFamily="-65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6119964" y="30031648"/>
            <a:ext cx="11759988" cy="172380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642">
                <a:solidFill>
                  <a:srgbClr val="8E8F8F"/>
                </a:solidFill>
                <a:latin typeface="Calibri" pitchFamily="-65" charset="0"/>
              </a:defRPr>
            </a:lvl1pPr>
          </a:lstStyle>
          <a:p>
            <a:pPr>
              <a:defRPr/>
            </a:pPr>
            <a:fld id="{C6ADE326-130E-415B-8928-07E9CEE3725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88184" rtl="0" eaLnBrk="0" fontAlgn="base" hangingPunct="0">
        <a:spcBef>
          <a:spcPct val="0"/>
        </a:spcBef>
        <a:spcAft>
          <a:spcPct val="0"/>
        </a:spcAft>
        <a:defRPr sz="1336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1388184" rtl="0" eaLnBrk="0" fontAlgn="base" hangingPunct="0">
        <a:spcBef>
          <a:spcPct val="0"/>
        </a:spcBef>
        <a:spcAft>
          <a:spcPct val="0"/>
        </a:spcAft>
        <a:defRPr sz="1336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1388184" rtl="0" eaLnBrk="0" fontAlgn="base" hangingPunct="0">
        <a:spcBef>
          <a:spcPct val="0"/>
        </a:spcBef>
        <a:spcAft>
          <a:spcPct val="0"/>
        </a:spcAft>
        <a:defRPr sz="1336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1388184" rtl="0" eaLnBrk="0" fontAlgn="base" hangingPunct="0">
        <a:spcBef>
          <a:spcPct val="0"/>
        </a:spcBef>
        <a:spcAft>
          <a:spcPct val="0"/>
        </a:spcAft>
        <a:defRPr sz="1336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1388184" rtl="0" eaLnBrk="0" fontAlgn="base" hangingPunct="0">
        <a:spcBef>
          <a:spcPct val="0"/>
        </a:spcBef>
        <a:spcAft>
          <a:spcPct val="0"/>
        </a:spcAft>
        <a:defRPr sz="1336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1388184" algn="ctr" defTabSz="1388184" rtl="0" fontAlgn="base">
        <a:spcBef>
          <a:spcPct val="0"/>
        </a:spcBef>
        <a:spcAft>
          <a:spcPct val="0"/>
        </a:spcAft>
        <a:defRPr sz="1336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2776367" algn="ctr" defTabSz="1388184" rtl="0" fontAlgn="base">
        <a:spcBef>
          <a:spcPct val="0"/>
        </a:spcBef>
        <a:spcAft>
          <a:spcPct val="0"/>
        </a:spcAft>
        <a:defRPr sz="1336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4164551" algn="ctr" defTabSz="1388184" rtl="0" fontAlgn="base">
        <a:spcBef>
          <a:spcPct val="0"/>
        </a:spcBef>
        <a:spcAft>
          <a:spcPct val="0"/>
        </a:spcAft>
        <a:defRPr sz="1336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5552734" algn="ctr" defTabSz="1388184" rtl="0" fontAlgn="base">
        <a:spcBef>
          <a:spcPct val="0"/>
        </a:spcBef>
        <a:spcAft>
          <a:spcPct val="0"/>
        </a:spcAft>
        <a:defRPr sz="1336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1041137" indent="-1041137" algn="l" defTabSz="138818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9718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2255801" indent="-867613" algn="l" defTabSz="138818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504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3470461" indent="-694094" algn="l" defTabSz="138818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29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4858645" indent="-694094" algn="l" defTabSz="138818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071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6246829" indent="-694094" algn="l" defTabSz="138818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6071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7635012" indent="-694094" algn="l" defTabSz="1388184" rtl="0" eaLnBrk="1" latinLnBrk="0" hangingPunct="1">
        <a:spcBef>
          <a:spcPct val="20000"/>
        </a:spcBef>
        <a:buFont typeface="Arial"/>
        <a:buChar char="•"/>
        <a:defRPr sz="6071" kern="1200">
          <a:solidFill>
            <a:schemeClr val="tx1"/>
          </a:solidFill>
          <a:latin typeface="+mn-lt"/>
          <a:ea typeface="+mn-ea"/>
          <a:cs typeface="+mn-cs"/>
        </a:defRPr>
      </a:lvl6pPr>
      <a:lvl7pPr marL="9023196" indent="-694094" algn="l" defTabSz="1388184" rtl="0" eaLnBrk="1" latinLnBrk="0" hangingPunct="1">
        <a:spcBef>
          <a:spcPct val="20000"/>
        </a:spcBef>
        <a:buFont typeface="Arial"/>
        <a:buChar char="•"/>
        <a:defRPr sz="6071" kern="1200">
          <a:solidFill>
            <a:schemeClr val="tx1"/>
          </a:solidFill>
          <a:latin typeface="+mn-lt"/>
          <a:ea typeface="+mn-ea"/>
          <a:cs typeface="+mn-cs"/>
        </a:defRPr>
      </a:lvl7pPr>
      <a:lvl8pPr marL="10411379" indent="-694094" algn="l" defTabSz="1388184" rtl="0" eaLnBrk="1" latinLnBrk="0" hangingPunct="1">
        <a:spcBef>
          <a:spcPct val="20000"/>
        </a:spcBef>
        <a:buFont typeface="Arial"/>
        <a:buChar char="•"/>
        <a:defRPr sz="6071" kern="1200">
          <a:solidFill>
            <a:schemeClr val="tx1"/>
          </a:solidFill>
          <a:latin typeface="+mn-lt"/>
          <a:ea typeface="+mn-ea"/>
          <a:cs typeface="+mn-cs"/>
        </a:defRPr>
      </a:lvl8pPr>
      <a:lvl9pPr marL="11799563" indent="-694094" algn="l" defTabSz="1388184" rtl="0" eaLnBrk="1" latinLnBrk="0" hangingPunct="1">
        <a:spcBef>
          <a:spcPct val="20000"/>
        </a:spcBef>
        <a:buFont typeface="Arial"/>
        <a:buChar char="•"/>
        <a:defRPr sz="60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388184" rtl="0" eaLnBrk="1" latinLnBrk="0" hangingPunct="1">
        <a:defRPr sz="5466" kern="1200">
          <a:solidFill>
            <a:schemeClr val="tx1"/>
          </a:solidFill>
          <a:latin typeface="+mn-lt"/>
          <a:ea typeface="+mn-ea"/>
          <a:cs typeface="+mn-cs"/>
        </a:defRPr>
      </a:lvl1pPr>
      <a:lvl2pPr marL="1388184" algn="l" defTabSz="1388184" rtl="0" eaLnBrk="1" latinLnBrk="0" hangingPunct="1">
        <a:defRPr sz="5466" kern="1200">
          <a:solidFill>
            <a:schemeClr val="tx1"/>
          </a:solidFill>
          <a:latin typeface="+mn-lt"/>
          <a:ea typeface="+mn-ea"/>
          <a:cs typeface="+mn-cs"/>
        </a:defRPr>
      </a:lvl2pPr>
      <a:lvl3pPr marL="2776367" algn="l" defTabSz="1388184" rtl="0" eaLnBrk="1" latinLnBrk="0" hangingPunct="1">
        <a:defRPr sz="5466" kern="1200">
          <a:solidFill>
            <a:schemeClr val="tx1"/>
          </a:solidFill>
          <a:latin typeface="+mn-lt"/>
          <a:ea typeface="+mn-ea"/>
          <a:cs typeface="+mn-cs"/>
        </a:defRPr>
      </a:lvl3pPr>
      <a:lvl4pPr marL="4164551" algn="l" defTabSz="1388184" rtl="0" eaLnBrk="1" latinLnBrk="0" hangingPunct="1">
        <a:defRPr sz="5466" kern="1200">
          <a:solidFill>
            <a:schemeClr val="tx1"/>
          </a:solidFill>
          <a:latin typeface="+mn-lt"/>
          <a:ea typeface="+mn-ea"/>
          <a:cs typeface="+mn-cs"/>
        </a:defRPr>
      </a:lvl4pPr>
      <a:lvl5pPr marL="5552734" algn="l" defTabSz="1388184" rtl="0" eaLnBrk="1" latinLnBrk="0" hangingPunct="1">
        <a:defRPr sz="5466" kern="1200">
          <a:solidFill>
            <a:schemeClr val="tx1"/>
          </a:solidFill>
          <a:latin typeface="+mn-lt"/>
          <a:ea typeface="+mn-ea"/>
          <a:cs typeface="+mn-cs"/>
        </a:defRPr>
      </a:lvl5pPr>
      <a:lvl6pPr marL="6940918" algn="l" defTabSz="1388184" rtl="0" eaLnBrk="1" latinLnBrk="0" hangingPunct="1">
        <a:defRPr sz="5466" kern="1200">
          <a:solidFill>
            <a:schemeClr val="tx1"/>
          </a:solidFill>
          <a:latin typeface="+mn-lt"/>
          <a:ea typeface="+mn-ea"/>
          <a:cs typeface="+mn-cs"/>
        </a:defRPr>
      </a:lvl6pPr>
      <a:lvl7pPr marL="8329102" algn="l" defTabSz="1388184" rtl="0" eaLnBrk="1" latinLnBrk="0" hangingPunct="1">
        <a:defRPr sz="5466" kern="1200">
          <a:solidFill>
            <a:schemeClr val="tx1"/>
          </a:solidFill>
          <a:latin typeface="+mn-lt"/>
          <a:ea typeface="+mn-ea"/>
          <a:cs typeface="+mn-cs"/>
        </a:defRPr>
      </a:lvl7pPr>
      <a:lvl8pPr marL="9717285" algn="l" defTabSz="1388184" rtl="0" eaLnBrk="1" latinLnBrk="0" hangingPunct="1">
        <a:defRPr sz="5466" kern="1200">
          <a:solidFill>
            <a:schemeClr val="tx1"/>
          </a:solidFill>
          <a:latin typeface="+mn-lt"/>
          <a:ea typeface="+mn-ea"/>
          <a:cs typeface="+mn-cs"/>
        </a:defRPr>
      </a:lvl8pPr>
      <a:lvl9pPr marL="11105469" algn="l" defTabSz="1388184" rtl="0" eaLnBrk="1" latinLnBrk="0" hangingPunct="1">
        <a:defRPr sz="54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7.png"/><Relationship Id="rId39" Type="http://schemas.openxmlformats.org/officeDocument/2006/relationships/image" Target="../media/image5.emf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4.png"/><Relationship Id="rId34" Type="http://schemas.openxmlformats.org/officeDocument/2006/relationships/image" Target="../media/image30.png"/><Relationship Id="rId42" Type="http://schemas.openxmlformats.org/officeDocument/2006/relationships/image" Target="../media/image34.png"/><Relationship Id="rId47" Type="http://schemas.openxmlformats.org/officeDocument/2006/relationships/image" Target="../media/image6.emf"/><Relationship Id="rId7" Type="http://schemas.openxmlformats.org/officeDocument/2006/relationships/image" Target="../media/image10.jpeg"/><Relationship Id="rId12" Type="http://schemas.openxmlformats.org/officeDocument/2006/relationships/image" Target="../media/image15.emf"/><Relationship Id="rId17" Type="http://schemas.openxmlformats.org/officeDocument/2006/relationships/image" Target="../media/image20.png"/><Relationship Id="rId25" Type="http://schemas.openxmlformats.org/officeDocument/2006/relationships/image" Target="../media/image1.emf"/><Relationship Id="rId33" Type="http://schemas.openxmlformats.org/officeDocument/2006/relationships/image" Target="../media/image29.jpg"/><Relationship Id="rId38" Type="http://schemas.openxmlformats.org/officeDocument/2006/relationships/oleObject" Target="../embeddings/oleObject5.bin"/><Relationship Id="rId46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oleObject" Target="../embeddings/oleObject2.bin"/><Relationship Id="rId41" Type="http://schemas.openxmlformats.org/officeDocument/2006/relationships/image" Target="../media/image3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4.emf"/><Relationship Id="rId24" Type="http://schemas.openxmlformats.org/officeDocument/2006/relationships/oleObject" Target="../embeddings/oleObject1.bin"/><Relationship Id="rId32" Type="http://schemas.openxmlformats.org/officeDocument/2006/relationships/image" Target="../media/image3.emf"/><Relationship Id="rId37" Type="http://schemas.openxmlformats.org/officeDocument/2006/relationships/image" Target="../media/image4.emf"/><Relationship Id="rId40" Type="http://schemas.openxmlformats.org/officeDocument/2006/relationships/image" Target="../media/image32.png"/><Relationship Id="rId45" Type="http://schemas.openxmlformats.org/officeDocument/2006/relationships/image" Target="../media/image37.png"/><Relationship Id="rId5" Type="http://schemas.openxmlformats.org/officeDocument/2006/relationships/image" Target="../media/image8.jp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28.png"/><Relationship Id="rId36" Type="http://schemas.openxmlformats.org/officeDocument/2006/relationships/oleObject" Target="../embeddings/oleObject4.bin"/><Relationship Id="rId10" Type="http://schemas.openxmlformats.org/officeDocument/2006/relationships/image" Target="../media/image13.emf"/><Relationship Id="rId19" Type="http://schemas.openxmlformats.org/officeDocument/2006/relationships/image" Target="../media/image22.png"/><Relationship Id="rId31" Type="http://schemas.openxmlformats.org/officeDocument/2006/relationships/oleObject" Target="../embeddings/oleObject3.bin"/><Relationship Id="rId44" Type="http://schemas.openxmlformats.org/officeDocument/2006/relationships/image" Target="../media/image36.png"/><Relationship Id="rId4" Type="http://schemas.openxmlformats.org/officeDocument/2006/relationships/image" Target="../media/image7.jpeg"/><Relationship Id="rId9" Type="http://schemas.openxmlformats.org/officeDocument/2006/relationships/image" Target="../media/image12.jpg"/><Relationship Id="rId14" Type="http://schemas.openxmlformats.org/officeDocument/2006/relationships/image" Target="../media/image17.png"/><Relationship Id="rId22" Type="http://schemas.openxmlformats.org/officeDocument/2006/relationships/image" Target="../media/image25.emf"/><Relationship Id="rId27" Type="http://schemas.microsoft.com/office/2007/relationships/hdphoto" Target="../media/hdphoto1.wdp"/><Relationship Id="rId30" Type="http://schemas.openxmlformats.org/officeDocument/2006/relationships/image" Target="../media/image2.emf"/><Relationship Id="rId35" Type="http://schemas.openxmlformats.org/officeDocument/2006/relationships/image" Target="../media/image31.emf"/><Relationship Id="rId43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/>
        </p:nvCxnSpPr>
        <p:spPr>
          <a:xfrm>
            <a:off x="634584" y="16548932"/>
            <a:ext cx="15840000" cy="0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0" name="ZoneTexte 5"/>
          <p:cNvSpPr txBox="1">
            <a:spLocks noChangeArrowheads="1"/>
          </p:cNvSpPr>
          <p:nvPr/>
        </p:nvSpPr>
        <p:spPr bwMode="auto">
          <a:xfrm>
            <a:off x="9514782" y="606310"/>
            <a:ext cx="31370395" cy="111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pPr algn="ctr" defTabSz="2776367">
              <a:spcAft>
                <a:spcPts val="0"/>
              </a:spcAft>
              <a:defRPr/>
            </a:pPr>
            <a:r>
              <a:rPr lang="en-US" sz="661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Microenvironment-derived ADAM28 impacts the onset of lung cancer</a:t>
            </a:r>
            <a:endParaRPr lang="en-US" sz="661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762" y="28031021"/>
            <a:ext cx="1550521" cy="155052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5639" y="29573223"/>
            <a:ext cx="2523005" cy="1417071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3873068" y="1180893"/>
            <a:ext cx="4596688" cy="2325917"/>
            <a:chOff x="33355046" y="9214867"/>
            <a:chExt cx="4950385" cy="2504887"/>
          </a:xfrm>
          <a:effectLst/>
        </p:grpSpPr>
        <p:sp>
          <p:nvSpPr>
            <p:cNvPr id="4" name="Rectangle 3"/>
            <p:cNvSpPr/>
            <p:nvPr/>
          </p:nvSpPr>
          <p:spPr>
            <a:xfrm>
              <a:off x="33355046" y="9214867"/>
              <a:ext cx="4950385" cy="2504887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905" tIns="42453" rIns="84905" bIns="4245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BE"/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9377" y="9574908"/>
              <a:ext cx="4380030" cy="1916263"/>
            </a:xfrm>
            <a:prstGeom prst="rect">
              <a:avLst/>
            </a:prstGeom>
          </p:spPr>
        </p:pic>
      </p:grpSp>
      <p:sp>
        <p:nvSpPr>
          <p:cNvPr id="63" name="Rectangle 1"/>
          <p:cNvSpPr>
            <a:spLocks noChangeArrowheads="1"/>
          </p:cNvSpPr>
          <p:nvPr/>
        </p:nvSpPr>
        <p:spPr bwMode="auto">
          <a:xfrm>
            <a:off x="14950608" y="2216618"/>
            <a:ext cx="20457963" cy="14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3275" tIns="41635" rIns="83275" bIns="4163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32696">
              <a:tabLst>
                <a:tab pos="5655379" algn="r"/>
              </a:tabLst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Hubeau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 C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1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, Gerard C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1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, Carnet O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1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 , Moser M² 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Fässler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 R², Noel A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1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, Rocks N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1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Cataldo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 D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1</a:t>
            </a:r>
            <a:endParaRPr lang="fr-F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32696" eaLnBrk="0" hangingPunct="0">
              <a:tabLst>
                <a:tab pos="5655379" algn="r"/>
              </a:tabLst>
            </a:pP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GIGA-Research, GIGA-Cancer, Laboratory of Tumor and Development Biology, University of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Liège, Belgium</a:t>
            </a:r>
            <a:endParaRPr lang="fr-F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32696" eaLnBrk="0" hangingPunct="0">
              <a:tabLst>
                <a:tab pos="5655379" algn="r"/>
              </a:tabLst>
            </a:pP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Max Planck Institute of Biochemistry, Department of Molecular Medicine,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Martinsried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, Germany</a:t>
            </a:r>
            <a:endParaRPr lang="fr-F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10559796" y="1981572"/>
            <a:ext cx="29280358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41930194" y="1241921"/>
            <a:ext cx="4596688" cy="2325917"/>
            <a:chOff x="33100408" y="10203015"/>
            <a:chExt cx="4950385" cy="2504888"/>
          </a:xfrm>
        </p:grpSpPr>
        <p:sp>
          <p:nvSpPr>
            <p:cNvPr id="73" name="Rectangle 72"/>
            <p:cNvSpPr/>
            <p:nvPr/>
          </p:nvSpPr>
          <p:spPr>
            <a:xfrm>
              <a:off x="33100408" y="10203016"/>
              <a:ext cx="4950385" cy="2504887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905" tIns="42453" rIns="84905" bIns="4245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BE"/>
            </a:p>
          </p:txBody>
        </p:sp>
        <p:pic>
          <p:nvPicPr>
            <p:cNvPr id="70" name="Image 4" descr="GIGA_logo cmjn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90498" y="10203015"/>
              <a:ext cx="2970206" cy="250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ZoneTexte 14"/>
          <p:cNvSpPr txBox="1"/>
          <p:nvPr/>
        </p:nvSpPr>
        <p:spPr>
          <a:xfrm>
            <a:off x="43660260" y="31585707"/>
            <a:ext cx="727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solidFill>
                  <a:schemeClr val="bg1"/>
                </a:solidFill>
              </a:rPr>
              <a:t>Contact: celine.hubeau@uliege.be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4756" y="5495569"/>
            <a:ext cx="16344000" cy="435625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905" tIns="42453" rIns="84905" bIns="424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BE" dirty="0" smtClean="0"/>
              <a:t>,</a:t>
            </a:r>
            <a:endParaRPr lang="fr-BE" dirty="0"/>
          </a:p>
        </p:txBody>
      </p:sp>
      <p:sp>
        <p:nvSpPr>
          <p:cNvPr id="80" name="ZoneTexte 79"/>
          <p:cNvSpPr txBox="1"/>
          <p:nvPr/>
        </p:nvSpPr>
        <p:spPr>
          <a:xfrm>
            <a:off x="566254" y="5615720"/>
            <a:ext cx="15985568" cy="4049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2134793"/>
            <a:r>
              <a:rPr lang="fr-BE" sz="2800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ADAM28 </a:t>
            </a:r>
            <a:r>
              <a:rPr lang="fr-BE" sz="2800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BE" sz="2800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BE" sz="2800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multifunctional</a:t>
            </a:r>
            <a:r>
              <a:rPr lang="fr-BE" sz="2800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membrane-</a:t>
            </a:r>
            <a:r>
              <a:rPr lang="fr-BE" sz="2800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</a:t>
            </a:r>
            <a:r>
              <a:rPr lang="fr-BE" sz="2800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proteinase</a:t>
            </a:r>
            <a:r>
              <a:rPr lang="fr-BE" sz="2800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BE" sz="2800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BE" sz="2800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overexpressed</a:t>
            </a:r>
            <a:r>
              <a:rPr lang="fr-BE" sz="2800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non-</a:t>
            </a:r>
            <a:r>
              <a:rPr lang="fr-BE" sz="2800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fr-BE" sz="2800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fr-BE" sz="2800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</a:t>
            </a:r>
            <a:r>
              <a:rPr lang="fr-BE" sz="2800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carcinoma</a:t>
            </a:r>
            <a:r>
              <a:rPr lang="fr-BE" sz="2800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(NSCLC). In </a:t>
            </a:r>
            <a:r>
              <a:rPr lang="fr-BE" sz="2800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BE" sz="2800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cancer, ADAM28 expression by cancer </a:t>
            </a:r>
            <a:r>
              <a:rPr lang="fr-BE" sz="2800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fr-BE" sz="2800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BE" sz="2800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correlated</a:t>
            </a:r>
            <a:r>
              <a:rPr lang="fr-BE" sz="2800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BE" sz="2800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fr-BE" sz="2800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proliferation</a:t>
            </a:r>
            <a:r>
              <a:rPr lang="fr-BE" sz="2800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BE" sz="2800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metastatic</a:t>
            </a:r>
            <a:r>
              <a:rPr lang="fr-BE" sz="2800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dissemination</a:t>
            </a:r>
            <a:r>
              <a:rPr lang="fr-BE" sz="2800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suggesting</a:t>
            </a:r>
            <a:r>
              <a:rPr lang="fr-BE" sz="2800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implication of ADAM28 in </a:t>
            </a:r>
            <a:r>
              <a:rPr lang="fr-BE" sz="2800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</a:t>
            </a:r>
            <a:r>
              <a:rPr lang="fr-BE" sz="2800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cancer </a:t>
            </a:r>
            <a:r>
              <a:rPr lang="fr-BE" sz="2800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fr-BE" sz="2800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fr-BE" sz="2800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Moreover</a:t>
            </a:r>
            <a:r>
              <a:rPr lang="fr-BE" sz="2800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tudies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have shown that knockdown of ADAM28 decreased the formation of lung metastasis in different mouse models. Therefore, this protease may be a new potential target in the treatment of lung cancer. </a:t>
            </a:r>
            <a:r>
              <a:rPr lang="fr-BE" sz="2800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fr-BE" sz="2800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sz="2800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fr-BE" sz="2800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ADAM28 in the </a:t>
            </a:r>
            <a:r>
              <a:rPr lang="fr-BE" sz="2800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</a:t>
            </a:r>
            <a:r>
              <a:rPr lang="fr-BE" sz="2800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microenvironment are currently unknown</a:t>
            </a:r>
            <a:r>
              <a:rPr lang="fr-BE" sz="2800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 defTabSz="2134793"/>
            <a:r>
              <a:rPr lang="fr-BE" sz="2800" b="1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BE" sz="2800" b="1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b="1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BE" sz="2800" b="1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b="1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fr-BE" sz="2800" b="1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sz="2800" b="1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BE" sz="2800" b="1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b="1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fr-BE" sz="2800" b="1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BE" sz="2800" b="1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fr-BE" sz="2800" b="1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b="1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fr-BE" sz="2800" b="1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host-</a:t>
            </a:r>
            <a:r>
              <a:rPr lang="fr-BE" sz="2800" b="1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derived</a:t>
            </a:r>
            <a:r>
              <a:rPr lang="fr-BE" sz="2800" b="1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ADAM28 on </a:t>
            </a:r>
            <a:r>
              <a:rPr lang="fr-BE" sz="2800" b="1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</a:t>
            </a:r>
            <a:r>
              <a:rPr lang="fr-BE" sz="2800" b="1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b="1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</a:t>
            </a:r>
            <a:r>
              <a:rPr lang="fr-BE" sz="2800" b="1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b="1" dirty="0" err="1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fr-BE" sz="2800" b="1" dirty="0">
                <a:solidFill>
                  <a:srgbClr val="2D3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3" name="Rectangle 82"/>
          <p:cNvSpPr/>
          <p:nvPr/>
        </p:nvSpPr>
        <p:spPr>
          <a:xfrm>
            <a:off x="17027975" y="4624790"/>
            <a:ext cx="16344000" cy="2633649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905" tIns="42453" rIns="84905" bIns="424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dirty="0"/>
          </a:p>
        </p:txBody>
      </p:sp>
      <p:sp>
        <p:nvSpPr>
          <p:cNvPr id="84" name="Rectangle 83"/>
          <p:cNvSpPr/>
          <p:nvPr/>
        </p:nvSpPr>
        <p:spPr>
          <a:xfrm>
            <a:off x="33623686" y="4624790"/>
            <a:ext cx="16344000" cy="10480991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905" tIns="42453" rIns="84905" bIns="424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16" name="ZoneTexte 15"/>
          <p:cNvSpPr txBox="1"/>
          <p:nvPr/>
        </p:nvSpPr>
        <p:spPr>
          <a:xfrm>
            <a:off x="414756" y="4633693"/>
            <a:ext cx="16344000" cy="707886"/>
          </a:xfrm>
          <a:prstGeom prst="rect">
            <a:avLst/>
          </a:prstGeom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4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25933" y="10936239"/>
            <a:ext cx="16344000" cy="341088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905" tIns="42453" rIns="84905" bIns="424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858" y="28128630"/>
            <a:ext cx="1947727" cy="123119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0508" y="28094613"/>
            <a:ext cx="2025041" cy="139288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14756" y="277000"/>
            <a:ext cx="49529669" cy="3828138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905" tIns="42453" rIns="84905" bIns="424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>
            <a:off x="566254" y="11038644"/>
            <a:ext cx="159855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/>
              <a:t>To characterize physiological and pathological effects </a:t>
            </a:r>
            <a:r>
              <a:rPr lang="en-US" sz="2800" dirty="0"/>
              <a:t>of microenvironment-derived ADAM28 on lung metastasis formation, </a:t>
            </a:r>
            <a:r>
              <a:rPr lang="fr-BE" sz="2800" i="1" dirty="0"/>
              <a:t>ADAM28</a:t>
            </a:r>
            <a:r>
              <a:rPr lang="fr-BE" sz="2800" baseline="30000" dirty="0"/>
              <a:t>-/- </a:t>
            </a:r>
            <a:r>
              <a:rPr lang="fr-BE" sz="2800" dirty="0" err="1"/>
              <a:t>mice</a:t>
            </a:r>
            <a:r>
              <a:rPr lang="fr-BE" sz="2800" dirty="0"/>
              <a:t> </a:t>
            </a:r>
            <a:r>
              <a:rPr lang="fr-BE" sz="2800" dirty="0" err="1"/>
              <a:t>were</a:t>
            </a:r>
            <a:r>
              <a:rPr lang="fr-BE" sz="2800" dirty="0"/>
              <a:t> </a:t>
            </a:r>
            <a:r>
              <a:rPr lang="fr-BE" sz="2800" dirty="0" err="1"/>
              <a:t>generated</a:t>
            </a:r>
            <a:r>
              <a:rPr lang="fr-BE" sz="2800" dirty="0"/>
              <a:t> </a:t>
            </a:r>
            <a:r>
              <a:rPr lang="fr-BE" sz="2800" dirty="0" err="1"/>
              <a:t>into</a:t>
            </a:r>
            <a:r>
              <a:rPr lang="fr-BE" sz="2800" dirty="0"/>
              <a:t> </a:t>
            </a:r>
            <a:r>
              <a:rPr lang="fr-BE" sz="2800" dirty="0" err="1"/>
              <a:t>two</a:t>
            </a:r>
            <a:r>
              <a:rPr lang="fr-BE" sz="2800" dirty="0"/>
              <a:t> mouse </a:t>
            </a:r>
            <a:r>
              <a:rPr lang="fr-BE" sz="2800" dirty="0" err="1"/>
              <a:t>strains</a:t>
            </a:r>
            <a:r>
              <a:rPr lang="fr-BE" sz="2800" dirty="0"/>
              <a:t> </a:t>
            </a:r>
            <a:r>
              <a:rPr lang="en-GB" sz="2800" dirty="0"/>
              <a:t>(C57BL/6 and BALB/c). Lung metastatic dissemination was assessed in both ADAM28 knock-out (KO) and wild-type (WT) mice after intravenous injection of Lewis Lung Carcinoma cells, B16K1 melanoma cells or 4T1 breast carcinoma cells. As ADAM28 promotes leukocyte </a:t>
            </a:r>
            <a:r>
              <a:rPr lang="en-GB" sz="2800" dirty="0" err="1"/>
              <a:t>transendothelial</a:t>
            </a:r>
            <a:r>
              <a:rPr lang="en-GB" sz="2800" dirty="0"/>
              <a:t> migration, lymphocyte subtypes implicated in </a:t>
            </a:r>
            <a:r>
              <a:rPr lang="en-GB" sz="2800" dirty="0" err="1"/>
              <a:t>tumor</a:t>
            </a:r>
            <a:r>
              <a:rPr lang="en-GB" sz="2800" dirty="0"/>
              <a:t> cytotoxicity or in regulation of immune response were studied by flow cytometry to explain the </a:t>
            </a:r>
            <a:r>
              <a:rPr lang="en-GB" sz="2800" dirty="0" err="1"/>
              <a:t>tumoral</a:t>
            </a:r>
            <a:r>
              <a:rPr lang="en-GB" sz="2800" dirty="0"/>
              <a:t> phenotype.  </a:t>
            </a:r>
            <a:endParaRPr lang="fr-BE" sz="2800" dirty="0"/>
          </a:p>
        </p:txBody>
      </p:sp>
      <p:sp>
        <p:nvSpPr>
          <p:cNvPr id="32" name="ZoneTexte 31"/>
          <p:cNvSpPr txBox="1"/>
          <p:nvPr/>
        </p:nvSpPr>
        <p:spPr>
          <a:xfrm>
            <a:off x="7401567" y="16321017"/>
            <a:ext cx="2314940" cy="43088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fr-BE" sz="2200" b="1" dirty="0">
                <a:solidFill>
                  <a:schemeClr val="bg2"/>
                </a:solidFill>
              </a:rPr>
              <a:t>LLC </a:t>
            </a:r>
            <a:r>
              <a:rPr lang="fr-BE" sz="2200" b="1" dirty="0" smtClean="0">
                <a:solidFill>
                  <a:schemeClr val="bg2"/>
                </a:solidFill>
              </a:rPr>
              <a:t>IV model</a:t>
            </a:r>
            <a:endParaRPr lang="fr-BE" sz="2200" b="1" dirty="0">
              <a:solidFill>
                <a:schemeClr val="bg2"/>
              </a:solidFill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6027061" y="17010788"/>
            <a:ext cx="4858287" cy="2889928"/>
            <a:chOff x="1322543" y="3489405"/>
            <a:chExt cx="1028360" cy="611715"/>
          </a:xfrm>
        </p:grpSpPr>
        <p:sp>
          <p:nvSpPr>
            <p:cNvPr id="34" name="ZoneTexte 33"/>
            <p:cNvSpPr txBox="1"/>
            <p:nvPr/>
          </p:nvSpPr>
          <p:spPr>
            <a:xfrm>
              <a:off x="1322543" y="3496217"/>
              <a:ext cx="91206" cy="4942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BE" sz="1600" dirty="0" err="1"/>
                <a:t>Tumor</a:t>
              </a:r>
              <a:r>
                <a:rPr lang="fr-BE" sz="1600" dirty="0"/>
                <a:t> </a:t>
              </a:r>
              <a:r>
                <a:rPr lang="fr-BE" sz="1600" dirty="0" err="1"/>
                <a:t>Density</a:t>
              </a:r>
              <a:endParaRPr lang="fr-BE" sz="1600" dirty="0"/>
            </a:p>
          </p:txBody>
        </p:sp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77263" y="3489405"/>
              <a:ext cx="973640" cy="606705"/>
            </a:xfrm>
            <a:prstGeom prst="rect">
              <a:avLst/>
            </a:prstGeom>
          </p:spPr>
        </p:pic>
        <p:sp>
          <p:nvSpPr>
            <p:cNvPr id="39" name="ZoneTexte 38"/>
            <p:cNvSpPr txBox="1"/>
            <p:nvPr/>
          </p:nvSpPr>
          <p:spPr>
            <a:xfrm rot="19443285">
              <a:off x="1636875" y="4035416"/>
              <a:ext cx="287634" cy="6570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fr-BE" sz="1417" b="1" dirty="0"/>
                <a:t>WT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 rot="19443285">
              <a:off x="1999258" y="4027714"/>
              <a:ext cx="261392" cy="6570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fr-BE" sz="1417" b="1" dirty="0"/>
                <a:t>KO</a:t>
              </a:r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2350043" y="20953471"/>
            <a:ext cx="4725675" cy="2968342"/>
            <a:chOff x="293914" y="4253701"/>
            <a:chExt cx="1000290" cy="628313"/>
          </a:xfrm>
        </p:grpSpPr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6616" y="4253701"/>
              <a:ext cx="937588" cy="628313"/>
            </a:xfrm>
            <a:prstGeom prst="rect">
              <a:avLst/>
            </a:prstGeom>
          </p:spPr>
        </p:pic>
        <p:sp>
          <p:nvSpPr>
            <p:cNvPr id="46" name="ZoneTexte 45"/>
            <p:cNvSpPr txBox="1"/>
            <p:nvPr/>
          </p:nvSpPr>
          <p:spPr>
            <a:xfrm>
              <a:off x="293914" y="4278025"/>
              <a:ext cx="91206" cy="4942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BE" sz="1600" dirty="0" err="1"/>
                <a:t>Tumor</a:t>
              </a:r>
              <a:r>
                <a:rPr lang="fr-BE" sz="1600" dirty="0"/>
                <a:t> </a:t>
              </a:r>
              <a:r>
                <a:rPr lang="fr-BE" sz="1600" dirty="0" err="1"/>
                <a:t>Density</a:t>
              </a:r>
              <a:endParaRPr lang="fr-BE" sz="1600" dirty="0"/>
            </a:p>
          </p:txBody>
        </p:sp>
        <p:sp>
          <p:nvSpPr>
            <p:cNvPr id="47" name="ZoneTexte 46"/>
            <p:cNvSpPr txBox="1"/>
            <p:nvPr/>
          </p:nvSpPr>
          <p:spPr>
            <a:xfrm rot="19443285">
              <a:off x="587724" y="4812930"/>
              <a:ext cx="287634" cy="6570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fr-BE" sz="1417" b="1" dirty="0"/>
                <a:t>WT</a:t>
              </a:r>
            </a:p>
          </p:txBody>
        </p:sp>
        <p:sp>
          <p:nvSpPr>
            <p:cNvPr id="49" name="ZoneTexte 48"/>
            <p:cNvSpPr txBox="1"/>
            <p:nvPr/>
          </p:nvSpPr>
          <p:spPr>
            <a:xfrm rot="19443285">
              <a:off x="950107" y="4805228"/>
              <a:ext cx="261392" cy="6570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fr-BE" sz="1417" b="1" dirty="0"/>
                <a:t>KO</a:t>
              </a: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6300018" y="24749451"/>
            <a:ext cx="4605390" cy="2886990"/>
            <a:chOff x="2337583" y="4316337"/>
            <a:chExt cx="974829" cy="611093"/>
          </a:xfrm>
        </p:grpSpPr>
        <p:pic>
          <p:nvPicPr>
            <p:cNvPr id="52" name="Image 5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06582" y="4316337"/>
              <a:ext cx="905830" cy="607034"/>
            </a:xfrm>
            <a:prstGeom prst="rect">
              <a:avLst/>
            </a:prstGeom>
          </p:spPr>
        </p:pic>
        <p:sp>
          <p:nvSpPr>
            <p:cNvPr id="53" name="ZoneTexte 52"/>
            <p:cNvSpPr txBox="1"/>
            <p:nvPr/>
          </p:nvSpPr>
          <p:spPr>
            <a:xfrm>
              <a:off x="2337583" y="4331677"/>
              <a:ext cx="91206" cy="4942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BE" sz="1600" dirty="0" err="1"/>
                <a:t>Tumor</a:t>
              </a:r>
              <a:r>
                <a:rPr lang="fr-BE" sz="1600" dirty="0"/>
                <a:t> </a:t>
              </a:r>
              <a:r>
                <a:rPr lang="fr-BE" sz="1600" dirty="0" err="1"/>
                <a:t>Density</a:t>
              </a:r>
              <a:endParaRPr lang="fr-BE" sz="1600" dirty="0"/>
            </a:p>
          </p:txBody>
        </p:sp>
        <p:sp>
          <p:nvSpPr>
            <p:cNvPr id="54" name="ZoneTexte 53"/>
            <p:cNvSpPr txBox="1"/>
            <p:nvPr/>
          </p:nvSpPr>
          <p:spPr>
            <a:xfrm rot="19443285">
              <a:off x="2616537" y="4861726"/>
              <a:ext cx="287634" cy="6570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fr-BE" sz="1417" b="1" dirty="0"/>
                <a:t>WT</a:t>
              </a:r>
            </a:p>
          </p:txBody>
        </p:sp>
        <p:sp>
          <p:nvSpPr>
            <p:cNvPr id="55" name="ZoneTexte 54"/>
            <p:cNvSpPr txBox="1"/>
            <p:nvPr/>
          </p:nvSpPr>
          <p:spPr>
            <a:xfrm rot="19443285">
              <a:off x="2978920" y="4854024"/>
              <a:ext cx="261392" cy="6570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fr-BE" sz="1417" b="1" dirty="0"/>
                <a:t>KO</a:t>
              </a:r>
            </a:p>
          </p:txBody>
        </p:sp>
      </p:grpSp>
      <p:sp>
        <p:nvSpPr>
          <p:cNvPr id="56" name="ZoneTexte 55"/>
          <p:cNvSpPr txBox="1"/>
          <p:nvPr/>
        </p:nvSpPr>
        <p:spPr>
          <a:xfrm>
            <a:off x="380666" y="15601944"/>
            <a:ext cx="16409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u="sng" dirty="0" smtClean="0">
                <a:solidFill>
                  <a:srgbClr val="0070C0"/>
                </a:solidFill>
              </a:rPr>
              <a:t>ADAM28 </a:t>
            </a:r>
            <a:r>
              <a:rPr lang="fr-BE" sz="2400" b="1" u="sng" dirty="0" err="1" smtClean="0">
                <a:solidFill>
                  <a:srgbClr val="0070C0"/>
                </a:solidFill>
              </a:rPr>
              <a:t>depletion</a:t>
            </a:r>
            <a:r>
              <a:rPr lang="fr-BE" sz="2400" b="1" u="sng" dirty="0" smtClean="0">
                <a:solidFill>
                  <a:srgbClr val="0070C0"/>
                </a:solidFill>
              </a:rPr>
              <a:t> in the </a:t>
            </a:r>
            <a:r>
              <a:rPr lang="fr-BE" sz="2400" b="1" u="sng" dirty="0" err="1" smtClean="0">
                <a:solidFill>
                  <a:srgbClr val="0070C0"/>
                </a:solidFill>
              </a:rPr>
              <a:t>microenvironment</a:t>
            </a:r>
            <a:r>
              <a:rPr lang="fr-BE" sz="2400" b="1" u="sng" dirty="0" smtClean="0">
                <a:solidFill>
                  <a:srgbClr val="0070C0"/>
                </a:solidFill>
              </a:rPr>
              <a:t> </a:t>
            </a:r>
            <a:r>
              <a:rPr lang="fr-BE" sz="2400" b="1" u="sng" dirty="0" err="1" smtClean="0">
                <a:solidFill>
                  <a:srgbClr val="0070C0"/>
                </a:solidFill>
              </a:rPr>
              <a:t>promotes</a:t>
            </a:r>
            <a:r>
              <a:rPr lang="fr-BE" sz="2400" b="1" u="sng" dirty="0" smtClean="0">
                <a:solidFill>
                  <a:srgbClr val="0070C0"/>
                </a:solidFill>
              </a:rPr>
              <a:t> </a:t>
            </a:r>
            <a:r>
              <a:rPr lang="fr-BE" sz="2400" b="1" u="sng" dirty="0">
                <a:solidFill>
                  <a:srgbClr val="0070C0"/>
                </a:solidFill>
              </a:rPr>
              <a:t>dissemination of tumor </a:t>
            </a:r>
            <a:r>
              <a:rPr lang="fr-BE" sz="2400" b="1" u="sng" dirty="0" err="1">
                <a:solidFill>
                  <a:srgbClr val="0070C0"/>
                </a:solidFill>
              </a:rPr>
              <a:t>cells</a:t>
            </a:r>
            <a:r>
              <a:rPr lang="fr-BE" sz="2400" b="1" u="sng" dirty="0">
                <a:solidFill>
                  <a:srgbClr val="0070C0"/>
                </a:solidFill>
              </a:rPr>
              <a:t> </a:t>
            </a:r>
            <a:r>
              <a:rPr lang="fr-BE" sz="2400" b="1" u="sng" dirty="0" smtClean="0">
                <a:solidFill>
                  <a:srgbClr val="0070C0"/>
                </a:solidFill>
              </a:rPr>
              <a:t>to </a:t>
            </a:r>
            <a:r>
              <a:rPr lang="fr-BE" sz="2400" b="1" u="sng" dirty="0" err="1" smtClean="0">
                <a:solidFill>
                  <a:srgbClr val="0070C0"/>
                </a:solidFill>
              </a:rPr>
              <a:t>lung</a:t>
            </a:r>
            <a:r>
              <a:rPr lang="fr-BE" sz="2400" b="1" u="sng" dirty="0" err="1">
                <a:solidFill>
                  <a:srgbClr val="0070C0"/>
                </a:solidFill>
              </a:rPr>
              <a:t>s</a:t>
            </a:r>
            <a:endParaRPr lang="fr-FR" sz="2400" b="1" u="sng" dirty="0">
              <a:solidFill>
                <a:srgbClr val="0070C0"/>
              </a:solidFill>
            </a:endParaRPr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2947" y="17235726"/>
            <a:ext cx="4496202" cy="2206578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6717" y="24997627"/>
            <a:ext cx="4398720" cy="2199363"/>
          </a:xfrm>
          <a:prstGeom prst="rect">
            <a:avLst/>
          </a:prstGeom>
        </p:spPr>
      </p:pic>
      <p:sp>
        <p:nvSpPr>
          <p:cNvPr id="67" name="ZoneTexte 66"/>
          <p:cNvSpPr txBox="1"/>
          <p:nvPr/>
        </p:nvSpPr>
        <p:spPr>
          <a:xfrm>
            <a:off x="605933" y="29006962"/>
            <a:ext cx="1598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1600" b="1" dirty="0" smtClean="0"/>
              <a:t>Figure </a:t>
            </a:r>
            <a:r>
              <a:rPr lang="fr-BE" sz="1600" b="1" dirty="0"/>
              <a:t>1. </a:t>
            </a:r>
            <a:r>
              <a:rPr lang="fr-BE" sz="1600" b="1" dirty="0" smtClean="0"/>
              <a:t>A. </a:t>
            </a:r>
            <a:r>
              <a:rPr lang="fr-BE" sz="1600" dirty="0" err="1" smtClean="0"/>
              <a:t>Biophotonic</a:t>
            </a:r>
            <a:r>
              <a:rPr lang="fr-BE" sz="1600" dirty="0" smtClean="0"/>
              <a:t> </a:t>
            </a:r>
            <a:r>
              <a:rPr lang="en-US" sz="1600" dirty="0" smtClean="0"/>
              <a:t>monitoring (photon mode) of </a:t>
            </a:r>
            <a:r>
              <a:rPr lang="en-US" sz="1600" dirty="0"/>
              <a:t>lungs </a:t>
            </a:r>
            <a:r>
              <a:rPr lang="en-US" sz="1600" dirty="0" smtClean="0"/>
              <a:t>in </a:t>
            </a:r>
            <a:r>
              <a:rPr lang="en-US" sz="1600" dirty="0"/>
              <a:t>WT </a:t>
            </a:r>
            <a:r>
              <a:rPr lang="en-US" sz="1600" dirty="0" smtClean="0"/>
              <a:t>and </a:t>
            </a:r>
            <a:r>
              <a:rPr lang="en-US" sz="1600" dirty="0"/>
              <a:t>ADAM28 KO </a:t>
            </a:r>
            <a:r>
              <a:rPr lang="en-US" sz="1600" dirty="0" smtClean="0"/>
              <a:t>mice at day </a:t>
            </a:r>
            <a:r>
              <a:rPr lang="en-US" sz="1600" dirty="0" smtClean="0"/>
              <a:t>21 </a:t>
            </a:r>
            <a:r>
              <a:rPr lang="en-US" sz="1600" dirty="0" smtClean="0"/>
              <a:t>following intravenous </a:t>
            </a:r>
            <a:r>
              <a:rPr lang="en-US" sz="1600" dirty="0"/>
              <a:t>injection of </a:t>
            </a:r>
            <a:r>
              <a:rPr lang="en-US" sz="1600" dirty="0" smtClean="0"/>
              <a:t>luciferase-transfected </a:t>
            </a:r>
            <a:r>
              <a:rPr lang="en-US" sz="1600" dirty="0"/>
              <a:t>LLC cells. </a:t>
            </a:r>
            <a:r>
              <a:rPr lang="fr-BE" sz="1600" b="1" dirty="0" smtClean="0"/>
              <a:t>B</a:t>
            </a:r>
            <a:r>
              <a:rPr lang="fr-BE" sz="1600" b="1" dirty="0" smtClean="0"/>
              <a:t>. </a:t>
            </a:r>
            <a:r>
              <a:rPr lang="fr-BE" sz="1600" dirty="0" err="1" smtClean="0"/>
              <a:t>Tumor</a:t>
            </a:r>
            <a:r>
              <a:rPr lang="fr-BE" sz="1600" dirty="0" smtClean="0"/>
              <a:t> </a:t>
            </a:r>
            <a:r>
              <a:rPr lang="fr-BE" sz="1600" dirty="0" err="1" smtClean="0"/>
              <a:t>density</a:t>
            </a:r>
            <a:r>
              <a:rPr lang="fr-BE" sz="1600" dirty="0" smtClean="0"/>
              <a:t> quantification in </a:t>
            </a:r>
            <a:r>
              <a:rPr lang="fr-BE" sz="1600" dirty="0" err="1" smtClean="0"/>
              <a:t>lungs</a:t>
            </a:r>
            <a:r>
              <a:rPr lang="fr-BE" sz="1600" dirty="0" smtClean="0"/>
              <a:t> </a:t>
            </a:r>
            <a:r>
              <a:rPr lang="fr-BE" sz="1600" dirty="0" err="1" smtClean="0"/>
              <a:t>from</a:t>
            </a:r>
            <a:r>
              <a:rPr lang="fr-BE" sz="1600" dirty="0" smtClean="0"/>
              <a:t> </a:t>
            </a:r>
            <a:r>
              <a:rPr lang="en-US" sz="1600" dirty="0"/>
              <a:t>WT and ADAM28 KO mice at day 21 after LLC cell </a:t>
            </a:r>
            <a:r>
              <a:rPr lang="en-US" sz="1600" dirty="0" smtClean="0"/>
              <a:t>injection </a:t>
            </a:r>
            <a:r>
              <a:rPr lang="en-US" sz="1600" dirty="0"/>
              <a:t>(*p&lt; 0.05). </a:t>
            </a:r>
            <a:r>
              <a:rPr lang="fr-BE" sz="1600" b="1" dirty="0" smtClean="0"/>
              <a:t>C. </a:t>
            </a:r>
            <a:r>
              <a:rPr lang="en-US" sz="1600" dirty="0"/>
              <a:t>Representative images of hematoxylin and eosin-stained lungs from WT and ADAM28 KO mice bearing LLC tumors (black arrows</a:t>
            </a:r>
            <a:r>
              <a:rPr lang="en-US" sz="1600" dirty="0" smtClean="0"/>
              <a:t>). </a:t>
            </a:r>
            <a:r>
              <a:rPr lang="fr-BE" sz="1600" b="1" dirty="0" smtClean="0"/>
              <a:t>D. </a:t>
            </a:r>
            <a:r>
              <a:rPr lang="en-US" sz="1600" dirty="0" err="1"/>
              <a:t>Tumour</a:t>
            </a:r>
            <a:r>
              <a:rPr lang="en-US" sz="1600" dirty="0"/>
              <a:t> area </a:t>
            </a:r>
            <a:r>
              <a:rPr lang="en-US" sz="1600" dirty="0" smtClean="0"/>
              <a:t>quantification in lungs from WT and ADAM28 KO at day 28 following intravenous injection of B16K1 cells </a:t>
            </a:r>
            <a:r>
              <a:rPr lang="en-US" sz="1600" dirty="0"/>
              <a:t>(**p&lt; 0.01). </a:t>
            </a:r>
            <a:r>
              <a:rPr lang="fr-BE" sz="1600" b="1" dirty="0" smtClean="0"/>
              <a:t>E. </a:t>
            </a:r>
            <a:r>
              <a:rPr lang="en-US" sz="1600" dirty="0"/>
              <a:t>Hematoxylin and eosin-stained lung sections from WT and ADAM28 KO mice bearing B16K1 tumors </a:t>
            </a:r>
            <a:r>
              <a:rPr lang="en-US" sz="1600" dirty="0" smtClean="0"/>
              <a:t>(black arrows). </a:t>
            </a:r>
            <a:r>
              <a:rPr lang="fr-BE" sz="1600" b="1" dirty="0" smtClean="0"/>
              <a:t>F. </a:t>
            </a:r>
            <a:r>
              <a:rPr lang="fr-BE" sz="1600" dirty="0" err="1" smtClean="0"/>
              <a:t>Biophotonic</a:t>
            </a:r>
            <a:r>
              <a:rPr lang="fr-BE" sz="1600" dirty="0" smtClean="0"/>
              <a:t> </a:t>
            </a:r>
            <a:r>
              <a:rPr lang="fr-BE" sz="1600" dirty="0" err="1" smtClean="0"/>
              <a:t>imaging</a:t>
            </a:r>
            <a:r>
              <a:rPr lang="fr-BE" sz="1600" dirty="0" smtClean="0"/>
              <a:t> (photon mode) of </a:t>
            </a:r>
            <a:r>
              <a:rPr lang="fr-BE" sz="1600" dirty="0" err="1" smtClean="0"/>
              <a:t>luciferase</a:t>
            </a:r>
            <a:r>
              <a:rPr lang="fr-BE" sz="1600" dirty="0" smtClean="0"/>
              <a:t> </a:t>
            </a:r>
            <a:r>
              <a:rPr lang="fr-BE" sz="1600" dirty="0" err="1" smtClean="0"/>
              <a:t>activity</a:t>
            </a:r>
            <a:r>
              <a:rPr lang="fr-BE" sz="1600" dirty="0" smtClean="0"/>
              <a:t> </a:t>
            </a:r>
            <a:r>
              <a:rPr lang="fr-BE" sz="1600" dirty="0" err="1" smtClean="0"/>
              <a:t>related</a:t>
            </a:r>
            <a:r>
              <a:rPr lang="fr-BE" sz="1600" dirty="0" smtClean="0"/>
              <a:t> to 4T1 </a:t>
            </a:r>
            <a:r>
              <a:rPr lang="fr-BE" sz="1600" dirty="0" err="1" smtClean="0"/>
              <a:t>tumor</a:t>
            </a:r>
            <a:r>
              <a:rPr lang="fr-BE" sz="1600" dirty="0" smtClean="0"/>
              <a:t> </a:t>
            </a:r>
            <a:r>
              <a:rPr lang="fr-BE" sz="1600" dirty="0" err="1" smtClean="0"/>
              <a:t>cells</a:t>
            </a:r>
            <a:r>
              <a:rPr lang="fr-BE" sz="1600" dirty="0" smtClean="0"/>
              <a:t> in </a:t>
            </a:r>
            <a:r>
              <a:rPr lang="fr-BE" sz="1600" dirty="0" err="1" smtClean="0"/>
              <a:t>lungs</a:t>
            </a:r>
            <a:r>
              <a:rPr lang="fr-BE" sz="1600" dirty="0" smtClean="0"/>
              <a:t> of WT and ADAM28 KO </a:t>
            </a:r>
            <a:r>
              <a:rPr lang="fr-BE" sz="1600" dirty="0" err="1" smtClean="0"/>
              <a:t>mice</a:t>
            </a:r>
            <a:r>
              <a:rPr lang="fr-BE" sz="1600" dirty="0" smtClean="0"/>
              <a:t> at </a:t>
            </a:r>
            <a:r>
              <a:rPr lang="fr-BE" sz="1600" dirty="0" err="1" smtClean="0"/>
              <a:t>day</a:t>
            </a:r>
            <a:r>
              <a:rPr lang="fr-BE" sz="1600" dirty="0" smtClean="0"/>
              <a:t> 14 </a:t>
            </a:r>
            <a:r>
              <a:rPr lang="fr-BE" sz="1600" dirty="0" err="1" smtClean="0"/>
              <a:t>following</a:t>
            </a:r>
            <a:r>
              <a:rPr lang="fr-BE" sz="1600" dirty="0" smtClean="0"/>
              <a:t> </a:t>
            </a:r>
            <a:r>
              <a:rPr lang="fr-BE" sz="1600" dirty="0" err="1" smtClean="0"/>
              <a:t>intravenous</a:t>
            </a:r>
            <a:r>
              <a:rPr lang="fr-BE" sz="1600" dirty="0" smtClean="0"/>
              <a:t> injection of 4T1 </a:t>
            </a:r>
            <a:r>
              <a:rPr lang="fr-BE" sz="1600" dirty="0" err="1" smtClean="0"/>
              <a:t>cells</a:t>
            </a:r>
            <a:r>
              <a:rPr lang="fr-BE" sz="1600" dirty="0" smtClean="0"/>
              <a:t>. </a:t>
            </a:r>
            <a:r>
              <a:rPr lang="fr-BE" sz="1600" b="1" dirty="0" smtClean="0"/>
              <a:t>G.</a:t>
            </a:r>
            <a:r>
              <a:rPr lang="fr-BE" sz="1600" dirty="0" smtClean="0"/>
              <a:t> Quantification of </a:t>
            </a:r>
            <a:r>
              <a:rPr lang="fr-BE" sz="1600" dirty="0" err="1" smtClean="0"/>
              <a:t>tumor</a:t>
            </a:r>
            <a:r>
              <a:rPr lang="fr-BE" sz="1600" dirty="0" smtClean="0"/>
              <a:t> </a:t>
            </a:r>
            <a:r>
              <a:rPr lang="fr-BE" sz="1600" dirty="0" err="1" smtClean="0"/>
              <a:t>density</a:t>
            </a:r>
            <a:r>
              <a:rPr lang="fr-BE" sz="1600" dirty="0" smtClean="0"/>
              <a:t> in </a:t>
            </a:r>
            <a:r>
              <a:rPr lang="fr-BE" sz="1600" dirty="0" err="1" smtClean="0"/>
              <a:t>lungs</a:t>
            </a:r>
            <a:r>
              <a:rPr lang="fr-BE" sz="1600" dirty="0" smtClean="0"/>
              <a:t> </a:t>
            </a:r>
            <a:r>
              <a:rPr lang="fr-BE" sz="1600" dirty="0" err="1" smtClean="0"/>
              <a:t>from</a:t>
            </a:r>
            <a:r>
              <a:rPr lang="fr-BE" sz="1600" dirty="0" smtClean="0"/>
              <a:t> WT and ADAM28 KO </a:t>
            </a:r>
            <a:r>
              <a:rPr lang="fr-BE" sz="1600" dirty="0" err="1" smtClean="0"/>
              <a:t>mice</a:t>
            </a:r>
            <a:r>
              <a:rPr lang="fr-BE" sz="1600" dirty="0" smtClean="0"/>
              <a:t> at </a:t>
            </a:r>
            <a:r>
              <a:rPr lang="fr-BE" sz="1600" dirty="0" err="1" smtClean="0"/>
              <a:t>day</a:t>
            </a:r>
            <a:r>
              <a:rPr lang="fr-BE" sz="1600" dirty="0" smtClean="0"/>
              <a:t> 14 </a:t>
            </a:r>
            <a:r>
              <a:rPr lang="fr-BE" sz="1600" dirty="0" err="1" smtClean="0"/>
              <a:t>after</a:t>
            </a:r>
            <a:r>
              <a:rPr lang="fr-BE" sz="1600" dirty="0" smtClean="0"/>
              <a:t> 4T1 </a:t>
            </a:r>
            <a:r>
              <a:rPr lang="fr-BE" sz="1600" dirty="0" err="1" smtClean="0"/>
              <a:t>cell</a:t>
            </a:r>
            <a:r>
              <a:rPr lang="fr-BE" sz="1600" dirty="0" smtClean="0"/>
              <a:t> injection</a:t>
            </a:r>
            <a:r>
              <a:rPr lang="fr-BE" sz="1600" b="1" dirty="0" smtClean="0"/>
              <a:t> H. </a:t>
            </a:r>
            <a:r>
              <a:rPr lang="en-US" sz="1600" dirty="0"/>
              <a:t>Representative images of hematoxylin and eosin-stained lungs from WT and ADAM28 KO mice bearing </a:t>
            </a:r>
            <a:r>
              <a:rPr lang="en-US" sz="1600" dirty="0" smtClean="0"/>
              <a:t>4T1 tumors</a:t>
            </a:r>
            <a:r>
              <a:rPr lang="fr-BE" sz="1600" b="1" dirty="0"/>
              <a:t> </a:t>
            </a:r>
            <a:r>
              <a:rPr lang="fr-BE" sz="1600" dirty="0" smtClean="0"/>
              <a:t>(black </a:t>
            </a:r>
            <a:r>
              <a:rPr lang="fr-BE" sz="1600" dirty="0" err="1" smtClean="0"/>
              <a:t>arrows</a:t>
            </a:r>
            <a:r>
              <a:rPr lang="fr-BE" sz="1600" dirty="0" smtClean="0"/>
              <a:t>). </a:t>
            </a:r>
            <a:endParaRPr lang="fr-BE" sz="1600" b="1" dirty="0" smtClean="0"/>
          </a:p>
        </p:txBody>
      </p:sp>
      <p:grpSp>
        <p:nvGrpSpPr>
          <p:cNvPr id="88" name="Groupe 87"/>
          <p:cNvGrpSpPr/>
          <p:nvPr/>
        </p:nvGrpSpPr>
        <p:grpSpPr>
          <a:xfrm>
            <a:off x="27175210" y="10391185"/>
            <a:ext cx="5262908" cy="3189206"/>
            <a:chOff x="4696262" y="5241798"/>
            <a:chExt cx="946310" cy="598385"/>
          </a:xfrm>
        </p:grpSpPr>
        <p:pic>
          <p:nvPicPr>
            <p:cNvPr id="89" name="Image 8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696262" y="5241798"/>
              <a:ext cx="946310" cy="598385"/>
            </a:xfrm>
            <a:prstGeom prst="rect">
              <a:avLst/>
            </a:prstGeom>
          </p:spPr>
        </p:pic>
        <p:sp>
          <p:nvSpPr>
            <p:cNvPr id="90" name="ZoneTexte 89"/>
            <p:cNvSpPr txBox="1"/>
            <p:nvPr/>
          </p:nvSpPr>
          <p:spPr>
            <a:xfrm rot="19443285">
              <a:off x="4953325" y="5775085"/>
              <a:ext cx="287634" cy="5774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fr-BE" sz="1400" b="1" dirty="0"/>
                <a:t>WT</a:t>
              </a:r>
            </a:p>
          </p:txBody>
        </p:sp>
        <p:sp>
          <p:nvSpPr>
            <p:cNvPr id="91" name="ZoneTexte 90"/>
            <p:cNvSpPr txBox="1"/>
            <p:nvPr/>
          </p:nvSpPr>
          <p:spPr>
            <a:xfrm rot="19443285">
              <a:off x="5304197" y="5767383"/>
              <a:ext cx="261392" cy="5774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fr-BE" sz="1400" b="1" dirty="0"/>
                <a:t>KO</a:t>
              </a:r>
            </a:p>
          </p:txBody>
        </p:sp>
      </p:grpSp>
      <p:sp>
        <p:nvSpPr>
          <p:cNvPr id="115" name="ZoneTexte 114"/>
          <p:cNvSpPr txBox="1"/>
          <p:nvPr/>
        </p:nvSpPr>
        <p:spPr>
          <a:xfrm>
            <a:off x="413549" y="10111575"/>
            <a:ext cx="16344000" cy="707886"/>
          </a:xfrm>
          <a:prstGeom prst="rect">
            <a:avLst/>
          </a:prstGeom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40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fr-BE" sz="4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ZoneTexte 115"/>
          <p:cNvSpPr txBox="1"/>
          <p:nvPr/>
        </p:nvSpPr>
        <p:spPr>
          <a:xfrm>
            <a:off x="425933" y="14621815"/>
            <a:ext cx="16344000" cy="707886"/>
          </a:xfrm>
          <a:prstGeom prst="rect">
            <a:avLst/>
          </a:prstGeom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40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fr-BE" sz="4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13549" y="15489301"/>
            <a:ext cx="16344000" cy="15471983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905" tIns="42453" rIns="84905" bIns="424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cxnSp>
        <p:nvCxnSpPr>
          <p:cNvPr id="121" name="Connecteur droit 120"/>
          <p:cNvCxnSpPr/>
          <p:nvPr/>
        </p:nvCxnSpPr>
        <p:spPr>
          <a:xfrm>
            <a:off x="634584" y="20633958"/>
            <a:ext cx="15840000" cy="0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ZoneTexte 118"/>
          <p:cNvSpPr txBox="1"/>
          <p:nvPr/>
        </p:nvSpPr>
        <p:spPr>
          <a:xfrm>
            <a:off x="7401567" y="20413981"/>
            <a:ext cx="2314940" cy="43088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fr-BE" sz="2200" b="1" dirty="0" smtClean="0">
                <a:solidFill>
                  <a:schemeClr val="bg2"/>
                </a:solidFill>
              </a:rPr>
              <a:t>B16K1 IV model</a:t>
            </a:r>
            <a:endParaRPr lang="fr-BE" sz="2200" b="1" dirty="0">
              <a:solidFill>
                <a:schemeClr val="bg2"/>
              </a:solidFill>
            </a:endParaRPr>
          </a:p>
        </p:txBody>
      </p:sp>
      <p:cxnSp>
        <p:nvCxnSpPr>
          <p:cNvPr id="122" name="Connecteur droit 121"/>
          <p:cNvCxnSpPr/>
          <p:nvPr/>
        </p:nvCxnSpPr>
        <p:spPr>
          <a:xfrm>
            <a:off x="634584" y="24243168"/>
            <a:ext cx="15840000" cy="0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ZoneTexte 117"/>
          <p:cNvSpPr txBox="1"/>
          <p:nvPr/>
        </p:nvSpPr>
        <p:spPr>
          <a:xfrm>
            <a:off x="7401567" y="23998375"/>
            <a:ext cx="2314940" cy="43088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fr-BE" sz="2200" b="1" dirty="0" smtClean="0">
                <a:solidFill>
                  <a:schemeClr val="bg2"/>
                </a:solidFill>
              </a:rPr>
              <a:t>4T1 IV model</a:t>
            </a:r>
            <a:endParaRPr lang="fr-BE" sz="2200" b="1" dirty="0">
              <a:solidFill>
                <a:schemeClr val="bg2"/>
              </a:solidFill>
            </a:endParaRPr>
          </a:p>
        </p:txBody>
      </p:sp>
      <p:sp>
        <p:nvSpPr>
          <p:cNvPr id="123" name="ZoneTexte 122"/>
          <p:cNvSpPr txBox="1"/>
          <p:nvPr/>
        </p:nvSpPr>
        <p:spPr>
          <a:xfrm>
            <a:off x="17343613" y="4781503"/>
            <a:ext cx="15712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0070C0"/>
                </a:solidFill>
              </a:rPr>
              <a:t>ADAM28 </a:t>
            </a:r>
            <a:r>
              <a:rPr lang="en-US" sz="2400" b="1" u="sng" dirty="0">
                <a:solidFill>
                  <a:srgbClr val="0070C0"/>
                </a:solidFill>
              </a:rPr>
              <a:t>deficiency </a:t>
            </a:r>
            <a:r>
              <a:rPr lang="en-US" sz="2400" b="1" u="sng" dirty="0" smtClean="0">
                <a:solidFill>
                  <a:srgbClr val="0070C0"/>
                </a:solidFill>
              </a:rPr>
              <a:t>reduces </a:t>
            </a:r>
            <a:r>
              <a:rPr lang="en-US" sz="2400" b="1" u="sng" dirty="0">
                <a:solidFill>
                  <a:srgbClr val="0070C0"/>
                </a:solidFill>
              </a:rPr>
              <a:t>CD8</a:t>
            </a:r>
            <a:r>
              <a:rPr lang="en-US" sz="2400" b="1" u="sng" baseline="30000" dirty="0">
                <a:solidFill>
                  <a:srgbClr val="0070C0"/>
                </a:solidFill>
              </a:rPr>
              <a:t>+</a:t>
            </a:r>
            <a:r>
              <a:rPr lang="en-US" sz="2400" b="1" u="sng" dirty="0">
                <a:solidFill>
                  <a:srgbClr val="0070C0"/>
                </a:solidFill>
              </a:rPr>
              <a:t> T cell mobilization </a:t>
            </a:r>
            <a:r>
              <a:rPr lang="en-US" sz="2400" b="1" u="sng" dirty="0" smtClean="0">
                <a:solidFill>
                  <a:srgbClr val="0070C0"/>
                </a:solidFill>
              </a:rPr>
              <a:t>to lungs in </a:t>
            </a:r>
            <a:r>
              <a:rPr lang="en-US" sz="2400" b="1" u="sng" dirty="0">
                <a:solidFill>
                  <a:srgbClr val="0070C0"/>
                </a:solidFill>
              </a:rPr>
              <a:t>tumor-bearing mice</a:t>
            </a:r>
            <a:r>
              <a:rPr lang="fr-BE" sz="2400" b="1" u="sng" dirty="0" smtClean="0">
                <a:solidFill>
                  <a:srgbClr val="0070C0"/>
                </a:solidFill>
              </a:rPr>
              <a:t> </a:t>
            </a:r>
            <a:endParaRPr lang="fr-FR" sz="2400" b="1" u="sng" dirty="0">
              <a:solidFill>
                <a:srgbClr val="0070C0"/>
              </a:solidFill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403441" y="21371271"/>
            <a:ext cx="2473879" cy="192102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75108" y="21359388"/>
            <a:ext cx="2502388" cy="193290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90164" y="17029981"/>
            <a:ext cx="3135088" cy="168284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487089" y="18790512"/>
            <a:ext cx="3138163" cy="168713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415833" y="24667644"/>
            <a:ext cx="2494455" cy="193437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403156" y="26668276"/>
            <a:ext cx="2496658" cy="1954711"/>
          </a:xfrm>
          <a:prstGeom prst="rect">
            <a:avLst/>
          </a:prstGeom>
        </p:spPr>
      </p:pic>
      <p:cxnSp>
        <p:nvCxnSpPr>
          <p:cNvPr id="124" name="Connecteur droit 123"/>
          <p:cNvCxnSpPr/>
          <p:nvPr/>
        </p:nvCxnSpPr>
        <p:spPr>
          <a:xfrm>
            <a:off x="17276413" y="5907144"/>
            <a:ext cx="15840000" cy="0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ZoneTexte 124"/>
          <p:cNvSpPr txBox="1"/>
          <p:nvPr/>
        </p:nvSpPr>
        <p:spPr>
          <a:xfrm>
            <a:off x="24004364" y="5679229"/>
            <a:ext cx="2314940" cy="43088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fr-BE" sz="2200" b="1" dirty="0">
                <a:solidFill>
                  <a:schemeClr val="bg2"/>
                </a:solidFill>
              </a:rPr>
              <a:t>LLC </a:t>
            </a:r>
            <a:r>
              <a:rPr lang="fr-BE" sz="2200" b="1" dirty="0" smtClean="0">
                <a:solidFill>
                  <a:schemeClr val="bg2"/>
                </a:solidFill>
              </a:rPr>
              <a:t>IV model</a:t>
            </a:r>
            <a:endParaRPr lang="fr-BE" sz="2200" b="1" dirty="0">
              <a:solidFill>
                <a:schemeClr val="bg2"/>
              </a:solidFill>
            </a:endParaRPr>
          </a:p>
        </p:txBody>
      </p:sp>
      <p:sp>
        <p:nvSpPr>
          <p:cNvPr id="128" name="ZoneTexte 127"/>
          <p:cNvSpPr txBox="1"/>
          <p:nvPr/>
        </p:nvSpPr>
        <p:spPr>
          <a:xfrm>
            <a:off x="17153499" y="18056023"/>
            <a:ext cx="1598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1600" b="1" dirty="0" smtClean="0"/>
              <a:t>Figure 2. : A-D. </a:t>
            </a:r>
            <a:r>
              <a:rPr lang="en-US" sz="1600" dirty="0" smtClean="0"/>
              <a:t>CD8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 </a:t>
            </a:r>
            <a:r>
              <a:rPr lang="en-US" sz="1600" b="1" dirty="0" smtClean="0"/>
              <a:t>(A)</a:t>
            </a:r>
            <a:r>
              <a:rPr lang="en-US" sz="1600" dirty="0" smtClean="0"/>
              <a:t>, </a:t>
            </a:r>
            <a:r>
              <a:rPr lang="en-US" sz="1600" dirty="0" smtClean="0"/>
              <a:t>CD4</a:t>
            </a:r>
            <a:r>
              <a:rPr lang="en-US" sz="1600" baseline="30000" dirty="0" smtClean="0"/>
              <a:t>+ </a:t>
            </a:r>
            <a:r>
              <a:rPr lang="en-US" sz="1600" b="1" dirty="0" smtClean="0"/>
              <a:t>(B)</a:t>
            </a:r>
            <a:r>
              <a:rPr lang="en-US" sz="1600" dirty="0" smtClean="0"/>
              <a:t>, </a:t>
            </a:r>
            <a:r>
              <a:rPr lang="en-US" sz="1600" dirty="0" err="1" smtClean="0"/>
              <a:t>Treg</a:t>
            </a:r>
            <a:r>
              <a:rPr lang="en-US" sz="1600" dirty="0"/>
              <a:t> </a:t>
            </a:r>
            <a:r>
              <a:rPr lang="en-US" sz="1600" b="1" dirty="0" smtClean="0"/>
              <a:t>(C) </a:t>
            </a:r>
            <a:r>
              <a:rPr lang="en-US" sz="1600" dirty="0"/>
              <a:t>and B </a:t>
            </a:r>
            <a:r>
              <a:rPr lang="en-US" sz="1600" b="1" dirty="0" smtClean="0"/>
              <a:t>(D) </a:t>
            </a:r>
            <a:r>
              <a:rPr lang="en-US" sz="1600" dirty="0" smtClean="0"/>
              <a:t>lymphocyte </a:t>
            </a:r>
            <a:r>
              <a:rPr lang="en-US" sz="1600" dirty="0" smtClean="0"/>
              <a:t>populations in </a:t>
            </a:r>
            <a:r>
              <a:rPr lang="en-US" sz="1600" dirty="0" smtClean="0"/>
              <a:t>lung </a:t>
            </a:r>
            <a:r>
              <a:rPr lang="en-US" sz="1600" dirty="0"/>
              <a:t>tissues </a:t>
            </a:r>
            <a:r>
              <a:rPr lang="en-US" sz="1600" dirty="0" smtClean="0"/>
              <a:t>of </a:t>
            </a:r>
            <a:r>
              <a:rPr lang="en-US" sz="1600" dirty="0" smtClean="0"/>
              <a:t>tumor-bearing WT </a:t>
            </a:r>
            <a:r>
              <a:rPr lang="en-US" sz="1600" dirty="0"/>
              <a:t>and ADAM28 KO mice 21 days following </a:t>
            </a:r>
            <a:r>
              <a:rPr lang="en-US" sz="1600" dirty="0" smtClean="0"/>
              <a:t>LLC </a:t>
            </a:r>
            <a:r>
              <a:rPr lang="en-US" sz="1600" dirty="0"/>
              <a:t>cell injection </a:t>
            </a:r>
            <a:r>
              <a:rPr lang="en-US" sz="1600" dirty="0" smtClean="0"/>
              <a:t>(**</a:t>
            </a:r>
            <a:r>
              <a:rPr lang="en-US" sz="1600" dirty="0"/>
              <a:t>p &lt;0.01). </a:t>
            </a:r>
            <a:r>
              <a:rPr lang="fr-BE" sz="1600" b="1" dirty="0" smtClean="0"/>
              <a:t>E.</a:t>
            </a:r>
            <a:r>
              <a:rPr lang="fr-BE" sz="1600" b="1" dirty="0" smtClean="0"/>
              <a:t> </a:t>
            </a:r>
            <a:r>
              <a:rPr lang="en-US" sz="1600" dirty="0" smtClean="0"/>
              <a:t>Representative photographs </a:t>
            </a:r>
            <a:r>
              <a:rPr lang="en-US" sz="1600" dirty="0"/>
              <a:t>of </a:t>
            </a:r>
            <a:r>
              <a:rPr lang="en-US" sz="1600" dirty="0" smtClean="0"/>
              <a:t>stained</a:t>
            </a:r>
            <a:r>
              <a:rPr lang="en-US" sz="1600" dirty="0" smtClean="0"/>
              <a:t> CD8</a:t>
            </a:r>
            <a:r>
              <a:rPr lang="en-US" sz="1600" baseline="30000" dirty="0"/>
              <a:t>+</a:t>
            </a:r>
            <a:r>
              <a:rPr lang="en-US" sz="1600" dirty="0"/>
              <a:t> T </a:t>
            </a:r>
            <a:r>
              <a:rPr lang="en-US" sz="1600" dirty="0" smtClean="0"/>
              <a:t>cells infiltrated </a:t>
            </a:r>
            <a:r>
              <a:rPr lang="en-US" sz="1600" dirty="0"/>
              <a:t>within </a:t>
            </a:r>
            <a:r>
              <a:rPr lang="en-US" sz="1600" dirty="0" smtClean="0"/>
              <a:t>lungs </a:t>
            </a:r>
            <a:r>
              <a:rPr lang="en-US" sz="1600" dirty="0"/>
              <a:t>bearing </a:t>
            </a:r>
            <a:r>
              <a:rPr lang="en-US" sz="1600" dirty="0" smtClean="0"/>
              <a:t>equally-sized </a:t>
            </a:r>
            <a:r>
              <a:rPr lang="en-US" sz="1600" dirty="0"/>
              <a:t>tumors from WT and ADAM28 KO mice. </a:t>
            </a:r>
            <a:r>
              <a:rPr lang="fr-BE" sz="1600" b="1" dirty="0"/>
              <a:t>F</a:t>
            </a:r>
            <a:r>
              <a:rPr lang="fr-BE" sz="1600" b="1" dirty="0" smtClean="0"/>
              <a:t>. </a:t>
            </a:r>
            <a:r>
              <a:rPr lang="fr-BE" sz="1600" dirty="0" smtClean="0"/>
              <a:t>Quantification </a:t>
            </a:r>
            <a:r>
              <a:rPr lang="en-US" sz="1600" dirty="0" smtClean="0"/>
              <a:t>of </a:t>
            </a:r>
            <a:r>
              <a:rPr lang="en-US" sz="1600" dirty="0"/>
              <a:t>CD8 staining </a:t>
            </a:r>
            <a:r>
              <a:rPr lang="en-US" sz="1600" dirty="0" smtClean="0"/>
              <a:t>reported </a:t>
            </a:r>
            <a:r>
              <a:rPr lang="en-US" sz="1600" dirty="0"/>
              <a:t>to total lung area of WT </a:t>
            </a:r>
            <a:r>
              <a:rPr lang="en-US" sz="1600" dirty="0" smtClean="0"/>
              <a:t>and </a:t>
            </a:r>
            <a:r>
              <a:rPr lang="en-US" sz="1600" dirty="0"/>
              <a:t>ADAM28 KO </a:t>
            </a:r>
            <a:r>
              <a:rPr lang="en-US" sz="1600" dirty="0" smtClean="0"/>
              <a:t>mice </a:t>
            </a:r>
            <a:r>
              <a:rPr lang="en-US" sz="1600" dirty="0" smtClean="0"/>
              <a:t>(*</a:t>
            </a:r>
            <a:r>
              <a:rPr lang="en-US" sz="1600" dirty="0"/>
              <a:t>p &lt;0.05</a:t>
            </a:r>
            <a:r>
              <a:rPr lang="en-US" sz="1600" dirty="0" smtClean="0"/>
              <a:t>). </a:t>
            </a:r>
            <a:r>
              <a:rPr lang="fr-BE" sz="1600" b="1" dirty="0" smtClean="0"/>
              <a:t>G. </a:t>
            </a:r>
            <a:r>
              <a:rPr lang="en-US" sz="1600" dirty="0" smtClean="0"/>
              <a:t>Percentages </a:t>
            </a:r>
            <a:r>
              <a:rPr lang="en-US" sz="1600" dirty="0"/>
              <a:t>of CD8</a:t>
            </a:r>
            <a:r>
              <a:rPr lang="en-US" sz="1600" baseline="30000" dirty="0"/>
              <a:t>+</a:t>
            </a:r>
            <a:r>
              <a:rPr lang="en-US" sz="1600" dirty="0"/>
              <a:t> T cells </a:t>
            </a:r>
            <a:r>
              <a:rPr lang="en-US" sz="1600" dirty="0" smtClean="0"/>
              <a:t>were evaluated </a:t>
            </a:r>
            <a:r>
              <a:rPr lang="en-US" sz="1600" dirty="0"/>
              <a:t>by flow cytometry </a:t>
            </a:r>
            <a:r>
              <a:rPr lang="en-US" sz="1600" dirty="0" smtClean="0"/>
              <a:t>in </a:t>
            </a:r>
            <a:r>
              <a:rPr lang="en-US" sz="1600" dirty="0" smtClean="0"/>
              <a:t>lungs </a:t>
            </a:r>
            <a:r>
              <a:rPr lang="en-US" sz="1600" dirty="0"/>
              <a:t>from WT and </a:t>
            </a:r>
            <a:r>
              <a:rPr lang="en-US" sz="1600" dirty="0" smtClean="0"/>
              <a:t>ADAM28 KO mice 35 days </a:t>
            </a:r>
            <a:r>
              <a:rPr lang="en-US" sz="1600" dirty="0"/>
              <a:t>after B16K1 cell injection </a:t>
            </a:r>
            <a:r>
              <a:rPr lang="en-US" sz="1600" dirty="0" smtClean="0"/>
              <a:t>(**</a:t>
            </a:r>
            <a:r>
              <a:rPr lang="en-US" sz="1600" dirty="0"/>
              <a:t>p &lt; 0.01). </a:t>
            </a:r>
            <a:r>
              <a:rPr lang="fr-BE" sz="1600" b="1" dirty="0" smtClean="0"/>
              <a:t>H. </a:t>
            </a:r>
            <a:r>
              <a:rPr lang="fr-BE" sz="1600" dirty="0" smtClean="0"/>
              <a:t>Evaluation of </a:t>
            </a:r>
            <a:r>
              <a:rPr lang="en-US" sz="1600" dirty="0" smtClean="0"/>
              <a:t>CD8</a:t>
            </a:r>
            <a:r>
              <a:rPr lang="en-US" sz="1600" baseline="30000" dirty="0"/>
              <a:t>+</a:t>
            </a:r>
            <a:r>
              <a:rPr lang="en-US" sz="1600" dirty="0"/>
              <a:t> T </a:t>
            </a:r>
            <a:r>
              <a:rPr lang="en-US" sz="1600" dirty="0" smtClean="0"/>
              <a:t>cell percentages within </a:t>
            </a:r>
            <a:r>
              <a:rPr lang="en-US" sz="1600" dirty="0" smtClean="0"/>
              <a:t>lungs </a:t>
            </a:r>
            <a:r>
              <a:rPr lang="en-US" sz="1600" dirty="0" smtClean="0"/>
              <a:t>from </a:t>
            </a:r>
            <a:r>
              <a:rPr lang="en-US" sz="1600" dirty="0"/>
              <a:t>WT </a:t>
            </a:r>
            <a:r>
              <a:rPr lang="en-US" sz="1600" dirty="0" smtClean="0"/>
              <a:t>and </a:t>
            </a:r>
            <a:r>
              <a:rPr lang="en-US" sz="1600" dirty="0"/>
              <a:t>ADAM28 </a:t>
            </a:r>
            <a:r>
              <a:rPr lang="en-US" sz="1600" dirty="0" smtClean="0"/>
              <a:t>KO mice </a:t>
            </a:r>
            <a:r>
              <a:rPr lang="en-US" sz="1600" dirty="0"/>
              <a:t>14 days following </a:t>
            </a:r>
            <a:r>
              <a:rPr lang="en-US" sz="1600" dirty="0" smtClean="0"/>
              <a:t>4T1 </a:t>
            </a:r>
            <a:r>
              <a:rPr lang="en-US" sz="1600" dirty="0"/>
              <a:t>cell </a:t>
            </a:r>
            <a:r>
              <a:rPr lang="en-US" sz="1600" dirty="0" smtClean="0"/>
              <a:t>injection (***</a:t>
            </a:r>
            <a:r>
              <a:rPr lang="en-US" sz="1600" dirty="0"/>
              <a:t>p &lt; 0.001). </a:t>
            </a:r>
            <a:r>
              <a:rPr lang="fr-BE" sz="1600" dirty="0" smtClean="0"/>
              <a:t> </a:t>
            </a:r>
            <a:r>
              <a:rPr lang="en-US" sz="1600" dirty="0" smtClean="0">
                <a:latin typeface="FrutigerLTPro-Condensed"/>
              </a:rPr>
              <a:t>.</a:t>
            </a:r>
            <a:endParaRPr lang="fr-BE" sz="16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17343784" y="14102113"/>
            <a:ext cx="7560000" cy="430887"/>
            <a:chOff x="13367170" y="19643092"/>
            <a:chExt cx="7560000" cy="430887"/>
          </a:xfrm>
        </p:grpSpPr>
        <p:cxnSp>
          <p:nvCxnSpPr>
            <p:cNvPr id="102" name="Connecteur droit 101"/>
            <p:cNvCxnSpPr/>
            <p:nvPr/>
          </p:nvCxnSpPr>
          <p:spPr>
            <a:xfrm>
              <a:off x="13367170" y="19862596"/>
              <a:ext cx="7560000" cy="0"/>
            </a:xfrm>
            <a:prstGeom prst="line">
              <a:avLst/>
            </a:prstGeom>
            <a:ln w="12700"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ZoneTexte 102"/>
            <p:cNvSpPr txBox="1"/>
            <p:nvPr/>
          </p:nvSpPr>
          <p:spPr>
            <a:xfrm>
              <a:off x="15995170" y="19643092"/>
              <a:ext cx="2304000" cy="430887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rtlCol="0">
              <a:spAutoFit/>
            </a:bodyPr>
            <a:lstStyle/>
            <a:p>
              <a:pPr algn="ctr"/>
              <a:r>
                <a:rPr lang="fr-BE" sz="2200" b="1" dirty="0" smtClean="0">
                  <a:solidFill>
                    <a:schemeClr val="bg2"/>
                  </a:solidFill>
                </a:rPr>
                <a:t>B16K1 IV model</a:t>
              </a:r>
              <a:endParaRPr lang="fr-BE" sz="22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25490625" y="14102112"/>
            <a:ext cx="7560000" cy="430887"/>
            <a:chOff x="19629604" y="15114257"/>
            <a:chExt cx="7560000" cy="430887"/>
          </a:xfrm>
        </p:grpSpPr>
        <p:cxnSp>
          <p:nvCxnSpPr>
            <p:cNvPr id="120" name="Connecteur droit 119"/>
            <p:cNvCxnSpPr/>
            <p:nvPr/>
          </p:nvCxnSpPr>
          <p:spPr>
            <a:xfrm>
              <a:off x="19629604" y="15337283"/>
              <a:ext cx="7560000" cy="0"/>
            </a:xfrm>
            <a:prstGeom prst="line">
              <a:avLst/>
            </a:prstGeom>
            <a:ln w="12700"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ZoneTexte 125"/>
            <p:cNvSpPr txBox="1"/>
            <p:nvPr/>
          </p:nvSpPr>
          <p:spPr>
            <a:xfrm>
              <a:off x="22252134" y="15114257"/>
              <a:ext cx="2314940" cy="430887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rtlCol="0">
              <a:spAutoFit/>
            </a:bodyPr>
            <a:lstStyle/>
            <a:p>
              <a:pPr algn="ctr"/>
              <a:r>
                <a:rPr lang="fr-BE" sz="2200" b="1" dirty="0" smtClean="0">
                  <a:solidFill>
                    <a:schemeClr val="bg2"/>
                  </a:solidFill>
                </a:rPr>
                <a:t>4T1 IV model</a:t>
              </a:r>
              <a:endParaRPr lang="fr-BE" sz="22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4336" name="Groupe 14335"/>
          <p:cNvGrpSpPr/>
          <p:nvPr/>
        </p:nvGrpSpPr>
        <p:grpSpPr>
          <a:xfrm>
            <a:off x="18558027" y="14671140"/>
            <a:ext cx="4404066" cy="2986078"/>
            <a:chOff x="26841680" y="13713246"/>
            <a:chExt cx="4404066" cy="2986078"/>
          </a:xfrm>
        </p:grpSpPr>
        <p:pic>
          <p:nvPicPr>
            <p:cNvPr id="96" name="Image 16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41680" y="13713246"/>
              <a:ext cx="4404066" cy="2986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ZoneTexte 105"/>
            <p:cNvSpPr txBox="1"/>
            <p:nvPr/>
          </p:nvSpPr>
          <p:spPr>
            <a:xfrm rot="19443285">
              <a:off x="27763964" y="16375006"/>
              <a:ext cx="1358871" cy="31040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fr-BE" sz="1417" b="1" dirty="0"/>
                <a:t>WT</a:t>
              </a:r>
            </a:p>
          </p:txBody>
        </p:sp>
        <p:sp>
          <p:nvSpPr>
            <p:cNvPr id="107" name="ZoneTexte 106"/>
            <p:cNvSpPr txBox="1"/>
            <p:nvPr/>
          </p:nvSpPr>
          <p:spPr>
            <a:xfrm rot="19443285">
              <a:off x="29564648" y="16373013"/>
              <a:ext cx="1234896" cy="31040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fr-BE" sz="1417" b="1" dirty="0"/>
                <a:t>KO</a:t>
              </a: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10438955" y="19128252"/>
            <a:ext cx="931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1" dirty="0" smtClean="0"/>
              <a:t>WT = 25</a:t>
            </a:r>
          </a:p>
          <a:p>
            <a:r>
              <a:rPr lang="fr-BE" sz="900" b="1" dirty="0" smtClean="0"/>
              <a:t>KO = 20</a:t>
            </a:r>
            <a:endParaRPr lang="fr-BE" sz="900" b="1" dirty="0"/>
          </a:p>
        </p:txBody>
      </p:sp>
      <p:sp>
        <p:nvSpPr>
          <p:cNvPr id="127" name="ZoneTexte 126"/>
          <p:cNvSpPr txBox="1"/>
          <p:nvPr/>
        </p:nvSpPr>
        <p:spPr>
          <a:xfrm>
            <a:off x="6673084" y="23140319"/>
            <a:ext cx="931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1" dirty="0" smtClean="0"/>
              <a:t>WT = 20</a:t>
            </a:r>
          </a:p>
          <a:p>
            <a:r>
              <a:rPr lang="fr-BE" sz="900" b="1" dirty="0" smtClean="0"/>
              <a:t>KO = 19</a:t>
            </a:r>
            <a:endParaRPr lang="fr-BE" sz="900" b="1" dirty="0"/>
          </a:p>
        </p:txBody>
      </p:sp>
      <p:sp>
        <p:nvSpPr>
          <p:cNvPr id="129" name="ZoneTexte 128"/>
          <p:cNvSpPr txBox="1"/>
          <p:nvPr/>
        </p:nvSpPr>
        <p:spPr>
          <a:xfrm>
            <a:off x="10492051" y="26862286"/>
            <a:ext cx="931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1" dirty="0" smtClean="0"/>
              <a:t>WT = 11</a:t>
            </a:r>
          </a:p>
          <a:p>
            <a:r>
              <a:rPr lang="fr-BE" sz="900" b="1" dirty="0" smtClean="0"/>
              <a:t>KO = 11</a:t>
            </a:r>
            <a:endParaRPr lang="fr-BE" sz="900" b="1" dirty="0"/>
          </a:p>
        </p:txBody>
      </p:sp>
      <p:sp>
        <p:nvSpPr>
          <p:cNvPr id="130" name="ZoneTexte 129"/>
          <p:cNvSpPr txBox="1"/>
          <p:nvPr/>
        </p:nvSpPr>
        <p:spPr>
          <a:xfrm>
            <a:off x="17289137" y="19683453"/>
            <a:ext cx="15712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0070C0"/>
                </a:solidFill>
              </a:rPr>
              <a:t>ADAM28 </a:t>
            </a:r>
            <a:r>
              <a:rPr lang="en-US" sz="2400" b="1" u="sng" dirty="0">
                <a:solidFill>
                  <a:srgbClr val="0070C0"/>
                </a:solidFill>
              </a:rPr>
              <a:t>deficiency </a:t>
            </a:r>
            <a:r>
              <a:rPr lang="en-US" sz="2400" b="1" u="sng" dirty="0" smtClean="0">
                <a:solidFill>
                  <a:srgbClr val="0070C0"/>
                </a:solidFill>
              </a:rPr>
              <a:t>affects </a:t>
            </a:r>
            <a:r>
              <a:rPr lang="en-US" sz="2400" b="1" u="sng" dirty="0">
                <a:solidFill>
                  <a:srgbClr val="0070C0"/>
                </a:solidFill>
              </a:rPr>
              <a:t>CD8</a:t>
            </a:r>
            <a:r>
              <a:rPr lang="en-US" sz="2400" b="1" u="sng" baseline="30000" dirty="0">
                <a:solidFill>
                  <a:srgbClr val="0070C0"/>
                </a:solidFill>
              </a:rPr>
              <a:t>+</a:t>
            </a:r>
            <a:r>
              <a:rPr lang="en-US" sz="2400" b="1" u="sng" dirty="0">
                <a:solidFill>
                  <a:srgbClr val="0070C0"/>
                </a:solidFill>
              </a:rPr>
              <a:t> T cell mobilization </a:t>
            </a:r>
            <a:r>
              <a:rPr lang="en-US" sz="2400" b="1" u="sng" dirty="0" smtClean="0">
                <a:solidFill>
                  <a:srgbClr val="0070C0"/>
                </a:solidFill>
              </a:rPr>
              <a:t>to splenic tissues in tumor-free mice </a:t>
            </a:r>
          </a:p>
          <a:p>
            <a:pPr algn="ctr"/>
            <a:r>
              <a:rPr lang="en-US" sz="2400" b="1" u="sng" dirty="0" smtClean="0">
                <a:solidFill>
                  <a:srgbClr val="0070C0"/>
                </a:solidFill>
              </a:rPr>
              <a:t>but does not impair T cell maturation</a:t>
            </a:r>
            <a:r>
              <a:rPr lang="fr-BE" sz="2400" b="1" u="sng" dirty="0" smtClean="0">
                <a:solidFill>
                  <a:srgbClr val="0070C0"/>
                </a:solidFill>
              </a:rPr>
              <a:t> </a:t>
            </a:r>
            <a:endParaRPr lang="fr-FR" sz="2400" b="1" u="sng" dirty="0">
              <a:solidFill>
                <a:srgbClr val="0070C0"/>
              </a:solidFill>
            </a:endParaRPr>
          </a:p>
        </p:txBody>
      </p:sp>
      <p:cxnSp>
        <p:nvCxnSpPr>
          <p:cNvPr id="131" name="Connecteur droit 130"/>
          <p:cNvCxnSpPr/>
          <p:nvPr/>
        </p:nvCxnSpPr>
        <p:spPr>
          <a:xfrm>
            <a:off x="17241834" y="19520434"/>
            <a:ext cx="16020000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4" name="Groupe 153"/>
          <p:cNvGrpSpPr/>
          <p:nvPr/>
        </p:nvGrpSpPr>
        <p:grpSpPr>
          <a:xfrm>
            <a:off x="17267895" y="21010503"/>
            <a:ext cx="7560000" cy="430887"/>
            <a:chOff x="13367170" y="19643092"/>
            <a:chExt cx="7560000" cy="430887"/>
          </a:xfrm>
        </p:grpSpPr>
        <p:cxnSp>
          <p:nvCxnSpPr>
            <p:cNvPr id="155" name="Connecteur droit 154"/>
            <p:cNvCxnSpPr/>
            <p:nvPr/>
          </p:nvCxnSpPr>
          <p:spPr>
            <a:xfrm>
              <a:off x="13367170" y="19862596"/>
              <a:ext cx="7560000" cy="0"/>
            </a:xfrm>
            <a:prstGeom prst="line">
              <a:avLst/>
            </a:prstGeom>
            <a:ln w="12700">
              <a:solidFill>
                <a:srgbClr val="00CC9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ZoneTexte 155"/>
            <p:cNvSpPr txBox="1"/>
            <p:nvPr/>
          </p:nvSpPr>
          <p:spPr>
            <a:xfrm>
              <a:off x="15995170" y="19643092"/>
              <a:ext cx="2304000" cy="430887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rtlCol="0">
              <a:spAutoFit/>
            </a:bodyPr>
            <a:lstStyle/>
            <a:p>
              <a:pPr algn="ctr"/>
              <a:r>
                <a:rPr lang="fr-BE" sz="2200" b="1" dirty="0" smtClean="0">
                  <a:solidFill>
                    <a:schemeClr val="bg2"/>
                  </a:solidFill>
                </a:rPr>
                <a:t>C57BL/6</a:t>
              </a:r>
              <a:endParaRPr lang="fr-BE" sz="22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57" name="Groupe 156"/>
          <p:cNvGrpSpPr/>
          <p:nvPr/>
        </p:nvGrpSpPr>
        <p:grpSpPr>
          <a:xfrm>
            <a:off x="25505423" y="21010503"/>
            <a:ext cx="7560000" cy="430887"/>
            <a:chOff x="13367170" y="19643092"/>
            <a:chExt cx="7560000" cy="430887"/>
          </a:xfrm>
        </p:grpSpPr>
        <p:cxnSp>
          <p:nvCxnSpPr>
            <p:cNvPr id="158" name="Connecteur droit 157"/>
            <p:cNvCxnSpPr/>
            <p:nvPr/>
          </p:nvCxnSpPr>
          <p:spPr>
            <a:xfrm>
              <a:off x="13367170" y="19862596"/>
              <a:ext cx="7560000" cy="0"/>
            </a:xfrm>
            <a:prstGeom prst="line">
              <a:avLst/>
            </a:prstGeom>
            <a:ln w="12700">
              <a:solidFill>
                <a:srgbClr val="00CC9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ZoneTexte 158"/>
            <p:cNvSpPr txBox="1"/>
            <p:nvPr/>
          </p:nvSpPr>
          <p:spPr>
            <a:xfrm>
              <a:off x="15995170" y="19643092"/>
              <a:ext cx="2304000" cy="430887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rtlCol="0">
              <a:spAutoFit/>
            </a:bodyPr>
            <a:lstStyle/>
            <a:p>
              <a:pPr algn="ctr"/>
              <a:r>
                <a:rPr lang="fr-BE" sz="2200" b="1" dirty="0" smtClean="0">
                  <a:solidFill>
                    <a:schemeClr val="bg2"/>
                  </a:solidFill>
                </a:rPr>
                <a:t>BALB/c</a:t>
              </a:r>
              <a:endParaRPr lang="fr-BE" sz="22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64" name="ZoneTexte 163"/>
          <p:cNvSpPr txBox="1"/>
          <p:nvPr/>
        </p:nvSpPr>
        <p:spPr>
          <a:xfrm>
            <a:off x="17169834" y="29651867"/>
            <a:ext cx="1598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1600" b="1" dirty="0" smtClean="0"/>
              <a:t>Figure 3.</a:t>
            </a:r>
            <a:r>
              <a:rPr lang="en-US" sz="1600" b="1" dirty="0" smtClean="0"/>
              <a:t> </a:t>
            </a:r>
            <a:r>
              <a:rPr lang="fr-BE" sz="1600" b="1" dirty="0" smtClean="0"/>
              <a:t>A. </a:t>
            </a:r>
            <a:r>
              <a:rPr lang="en-US" sz="1600" dirty="0" smtClean="0"/>
              <a:t>CD8</a:t>
            </a:r>
            <a:r>
              <a:rPr lang="en-US" sz="1600" baseline="30000" dirty="0" smtClean="0"/>
              <a:t>+</a:t>
            </a:r>
            <a:r>
              <a:rPr lang="en-US" sz="1600" dirty="0"/>
              <a:t> </a:t>
            </a:r>
            <a:r>
              <a:rPr lang="en-US" sz="1600" dirty="0" smtClean="0"/>
              <a:t>T </a:t>
            </a:r>
            <a:r>
              <a:rPr lang="en-US" sz="1600" dirty="0"/>
              <a:t>cell </a:t>
            </a:r>
            <a:r>
              <a:rPr lang="en-US" sz="1600" dirty="0" smtClean="0"/>
              <a:t>population was </a:t>
            </a:r>
            <a:r>
              <a:rPr lang="en-US" sz="1600" dirty="0" smtClean="0"/>
              <a:t>assessed by flow cytometry in the </a:t>
            </a:r>
            <a:r>
              <a:rPr lang="en-US" sz="1600" dirty="0" smtClean="0"/>
              <a:t>spleen of </a:t>
            </a:r>
            <a:r>
              <a:rPr lang="en-US" sz="1600" dirty="0" smtClean="0"/>
              <a:t>tumor-free C57BL/6 </a:t>
            </a:r>
            <a:r>
              <a:rPr lang="en-US" sz="1600" dirty="0" smtClean="0"/>
              <a:t>WT </a:t>
            </a:r>
            <a:r>
              <a:rPr lang="en-US" sz="1600" dirty="0"/>
              <a:t>and ADAM28 KO mice </a:t>
            </a:r>
            <a:r>
              <a:rPr lang="en-US" sz="1600" dirty="0" smtClean="0"/>
              <a:t>(***</a:t>
            </a:r>
            <a:r>
              <a:rPr lang="en-US" sz="1600" dirty="0"/>
              <a:t>p &lt; </a:t>
            </a:r>
            <a:r>
              <a:rPr lang="en-US" sz="1600" dirty="0" smtClean="0"/>
              <a:t>0.001). </a:t>
            </a:r>
            <a:r>
              <a:rPr lang="fr-BE" sz="1600" b="1" dirty="0" smtClean="0"/>
              <a:t>B. </a:t>
            </a:r>
            <a:r>
              <a:rPr lang="fr-BE" sz="1600" dirty="0" smtClean="0"/>
              <a:t>Evaluation of</a:t>
            </a:r>
            <a:r>
              <a:rPr lang="en-US" sz="1600" dirty="0" smtClean="0"/>
              <a:t> </a:t>
            </a:r>
            <a:r>
              <a:rPr lang="en-US" sz="1600" dirty="0"/>
              <a:t>CD8</a:t>
            </a:r>
            <a:r>
              <a:rPr lang="en-US" sz="1600" baseline="30000" dirty="0"/>
              <a:t>+</a:t>
            </a:r>
            <a:r>
              <a:rPr lang="en-US" sz="1600" dirty="0"/>
              <a:t> T </a:t>
            </a:r>
            <a:r>
              <a:rPr lang="en-US" sz="1600" dirty="0" smtClean="0"/>
              <a:t>cell percentages in the spleen of tumor-free BALB/c WT </a:t>
            </a:r>
            <a:r>
              <a:rPr lang="en-US" sz="1600" dirty="0"/>
              <a:t>and ADAM28 KO </a:t>
            </a:r>
            <a:r>
              <a:rPr lang="en-US" sz="1600" dirty="0" smtClean="0"/>
              <a:t>mice (**</a:t>
            </a:r>
            <a:r>
              <a:rPr lang="en-US" sz="1600" dirty="0"/>
              <a:t>p &lt;</a:t>
            </a:r>
            <a:r>
              <a:rPr lang="en-US" sz="1600" dirty="0" smtClean="0"/>
              <a:t>0.01). </a:t>
            </a:r>
            <a:r>
              <a:rPr lang="fr-BE" sz="1600" b="1" dirty="0" smtClean="0"/>
              <a:t>C. </a:t>
            </a:r>
            <a:r>
              <a:rPr lang="en-US" sz="1600" dirty="0"/>
              <a:t>Percentages of </a:t>
            </a:r>
            <a:r>
              <a:rPr lang="en-US" sz="1600" dirty="0" err="1"/>
              <a:t>thymocyte</a:t>
            </a:r>
            <a:r>
              <a:rPr lang="en-US" sz="1600" dirty="0"/>
              <a:t> subsets were </a:t>
            </a:r>
            <a:r>
              <a:rPr lang="en-US" sz="1600" dirty="0" smtClean="0"/>
              <a:t>determined </a:t>
            </a:r>
            <a:r>
              <a:rPr lang="en-US" sz="1600" dirty="0"/>
              <a:t>by flow cytometry at different stages of T cell maturation (DN1, DN2, DN3, DN4, DP and CD4</a:t>
            </a:r>
            <a:r>
              <a:rPr lang="en-US" sz="1600" baseline="30000" dirty="0"/>
              <a:t>+</a:t>
            </a:r>
            <a:r>
              <a:rPr lang="en-US" sz="1600" dirty="0"/>
              <a:t> T cells) in the thymus of tumor-free WT and ADAM28 KO mice. </a:t>
            </a:r>
            <a:r>
              <a:rPr lang="fr-BE" sz="1600" b="1" dirty="0" smtClean="0"/>
              <a:t>D. </a:t>
            </a:r>
            <a:r>
              <a:rPr lang="en-US" sz="1600" dirty="0"/>
              <a:t>Single-positive CD8</a:t>
            </a:r>
            <a:r>
              <a:rPr lang="en-US" sz="1600" baseline="30000" dirty="0"/>
              <a:t>+</a:t>
            </a:r>
            <a:r>
              <a:rPr lang="en-US" sz="1600" dirty="0"/>
              <a:t> T cell population (CD8</a:t>
            </a:r>
            <a:r>
              <a:rPr lang="en-US" sz="1600" baseline="30000" dirty="0"/>
              <a:t>+</a:t>
            </a:r>
            <a:r>
              <a:rPr lang="en-US" sz="1600" dirty="0"/>
              <a:t>/CD4</a:t>
            </a:r>
            <a:r>
              <a:rPr lang="en-US" sz="1600" baseline="30000" dirty="0"/>
              <a:t>-</a:t>
            </a:r>
            <a:r>
              <a:rPr lang="en-US" sz="1600" dirty="0"/>
              <a:t> B220</a:t>
            </a:r>
            <a:r>
              <a:rPr lang="en-US" sz="1600" baseline="30000" dirty="0"/>
              <a:t>-</a:t>
            </a:r>
            <a:r>
              <a:rPr lang="en-US" sz="1600" dirty="0"/>
              <a:t>) was evaluated by flow cytometry in the thymus of tumor-free WT and ADAM28 KO mice (p&gt;0.05). </a:t>
            </a:r>
            <a:endParaRPr lang="fr-BE" sz="1600" b="1" dirty="0"/>
          </a:p>
        </p:txBody>
      </p:sp>
      <p:grpSp>
        <p:nvGrpSpPr>
          <p:cNvPr id="30" name="Groupe 29"/>
          <p:cNvGrpSpPr/>
          <p:nvPr/>
        </p:nvGrpSpPr>
        <p:grpSpPr>
          <a:xfrm>
            <a:off x="29522336" y="6909589"/>
            <a:ext cx="3593114" cy="2438364"/>
            <a:chOff x="29379487" y="6353948"/>
            <a:chExt cx="3732517" cy="2591155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379487" y="6353948"/>
              <a:ext cx="3732517" cy="2351701"/>
            </a:xfrm>
            <a:prstGeom prst="rect">
              <a:avLst/>
            </a:prstGeom>
          </p:spPr>
        </p:pic>
        <p:sp>
          <p:nvSpPr>
            <p:cNvPr id="167" name="ZoneTexte 166"/>
            <p:cNvSpPr txBox="1"/>
            <p:nvPr/>
          </p:nvSpPr>
          <p:spPr>
            <a:xfrm rot="19443285">
              <a:off x="31587407" y="8630407"/>
              <a:ext cx="1269237" cy="29238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fr-BE" sz="1300" b="1" dirty="0"/>
                <a:t>KO</a:t>
              </a:r>
            </a:p>
          </p:txBody>
        </p:sp>
        <p:sp>
          <p:nvSpPr>
            <p:cNvPr id="168" name="ZoneTexte 167"/>
            <p:cNvSpPr txBox="1"/>
            <p:nvPr/>
          </p:nvSpPr>
          <p:spPr>
            <a:xfrm rot="19443285">
              <a:off x="29959360" y="8652715"/>
              <a:ext cx="1396660" cy="29238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fr-BE" sz="1300" b="1" dirty="0"/>
                <a:t>WT</a:t>
              </a:r>
            </a:p>
          </p:txBody>
        </p:sp>
      </p:grpSp>
      <p:sp>
        <p:nvSpPr>
          <p:cNvPr id="169" name="ZoneTexte 168"/>
          <p:cNvSpPr txBox="1"/>
          <p:nvPr/>
        </p:nvSpPr>
        <p:spPr>
          <a:xfrm>
            <a:off x="20407645" y="8621848"/>
            <a:ext cx="79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1" dirty="0" smtClean="0"/>
              <a:t>WT = 18</a:t>
            </a:r>
          </a:p>
          <a:p>
            <a:r>
              <a:rPr lang="fr-BE" sz="900" b="1" dirty="0" smtClean="0"/>
              <a:t>KO = 21</a:t>
            </a:r>
            <a:endParaRPr lang="fr-BE" sz="900" b="1" dirty="0"/>
          </a:p>
        </p:txBody>
      </p:sp>
      <p:sp>
        <p:nvSpPr>
          <p:cNvPr id="170" name="ZoneTexte 169"/>
          <p:cNvSpPr txBox="1"/>
          <p:nvPr/>
        </p:nvSpPr>
        <p:spPr>
          <a:xfrm>
            <a:off x="24396704" y="8633243"/>
            <a:ext cx="79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1" dirty="0" smtClean="0"/>
              <a:t>WT = 23</a:t>
            </a:r>
          </a:p>
          <a:p>
            <a:r>
              <a:rPr lang="fr-BE" sz="900" b="1" dirty="0" smtClean="0"/>
              <a:t>KO = 27</a:t>
            </a:r>
            <a:endParaRPr lang="fr-BE" sz="900" b="1" dirty="0"/>
          </a:p>
        </p:txBody>
      </p:sp>
      <p:sp>
        <p:nvSpPr>
          <p:cNvPr id="171" name="ZoneTexte 170"/>
          <p:cNvSpPr txBox="1"/>
          <p:nvPr/>
        </p:nvSpPr>
        <p:spPr>
          <a:xfrm>
            <a:off x="28475860" y="8633243"/>
            <a:ext cx="79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1" dirty="0" smtClean="0"/>
              <a:t>WT = 12</a:t>
            </a:r>
          </a:p>
          <a:p>
            <a:r>
              <a:rPr lang="fr-BE" sz="900" b="1" dirty="0" smtClean="0"/>
              <a:t>KO = 15</a:t>
            </a:r>
            <a:endParaRPr lang="fr-BE" sz="900" b="1" dirty="0"/>
          </a:p>
        </p:txBody>
      </p:sp>
      <p:sp>
        <p:nvSpPr>
          <p:cNvPr id="172" name="ZoneTexte 171"/>
          <p:cNvSpPr txBox="1"/>
          <p:nvPr/>
        </p:nvSpPr>
        <p:spPr>
          <a:xfrm>
            <a:off x="32506718" y="8634850"/>
            <a:ext cx="79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1" dirty="0" smtClean="0"/>
              <a:t>WT = 10</a:t>
            </a:r>
          </a:p>
          <a:p>
            <a:r>
              <a:rPr lang="fr-BE" sz="900" b="1" dirty="0" smtClean="0"/>
              <a:t>KO = 14</a:t>
            </a:r>
            <a:endParaRPr lang="fr-BE" sz="900" b="1" dirty="0"/>
          </a:p>
        </p:txBody>
      </p:sp>
      <p:sp>
        <p:nvSpPr>
          <p:cNvPr id="173" name="ZoneTexte 172"/>
          <p:cNvSpPr txBox="1"/>
          <p:nvPr/>
        </p:nvSpPr>
        <p:spPr>
          <a:xfrm>
            <a:off x="31981024" y="12786221"/>
            <a:ext cx="79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1" dirty="0" smtClean="0"/>
              <a:t>WT = 11</a:t>
            </a:r>
          </a:p>
          <a:p>
            <a:r>
              <a:rPr lang="fr-BE" sz="900" b="1" dirty="0" smtClean="0"/>
              <a:t>KO = 15</a:t>
            </a:r>
            <a:endParaRPr lang="fr-BE" sz="900" b="1" dirty="0"/>
          </a:p>
        </p:txBody>
      </p:sp>
      <p:sp>
        <p:nvSpPr>
          <p:cNvPr id="174" name="ZoneTexte 173"/>
          <p:cNvSpPr txBox="1"/>
          <p:nvPr/>
        </p:nvSpPr>
        <p:spPr>
          <a:xfrm>
            <a:off x="22291536" y="16859013"/>
            <a:ext cx="79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1" dirty="0" smtClean="0"/>
              <a:t>WT = 10</a:t>
            </a:r>
          </a:p>
          <a:p>
            <a:r>
              <a:rPr lang="fr-BE" sz="900" b="1" dirty="0" smtClean="0"/>
              <a:t>KO = 11</a:t>
            </a:r>
            <a:endParaRPr lang="fr-BE" sz="900" b="1" dirty="0"/>
          </a:p>
        </p:txBody>
      </p:sp>
      <p:graphicFrame>
        <p:nvGraphicFramePr>
          <p:cNvPr id="14338" name="Objet 143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168428"/>
              </p:ext>
            </p:extLst>
          </p:nvPr>
        </p:nvGraphicFramePr>
        <p:xfrm>
          <a:off x="26765531" y="14662643"/>
          <a:ext cx="4215422" cy="3117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" name="Prism Project" r:id="rId24" imgW="3456000" imgH="2556000" progId="Prism5.Document">
                  <p:embed/>
                </p:oleObj>
              </mc:Choice>
              <mc:Fallback>
                <p:oleObj name="Prism Project" r:id="rId24" imgW="3456000" imgH="2556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6765531" y="14662643"/>
                        <a:ext cx="4215422" cy="3117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" name="ZoneTexte 174"/>
          <p:cNvSpPr txBox="1"/>
          <p:nvPr/>
        </p:nvSpPr>
        <p:spPr>
          <a:xfrm>
            <a:off x="30312043" y="16878797"/>
            <a:ext cx="79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1" dirty="0" smtClean="0"/>
              <a:t>WT = 11</a:t>
            </a:r>
          </a:p>
          <a:p>
            <a:r>
              <a:rPr lang="fr-BE" sz="900" b="1" dirty="0" smtClean="0"/>
              <a:t>KO = 11</a:t>
            </a:r>
            <a:endParaRPr lang="fr-BE" sz="900" b="1" dirty="0"/>
          </a:p>
        </p:txBody>
      </p:sp>
      <p:grpSp>
        <p:nvGrpSpPr>
          <p:cNvPr id="14344" name="Groupe 14343"/>
          <p:cNvGrpSpPr/>
          <p:nvPr/>
        </p:nvGrpSpPr>
        <p:grpSpPr>
          <a:xfrm>
            <a:off x="26628212" y="26107015"/>
            <a:ext cx="4077252" cy="3147052"/>
            <a:chOff x="27385361" y="25809948"/>
            <a:chExt cx="4077252" cy="3147052"/>
          </a:xfrm>
        </p:grpSpPr>
        <p:grpSp>
          <p:nvGrpSpPr>
            <p:cNvPr id="14342" name="Groupe 14341"/>
            <p:cNvGrpSpPr/>
            <p:nvPr/>
          </p:nvGrpSpPr>
          <p:grpSpPr>
            <a:xfrm>
              <a:off x="27385361" y="25809948"/>
              <a:ext cx="4077252" cy="3147052"/>
              <a:chOff x="27256264" y="25616694"/>
              <a:chExt cx="4077252" cy="3147052"/>
            </a:xfrm>
          </p:grpSpPr>
          <p:pic>
            <p:nvPicPr>
              <p:cNvPr id="151" name="Image 23"/>
              <p:cNvPicPr>
                <a:picLocks noChangeAspect="1"/>
              </p:cNvPicPr>
              <p:nvPr/>
            </p:nvPicPr>
            <p:blipFill>
              <a:blip r:embed="rId26" cstate="print">
                <a:clrChange>
                  <a:clrFrom>
                    <a:srgbClr val="FFFFFE"/>
                  </a:clrFrom>
                  <a:clrTo>
                    <a:srgbClr val="FFFFFE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78057" y="25675364"/>
                <a:ext cx="3855459" cy="3088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" name="ZoneTexte 184"/>
              <p:cNvSpPr txBox="1"/>
              <p:nvPr/>
            </p:nvSpPr>
            <p:spPr bwMode="auto">
              <a:xfrm rot="16200000">
                <a:off x="26103144" y="26769814"/>
                <a:ext cx="264479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fr-BE" sz="1600" b="1" dirty="0">
                    <a:solidFill>
                      <a:srgbClr val="CCCCCC">
                        <a:lumMod val="10000"/>
                      </a:srgbClr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%CD8</a:t>
                </a:r>
                <a:r>
                  <a:rPr lang="fr-BE" sz="1600" b="1" baseline="30000" dirty="0">
                    <a:solidFill>
                      <a:srgbClr val="CCCCCC">
                        <a:lumMod val="10000"/>
                      </a:srgbClr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+</a:t>
                </a:r>
                <a:r>
                  <a:rPr lang="fr-BE" sz="1600" b="1" dirty="0">
                    <a:solidFill>
                      <a:srgbClr val="CCCCCC">
                        <a:lumMod val="10000"/>
                      </a:srgbClr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/CD4</a:t>
                </a:r>
                <a:r>
                  <a:rPr lang="fr-BE" sz="1600" b="1" baseline="30000" dirty="0">
                    <a:solidFill>
                      <a:srgbClr val="CCCCCC">
                        <a:lumMod val="10000"/>
                      </a:srgbClr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-</a:t>
                </a:r>
                <a:r>
                  <a:rPr lang="fr-BE" sz="1600" b="1" dirty="0">
                    <a:solidFill>
                      <a:srgbClr val="CCCCCC">
                        <a:lumMod val="10000"/>
                      </a:srgbClr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 B220</a:t>
                </a:r>
                <a:r>
                  <a:rPr lang="fr-BE" sz="1600" b="1" baseline="30000" dirty="0">
                    <a:solidFill>
                      <a:srgbClr val="CCCCCC">
                        <a:lumMod val="10000"/>
                      </a:srgbClr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-</a:t>
                </a:r>
                <a:endParaRPr lang="fr-BE" sz="1600" b="1" dirty="0">
                  <a:solidFill>
                    <a:srgbClr val="CCCCCC">
                      <a:lumMod val="10000"/>
                    </a:srgbClr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341" name="Rectangle 14340"/>
              <p:cNvSpPr/>
              <p:nvPr/>
            </p:nvSpPr>
            <p:spPr>
              <a:xfrm>
                <a:off x="28446067" y="25800400"/>
                <a:ext cx="2330551" cy="349033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sp>
          <p:nvSpPr>
            <p:cNvPr id="183" name="ZoneTexte 182"/>
            <p:cNvSpPr txBox="1"/>
            <p:nvPr/>
          </p:nvSpPr>
          <p:spPr>
            <a:xfrm rot="19443285">
              <a:off x="28021144" y="28614232"/>
              <a:ext cx="1358871" cy="31040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fr-BE" sz="1400" b="1" dirty="0"/>
                <a:t>WT</a:t>
              </a:r>
            </a:p>
          </p:txBody>
        </p:sp>
        <p:sp>
          <p:nvSpPr>
            <p:cNvPr id="184" name="ZoneTexte 183"/>
            <p:cNvSpPr txBox="1"/>
            <p:nvPr/>
          </p:nvSpPr>
          <p:spPr>
            <a:xfrm rot="19443285">
              <a:off x="29799328" y="28614230"/>
              <a:ext cx="1234896" cy="31040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fr-BE" sz="1400" b="1" dirty="0"/>
                <a:t>KO</a:t>
              </a:r>
            </a:p>
          </p:txBody>
        </p:sp>
      </p:grpSp>
      <p:grpSp>
        <p:nvGrpSpPr>
          <p:cNvPr id="14356" name="Groupe 14355"/>
          <p:cNvGrpSpPr/>
          <p:nvPr/>
        </p:nvGrpSpPr>
        <p:grpSpPr>
          <a:xfrm>
            <a:off x="19205775" y="26160202"/>
            <a:ext cx="4389934" cy="2983452"/>
            <a:chOff x="17187877" y="23949990"/>
            <a:chExt cx="4389934" cy="2983452"/>
          </a:xfrm>
        </p:grpSpPr>
        <p:grpSp>
          <p:nvGrpSpPr>
            <p:cNvPr id="14355" name="Groupe 14354"/>
            <p:cNvGrpSpPr/>
            <p:nvPr/>
          </p:nvGrpSpPr>
          <p:grpSpPr>
            <a:xfrm>
              <a:off x="17187877" y="23949990"/>
              <a:ext cx="4389934" cy="2983452"/>
              <a:chOff x="17171719" y="24124666"/>
              <a:chExt cx="4389934" cy="2983452"/>
            </a:xfrm>
          </p:grpSpPr>
          <p:grpSp>
            <p:nvGrpSpPr>
              <p:cNvPr id="14354" name="Groupe 14353"/>
              <p:cNvGrpSpPr/>
              <p:nvPr/>
            </p:nvGrpSpPr>
            <p:grpSpPr>
              <a:xfrm>
                <a:off x="17171719" y="24124666"/>
                <a:ext cx="4376574" cy="2983452"/>
                <a:chOff x="17171719" y="24124666"/>
                <a:chExt cx="4376574" cy="2983452"/>
              </a:xfrm>
            </p:grpSpPr>
            <p:grpSp>
              <p:nvGrpSpPr>
                <p:cNvPr id="14343" name="Groupe 14342"/>
                <p:cNvGrpSpPr/>
                <p:nvPr/>
              </p:nvGrpSpPr>
              <p:grpSpPr>
                <a:xfrm>
                  <a:off x="17171719" y="24124666"/>
                  <a:ext cx="4376574" cy="2983452"/>
                  <a:chOff x="18612012" y="25715303"/>
                  <a:chExt cx="4376574" cy="2983452"/>
                </a:xfrm>
              </p:grpSpPr>
              <p:pic>
                <p:nvPicPr>
                  <p:cNvPr id="149" name="Image 69"/>
                  <p:cNvPicPr>
                    <a:picLocks noChangeAspect="1"/>
                  </p:cNvPicPr>
                  <p:nvPr/>
                </p:nvPicPr>
                <p:blipFill>
                  <a:blip r:embed="rId28" cstate="print">
                    <a:clrChange>
                      <a:clrFrom>
                        <a:srgbClr val="FFFEFD"/>
                      </a:clrFrom>
                      <a:clrTo>
                        <a:srgbClr val="FFFEFD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806762" y="25715303"/>
                    <a:ext cx="4046609" cy="29834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81" name="ZoneTexte 180"/>
                  <p:cNvSpPr txBox="1"/>
                  <p:nvPr/>
                </p:nvSpPr>
                <p:spPr bwMode="auto">
                  <a:xfrm rot="16200000">
                    <a:off x="17987330" y="26921306"/>
                    <a:ext cx="1587917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 defTabSz="914400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fr-BE" sz="1600" b="1" kern="0" dirty="0">
                        <a:solidFill>
                          <a:srgbClr val="CCCCCC">
                            <a:lumMod val="10000"/>
                          </a:srgbClr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rPr>
                      <a:t>% </a:t>
                    </a:r>
                    <a:r>
                      <a:rPr lang="fr-BE" sz="1600" b="1" kern="0" dirty="0" err="1">
                        <a:solidFill>
                          <a:srgbClr val="CCCCCC">
                            <a:lumMod val="10000"/>
                          </a:srgbClr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rPr>
                      <a:t>cells</a:t>
                    </a:r>
                    <a:endParaRPr lang="fr-BE" sz="1600" b="1" kern="0" dirty="0">
                      <a:solidFill>
                        <a:srgbClr val="CCCCCC">
                          <a:lumMod val="10000"/>
                        </a:srgbClr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82" name="ZoneTexte 181"/>
                  <p:cNvSpPr txBox="1"/>
                  <p:nvPr/>
                </p:nvSpPr>
                <p:spPr>
                  <a:xfrm>
                    <a:off x="22492677" y="25939718"/>
                    <a:ext cx="49590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BE" sz="1200" b="1" dirty="0" smtClean="0"/>
                      <a:t>WT</a:t>
                    </a:r>
                  </a:p>
                </p:txBody>
              </p:sp>
            </p:grpSp>
            <p:sp>
              <p:nvSpPr>
                <p:cNvPr id="14353" name="Rectangle 14352"/>
                <p:cNvSpPr/>
                <p:nvPr/>
              </p:nvSpPr>
              <p:spPr>
                <a:xfrm>
                  <a:off x="17854696" y="26640548"/>
                  <a:ext cx="3347714" cy="323085"/>
                </a:xfrm>
                <a:prstGeom prst="rect">
                  <a:avLst/>
                </a:prstGeom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/>
                </a:p>
              </p:txBody>
            </p:sp>
          </p:grpSp>
          <p:sp>
            <p:nvSpPr>
              <p:cNvPr id="192" name="ZoneTexte 191"/>
              <p:cNvSpPr txBox="1"/>
              <p:nvPr/>
            </p:nvSpPr>
            <p:spPr>
              <a:xfrm>
                <a:off x="21052384" y="24567487"/>
                <a:ext cx="50926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200" b="1" dirty="0" smtClean="0"/>
                  <a:t>KO</a:t>
                </a:r>
                <a:endParaRPr lang="fr-BE" sz="1200" b="1" dirty="0"/>
              </a:p>
            </p:txBody>
          </p:sp>
        </p:grpSp>
        <p:sp>
          <p:nvSpPr>
            <p:cNvPr id="191" name="ZoneTexte 190"/>
            <p:cNvSpPr txBox="1"/>
            <p:nvPr/>
          </p:nvSpPr>
          <p:spPr>
            <a:xfrm>
              <a:off x="17814843" y="26446011"/>
              <a:ext cx="6403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1400" kern="0" dirty="0">
                  <a:solidFill>
                    <a:srgbClr val="CCCCCC">
                      <a:lumMod val="10000"/>
                    </a:srgbClr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fr-BE" sz="1400" b="1" kern="0" dirty="0" smtClean="0">
                  <a:solidFill>
                    <a:srgbClr val="CCCCCC">
                      <a:lumMod val="10000"/>
                    </a:srgbClr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DN1</a:t>
              </a:r>
              <a:endParaRPr lang="fr-BE" sz="1400" b="1" kern="0" baseline="30000" dirty="0">
                <a:solidFill>
                  <a:srgbClr val="CCCCCC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94" name="ZoneTexte 193"/>
            <p:cNvSpPr txBox="1"/>
            <p:nvPr/>
          </p:nvSpPr>
          <p:spPr>
            <a:xfrm>
              <a:off x="20556821" y="26456873"/>
              <a:ext cx="64558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1400" b="1" kern="0" dirty="0" smtClean="0">
                  <a:solidFill>
                    <a:srgbClr val="CCCCCC">
                      <a:lumMod val="10000"/>
                    </a:srgbClr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CD4</a:t>
              </a:r>
              <a:r>
                <a:rPr lang="fr-BE" sz="1400" b="1" kern="0" baseline="30000" dirty="0">
                  <a:solidFill>
                    <a:srgbClr val="CCCCCC">
                      <a:lumMod val="10000"/>
                    </a:srgbClr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+</a:t>
              </a:r>
            </a:p>
          </p:txBody>
        </p:sp>
        <p:sp>
          <p:nvSpPr>
            <p:cNvPr id="195" name="ZoneTexte 194"/>
            <p:cNvSpPr txBox="1"/>
            <p:nvPr/>
          </p:nvSpPr>
          <p:spPr>
            <a:xfrm>
              <a:off x="18361737" y="26461297"/>
              <a:ext cx="6403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1400" kern="0" dirty="0">
                  <a:solidFill>
                    <a:srgbClr val="CCCCCC">
                      <a:lumMod val="10000"/>
                    </a:srgbClr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fr-BE" sz="1400" b="1" kern="0" dirty="0" smtClean="0">
                  <a:solidFill>
                    <a:srgbClr val="CCCCCC">
                      <a:lumMod val="10000"/>
                    </a:srgbClr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DN2</a:t>
              </a:r>
              <a:endParaRPr lang="fr-BE" sz="1400" b="1" kern="0" baseline="30000" dirty="0">
                <a:solidFill>
                  <a:srgbClr val="CCCCCC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96" name="ZoneTexte 195"/>
            <p:cNvSpPr txBox="1"/>
            <p:nvPr/>
          </p:nvSpPr>
          <p:spPr>
            <a:xfrm>
              <a:off x="18919637" y="26465872"/>
              <a:ext cx="6403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1400" kern="0" dirty="0">
                  <a:solidFill>
                    <a:srgbClr val="CCCCCC">
                      <a:lumMod val="10000"/>
                    </a:srgbClr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fr-BE" sz="1400" b="1" kern="0" dirty="0" smtClean="0">
                  <a:solidFill>
                    <a:srgbClr val="CCCCCC">
                      <a:lumMod val="10000"/>
                    </a:srgbClr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DN3</a:t>
              </a:r>
              <a:endParaRPr lang="fr-BE" sz="1400" b="1" kern="0" baseline="30000" dirty="0">
                <a:solidFill>
                  <a:srgbClr val="CCCCCC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97" name="ZoneTexte 196"/>
            <p:cNvSpPr txBox="1"/>
            <p:nvPr/>
          </p:nvSpPr>
          <p:spPr>
            <a:xfrm>
              <a:off x="19451844" y="26474871"/>
              <a:ext cx="6403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1400" kern="0" dirty="0">
                  <a:solidFill>
                    <a:srgbClr val="CCCCCC">
                      <a:lumMod val="10000"/>
                    </a:srgbClr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fr-BE" sz="1400" b="1" kern="0" dirty="0" smtClean="0">
                  <a:solidFill>
                    <a:srgbClr val="CCCCCC">
                      <a:lumMod val="10000"/>
                    </a:srgbClr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DN4</a:t>
              </a:r>
              <a:endParaRPr lang="fr-BE" sz="1400" b="1" kern="0" baseline="30000" dirty="0">
                <a:solidFill>
                  <a:srgbClr val="CCCCCC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98" name="ZoneTexte 197"/>
            <p:cNvSpPr txBox="1"/>
            <p:nvPr/>
          </p:nvSpPr>
          <p:spPr>
            <a:xfrm>
              <a:off x="19989314" y="26471661"/>
              <a:ext cx="6403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1400" kern="0" dirty="0">
                  <a:solidFill>
                    <a:srgbClr val="CCCCCC">
                      <a:lumMod val="10000"/>
                    </a:srgbClr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fr-BE" sz="1400" b="1" kern="0" dirty="0" smtClean="0">
                  <a:solidFill>
                    <a:srgbClr val="CCCCCC">
                      <a:lumMod val="10000"/>
                    </a:srgbClr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DP</a:t>
              </a:r>
              <a:endParaRPr lang="fr-BE" sz="1400" b="1" kern="0" baseline="30000" dirty="0">
                <a:solidFill>
                  <a:srgbClr val="CCCCCC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200" name="ZoneTexte 199"/>
          <p:cNvSpPr txBox="1"/>
          <p:nvPr/>
        </p:nvSpPr>
        <p:spPr>
          <a:xfrm>
            <a:off x="33796064" y="13445680"/>
            <a:ext cx="15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1600" b="1" dirty="0" smtClean="0"/>
              <a:t>Figure </a:t>
            </a:r>
            <a:r>
              <a:rPr lang="fr-BE" sz="1600" b="1" dirty="0" smtClean="0"/>
              <a:t>4</a:t>
            </a:r>
            <a:r>
              <a:rPr lang="fr-BE" sz="1600" b="1" dirty="0"/>
              <a:t> :</a:t>
            </a:r>
            <a:r>
              <a:rPr lang="en-US" sz="1600" dirty="0" smtClean="0"/>
              <a:t> </a:t>
            </a:r>
            <a:r>
              <a:rPr lang="fr-BE" sz="1600" b="1" dirty="0" smtClean="0"/>
              <a:t>A-C. </a:t>
            </a:r>
            <a:r>
              <a:rPr lang="en-US" sz="1600" dirty="0" smtClean="0"/>
              <a:t>Evaluation of</a:t>
            </a:r>
            <a:r>
              <a:rPr lang="en-US" sz="1600" dirty="0" smtClean="0"/>
              <a:t> GrzB </a:t>
            </a:r>
            <a:r>
              <a:rPr lang="en-US" sz="1600" b="1" dirty="0" smtClean="0"/>
              <a:t>(A)</a:t>
            </a:r>
            <a:r>
              <a:rPr lang="en-US" sz="1600" dirty="0" smtClean="0"/>
              <a:t>, CXCR3 </a:t>
            </a:r>
            <a:r>
              <a:rPr lang="en-US" sz="1600" b="1" dirty="0" smtClean="0"/>
              <a:t>(B)</a:t>
            </a:r>
            <a:r>
              <a:rPr lang="en-US" sz="1600" dirty="0" smtClean="0"/>
              <a:t> </a:t>
            </a:r>
            <a:r>
              <a:rPr lang="en-US" sz="1600" dirty="0"/>
              <a:t>and </a:t>
            </a:r>
            <a:r>
              <a:rPr lang="en-US" sz="1600" dirty="0" smtClean="0"/>
              <a:t>IFN-γ </a:t>
            </a:r>
            <a:r>
              <a:rPr lang="en-US" sz="1600" b="1" dirty="0" smtClean="0"/>
              <a:t>(C)</a:t>
            </a:r>
            <a:r>
              <a:rPr lang="en-US" sz="1600" dirty="0" smtClean="0"/>
              <a:t> expression </a:t>
            </a:r>
            <a:r>
              <a:rPr lang="en-US" sz="1600" dirty="0" smtClean="0"/>
              <a:t>on </a:t>
            </a:r>
            <a:r>
              <a:rPr lang="en-US" sz="1600" dirty="0"/>
              <a:t>CD8</a:t>
            </a:r>
            <a:r>
              <a:rPr lang="en-US" sz="1600" baseline="30000" dirty="0"/>
              <a:t>+</a:t>
            </a:r>
            <a:r>
              <a:rPr lang="en-US" sz="1600" dirty="0"/>
              <a:t> T cells by flow cytometry in total lung extracts of WT </a:t>
            </a:r>
            <a:r>
              <a:rPr lang="en-US" sz="1600" dirty="0" smtClean="0"/>
              <a:t>and </a:t>
            </a:r>
            <a:r>
              <a:rPr lang="en-US" sz="1600" dirty="0"/>
              <a:t>ADAM28 KO </a:t>
            </a:r>
            <a:r>
              <a:rPr lang="en-US" sz="1600" dirty="0" smtClean="0"/>
              <a:t>mice </a:t>
            </a:r>
            <a:r>
              <a:rPr lang="en-US" sz="1600" dirty="0"/>
              <a:t>after intravenous LLC cell injection (Day 21) </a:t>
            </a:r>
            <a:r>
              <a:rPr lang="en-US" sz="1600" dirty="0" smtClean="0"/>
              <a:t>(**</a:t>
            </a:r>
            <a:r>
              <a:rPr lang="en-US" sz="1600" dirty="0"/>
              <a:t>p &lt; 0.01). </a:t>
            </a:r>
            <a:r>
              <a:rPr lang="fr-BE" sz="1600" b="1" dirty="0" smtClean="0"/>
              <a:t>D. </a:t>
            </a:r>
            <a:r>
              <a:rPr lang="en-US" sz="1600" dirty="0" smtClean="0"/>
              <a:t>Proliferation </a:t>
            </a:r>
            <a:r>
              <a:rPr lang="en-US" sz="1600" dirty="0"/>
              <a:t>assay </a:t>
            </a:r>
            <a:r>
              <a:rPr lang="en-US" sz="1600" dirty="0" smtClean="0"/>
              <a:t>was performed </a:t>
            </a:r>
            <a:r>
              <a:rPr lang="en-US" sz="1600" dirty="0"/>
              <a:t>on </a:t>
            </a:r>
            <a:r>
              <a:rPr lang="en-US" sz="1600" dirty="0" smtClean="0"/>
              <a:t>WT </a:t>
            </a:r>
            <a:r>
              <a:rPr lang="en-US" sz="1600" dirty="0"/>
              <a:t>and </a:t>
            </a:r>
            <a:r>
              <a:rPr lang="en-US" sz="1600" dirty="0" smtClean="0"/>
              <a:t>ADAM28 KO </a:t>
            </a:r>
            <a:r>
              <a:rPr lang="en-US" sz="1600" dirty="0" smtClean="0"/>
              <a:t>CD8</a:t>
            </a:r>
            <a:r>
              <a:rPr lang="en-US" sz="1600" baseline="30000" dirty="0"/>
              <a:t>+</a:t>
            </a:r>
            <a:r>
              <a:rPr lang="en-US" sz="1600" dirty="0"/>
              <a:t> T cells stimulated by </a:t>
            </a:r>
            <a:r>
              <a:rPr lang="en-US" sz="1600" dirty="0" smtClean="0"/>
              <a:t>conditioned medium (CM) </a:t>
            </a:r>
            <a:r>
              <a:rPr lang="en-US" sz="1600" dirty="0"/>
              <a:t>from tumor cells (LLC, 4T1, B16K1) or by CM </a:t>
            </a:r>
            <a:r>
              <a:rPr lang="en-US" sz="1600" dirty="0" smtClean="0"/>
              <a:t>from CD8</a:t>
            </a:r>
            <a:r>
              <a:rPr lang="en-US" sz="1600" baseline="30000" dirty="0"/>
              <a:t>+</a:t>
            </a:r>
            <a:r>
              <a:rPr lang="en-US" sz="1600" dirty="0"/>
              <a:t> T </a:t>
            </a:r>
            <a:r>
              <a:rPr lang="en-US" sz="1600" dirty="0" smtClean="0"/>
              <a:t>cells. </a:t>
            </a:r>
            <a:r>
              <a:rPr lang="fr-BE" sz="1600" b="1" dirty="0" smtClean="0"/>
              <a:t>E</a:t>
            </a:r>
            <a:r>
              <a:rPr lang="fr-BE" sz="1600" b="1" dirty="0" smtClean="0"/>
              <a:t>. </a:t>
            </a:r>
            <a:r>
              <a:rPr lang="en-US" sz="1600" dirty="0" smtClean="0"/>
              <a:t>Migration </a:t>
            </a:r>
            <a:r>
              <a:rPr lang="en-US" sz="1600" dirty="0"/>
              <a:t>assay </a:t>
            </a:r>
            <a:r>
              <a:rPr lang="en-US" sz="1600" dirty="0" smtClean="0"/>
              <a:t>was performed on </a:t>
            </a:r>
            <a:r>
              <a:rPr lang="en-US" sz="1600" dirty="0"/>
              <a:t>CD8</a:t>
            </a:r>
            <a:r>
              <a:rPr lang="en-US" sz="1600" baseline="30000" dirty="0"/>
              <a:t>+</a:t>
            </a:r>
            <a:r>
              <a:rPr lang="en-US" sz="1600" dirty="0"/>
              <a:t> T cells isolated from WT </a:t>
            </a:r>
            <a:r>
              <a:rPr lang="en-US" sz="1600" dirty="0" smtClean="0"/>
              <a:t>and </a:t>
            </a:r>
            <a:r>
              <a:rPr lang="en-US" sz="1600" dirty="0"/>
              <a:t>ADAM28 KO </a:t>
            </a:r>
            <a:r>
              <a:rPr lang="en-US" sz="1600" dirty="0" smtClean="0"/>
              <a:t>mice</a:t>
            </a:r>
            <a:r>
              <a:rPr lang="en-US" sz="1600" dirty="0"/>
              <a:t>. </a:t>
            </a:r>
            <a:r>
              <a:rPr lang="en-US" sz="1600" dirty="0" err="1"/>
              <a:t>Chemoattractants</a:t>
            </a:r>
            <a:r>
              <a:rPr lang="en-US" sz="1600" dirty="0"/>
              <a:t> used in the lower chamber of the Boyden Chamber were either CXCL10, CM from tumor cells (LLC, 4T1, B16K1) or CM from CD8</a:t>
            </a:r>
            <a:r>
              <a:rPr lang="en-US" sz="1600" baseline="30000" dirty="0"/>
              <a:t>+</a:t>
            </a:r>
            <a:r>
              <a:rPr lang="en-US" sz="1600" dirty="0"/>
              <a:t> T cells previously isolated from WT or </a:t>
            </a:r>
            <a:r>
              <a:rPr lang="en-US" sz="1600" dirty="0" smtClean="0"/>
              <a:t>ADAM28-deficient mice. </a:t>
            </a:r>
            <a:r>
              <a:rPr lang="en-US" sz="1600" dirty="0"/>
              <a:t>All results were normalized to the migration of WT CD8</a:t>
            </a:r>
            <a:r>
              <a:rPr lang="en-US" sz="1600" baseline="30000" dirty="0"/>
              <a:t>+</a:t>
            </a:r>
            <a:r>
              <a:rPr lang="en-US" sz="1600" dirty="0"/>
              <a:t> T cells (without CXCL10 stimulation) considered as baseline migration and expressed as fold increase from baseline.</a:t>
            </a:r>
            <a:endParaRPr lang="fr-BE" sz="1600" dirty="0"/>
          </a:p>
        </p:txBody>
      </p:sp>
      <p:sp>
        <p:nvSpPr>
          <p:cNvPr id="201" name="ZoneTexte 200"/>
          <p:cNvSpPr txBox="1"/>
          <p:nvPr/>
        </p:nvSpPr>
        <p:spPr>
          <a:xfrm>
            <a:off x="33939324" y="4781503"/>
            <a:ext cx="15712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70C0"/>
                </a:solidFill>
              </a:rPr>
              <a:t>Functional features of </a:t>
            </a:r>
            <a:r>
              <a:rPr lang="en-US" sz="2400" b="1" u="sng" dirty="0" smtClean="0">
                <a:solidFill>
                  <a:srgbClr val="0070C0"/>
                </a:solidFill>
              </a:rPr>
              <a:t>ADAM28-deficient </a:t>
            </a:r>
            <a:r>
              <a:rPr lang="en-US" sz="2400" b="1" u="sng" dirty="0">
                <a:solidFill>
                  <a:srgbClr val="0070C0"/>
                </a:solidFill>
              </a:rPr>
              <a:t>CD8</a:t>
            </a:r>
            <a:r>
              <a:rPr lang="en-US" sz="2400" b="1" u="sng" baseline="30000" dirty="0">
                <a:solidFill>
                  <a:srgbClr val="0070C0"/>
                </a:solidFill>
              </a:rPr>
              <a:t>+ </a:t>
            </a:r>
            <a:r>
              <a:rPr lang="en-US" sz="2400" b="1" u="sng" dirty="0">
                <a:solidFill>
                  <a:srgbClr val="0070C0"/>
                </a:solidFill>
              </a:rPr>
              <a:t>T cells are not impaired</a:t>
            </a:r>
            <a:endParaRPr lang="fr-FR" sz="2400" b="1" u="sng" dirty="0">
              <a:solidFill>
                <a:srgbClr val="0070C0"/>
              </a:solidFill>
            </a:endParaRPr>
          </a:p>
        </p:txBody>
      </p:sp>
      <p:graphicFrame>
        <p:nvGraphicFramePr>
          <p:cNvPr id="202" name="Objet 2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263337"/>
              </p:ext>
            </p:extLst>
          </p:nvPr>
        </p:nvGraphicFramePr>
        <p:xfrm>
          <a:off x="36048334" y="9453057"/>
          <a:ext cx="4402203" cy="368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" name="Prism Project" r:id="rId29" imgW="4428000" imgH="3708000" progId="Prism5.Document">
                  <p:embed/>
                </p:oleObj>
              </mc:Choice>
              <mc:Fallback>
                <p:oleObj name="Prism Project" r:id="rId29" imgW="4428000" imgH="3708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6048334" y="9453057"/>
                        <a:ext cx="4402203" cy="3687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" name="Objet 2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258358"/>
              </p:ext>
            </p:extLst>
          </p:nvPr>
        </p:nvGraphicFramePr>
        <p:xfrm>
          <a:off x="42875185" y="9254617"/>
          <a:ext cx="4681601" cy="3979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" name="Prism Project" r:id="rId31" imgW="4320000" imgH="3672000" progId="Prism5.Document">
                  <p:embed/>
                </p:oleObj>
              </mc:Choice>
              <mc:Fallback>
                <p:oleObj name="Prism Project" r:id="rId31" imgW="4320000" imgH="3672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2875185" y="9254617"/>
                        <a:ext cx="4681601" cy="3979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" name="Rectangle 213"/>
          <p:cNvSpPr/>
          <p:nvPr/>
        </p:nvSpPr>
        <p:spPr>
          <a:xfrm>
            <a:off x="33647569" y="16222585"/>
            <a:ext cx="16344000" cy="10497391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905" tIns="42453" rIns="84905" bIns="424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215" name="ZoneTexte 214"/>
          <p:cNvSpPr txBox="1"/>
          <p:nvPr/>
        </p:nvSpPr>
        <p:spPr>
          <a:xfrm>
            <a:off x="33623685" y="15362099"/>
            <a:ext cx="16344000" cy="707886"/>
          </a:xfrm>
          <a:prstGeom prst="rect">
            <a:avLst/>
          </a:prstGeom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4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&amp; perspectives</a:t>
            </a:r>
            <a:endParaRPr lang="fr-BE" sz="4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ZoneTexte 215"/>
          <p:cNvSpPr txBox="1"/>
          <p:nvPr/>
        </p:nvSpPr>
        <p:spPr>
          <a:xfrm>
            <a:off x="33760864" y="16329743"/>
            <a:ext cx="1598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Our results demonstrate for the first time a protective role of </a:t>
            </a:r>
            <a:r>
              <a:rPr lang="en-US" sz="2800" dirty="0" smtClean="0"/>
              <a:t>microenvironment-derived </a:t>
            </a:r>
            <a:r>
              <a:rPr lang="en-US" sz="2800" dirty="0"/>
              <a:t>ADAM28 whereas tumor cell-derived ADAM28 promotes tumor development and metastatic dissemination</a:t>
            </a:r>
            <a:r>
              <a:rPr lang="en-US" sz="2800" dirty="0" smtClean="0"/>
              <a:t>. Moreover, we showed that ADAM28 deficiency decreases the infiltration of </a:t>
            </a:r>
            <a:r>
              <a:rPr lang="en-US" sz="2800" dirty="0"/>
              <a:t>CD8</a:t>
            </a:r>
            <a:r>
              <a:rPr lang="en-US" sz="2800" baseline="30000" dirty="0"/>
              <a:t>+</a:t>
            </a:r>
            <a:r>
              <a:rPr lang="en-US" sz="2800" dirty="0"/>
              <a:t> T </a:t>
            </a:r>
            <a:r>
              <a:rPr lang="en-US" sz="2800" dirty="0" smtClean="0"/>
              <a:t>cells within lungs of tumor-bearing mice</a:t>
            </a:r>
            <a:r>
              <a:rPr lang="en-US" sz="2800" dirty="0"/>
              <a:t> </a:t>
            </a:r>
            <a:r>
              <a:rPr lang="en-US" sz="2800" dirty="0" smtClean="0"/>
              <a:t>which affects </a:t>
            </a:r>
            <a:r>
              <a:rPr lang="en-US" sz="2800" dirty="0"/>
              <a:t>the cytotoxic immune response. </a:t>
            </a:r>
            <a:r>
              <a:rPr lang="en-US" sz="2800" dirty="0" smtClean="0"/>
              <a:t>In addition, we </a:t>
            </a:r>
            <a:r>
              <a:rPr lang="en-US" sz="2800" dirty="0"/>
              <a:t>observed that ADAM28 </a:t>
            </a:r>
            <a:r>
              <a:rPr lang="en-US" sz="2800" dirty="0" smtClean="0"/>
              <a:t>deficiency </a:t>
            </a:r>
            <a:r>
              <a:rPr lang="en-US" sz="2800" dirty="0"/>
              <a:t>reduced the splenic CD8</a:t>
            </a:r>
            <a:r>
              <a:rPr lang="en-US" sz="2800" baseline="30000" dirty="0"/>
              <a:t>+</a:t>
            </a:r>
            <a:r>
              <a:rPr lang="en-US" sz="2800" dirty="0"/>
              <a:t> T cell </a:t>
            </a:r>
            <a:r>
              <a:rPr lang="en-US" sz="2800" dirty="0" smtClean="0"/>
              <a:t>population in tumor-free mice but </a:t>
            </a:r>
            <a:r>
              <a:rPr lang="en-US" sz="2800" dirty="0"/>
              <a:t>does not impaired T cell maturation suggesting that ADAM28 is not essential for the process. </a:t>
            </a:r>
            <a:r>
              <a:rPr lang="en-US" sz="2800" dirty="0" smtClean="0"/>
              <a:t>Therefore, we hypothesize that </a:t>
            </a:r>
            <a:r>
              <a:rPr lang="en-US" sz="2800" dirty="0"/>
              <a:t>ADAM28 exerts its protective effect through </a:t>
            </a:r>
            <a:r>
              <a:rPr lang="en-US" sz="2800" dirty="0" smtClean="0"/>
              <a:t>an indirect mechanism involving the </a:t>
            </a:r>
            <a:r>
              <a:rPr lang="en-US" sz="2800" dirty="0"/>
              <a:t>immune </a:t>
            </a:r>
            <a:r>
              <a:rPr lang="en-US" sz="2800" dirty="0" smtClean="0"/>
              <a:t>response. To determine</a:t>
            </a:r>
            <a:r>
              <a:rPr lang="en-US" sz="2800" dirty="0"/>
              <a:t> the link between </a:t>
            </a:r>
            <a:r>
              <a:rPr lang="en-US" sz="2800" dirty="0" smtClean="0"/>
              <a:t>microenvironment-derived </a:t>
            </a:r>
            <a:r>
              <a:rPr lang="en-US" sz="2800" dirty="0"/>
              <a:t>ADAM28 and </a:t>
            </a:r>
            <a:r>
              <a:rPr lang="en-US" sz="2800" dirty="0" smtClean="0"/>
              <a:t>cytotoxic T </a:t>
            </a:r>
            <a:r>
              <a:rPr lang="en-US" sz="2800" dirty="0"/>
              <a:t>cell response</a:t>
            </a:r>
            <a:r>
              <a:rPr lang="en-US" sz="2800" dirty="0" smtClean="0"/>
              <a:t>, we will investigate other immune cells which could either activate or inhibit CD8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T lymphocytes. </a:t>
            </a:r>
            <a:r>
              <a:rPr lang="en-US" sz="2800" dirty="0" smtClean="0"/>
              <a:t> </a:t>
            </a:r>
            <a:endParaRPr lang="fr-BE" sz="2800" dirty="0"/>
          </a:p>
        </p:txBody>
      </p:sp>
      <p:pic>
        <p:nvPicPr>
          <p:cNvPr id="14360" name="Image 14359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056" y="20736651"/>
            <a:ext cx="6490076" cy="459474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22" name="ZoneTexte 221"/>
          <p:cNvSpPr txBox="1"/>
          <p:nvPr/>
        </p:nvSpPr>
        <p:spPr>
          <a:xfrm>
            <a:off x="38089756" y="25742829"/>
            <a:ext cx="7542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In the tumor microenvironment, various immune cells can influence CD8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 T cell-mediated immune response resulting in activation or inhibition of cytotoxic lymphocytes. </a:t>
            </a:r>
          </a:p>
        </p:txBody>
      </p:sp>
      <p:sp>
        <p:nvSpPr>
          <p:cNvPr id="223" name="ZoneTexte 222"/>
          <p:cNvSpPr txBox="1"/>
          <p:nvPr/>
        </p:nvSpPr>
        <p:spPr>
          <a:xfrm>
            <a:off x="41734889" y="25357834"/>
            <a:ext cx="3439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i="1" dirty="0" smtClean="0"/>
              <a:t>Barnes et Amir, 2017 (British Journal of Cancer)</a:t>
            </a:r>
            <a:endParaRPr lang="fr-BE" sz="1200" i="1" dirty="0"/>
          </a:p>
        </p:txBody>
      </p:sp>
      <p:sp>
        <p:nvSpPr>
          <p:cNvPr id="224" name="ZoneTexte 223"/>
          <p:cNvSpPr txBox="1"/>
          <p:nvPr/>
        </p:nvSpPr>
        <p:spPr>
          <a:xfrm>
            <a:off x="33647569" y="26975061"/>
            <a:ext cx="8100000" cy="707886"/>
          </a:xfrm>
          <a:prstGeom prst="rect">
            <a:avLst/>
          </a:prstGeom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40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endParaRPr lang="fr-BE" sz="4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33647569" y="27836781"/>
            <a:ext cx="8100000" cy="312450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905" tIns="42453" rIns="84905" bIns="424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grpSp>
        <p:nvGrpSpPr>
          <p:cNvPr id="226" name="Groupe 225"/>
          <p:cNvGrpSpPr/>
          <p:nvPr/>
        </p:nvGrpSpPr>
        <p:grpSpPr>
          <a:xfrm>
            <a:off x="37984603" y="29553441"/>
            <a:ext cx="2568425" cy="1340972"/>
            <a:chOff x="33355046" y="9214867"/>
            <a:chExt cx="4950385" cy="2504887"/>
          </a:xfrm>
          <a:effectLst/>
        </p:grpSpPr>
        <p:sp>
          <p:nvSpPr>
            <p:cNvPr id="227" name="Rectangle 226"/>
            <p:cNvSpPr/>
            <p:nvPr/>
          </p:nvSpPr>
          <p:spPr>
            <a:xfrm>
              <a:off x="33355046" y="9214867"/>
              <a:ext cx="4950385" cy="2504887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905" tIns="42453" rIns="84905" bIns="4245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BE"/>
            </a:p>
          </p:txBody>
        </p:sp>
        <p:pic>
          <p:nvPicPr>
            <p:cNvPr id="228" name="Image 2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9377" y="9574908"/>
              <a:ext cx="4380030" cy="1916263"/>
            </a:xfrm>
            <a:prstGeom prst="rect">
              <a:avLst/>
            </a:prstGeom>
          </p:spPr>
        </p:pic>
      </p:grpSp>
      <p:sp>
        <p:nvSpPr>
          <p:cNvPr id="230" name="ZoneTexte 229"/>
          <p:cNvSpPr txBox="1"/>
          <p:nvPr/>
        </p:nvSpPr>
        <p:spPr>
          <a:xfrm>
            <a:off x="30032795" y="28465191"/>
            <a:ext cx="79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1" dirty="0" smtClean="0"/>
              <a:t>WT = 11</a:t>
            </a:r>
          </a:p>
          <a:p>
            <a:r>
              <a:rPr lang="fr-BE" sz="900" b="1" dirty="0" smtClean="0"/>
              <a:t>KO = 11</a:t>
            </a:r>
            <a:endParaRPr lang="fr-BE" sz="900" b="1" dirty="0"/>
          </a:p>
        </p:txBody>
      </p:sp>
      <p:grpSp>
        <p:nvGrpSpPr>
          <p:cNvPr id="252" name="Groupe 251"/>
          <p:cNvGrpSpPr/>
          <p:nvPr/>
        </p:nvGrpSpPr>
        <p:grpSpPr>
          <a:xfrm>
            <a:off x="19027047" y="21945411"/>
            <a:ext cx="4435555" cy="2950801"/>
            <a:chOff x="19079892" y="20553951"/>
            <a:chExt cx="4435555" cy="2950801"/>
          </a:xfrm>
        </p:grpSpPr>
        <p:pic>
          <p:nvPicPr>
            <p:cNvPr id="152" name="Image 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9892" y="20553951"/>
              <a:ext cx="4141705" cy="2950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0" name="ZoneTexte 159"/>
            <p:cNvSpPr txBox="1"/>
            <p:nvPr/>
          </p:nvSpPr>
          <p:spPr>
            <a:xfrm rot="19443285">
              <a:off x="19872931" y="23178599"/>
              <a:ext cx="1358871" cy="31040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fr-BE" sz="1417" b="1" dirty="0"/>
                <a:t>WT</a:t>
              </a:r>
            </a:p>
          </p:txBody>
        </p:sp>
        <p:sp>
          <p:nvSpPr>
            <p:cNvPr id="161" name="ZoneTexte 160"/>
            <p:cNvSpPr txBox="1"/>
            <p:nvPr/>
          </p:nvSpPr>
          <p:spPr>
            <a:xfrm rot="19443285">
              <a:off x="21620162" y="23178599"/>
              <a:ext cx="1234896" cy="31040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fr-BE" sz="1417" b="1" dirty="0"/>
                <a:t>KO</a:t>
              </a:r>
            </a:p>
          </p:txBody>
        </p:sp>
        <p:sp>
          <p:nvSpPr>
            <p:cNvPr id="231" name="ZoneTexte 230"/>
            <p:cNvSpPr txBox="1"/>
            <p:nvPr/>
          </p:nvSpPr>
          <p:spPr>
            <a:xfrm>
              <a:off x="22720682" y="22745343"/>
              <a:ext cx="794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00" b="1" dirty="0" smtClean="0"/>
                <a:t>WT = 16</a:t>
              </a:r>
            </a:p>
            <a:p>
              <a:r>
                <a:rPr lang="fr-BE" sz="900" b="1" dirty="0" smtClean="0"/>
                <a:t>KO = 16</a:t>
              </a:r>
              <a:endParaRPr lang="fr-BE" sz="900" b="1" dirty="0"/>
            </a:p>
          </p:txBody>
        </p:sp>
      </p:grpSp>
      <p:sp>
        <p:nvSpPr>
          <p:cNvPr id="233" name="ZoneTexte 232"/>
          <p:cNvSpPr txBox="1"/>
          <p:nvPr/>
        </p:nvSpPr>
        <p:spPr>
          <a:xfrm>
            <a:off x="23184966" y="28312541"/>
            <a:ext cx="79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1" dirty="0" smtClean="0"/>
              <a:t>WT = 5</a:t>
            </a:r>
          </a:p>
          <a:p>
            <a:r>
              <a:rPr lang="fr-BE" sz="900" b="1" dirty="0" smtClean="0"/>
              <a:t>KO = 5</a:t>
            </a:r>
            <a:endParaRPr lang="fr-BE" sz="900" b="1" dirty="0"/>
          </a:p>
        </p:txBody>
      </p:sp>
      <p:sp>
        <p:nvSpPr>
          <p:cNvPr id="236" name="ZoneTexte 235"/>
          <p:cNvSpPr txBox="1"/>
          <p:nvPr/>
        </p:nvSpPr>
        <p:spPr>
          <a:xfrm>
            <a:off x="40304865" y="11846642"/>
            <a:ext cx="79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1" dirty="0" smtClean="0"/>
              <a:t>WT = 6</a:t>
            </a:r>
          </a:p>
          <a:p>
            <a:r>
              <a:rPr lang="fr-BE" sz="900" b="1" dirty="0" smtClean="0"/>
              <a:t>KO = 6</a:t>
            </a:r>
            <a:endParaRPr lang="fr-BE" sz="900" b="1" dirty="0"/>
          </a:p>
        </p:txBody>
      </p:sp>
      <p:sp>
        <p:nvSpPr>
          <p:cNvPr id="237" name="ZoneTexte 236"/>
          <p:cNvSpPr txBox="1"/>
          <p:nvPr/>
        </p:nvSpPr>
        <p:spPr>
          <a:xfrm>
            <a:off x="47392064" y="11857340"/>
            <a:ext cx="79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1" dirty="0" smtClean="0"/>
              <a:t>WT = 4</a:t>
            </a:r>
          </a:p>
          <a:p>
            <a:r>
              <a:rPr lang="fr-BE" sz="900" b="1" dirty="0" smtClean="0"/>
              <a:t>KO = 4</a:t>
            </a:r>
            <a:endParaRPr lang="fr-BE" sz="900" b="1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4510143" y="5740741"/>
            <a:ext cx="4106569" cy="3058551"/>
          </a:xfrm>
          <a:prstGeom prst="rect">
            <a:avLst/>
          </a:prstGeom>
        </p:spPr>
      </p:pic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119432"/>
              </p:ext>
            </p:extLst>
          </p:nvPr>
        </p:nvGraphicFramePr>
        <p:xfrm>
          <a:off x="44660709" y="5763857"/>
          <a:ext cx="4113996" cy="2999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" name="Prism Project" r:id="rId36" imgW="3456000" imgH="2520000" progId="Prism5.Document">
                  <p:embed/>
                </p:oleObj>
              </mc:Choice>
              <mc:Fallback>
                <p:oleObj name="Prism Project" r:id="rId36" imgW="3456000" imgH="2520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44660709" y="5763857"/>
                        <a:ext cx="4113996" cy="2999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528790"/>
              </p:ext>
            </p:extLst>
          </p:nvPr>
        </p:nvGraphicFramePr>
        <p:xfrm>
          <a:off x="39737606" y="5733167"/>
          <a:ext cx="4100917" cy="3052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name="Prism Project" r:id="rId38" imgW="3384000" imgH="2520000" progId="Prism5.Document">
                  <p:embed/>
                </p:oleObj>
              </mc:Choice>
              <mc:Fallback>
                <p:oleObj name="Prism Project" r:id="rId38" imgW="3384000" imgH="2520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39737606" y="5733167"/>
                        <a:ext cx="4100917" cy="3052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7" name="Groupe 176"/>
          <p:cNvGrpSpPr/>
          <p:nvPr/>
        </p:nvGrpSpPr>
        <p:grpSpPr>
          <a:xfrm>
            <a:off x="17241834" y="25446931"/>
            <a:ext cx="15840000" cy="430887"/>
            <a:chOff x="9227170" y="19643092"/>
            <a:chExt cx="15840000" cy="430887"/>
          </a:xfrm>
        </p:grpSpPr>
        <p:cxnSp>
          <p:nvCxnSpPr>
            <p:cNvPr id="178" name="Connecteur droit 177"/>
            <p:cNvCxnSpPr/>
            <p:nvPr/>
          </p:nvCxnSpPr>
          <p:spPr>
            <a:xfrm>
              <a:off x="9227170" y="19875623"/>
              <a:ext cx="15840000" cy="0"/>
            </a:xfrm>
            <a:prstGeom prst="line">
              <a:avLst/>
            </a:prstGeom>
            <a:ln w="12700">
              <a:solidFill>
                <a:srgbClr val="00CC9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ZoneTexte 178"/>
            <p:cNvSpPr txBox="1"/>
            <p:nvPr/>
          </p:nvSpPr>
          <p:spPr>
            <a:xfrm>
              <a:off x="15995170" y="19643092"/>
              <a:ext cx="2304000" cy="430887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rtlCol="0">
              <a:spAutoFit/>
            </a:bodyPr>
            <a:lstStyle/>
            <a:p>
              <a:pPr algn="ctr"/>
              <a:r>
                <a:rPr lang="fr-BE" sz="2200" b="1" dirty="0" smtClean="0">
                  <a:solidFill>
                    <a:schemeClr val="bg2"/>
                  </a:solidFill>
                </a:rPr>
                <a:t>C57BL/6</a:t>
              </a:r>
              <a:endParaRPr lang="fr-BE" sz="220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238" name="Image 237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0487" y="28617841"/>
            <a:ext cx="1633801" cy="2123941"/>
          </a:xfrm>
          <a:prstGeom prst="rect">
            <a:avLst/>
          </a:prstGeom>
        </p:spPr>
      </p:pic>
      <p:grpSp>
        <p:nvGrpSpPr>
          <p:cNvPr id="241" name="Groupe 240"/>
          <p:cNvGrpSpPr/>
          <p:nvPr/>
        </p:nvGrpSpPr>
        <p:grpSpPr>
          <a:xfrm>
            <a:off x="17511813" y="10359499"/>
            <a:ext cx="8902425" cy="3090105"/>
            <a:chOff x="17511813" y="9685365"/>
            <a:chExt cx="8902425" cy="3090105"/>
          </a:xfrm>
        </p:grpSpPr>
        <p:grpSp>
          <p:nvGrpSpPr>
            <p:cNvPr id="240" name="Groupe 239"/>
            <p:cNvGrpSpPr/>
            <p:nvPr/>
          </p:nvGrpSpPr>
          <p:grpSpPr>
            <a:xfrm>
              <a:off x="17511813" y="9685365"/>
              <a:ext cx="8902425" cy="3090105"/>
              <a:chOff x="17511813" y="9685365"/>
              <a:chExt cx="8902425" cy="3090105"/>
            </a:xfrm>
          </p:grpSpPr>
          <p:grpSp>
            <p:nvGrpSpPr>
              <p:cNvPr id="29" name="Groupe 28"/>
              <p:cNvGrpSpPr/>
              <p:nvPr/>
            </p:nvGrpSpPr>
            <p:grpSpPr>
              <a:xfrm>
                <a:off x="17511813" y="9685365"/>
                <a:ext cx="8902425" cy="3090105"/>
                <a:chOff x="18587727" y="21067953"/>
                <a:chExt cx="8902425" cy="3090105"/>
              </a:xfrm>
            </p:grpSpPr>
            <p:grpSp>
              <p:nvGrpSpPr>
                <p:cNvPr id="69" name="Groupe 68"/>
                <p:cNvGrpSpPr/>
                <p:nvPr/>
              </p:nvGrpSpPr>
              <p:grpSpPr>
                <a:xfrm>
                  <a:off x="18587727" y="21067953"/>
                  <a:ext cx="4546762" cy="3065937"/>
                  <a:chOff x="4602394" y="5744188"/>
                  <a:chExt cx="962419" cy="648971"/>
                </a:xfrm>
              </p:grpSpPr>
              <p:grpSp>
                <p:nvGrpSpPr>
                  <p:cNvPr id="71" name="Groupe 70"/>
                  <p:cNvGrpSpPr/>
                  <p:nvPr/>
                </p:nvGrpSpPr>
                <p:grpSpPr>
                  <a:xfrm>
                    <a:off x="4602394" y="5744188"/>
                    <a:ext cx="914838" cy="648971"/>
                    <a:chOff x="5" y="3869946"/>
                    <a:chExt cx="4766863" cy="2948330"/>
                  </a:xfrm>
                </p:grpSpPr>
                <p:pic>
                  <p:nvPicPr>
                    <p:cNvPr id="74" name="Image 73"/>
                    <p:cNvPicPr>
                      <a:picLocks noChangeAspect="1"/>
                    </p:cNvPicPr>
                    <p:nvPr/>
                  </p:nvPicPr>
                  <p:blipFill rotWithShape="1">
                    <a:blip r:embed="rId4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6452" b="4627"/>
                    <a:stretch/>
                  </p:blipFill>
                  <p:spPr>
                    <a:xfrm>
                      <a:off x="5" y="3869946"/>
                      <a:ext cx="4766863" cy="2948330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75" name="Connecteur droit 74"/>
                    <p:cNvCxnSpPr/>
                    <p:nvPr/>
                  </p:nvCxnSpPr>
                  <p:spPr>
                    <a:xfrm>
                      <a:off x="3015629" y="6670830"/>
                      <a:ext cx="1561781" cy="0"/>
                    </a:xfrm>
                    <a:prstGeom prst="line">
                      <a:avLst/>
                    </a:prstGeom>
                    <a:ln w="6350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6" name="ZoneTexte 75"/>
                    <p:cNvSpPr txBox="1"/>
                    <p:nvPr/>
                  </p:nvSpPr>
                  <p:spPr>
                    <a:xfrm>
                      <a:off x="3028134" y="6412213"/>
                      <a:ext cx="1536770" cy="22863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BE" sz="945" dirty="0">
                          <a:solidFill>
                            <a:schemeClr val="bg2"/>
                          </a:solidFill>
                        </a:rPr>
                        <a:t>250 µm</a:t>
                      </a:r>
                    </a:p>
                  </p:txBody>
                </p:sp>
              </p:grpSp>
              <p:sp>
                <p:nvSpPr>
                  <p:cNvPr id="72" name="ZoneTexte 71"/>
                  <p:cNvSpPr txBox="1"/>
                  <p:nvPr/>
                </p:nvSpPr>
                <p:spPr>
                  <a:xfrm>
                    <a:off x="5390418" y="5749099"/>
                    <a:ext cx="174395" cy="1118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BE" sz="1417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rPr>
                      <a:t>CD8</a:t>
                    </a:r>
                  </a:p>
                  <a:p>
                    <a:r>
                      <a:rPr lang="fr-BE" sz="1417" b="1" dirty="0">
                        <a:solidFill>
                          <a:srgbClr val="0098C6"/>
                        </a:solidFill>
                      </a:rPr>
                      <a:t>DAPI</a:t>
                    </a:r>
                  </a:p>
                </p:txBody>
              </p:sp>
            </p:grpSp>
            <p:grpSp>
              <p:nvGrpSpPr>
                <p:cNvPr id="77" name="Groupe 76"/>
                <p:cNvGrpSpPr/>
                <p:nvPr/>
              </p:nvGrpSpPr>
              <p:grpSpPr>
                <a:xfrm>
                  <a:off x="23094744" y="21071003"/>
                  <a:ext cx="4395408" cy="3087055"/>
                  <a:chOff x="5510582" y="5949056"/>
                  <a:chExt cx="930382" cy="653441"/>
                </a:xfrm>
              </p:grpSpPr>
              <p:grpSp>
                <p:nvGrpSpPr>
                  <p:cNvPr id="78" name="Groupe 77"/>
                  <p:cNvGrpSpPr/>
                  <p:nvPr/>
                </p:nvGrpSpPr>
                <p:grpSpPr>
                  <a:xfrm>
                    <a:off x="5510582" y="5949056"/>
                    <a:ext cx="930382" cy="653441"/>
                    <a:chOff x="5580255" y="6231153"/>
                    <a:chExt cx="930382" cy="653441"/>
                  </a:xfrm>
                </p:grpSpPr>
                <p:grpSp>
                  <p:nvGrpSpPr>
                    <p:cNvPr id="81" name="Groupe 80"/>
                    <p:cNvGrpSpPr/>
                    <p:nvPr/>
                  </p:nvGrpSpPr>
                  <p:grpSpPr>
                    <a:xfrm>
                      <a:off x="5580255" y="6231153"/>
                      <a:ext cx="903742" cy="653441"/>
                      <a:chOff x="5541352" y="5739718"/>
                      <a:chExt cx="903742" cy="653441"/>
                    </a:xfrm>
                  </p:grpSpPr>
                  <p:pic>
                    <p:nvPicPr>
                      <p:cNvPr id="85" name="Image 84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586" b="7333"/>
                      <a:stretch/>
                    </p:blipFill>
                    <p:spPr>
                      <a:xfrm>
                        <a:off x="5541352" y="5739718"/>
                        <a:ext cx="903742" cy="653441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87" name="Connecteur droit 86"/>
                      <p:cNvCxnSpPr/>
                      <p:nvPr/>
                    </p:nvCxnSpPr>
                    <p:spPr>
                      <a:xfrm>
                        <a:off x="6116997" y="6360704"/>
                        <a:ext cx="299731" cy="0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2" name="ZoneTexte 81"/>
                    <p:cNvSpPr txBox="1"/>
                    <p:nvPr/>
                  </p:nvSpPr>
                  <p:spPr>
                    <a:xfrm>
                      <a:off x="6362076" y="6232795"/>
                      <a:ext cx="148561" cy="1118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BE" sz="1417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CD8</a:t>
                      </a:r>
                    </a:p>
                    <a:p>
                      <a:r>
                        <a:rPr lang="fr-BE" sz="1417" b="1" dirty="0">
                          <a:solidFill>
                            <a:srgbClr val="0098C6"/>
                          </a:solidFill>
                        </a:rPr>
                        <a:t>DAPI</a:t>
                      </a:r>
                    </a:p>
                  </p:txBody>
                </p:sp>
              </p:grpSp>
              <p:sp>
                <p:nvSpPr>
                  <p:cNvPr id="79" name="ZoneTexte 78"/>
                  <p:cNvSpPr txBox="1"/>
                  <p:nvPr/>
                </p:nvSpPr>
                <p:spPr>
                  <a:xfrm>
                    <a:off x="6086227" y="6513223"/>
                    <a:ext cx="294931" cy="503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BE" sz="945" dirty="0">
                        <a:solidFill>
                          <a:schemeClr val="bg2"/>
                        </a:solidFill>
                      </a:rPr>
                      <a:t>250 µm</a:t>
                    </a:r>
                  </a:p>
                </p:txBody>
              </p:sp>
            </p:grpSp>
          </p:grpSp>
          <p:sp>
            <p:nvSpPr>
              <p:cNvPr id="239" name="ZoneTexte 238"/>
              <p:cNvSpPr txBox="1"/>
              <p:nvPr/>
            </p:nvSpPr>
            <p:spPr>
              <a:xfrm>
                <a:off x="17512298" y="9720686"/>
                <a:ext cx="543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BE" b="1" dirty="0" smtClean="0">
                    <a:solidFill>
                      <a:schemeClr val="bg2"/>
                    </a:solidFill>
                  </a:rPr>
                  <a:t>WT</a:t>
                </a:r>
                <a:endParaRPr lang="fr-BE" b="1" dirty="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186" name="ZoneTexte 185"/>
            <p:cNvSpPr txBox="1"/>
            <p:nvPr/>
          </p:nvSpPr>
          <p:spPr>
            <a:xfrm>
              <a:off x="22007067" y="9712937"/>
              <a:ext cx="530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b="1" dirty="0" smtClean="0">
                  <a:solidFill>
                    <a:schemeClr val="bg2"/>
                  </a:solidFill>
                </a:rPr>
                <a:t>KO</a:t>
              </a:r>
              <a:endParaRPr lang="fr-BE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242" name="ZoneTexte 241"/>
          <p:cNvSpPr txBox="1"/>
          <p:nvPr/>
        </p:nvSpPr>
        <p:spPr>
          <a:xfrm>
            <a:off x="584707" y="16805979"/>
            <a:ext cx="31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A</a:t>
            </a:r>
            <a:endParaRPr lang="fr-BE" sz="2000" b="1" dirty="0"/>
          </a:p>
        </p:txBody>
      </p:sp>
      <p:sp>
        <p:nvSpPr>
          <p:cNvPr id="187" name="ZoneTexte 186"/>
          <p:cNvSpPr txBox="1"/>
          <p:nvPr/>
        </p:nvSpPr>
        <p:spPr>
          <a:xfrm>
            <a:off x="5835768" y="16844914"/>
            <a:ext cx="31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/>
              <a:t>B</a:t>
            </a:r>
            <a:endParaRPr lang="fr-BE" sz="2000" b="1" dirty="0"/>
          </a:p>
        </p:txBody>
      </p:sp>
      <p:sp>
        <p:nvSpPr>
          <p:cNvPr id="188" name="ZoneTexte 187"/>
          <p:cNvSpPr txBox="1"/>
          <p:nvPr/>
        </p:nvSpPr>
        <p:spPr>
          <a:xfrm>
            <a:off x="11923360" y="16805979"/>
            <a:ext cx="31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C</a:t>
            </a:r>
            <a:endParaRPr lang="fr-BE" sz="2000" b="1" dirty="0"/>
          </a:p>
        </p:txBody>
      </p:sp>
      <p:sp>
        <p:nvSpPr>
          <p:cNvPr id="189" name="ZoneTexte 188"/>
          <p:cNvSpPr txBox="1"/>
          <p:nvPr/>
        </p:nvSpPr>
        <p:spPr>
          <a:xfrm>
            <a:off x="1918444" y="20940442"/>
            <a:ext cx="31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D</a:t>
            </a:r>
            <a:endParaRPr lang="fr-BE" sz="2000" b="1" dirty="0"/>
          </a:p>
        </p:txBody>
      </p:sp>
      <p:sp>
        <p:nvSpPr>
          <p:cNvPr id="190" name="ZoneTexte 189"/>
          <p:cNvSpPr txBox="1"/>
          <p:nvPr/>
        </p:nvSpPr>
        <p:spPr>
          <a:xfrm>
            <a:off x="9308435" y="20940442"/>
            <a:ext cx="31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E</a:t>
            </a:r>
            <a:endParaRPr lang="fr-BE" sz="2000" b="1" dirty="0"/>
          </a:p>
        </p:txBody>
      </p:sp>
      <p:sp>
        <p:nvSpPr>
          <p:cNvPr id="193" name="ZoneTexte 192"/>
          <p:cNvSpPr txBox="1"/>
          <p:nvPr/>
        </p:nvSpPr>
        <p:spPr>
          <a:xfrm>
            <a:off x="634584" y="24492539"/>
            <a:ext cx="31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/>
              <a:t>F</a:t>
            </a:r>
            <a:endParaRPr lang="fr-BE" sz="2000" b="1" dirty="0"/>
          </a:p>
        </p:txBody>
      </p:sp>
      <p:sp>
        <p:nvSpPr>
          <p:cNvPr id="199" name="ZoneTexte 198"/>
          <p:cNvSpPr txBox="1"/>
          <p:nvPr/>
        </p:nvSpPr>
        <p:spPr>
          <a:xfrm>
            <a:off x="6277200" y="24492539"/>
            <a:ext cx="31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G</a:t>
            </a:r>
            <a:endParaRPr lang="fr-BE" sz="2000" b="1" dirty="0"/>
          </a:p>
        </p:txBody>
      </p:sp>
      <p:sp>
        <p:nvSpPr>
          <p:cNvPr id="204" name="ZoneTexte 203"/>
          <p:cNvSpPr txBox="1"/>
          <p:nvPr/>
        </p:nvSpPr>
        <p:spPr>
          <a:xfrm>
            <a:off x="11882814" y="24492539"/>
            <a:ext cx="31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/>
              <a:t>H</a:t>
            </a:r>
            <a:endParaRPr lang="fr-BE" sz="2000" b="1" dirty="0"/>
          </a:p>
        </p:txBody>
      </p:sp>
      <p:grpSp>
        <p:nvGrpSpPr>
          <p:cNvPr id="245" name="Groupe 244"/>
          <p:cNvGrpSpPr/>
          <p:nvPr/>
        </p:nvGrpSpPr>
        <p:grpSpPr>
          <a:xfrm>
            <a:off x="17241834" y="6356688"/>
            <a:ext cx="3908895" cy="3123656"/>
            <a:chOff x="17160745" y="6155878"/>
            <a:chExt cx="3908895" cy="3123656"/>
          </a:xfrm>
        </p:grpSpPr>
        <p:grpSp>
          <p:nvGrpSpPr>
            <p:cNvPr id="7" name="Groupe 6"/>
            <p:cNvGrpSpPr/>
            <p:nvPr/>
          </p:nvGrpSpPr>
          <p:grpSpPr>
            <a:xfrm>
              <a:off x="17160745" y="6171164"/>
              <a:ext cx="3908895" cy="3108370"/>
              <a:chOff x="3501803" y="1057495"/>
              <a:chExt cx="805014" cy="641054"/>
            </a:xfrm>
          </p:grpSpPr>
          <p:grpSp>
            <p:nvGrpSpPr>
              <p:cNvPr id="108" name="Groupe 107"/>
              <p:cNvGrpSpPr/>
              <p:nvPr/>
            </p:nvGrpSpPr>
            <p:grpSpPr>
              <a:xfrm>
                <a:off x="3501803" y="1057495"/>
                <a:ext cx="805014" cy="641054"/>
                <a:chOff x="3740236" y="3487562"/>
                <a:chExt cx="805014" cy="641054"/>
              </a:xfrm>
            </p:grpSpPr>
            <p:grpSp>
              <p:nvGrpSpPr>
                <p:cNvPr id="109" name="Groupe 8"/>
                <p:cNvGrpSpPr>
                  <a:grpSpLocks/>
                </p:cNvGrpSpPr>
                <p:nvPr/>
              </p:nvGrpSpPr>
              <p:grpSpPr bwMode="auto">
                <a:xfrm>
                  <a:off x="3740236" y="3487562"/>
                  <a:ext cx="805014" cy="631927"/>
                  <a:chOff x="2861850" y="1601876"/>
                  <a:chExt cx="1583660" cy="1282194"/>
                </a:xfrm>
              </p:grpSpPr>
              <p:pic>
                <p:nvPicPr>
                  <p:cNvPr id="112" name="Image 27"/>
                  <p:cNvPicPr>
                    <a:picLocks noChangeAspect="1" noChangeArrowheads="1"/>
                  </p:cNvPicPr>
                  <p:nvPr/>
                </p:nvPicPr>
                <p:blipFill>
                  <a:blip r:embed="rId43">
                    <a:clrChange>
                      <a:clrFrom>
                        <a:srgbClr val="FFFEFD"/>
                      </a:clrFrom>
                      <a:clrTo>
                        <a:srgbClr val="FFFEFD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61850" y="1601876"/>
                    <a:ext cx="1583660" cy="1282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13" name="Rectangle 112"/>
                  <p:cNvSpPr/>
                  <p:nvPr/>
                </p:nvSpPr>
                <p:spPr>
                  <a:xfrm>
                    <a:off x="3974742" y="2754093"/>
                    <a:ext cx="231866" cy="128546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9525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defTabSz="4319900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BE" sz="8504" kern="0">
                      <a:solidFill>
                        <a:prstClr val="white"/>
                      </a:solidFill>
                      <a:latin typeface="Calibri"/>
                      <a:ea typeface="+mn-ea"/>
                    </a:endParaRPr>
                  </a:p>
                </p:txBody>
              </p:sp>
            </p:grpSp>
            <p:sp>
              <p:nvSpPr>
                <p:cNvPr id="110" name="ZoneTexte 109"/>
                <p:cNvSpPr txBox="1"/>
                <p:nvPr/>
              </p:nvSpPr>
              <p:spPr>
                <a:xfrm rot="19443285">
                  <a:off x="4214917" y="4038090"/>
                  <a:ext cx="261392" cy="60301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algn="ctr"/>
                  <a:r>
                    <a:rPr lang="fr-BE" sz="1300" b="1" dirty="0"/>
                    <a:t>KO</a:t>
                  </a: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3982213" y="4056920"/>
                  <a:ext cx="98200" cy="7169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/>
                </a:p>
              </p:txBody>
            </p:sp>
          </p:grpSp>
          <p:sp>
            <p:nvSpPr>
              <p:cNvPr id="114" name="ZoneTexte 113"/>
              <p:cNvSpPr txBox="1"/>
              <p:nvPr/>
            </p:nvSpPr>
            <p:spPr>
              <a:xfrm rot="19443285">
                <a:off x="3645747" y="1612815"/>
                <a:ext cx="287634" cy="6030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fr-BE" sz="1300" b="1" dirty="0"/>
                  <a:t>WT</a:t>
                </a:r>
              </a:p>
            </p:txBody>
          </p:sp>
        </p:grpSp>
        <p:sp>
          <p:nvSpPr>
            <p:cNvPr id="243" name="Rectangle 242"/>
            <p:cNvSpPr/>
            <p:nvPr/>
          </p:nvSpPr>
          <p:spPr>
            <a:xfrm>
              <a:off x="18458015" y="6155878"/>
              <a:ext cx="1921620" cy="344595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244" name="Groupe 243"/>
          <p:cNvGrpSpPr/>
          <p:nvPr/>
        </p:nvGrpSpPr>
        <p:grpSpPr>
          <a:xfrm>
            <a:off x="21168103" y="6350119"/>
            <a:ext cx="3878173" cy="3116753"/>
            <a:chOff x="21168103" y="6180686"/>
            <a:chExt cx="3878173" cy="3116753"/>
          </a:xfrm>
        </p:grpSpPr>
        <p:pic>
          <p:nvPicPr>
            <p:cNvPr id="92" name="Image 29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8103" y="6180686"/>
              <a:ext cx="3878173" cy="3116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" name="Rectangle 216"/>
            <p:cNvSpPr/>
            <p:nvPr/>
          </p:nvSpPr>
          <p:spPr>
            <a:xfrm>
              <a:off x="22421314" y="6229282"/>
              <a:ext cx="1921620" cy="344595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246" name="Groupe 245"/>
          <p:cNvGrpSpPr/>
          <p:nvPr/>
        </p:nvGrpSpPr>
        <p:grpSpPr>
          <a:xfrm>
            <a:off x="25239767" y="6387637"/>
            <a:ext cx="3870886" cy="3086991"/>
            <a:chOff x="25239767" y="6218204"/>
            <a:chExt cx="3870886" cy="3086991"/>
          </a:xfrm>
        </p:grpSpPr>
        <p:pic>
          <p:nvPicPr>
            <p:cNvPr id="93" name="Image 30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9767" y="6218204"/>
              <a:ext cx="3870886" cy="3086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8" name="Rectangle 217"/>
            <p:cNvSpPr/>
            <p:nvPr/>
          </p:nvSpPr>
          <p:spPr>
            <a:xfrm>
              <a:off x="26358494" y="6260784"/>
              <a:ext cx="1921620" cy="344595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219" name="ZoneTexte 218"/>
          <p:cNvSpPr txBox="1"/>
          <p:nvPr/>
        </p:nvSpPr>
        <p:spPr>
          <a:xfrm>
            <a:off x="21326694" y="6412558"/>
            <a:ext cx="31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/>
              <a:t>B</a:t>
            </a:r>
            <a:endParaRPr lang="fr-BE" sz="2000" b="1" dirty="0"/>
          </a:p>
        </p:txBody>
      </p:sp>
      <p:sp>
        <p:nvSpPr>
          <p:cNvPr id="220" name="ZoneTexte 219"/>
          <p:cNvSpPr txBox="1"/>
          <p:nvPr/>
        </p:nvSpPr>
        <p:spPr>
          <a:xfrm>
            <a:off x="25330032" y="6412558"/>
            <a:ext cx="31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C</a:t>
            </a:r>
            <a:endParaRPr lang="fr-BE" sz="2000" b="1" dirty="0"/>
          </a:p>
        </p:txBody>
      </p:sp>
      <p:sp>
        <p:nvSpPr>
          <p:cNvPr id="221" name="ZoneTexte 220"/>
          <p:cNvSpPr txBox="1"/>
          <p:nvPr/>
        </p:nvSpPr>
        <p:spPr>
          <a:xfrm>
            <a:off x="29487842" y="6412558"/>
            <a:ext cx="31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D</a:t>
            </a:r>
            <a:endParaRPr lang="fr-BE" sz="2000" b="1" dirty="0"/>
          </a:p>
        </p:txBody>
      </p:sp>
      <p:sp>
        <p:nvSpPr>
          <p:cNvPr id="213" name="ZoneTexte 212"/>
          <p:cNvSpPr txBox="1"/>
          <p:nvPr/>
        </p:nvSpPr>
        <p:spPr>
          <a:xfrm>
            <a:off x="17295742" y="6412558"/>
            <a:ext cx="31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A</a:t>
            </a:r>
            <a:endParaRPr lang="fr-BE" sz="2000" b="1" dirty="0"/>
          </a:p>
        </p:txBody>
      </p:sp>
      <p:sp>
        <p:nvSpPr>
          <p:cNvPr id="247" name="ZoneTexte 246"/>
          <p:cNvSpPr txBox="1"/>
          <p:nvPr/>
        </p:nvSpPr>
        <p:spPr>
          <a:xfrm>
            <a:off x="17271265" y="9939793"/>
            <a:ext cx="31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/>
              <a:t>E</a:t>
            </a:r>
            <a:endParaRPr lang="fr-BE" sz="2000" b="1" dirty="0"/>
          </a:p>
        </p:txBody>
      </p:sp>
      <p:sp>
        <p:nvSpPr>
          <p:cNvPr id="248" name="ZoneTexte 247"/>
          <p:cNvSpPr txBox="1"/>
          <p:nvPr/>
        </p:nvSpPr>
        <p:spPr>
          <a:xfrm>
            <a:off x="27179135" y="9939793"/>
            <a:ext cx="31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F</a:t>
            </a:r>
            <a:endParaRPr lang="fr-BE" sz="2000" b="1" dirty="0"/>
          </a:p>
        </p:txBody>
      </p:sp>
      <p:sp>
        <p:nvSpPr>
          <p:cNvPr id="249" name="ZoneTexte 248"/>
          <p:cNvSpPr txBox="1"/>
          <p:nvPr/>
        </p:nvSpPr>
        <p:spPr>
          <a:xfrm>
            <a:off x="18639111" y="14494770"/>
            <a:ext cx="31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G</a:t>
            </a:r>
            <a:endParaRPr lang="fr-BE" sz="2000" b="1" dirty="0"/>
          </a:p>
        </p:txBody>
      </p:sp>
      <p:sp>
        <p:nvSpPr>
          <p:cNvPr id="250" name="ZoneTexte 249"/>
          <p:cNvSpPr txBox="1"/>
          <p:nvPr/>
        </p:nvSpPr>
        <p:spPr>
          <a:xfrm>
            <a:off x="26850005" y="14494770"/>
            <a:ext cx="31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/>
              <a:t>H</a:t>
            </a:r>
            <a:endParaRPr lang="fr-BE" sz="2000" b="1" dirty="0"/>
          </a:p>
        </p:txBody>
      </p:sp>
      <p:sp>
        <p:nvSpPr>
          <p:cNvPr id="251" name="ZoneTexte 250"/>
          <p:cNvSpPr txBox="1"/>
          <p:nvPr/>
        </p:nvSpPr>
        <p:spPr>
          <a:xfrm>
            <a:off x="19076968" y="21750011"/>
            <a:ext cx="262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A</a:t>
            </a:r>
            <a:endParaRPr lang="fr-BE" sz="2000" b="1" dirty="0"/>
          </a:p>
        </p:txBody>
      </p:sp>
      <p:grpSp>
        <p:nvGrpSpPr>
          <p:cNvPr id="253" name="Groupe 252"/>
          <p:cNvGrpSpPr/>
          <p:nvPr/>
        </p:nvGrpSpPr>
        <p:grpSpPr>
          <a:xfrm>
            <a:off x="26916793" y="21988012"/>
            <a:ext cx="4480490" cy="3144828"/>
            <a:chOff x="26838403" y="20714757"/>
            <a:chExt cx="4480490" cy="3144828"/>
          </a:xfrm>
        </p:grpSpPr>
        <p:graphicFrame>
          <p:nvGraphicFramePr>
            <p:cNvPr id="232" name="Objet 2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2165553"/>
                </p:ext>
              </p:extLst>
            </p:nvPr>
          </p:nvGraphicFramePr>
          <p:xfrm>
            <a:off x="26838403" y="20714757"/>
            <a:ext cx="4268405" cy="31448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7" name="Prism Project" r:id="rId46" imgW="3420000" imgH="2520000" progId="Prism5.Document">
                    <p:embed/>
                  </p:oleObj>
                </mc:Choice>
                <mc:Fallback>
                  <p:oleObj name="Prism Project" r:id="rId46" imgW="3420000" imgH="2520000" progId="Prism5.Document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7"/>
                        <a:stretch>
                          <a:fillRect/>
                        </a:stretch>
                      </p:blipFill>
                      <p:spPr>
                        <a:xfrm>
                          <a:off x="26838403" y="20714757"/>
                          <a:ext cx="4268405" cy="314482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9" name="ZoneTexte 228"/>
            <p:cNvSpPr txBox="1"/>
            <p:nvPr/>
          </p:nvSpPr>
          <p:spPr>
            <a:xfrm>
              <a:off x="30524128" y="22932891"/>
              <a:ext cx="794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00" b="1" dirty="0" smtClean="0"/>
                <a:t>WT = 6</a:t>
              </a:r>
            </a:p>
            <a:p>
              <a:r>
                <a:rPr lang="fr-BE" sz="900" b="1" dirty="0" smtClean="0"/>
                <a:t>KO = 5</a:t>
              </a:r>
              <a:endParaRPr lang="fr-BE" sz="900" b="1" dirty="0"/>
            </a:p>
          </p:txBody>
        </p:sp>
      </p:grpSp>
      <p:sp>
        <p:nvSpPr>
          <p:cNvPr id="255" name="ZoneTexte 254"/>
          <p:cNvSpPr txBox="1"/>
          <p:nvPr/>
        </p:nvSpPr>
        <p:spPr>
          <a:xfrm>
            <a:off x="26916793" y="21750011"/>
            <a:ext cx="262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B</a:t>
            </a:r>
            <a:endParaRPr lang="fr-BE" sz="2000" b="1" dirty="0"/>
          </a:p>
        </p:txBody>
      </p:sp>
      <p:sp>
        <p:nvSpPr>
          <p:cNvPr id="256" name="ZoneTexte 255"/>
          <p:cNvSpPr txBox="1"/>
          <p:nvPr/>
        </p:nvSpPr>
        <p:spPr>
          <a:xfrm>
            <a:off x="19129813" y="25965630"/>
            <a:ext cx="262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/>
              <a:t>C</a:t>
            </a:r>
            <a:endParaRPr lang="fr-BE" sz="2000" b="1" dirty="0"/>
          </a:p>
        </p:txBody>
      </p:sp>
      <p:sp>
        <p:nvSpPr>
          <p:cNvPr id="257" name="ZoneTexte 256"/>
          <p:cNvSpPr txBox="1"/>
          <p:nvPr/>
        </p:nvSpPr>
        <p:spPr>
          <a:xfrm>
            <a:off x="26587663" y="25965630"/>
            <a:ext cx="262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/>
              <a:t>D</a:t>
            </a:r>
            <a:endParaRPr lang="fr-BE" sz="2000" b="1" dirty="0"/>
          </a:p>
        </p:txBody>
      </p:sp>
      <p:sp>
        <p:nvSpPr>
          <p:cNvPr id="258" name="ZoneTexte 257"/>
          <p:cNvSpPr txBox="1"/>
          <p:nvPr/>
        </p:nvSpPr>
        <p:spPr>
          <a:xfrm>
            <a:off x="39822025" y="5591454"/>
            <a:ext cx="262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B</a:t>
            </a:r>
            <a:endParaRPr lang="fr-BE" sz="2000" b="1" dirty="0"/>
          </a:p>
        </p:txBody>
      </p:sp>
      <p:sp>
        <p:nvSpPr>
          <p:cNvPr id="259" name="ZoneTexte 258"/>
          <p:cNvSpPr txBox="1"/>
          <p:nvPr/>
        </p:nvSpPr>
        <p:spPr>
          <a:xfrm>
            <a:off x="34572546" y="5591454"/>
            <a:ext cx="262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A</a:t>
            </a:r>
            <a:endParaRPr lang="fr-BE" sz="2000" b="1" dirty="0"/>
          </a:p>
        </p:txBody>
      </p:sp>
      <p:sp>
        <p:nvSpPr>
          <p:cNvPr id="260" name="ZoneTexte 259"/>
          <p:cNvSpPr txBox="1"/>
          <p:nvPr/>
        </p:nvSpPr>
        <p:spPr>
          <a:xfrm>
            <a:off x="44721768" y="5591454"/>
            <a:ext cx="262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/>
              <a:t>C</a:t>
            </a:r>
            <a:endParaRPr lang="fr-BE" sz="2000" b="1" dirty="0"/>
          </a:p>
        </p:txBody>
      </p:sp>
      <p:sp>
        <p:nvSpPr>
          <p:cNvPr id="261" name="ZoneTexte 260"/>
          <p:cNvSpPr txBox="1"/>
          <p:nvPr/>
        </p:nvSpPr>
        <p:spPr>
          <a:xfrm>
            <a:off x="38018168" y="7914637"/>
            <a:ext cx="79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1" dirty="0" smtClean="0"/>
              <a:t>WT = </a:t>
            </a:r>
            <a:r>
              <a:rPr lang="fr-BE" sz="900" b="1" dirty="0" smtClean="0"/>
              <a:t>6</a:t>
            </a:r>
            <a:endParaRPr lang="fr-BE" sz="900" b="1" dirty="0" smtClean="0"/>
          </a:p>
          <a:p>
            <a:r>
              <a:rPr lang="fr-BE" sz="900" b="1" dirty="0" smtClean="0"/>
              <a:t>KO = </a:t>
            </a:r>
            <a:r>
              <a:rPr lang="fr-BE" sz="900" b="1" dirty="0" smtClean="0"/>
              <a:t>8</a:t>
            </a:r>
            <a:endParaRPr lang="fr-BE" sz="900" b="1" dirty="0"/>
          </a:p>
        </p:txBody>
      </p:sp>
      <p:sp>
        <p:nvSpPr>
          <p:cNvPr id="262" name="ZoneTexte 261"/>
          <p:cNvSpPr txBox="1"/>
          <p:nvPr/>
        </p:nvSpPr>
        <p:spPr>
          <a:xfrm>
            <a:off x="43262878" y="7906257"/>
            <a:ext cx="79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1" dirty="0" smtClean="0"/>
              <a:t>WT = </a:t>
            </a:r>
            <a:r>
              <a:rPr lang="fr-BE" sz="900" b="1" dirty="0" smtClean="0"/>
              <a:t>6</a:t>
            </a:r>
            <a:endParaRPr lang="fr-BE" sz="900" b="1" dirty="0" smtClean="0"/>
          </a:p>
          <a:p>
            <a:r>
              <a:rPr lang="fr-BE" sz="900" b="1" dirty="0" smtClean="0"/>
              <a:t>KO = </a:t>
            </a:r>
            <a:r>
              <a:rPr lang="fr-BE" sz="900" b="1" dirty="0" smtClean="0"/>
              <a:t>8</a:t>
            </a:r>
            <a:endParaRPr lang="fr-BE" sz="900" b="1" dirty="0"/>
          </a:p>
        </p:txBody>
      </p:sp>
      <p:sp>
        <p:nvSpPr>
          <p:cNvPr id="263" name="ZoneTexte 262"/>
          <p:cNvSpPr txBox="1"/>
          <p:nvPr/>
        </p:nvSpPr>
        <p:spPr>
          <a:xfrm>
            <a:off x="48161188" y="7876254"/>
            <a:ext cx="79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1" dirty="0" smtClean="0"/>
              <a:t>WT = </a:t>
            </a:r>
            <a:r>
              <a:rPr lang="fr-BE" sz="900" b="1" dirty="0" smtClean="0"/>
              <a:t>6</a:t>
            </a:r>
            <a:endParaRPr lang="fr-BE" sz="900" b="1" dirty="0" smtClean="0"/>
          </a:p>
          <a:p>
            <a:r>
              <a:rPr lang="fr-BE" sz="900" b="1" dirty="0" smtClean="0"/>
              <a:t>KO = </a:t>
            </a:r>
            <a:r>
              <a:rPr lang="fr-BE" sz="900" b="1" dirty="0" smtClean="0"/>
              <a:t>8</a:t>
            </a:r>
            <a:endParaRPr lang="fr-BE" sz="900" b="1" dirty="0"/>
          </a:p>
        </p:txBody>
      </p:sp>
      <p:sp>
        <p:nvSpPr>
          <p:cNvPr id="264" name="ZoneTexte 263"/>
          <p:cNvSpPr txBox="1"/>
          <p:nvPr/>
        </p:nvSpPr>
        <p:spPr>
          <a:xfrm>
            <a:off x="36023723" y="9129571"/>
            <a:ext cx="262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D</a:t>
            </a:r>
            <a:endParaRPr lang="fr-BE" sz="2000" b="1" dirty="0"/>
          </a:p>
        </p:txBody>
      </p:sp>
      <p:sp>
        <p:nvSpPr>
          <p:cNvPr id="265" name="ZoneTexte 264"/>
          <p:cNvSpPr txBox="1"/>
          <p:nvPr/>
        </p:nvSpPr>
        <p:spPr>
          <a:xfrm>
            <a:off x="42836664" y="9129571"/>
            <a:ext cx="262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E</a:t>
            </a:r>
            <a:endParaRPr lang="fr-BE" sz="2000" b="1" dirty="0"/>
          </a:p>
        </p:txBody>
      </p:sp>
      <p:sp>
        <p:nvSpPr>
          <p:cNvPr id="266" name="ZoneTexte 265"/>
          <p:cNvSpPr txBox="1"/>
          <p:nvPr/>
        </p:nvSpPr>
        <p:spPr>
          <a:xfrm>
            <a:off x="41919151" y="26960094"/>
            <a:ext cx="8100000" cy="707886"/>
          </a:xfrm>
          <a:prstGeom prst="rect">
            <a:avLst/>
          </a:prstGeom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4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</a:t>
            </a:r>
            <a:r>
              <a:rPr lang="fr-BE" sz="40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endParaRPr lang="fr-BE" sz="4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41931049" y="27836781"/>
            <a:ext cx="8100000" cy="3124503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905" tIns="42453" rIns="84905" bIns="424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268" name="ZoneTexte 267"/>
          <p:cNvSpPr txBox="1"/>
          <p:nvPr/>
        </p:nvSpPr>
        <p:spPr>
          <a:xfrm>
            <a:off x="42216994" y="27907664"/>
            <a:ext cx="7374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b="1" dirty="0" err="1" smtClean="0"/>
              <a:t>Gerard</a:t>
            </a:r>
            <a:r>
              <a:rPr lang="fr-BE" sz="1200" b="1" dirty="0" smtClean="0"/>
              <a:t> et al. 2018 « </a:t>
            </a:r>
            <a:r>
              <a:rPr lang="fr-BE" sz="1200" b="1" dirty="0" err="1" smtClean="0"/>
              <a:t>Microenvironment-derived</a:t>
            </a:r>
            <a:r>
              <a:rPr lang="fr-BE" sz="1200" b="1" dirty="0" smtClean="0"/>
              <a:t> </a:t>
            </a:r>
            <a:r>
              <a:rPr lang="fr-BE" sz="1200" b="1" dirty="0"/>
              <a:t>ADAM28 </a:t>
            </a:r>
            <a:r>
              <a:rPr lang="fr-BE" sz="1200" b="1" dirty="0" err="1"/>
              <a:t>prevents</a:t>
            </a:r>
            <a:r>
              <a:rPr lang="fr-BE" sz="1200" b="1" dirty="0"/>
              <a:t> cancer </a:t>
            </a:r>
            <a:r>
              <a:rPr lang="fr-BE" sz="1200" b="1" dirty="0" err="1" smtClean="0"/>
              <a:t>dissemination</a:t>
            </a:r>
            <a:r>
              <a:rPr lang="fr-BE" sz="1200" b="1" dirty="0" smtClean="0"/>
              <a:t> »</a:t>
            </a:r>
          </a:p>
          <a:p>
            <a:pPr algn="ctr"/>
            <a:r>
              <a:rPr lang="fr-BE" sz="1200" dirty="0" err="1"/>
              <a:t>Oncotarget</a:t>
            </a:r>
            <a:r>
              <a:rPr lang="fr-BE" sz="1200" dirty="0"/>
              <a:t>, 2018, Vol. 9, (No. 98), pp: 37185-37199</a:t>
            </a:r>
            <a:endParaRPr lang="fr-B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e 14">
      <a:dk1>
        <a:srgbClr val="2D3235"/>
      </a:dk1>
      <a:lt1>
        <a:srgbClr val="2D3235"/>
      </a:lt1>
      <a:dk2>
        <a:srgbClr val="FFFFFF"/>
      </a:dk2>
      <a:lt2>
        <a:srgbClr val="FFFFFF"/>
      </a:lt2>
      <a:accent1>
        <a:srgbClr val="FFFFFF"/>
      </a:accent1>
      <a:accent2>
        <a:srgbClr val="C00000"/>
      </a:accent2>
      <a:accent3>
        <a:srgbClr val="E2007A"/>
      </a:accent3>
      <a:accent4>
        <a:srgbClr val="79B51C"/>
      </a:accent4>
      <a:accent5>
        <a:srgbClr val="F9F60E"/>
      </a:accent5>
      <a:accent6>
        <a:srgbClr val="7030A0"/>
      </a:accent6>
      <a:hlink>
        <a:srgbClr val="00A3D6"/>
      </a:hlink>
      <a:folHlink>
        <a:srgbClr val="694F07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2742</TotalTime>
  <Words>1402</Words>
  <Application>Microsoft Office PowerPoint</Application>
  <PresentationFormat>Personnalisé</PresentationFormat>
  <Paragraphs>141</Paragraphs>
  <Slides>1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10" baseType="lpstr">
      <vt:lpstr>MS Mincho</vt:lpstr>
      <vt:lpstr>MS PGothic</vt:lpstr>
      <vt:lpstr>MS PGothic</vt:lpstr>
      <vt:lpstr>Arial</vt:lpstr>
      <vt:lpstr>Calibri</vt:lpstr>
      <vt:lpstr>FrutigerLTPro-Condensed</vt:lpstr>
      <vt:lpstr>Thème Office</vt:lpstr>
      <vt:lpstr>Prism Project</vt:lpstr>
      <vt:lpstr>GraphPad Prism 5 Project</vt:lpstr>
      <vt:lpstr>Présentation PowerPoint</vt:lpstr>
    </vt:vector>
  </TitlesOfParts>
  <Company>Ulg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Aurélie Gouverneur</dc:creator>
  <cp:lastModifiedBy>chubeau</cp:lastModifiedBy>
  <cp:revision>193</cp:revision>
  <cp:lastPrinted>2009-04-03T14:22:39Z</cp:lastPrinted>
  <dcterms:created xsi:type="dcterms:W3CDTF">2009-04-07T08:48:01Z</dcterms:created>
  <dcterms:modified xsi:type="dcterms:W3CDTF">2019-08-30T13:35:22Z</dcterms:modified>
</cp:coreProperties>
</file>