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74" r:id="rId9"/>
    <p:sldId id="263" r:id="rId10"/>
    <p:sldId id="265" r:id="rId11"/>
    <p:sldId id="268" r:id="rId12"/>
    <p:sldId id="269" r:id="rId13"/>
    <p:sldId id="270" r:id="rId14"/>
    <p:sldId id="271" r:id="rId15"/>
    <p:sldId id="266" r:id="rId16"/>
    <p:sldId id="272" r:id="rId17"/>
    <p:sldId id="276" r:id="rId18"/>
    <p:sldId id="277" r:id="rId19"/>
    <p:sldId id="273" r:id="rId20"/>
    <p:sldId id="278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18" autoAdjust="0"/>
  </p:normalViewPr>
  <p:slideViewPr>
    <p:cSldViewPr>
      <p:cViewPr varScale="1">
        <p:scale>
          <a:sx n="75" d="100"/>
          <a:sy n="75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3082-DD88-4A6B-B50B-2D98825F26DC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BA23-1FCB-427D-8B71-3335B159E5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036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introduce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Those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who</a:t>
            </a:r>
            <a:r>
              <a:rPr lang="fr-BE" baseline="0" dirty="0" smtClean="0"/>
              <a:t> know the concept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learn</a:t>
            </a:r>
            <a:r>
              <a:rPr lang="fr-BE" baseline="0" dirty="0" smtClean="0"/>
              <a:t> a lot, but I </a:t>
            </a:r>
            <a:r>
              <a:rPr lang="fr-BE" baseline="0" dirty="0" err="1" smtClean="0"/>
              <a:t>hope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questions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am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going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ask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interesting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MOOC ? </a:t>
            </a:r>
            <a:r>
              <a:rPr lang="fr-BE" dirty="0" smtClean="0"/>
              <a:t>A</a:t>
            </a:r>
            <a:r>
              <a:rPr lang="fr-BE" baseline="0" dirty="0" smtClean="0"/>
              <a:t> </a:t>
            </a:r>
            <a:r>
              <a:rPr lang="fr-BE" baseline="0" dirty="0" smtClean="0"/>
              <a:t>MOOC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massive online open cursus : a lot of people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a cursus online,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internet.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talk, I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present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, how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help to </a:t>
            </a:r>
            <a:r>
              <a:rPr lang="fr-BE" baseline="0" dirty="0" err="1" smtClean="0"/>
              <a:t>build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communities</a:t>
            </a:r>
            <a:r>
              <a:rPr lang="fr-BE" baseline="0" dirty="0" smtClean="0"/>
              <a:t> about a </a:t>
            </a:r>
            <a:r>
              <a:rPr lang="fr-BE" baseline="0" dirty="0" err="1" smtClean="0"/>
              <a:t>specific</a:t>
            </a:r>
            <a:r>
              <a:rPr lang="fr-BE" baseline="0" dirty="0" smtClean="0"/>
              <a:t> topic, and </a:t>
            </a:r>
            <a:r>
              <a:rPr lang="fr-BE" baseline="0" dirty="0" err="1" smtClean="0"/>
              <a:t>why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useful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reputation</a:t>
            </a:r>
            <a:r>
              <a:rPr lang="fr-BE" baseline="0" dirty="0" smtClean="0"/>
              <a:t> of a </a:t>
            </a:r>
            <a:r>
              <a:rPr lang="fr-BE" baseline="0" dirty="0" err="1" smtClean="0"/>
              <a:t>university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06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the main point</a:t>
            </a:r>
            <a:r>
              <a:rPr lang="fr-BE" baseline="0" dirty="0" smtClean="0"/>
              <a:t> for me about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maybe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spreading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knowledge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possibility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build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communities</a:t>
            </a:r>
            <a:r>
              <a:rPr lang="fr-BE" baseline="0" dirty="0" smtClean="0"/>
              <a:t>. One of the key of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for a MOOC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capacity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federate</a:t>
            </a:r>
            <a:r>
              <a:rPr lang="fr-BE" baseline="0" dirty="0" smtClean="0"/>
              <a:t> a large group of people,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after</a:t>
            </a:r>
            <a:r>
              <a:rPr lang="fr-BE" baseline="0" dirty="0" smtClean="0"/>
              <a:t> the end of the session. The goal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root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interest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subject</a:t>
            </a:r>
            <a:r>
              <a:rPr lang="fr-BE" baseline="0" dirty="0" smtClean="0"/>
              <a:t> of the MOOC, to </a:t>
            </a:r>
            <a:r>
              <a:rPr lang="fr-BE" baseline="0" dirty="0" err="1" smtClean="0"/>
              <a:t>prepare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actions for the future,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summer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schools</a:t>
            </a:r>
            <a:r>
              <a:rPr lang="fr-BE" baseline="0" dirty="0" smtClean="0"/>
              <a:t> in face-to-face.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571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There are </a:t>
            </a:r>
            <a:r>
              <a:rPr lang="fr-BE" dirty="0" err="1" smtClean="0"/>
              <a:t>three</a:t>
            </a:r>
            <a:r>
              <a:rPr lang="fr-BE" baseline="0" dirty="0" smtClean="0"/>
              <a:t> main </a:t>
            </a:r>
            <a:r>
              <a:rPr lang="fr-BE" baseline="0" dirty="0" err="1" smtClean="0"/>
              <a:t>ways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create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communities</a:t>
            </a:r>
            <a:r>
              <a:rPr lang="fr-BE" baseline="0" dirty="0" smtClean="0"/>
              <a:t> and interactions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peers</a:t>
            </a:r>
            <a:r>
              <a:rPr lang="fr-BE" baseline="0" dirty="0" smtClean="0"/>
              <a:t> : forums, </a:t>
            </a:r>
            <a:r>
              <a:rPr lang="fr-BE" baseline="0" dirty="0" err="1" smtClean="0"/>
              <a:t>peer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graded</a:t>
            </a:r>
            <a:r>
              <a:rPr lang="fr-BE" baseline="0" dirty="0" smtClean="0"/>
              <a:t> tests and social networks.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develop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to engage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the MOOC.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455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Forums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structured</a:t>
            </a:r>
            <a:r>
              <a:rPr lang="fr-BE" baseline="0" dirty="0" smtClean="0"/>
              <a:t> by topics, and the </a:t>
            </a:r>
            <a:r>
              <a:rPr lang="fr-BE" baseline="0" dirty="0" err="1" smtClean="0"/>
              <a:t>teachers</a:t>
            </a:r>
            <a:r>
              <a:rPr lang="fr-BE" baseline="0" dirty="0" smtClean="0"/>
              <a:t>’ team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manage the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topics to group and </a:t>
            </a:r>
            <a:r>
              <a:rPr lang="fr-BE" baseline="0" dirty="0" err="1" smtClean="0"/>
              <a:t>organize</a:t>
            </a:r>
            <a:r>
              <a:rPr lang="fr-BE" baseline="0" dirty="0" smtClean="0"/>
              <a:t> the discussions. You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connect</a:t>
            </a:r>
            <a:r>
              <a:rPr lang="fr-BE" baseline="0" dirty="0" smtClean="0"/>
              <a:t> topics to </a:t>
            </a:r>
            <a:r>
              <a:rPr lang="fr-BE" baseline="0" dirty="0" err="1" smtClean="0"/>
              <a:t>video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on. The </a:t>
            </a:r>
            <a:r>
              <a:rPr lang="fr-BE" baseline="0" dirty="0" err="1" smtClean="0"/>
              <a:t>great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thing</a:t>
            </a:r>
            <a:r>
              <a:rPr lang="fr-BE" baseline="0" dirty="0" smtClean="0"/>
              <a:t> about forums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feedback to the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key point to </a:t>
            </a:r>
            <a:r>
              <a:rPr lang="fr-BE" baseline="0" dirty="0" err="1" smtClean="0"/>
              <a:t>develop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community</a:t>
            </a:r>
            <a:r>
              <a:rPr lang="fr-BE" baseline="0" dirty="0" smtClean="0"/>
              <a:t> : </a:t>
            </a:r>
            <a:r>
              <a:rPr lang="fr-BE" baseline="0" dirty="0" err="1" smtClean="0"/>
              <a:t>without</a:t>
            </a:r>
            <a:r>
              <a:rPr lang="fr-BE" baseline="0" dirty="0" smtClean="0"/>
              <a:t> feedback, the </a:t>
            </a:r>
            <a:r>
              <a:rPr lang="fr-BE" baseline="0" dirty="0" err="1" smtClean="0"/>
              <a:t>community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participate</a:t>
            </a:r>
            <a:r>
              <a:rPr lang="fr-BE" baseline="0" dirty="0" smtClean="0"/>
              <a:t> and the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active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for the quiz and exercices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. The communication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both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ways</a:t>
            </a:r>
            <a:r>
              <a:rPr lang="fr-BE" baseline="0" dirty="0" smtClean="0"/>
              <a:t> :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the place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feedbacks about the MOOC.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0060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peer</a:t>
            </a:r>
            <a:r>
              <a:rPr lang="fr-BE" dirty="0" smtClean="0"/>
              <a:t> </a:t>
            </a:r>
            <a:r>
              <a:rPr lang="fr-BE" dirty="0" err="1" smtClean="0"/>
              <a:t>graded</a:t>
            </a:r>
            <a:r>
              <a:rPr lang="fr-BE" dirty="0" smtClean="0"/>
              <a:t> tests are </a:t>
            </a:r>
            <a:r>
              <a:rPr lang="fr-BE" dirty="0" err="1" smtClean="0"/>
              <a:t>linke</a:t>
            </a:r>
            <a:r>
              <a:rPr lang="fr-BE" baseline="0" dirty="0" err="1" smtClean="0"/>
              <a:t>d</a:t>
            </a:r>
            <a:r>
              <a:rPr lang="fr-BE" baseline="0" dirty="0" smtClean="0"/>
              <a:t> to the massification of the </a:t>
            </a:r>
            <a:r>
              <a:rPr lang="fr-BE" baseline="0" dirty="0" err="1" smtClean="0"/>
              <a:t>teaching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tearchers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ask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produce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text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a composition or a </a:t>
            </a:r>
            <a:r>
              <a:rPr lang="fr-BE" baseline="0" dirty="0" err="1" smtClean="0"/>
              <a:t>redaction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impossible to correct and grade </a:t>
            </a:r>
            <a:r>
              <a:rPr lang="fr-BE" baseline="0" dirty="0" err="1" smtClean="0"/>
              <a:t>every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text</a:t>
            </a:r>
            <a:r>
              <a:rPr lang="fr-BE" baseline="0" dirty="0" smtClean="0"/>
              <a:t>. For </a:t>
            </a:r>
            <a:r>
              <a:rPr lang="fr-BE" baseline="0" dirty="0" err="1" smtClean="0"/>
              <a:t>example</a:t>
            </a:r>
            <a:r>
              <a:rPr lang="fr-BE" baseline="0" dirty="0" smtClean="0"/>
              <a:t>, in the first session of the MOOC about </a:t>
            </a:r>
            <a:r>
              <a:rPr lang="fr-BE" baseline="0" dirty="0" err="1" smtClean="0"/>
              <a:t>children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literature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thirteen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thousands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…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if 10% </a:t>
            </a:r>
            <a:r>
              <a:rPr lang="fr-BE" baseline="0" dirty="0" err="1" smtClean="0"/>
              <a:t>participate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until</a:t>
            </a:r>
            <a:r>
              <a:rPr lang="fr-BE" baseline="0" dirty="0" smtClean="0"/>
              <a:t> the composition test,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impossible to grade </a:t>
            </a:r>
            <a:r>
              <a:rPr lang="fr-BE" baseline="0" dirty="0" err="1" smtClean="0"/>
              <a:t>everybody</a:t>
            </a:r>
            <a:r>
              <a:rPr lang="fr-BE" baseline="0" dirty="0" smtClean="0"/>
              <a:t>. So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choose</a:t>
            </a:r>
            <a:r>
              <a:rPr lang="fr-BE" baseline="0" dirty="0" smtClean="0"/>
              <a:t> to use </a:t>
            </a:r>
            <a:r>
              <a:rPr lang="fr-BE" baseline="0" dirty="0" err="1" smtClean="0"/>
              <a:t>peer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evaluation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automatic</a:t>
            </a:r>
            <a:r>
              <a:rPr lang="fr-BE" baseline="0" dirty="0" smtClean="0"/>
              <a:t> system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works</a:t>
            </a:r>
            <a:r>
              <a:rPr lang="fr-BE" baseline="0" dirty="0" smtClean="0"/>
              <a:t> to grade to the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light for the </a:t>
            </a:r>
            <a:r>
              <a:rPr lang="fr-BE" baseline="0" dirty="0" err="1" smtClean="0"/>
              <a:t>teacher</a:t>
            </a:r>
            <a:r>
              <a:rPr lang="fr-BE" baseline="0" dirty="0" smtClean="0"/>
              <a:t>. And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valuable</a:t>
            </a:r>
            <a:r>
              <a:rPr lang="fr-BE" baseline="0" dirty="0" smtClean="0"/>
              <a:t> :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three</a:t>
            </a:r>
            <a:r>
              <a:rPr lang="fr-BE" baseline="0" dirty="0" smtClean="0"/>
              <a:t> or four </a:t>
            </a:r>
            <a:r>
              <a:rPr lang="fr-BE" baseline="0" dirty="0" err="1" smtClean="0"/>
              <a:t>peer</a:t>
            </a:r>
            <a:r>
              <a:rPr lang="fr-BE" baseline="0" dirty="0" smtClean="0"/>
              <a:t> grades,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as good as if the </a:t>
            </a:r>
            <a:r>
              <a:rPr lang="fr-BE" baseline="0" dirty="0" err="1" smtClean="0"/>
              <a:t>teacher</a:t>
            </a:r>
            <a:r>
              <a:rPr lang="fr-BE" baseline="0" dirty="0" smtClean="0"/>
              <a:t> grades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himself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6411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Facebook (and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social networks) are </a:t>
            </a:r>
            <a:r>
              <a:rPr lang="fr-BE" baseline="0" dirty="0" err="1" smtClean="0"/>
              <a:t>great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tools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federate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communities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useful</a:t>
            </a:r>
            <a:r>
              <a:rPr lang="fr-BE" baseline="0" dirty="0" smtClean="0"/>
              <a:t> for the communication part of the MOOC :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send</a:t>
            </a:r>
            <a:r>
              <a:rPr lang="fr-BE" baseline="0" dirty="0" smtClean="0"/>
              <a:t> news of the MOOC </a:t>
            </a:r>
            <a:r>
              <a:rPr lang="fr-BE" baseline="0" dirty="0" err="1" smtClean="0"/>
              <a:t>directly</a:t>
            </a:r>
            <a:r>
              <a:rPr lang="fr-BE" baseline="0" dirty="0" smtClean="0"/>
              <a:t> in the Facebook </a:t>
            </a:r>
            <a:r>
              <a:rPr lang="fr-BE" baseline="0" dirty="0" err="1" smtClean="0"/>
              <a:t>feed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. Facebook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part of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lifes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are more </a:t>
            </a:r>
            <a:r>
              <a:rPr lang="fr-BE" baseline="0" dirty="0" err="1" smtClean="0"/>
              <a:t>implicated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Facebook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have to go on a </a:t>
            </a:r>
            <a:r>
              <a:rPr lang="fr-BE" baseline="0" dirty="0" err="1" smtClean="0"/>
              <a:t>specific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platform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hear</a:t>
            </a:r>
            <a:r>
              <a:rPr lang="fr-BE" baseline="0" dirty="0" smtClean="0"/>
              <a:t> about the MOOC.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Facebook,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look for news,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search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directly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complementary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tool</a:t>
            </a:r>
            <a:r>
              <a:rPr lang="fr-BE" baseline="0" dirty="0" smtClean="0"/>
              <a:t> for MOOC managers.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730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</a:t>
            </a:r>
            <a:r>
              <a:rPr lang="fr-BE" baseline="0" dirty="0" smtClean="0"/>
              <a:t> t</a:t>
            </a:r>
            <a:r>
              <a:rPr lang="fr-BE" dirty="0" smtClean="0"/>
              <a:t>he last part of </a:t>
            </a:r>
            <a:r>
              <a:rPr lang="fr-BE" dirty="0" err="1" smtClean="0"/>
              <a:t>this</a:t>
            </a:r>
            <a:r>
              <a:rPr lang="fr-BE" dirty="0" smtClean="0"/>
              <a:t> speech, I </a:t>
            </a:r>
            <a:r>
              <a:rPr lang="fr-BE" dirty="0" err="1" smtClean="0"/>
              <a:t>would</a:t>
            </a:r>
            <a:r>
              <a:rPr lang="fr-BE" dirty="0" smtClean="0"/>
              <a:t> </a:t>
            </a:r>
            <a:r>
              <a:rPr lang="fr-BE" dirty="0" err="1" smtClean="0"/>
              <a:t>like</a:t>
            </a:r>
            <a:r>
              <a:rPr lang="fr-BE" baseline="0" dirty="0" smtClean="0"/>
              <a:t> to talk about the return of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universities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returns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obvious</a:t>
            </a:r>
            <a:r>
              <a:rPr lang="fr-BE" baseline="0" dirty="0" smtClean="0"/>
              <a:t>, and for the </a:t>
            </a:r>
            <a:r>
              <a:rPr lang="fr-BE" baseline="0" dirty="0" err="1" smtClean="0"/>
              <a:t>teachers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meaningful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. But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: for </a:t>
            </a:r>
            <a:r>
              <a:rPr lang="fr-BE" baseline="0" dirty="0" err="1" smtClean="0"/>
              <a:t>universities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are a lot of </a:t>
            </a:r>
            <a:r>
              <a:rPr lang="fr-BE" baseline="0" dirty="0" err="1" smtClean="0"/>
              <a:t>stakes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terms</a:t>
            </a:r>
            <a:r>
              <a:rPr lang="fr-BE" baseline="0" dirty="0" smtClean="0"/>
              <a:t> of brand and image.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1846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Just to show </a:t>
            </a:r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numbers</a:t>
            </a:r>
            <a:r>
              <a:rPr lang="fr-BE" dirty="0" smtClean="0"/>
              <a:t> : the </a:t>
            </a:r>
            <a:r>
              <a:rPr lang="fr-BE" dirty="0" err="1" smtClean="0"/>
              <a:t>students</a:t>
            </a:r>
            <a:r>
              <a:rPr lang="fr-BE" dirty="0" smtClean="0"/>
              <a:t> </a:t>
            </a:r>
            <a:r>
              <a:rPr lang="fr-BE" dirty="0" err="1" smtClean="0"/>
              <a:t>who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one </a:t>
            </a:r>
            <a:r>
              <a:rPr lang="fr-BE" baseline="0" dirty="0" err="1" smtClean="0"/>
              <a:t>hundred</a:t>
            </a:r>
            <a:r>
              <a:rPr lang="fr-BE" baseline="0" dirty="0" smtClean="0"/>
              <a:t> millions,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are about </a:t>
            </a:r>
            <a:r>
              <a:rPr lang="fr-BE" baseline="0" dirty="0" err="1" smtClean="0"/>
              <a:t>nine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hundreds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universities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produce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, for about </a:t>
            </a:r>
            <a:r>
              <a:rPr lang="fr-BE" baseline="0" dirty="0" err="1" smtClean="0"/>
              <a:t>eleven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thousands</a:t>
            </a:r>
            <a:r>
              <a:rPr lang="fr-BE" baseline="0" dirty="0" smtClean="0"/>
              <a:t> courses.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big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competitive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market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8975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growth</a:t>
            </a:r>
            <a:r>
              <a:rPr lang="fr-BE" dirty="0" smtClean="0"/>
              <a:t> of the </a:t>
            </a:r>
            <a:r>
              <a:rPr lang="fr-BE" dirty="0" err="1" smtClean="0"/>
              <a:t>number</a:t>
            </a:r>
            <a:r>
              <a:rPr lang="fr-BE" baseline="0" dirty="0" smtClean="0"/>
              <a:t> of courses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impressive, and more and more </a:t>
            </a:r>
            <a:r>
              <a:rPr lang="fr-BE" baseline="0" dirty="0" err="1" smtClean="0"/>
              <a:t>universities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developping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preference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subjects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in business and management and in computer sciences.  So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competition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general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subjects</a:t>
            </a:r>
            <a:r>
              <a:rPr lang="fr-BE" baseline="0" dirty="0" smtClean="0"/>
              <a:t> :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exists</a:t>
            </a:r>
            <a:r>
              <a:rPr lang="fr-BE" baseline="0" dirty="0" smtClean="0"/>
              <a:t> a lot of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are introduction to a </a:t>
            </a:r>
            <a:r>
              <a:rPr lang="fr-BE" baseline="0" dirty="0" err="1" smtClean="0"/>
              <a:t>field</a:t>
            </a:r>
            <a:r>
              <a:rPr lang="fr-BE" baseline="0" dirty="0" smtClean="0"/>
              <a:t>. So the future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much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specialized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2829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 </a:t>
            </a:r>
            <a:r>
              <a:rPr lang="fr-BE" dirty="0" err="1" smtClean="0"/>
              <a:t>recent</a:t>
            </a:r>
            <a:r>
              <a:rPr lang="fr-BE" dirty="0" smtClean="0"/>
              <a:t> trend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launch</a:t>
            </a:r>
            <a:r>
              <a:rPr lang="fr-BE" dirty="0" smtClean="0"/>
              <a:t> of micro-masters</a:t>
            </a:r>
            <a:r>
              <a:rPr lang="fr-BE" baseline="0" dirty="0" smtClean="0"/>
              <a:t> : a micro-master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group of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coordinated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together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complete</a:t>
            </a:r>
            <a:r>
              <a:rPr lang="fr-BE" baseline="0" dirty="0" smtClean="0"/>
              <a:t> formation about a topic. You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credits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often</a:t>
            </a:r>
            <a:r>
              <a:rPr lang="fr-BE" baseline="0" dirty="0" smtClean="0"/>
              <a:t> have to </a:t>
            </a:r>
            <a:r>
              <a:rPr lang="fr-BE" baseline="0" dirty="0" err="1" smtClean="0"/>
              <a:t>pay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 There are a lot of questions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micro-masters : how to </a:t>
            </a:r>
            <a:r>
              <a:rPr lang="fr-BE" baseline="0" dirty="0" err="1" smtClean="0"/>
              <a:t>articulate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courses in face-to-face? How to </a:t>
            </a:r>
            <a:r>
              <a:rPr lang="fr-BE" baseline="0" dirty="0" err="1" smtClean="0"/>
              <a:t>evaluate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? And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on.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2961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motivates</a:t>
            </a:r>
            <a:r>
              <a:rPr lang="fr-BE" dirty="0" smtClean="0"/>
              <a:t> the </a:t>
            </a:r>
            <a:r>
              <a:rPr lang="fr-BE" dirty="0" err="1" smtClean="0"/>
              <a:t>development</a:t>
            </a:r>
            <a:r>
              <a:rPr lang="fr-BE" dirty="0" smtClean="0"/>
              <a:t> of </a:t>
            </a:r>
            <a:r>
              <a:rPr lang="fr-BE" dirty="0" err="1" smtClean="0"/>
              <a:t>these</a:t>
            </a:r>
            <a:r>
              <a:rPr lang="fr-BE" baseline="0" dirty="0" smtClean="0"/>
              <a:t> solutions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potential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market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. For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universities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extend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field</a:t>
            </a:r>
            <a:r>
              <a:rPr lang="fr-BE" baseline="0" dirty="0" smtClean="0"/>
              <a:t> of influence and to </a:t>
            </a:r>
            <a:r>
              <a:rPr lang="fr-BE" baseline="0" dirty="0" err="1" smtClean="0"/>
              <a:t>grab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market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shares</a:t>
            </a:r>
            <a:r>
              <a:rPr lang="fr-BE" baseline="0" dirty="0" smtClean="0"/>
              <a:t> far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geographical</a:t>
            </a:r>
            <a:r>
              <a:rPr lang="fr-BE" baseline="0" dirty="0" smtClean="0"/>
              <a:t> situation.</a:t>
            </a:r>
          </a:p>
          <a:p>
            <a:endParaRPr lang="fr-BE" dirty="0" smtClean="0"/>
          </a:p>
          <a:p>
            <a:r>
              <a:rPr lang="fr-BE" dirty="0" smtClean="0"/>
              <a:t>APAC</a:t>
            </a:r>
            <a:r>
              <a:rPr lang="fr-BE" baseline="0" dirty="0" smtClean="0"/>
              <a:t> </a:t>
            </a:r>
            <a:r>
              <a:rPr lang="fr-BE" baseline="0" dirty="0" smtClean="0"/>
              <a:t>: Asie-Pacifique</a:t>
            </a:r>
          </a:p>
          <a:p>
            <a:r>
              <a:rPr lang="fr-BE" baseline="0" dirty="0" smtClean="0"/>
              <a:t>MEA : Middle-East and </a:t>
            </a:r>
            <a:r>
              <a:rPr lang="fr-BE" baseline="0" dirty="0" err="1" smtClean="0"/>
              <a:t>Africa</a:t>
            </a:r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763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the first </a:t>
            </a:r>
            <a:r>
              <a:rPr lang="fr-BE" dirty="0" err="1" smtClean="0"/>
              <a:t>thing</a:t>
            </a:r>
            <a:r>
              <a:rPr lang="fr-BE" baseline="0" dirty="0" smtClean="0"/>
              <a:t> to assume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foundation</a:t>
            </a:r>
            <a:r>
              <a:rPr lang="fr-BE" baseline="0" dirty="0" smtClean="0"/>
              <a:t> of a MOOC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spread </a:t>
            </a:r>
            <a:r>
              <a:rPr lang="fr-BE" baseline="0" dirty="0" err="1" smtClean="0"/>
              <a:t>knowledge</a:t>
            </a:r>
            <a:r>
              <a:rPr lang="fr-BE" baseline="0" dirty="0" smtClean="0"/>
              <a:t>. This </a:t>
            </a:r>
            <a:r>
              <a:rPr lang="fr-BE" baseline="0" dirty="0" err="1" smtClean="0"/>
              <a:t>knowledge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built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teachers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community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follows</a:t>
            </a:r>
            <a:r>
              <a:rPr lang="fr-BE" baseline="0" dirty="0" smtClean="0"/>
              <a:t> the MOOC and </a:t>
            </a:r>
            <a:r>
              <a:rPr lang="fr-BE" baseline="0" dirty="0" err="1" smtClean="0"/>
              <a:t>who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participates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debates</a:t>
            </a:r>
            <a:r>
              <a:rPr lang="fr-BE" baseline="0" dirty="0" smtClean="0"/>
              <a:t> in the forum.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3220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Tony Bates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motivates</a:t>
            </a:r>
            <a:r>
              <a:rPr lang="fr-BE" baseline="0" dirty="0" smtClean="0"/>
              <a:t> institutions. I </a:t>
            </a:r>
            <a:r>
              <a:rPr lang="fr-BE" baseline="0" dirty="0" err="1" smtClean="0"/>
              <a:t>quote</a:t>
            </a:r>
            <a:r>
              <a:rPr lang="fr-BE" baseline="0" dirty="0" smtClean="0"/>
              <a:t> : </a:t>
            </a:r>
            <a:r>
              <a:rPr lang="en-US" dirty="0" smtClean="0"/>
              <a:t>“Hollands and </a:t>
            </a:r>
            <a:r>
              <a:rPr lang="en-US" dirty="0" err="1" smtClean="0"/>
              <a:t>Tirthali</a:t>
            </a:r>
            <a:r>
              <a:rPr lang="en-US" dirty="0" smtClean="0"/>
              <a:t> (2014) in their survey on institutional expectations for MOOCs, found that </a:t>
            </a:r>
            <a:r>
              <a:rPr lang="en-US" b="1" dirty="0" smtClean="0"/>
              <a:t>building and maintaining brand was the second most important reason for institutions launching MOOCs</a:t>
            </a:r>
            <a:r>
              <a:rPr lang="en-US" dirty="0" smtClean="0"/>
              <a:t> (the most important was extending reach, which can also be seen as partly a branding exercise).</a:t>
            </a:r>
          </a:p>
          <a:p>
            <a:r>
              <a:rPr lang="en-US" dirty="0" smtClean="0"/>
              <a:t>Institutional branding through the use of MOOCs </a:t>
            </a:r>
            <a:r>
              <a:rPr lang="en-US" b="1" dirty="0" smtClean="0"/>
              <a:t>has been helped by elite Ivy League universities</a:t>
            </a:r>
            <a:r>
              <a:rPr lang="en-US" dirty="0" smtClean="0"/>
              <a:t> such as Stanford, MIT and Harvard leading the charge, and by Coursera limiting access to its platform to only ‘top tier’ universities.</a:t>
            </a:r>
          </a:p>
          <a:p>
            <a:r>
              <a:rPr lang="en-US" dirty="0" smtClean="0"/>
              <a:t>[…] by and large, </a:t>
            </a:r>
            <a:r>
              <a:rPr lang="en-US" b="1" dirty="0" smtClean="0"/>
              <a:t>most MOOCs succeed </a:t>
            </a:r>
            <a:r>
              <a:rPr lang="en-US" dirty="0" smtClean="0"/>
              <a:t>in the sense of bringing an institution’s reputation in terms of knowledge and expertise to many more people than it would in any other form of teaching.”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1442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But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commentators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mutated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something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else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are a </a:t>
            </a:r>
            <a:r>
              <a:rPr lang="fr-BE" baseline="0" dirty="0" err="1" smtClean="0"/>
              <a:t>transitionnal</a:t>
            </a:r>
            <a:r>
              <a:rPr lang="fr-BE" baseline="0" dirty="0" smtClean="0"/>
              <a:t> moment for </a:t>
            </a:r>
            <a:r>
              <a:rPr lang="fr-BE" baseline="0" dirty="0" err="1" smtClean="0"/>
              <a:t>universities</a:t>
            </a:r>
            <a:r>
              <a:rPr lang="fr-BE" baseline="0" dirty="0" smtClean="0"/>
              <a:t> to go digital in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teachings</a:t>
            </a:r>
            <a:r>
              <a:rPr lang="fr-BE" baseline="0" dirty="0" smtClean="0"/>
              <a:t>. And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true</a:t>
            </a:r>
            <a:r>
              <a:rPr lang="fr-BE" baseline="0" dirty="0" smtClean="0"/>
              <a:t> :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are not massive (the topic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specific</a:t>
            </a:r>
            <a:r>
              <a:rPr lang="fr-BE" baseline="0" dirty="0" smtClean="0"/>
              <a:t>) and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are not open (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to </a:t>
            </a:r>
            <a:r>
              <a:rPr lang="fr-BE" baseline="0" dirty="0" err="1" smtClean="0"/>
              <a:t>pay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). At the </a:t>
            </a:r>
            <a:r>
              <a:rPr lang="fr-BE" baseline="0" dirty="0" err="1" smtClean="0"/>
              <a:t>university</a:t>
            </a:r>
            <a:r>
              <a:rPr lang="fr-BE" baseline="0" dirty="0" smtClean="0"/>
              <a:t> of Liège,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develop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blended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learning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classrooms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behind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computers. I </a:t>
            </a:r>
            <a:r>
              <a:rPr lang="fr-BE" baseline="0" dirty="0" err="1" smtClean="0"/>
              <a:t>think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 a normal </a:t>
            </a:r>
            <a:r>
              <a:rPr lang="fr-BE" baseline="0" dirty="0" err="1" smtClean="0"/>
              <a:t>evolution</a:t>
            </a:r>
            <a:r>
              <a:rPr lang="fr-BE" baseline="0" dirty="0" smtClean="0"/>
              <a:t>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070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 MOOC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adressed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everybody</a:t>
            </a:r>
            <a:r>
              <a:rPr lang="fr-BE" baseline="0" dirty="0" smtClean="0"/>
              <a:t>. All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an internet connexion and modern computer. So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incredible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learn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things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without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house.  As a course,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structured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teachers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lessons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classroom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lasts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often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several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weeks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the course at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own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rythm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165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To </a:t>
            </a:r>
            <a:r>
              <a:rPr lang="fr-BE" dirty="0" err="1" smtClean="0"/>
              <a:t>subscribe</a:t>
            </a:r>
            <a:r>
              <a:rPr lang="fr-BE" dirty="0" smtClean="0"/>
              <a:t> to a MOOC, the best </a:t>
            </a:r>
            <a:r>
              <a:rPr lang="fr-BE" dirty="0" err="1" smtClean="0"/>
              <a:t>way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a provider.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platforms</a:t>
            </a:r>
            <a:r>
              <a:rPr lang="fr-BE" baseline="0" dirty="0" smtClean="0"/>
              <a:t>;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have to log in and </a:t>
            </a:r>
            <a:r>
              <a:rPr lang="fr-BE" baseline="0" dirty="0" err="1" smtClean="0"/>
              <a:t>choose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course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in the catalogue.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courses are </a:t>
            </a:r>
            <a:r>
              <a:rPr lang="fr-BE" baseline="0" dirty="0" err="1" smtClean="0"/>
              <a:t>always</a:t>
            </a:r>
            <a:r>
              <a:rPr lang="fr-BE" baseline="0" dirty="0" smtClean="0"/>
              <a:t> open,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weeks</a:t>
            </a:r>
            <a:r>
              <a:rPr lang="fr-BE" baseline="0" dirty="0" smtClean="0"/>
              <a:t>, to encourage interactions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participants.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1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main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language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english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are a lot of </a:t>
            </a:r>
            <a:r>
              <a:rPr lang="fr-BE" baseline="0" dirty="0" err="1" smtClean="0"/>
              <a:t>platforms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languages</a:t>
            </a:r>
            <a:r>
              <a:rPr lang="fr-BE" baseline="0" dirty="0" smtClean="0"/>
              <a:t>, as Fun MOOC (France Université Numérique,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means</a:t>
            </a:r>
            <a:r>
              <a:rPr lang="fr-BE" baseline="0" dirty="0" smtClean="0"/>
              <a:t> France Digital </a:t>
            </a:r>
            <a:r>
              <a:rPr lang="fr-BE" baseline="0" dirty="0" err="1" smtClean="0"/>
              <a:t>University</a:t>
            </a:r>
            <a:r>
              <a:rPr lang="fr-BE" baseline="0" dirty="0" smtClean="0"/>
              <a:t>)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in French. At the </a:t>
            </a:r>
            <a:r>
              <a:rPr lang="fr-BE" baseline="0" dirty="0" err="1" smtClean="0"/>
              <a:t>University</a:t>
            </a:r>
            <a:r>
              <a:rPr lang="fr-BE" baseline="0" dirty="0" smtClean="0"/>
              <a:t> of Liège, FUN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platform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choose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publicize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175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brief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selection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international </a:t>
            </a:r>
            <a:r>
              <a:rPr lang="fr-BE" baseline="0" dirty="0" err="1" smtClean="0"/>
              <a:t>platforms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edX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probably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most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recognized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platform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the first one to </a:t>
            </a:r>
            <a:r>
              <a:rPr lang="fr-BE" baseline="0" dirty="0" err="1" smtClean="0"/>
              <a:t>communicate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massively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platform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access</a:t>
            </a:r>
            <a:r>
              <a:rPr lang="fr-BE" baseline="0" dirty="0" smtClean="0"/>
              <a:t> to a software to </a:t>
            </a:r>
            <a:r>
              <a:rPr lang="fr-BE" baseline="0" dirty="0" err="1" smtClean="0"/>
              <a:t>build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own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platform</a:t>
            </a:r>
            <a:r>
              <a:rPr lang="fr-BE" baseline="0" dirty="0" smtClean="0"/>
              <a:t>, a content management system </a:t>
            </a:r>
            <a:r>
              <a:rPr lang="fr-BE" baseline="0" dirty="0" err="1" smtClean="0"/>
              <a:t>called</a:t>
            </a:r>
            <a:r>
              <a:rPr lang="fr-BE" baseline="0" dirty="0" smtClean="0"/>
              <a:t> Open </a:t>
            </a:r>
            <a:r>
              <a:rPr lang="fr-BE" baseline="0" dirty="0" err="1" smtClean="0"/>
              <a:t>edX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by FUN MOOC.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628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Just to show the importance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kind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platform</a:t>
            </a:r>
            <a:r>
              <a:rPr lang="fr-BE" baseline="0" dirty="0" smtClean="0"/>
              <a:t> : </a:t>
            </a:r>
            <a:r>
              <a:rPr lang="fr-BE" baseline="0" dirty="0" err="1" smtClean="0"/>
              <a:t>edX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twenty</a:t>
            </a:r>
            <a:r>
              <a:rPr lang="fr-BE" baseline="0" dirty="0" smtClean="0"/>
              <a:t> millions of </a:t>
            </a:r>
            <a:r>
              <a:rPr lang="fr-BE" baseline="0" dirty="0" err="1" smtClean="0"/>
              <a:t>learners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</a:t>
            </a:r>
            <a:r>
              <a:rPr lang="fr-BE" baseline="0" dirty="0" smtClean="0"/>
              <a:t> country in the world,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thousands</a:t>
            </a:r>
            <a:r>
              <a:rPr lang="fr-BE" baseline="0" dirty="0" smtClean="0"/>
              <a:t> and six </a:t>
            </a:r>
            <a:r>
              <a:rPr lang="fr-BE" baseline="0" dirty="0" err="1" smtClean="0"/>
              <a:t>hundreds</a:t>
            </a:r>
            <a:r>
              <a:rPr lang="fr-BE" baseline="0" dirty="0" smtClean="0"/>
              <a:t> courses, </a:t>
            </a:r>
            <a:r>
              <a:rPr lang="fr-BE" baseline="0" dirty="0" err="1" smtClean="0"/>
              <a:t>seventy-two</a:t>
            </a:r>
            <a:r>
              <a:rPr lang="fr-BE" baseline="0" dirty="0" smtClean="0"/>
              <a:t> millions of </a:t>
            </a:r>
            <a:r>
              <a:rPr lang="fr-BE" baseline="0" dirty="0" err="1" smtClean="0"/>
              <a:t>enrollments</a:t>
            </a:r>
            <a:r>
              <a:rPr lang="fr-BE" baseline="0" dirty="0" smtClean="0"/>
              <a:t> in courses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platform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344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development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university</a:t>
            </a:r>
            <a:r>
              <a:rPr lang="fr-BE" baseline="0" dirty="0" smtClean="0"/>
              <a:t> of Liège 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produced</a:t>
            </a:r>
            <a:r>
              <a:rPr lang="fr-BE" baseline="0" dirty="0" smtClean="0"/>
              <a:t> 20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2017, for a total by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of one </a:t>
            </a:r>
            <a:r>
              <a:rPr lang="fr-BE" baseline="0" dirty="0" err="1" smtClean="0"/>
              <a:t>hundred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twenty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thousands</a:t>
            </a:r>
            <a:r>
              <a:rPr lang="fr-BE" baseline="0" dirty="0" smtClean="0"/>
              <a:t> (120000)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enrolled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Eleven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MOOCs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nine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coming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have more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one session (</a:t>
            </a:r>
            <a:r>
              <a:rPr lang="fr-BE" baseline="0" dirty="0" err="1" smtClean="0"/>
              <a:t>children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literature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histology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example</a:t>
            </a:r>
            <a:r>
              <a:rPr lang="fr-BE" baseline="0" dirty="0" smtClean="0"/>
              <a:t>).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24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MOOCs are composed of different things: videos, texts, quizzes, forums, peer-reviewed tests, and of course a lot of interactions. Interactions</a:t>
            </a:r>
            <a:r>
              <a:rPr lang="en-US" baseline="0" dirty="0" smtClean="0"/>
              <a:t> between teachers and students, but also between students themselves, thanks to the forums. In some of our MOOCs, we add a broadcast radio show, with questions from the students in live, to interact in live between teachers and students.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BA23-1FCB-427D-8B71-3335B159E53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718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196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31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421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3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855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2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934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57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992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3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D7E65F-F114-4ABA-B8CD-FFD028CD3D64}" type="datetimeFigureOut">
              <a:rPr lang="fr-BE" smtClean="0"/>
              <a:t>02-07-19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5039A0-5ACF-44B0-87D9-E5F2535C9798}" type="slidenum">
              <a:rPr lang="fr-BE" smtClean="0"/>
              <a:t>‹N°›</a:t>
            </a:fld>
            <a:endParaRPr lang="fr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0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ketsandmarkets.com/Market-Reports/massive-open-online-course-market-23728899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ybates.ca/2014/11/15/strengths-and-weaknesses-of-moocs-part-3-branding-and-cos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MOOCs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err="1" smtClean="0"/>
              <a:t>Spreading</a:t>
            </a:r>
            <a:r>
              <a:rPr lang="fr-BE" dirty="0" smtClean="0"/>
              <a:t> </a:t>
            </a:r>
            <a:r>
              <a:rPr lang="fr-BE" dirty="0" err="1" smtClean="0"/>
              <a:t>knowledge</a:t>
            </a:r>
            <a:r>
              <a:rPr lang="fr-BE" dirty="0" smtClean="0"/>
              <a:t>, </a:t>
            </a:r>
            <a:r>
              <a:rPr lang="fr-BE" dirty="0" err="1" smtClean="0"/>
              <a:t>creating</a:t>
            </a:r>
            <a:r>
              <a:rPr lang="fr-BE" dirty="0" smtClean="0"/>
              <a:t> </a:t>
            </a:r>
            <a:r>
              <a:rPr lang="fr-BE" dirty="0" err="1" smtClean="0"/>
              <a:t>communities</a:t>
            </a:r>
            <a:r>
              <a:rPr lang="fr-BE" dirty="0" smtClean="0"/>
              <a:t>, </a:t>
            </a:r>
            <a:r>
              <a:rPr lang="fr-BE" dirty="0" err="1" smtClean="0"/>
              <a:t>branding</a:t>
            </a:r>
            <a:r>
              <a:rPr lang="fr-BE" dirty="0" smtClean="0"/>
              <a:t> </a:t>
            </a:r>
            <a:r>
              <a:rPr lang="fr-BE" dirty="0" err="1" smtClean="0"/>
              <a:t>universities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995936" y="559862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Björn-Olav Dozo, </a:t>
            </a:r>
            <a:r>
              <a:rPr lang="fr-BE" dirty="0" err="1" smtClean="0"/>
              <a:t>University</a:t>
            </a:r>
            <a:r>
              <a:rPr lang="fr-BE" dirty="0" smtClean="0"/>
              <a:t> of Liège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61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Building </a:t>
            </a:r>
            <a:r>
              <a:rPr lang="fr-BE" dirty="0" err="1" smtClean="0"/>
              <a:t>communities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97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Communities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the MOOC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Forums</a:t>
            </a:r>
          </a:p>
          <a:p>
            <a:endParaRPr lang="fr-BE" dirty="0"/>
          </a:p>
          <a:p>
            <a:r>
              <a:rPr lang="fr-BE" dirty="0" smtClean="0"/>
              <a:t>Peer </a:t>
            </a:r>
            <a:r>
              <a:rPr lang="fr-BE" dirty="0" err="1" smtClean="0"/>
              <a:t>graded</a:t>
            </a:r>
            <a:r>
              <a:rPr lang="fr-BE" dirty="0" smtClean="0"/>
              <a:t> tests</a:t>
            </a:r>
          </a:p>
          <a:p>
            <a:endParaRPr lang="fr-BE" dirty="0"/>
          </a:p>
          <a:p>
            <a:r>
              <a:rPr lang="fr-BE" dirty="0" smtClean="0"/>
              <a:t>Social networks, in </a:t>
            </a:r>
            <a:r>
              <a:rPr lang="fr-BE" dirty="0" err="1" smtClean="0"/>
              <a:t>particular</a:t>
            </a:r>
            <a:r>
              <a:rPr lang="fr-BE" dirty="0" smtClean="0"/>
              <a:t> Facebook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8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Forums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1" y="1844824"/>
            <a:ext cx="872429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Peer </a:t>
            </a:r>
            <a:r>
              <a:rPr lang="fr-BE" dirty="0" err="1" smtClean="0"/>
              <a:t>graded</a:t>
            </a:r>
            <a:r>
              <a:rPr lang="fr-BE" dirty="0" smtClean="0"/>
              <a:t> tests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469" y="1846263"/>
            <a:ext cx="7151511" cy="4022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5752" y="588475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Rémy Bachelet, </a:t>
            </a:r>
            <a:r>
              <a:rPr lang="en-US" sz="1400" dirty="0"/>
              <a:t> « Does peer grading work? How to implement and improve it? ». European MOOCs Stakeholders Summit 2015, May 2015, Research </a:t>
            </a:r>
            <a:r>
              <a:rPr lang="en-US" sz="1400" dirty="0" smtClean="0"/>
              <a:t>Track, https</a:t>
            </a:r>
            <a:r>
              <a:rPr lang="en-US" sz="1400" dirty="0"/>
              <a:t>://goo.gl/3QCXDG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13565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Facebook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854" y="1844824"/>
            <a:ext cx="7787594" cy="50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2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Branding</a:t>
            </a:r>
            <a:r>
              <a:rPr lang="fr-BE" dirty="0" smtClean="0"/>
              <a:t> </a:t>
            </a:r>
            <a:r>
              <a:rPr lang="fr-BE" dirty="0" err="1" smtClean="0"/>
              <a:t>universities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467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MOOCs</a:t>
            </a:r>
            <a:r>
              <a:rPr lang="fr-BE" dirty="0" smtClean="0"/>
              <a:t> by </a:t>
            </a:r>
            <a:r>
              <a:rPr lang="fr-BE" dirty="0" err="1" smtClean="0"/>
              <a:t>numbers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18024" y="1714416"/>
            <a:ext cx="3703320" cy="736282"/>
          </a:xfrm>
        </p:spPr>
        <p:txBody>
          <a:bodyPr>
            <a:normAutofit/>
          </a:bodyPr>
          <a:lstStyle/>
          <a:p>
            <a:r>
              <a:rPr lang="fr-BE" sz="3600" dirty="0" smtClean="0"/>
              <a:t>2016</a:t>
            </a:r>
          </a:p>
        </p:txBody>
      </p:sp>
      <p:pic>
        <p:nvPicPr>
          <p:cNvPr id="1026" name="Picture 2" descr="Image associÃ©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44460"/>
            <a:ext cx="4104456" cy="16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Ã©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11" y="4530623"/>
            <a:ext cx="3684034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834192" y="4537722"/>
            <a:ext cx="3703320" cy="736282"/>
          </a:xfrm>
        </p:spPr>
        <p:txBody>
          <a:bodyPr>
            <a:normAutofit/>
          </a:bodyPr>
          <a:lstStyle/>
          <a:p>
            <a:r>
              <a:rPr lang="fr-BE" sz="3600" dirty="0" smtClean="0"/>
              <a:t>2018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Source : </a:t>
            </a:r>
            <a:r>
              <a:rPr lang="fr-BE" dirty="0" err="1" smtClean="0"/>
              <a:t>ClassCentral</a:t>
            </a:r>
            <a:endParaRPr lang="fr-BE" dirty="0"/>
          </a:p>
        </p:txBody>
      </p:sp>
      <p:pic>
        <p:nvPicPr>
          <p:cNvPr id="1030" name="Picture 6" descr="RÃ©sultat de recherche d'images pour &quot;micro master moo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3" y="3063658"/>
            <a:ext cx="3816424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4"/>
          <p:cNvSpPr txBox="1">
            <a:spLocks/>
          </p:cNvSpPr>
          <p:nvPr/>
        </p:nvSpPr>
        <p:spPr>
          <a:xfrm>
            <a:off x="866428" y="3044440"/>
            <a:ext cx="370332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600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6184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Numbers</a:t>
            </a:r>
            <a:r>
              <a:rPr lang="fr-BE" dirty="0" smtClean="0"/>
              <a:t> of courses</a:t>
            </a:r>
            <a:endParaRPr lang="fr-BE" dirty="0"/>
          </a:p>
        </p:txBody>
      </p:sp>
      <p:sp>
        <p:nvSpPr>
          <p:cNvPr id="12" name="AutoShape 8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275"/>
            <a:ext cx="7997492" cy="44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Micro-masters</a:t>
            </a:r>
            <a:endParaRPr lang="fr-BE" dirty="0"/>
          </a:p>
        </p:txBody>
      </p:sp>
      <p:pic>
        <p:nvPicPr>
          <p:cNvPr id="4098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7" y="1846263"/>
            <a:ext cx="731249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1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Potential</a:t>
            </a:r>
            <a:r>
              <a:rPr lang="fr-BE" dirty="0" smtClean="0"/>
              <a:t> MOOC </a:t>
            </a:r>
            <a:r>
              <a:rPr lang="fr-BE" dirty="0" err="1" smtClean="0"/>
              <a:t>Market</a:t>
            </a:r>
            <a:endParaRPr lang="fr-BE" dirty="0"/>
          </a:p>
        </p:txBody>
      </p:sp>
      <p:pic>
        <p:nvPicPr>
          <p:cNvPr id="2050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739915"/>
            <a:ext cx="7543800" cy="42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3528" y="5976049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hlinkClick r:id="rId4"/>
              </a:rPr>
              <a:t>https://www.marketsandmarkets.com/Market-Reports/massive-open-online-course-market-237288995.html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5103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Spreading</a:t>
            </a:r>
            <a:r>
              <a:rPr lang="fr-BE" dirty="0"/>
              <a:t> </a:t>
            </a:r>
            <a:r>
              <a:rPr lang="fr-BE" dirty="0" err="1"/>
              <a:t>knowledge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756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Who</a:t>
            </a:r>
            <a:r>
              <a:rPr lang="fr-BE" dirty="0" smtClean="0"/>
              <a:t> </a:t>
            </a:r>
            <a:r>
              <a:rPr lang="fr-BE" dirty="0" err="1" smtClean="0"/>
              <a:t>benefits</a:t>
            </a:r>
            <a:r>
              <a:rPr lang="fr-BE" dirty="0" smtClean="0"/>
              <a:t> of </a:t>
            </a:r>
            <a:r>
              <a:rPr lang="fr-BE" dirty="0" err="1" smtClean="0"/>
              <a:t>MOOCs</a:t>
            </a:r>
            <a:r>
              <a:rPr lang="fr-BE" dirty="0" smtClean="0"/>
              <a:t> </a:t>
            </a:r>
            <a:r>
              <a:rPr lang="fr-BE" dirty="0" err="1" smtClean="0"/>
              <a:t>branding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“Hollands </a:t>
            </a:r>
            <a:r>
              <a:rPr lang="en-US" dirty="0"/>
              <a:t>and </a:t>
            </a:r>
            <a:r>
              <a:rPr lang="en-US" dirty="0" err="1"/>
              <a:t>Tirthali</a:t>
            </a:r>
            <a:r>
              <a:rPr lang="en-US" dirty="0"/>
              <a:t> (2014) in their survey on institutional expectations for MOOCs, found that </a:t>
            </a:r>
            <a:r>
              <a:rPr lang="en-US" b="1" dirty="0"/>
              <a:t>building and maintaining brand was the second most important reason for institutions launching MOOCs</a:t>
            </a:r>
            <a:r>
              <a:rPr lang="en-US" dirty="0"/>
              <a:t> (the most important was extending reach, which can also be seen as partly a branding exercise</a:t>
            </a:r>
            <a:r>
              <a:rPr lang="en-US" dirty="0" smtClean="0"/>
              <a:t>).</a:t>
            </a:r>
          </a:p>
          <a:p>
            <a:r>
              <a:rPr lang="en-US" dirty="0"/>
              <a:t>Institutional branding through the use of MOOCs </a:t>
            </a:r>
            <a:r>
              <a:rPr lang="en-US" b="1" dirty="0"/>
              <a:t>has been helped by elite Ivy League universities</a:t>
            </a:r>
            <a:r>
              <a:rPr lang="en-US" dirty="0"/>
              <a:t> such as Stanford, MIT and Harvard leading the charge, and by Coursera limiting access to its platform to only ‘top tier’ universities.</a:t>
            </a:r>
          </a:p>
          <a:p>
            <a:r>
              <a:rPr lang="en-US" dirty="0" smtClean="0"/>
              <a:t>[…] by </a:t>
            </a:r>
            <a:r>
              <a:rPr lang="en-US" dirty="0"/>
              <a:t>and large, </a:t>
            </a:r>
            <a:r>
              <a:rPr lang="en-US" b="1" dirty="0"/>
              <a:t>most MOOCs succeed </a:t>
            </a:r>
            <a:r>
              <a:rPr lang="en-US" dirty="0"/>
              <a:t>in the sense of bringing an institution’s reputation in terms of knowledge and expertise to many more people than it would in any other form of teaching</a:t>
            </a:r>
            <a:r>
              <a:rPr lang="en-US" dirty="0" smtClean="0"/>
              <a:t>.”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5700468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Tony Bates, “Strengths </a:t>
            </a:r>
            <a:r>
              <a:rPr lang="en-US" sz="1600" dirty="0"/>
              <a:t>and weaknesses of MOOCs: Part 3, branding and </a:t>
            </a:r>
            <a:r>
              <a:rPr lang="en-US" sz="1600" dirty="0" smtClean="0"/>
              <a:t>cost”, 15 November 2014,</a:t>
            </a:r>
            <a:endParaRPr lang="en-US" sz="1600" dirty="0"/>
          </a:p>
          <a:p>
            <a:r>
              <a:rPr lang="fr-BE" sz="1400" dirty="0" smtClean="0">
                <a:hlinkClick r:id="rId3"/>
              </a:rPr>
              <a:t>https</a:t>
            </a:r>
            <a:r>
              <a:rPr lang="fr-BE" sz="1400" dirty="0">
                <a:hlinkClick r:id="rId3"/>
              </a:rPr>
              <a:t>://www.tonybates.ca/2014/11/15/strengths-and-weaknesses-of-moocs-part-3-branding-and-cost/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6600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Future of MOOC ?</a:t>
            </a:r>
            <a:br>
              <a:rPr lang="fr-BE" dirty="0" smtClean="0"/>
            </a:br>
            <a:r>
              <a:rPr lang="fr-BE" dirty="0" smtClean="0">
                <a:solidFill>
                  <a:srgbClr val="FF0000"/>
                </a:solidFill>
              </a:rPr>
              <a:t>Digital Learning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“Already</a:t>
            </a:r>
            <a:r>
              <a:rPr lang="en-US" dirty="0"/>
              <a:t>, the term “MOOC” seems a bit quaint. Most MOOCs are no longer massive or open. None of what we call MOOC platforms refer to themselves in those terms. Only the regional platforms (e.g. </a:t>
            </a:r>
            <a:r>
              <a:rPr lang="en-US" dirty="0" err="1"/>
              <a:t>ThaiMOOC</a:t>
            </a:r>
            <a:r>
              <a:rPr lang="en-US" dirty="0"/>
              <a:t>, FUN MOOC) do that. Is it time to move on from MOOCs in favor of the next thing</a:t>
            </a:r>
            <a:r>
              <a:rPr lang="en-US" dirty="0" smtClean="0"/>
              <a:t>?” </a:t>
            </a:r>
            <a:r>
              <a:rPr lang="en-US" sz="1600" dirty="0" smtClean="0"/>
              <a:t>(</a:t>
            </a:r>
            <a:r>
              <a:rPr lang="fr-BE" sz="1600" dirty="0"/>
              <a:t>Laurie </a:t>
            </a:r>
            <a:r>
              <a:rPr lang="fr-BE" sz="1600" dirty="0" err="1" smtClean="0"/>
              <a:t>Pickard</a:t>
            </a:r>
            <a:r>
              <a:rPr lang="fr-BE" sz="1600" dirty="0" smtClean="0"/>
              <a:t>, « </a:t>
            </a:r>
            <a:r>
              <a:rPr lang="en-US" sz="1600" dirty="0" smtClean="0"/>
              <a:t>4 Takeaways </a:t>
            </a:r>
            <a:r>
              <a:rPr lang="en-US" sz="1600" dirty="0"/>
              <a:t>from EMOOCs </a:t>
            </a:r>
            <a:r>
              <a:rPr lang="en-US" sz="1600" dirty="0" smtClean="0"/>
              <a:t>2019</a:t>
            </a:r>
            <a:r>
              <a:rPr lang="fr-BE" sz="1600" dirty="0"/>
              <a:t> »</a:t>
            </a:r>
            <a:r>
              <a:rPr lang="fr-BE" sz="1600" dirty="0" smtClean="0"/>
              <a:t>, </a:t>
            </a:r>
            <a:r>
              <a:rPr lang="fr-BE" sz="1600" dirty="0"/>
              <a:t>https://www.classcentral.com/report/4-takeaways-from-emoocs-2019</a:t>
            </a:r>
            <a:r>
              <a:rPr lang="fr-BE" sz="1600" dirty="0" smtClean="0"/>
              <a:t>/)</a:t>
            </a:r>
          </a:p>
          <a:p>
            <a:pPr algn="just"/>
            <a:endParaRPr lang="fr-BE" sz="1600" b="1" dirty="0"/>
          </a:p>
          <a:p>
            <a:pPr algn="just"/>
            <a:r>
              <a:rPr lang="fr-BE" sz="3200" dirty="0" smtClean="0"/>
              <a:t>At </a:t>
            </a:r>
            <a:r>
              <a:rPr lang="fr-BE" sz="3200" dirty="0" err="1" smtClean="0"/>
              <a:t>ULiège</a:t>
            </a:r>
            <a:r>
              <a:rPr lang="fr-BE" sz="3200" dirty="0" smtClean="0"/>
              <a:t> : </a:t>
            </a:r>
            <a:r>
              <a:rPr lang="fr-BE" sz="3200" dirty="0" err="1" smtClean="0"/>
              <a:t>blended</a:t>
            </a:r>
            <a:r>
              <a:rPr lang="fr-BE" sz="3200" dirty="0" smtClean="0"/>
              <a:t> </a:t>
            </a:r>
            <a:r>
              <a:rPr lang="fr-BE" sz="3200" dirty="0" err="1" smtClean="0"/>
              <a:t>learning</a:t>
            </a:r>
            <a:r>
              <a:rPr lang="fr-BE" sz="3200" dirty="0" smtClean="0"/>
              <a:t>, for </a:t>
            </a:r>
            <a:r>
              <a:rPr lang="fr-BE" sz="3200" dirty="0" err="1" smtClean="0"/>
              <a:t>students</a:t>
            </a:r>
            <a:r>
              <a:rPr lang="fr-BE" sz="3200" dirty="0" smtClean="0"/>
              <a:t> in </a:t>
            </a:r>
            <a:r>
              <a:rPr lang="fr-BE" sz="3200" dirty="0" err="1" smtClean="0"/>
              <a:t>classrooms</a:t>
            </a:r>
            <a:r>
              <a:rPr lang="fr-BE" sz="3200" dirty="0" smtClean="0"/>
              <a:t> and </a:t>
            </a:r>
            <a:r>
              <a:rPr lang="fr-BE" sz="3200" dirty="0" err="1" smtClean="0"/>
              <a:t>behind</a:t>
            </a:r>
            <a:r>
              <a:rPr lang="fr-BE" sz="3200" dirty="0" smtClean="0"/>
              <a:t> </a:t>
            </a:r>
            <a:r>
              <a:rPr lang="fr-BE" sz="3200" dirty="0" err="1" smtClean="0"/>
              <a:t>their</a:t>
            </a:r>
            <a:r>
              <a:rPr lang="fr-BE" sz="3200" dirty="0" smtClean="0"/>
              <a:t> computers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78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MOOC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course of study made available over the Internet without charge to a very large number of </a:t>
            </a:r>
            <a:r>
              <a:rPr lang="en-US" dirty="0" smtClean="0"/>
              <a:t>people</a:t>
            </a:r>
          </a:p>
          <a:p>
            <a:endParaRPr lang="en-US" dirty="0"/>
          </a:p>
          <a:p>
            <a:r>
              <a:rPr lang="en-US" dirty="0"/>
              <a:t>"anyone who decides to take a MOOC simply logs on to the website and signs up"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923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Subscribe</a:t>
            </a:r>
            <a:r>
              <a:rPr lang="fr-BE" dirty="0" smtClean="0"/>
              <a:t> to a MOOC…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477" y="1846263"/>
            <a:ext cx="641149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63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 in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languages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991569"/>
            <a:ext cx="7543800" cy="37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79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Platforms</a:t>
            </a:r>
            <a:endParaRPr lang="fr-BE" dirty="0"/>
          </a:p>
        </p:txBody>
      </p:sp>
      <p:pic>
        <p:nvPicPr>
          <p:cNvPr id="2050" name="Picture 2" descr="RÃ©sultat de recherche d'images pour &quot;edx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0"/>
            <a:ext cx="3892654" cy="18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futurelear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8708"/>
            <a:ext cx="4070743" cy="20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coursera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5997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fun moo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72" y="4159978"/>
            <a:ext cx="396043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3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432"/>
            <a:ext cx="917395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Example</a:t>
            </a:r>
            <a:r>
              <a:rPr lang="fr-BE" dirty="0" smtClean="0"/>
              <a:t> : </a:t>
            </a:r>
            <a:r>
              <a:rPr lang="fr-BE" dirty="0" err="1" smtClean="0"/>
              <a:t>edX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066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Example</a:t>
            </a:r>
            <a:r>
              <a:rPr lang="fr-BE" dirty="0" smtClean="0"/>
              <a:t> : </a:t>
            </a:r>
            <a:r>
              <a:rPr lang="fr-BE" dirty="0" err="1" smtClean="0"/>
              <a:t>ULiège</a:t>
            </a:r>
            <a:endParaRPr lang="fr-BE" dirty="0"/>
          </a:p>
        </p:txBody>
      </p:sp>
      <p:pic>
        <p:nvPicPr>
          <p:cNvPr id="3" name="Picture 2" descr="https://s3.eu-west-1.amazonaws.com/genial.ly/5c1f3663dc57ce0fe516c830/40608dfb-fd76-426c-b611-8c781159c631.png">
            <a:extLst>
              <a:ext uri="{FF2B5EF4-FFF2-40B4-BE49-F238E27FC236}">
                <a16:creationId xmlns:a16="http://schemas.microsoft.com/office/drawing/2014/main" id="{0768BF24-0636-0B44-8DF7-123A0C8F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5" y="3284984"/>
            <a:ext cx="8583709" cy="35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3.eu-west-1.amazonaws.com/genial.ly/5c1f3663dc57ce0fe516c830/da6937c5-cf05-4b1a-a437-f919a2dd6144.png">
            <a:extLst>
              <a:ext uri="{FF2B5EF4-FFF2-40B4-BE49-F238E27FC236}">
                <a16:creationId xmlns:a16="http://schemas.microsoft.com/office/drawing/2014/main" id="{F5E5A2FB-9764-F44D-9F44-67F3CDAA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6" y="1737361"/>
            <a:ext cx="5226466" cy="163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4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1" y="1845734"/>
            <a:ext cx="7755200" cy="4023360"/>
          </a:xfrm>
        </p:spPr>
        <p:txBody>
          <a:bodyPr/>
          <a:lstStyle/>
          <a:p>
            <a:r>
              <a:rPr lang="en-US" dirty="0" smtClean="0"/>
              <a:t>Videos</a:t>
            </a:r>
          </a:p>
          <a:p>
            <a:r>
              <a:rPr lang="en-US" dirty="0" smtClean="0"/>
              <a:t>Texts</a:t>
            </a:r>
          </a:p>
          <a:p>
            <a:r>
              <a:rPr lang="en-US" dirty="0" smtClean="0"/>
              <a:t>Quiz modules</a:t>
            </a:r>
          </a:p>
          <a:p>
            <a:r>
              <a:rPr lang="en-US" dirty="0" smtClean="0"/>
              <a:t>Forums</a:t>
            </a:r>
          </a:p>
          <a:p>
            <a:r>
              <a:rPr lang="en-US" dirty="0" smtClean="0"/>
              <a:t>Peer graded tests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83" y="2132856"/>
            <a:ext cx="6419017" cy="36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4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bleu léger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bleu léger</Template>
  <TotalTime>504</TotalTime>
  <Words>1778</Words>
  <Application>Microsoft Office PowerPoint</Application>
  <PresentationFormat>Affichage à l'écran (4:3)</PresentationFormat>
  <Paragraphs>97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Thème bleu léger</vt:lpstr>
      <vt:lpstr>MOOCs</vt:lpstr>
      <vt:lpstr>Spreading knowledge</vt:lpstr>
      <vt:lpstr>What is a MOOC ?</vt:lpstr>
      <vt:lpstr>Subscribe to a MOOC…</vt:lpstr>
      <vt:lpstr>… in different languages</vt:lpstr>
      <vt:lpstr>Platforms</vt:lpstr>
      <vt:lpstr>Example : edX</vt:lpstr>
      <vt:lpstr>Example : ULiège</vt:lpstr>
      <vt:lpstr>How does it work ?</vt:lpstr>
      <vt:lpstr>Building communities</vt:lpstr>
      <vt:lpstr>Communities around the MOOC</vt:lpstr>
      <vt:lpstr>Forums</vt:lpstr>
      <vt:lpstr>Peer graded tests</vt:lpstr>
      <vt:lpstr>Facebook</vt:lpstr>
      <vt:lpstr>Branding universities</vt:lpstr>
      <vt:lpstr>MOOCs by numbers</vt:lpstr>
      <vt:lpstr>Numbers of courses</vt:lpstr>
      <vt:lpstr>Micro-masters</vt:lpstr>
      <vt:lpstr>Potential MOOC Market</vt:lpstr>
      <vt:lpstr>Who benefits of MOOCs branding?</vt:lpstr>
      <vt:lpstr>Future of MOOC ? Digital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</dc:title>
  <dc:creator>BO.Dozo</dc:creator>
  <cp:lastModifiedBy>Björn-Olav Dozo</cp:lastModifiedBy>
  <cp:revision>28</cp:revision>
  <dcterms:created xsi:type="dcterms:W3CDTF">2019-06-29T20:40:06Z</dcterms:created>
  <dcterms:modified xsi:type="dcterms:W3CDTF">2019-07-03T02:13:45Z</dcterms:modified>
</cp:coreProperties>
</file>