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537" r:id="rId3"/>
    <p:sldId id="510" r:id="rId4"/>
    <p:sldId id="465" r:id="rId5"/>
    <p:sldId id="527" r:id="rId6"/>
    <p:sldId id="528" r:id="rId7"/>
    <p:sldId id="534" r:id="rId8"/>
    <p:sldId id="516" r:id="rId9"/>
    <p:sldId id="517" r:id="rId10"/>
    <p:sldId id="519" r:id="rId11"/>
    <p:sldId id="521" r:id="rId12"/>
    <p:sldId id="524" r:id="rId13"/>
    <p:sldId id="505" r:id="rId14"/>
    <p:sldId id="535" r:id="rId15"/>
    <p:sldId id="538" r:id="rId16"/>
    <p:sldId id="536" r:id="rId17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nt" initials="LF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00"/>
    <a:srgbClr val="EC6707"/>
    <a:srgbClr val="FF6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76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10" y="72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177058980903369E-2"/>
          <c:y val="0.12678591292988126"/>
          <c:w val="0.86738920126475538"/>
          <c:h val="0.65392936498655141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1837926183496448"/>
          <c:w val="1"/>
          <c:h val="0.28162073816503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C08E68-97A9-47F3-B841-A5EC241D1F2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0717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8B0693-6684-4376-A73D-A82DE52EC27F}" type="datetimeFigureOut">
              <a:rPr lang="fr-BE" smtClean="0"/>
              <a:pPr/>
              <a:t>25-09-19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1D158-56D7-445E-B57F-24D96F46421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263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EC6707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1981201" y="3962400"/>
            <a:ext cx="6511925" cy="0"/>
          </a:xfrm>
          <a:prstGeom prst="line">
            <a:avLst/>
          </a:prstGeom>
          <a:noFill/>
          <a:ln w="25400">
            <a:solidFill>
              <a:srgbClr val="EC6707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6898412" y="6381328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AF2E7-227F-465B-91C4-274095B51D3E}" type="slidenum">
              <a:rPr kumimoji="0" lang="fr-F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9"/>
          <p:cNvSpPr txBox="1">
            <a:spLocks noChangeArrowheads="1"/>
          </p:cNvSpPr>
          <p:nvPr userDrawn="1"/>
        </p:nvSpPr>
        <p:spPr>
          <a:xfrm>
            <a:off x="900113" y="1383076"/>
            <a:ext cx="7848351" cy="19389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fr-FR" sz="3700" b="1" dirty="0" smtClean="0">
                <a:solidFill>
                  <a:srgbClr val="FF6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kumimoji="0" lang="fr-FR" sz="3700" b="1" i="0" u="none" strike="noStrike" kern="1200" cap="none" spc="0" normalizeH="0" noProof="0" dirty="0" smtClean="0">
                <a:ln>
                  <a:noFill/>
                </a:ln>
                <a:solidFill>
                  <a:srgbClr val="FF6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 </a:t>
            </a:r>
            <a:r>
              <a:rPr kumimoji="0" lang="fr-FR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/>
            </a:r>
            <a:br>
              <a:rPr kumimoji="0" lang="fr-FR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</a:br>
            <a:endParaRPr kumimoji="0" lang="fr-BE" sz="3700" b="1" i="0" u="none" strike="noStrike" kern="1200" cap="none" spc="0" normalizeH="0" baseline="0" noProof="0" dirty="0">
              <a:ln>
                <a:noFill/>
              </a:ln>
              <a:solidFill>
                <a:srgbClr val="FF64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914400" y="1400053"/>
            <a:ext cx="7301132" cy="1143000"/>
          </a:xfrm>
        </p:spPr>
        <p:txBody>
          <a:bodyPr>
            <a:noAutofit/>
          </a:bodyPr>
          <a:lstStyle>
            <a:lvl1pPr>
              <a:defRPr sz="3700" b="1">
                <a:solidFill>
                  <a:srgbClr val="EC6707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36021" y="4045527"/>
            <a:ext cx="6907979" cy="237724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1" name="Image 10" descr="PEPs_CE_RV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8137" y="5641145"/>
            <a:ext cx="2201595" cy="124499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96" y="5568463"/>
            <a:ext cx="2131200" cy="12283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91" y="6117238"/>
            <a:ext cx="1511816" cy="65551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1600"/>
            <a:ext cx="8229600" cy="524326"/>
          </a:xfrm>
        </p:spPr>
        <p:txBody>
          <a:bodyPr anchor="t" anchorCtr="0">
            <a:noAutofit/>
          </a:bodyPr>
          <a:lstStyle>
            <a:lvl1pPr>
              <a:defRPr sz="3200">
                <a:solidFill>
                  <a:srgbClr val="EC670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1550"/>
            <a:ext cx="8229600" cy="4525963"/>
          </a:xfrm>
        </p:spPr>
        <p:txBody>
          <a:bodyPr/>
          <a:lstStyle>
            <a:lvl1pPr>
              <a:buClr>
                <a:srgbClr val="EC6707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EC6707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EC6707"/>
              </a:buCl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9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EC6707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6418"/>
              </a:solidFill>
              <a:latin typeface="+mn-lt"/>
              <a:cs typeface="+mn-cs"/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93133" y="6279103"/>
            <a:ext cx="503623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71571" y="6279103"/>
            <a:ext cx="74832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A84294-2337-42B0-AD0D-A5C41E75DA3A}" type="slidenum">
              <a:rPr lang="fr-BE" smtClean="0"/>
              <a:pPr/>
              <a:t>‹#›</a:t>
            </a:fld>
            <a:endParaRPr lang="fr-BE" dirty="0"/>
          </a:p>
        </p:txBody>
      </p:sp>
      <p:pic>
        <p:nvPicPr>
          <p:cNvPr id="15" name="Image 14" descr="PEPs_CE_RV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81827" y="5949607"/>
            <a:ext cx="1727747" cy="977032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593134" y="6125627"/>
            <a:ext cx="5826766" cy="0"/>
          </a:xfrm>
          <a:prstGeom prst="line">
            <a:avLst/>
          </a:prstGeom>
          <a:noFill/>
          <a:ln w="25400">
            <a:solidFill>
              <a:srgbClr val="EC6707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pic>
        <p:nvPicPr>
          <p:cNvPr id="11" name="Picture 2" descr="N:\bereich\10+\13-ef+\13-ef-alle\2_Akquise\1_Laufend\1.57 Phos4You\08_Kommunikation\05_Tools_Visual identity\01_Logos\Project_Logo\Phos4You_Project_int#374458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09" y="6117238"/>
            <a:ext cx="1607827" cy="8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91" y="6117238"/>
            <a:ext cx="1511816" cy="65551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1600"/>
            <a:ext cx="8229600" cy="524326"/>
          </a:xfrm>
        </p:spPr>
        <p:txBody>
          <a:bodyPr anchor="t" anchorCtr="0">
            <a:noAutofit/>
          </a:bodyPr>
          <a:lstStyle>
            <a:lvl1pPr>
              <a:defRPr sz="3200">
                <a:solidFill>
                  <a:srgbClr val="EC670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9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EC6707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6418"/>
              </a:solidFill>
              <a:latin typeface="+mn-lt"/>
              <a:cs typeface="+mn-cs"/>
            </a:endParaRPr>
          </a:p>
        </p:txBody>
      </p:sp>
      <p:pic>
        <p:nvPicPr>
          <p:cNvPr id="15" name="Image 14" descr="PEPs_CE_RV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81827" y="5949607"/>
            <a:ext cx="1727747" cy="977032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93133" y="6279103"/>
            <a:ext cx="503623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71571" y="6279103"/>
            <a:ext cx="74832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A84294-2337-42B0-AD0D-A5C41E75DA3A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>
            <a:off x="1593134" y="6125627"/>
            <a:ext cx="5826766" cy="0"/>
          </a:xfrm>
          <a:prstGeom prst="line">
            <a:avLst/>
          </a:prstGeom>
          <a:noFill/>
          <a:ln w="25400">
            <a:solidFill>
              <a:srgbClr val="EC6707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pic>
        <p:nvPicPr>
          <p:cNvPr id="10" name="Picture 2" descr="N:\bereich\10+\13-ef+\13-ef-alle\2_Akquise\1_Laufend\1.57 Phos4You\08_Kommunikation\05_Tools_Visual identity\01_Logos\Project_Logo\Phos4You_Project_int#374458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49" y="6171817"/>
            <a:ext cx="1258401" cy="6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91" y="6117238"/>
            <a:ext cx="1511816" cy="655518"/>
          </a:xfrm>
          <a:prstGeom prst="rect">
            <a:avLst/>
          </a:prstGeom>
        </p:spPr>
      </p:pic>
      <p:sp>
        <p:nvSpPr>
          <p:cNvPr id="9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EC6707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6418"/>
              </a:solidFill>
              <a:latin typeface="+mn-lt"/>
              <a:cs typeface="+mn-cs"/>
            </a:endParaRPr>
          </a:p>
        </p:txBody>
      </p:sp>
      <p:pic>
        <p:nvPicPr>
          <p:cNvPr id="15" name="Image 14" descr="PEPs_CE_RV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81827" y="5949607"/>
            <a:ext cx="1727747" cy="977032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93133" y="6279103"/>
            <a:ext cx="503623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71571" y="6279103"/>
            <a:ext cx="74832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A84294-2337-42B0-AD0D-A5C41E75DA3A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7" name="Line 8"/>
          <p:cNvSpPr>
            <a:spLocks noChangeShapeType="1"/>
          </p:cNvSpPr>
          <p:nvPr userDrawn="1"/>
        </p:nvSpPr>
        <p:spPr bwMode="auto">
          <a:xfrm>
            <a:off x="1593134" y="6125627"/>
            <a:ext cx="5826766" cy="0"/>
          </a:xfrm>
          <a:prstGeom prst="line">
            <a:avLst/>
          </a:prstGeom>
          <a:noFill/>
          <a:ln w="25400">
            <a:solidFill>
              <a:srgbClr val="EC6707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pic>
        <p:nvPicPr>
          <p:cNvPr id="12" name="Picture 2" descr="N:\bereich\10+\13-ef+\13-ef-alle\2_Akquise\1_Laufend\1.57 Phos4You\08_Kommunikation\05_Tools_Visual identity\01_Logos\Project_Logo\Phos4You_Project_int#374458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09" y="6117238"/>
            <a:ext cx="1607827" cy="8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91" y="6117238"/>
            <a:ext cx="1511816" cy="655518"/>
          </a:xfrm>
          <a:prstGeom prst="rect">
            <a:avLst/>
          </a:prstGeom>
        </p:spPr>
      </p:pic>
      <p:pic>
        <p:nvPicPr>
          <p:cNvPr id="15" name="Image 14" descr="PEPs_CE_RV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81827" y="5949607"/>
            <a:ext cx="1727747" cy="977032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93133" y="6279103"/>
            <a:ext cx="503623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71571" y="6279103"/>
            <a:ext cx="74832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A84294-2337-42B0-AD0D-A5C41E75DA3A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1593134" y="6125627"/>
            <a:ext cx="5826766" cy="0"/>
          </a:xfrm>
          <a:prstGeom prst="line">
            <a:avLst/>
          </a:prstGeom>
          <a:noFill/>
          <a:ln w="25400">
            <a:solidFill>
              <a:srgbClr val="EC6707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pic>
        <p:nvPicPr>
          <p:cNvPr id="10" name="Picture 2" descr="N:\bereich\10+\13-ef+\13-ef-alle\2_Akquise\1_Laufend\1.57 Phos4You\08_Kommunikation\05_Tools_Visual identity\01_Logos\Project_Logo\Phos4You_Project_int#374458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49" y="6171817"/>
            <a:ext cx="1258401" cy="6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91600"/>
            <a:ext cx="8229600" cy="594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71571" y="6279103"/>
            <a:ext cx="74832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A84294-2337-42B0-AD0D-A5C41E75DA3A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C670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C6707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C6707"/>
        </a:buClr>
        <a:buSzPct val="65000"/>
        <a:buFont typeface="Wingdings" pitchFamily="2" charset="2"/>
        <a:buChar char="q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C6707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Recovery of Phosphorus from Sewage Sludge and Subsequent Purification Using Reactive </a:t>
            </a:r>
            <a:r>
              <a:rPr lang="en-US" sz="3200" dirty="0" smtClean="0"/>
              <a:t>Extraction</a:t>
            </a:r>
            <a:endParaRPr lang="fr-BE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sz="2000" dirty="0">
                <a:ea typeface="ＭＳ Ｐゴシック"/>
              </a:rPr>
              <a:t>Shariff Z.A</a:t>
            </a:r>
            <a:r>
              <a:rPr lang="en-US" sz="2000" dirty="0" smtClean="0">
                <a:ea typeface="ＭＳ Ｐゴシック"/>
              </a:rPr>
              <a:t>., Fraikin L., Léonard A., Pfennig A. </a:t>
            </a:r>
            <a:r>
              <a:rPr lang="de-DE" sz="2000" dirty="0" smtClean="0">
                <a:ea typeface="ＭＳ Ｐゴシック"/>
              </a:rPr>
              <a:t/>
            </a:r>
            <a:br>
              <a:rPr lang="de-DE" sz="2000" dirty="0" smtClean="0">
                <a:ea typeface="ＭＳ Ｐゴシック"/>
              </a:rPr>
            </a:br>
            <a:r>
              <a:rPr lang="de-DE" sz="2000" dirty="0" smtClean="0">
                <a:ea typeface="ＭＳ Ｐゴシック"/>
              </a:rPr>
              <a:t>za.shariff@uliege.be</a:t>
            </a:r>
            <a:br>
              <a:rPr lang="de-DE" sz="2000" dirty="0" smtClean="0">
                <a:ea typeface="ＭＳ Ｐゴシック"/>
              </a:rPr>
            </a:br>
            <a:r>
              <a:rPr lang="de-DE" sz="2000" dirty="0" smtClean="0">
                <a:ea typeface="ＭＳ Ｐゴシック"/>
              </a:rPr>
              <a:t>Products, Environment, and Processes (PEPs)</a:t>
            </a:r>
            <a:br>
              <a:rPr lang="de-DE" sz="2000" dirty="0" smtClean="0">
                <a:ea typeface="ＭＳ Ｐゴシック"/>
              </a:rPr>
            </a:br>
            <a:r>
              <a:rPr lang="fr-FR" sz="2000" dirty="0" smtClean="0">
                <a:ea typeface="ＭＳ Ｐゴシック"/>
              </a:rPr>
              <a:t>Department of Chemical Engineering</a:t>
            </a:r>
            <a:br>
              <a:rPr lang="fr-FR" sz="2000" dirty="0" smtClean="0">
                <a:ea typeface="ＭＳ Ｐゴシック"/>
              </a:rPr>
            </a:br>
            <a:r>
              <a:rPr lang="fr-FR" sz="2000" dirty="0" smtClean="0">
                <a:ea typeface="ＭＳ Ｐゴシック"/>
              </a:rPr>
              <a:t>Université de Liège</a:t>
            </a:r>
            <a:br>
              <a:rPr lang="fr-FR" sz="2000" dirty="0" smtClean="0">
                <a:ea typeface="ＭＳ Ｐゴシック"/>
              </a:rPr>
            </a:br>
            <a:r>
              <a:rPr lang="fr-FR" sz="2000" dirty="0">
                <a:ea typeface="ＭＳ Ｐゴシック"/>
              </a:rPr>
              <a:t>https://www.chemeng.uliege.be</a:t>
            </a:r>
            <a:endParaRPr lang="fr-BE" dirty="0"/>
          </a:p>
        </p:txBody>
      </p:sp>
      <p:pic>
        <p:nvPicPr>
          <p:cNvPr id="4" name="Picture 2" descr="N:\bereich\10+\13-ef+\13-ef-alle\2_Akquise\1_Laufend\1.57 Phos4You\08_Kommunikation\05_Tools_Visual identity\01_Logos\Project_Logo\Phos4You_Project_int#3744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83" y="-102421"/>
            <a:ext cx="2814518" cy="1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eactive extraction with </a:t>
            </a:r>
            <a:r>
              <a:rPr lang="en-US" dirty="0"/>
              <a:t>HCl conc. 1mol/L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10</a:t>
            </a:fld>
            <a:endParaRPr lang="fr-BE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944728"/>
              </p:ext>
            </p:extLst>
          </p:nvPr>
        </p:nvGraphicFramePr>
        <p:xfrm>
          <a:off x="911942" y="677878"/>
          <a:ext cx="7320116" cy="560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7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942" y="677878"/>
                        <a:ext cx="7320116" cy="560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 rot="18746468">
            <a:off x="5230762" y="5053782"/>
            <a:ext cx="1002890" cy="2556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65"/>
              </p:ext>
            </p:extLst>
          </p:nvPr>
        </p:nvGraphicFramePr>
        <p:xfrm>
          <a:off x="541235" y="339165"/>
          <a:ext cx="8061529" cy="61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9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235" y="339165"/>
                        <a:ext cx="8061529" cy="616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eactive extraction of Fe with A336 + TBP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11</a:t>
            </a:fld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51355" y="3826577"/>
                <a:ext cx="4895581" cy="144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4"/>
                    </a:solidFill>
                  </a:rPr>
                  <a:t>Alamine 336: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Sup>
                        <m:sSubSupPr>
                          <m:ctrlPr>
                            <a:rPr lang="fr-BE" sz="20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m:rPr>
                          <m:nor/>
                        </m:rPr>
                        <a:rPr lang="fr-BE" sz="20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bar>
                        <m:barPr>
                          <m:pos m:val="top"/>
                          <m:ctrlPr>
                            <a:rPr lang="fr-BE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fr-BE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BE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BE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fr-BE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fr-BE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BE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fr-BE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bar>
                      <m:r>
                        <m:rPr>
                          <m:nor/>
                        </m:rPr>
                        <a:rPr lang="fr-BE" sz="20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bar>
                        <m:barPr>
                          <m:pos m:val="top"/>
                          <m:ctrlPr>
                            <a:rPr lang="fr-BE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fr-BE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  <m:sSub>
                            <m:sSubPr>
                              <m:ctrlPr>
                                <a:rPr lang="fr-BE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fr-BE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BE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BE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BE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</m:bar>
                      <m:r>
                        <m:rPr>
                          <m:nor/>
                        </m:rPr>
                        <a:rPr lang="fr-BE" sz="20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sz="20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BE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fr-BE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chemeClr val="accent4"/>
                  </a:solidFill>
                </a:endParaRPr>
              </a:p>
              <a:p>
                <a:r>
                  <a:rPr lang="en-US" sz="2000" b="1" dirty="0" smtClean="0">
                    <a:solidFill>
                      <a:schemeClr val="accent4"/>
                    </a:solidFill>
                  </a:rPr>
                  <a:t>TBP: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Sup>
                        <m:sSubSupPr>
                          <m:ctrlPr>
                            <a:rPr lang="fr-BE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m:rPr>
                          <m:nor/>
                        </m:rPr>
                        <a:rPr lang="fr-BE" sz="20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bar>
                        <m:barPr>
                          <m:pos m:val="top"/>
                          <m:ctrlPr>
                            <a:rPr lang="fr-BE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𝑇𝐵𝑃</m:t>
                          </m:r>
                        </m:e>
                      </m:bar>
                      <m:r>
                        <m:rPr>
                          <m:nor/>
                        </m:rPr>
                        <a:rPr lang="fr-BE" sz="20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bar>
                        <m:barPr>
                          <m:pos m:val="top"/>
                          <m:ctrlPr>
                            <a:rPr lang="fr-BE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fr-BE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  <m:sSub>
                            <m:sSubPr>
                              <m:ctrlPr>
                                <a:rPr lang="fr-BE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fr-BE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𝑇𝐵𝑃</m:t>
                          </m:r>
                        </m:e>
                      </m:ba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355" y="3826577"/>
                <a:ext cx="4895581" cy="1440202"/>
              </a:xfrm>
              <a:prstGeom prst="rect">
                <a:avLst/>
              </a:prstGeom>
              <a:blipFill>
                <a:blip r:embed="rId5"/>
                <a:stretch>
                  <a:fillRect l="-1370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5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37" y="4311571"/>
            <a:ext cx="2339217" cy="1783974"/>
          </a:xfrm>
          <a:prstGeom prst="rect">
            <a:avLst/>
          </a:prstGeom>
        </p:spPr>
      </p:pic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905952"/>
              </p:ext>
            </p:extLst>
          </p:nvPr>
        </p:nvGraphicFramePr>
        <p:xfrm>
          <a:off x="5617759" y="553763"/>
          <a:ext cx="2887144" cy="548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3647">
                  <a:extLst>
                    <a:ext uri="{9D8B030D-6E8A-4147-A177-3AD203B41FA5}">
                      <a16:colId xmlns:a16="http://schemas.microsoft.com/office/drawing/2014/main" val="3900632883"/>
                    </a:ext>
                  </a:extLst>
                </a:gridCol>
                <a:gridCol w="1553497">
                  <a:extLst>
                    <a:ext uri="{9D8B030D-6E8A-4147-A177-3AD203B41FA5}">
                      <a16:colId xmlns:a16="http://schemas.microsoft.com/office/drawing/2014/main" val="4158175927"/>
                    </a:ext>
                  </a:extLst>
                </a:gridCol>
              </a:tblGrid>
              <a:tr h="3405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Component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Concentration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747349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569586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21.7 %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620896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smtClean="0"/>
                        <a:t>Total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659771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2.61 %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35162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1.84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771940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smtClean="0"/>
                        <a:t>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0.325 %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974158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10800ppm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83699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1530 ppm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50059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smtClean="0"/>
                        <a:t>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294 ppm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197522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smtClean="0"/>
                        <a:t>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51.6 ppm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849792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38,8 ppm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602565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smtClean="0"/>
                        <a:t>Zn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8.97 ppm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642187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0.735ppm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66991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946847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88867" y="1086662"/>
            <a:ext cx="3788164" cy="698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eaching of dried sludge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6" idx="2"/>
            <a:endCxn id="19" idx="0"/>
          </p:cNvCxnSpPr>
          <p:nvPr/>
        </p:nvCxnSpPr>
        <p:spPr>
          <a:xfrm flipH="1">
            <a:off x="2382948" y="1784753"/>
            <a:ext cx="1" cy="2562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8865" y="2040990"/>
            <a:ext cx="3788166" cy="252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filtration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8865" y="2593392"/>
            <a:ext cx="3788166" cy="698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etal removal by reactive extraction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8864" y="3581682"/>
            <a:ext cx="3788167" cy="698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CaP</a:t>
            </a:r>
            <a:r>
              <a:rPr lang="en-US" sz="2000" dirty="0" smtClean="0">
                <a:solidFill>
                  <a:schemeClr val="tx1"/>
                </a:solidFill>
              </a:rPr>
              <a:t> precipitation with </a:t>
            </a:r>
            <a:r>
              <a:rPr lang="en-US" sz="2000" dirty="0" err="1" smtClean="0">
                <a:solidFill>
                  <a:schemeClr val="tx1"/>
                </a:solidFill>
              </a:rPr>
              <a:t>NaOH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(pH = 6 - 7)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382946" y="2322896"/>
            <a:ext cx="1" cy="2701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2"/>
          </p:cNvCxnSpPr>
          <p:nvPr/>
        </p:nvCxnSpPr>
        <p:spPr>
          <a:xfrm flipH="1">
            <a:off x="2382947" y="3291483"/>
            <a:ext cx="1" cy="2584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3552554" y="5203558"/>
            <a:ext cx="206520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o significant difference between P leaching from wet or dry sludge</a:t>
            </a:r>
          </a:p>
          <a:p>
            <a:endParaRPr lang="en-US" sz="2400" dirty="0" smtClean="0"/>
          </a:p>
          <a:p>
            <a:r>
              <a:rPr lang="en-US" sz="2400" dirty="0" smtClean="0"/>
              <a:t>P leaching depends only on pH and not on the type of acid</a:t>
            </a:r>
          </a:p>
          <a:p>
            <a:endParaRPr lang="en-US" sz="2400" dirty="0" smtClean="0"/>
          </a:p>
          <a:p>
            <a:r>
              <a:rPr lang="en-US" sz="2400" dirty="0" smtClean="0"/>
              <a:t>extraction of metals at low pH only achieved with Alamine 336</a:t>
            </a:r>
          </a:p>
          <a:p>
            <a:endParaRPr lang="en-US" sz="2400" dirty="0" smtClean="0"/>
          </a:p>
          <a:p>
            <a:r>
              <a:rPr lang="en-US" sz="2400" dirty="0" smtClean="0"/>
              <a:t>metals concentration in product is within the limits set by the EU fertilizer regulations except in case of 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840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Acknowledegements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inancing</a:t>
            </a:r>
          </a:p>
          <a:p>
            <a:pPr lvl="1"/>
            <a:r>
              <a:rPr lang="en-US" dirty="0" smtClean="0"/>
              <a:t>Interreg North-West Europe</a:t>
            </a:r>
          </a:p>
          <a:p>
            <a:pPr lvl="1"/>
            <a:r>
              <a:rPr lang="en-US" dirty="0" smtClean="0"/>
              <a:t>SPW-Wallonia</a:t>
            </a:r>
          </a:p>
          <a:p>
            <a:pPr lvl="1"/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nalytics</a:t>
            </a:r>
          </a:p>
          <a:p>
            <a:pPr lvl="1"/>
            <a:r>
              <a:rPr lang="en-US" sz="2400" dirty="0" smtClean="0"/>
              <a:t>Bogdan </a:t>
            </a:r>
            <a:r>
              <a:rPr lang="en-US" sz="2400" dirty="0"/>
              <a:t>A. </a:t>
            </a:r>
            <a:r>
              <a:rPr lang="nl-NL" sz="2400" dirty="0"/>
              <a:t>, </a:t>
            </a:r>
            <a:r>
              <a:rPr lang="en-US" sz="2400" dirty="0"/>
              <a:t>Michels A., Meers E., Durand B.  - </a:t>
            </a:r>
            <a:r>
              <a:rPr lang="en-GB" sz="2400" dirty="0"/>
              <a:t>Faculty of Bioscience Engineering, Ghent University, </a:t>
            </a:r>
            <a:r>
              <a:rPr lang="en-GB" sz="2400" dirty="0" smtClean="0"/>
              <a:t>Belgium</a:t>
            </a:r>
          </a:p>
          <a:p>
            <a:pPr lvl="1"/>
            <a:r>
              <a:rPr lang="en-GB" sz="2400" dirty="0"/>
              <a:t>Kroonen D. &amp; Baukens I. – </a:t>
            </a:r>
            <a:r>
              <a:rPr lang="en-GB" sz="2400" dirty="0" err="1"/>
              <a:t>Prayon</a:t>
            </a:r>
            <a:r>
              <a:rPr lang="en-GB" sz="2400" dirty="0"/>
              <a:t> S.A</a:t>
            </a:r>
            <a:r>
              <a:rPr lang="en-GB" sz="2400" dirty="0" smtClean="0"/>
              <a:t>., Belgium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750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Recovery of Phosphorus from Sewage Sludge and Subsequent Purification Using Reactive </a:t>
            </a:r>
            <a:r>
              <a:rPr lang="en-US" sz="3200" dirty="0" smtClean="0"/>
              <a:t>Extraction</a:t>
            </a:r>
            <a:endParaRPr lang="fr-BE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sz="2000" dirty="0">
                <a:ea typeface="ＭＳ Ｐゴシック"/>
              </a:rPr>
              <a:t>Shariff Z.A</a:t>
            </a:r>
            <a:r>
              <a:rPr lang="en-US" sz="2000" dirty="0" smtClean="0">
                <a:ea typeface="ＭＳ Ｐゴシック"/>
              </a:rPr>
              <a:t>., Fraikin L., Léonard A., Pfennig A. </a:t>
            </a:r>
            <a:r>
              <a:rPr lang="de-DE" sz="2000" dirty="0" smtClean="0">
                <a:ea typeface="ＭＳ Ｐゴシック"/>
              </a:rPr>
              <a:t/>
            </a:r>
            <a:br>
              <a:rPr lang="de-DE" sz="2000" dirty="0" smtClean="0">
                <a:ea typeface="ＭＳ Ｐゴシック"/>
              </a:rPr>
            </a:br>
            <a:r>
              <a:rPr lang="de-DE" sz="2000" dirty="0" smtClean="0">
                <a:ea typeface="ＭＳ Ｐゴシック"/>
              </a:rPr>
              <a:t>za.shariff@uliege.be</a:t>
            </a:r>
            <a:br>
              <a:rPr lang="de-DE" sz="2000" dirty="0" smtClean="0">
                <a:ea typeface="ＭＳ Ｐゴシック"/>
              </a:rPr>
            </a:br>
            <a:r>
              <a:rPr lang="de-DE" sz="2000" dirty="0" smtClean="0">
                <a:ea typeface="ＭＳ Ｐゴシック"/>
              </a:rPr>
              <a:t>Products, Environment, and Processes (PEPs)</a:t>
            </a:r>
            <a:br>
              <a:rPr lang="de-DE" sz="2000" dirty="0" smtClean="0">
                <a:ea typeface="ＭＳ Ｐゴシック"/>
              </a:rPr>
            </a:br>
            <a:r>
              <a:rPr lang="fr-FR" sz="2000" dirty="0" smtClean="0">
                <a:ea typeface="ＭＳ Ｐゴシック"/>
              </a:rPr>
              <a:t>Department of Chemical Engineering</a:t>
            </a:r>
            <a:br>
              <a:rPr lang="fr-FR" sz="2000" dirty="0" smtClean="0">
                <a:ea typeface="ＭＳ Ｐゴシック"/>
              </a:rPr>
            </a:br>
            <a:r>
              <a:rPr lang="fr-FR" sz="2000" dirty="0" smtClean="0">
                <a:ea typeface="ＭＳ Ｐゴシック"/>
              </a:rPr>
              <a:t>Université de Liège</a:t>
            </a:r>
            <a:br>
              <a:rPr lang="fr-FR" sz="2000" dirty="0" smtClean="0">
                <a:ea typeface="ＭＳ Ｐゴシック"/>
              </a:rPr>
            </a:br>
            <a:r>
              <a:rPr lang="fr-FR" sz="2000" dirty="0">
                <a:ea typeface="ＭＳ Ｐゴシック"/>
              </a:rPr>
              <a:t>https://www.chemeng.uliege.be</a:t>
            </a:r>
            <a:endParaRPr lang="fr-BE" dirty="0"/>
          </a:p>
        </p:txBody>
      </p:sp>
      <p:pic>
        <p:nvPicPr>
          <p:cNvPr id="4" name="Picture 2" descr="N:\bereich\10+\13-ef+\13-ef-alle\2_Akquise\1_Laufend\1.57 Phos4You\08_Kommunikation\05_Tools_Visual identity\01_Logos\Project_Logo\Phos4You_Project_int#3744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83" y="-102421"/>
            <a:ext cx="2814518" cy="1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http://www.nweurope.eu/projects/project-search/phos4you-phosphorus-recovery-from-waste-water-for-your-life/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Doetsch</a:t>
            </a:r>
            <a:r>
              <a:rPr lang="en-US" sz="1600" dirty="0"/>
              <a:t>, P., </a:t>
            </a:r>
            <a:r>
              <a:rPr lang="en-US" sz="1600" dirty="0" err="1"/>
              <a:t>Pinnekamp</a:t>
            </a:r>
            <a:r>
              <a:rPr lang="en-US" sz="1600" dirty="0"/>
              <a:t>, Johannes, Montag, D., </a:t>
            </a:r>
            <a:r>
              <a:rPr lang="en-US" sz="1600" dirty="0" err="1"/>
              <a:t>Rath</a:t>
            </a:r>
            <a:r>
              <a:rPr lang="en-US" sz="1600" dirty="0"/>
              <a:t>, W., </a:t>
            </a:r>
            <a:r>
              <a:rPr lang="en-US" sz="1600" dirty="0" err="1"/>
              <a:t>Grömping</a:t>
            </a:r>
            <a:r>
              <a:rPr lang="en-US" sz="1600" dirty="0"/>
              <a:t>, M., 2010. </a:t>
            </a:r>
            <a:r>
              <a:rPr lang="en-US" sz="1600" dirty="0" err="1"/>
              <a:t>Rückgewinnung</a:t>
            </a:r>
            <a:r>
              <a:rPr lang="en-US" sz="1600" dirty="0"/>
              <a:t> von </a:t>
            </a:r>
            <a:r>
              <a:rPr lang="en-US" sz="1600" dirty="0" err="1"/>
              <a:t>Pflanzennährstoffen</a:t>
            </a:r>
            <a:r>
              <a:rPr lang="en-US" sz="1600" dirty="0"/>
              <a:t>, </a:t>
            </a:r>
            <a:r>
              <a:rPr lang="en-US" sz="1600" dirty="0" err="1"/>
              <a:t>insbesondere</a:t>
            </a:r>
            <a:r>
              <a:rPr lang="en-US" sz="1600" dirty="0"/>
              <a:t> Phosphor </a:t>
            </a:r>
            <a:r>
              <a:rPr lang="en-US" sz="1600" dirty="0" err="1"/>
              <a:t>aus</a:t>
            </a:r>
            <a:r>
              <a:rPr lang="en-US" sz="1600" dirty="0"/>
              <a:t> der </a:t>
            </a:r>
            <a:r>
              <a:rPr lang="en-US" sz="1600" dirty="0" err="1"/>
              <a:t>Asche</a:t>
            </a:r>
            <a:r>
              <a:rPr lang="en-US" sz="1600" dirty="0"/>
              <a:t> von </a:t>
            </a:r>
            <a:r>
              <a:rPr lang="en-US" sz="1600" dirty="0" err="1"/>
              <a:t>Klärschlamm</a:t>
            </a:r>
            <a:r>
              <a:rPr lang="en-US" sz="1600" dirty="0"/>
              <a:t> (</a:t>
            </a:r>
            <a:r>
              <a:rPr lang="en-US" sz="1600" dirty="0" err="1"/>
              <a:t>Abschlussbericht</a:t>
            </a:r>
            <a:r>
              <a:rPr lang="en-US" sz="1600" dirty="0"/>
              <a:t> PASCH). </a:t>
            </a:r>
            <a:r>
              <a:rPr lang="en-US" sz="1600" dirty="0" err="1"/>
              <a:t>Institut</a:t>
            </a:r>
            <a:r>
              <a:rPr lang="en-US" sz="1600" dirty="0"/>
              <a:t> 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dirty="0" err="1"/>
              <a:t>Siedlungswasserwirtschaft</a:t>
            </a:r>
            <a:r>
              <a:rPr lang="en-US" sz="1600" dirty="0"/>
              <a:t> der RWTH Aachen, Aachen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Bednarz, A., </a:t>
            </a:r>
            <a:r>
              <a:rPr lang="en-US" sz="1600" dirty="0" err="1"/>
              <a:t>Rüngeler</a:t>
            </a:r>
            <a:r>
              <a:rPr lang="en-US" sz="1600" dirty="0"/>
              <a:t>, B., Pfennig, A., 2014. Use of Cascaded Option Trees in Chemical-Engineering Process Development. Chem. </a:t>
            </a:r>
            <a:r>
              <a:rPr lang="en-US" sz="1600" dirty="0" err="1"/>
              <a:t>Ing</a:t>
            </a:r>
            <a:r>
              <a:rPr lang="en-US" sz="1600" dirty="0"/>
              <a:t>. Tech. 86, 611-620. 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836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PULSE process concept</a:t>
            </a:r>
          </a:p>
          <a:p>
            <a:r>
              <a:rPr lang="en-US" dirty="0"/>
              <a:t>p</a:t>
            </a:r>
            <a:r>
              <a:rPr lang="en-US" dirty="0" smtClean="0"/>
              <a:t>rocess development</a:t>
            </a:r>
          </a:p>
          <a:p>
            <a:pPr lvl="1"/>
            <a:r>
              <a:rPr lang="en-US" dirty="0" smtClean="0"/>
              <a:t>SLE modelling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ascaded option tree</a:t>
            </a:r>
            <a:endParaRPr lang="en-US" dirty="0"/>
          </a:p>
          <a:p>
            <a:pPr marL="342900" lvl="1" indent="-342900">
              <a:buFont typeface="Wingdings" pitchFamily="2" charset="2"/>
              <a:buChar char="n"/>
            </a:pPr>
            <a:r>
              <a:rPr lang="en-US" sz="3200" dirty="0" smtClean="0"/>
              <a:t>experimental </a:t>
            </a:r>
            <a:r>
              <a:rPr lang="en-US" sz="3200" dirty="0"/>
              <a:t>results</a:t>
            </a:r>
          </a:p>
          <a:p>
            <a:pPr marL="342900" lvl="1" indent="-342900">
              <a:buFont typeface="Wingdings" pitchFamily="2" charset="2"/>
              <a:buChar char="n"/>
            </a:pPr>
            <a:r>
              <a:rPr lang="en-US" sz="3200" dirty="0" smtClean="0"/>
              <a:t>summary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223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5" name="Picture 2" descr="https://www.taurus.ag/wp-content/uploads/2017/12/Taurus-Inbound-Blog-Nov2017-Phosphorus-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98" y="3434174"/>
            <a:ext cx="3543202" cy="23668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34942838"/>
              </p:ext>
            </p:extLst>
          </p:nvPr>
        </p:nvGraphicFramePr>
        <p:xfrm>
          <a:off x="2478888" y="184728"/>
          <a:ext cx="3543452" cy="364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7200" y="1490008"/>
            <a:ext cx="49997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ssential element for all forms of life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finite resource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EU imports more than 90% of 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sewage has potential </a:t>
            </a:r>
            <a:r>
              <a:rPr lang="en-US" sz="2400" dirty="0"/>
              <a:t>to cover more than 20% of P demand in North-West </a:t>
            </a:r>
            <a:r>
              <a:rPr lang="en-US" sz="2400" dirty="0" smtClean="0"/>
              <a:t>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2" descr="https://upload.wikimedia.org/wikipedia/commons/2/26/Fossiliferous_peloidal_phosphorite%2C_Yunnan_Province_Ch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80" y="794909"/>
            <a:ext cx="1905159" cy="175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6827" y="2545507"/>
            <a:ext cx="163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ock phosphate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PULSE </a:t>
            </a:r>
            <a:r>
              <a:rPr lang="en-US" dirty="0"/>
              <a:t>(Phosphorus University of Liege Sludge Extraction)</a:t>
            </a:r>
            <a:r>
              <a:rPr lang="fr-BE" dirty="0" smtClean="0"/>
              <a:t> </a:t>
            </a:r>
            <a:r>
              <a:rPr lang="fr-BE" dirty="0" err="1" smtClean="0"/>
              <a:t>process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4</a:t>
            </a:fld>
            <a:endParaRPr lang="fr-BE" dirty="0"/>
          </a:p>
        </p:txBody>
      </p:sp>
      <p:grpSp>
        <p:nvGrpSpPr>
          <p:cNvPr id="3" name="Group 2"/>
          <p:cNvGrpSpPr/>
          <p:nvPr/>
        </p:nvGrpSpPr>
        <p:grpSpPr>
          <a:xfrm>
            <a:off x="362708" y="1277268"/>
            <a:ext cx="8723542" cy="4857746"/>
            <a:chOff x="492987" y="879975"/>
            <a:chExt cx="8723542" cy="4857746"/>
          </a:xfrm>
        </p:grpSpPr>
        <p:grpSp>
          <p:nvGrpSpPr>
            <p:cNvPr id="5" name="Group 4"/>
            <p:cNvGrpSpPr/>
            <p:nvPr/>
          </p:nvGrpSpPr>
          <p:grpSpPr>
            <a:xfrm>
              <a:off x="492987" y="879975"/>
              <a:ext cx="7990198" cy="4187977"/>
              <a:chOff x="-98944" y="1107340"/>
              <a:chExt cx="8768551" cy="5461371"/>
            </a:xfrm>
          </p:grpSpPr>
          <p:cxnSp>
            <p:nvCxnSpPr>
              <p:cNvPr id="6" name="Connecteur droit avec flèche 14"/>
              <p:cNvCxnSpPr>
                <a:stCxn id="34" idx="3"/>
                <a:endCxn id="17" idx="3"/>
              </p:cNvCxnSpPr>
              <p:nvPr/>
            </p:nvCxnSpPr>
            <p:spPr>
              <a:xfrm flipV="1">
                <a:off x="1584969" y="2408219"/>
                <a:ext cx="341078" cy="2706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7" name="Connecteur droit avec flèche 15"/>
              <p:cNvCxnSpPr>
                <a:stCxn id="17" idx="0"/>
                <a:endCxn id="18" idx="3"/>
              </p:cNvCxnSpPr>
              <p:nvPr/>
            </p:nvCxnSpPr>
            <p:spPr>
              <a:xfrm>
                <a:off x="3822184" y="2408218"/>
                <a:ext cx="341078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" name="Connecteur droit avec flèche 18"/>
              <p:cNvCxnSpPr>
                <a:stCxn id="18" idx="0"/>
                <a:endCxn id="19" idx="3"/>
              </p:cNvCxnSpPr>
              <p:nvPr/>
            </p:nvCxnSpPr>
            <p:spPr>
              <a:xfrm flipV="1">
                <a:off x="6059397" y="2407276"/>
                <a:ext cx="341078" cy="942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9" name="Connecteur droit avec flèche 37"/>
              <p:cNvCxnSpPr>
                <a:stCxn id="10" idx="2"/>
                <a:endCxn id="18" idx="4"/>
              </p:cNvCxnSpPr>
              <p:nvPr/>
            </p:nvCxnSpPr>
            <p:spPr>
              <a:xfrm>
                <a:off x="4328019" y="1629108"/>
                <a:ext cx="2786" cy="38092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10" name="ZoneTexte 39"/>
              <p:cNvSpPr txBox="1"/>
              <p:nvPr/>
            </p:nvSpPr>
            <p:spPr>
              <a:xfrm>
                <a:off x="3992723" y="1107340"/>
                <a:ext cx="670592" cy="521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cid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ZoneTexte 47"/>
              <p:cNvSpPr txBox="1"/>
              <p:nvPr/>
            </p:nvSpPr>
            <p:spPr>
              <a:xfrm>
                <a:off x="6569140" y="2949312"/>
                <a:ext cx="1112140" cy="923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o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rganic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olvent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" name="Connecteur droit avec flèche 48"/>
              <p:cNvCxnSpPr/>
              <p:nvPr/>
            </p:nvCxnSpPr>
            <p:spPr>
              <a:xfrm flipH="1">
                <a:off x="3481121" y="3848313"/>
                <a:ext cx="1" cy="394444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15" name="ZoneTexte 50"/>
              <p:cNvSpPr txBox="1"/>
              <p:nvPr/>
            </p:nvSpPr>
            <p:spPr>
              <a:xfrm>
                <a:off x="2915372" y="3360606"/>
                <a:ext cx="1131489" cy="521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</a:rPr>
                  <a:t>b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ase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/Ca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6" name="Connecteur en angle 53"/>
              <p:cNvCxnSpPr>
                <a:stCxn id="19" idx="0"/>
                <a:endCxn id="20" idx="0"/>
              </p:cNvCxnSpPr>
              <p:nvPr/>
            </p:nvCxnSpPr>
            <p:spPr>
              <a:xfrm flipH="1">
                <a:off x="7286969" y="2407276"/>
                <a:ext cx="1009643" cy="2257163"/>
              </a:xfrm>
              <a:prstGeom prst="bentConnector3">
                <a:avLst>
                  <a:gd name="adj1" fmla="val -21683"/>
                </a:avLst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17" name="Hexagone 66"/>
              <p:cNvSpPr/>
              <p:nvPr/>
            </p:nvSpPr>
            <p:spPr>
              <a:xfrm>
                <a:off x="1926048" y="2010032"/>
                <a:ext cx="1896136" cy="796373"/>
              </a:xfrm>
              <a:prstGeom prst="hexagon">
                <a:avLst/>
              </a:prstGeom>
              <a:solidFill>
                <a:srgbClr val="F79646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drying</a:t>
                </a:r>
              </a:p>
            </p:txBody>
          </p:sp>
          <p:sp>
            <p:nvSpPr>
              <p:cNvPr id="18" name="Hexagone 70"/>
              <p:cNvSpPr/>
              <p:nvPr/>
            </p:nvSpPr>
            <p:spPr>
              <a:xfrm>
                <a:off x="4163261" y="2010032"/>
                <a:ext cx="1896136" cy="796373"/>
              </a:xfrm>
              <a:prstGeom prst="hexagon">
                <a:avLst/>
              </a:prstGeom>
              <a:solidFill>
                <a:srgbClr val="4BACC6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l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eaching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Hexagone 71"/>
              <p:cNvSpPr/>
              <p:nvPr/>
            </p:nvSpPr>
            <p:spPr>
              <a:xfrm>
                <a:off x="6400476" y="2009089"/>
                <a:ext cx="1896136" cy="796373"/>
              </a:xfrm>
              <a:prstGeom prst="hexagon">
                <a:avLst/>
              </a:prstGeom>
              <a:solidFill>
                <a:srgbClr val="C0504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s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eparation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Hexagone 72"/>
              <p:cNvSpPr/>
              <p:nvPr/>
            </p:nvSpPr>
            <p:spPr>
              <a:xfrm>
                <a:off x="5046081" y="4266252"/>
                <a:ext cx="2240888" cy="796373"/>
              </a:xfrm>
              <a:prstGeom prst="hexagon">
                <a:avLst/>
              </a:prstGeom>
              <a:solidFill>
                <a:srgbClr val="4F81B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white"/>
                    </a:solidFill>
                  </a:rPr>
                  <a:t>r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eactive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 extraction</a:t>
                </a:r>
              </a:p>
            </p:txBody>
          </p:sp>
          <p:sp>
            <p:nvSpPr>
              <p:cNvPr id="21" name="Hexagone 74"/>
              <p:cNvSpPr/>
              <p:nvPr/>
            </p:nvSpPr>
            <p:spPr>
              <a:xfrm>
                <a:off x="5046081" y="5377894"/>
                <a:ext cx="2240888" cy="796373"/>
              </a:xfrm>
              <a:prstGeom prst="hexagon">
                <a:avLst/>
              </a:prstGeom>
              <a:solidFill>
                <a:srgbClr val="4F81B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re-extraction</a:t>
                </a:r>
              </a:p>
            </p:txBody>
          </p:sp>
          <p:cxnSp>
            <p:nvCxnSpPr>
              <p:cNvPr id="22" name="Connecteur droit avec flèche 94"/>
              <p:cNvCxnSpPr>
                <a:stCxn id="20" idx="3"/>
                <a:endCxn id="36" idx="0"/>
              </p:cNvCxnSpPr>
              <p:nvPr/>
            </p:nvCxnSpPr>
            <p:spPr>
              <a:xfrm flipH="1">
                <a:off x="4429188" y="4664439"/>
                <a:ext cx="616893" cy="1649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3" name="Connecteur droit avec flèche 96"/>
              <p:cNvCxnSpPr>
                <a:stCxn id="20" idx="2"/>
                <a:endCxn id="21" idx="4"/>
              </p:cNvCxnSpPr>
              <p:nvPr/>
            </p:nvCxnSpPr>
            <p:spPr>
              <a:xfrm>
                <a:off x="5218457" y="5062625"/>
                <a:ext cx="0" cy="315269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4" name="Connecteur droit avec flèche 98"/>
              <p:cNvCxnSpPr>
                <a:stCxn id="21" idx="5"/>
                <a:endCxn id="20" idx="1"/>
              </p:cNvCxnSpPr>
              <p:nvPr/>
            </p:nvCxnSpPr>
            <p:spPr>
              <a:xfrm flipV="1">
                <a:off x="7114593" y="5062625"/>
                <a:ext cx="0" cy="315269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5" name="Connecteur droit avec flèche 100"/>
              <p:cNvCxnSpPr>
                <a:stCxn id="13" idx="2"/>
                <a:endCxn id="20" idx="5"/>
              </p:cNvCxnSpPr>
              <p:nvPr/>
            </p:nvCxnSpPr>
            <p:spPr>
              <a:xfrm flipH="1">
                <a:off x="7119425" y="3872438"/>
                <a:ext cx="5786" cy="393814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6" name="ZoneTexte 112"/>
              <p:cNvSpPr txBox="1"/>
              <p:nvPr/>
            </p:nvSpPr>
            <p:spPr>
              <a:xfrm>
                <a:off x="3055603" y="5448364"/>
                <a:ext cx="851032" cy="521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CaP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/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7" name="Connecteur droit avec flèche 121"/>
              <p:cNvCxnSpPr>
                <a:stCxn id="19" idx="1"/>
                <a:endCxn id="28" idx="0"/>
              </p:cNvCxnSpPr>
              <p:nvPr/>
            </p:nvCxnSpPr>
            <p:spPr>
              <a:xfrm flipH="1">
                <a:off x="8125892" y="2805463"/>
                <a:ext cx="3175" cy="387633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8" name="ZoneTexte 123"/>
              <p:cNvSpPr txBox="1"/>
              <p:nvPr/>
            </p:nvSpPr>
            <p:spPr>
              <a:xfrm>
                <a:off x="7681325" y="3193096"/>
                <a:ext cx="889134" cy="923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solid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waste</a:t>
                </a:r>
              </a:p>
            </p:txBody>
          </p:sp>
          <p:cxnSp>
            <p:nvCxnSpPr>
              <p:cNvPr id="29" name="Connecteur droit avec flèche 130"/>
              <p:cNvCxnSpPr>
                <a:stCxn id="36" idx="2"/>
                <a:endCxn id="35" idx="1"/>
              </p:cNvCxnSpPr>
              <p:nvPr/>
            </p:nvCxnSpPr>
            <p:spPr>
              <a:xfrm flipH="1">
                <a:off x="1584969" y="4666088"/>
                <a:ext cx="948083" cy="199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0" name="Connecteur droit avec flèche 134"/>
              <p:cNvCxnSpPr>
                <a:stCxn id="21" idx="0"/>
                <a:endCxn id="31" idx="1"/>
              </p:cNvCxnSpPr>
              <p:nvPr/>
            </p:nvCxnSpPr>
            <p:spPr>
              <a:xfrm>
                <a:off x="7286968" y="5776080"/>
                <a:ext cx="407713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1" name="ZoneTexte 135"/>
              <p:cNvSpPr txBox="1"/>
              <p:nvPr/>
            </p:nvSpPr>
            <p:spPr>
              <a:xfrm>
                <a:off x="7694681" y="5515197"/>
                <a:ext cx="974926" cy="521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</a:rPr>
                  <a:t>m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etals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2" name="Connecteur droit avec flèche 139"/>
              <p:cNvCxnSpPr>
                <a:endCxn id="21" idx="2"/>
              </p:cNvCxnSpPr>
              <p:nvPr/>
            </p:nvCxnSpPr>
            <p:spPr>
              <a:xfrm flipV="1">
                <a:off x="5218457" y="6174267"/>
                <a:ext cx="0" cy="394444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33" name="Groupe 169"/>
              <p:cNvGrpSpPr/>
              <p:nvPr/>
            </p:nvGrpSpPr>
            <p:grpSpPr>
              <a:xfrm>
                <a:off x="2533052" y="4267901"/>
                <a:ext cx="1896136" cy="796373"/>
                <a:chOff x="1957850" y="4267901"/>
                <a:chExt cx="1896136" cy="796373"/>
              </a:xfrm>
            </p:grpSpPr>
            <p:sp>
              <p:nvSpPr>
                <p:cNvPr id="36" name="Rogner un rectangle avec un coin du même côté 104"/>
                <p:cNvSpPr/>
                <p:nvPr/>
              </p:nvSpPr>
              <p:spPr>
                <a:xfrm flipV="1">
                  <a:off x="1957850" y="4267901"/>
                  <a:ext cx="1896136" cy="796373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rgbClr val="92D05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ZoneTexte 168"/>
                <p:cNvSpPr txBox="1"/>
                <p:nvPr/>
              </p:nvSpPr>
              <p:spPr>
                <a:xfrm>
                  <a:off x="2069261" y="4403556"/>
                  <a:ext cx="1673311" cy="5217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p</a:t>
                  </a:r>
                  <a:r>
                    <a:rPr kumimoji="0" lang="en-US" sz="20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recipitation</a:t>
                  </a: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4" name="Pentagone 2"/>
              <p:cNvSpPr/>
              <p:nvPr/>
            </p:nvSpPr>
            <p:spPr>
              <a:xfrm>
                <a:off x="-98944" y="1949362"/>
                <a:ext cx="1683913" cy="923125"/>
              </a:xfrm>
              <a:prstGeom prst="homePlat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dewatered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ludge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Pentagone 8"/>
              <p:cNvSpPr/>
              <p:nvPr/>
            </p:nvSpPr>
            <p:spPr>
              <a:xfrm flipH="1">
                <a:off x="-98944" y="4206523"/>
                <a:ext cx="1683913" cy="923125"/>
              </a:xfrm>
              <a:prstGeom prst="homePlat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</a:rPr>
                  <a:t>w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aste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water</a:t>
                </a:r>
              </a:p>
            </p:txBody>
          </p:sp>
        </p:grpSp>
        <p:cxnSp>
          <p:nvCxnSpPr>
            <p:cNvPr id="38" name="Connecteur droit avec flèche 108"/>
            <p:cNvCxnSpPr>
              <a:stCxn id="36" idx="3"/>
              <a:endCxn id="26" idx="0"/>
            </p:cNvCxnSpPr>
            <p:nvPr/>
          </p:nvCxnSpPr>
          <p:spPr>
            <a:xfrm flipH="1">
              <a:off x="3755261" y="3914296"/>
              <a:ext cx="1" cy="294533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39" name="Parenthèses 112"/>
            <p:cNvSpPr/>
            <p:nvPr/>
          </p:nvSpPr>
          <p:spPr>
            <a:xfrm>
              <a:off x="2378939" y="1461214"/>
              <a:ext cx="2011113" cy="1013773"/>
            </a:xfrm>
            <a:prstGeom prst="bracketPair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34E9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ZoneTexte 140"/>
            <p:cNvSpPr txBox="1"/>
            <p:nvPr/>
          </p:nvSpPr>
          <p:spPr>
            <a:xfrm>
              <a:off x="4619172" y="5029835"/>
              <a:ext cx="236152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re-extraction agent/NH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42" name="ZoneTexte 123"/>
            <p:cNvSpPr txBox="1"/>
            <p:nvPr/>
          </p:nvSpPr>
          <p:spPr>
            <a:xfrm>
              <a:off x="7279387" y="3546048"/>
              <a:ext cx="193714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 + impurities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5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93937"/>
              </p:ext>
            </p:extLst>
          </p:nvPr>
        </p:nvGraphicFramePr>
        <p:xfrm>
          <a:off x="457200" y="383306"/>
          <a:ext cx="7801897" cy="5969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83306"/>
                        <a:ext cx="7801897" cy="5969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odelling: SLE &amp; speciation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33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odelling tool: non-linear data fitting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6</a:t>
            </a:fld>
            <a:endParaRPr lang="fr-B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510316"/>
              </p:ext>
            </p:extLst>
          </p:nvPr>
        </p:nvGraphicFramePr>
        <p:xfrm>
          <a:off x="619433" y="680398"/>
          <a:ext cx="7310012" cy="559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9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433" y="680398"/>
                        <a:ext cx="7310012" cy="5593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4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600"/>
            <a:ext cx="8244348" cy="524326"/>
          </a:xfrm>
        </p:spPr>
        <p:txBody>
          <a:bodyPr/>
          <a:lstStyle/>
          <a:p>
            <a:r>
              <a:rPr lang="en-US" dirty="0" smtClean="0"/>
              <a:t>cascaded option tree: drying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142153" y="1592847"/>
            <a:ext cx="1642151" cy="78319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fr-BE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fr-BE" sz="20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fr-BE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sludge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42153" y="3404946"/>
            <a:ext cx="1642151" cy="78319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rying conditions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Straight Arrow Connector 98"/>
          <p:cNvCxnSpPr>
            <a:stCxn id="6" idx="2"/>
            <a:endCxn id="98" idx="0"/>
          </p:cNvCxnSpPr>
          <p:nvPr/>
        </p:nvCxnSpPr>
        <p:spPr>
          <a:xfrm>
            <a:off x="963229" y="2376040"/>
            <a:ext cx="0" cy="10289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53029"/>
              </p:ext>
            </p:extLst>
          </p:nvPr>
        </p:nvGraphicFramePr>
        <p:xfrm>
          <a:off x="2520621" y="3202183"/>
          <a:ext cx="4667034" cy="1188720"/>
        </p:xfrm>
        <a:graphic>
          <a:graphicData uri="http://schemas.openxmlformats.org/drawingml/2006/table">
            <a:tbl>
              <a:tblPr firstRow="1" bandRow="1"/>
              <a:tblGrid>
                <a:gridCol w="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0282">
                  <a:extLst>
                    <a:ext uri="{9D8B030D-6E8A-4147-A177-3AD203B41FA5}">
                      <a16:colId xmlns:a16="http://schemas.microsoft.com/office/drawing/2014/main" val="237569648"/>
                    </a:ext>
                  </a:extLst>
                </a:gridCol>
                <a:gridCol w="366746">
                  <a:extLst>
                    <a:ext uri="{9D8B030D-6E8A-4147-A177-3AD203B41FA5}">
                      <a16:colId xmlns:a16="http://schemas.microsoft.com/office/drawing/2014/main" val="37708545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6E96AC"/>
                      </a:solidFill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dewatered sludge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-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E96AC"/>
                      </a:solidFill>
                    </a:lnR>
                    <a:lnT w="12700" cmpd="sng">
                      <a:solidFill>
                        <a:srgbClr val="6E96AC"/>
                      </a:solidFill>
                    </a:lnT>
                    <a:lnB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921494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6E96AC"/>
                      </a:solidFill>
                    </a:lnL>
                    <a:lnR w="12700" cmpd="sng">
                      <a:solidFill>
                        <a:srgbClr val="6E96AC"/>
                      </a:solidFill>
                    </a:lnR>
                    <a:lnT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fr-B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convective air drying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6E96AC"/>
                      </a:solidFill>
                    </a:lnL>
                    <a:lnR w="12700" cmpd="sng">
                      <a:solidFill>
                        <a:srgbClr val="6E96AC"/>
                      </a:solidFill>
                    </a:lnR>
                    <a:lnT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6E96AC"/>
                      </a:solidFill>
                    </a:lnL>
                    <a:lnR w="12700" cmpd="sng">
                      <a:solidFill>
                        <a:srgbClr val="6E96AC"/>
                      </a:solidFill>
                    </a:lnR>
                    <a:lnT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6E96AC"/>
                      </a:solidFill>
                    </a:lnL>
                    <a:lnR w="12700" cmpd="sng">
                      <a:solidFill>
                        <a:srgbClr val="6E96AC"/>
                      </a:solidFill>
                    </a:lnR>
                    <a:lnT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6E96AC"/>
                      </a:solidFill>
                    </a:lnL>
                    <a:lnR w="12700" cmpd="sng">
                      <a:solidFill>
                        <a:srgbClr val="6E96AC"/>
                      </a:solidFill>
                    </a:lnR>
                    <a:lnT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E96AC"/>
                      </a:solidFill>
                    </a:lnR>
                    <a:lnT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endParaRPr 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6E96AC"/>
                      </a:solidFill>
                    </a:lnL>
                    <a:lnR w="12700" cmpd="sng">
                      <a:solidFill>
                        <a:srgbClr val="6E96AC"/>
                      </a:solidFill>
                    </a:lnR>
                    <a:lnT w="12700" cmpd="sng">
                      <a:solidFill>
                        <a:srgbClr val="6E96AC"/>
                      </a:solidFill>
                    </a:lnT>
                    <a:lnB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fr-B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</a:t>
                      </a:r>
                      <a:r>
                        <a:rPr lang="fr-BE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drying (no air)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6E96AC"/>
                      </a:solidFill>
                    </a:lnL>
                    <a:lnR w="12700" cmpd="sng">
                      <a:solidFill>
                        <a:srgbClr val="6E96AC"/>
                      </a:solidFill>
                    </a:lnR>
                    <a:lnT w="12700" cmpd="sng">
                      <a:solidFill>
                        <a:srgbClr val="6E96AC"/>
                      </a:solidFill>
                    </a:lnT>
                    <a:lnB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6E96AC"/>
                      </a:solidFill>
                    </a:lnL>
                    <a:lnR w="12700" cmpd="sng">
                      <a:solidFill>
                        <a:srgbClr val="6E96AC"/>
                      </a:solidFill>
                    </a:lnR>
                    <a:lnT w="12700" cmpd="sng">
                      <a:solidFill>
                        <a:srgbClr val="6E96AC"/>
                      </a:solidFill>
                    </a:lnT>
                    <a:lnB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6E96AC"/>
                      </a:solidFill>
                    </a:lnL>
                    <a:lnR w="12700" cmpd="sng">
                      <a:solidFill>
                        <a:srgbClr val="6E96AC"/>
                      </a:solidFill>
                    </a:lnR>
                    <a:lnT w="12700" cmpd="sng">
                      <a:solidFill>
                        <a:srgbClr val="6E96AC"/>
                      </a:solidFill>
                    </a:lnT>
                    <a:lnB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6E96AC"/>
                      </a:solidFill>
                    </a:lnL>
                    <a:lnR w="12700" cmpd="sng">
                      <a:solidFill>
                        <a:srgbClr val="6E96AC"/>
                      </a:solidFill>
                    </a:lnR>
                    <a:lnT w="12700" cmpd="sng">
                      <a:solidFill>
                        <a:srgbClr val="6E96AC"/>
                      </a:solidFill>
                    </a:lnT>
                    <a:lnB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E96AC"/>
                      </a:solidFill>
                    </a:lnR>
                    <a:lnT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0" name="Elbow Connector 109"/>
          <p:cNvCxnSpPr/>
          <p:nvPr/>
        </p:nvCxnSpPr>
        <p:spPr>
          <a:xfrm>
            <a:off x="5082561" y="2385136"/>
            <a:ext cx="868458" cy="817516"/>
          </a:xfrm>
          <a:prstGeom prst="bentConnector3">
            <a:avLst>
              <a:gd name="adj1" fmla="val 99687"/>
            </a:avLst>
          </a:prstGeom>
          <a:noFill/>
          <a:ln w="25400" cap="flat" cmpd="sng" algn="ctr">
            <a:solidFill>
              <a:srgbClr val="000000"/>
            </a:solidFill>
            <a:prstDash val="sysDash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2" name="Elbow Connector 111"/>
          <p:cNvCxnSpPr/>
          <p:nvPr/>
        </p:nvCxnSpPr>
        <p:spPr>
          <a:xfrm rot="16200000" flipH="1">
            <a:off x="5025805" y="1247027"/>
            <a:ext cx="1997965" cy="1897679"/>
          </a:xfrm>
          <a:prstGeom prst="bentConnector3">
            <a:avLst>
              <a:gd name="adj1" fmla="val 297"/>
            </a:avLst>
          </a:prstGeom>
          <a:noFill/>
          <a:ln w="25400" cap="flat" cmpd="sng" algn="ctr">
            <a:solidFill>
              <a:srgbClr val="000000"/>
            </a:solidFill>
            <a:prstDash val="sysDash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3" name="Elbow Connector 112"/>
          <p:cNvCxnSpPr/>
          <p:nvPr/>
        </p:nvCxnSpPr>
        <p:spPr>
          <a:xfrm>
            <a:off x="5066551" y="1984444"/>
            <a:ext cx="1244546" cy="1217739"/>
          </a:xfrm>
          <a:prstGeom prst="bentConnector3">
            <a:avLst>
              <a:gd name="adj1" fmla="val 99532"/>
            </a:avLst>
          </a:prstGeom>
          <a:noFill/>
          <a:ln w="25400" cap="flat" cmpd="sng" algn="ctr">
            <a:solidFill>
              <a:srgbClr val="000000"/>
            </a:solidFill>
            <a:prstDash val="sysDash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53141"/>
              </p:ext>
            </p:extLst>
          </p:nvPr>
        </p:nvGraphicFramePr>
        <p:xfrm>
          <a:off x="1911458" y="993375"/>
          <a:ext cx="3164490" cy="1981200"/>
        </p:xfrm>
        <a:graphic>
          <a:graphicData uri="http://schemas.openxmlformats.org/drawingml/2006/table">
            <a:tbl>
              <a:tblPr firstRow="1" bandRow="1"/>
              <a:tblGrid>
                <a:gridCol w="316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extraction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compatibility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3CAD6"/>
                      </a:solidFill>
                    </a:lnL>
                    <a:lnR w="12700" cmpd="sng">
                      <a:solidFill>
                        <a:srgbClr val="B3CAD6"/>
                      </a:solidFill>
                    </a:lnR>
                    <a:lnT w="12700" cmpd="sng">
                      <a:solidFill>
                        <a:srgbClr val="B3CAD6"/>
                      </a:solidFill>
                    </a:lnT>
                    <a:lnB w="12700" cmpd="sng">
                      <a:solidFill>
                        <a:srgbClr val="B3CAD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49162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B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filtrability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3CAD6"/>
                      </a:solidFill>
                    </a:lnL>
                    <a:lnR w="12700" cmpd="sng">
                      <a:solidFill>
                        <a:srgbClr val="B3CAD6"/>
                      </a:solidFill>
                    </a:lnR>
                    <a:lnT w="12700" cap="flat" cmpd="sng" algn="ctr">
                      <a:solidFill>
                        <a:srgbClr val="B3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B3CAD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leaching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3CAD6"/>
                      </a:solidFill>
                    </a:lnL>
                    <a:lnR w="12700" cmpd="sng">
                      <a:solidFill>
                        <a:srgbClr val="B3CAD6"/>
                      </a:solidFill>
                    </a:lnR>
                    <a:lnT w="12700" cap="flat" cmpd="sng" algn="ctr">
                      <a:solidFill>
                        <a:srgbClr val="B3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19693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B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</a:t>
                      </a:r>
                      <a:r>
                        <a:rPr lang="fr-B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cost</a:t>
                      </a:r>
                    </a:p>
                  </a:txBody>
                  <a:tcPr anchor="ctr">
                    <a:lnL w="12700" cmpd="sng">
                      <a:solidFill>
                        <a:srgbClr val="B3CAD6"/>
                      </a:solidFill>
                    </a:lnL>
                    <a:lnR w="12700" cmpd="sng">
                      <a:solidFill>
                        <a:srgbClr val="B3CAD6"/>
                      </a:solidFill>
                    </a:lnR>
                    <a:lnT w="12700" cmpd="sng">
                      <a:solidFill>
                        <a:srgbClr val="B3CAD6"/>
                      </a:solidFill>
                    </a:lnT>
                    <a:lnB w="12700" cmpd="sng">
                      <a:solidFill>
                        <a:srgbClr val="B3CAD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B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transport/handling/</a:t>
                      </a:r>
                      <a:r>
                        <a:rPr lang="fr-B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</a:t>
                      </a:r>
                      <a:endParaRPr lang="fr-BE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3CAD6"/>
                      </a:solidFill>
                    </a:lnL>
                    <a:lnR w="12700" cmpd="sng">
                      <a:solidFill>
                        <a:srgbClr val="B3CAD6"/>
                      </a:solidFill>
                    </a:lnR>
                    <a:lnT w="12700" cmpd="sng">
                      <a:solidFill>
                        <a:srgbClr val="B3CAD6"/>
                      </a:solidFill>
                    </a:lnT>
                    <a:lnB w="12700" cmpd="sng">
                      <a:solidFill>
                        <a:srgbClr val="B3CAD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15" name="Elbow Connector 114"/>
          <p:cNvCxnSpPr/>
          <p:nvPr/>
        </p:nvCxnSpPr>
        <p:spPr>
          <a:xfrm>
            <a:off x="5092570" y="2765280"/>
            <a:ext cx="493911" cy="436903"/>
          </a:xfrm>
          <a:prstGeom prst="bentConnector3">
            <a:avLst>
              <a:gd name="adj1" fmla="val 99924"/>
            </a:avLst>
          </a:prstGeom>
          <a:noFill/>
          <a:ln w="25400" cap="flat" cmpd="sng" algn="ctr">
            <a:solidFill>
              <a:srgbClr val="000000"/>
            </a:solidFill>
            <a:prstDash val="sysDash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Straight Arrow Connector 30"/>
          <p:cNvCxnSpPr>
            <a:stCxn id="98" idx="3"/>
            <a:endCxn id="109" idx="1"/>
          </p:cNvCxnSpPr>
          <p:nvPr/>
        </p:nvCxnSpPr>
        <p:spPr>
          <a:xfrm>
            <a:off x="1784304" y="3796543"/>
            <a:ext cx="7363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6200000" flipH="1">
            <a:off x="5048921" y="1590427"/>
            <a:ext cx="1645574" cy="1577942"/>
          </a:xfrm>
          <a:prstGeom prst="bentConnector3">
            <a:avLst>
              <a:gd name="adj1" fmla="val 1005"/>
            </a:avLst>
          </a:prstGeom>
          <a:noFill/>
          <a:ln w="25400" cap="flat" cmpd="sng" algn="ctr">
            <a:solidFill>
              <a:srgbClr val="000000"/>
            </a:solidFill>
            <a:prstDash val="sysDash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88835"/>
              </p:ext>
            </p:extLst>
          </p:nvPr>
        </p:nvGraphicFramePr>
        <p:xfrm>
          <a:off x="2738819" y="4661860"/>
          <a:ext cx="1888507" cy="396240"/>
        </p:xfrm>
        <a:graphic>
          <a:graphicData uri="http://schemas.openxmlformats.org/drawingml/2006/table">
            <a:tbl>
              <a:tblPr firstRow="1" bandRow="1"/>
              <a:tblGrid>
                <a:gridCol w="352800">
                  <a:extLst>
                    <a:ext uri="{9D8B030D-6E8A-4147-A177-3AD203B41FA5}">
                      <a16:colId xmlns:a16="http://schemas.microsoft.com/office/drawing/2014/main" val="1828136878"/>
                    </a:ext>
                  </a:extLst>
                </a:gridCol>
                <a:gridCol w="1535707">
                  <a:extLst>
                    <a:ext uri="{9D8B030D-6E8A-4147-A177-3AD203B41FA5}">
                      <a16:colId xmlns:a16="http://schemas.microsoft.com/office/drawing/2014/main" val="348732451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6E96AC"/>
                      </a:solidFill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feasible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21102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8095"/>
              </p:ext>
            </p:extLst>
          </p:nvPr>
        </p:nvGraphicFramePr>
        <p:xfrm>
          <a:off x="2738818" y="5199386"/>
          <a:ext cx="1888507" cy="396240"/>
        </p:xfrm>
        <a:graphic>
          <a:graphicData uri="http://schemas.openxmlformats.org/drawingml/2006/table">
            <a:tbl>
              <a:tblPr firstRow="1" bandRow="1"/>
              <a:tblGrid>
                <a:gridCol w="352800">
                  <a:extLst>
                    <a:ext uri="{9D8B030D-6E8A-4147-A177-3AD203B41FA5}">
                      <a16:colId xmlns:a16="http://schemas.microsoft.com/office/drawing/2014/main" val="1828136878"/>
                    </a:ext>
                  </a:extLst>
                </a:gridCol>
                <a:gridCol w="1535707">
                  <a:extLst>
                    <a:ext uri="{9D8B030D-6E8A-4147-A177-3AD203B41FA5}">
                      <a16:colId xmlns:a16="http://schemas.microsoft.com/office/drawing/2014/main" val="348732451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6E96AC"/>
                      </a:solidFill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21102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06906"/>
              </p:ext>
            </p:extLst>
          </p:nvPr>
        </p:nvGraphicFramePr>
        <p:xfrm>
          <a:off x="4991957" y="4661860"/>
          <a:ext cx="2116766" cy="396240"/>
        </p:xfrm>
        <a:graphic>
          <a:graphicData uri="http://schemas.openxmlformats.org/drawingml/2006/table">
            <a:tbl>
              <a:tblPr firstRow="1" bandRow="1"/>
              <a:tblGrid>
                <a:gridCol w="352800">
                  <a:extLst>
                    <a:ext uri="{9D8B030D-6E8A-4147-A177-3AD203B41FA5}">
                      <a16:colId xmlns:a16="http://schemas.microsoft.com/office/drawing/2014/main" val="1828136878"/>
                    </a:ext>
                  </a:extLst>
                </a:gridCol>
                <a:gridCol w="1763966">
                  <a:extLst>
                    <a:ext uri="{9D8B030D-6E8A-4147-A177-3AD203B41FA5}">
                      <a16:colId xmlns:a16="http://schemas.microsoft.com/office/drawing/2014/main" val="348732451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+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6E96AC"/>
                      </a:solidFill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21102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49464"/>
              </p:ext>
            </p:extLst>
          </p:nvPr>
        </p:nvGraphicFramePr>
        <p:xfrm>
          <a:off x="4991957" y="5176157"/>
          <a:ext cx="2106623" cy="396240"/>
        </p:xfrm>
        <a:graphic>
          <a:graphicData uri="http://schemas.openxmlformats.org/drawingml/2006/table">
            <a:tbl>
              <a:tblPr firstRow="1" bandRow="1"/>
              <a:tblGrid>
                <a:gridCol w="393547">
                  <a:extLst>
                    <a:ext uri="{9D8B030D-6E8A-4147-A177-3AD203B41FA5}">
                      <a16:colId xmlns:a16="http://schemas.microsoft.com/office/drawing/2014/main" val="1828136878"/>
                    </a:ext>
                  </a:extLst>
                </a:gridCol>
                <a:gridCol w="1713076">
                  <a:extLst>
                    <a:ext uri="{9D8B030D-6E8A-4147-A177-3AD203B41FA5}">
                      <a16:colId xmlns:a16="http://schemas.microsoft.com/office/drawing/2014/main" val="348732451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6E96AC"/>
                      </a:solidFill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evaluated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9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E96AC"/>
                      </a:solidFill>
                    </a:lnT>
                    <a:lnB w="12700" cmpd="sng">
                      <a:solidFill>
                        <a:srgbClr val="6E9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211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2153" y="5341284"/>
            <a:ext cx="235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Bednarz, </a:t>
            </a:r>
            <a:r>
              <a:rPr lang="de-DE" dirty="0" smtClean="0"/>
              <a:t>A. </a:t>
            </a:r>
            <a:r>
              <a:rPr lang="de-DE" dirty="0"/>
              <a:t>e</a:t>
            </a:r>
            <a:r>
              <a:rPr lang="de-DE" dirty="0" smtClean="0"/>
              <a:t>t al. 2014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552309" y="3236842"/>
            <a:ext cx="1634681" cy="2086931"/>
            <a:chOff x="5998069" y="-1863896"/>
            <a:chExt cx="2144219" cy="337453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80" b="15189"/>
            <a:stretch/>
          </p:blipFill>
          <p:spPr>
            <a:xfrm>
              <a:off x="5998069" y="-595884"/>
              <a:ext cx="1973880" cy="210652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472279" y="-1863896"/>
              <a:ext cx="1670009" cy="437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dirty="0" err="1"/>
                <a:t>d</a:t>
              </a:r>
              <a:r>
                <a:rPr lang="fr-BE" sz="2000" dirty="0" err="1" smtClean="0"/>
                <a:t>ried</a:t>
              </a:r>
              <a:r>
                <a:rPr lang="fr-BE" sz="2000" dirty="0" smtClean="0"/>
                <a:t> </a:t>
              </a:r>
              <a:r>
                <a:rPr lang="fr-BE" sz="2000" dirty="0" err="1" smtClean="0"/>
                <a:t>sludge</a:t>
              </a:r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03665" y="1127451"/>
            <a:ext cx="2012419" cy="2098175"/>
            <a:chOff x="2992439" y="563499"/>
            <a:chExt cx="3490308" cy="5023653"/>
          </a:xfrm>
        </p:grpSpPr>
        <p:pic>
          <p:nvPicPr>
            <p:cNvPr id="24" name="Picture 1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2"/>
            <a:stretch/>
          </p:blipFill>
          <p:spPr bwMode="auto">
            <a:xfrm>
              <a:off x="3653197" y="2317271"/>
              <a:ext cx="2228174" cy="3269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992439" y="563499"/>
              <a:ext cx="3490308" cy="169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dirty="0" err="1" smtClean="0"/>
                <a:t>dewatered</a:t>
              </a:r>
              <a:r>
                <a:rPr lang="fr-BE" sz="2000" dirty="0" smtClean="0"/>
                <a:t> </a:t>
              </a:r>
              <a:r>
                <a:rPr lang="fr-BE" sz="2000" dirty="0" err="1" smtClean="0"/>
                <a:t>sludge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62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leaching with different acids and 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8</a:t>
            </a:fld>
            <a:endParaRPr lang="fr-BE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608948"/>
              </p:ext>
            </p:extLst>
          </p:nvPr>
        </p:nvGraphicFramePr>
        <p:xfrm>
          <a:off x="612927" y="373475"/>
          <a:ext cx="7918145" cy="605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1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927" y="373475"/>
                        <a:ext cx="7918145" cy="6058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082139" y="1280160"/>
            <a:ext cx="1164657" cy="5582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ludge leach liquor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9</a:t>
            </a:fld>
            <a:endParaRPr lang="fr-BE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5637"/>
              </p:ext>
            </p:extLst>
          </p:nvPr>
        </p:nvGraphicFramePr>
        <p:xfrm>
          <a:off x="170100" y="364336"/>
          <a:ext cx="8320054" cy="636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3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100" y="364336"/>
                        <a:ext cx="8320054" cy="6366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7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18131</TotalTime>
  <Words>500</Words>
  <Application>Microsoft Office PowerPoint</Application>
  <PresentationFormat>On-screen Show (4:3)</PresentationFormat>
  <Paragraphs>159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Cambria Math</vt:lpstr>
      <vt:lpstr>Candara</vt:lpstr>
      <vt:lpstr>Wingdings</vt:lpstr>
      <vt:lpstr>Thème Office</vt:lpstr>
      <vt:lpstr>Graph</vt:lpstr>
      <vt:lpstr>Recovery of Phosphorus from Sewage Sludge and Subsequent Purification Using Reactive Extraction</vt:lpstr>
      <vt:lpstr>agenda</vt:lpstr>
      <vt:lpstr>introduction</vt:lpstr>
      <vt:lpstr>PULSE (Phosphorus University of Liege Sludge Extraction) process </vt:lpstr>
      <vt:lpstr>modelling: SLE &amp; speciation </vt:lpstr>
      <vt:lpstr>modelling tool: non-linear data fitting</vt:lpstr>
      <vt:lpstr>cascaded option tree: drying</vt:lpstr>
      <vt:lpstr>P leaching with different acids and pH</vt:lpstr>
      <vt:lpstr>sludge leach liquor</vt:lpstr>
      <vt:lpstr>reactive extraction with HCl conc. 1mol/L </vt:lpstr>
      <vt:lpstr>reactive extraction of Fe with A336 + TBP</vt:lpstr>
      <vt:lpstr>PULSE product</vt:lpstr>
      <vt:lpstr>summary</vt:lpstr>
      <vt:lpstr>Acknowledegements</vt:lpstr>
      <vt:lpstr>Recovery of Phosphorus from Sewage Sludge and Subsequent Purification Using Reactive Extraction</vt:lpstr>
      <vt:lpstr>References</vt:lpstr>
    </vt:vector>
  </TitlesOfParts>
  <Company>ULg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Zaheer</cp:lastModifiedBy>
  <cp:revision>676</cp:revision>
  <cp:lastPrinted>2019-09-13T15:35:01Z</cp:lastPrinted>
  <dcterms:created xsi:type="dcterms:W3CDTF">2016-06-13T12:56:34Z</dcterms:created>
  <dcterms:modified xsi:type="dcterms:W3CDTF">2019-09-25T10:44:58Z</dcterms:modified>
</cp:coreProperties>
</file>