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76" r:id="rId9"/>
    <p:sldId id="314" r:id="rId10"/>
    <p:sldId id="317" r:id="rId11"/>
    <p:sldId id="318" r:id="rId12"/>
    <p:sldId id="319" r:id="rId13"/>
    <p:sldId id="320" r:id="rId14"/>
    <p:sldId id="321" r:id="rId15"/>
    <p:sldId id="322" r:id="rId16"/>
    <p:sldId id="315" r:id="rId17"/>
    <p:sldId id="316" r:id="rId18"/>
    <p:sldId id="323" r:id="rId19"/>
    <p:sldId id="324" r:id="rId20"/>
    <p:sldId id="282" r:id="rId21"/>
    <p:sldId id="283" r:id="rId22"/>
    <p:sldId id="285" r:id="rId23"/>
    <p:sldId id="286" r:id="rId24"/>
    <p:sldId id="288" r:id="rId25"/>
    <p:sldId id="294" r:id="rId26"/>
    <p:sldId id="295" r:id="rId27"/>
    <p:sldId id="296" r:id="rId28"/>
    <p:sldId id="297" r:id="rId29"/>
    <p:sldId id="325" r:id="rId30"/>
    <p:sldId id="326" r:id="rId31"/>
    <p:sldId id="327" r:id="rId32"/>
    <p:sldId id="328" r:id="rId33"/>
    <p:sldId id="329" r:id="rId34"/>
    <p:sldId id="330" r:id="rId35"/>
    <p:sldId id="307" r:id="rId36"/>
    <p:sldId id="331" r:id="rId37"/>
    <p:sldId id="332" r:id="rId38"/>
    <p:sldId id="333" r:id="rId39"/>
    <p:sldId id="334" r:id="rId40"/>
    <p:sldId id="335" r:id="rId41"/>
    <p:sldId id="301" r:id="rId42"/>
    <p:sldId id="336" r:id="rId43"/>
    <p:sldId id="337" r:id="rId44"/>
    <p:sldId id="338" r:id="rId45"/>
    <p:sldId id="340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28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52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851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404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075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473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092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079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754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787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324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7CD7-33E2-48EB-ACDD-356A4C922C13}" type="datetimeFigureOut">
              <a:rPr lang="fr-BE" smtClean="0"/>
              <a:t>28-09-18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0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.dozo@uliege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dov.ca/fr/observation/histoire-de-l-experience-videoludiqu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outarcade.hypothese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Histoire_des_consoles_de_jeux_vid%C3%A9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Pour une histoire polyphonique</a:t>
            </a:r>
            <a:br>
              <a:rPr lang="fr-BE" dirty="0" smtClean="0"/>
            </a:br>
            <a:r>
              <a:rPr lang="fr-BE" dirty="0" smtClean="0"/>
              <a:t>du jeu vidéo</a:t>
            </a:r>
            <a:endParaRPr lang="fr-BE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71599" y="3625127"/>
            <a:ext cx="6400800" cy="1752600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bg1"/>
                </a:solidFill>
              </a:rPr>
              <a:t>Geeks anonymes, 28 septembre 2018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537772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Björn-Olav Dozo</a:t>
            </a:r>
          </a:p>
          <a:p>
            <a:r>
              <a:rPr lang="fr-BE" dirty="0" smtClean="0">
                <a:hlinkClick r:id="rId3"/>
              </a:rPr>
              <a:t>bo.dozo@uliege.be</a:t>
            </a:r>
            <a:endParaRPr lang="fr-BE" dirty="0" smtClean="0"/>
          </a:p>
          <a:p>
            <a:r>
              <a:rPr lang="fr-BE" dirty="0" smtClean="0"/>
              <a:t>@</a:t>
            </a:r>
            <a:r>
              <a:rPr lang="fr-BE" dirty="0" err="1" smtClean="0"/>
              <a:t>bjornolav</a:t>
            </a:r>
            <a:endParaRPr lang="fr-BE" dirty="0"/>
          </a:p>
        </p:txBody>
      </p:sp>
      <p:pic>
        <p:nvPicPr>
          <p:cNvPr id="7" name="Picture 4" descr="https://pbs.twimg.com/profile_images/705030178255327233/5JowtZ6M_400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74" y="4787837"/>
            <a:ext cx="1296449" cy="12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6242" y="4211279"/>
            <a:ext cx="3783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http://labos.ulg.ac.be/liege-game-lab/</a:t>
            </a:r>
          </a:p>
        </p:txBody>
      </p:sp>
    </p:spTree>
    <p:extLst>
      <p:ext uri="{BB962C8B-B14F-4D97-AF65-F5344CB8AC3E}">
        <p14:creationId xmlns:p14="http://schemas.microsoft.com/office/powerpoint/2010/main" val="6113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89641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Machines </a:t>
            </a:r>
            <a:r>
              <a:rPr lang="fr-BE" dirty="0"/>
              <a:t>(consoles, ordinateurs)</a:t>
            </a:r>
          </a:p>
        </p:txBody>
      </p:sp>
      <p:pic>
        <p:nvPicPr>
          <p:cNvPr id="2050" name="Picture 2" descr="RÃ©sultat de recherche d'images pour &quot;ordinateur de jeu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2399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amiga 500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2078892" y="1686905"/>
            <a:ext cx="3834495" cy="297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odyssey magnavox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4122563" y="2204863"/>
            <a:ext cx="4484360" cy="36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spacewar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2105997" y="2169173"/>
            <a:ext cx="5425205" cy="40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Ã©sultat de recherche d'images pour &quot;nintendo switch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634353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89641" cy="96298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Franchises, </a:t>
            </a:r>
            <a:r>
              <a:rPr lang="fr-BE" dirty="0"/>
              <a:t>personnages, licences à succès</a:t>
            </a:r>
          </a:p>
        </p:txBody>
      </p:sp>
      <p:pic>
        <p:nvPicPr>
          <p:cNvPr id="3074" name="Picture 2" descr="RÃ©sultat de recherche d'images pour &quot;mario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140744"/>
            <a:ext cx="75565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sonic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1316"/>
            <a:ext cx="8077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associÃ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0000">
            <a:off x="1547664" y="2276872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Ã©sultat de recherche d'images pour &quot;samus metroid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408712" cy="68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89641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Marques</a:t>
            </a:r>
            <a:endParaRPr lang="fr-BE" dirty="0"/>
          </a:p>
        </p:txBody>
      </p:sp>
      <p:pic>
        <p:nvPicPr>
          <p:cNvPr id="4098" name="Picture 2" descr="RÃ©sultat de recherche d'images pour &quot;logo 3DO&quo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63981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Ã©sultat de recherche d'images pour &quot;logo atari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1484784"/>
            <a:ext cx="2667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Ã©sultat de recherche d'images pour &quot;nokia ngage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941168"/>
            <a:ext cx="4394698" cy="11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Ã©sultat de recherche d'images pour &quot;infogrames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10897"/>
            <a:ext cx="2448272" cy="1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Ã©sultat de recherche d'images pour &quot;xbox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48" y="554775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89641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Créateurs/</a:t>
            </a:r>
            <a:r>
              <a:rPr lang="fr-BE" dirty="0" err="1" smtClean="0"/>
              <a:t>trices</a:t>
            </a:r>
            <a:endParaRPr lang="fr-BE" dirty="0"/>
          </a:p>
        </p:txBody>
      </p:sp>
      <p:pic>
        <p:nvPicPr>
          <p:cNvPr id="5122" name="Picture 2" descr="RÃ©sultat de recherche d'images pour &quot;frÃ©dÃ©rick raynal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484784"/>
            <a:ext cx="5112568" cy="270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Ã©sultat de recherche d'images pour &quot;shigeru miyamot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6" descr="RÃ©sultat de recherche d'images pour &quot;shigeru miyamot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AutoShape 8" descr="RÃ©sultat de recherche d'images pour &quot;shigeru miyamoto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130" name="Picture 10" descr="RÃ©sultat de recherche d'images pour &quot;shigeru miyamot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18" y="3815501"/>
            <a:ext cx="4888135" cy="24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Ã©sultat de recherche d'images pour &quot;sid meier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86455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jade raymond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1" y="3933056"/>
            <a:ext cx="4489153" cy="25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89641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Studios de développement</a:t>
            </a:r>
            <a:endParaRPr lang="fr-BE" dirty="0"/>
          </a:p>
        </p:txBody>
      </p:sp>
      <p:pic>
        <p:nvPicPr>
          <p:cNvPr id="6146" name="Picture 2" descr="RÃ©sultat de recherche d'images pour &quot;Westwood studios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566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5484"/>
            <a:ext cx="4788024" cy="29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RÃ©sultat de recherche d'images pour &quot;rareware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2" y="2127838"/>
            <a:ext cx="4189552" cy="11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89641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Éditeurs</a:t>
            </a:r>
            <a:endParaRPr lang="fr-BE" dirty="0"/>
          </a:p>
        </p:txBody>
      </p:sp>
      <p:pic>
        <p:nvPicPr>
          <p:cNvPr id="7170" name="Picture 2" descr="RÃ©sultat de recherche d'images pour &quot;activision logo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5698976" cy="14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Ã©sultat de recherche d'images pour &quot;electronic arts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74577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Ã©sultat de recherche d'images pour &quot;tencent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3143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89641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De quoi parle-t-on aussi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Lieux </a:t>
            </a:r>
            <a:r>
              <a:rPr lang="fr-BE" dirty="0"/>
              <a:t>où l’on joue (l’université, le centre commercial, la chambre</a:t>
            </a:r>
            <a:r>
              <a:rPr lang="fr-BE" dirty="0" smtClean="0"/>
              <a:t>)</a:t>
            </a:r>
            <a:endParaRPr lang="fr-BE" dirty="0"/>
          </a:p>
          <a:p>
            <a:r>
              <a:rPr lang="fr-BE" dirty="0" smtClean="0"/>
              <a:t>Sociabilités </a:t>
            </a:r>
            <a:r>
              <a:rPr lang="fr-BE" dirty="0"/>
              <a:t>liées au jeu (LAN parties, e-sport, boutique </a:t>
            </a:r>
            <a:r>
              <a:rPr lang="fr-BE" dirty="0" err="1"/>
              <a:t>retrogaming</a:t>
            </a:r>
            <a:r>
              <a:rPr lang="fr-BE" dirty="0"/>
              <a:t>, salons, </a:t>
            </a:r>
            <a:r>
              <a:rPr lang="fr-BE" dirty="0" smtClean="0"/>
              <a:t>expositions)</a:t>
            </a:r>
            <a:endParaRPr lang="fr-BE" dirty="0"/>
          </a:p>
          <a:p>
            <a:r>
              <a:rPr lang="fr-BE" dirty="0"/>
              <a:t>D</a:t>
            </a:r>
            <a:r>
              <a:rPr lang="fr-BE" dirty="0" smtClean="0"/>
              <a:t>iscours </a:t>
            </a:r>
            <a:r>
              <a:rPr lang="fr-BE" dirty="0"/>
              <a:t>qui accompagnent le jeu (publicités, presse spécialisée ou </a:t>
            </a:r>
            <a:r>
              <a:rPr lang="fr-BE" dirty="0" smtClean="0"/>
              <a:t>généraliste)</a:t>
            </a:r>
          </a:p>
          <a:p>
            <a:r>
              <a:rPr lang="fr-BE" dirty="0"/>
              <a:t>E</a:t>
            </a:r>
            <a:r>
              <a:rPr lang="fr-BE" dirty="0" smtClean="0"/>
              <a:t>xpériences </a:t>
            </a:r>
            <a:r>
              <a:rPr lang="fr-BE" dirty="0"/>
              <a:t>de jeux elles-mêmes, les parties entre amis, les forums de </a:t>
            </a:r>
            <a:r>
              <a:rPr lang="fr-BE" dirty="0" smtClean="0"/>
              <a:t>discussion…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543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89641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Il faut croiser les points de vue</a:t>
            </a:r>
            <a:endParaRPr lang="fr-BE" dirty="0"/>
          </a:p>
        </p:txBody>
      </p:sp>
      <p:pic>
        <p:nvPicPr>
          <p:cNvPr id="1027" name="Picture 3" descr="C:\Users\BO.Dozo\dox\ghostbust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33637"/>
            <a:ext cx="4762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À propos des plateformes…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Critique de la notion de génération : à </a:t>
            </a:r>
            <a:r>
              <a:rPr lang="fr-BE" dirty="0"/>
              <a:t>l’arrivée d’une nouvelle génération, l’ancienne </a:t>
            </a:r>
            <a:r>
              <a:rPr lang="fr-BE" dirty="0" smtClean="0"/>
              <a:t>disparaîtrait ?</a:t>
            </a:r>
          </a:p>
          <a:p>
            <a:r>
              <a:rPr lang="fr-BE" dirty="0" smtClean="0"/>
              <a:t>Pourquoi un focus sur les caractéristiques techniques ?</a:t>
            </a:r>
          </a:p>
          <a:p>
            <a:r>
              <a:rPr lang="fr-BE" dirty="0" smtClean="0"/>
              <a:t>Répartition géographique ?</a:t>
            </a:r>
          </a:p>
          <a:p>
            <a:r>
              <a:rPr lang="fr-BE" dirty="0" smtClean="0"/>
              <a:t>Platform </a:t>
            </a:r>
            <a:r>
              <a:rPr lang="fr-BE" dirty="0" err="1" smtClean="0"/>
              <a:t>studies</a:t>
            </a:r>
            <a:r>
              <a:rPr lang="fr-BE" dirty="0" smtClean="0"/>
              <a:t>, MIT </a:t>
            </a:r>
            <a:r>
              <a:rPr lang="fr-BE" dirty="0" err="1" smtClean="0"/>
              <a:t>Press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701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Autres objets, autres regards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Autres objets</a:t>
            </a:r>
          </a:p>
          <a:p>
            <a:pPr lvl="1"/>
            <a:r>
              <a:rPr lang="fr-BE" dirty="0" smtClean="0"/>
              <a:t>Espaces</a:t>
            </a:r>
          </a:p>
          <a:p>
            <a:pPr lvl="1"/>
            <a:r>
              <a:rPr lang="fr-BE" dirty="0" smtClean="0"/>
              <a:t>Interfaces</a:t>
            </a:r>
          </a:p>
          <a:p>
            <a:pPr lvl="1"/>
            <a:r>
              <a:rPr lang="fr-BE" smtClean="0"/>
              <a:t>Relations jeux/jouets</a:t>
            </a:r>
            <a:endParaRPr lang="fr-BE" dirty="0" smtClean="0"/>
          </a:p>
          <a:p>
            <a:r>
              <a:rPr lang="fr-BE" dirty="0" smtClean="0"/>
              <a:t>Autres regards</a:t>
            </a:r>
          </a:p>
          <a:p>
            <a:pPr lvl="1"/>
            <a:r>
              <a:rPr lang="fr-BE" dirty="0" smtClean="0"/>
              <a:t>Plus expérientiel que technologique</a:t>
            </a:r>
          </a:p>
          <a:p>
            <a:pPr lvl="1"/>
            <a:r>
              <a:rPr lang="fr-BE" dirty="0" smtClean="0"/>
              <a:t>Moins centré sur les US ou sur l’Occident</a:t>
            </a:r>
          </a:p>
          <a:p>
            <a:pPr lvl="1"/>
            <a:r>
              <a:rPr lang="fr-BE" dirty="0" smtClean="0"/>
              <a:t>Attentif au genre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27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/>
          <a:lstStyle/>
          <a:p>
            <a:r>
              <a:rPr lang="fr-BE" dirty="0" smtClean="0"/>
              <a:t>Histoire du jeu vidéo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Quelle histoire ? Elle reste en grande partie à écrire</a:t>
            </a:r>
          </a:p>
          <a:p>
            <a:r>
              <a:rPr lang="fr-BE" dirty="0" smtClean="0"/>
              <a:t>But de la présentation : esquisser des options, des grands modèles et suggérer du contenu pour chacune.</a:t>
            </a:r>
          </a:p>
          <a:p>
            <a:r>
              <a:rPr lang="fr-BE" dirty="0" smtClean="0"/>
              <a:t>Comme annoncé, il ne s’agira pas d’une histoire en tant que telle, mais bien plutôt d’une réflexion sur la manière dont on peut faire l’histoire d’un tel objet.</a:t>
            </a:r>
          </a:p>
        </p:txBody>
      </p:sp>
    </p:spTree>
    <p:extLst>
      <p:ext uri="{BB962C8B-B14F-4D97-AF65-F5344CB8AC3E}">
        <p14:creationId xmlns:p14="http://schemas.microsoft.com/office/powerpoint/2010/main" val="949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Autofit/>
          </a:bodyPr>
          <a:lstStyle/>
          <a:p>
            <a:r>
              <a:rPr lang="fr-BE" sz="3200" dirty="0" smtClean="0"/>
              <a:t>Espaces du jeu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Première approche par Mathieu </a:t>
            </a:r>
            <a:r>
              <a:rPr lang="fr-BE" dirty="0" err="1" smtClean="0"/>
              <a:t>Triclot</a:t>
            </a:r>
            <a:r>
              <a:rPr lang="fr-BE" dirty="0" smtClean="0"/>
              <a:t>, dans </a:t>
            </a:r>
            <a:r>
              <a:rPr lang="fr-BE" i="1" dirty="0" smtClean="0"/>
              <a:t>Philosophie des jeux vidéo </a:t>
            </a:r>
            <a:r>
              <a:rPr lang="fr-BE" dirty="0" smtClean="0"/>
              <a:t>(Zones, 2011)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Prolongement extensif : projet ANR </a:t>
            </a:r>
            <a:r>
              <a:rPr lang="fr-BE" dirty="0" err="1" smtClean="0"/>
              <a:t>Ludespace</a:t>
            </a:r>
            <a:endParaRPr lang="fr-BE" dirty="0" smtClean="0"/>
          </a:p>
          <a:p>
            <a:r>
              <a:rPr lang="fr-BE" dirty="0" smtClean="0"/>
              <a:t>Principal </a:t>
            </a:r>
            <a:r>
              <a:rPr lang="fr-BE" dirty="0"/>
              <a:t>objectif </a:t>
            </a:r>
            <a:r>
              <a:rPr lang="fr-BE" dirty="0" smtClean="0"/>
              <a:t>: révéler </a:t>
            </a:r>
            <a:r>
              <a:rPr lang="fr-BE" dirty="0"/>
              <a:t>et </a:t>
            </a:r>
            <a:r>
              <a:rPr lang="fr-BE" dirty="0" smtClean="0"/>
              <a:t>cartographier </a:t>
            </a:r>
            <a:r>
              <a:rPr lang="fr-BE" dirty="0"/>
              <a:t>la pluralité des pratiques </a:t>
            </a:r>
            <a:r>
              <a:rPr lang="fr-BE" dirty="0" err="1"/>
              <a:t>vidéoludiques</a:t>
            </a:r>
            <a:r>
              <a:rPr lang="fr-BE" dirty="0"/>
              <a:t> en France</a:t>
            </a:r>
            <a:endParaRPr lang="fr-BE" dirty="0" smtClean="0"/>
          </a:p>
          <a:p>
            <a:endParaRPr lang="fr-BE" dirty="0"/>
          </a:p>
        </p:txBody>
      </p:sp>
      <p:pic>
        <p:nvPicPr>
          <p:cNvPr id="4098" name="Picture 2" descr="C:\Users\ULg\Dropbox\histoire jeux vidéo\philo jeu vidé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1656184" cy="24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Résumé M. </a:t>
            </a:r>
            <a:r>
              <a:rPr lang="fr-BE" dirty="0" err="1" smtClean="0"/>
              <a:t>Triclot</a:t>
            </a:r>
            <a:r>
              <a:rPr lang="fr-BE" dirty="0" smtClean="0"/>
              <a:t>, </a:t>
            </a:r>
            <a:r>
              <a:rPr lang="fr-BE" i="1" dirty="0" smtClean="0"/>
              <a:t>Philosophie…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Trois espaces de jeu :</a:t>
            </a:r>
          </a:p>
          <a:p>
            <a:pPr lvl="1"/>
            <a:r>
              <a:rPr lang="fr-BE" dirty="0" smtClean="0"/>
              <a:t>L’université et sa culture hacker</a:t>
            </a:r>
          </a:p>
          <a:p>
            <a:pPr lvl="1"/>
            <a:r>
              <a:rPr lang="fr-BE" dirty="0" smtClean="0"/>
              <a:t>La salle d’arcade</a:t>
            </a:r>
          </a:p>
          <a:p>
            <a:pPr lvl="1"/>
            <a:r>
              <a:rPr lang="fr-BE" dirty="0" smtClean="0"/>
              <a:t>Le salon</a:t>
            </a:r>
          </a:p>
        </p:txBody>
      </p:sp>
    </p:spTree>
    <p:extLst>
      <p:ext uri="{BB962C8B-B14F-4D97-AF65-F5344CB8AC3E}">
        <p14:creationId xmlns:p14="http://schemas.microsoft.com/office/powerpoint/2010/main" val="1915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359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Suite M. </a:t>
            </a:r>
            <a:r>
              <a:rPr lang="fr-BE" dirty="0" err="1" smtClean="0"/>
              <a:t>Triclot</a:t>
            </a:r>
            <a:r>
              <a:rPr lang="fr-BE" dirty="0" smtClean="0"/>
              <a:t>, </a:t>
            </a:r>
            <a:r>
              <a:rPr lang="fr-BE" i="1" dirty="0" smtClean="0"/>
              <a:t>Philosophie…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/>
              <a:t>Discussion de l’invention du jeu vidéo</a:t>
            </a:r>
          </a:p>
          <a:p>
            <a:pPr lvl="1"/>
            <a:r>
              <a:rPr lang="fr-BE" dirty="0" smtClean="0"/>
              <a:t>OXO (1952)</a:t>
            </a:r>
            <a:endParaRPr lang="fr-BE" dirty="0"/>
          </a:p>
          <a:p>
            <a:pPr lvl="1"/>
            <a:r>
              <a:rPr lang="fr-BE" dirty="0"/>
              <a:t>Tennis for </a:t>
            </a:r>
            <a:r>
              <a:rPr lang="fr-BE" dirty="0" err="1"/>
              <a:t>Two</a:t>
            </a:r>
            <a:r>
              <a:rPr lang="fr-BE" dirty="0"/>
              <a:t> (1958)</a:t>
            </a:r>
          </a:p>
          <a:p>
            <a:pPr lvl="1"/>
            <a:r>
              <a:rPr lang="fr-BE" dirty="0" err="1"/>
              <a:t>Spacewar</a:t>
            </a:r>
            <a:r>
              <a:rPr lang="fr-BE" dirty="0"/>
              <a:t> (1962)</a:t>
            </a:r>
          </a:p>
          <a:p>
            <a:endParaRPr lang="fr-BE" dirty="0"/>
          </a:p>
        </p:txBody>
      </p:sp>
      <p:pic>
        <p:nvPicPr>
          <p:cNvPr id="5" name="Picture 2" descr="C:\Users\ULg\Dropbox\histoire jeux vidéo\OX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80158"/>
            <a:ext cx="2557718" cy="22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RÃ©sultat de recherche d'images pour &quot;spacewars pdp-1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4248390" cy="23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Suite M. </a:t>
            </a:r>
            <a:r>
              <a:rPr lang="fr-BE" dirty="0" err="1"/>
              <a:t>Triclot</a:t>
            </a:r>
            <a:r>
              <a:rPr lang="fr-BE" dirty="0"/>
              <a:t>, </a:t>
            </a:r>
            <a:r>
              <a:rPr lang="fr-BE" i="1" dirty="0"/>
              <a:t>Philosophie…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Université = lieu où l’on peut jouer</a:t>
            </a:r>
          </a:p>
          <a:p>
            <a:r>
              <a:rPr lang="fr-BE" dirty="0" smtClean="0"/>
              <a:t>Porosité entre jeu et programmation</a:t>
            </a:r>
            <a:endParaRPr lang="fr-BE" dirty="0"/>
          </a:p>
          <a:p>
            <a:pPr marL="0" indent="0">
              <a:buNone/>
            </a:pPr>
            <a:r>
              <a:rPr lang="fr-BE" dirty="0" smtClean="0"/>
              <a:t>Citation de John Romero</a:t>
            </a:r>
          </a:p>
          <a:p>
            <a:pPr marL="1257300" lvl="3" indent="0" algn="just">
              <a:buNone/>
            </a:pPr>
            <a:r>
              <a:rPr lang="fr-BE" i="1" dirty="0" smtClean="0"/>
              <a:t>C’était en juillet 1979, mon frère Ralph et son ami Robert étaient sortis toute la journée. Ils sont rentrés à la maison complètement surexcités en me disant qu’on pouvait jouer à des jeux gratuitement à la fac sur les ordinateurs! […] À partir de là, on a passé tous nos samedis au labo, en regardant les étudiants jouer à Colossal Cave </a:t>
            </a:r>
            <a:r>
              <a:rPr lang="fr-BE" i="1" dirty="0" err="1" smtClean="0"/>
              <a:t>Adventure</a:t>
            </a:r>
            <a:r>
              <a:rPr lang="fr-BE" i="1" dirty="0" smtClean="0"/>
              <a:t> et en apprenant le HP Basic.</a:t>
            </a:r>
          </a:p>
        </p:txBody>
      </p:sp>
    </p:spTree>
    <p:extLst>
      <p:ext uri="{BB962C8B-B14F-4D97-AF65-F5344CB8AC3E}">
        <p14:creationId xmlns:p14="http://schemas.microsoft.com/office/powerpoint/2010/main" val="1915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Suite M. </a:t>
            </a:r>
            <a:r>
              <a:rPr lang="fr-BE" dirty="0" err="1"/>
              <a:t>Triclot</a:t>
            </a:r>
            <a:r>
              <a:rPr lang="fr-BE" dirty="0"/>
              <a:t>, </a:t>
            </a:r>
            <a:r>
              <a:rPr lang="fr-BE" i="1" dirty="0"/>
              <a:t>Philosophie…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Trois types de jeu apparaissent à la suite de la diffusion de </a:t>
            </a:r>
            <a:r>
              <a:rPr lang="fr-BE" dirty="0" err="1" smtClean="0"/>
              <a:t>Spacewar</a:t>
            </a:r>
            <a:r>
              <a:rPr lang="fr-BE" dirty="0" smtClean="0"/>
              <a:t> :</a:t>
            </a:r>
          </a:p>
          <a:p>
            <a:pPr lvl="1"/>
            <a:r>
              <a:rPr lang="fr-BE" dirty="0"/>
              <a:t>l</a:t>
            </a:r>
            <a:r>
              <a:rPr lang="fr-BE" dirty="0" smtClean="0"/>
              <a:t>es jeux dits </a:t>
            </a:r>
            <a:r>
              <a:rPr lang="fr-BE" dirty="0"/>
              <a:t>de « simulation à paramètres </a:t>
            </a:r>
            <a:r>
              <a:rPr lang="fr-BE" dirty="0" smtClean="0"/>
              <a:t>»</a:t>
            </a:r>
          </a:p>
          <a:p>
            <a:pPr lvl="1"/>
            <a:r>
              <a:rPr lang="fr-BE" dirty="0"/>
              <a:t>l</a:t>
            </a:r>
            <a:r>
              <a:rPr lang="fr-BE" dirty="0" smtClean="0"/>
              <a:t>es jeux qui </a:t>
            </a:r>
            <a:r>
              <a:rPr lang="fr-BE" dirty="0"/>
              <a:t>se concentrent sur le déplacement dans </a:t>
            </a:r>
            <a:r>
              <a:rPr lang="fr-BE" dirty="0" smtClean="0"/>
              <a:t>l’espace</a:t>
            </a:r>
          </a:p>
          <a:p>
            <a:pPr lvl="1"/>
            <a:r>
              <a:rPr lang="fr-BE" dirty="0" smtClean="0"/>
              <a:t>les </a:t>
            </a:r>
            <a:r>
              <a:rPr lang="fr-BE" dirty="0"/>
              <a:t>jeux d’aventure en mode texte</a:t>
            </a:r>
            <a:r>
              <a:rPr lang="fr-BE" dirty="0" smtClean="0"/>
              <a:t>.</a:t>
            </a:r>
          </a:p>
          <a:p>
            <a:r>
              <a:rPr lang="fr-BE" dirty="0" smtClean="0"/>
              <a:t>Plus tard : synthèse dans le jeu de rôle</a:t>
            </a:r>
          </a:p>
        </p:txBody>
      </p:sp>
    </p:spTree>
    <p:extLst>
      <p:ext uri="{BB962C8B-B14F-4D97-AF65-F5344CB8AC3E}">
        <p14:creationId xmlns:p14="http://schemas.microsoft.com/office/powerpoint/2010/main" val="7233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Suite M. </a:t>
            </a:r>
            <a:r>
              <a:rPr lang="fr-BE" dirty="0" err="1"/>
              <a:t>Triclot</a:t>
            </a:r>
            <a:r>
              <a:rPr lang="fr-BE" dirty="0"/>
              <a:t>, </a:t>
            </a:r>
            <a:r>
              <a:rPr lang="fr-BE" i="1" dirty="0"/>
              <a:t>Philosophie…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Deuxième lieu : le centre commercial</a:t>
            </a:r>
          </a:p>
          <a:p>
            <a:r>
              <a:rPr lang="fr-BE" dirty="0" smtClean="0"/>
              <a:t>Pratique minoritaire </a:t>
            </a:r>
            <a:r>
              <a:rPr lang="fr-BE" dirty="0" smtClean="0">
                <a:sym typeface="Wingdings" panose="05000000000000000000" pitchFamily="2" charset="2"/>
              </a:rPr>
              <a:t> industrie florissante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Parallèle intéressant entre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c</a:t>
            </a:r>
            <a:r>
              <a:rPr lang="fr-BE" dirty="0" smtClean="0">
                <a:sym typeface="Wingdings" panose="05000000000000000000" pitchFamily="2" charset="2"/>
              </a:rPr>
              <a:t>entre commercial qui transforme marchandise en loisir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j</a:t>
            </a:r>
            <a:r>
              <a:rPr lang="fr-BE" dirty="0" smtClean="0">
                <a:sym typeface="Wingdings" panose="05000000000000000000" pitchFamily="2" charset="2"/>
              </a:rPr>
              <a:t>eu d’arcade qui convertit un loisir en marchandise</a:t>
            </a:r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0505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Suite M. </a:t>
            </a:r>
            <a:r>
              <a:rPr lang="fr-BE" dirty="0" err="1"/>
              <a:t>Triclot</a:t>
            </a:r>
            <a:r>
              <a:rPr lang="fr-BE" dirty="0"/>
              <a:t>, </a:t>
            </a:r>
            <a:r>
              <a:rPr lang="fr-BE" i="1" dirty="0"/>
              <a:t>Philosophie…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/>
              <a:t>É</a:t>
            </a:r>
            <a:r>
              <a:rPr lang="fr-BE" dirty="0" smtClean="0"/>
              <a:t>viter </a:t>
            </a:r>
            <a:r>
              <a:rPr lang="fr-BE" dirty="0"/>
              <a:t>le plus longtemps possible de </a:t>
            </a:r>
            <a:r>
              <a:rPr lang="fr-BE" dirty="0" smtClean="0"/>
              <a:t>perdre</a:t>
            </a:r>
          </a:p>
          <a:p>
            <a:r>
              <a:rPr lang="fr-BE" dirty="0" smtClean="0"/>
              <a:t>Modèle défini pour des raisons économiques : le joueur ne peut pas jouer indéfiniment</a:t>
            </a:r>
          </a:p>
          <a:p>
            <a:r>
              <a:rPr lang="fr-BE" dirty="0" smtClean="0"/>
              <a:t>Trois types de jeux :</a:t>
            </a:r>
          </a:p>
          <a:p>
            <a:pPr lvl="1"/>
            <a:r>
              <a:rPr lang="fr-BE" dirty="0"/>
              <a:t>adaptations de </a:t>
            </a:r>
            <a:r>
              <a:rPr lang="fr-BE" dirty="0" err="1" smtClean="0"/>
              <a:t>Pong</a:t>
            </a:r>
            <a:endParaRPr lang="fr-BE" dirty="0"/>
          </a:p>
          <a:p>
            <a:pPr lvl="1"/>
            <a:r>
              <a:rPr lang="fr-BE" dirty="0"/>
              <a:t>l</a:t>
            </a:r>
            <a:r>
              <a:rPr lang="fr-BE" dirty="0" smtClean="0"/>
              <a:t>abyrinthes</a:t>
            </a:r>
          </a:p>
          <a:p>
            <a:pPr lvl="1"/>
            <a:r>
              <a:rPr lang="fr-BE" dirty="0"/>
              <a:t>j</a:t>
            </a:r>
            <a:r>
              <a:rPr lang="fr-BE" dirty="0" smtClean="0"/>
              <a:t>eux qui </a:t>
            </a:r>
            <a:r>
              <a:rPr lang="fr-BE" dirty="0"/>
              <a:t>font défiler plusieurs écrans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0505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/>
              <a:t>Suite M. </a:t>
            </a:r>
            <a:r>
              <a:rPr lang="fr-BE" dirty="0" err="1"/>
              <a:t>Triclot</a:t>
            </a:r>
            <a:r>
              <a:rPr lang="fr-BE" dirty="0"/>
              <a:t>, </a:t>
            </a:r>
            <a:r>
              <a:rPr lang="fr-BE" i="1" dirty="0"/>
              <a:t>Philosophie…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Troisième lieu : le cocon familial</a:t>
            </a:r>
          </a:p>
          <a:p>
            <a:r>
              <a:rPr lang="fr-BE" dirty="0" smtClean="0"/>
              <a:t>Branchement sur la TV familiale</a:t>
            </a:r>
          </a:p>
          <a:p>
            <a:r>
              <a:rPr lang="fr-BE" dirty="0" smtClean="0"/>
              <a:t>Aura une influence sur ce médium (via les dessins animés notamment)</a:t>
            </a:r>
          </a:p>
          <a:p>
            <a:r>
              <a:rPr lang="fr-BE" dirty="0" smtClean="0"/>
              <a:t>Trois types de jeu apparaissent : </a:t>
            </a:r>
          </a:p>
          <a:p>
            <a:pPr lvl="1"/>
            <a:r>
              <a:rPr lang="fr-BE" dirty="0" smtClean="0"/>
              <a:t>jeu </a:t>
            </a:r>
            <a:r>
              <a:rPr lang="fr-BE" dirty="0"/>
              <a:t>de rôle </a:t>
            </a:r>
            <a:r>
              <a:rPr lang="fr-BE" dirty="0" smtClean="0"/>
              <a:t>japonais</a:t>
            </a:r>
          </a:p>
          <a:p>
            <a:pPr lvl="1"/>
            <a:r>
              <a:rPr lang="fr-BE" dirty="0" smtClean="0"/>
              <a:t>jeu </a:t>
            </a:r>
            <a:r>
              <a:rPr lang="fr-BE" dirty="0"/>
              <a:t>de plate-forme à défilement </a:t>
            </a:r>
            <a:r>
              <a:rPr lang="fr-BE" dirty="0" smtClean="0"/>
              <a:t>horizontal</a:t>
            </a:r>
          </a:p>
          <a:p>
            <a:pPr lvl="1"/>
            <a:r>
              <a:rPr lang="fr-BE" dirty="0" smtClean="0"/>
              <a:t>le </a:t>
            </a:r>
            <a:r>
              <a:rPr lang="fr-BE" dirty="0"/>
              <a:t>jeu d’aventure-action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0505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Suite M. </a:t>
            </a:r>
            <a:r>
              <a:rPr lang="fr-BE" dirty="0" err="1" smtClean="0"/>
              <a:t>Triclot</a:t>
            </a:r>
            <a:r>
              <a:rPr lang="fr-BE" dirty="0" smtClean="0"/>
              <a:t>, </a:t>
            </a:r>
            <a:r>
              <a:rPr lang="fr-BE" i="1" dirty="0" smtClean="0"/>
              <a:t>Philosophie…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On pourrait ajouter un lieu (ou plutôt des lieux, ou un non-lieu) avec l’apparition du jeu sur portable</a:t>
            </a:r>
          </a:p>
          <a:p>
            <a:r>
              <a:rPr lang="fr-BE" dirty="0" smtClean="0"/>
              <a:t>Repli dans sa chambre pour les enfants</a:t>
            </a:r>
          </a:p>
          <a:p>
            <a:r>
              <a:rPr lang="fr-BE" dirty="0" smtClean="0"/>
              <a:t>Dans des lieux de passage (transports en commun)</a:t>
            </a:r>
          </a:p>
          <a:p>
            <a:r>
              <a:rPr lang="fr-BE" dirty="0" smtClean="0"/>
              <a:t>Sessions plus courtes</a:t>
            </a:r>
            <a:r>
              <a:rPr lang="fr-BE" dirty="0"/>
              <a:t> </a:t>
            </a:r>
            <a:r>
              <a:rPr lang="fr-BE" dirty="0" smtClean="0"/>
              <a:t>(lien avec l’émergence du </a:t>
            </a:r>
            <a:r>
              <a:rPr lang="fr-BE" dirty="0" err="1" smtClean="0"/>
              <a:t>casual</a:t>
            </a:r>
            <a:r>
              <a:rPr lang="fr-BE" dirty="0" smtClean="0"/>
              <a:t> gaming?)</a:t>
            </a:r>
          </a:p>
          <a:p>
            <a:r>
              <a:rPr lang="fr-BE" dirty="0" smtClean="0"/>
              <a:t>Genres adaptés (</a:t>
            </a:r>
            <a:r>
              <a:rPr lang="fr-BE" dirty="0" err="1" smtClean="0"/>
              <a:t>Tétris</a:t>
            </a:r>
            <a:r>
              <a:rPr lang="fr-BE" dirty="0" smtClean="0"/>
              <a:t>, Candy </a:t>
            </a:r>
            <a:r>
              <a:rPr lang="fr-BE" dirty="0" err="1" smtClean="0"/>
              <a:t>Crush</a:t>
            </a:r>
            <a:r>
              <a:rPr lang="fr-BE" dirty="0" smtClean="0"/>
              <a:t> Saga, etc.)</a:t>
            </a:r>
          </a:p>
        </p:txBody>
      </p:sp>
    </p:spTree>
    <p:extLst>
      <p:ext uri="{BB962C8B-B14F-4D97-AF65-F5344CB8AC3E}">
        <p14:creationId xmlns:p14="http://schemas.microsoft.com/office/powerpoint/2010/main" val="30505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Espaces du jeu vidéo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dirty="0" smtClean="0"/>
              <a:t>Thèse importante :</a:t>
            </a:r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dirty="0"/>
              <a:t>l</a:t>
            </a:r>
            <a:r>
              <a:rPr lang="fr-BE" dirty="0" smtClean="0"/>
              <a:t>ien entre histoire du </a:t>
            </a:r>
            <a:r>
              <a:rPr lang="fr-BE" dirty="0" err="1" smtClean="0"/>
              <a:t>gameplay</a:t>
            </a:r>
            <a:r>
              <a:rPr lang="fr-BE" dirty="0" smtClean="0"/>
              <a:t> et espace du jeu</a:t>
            </a:r>
          </a:p>
        </p:txBody>
      </p:sp>
    </p:spTree>
    <p:extLst>
      <p:ext uri="{BB962C8B-B14F-4D97-AF65-F5344CB8AC3E}">
        <p14:creationId xmlns:p14="http://schemas.microsoft.com/office/powerpoint/2010/main" val="30145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/>
          <a:lstStyle/>
          <a:p>
            <a:r>
              <a:rPr lang="fr-BE" dirty="0" smtClean="0"/>
              <a:t>Option dominante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>
            <a:normAutofit fontScale="92500"/>
          </a:bodyPr>
          <a:lstStyle/>
          <a:p>
            <a:r>
              <a:rPr lang="fr-BE" dirty="0" smtClean="0"/>
              <a:t>La plus classique et la plus accessible : l’histoire commerciale et industrielle.</a:t>
            </a:r>
          </a:p>
          <a:p>
            <a:pPr marL="0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 histoire de l’érudit</a:t>
            </a:r>
          </a:p>
          <a:p>
            <a:pPr>
              <a:buFont typeface="Wingdings"/>
              <a:buChar char="è"/>
            </a:pPr>
            <a:r>
              <a:rPr lang="fr-BE" dirty="0" smtClean="0">
                <a:sym typeface="Wingdings" panose="05000000000000000000" pitchFamily="2" charset="2"/>
              </a:rPr>
              <a:t> histoire des fabricants de machines</a:t>
            </a:r>
          </a:p>
          <a:p>
            <a:pPr marL="0" indent="0">
              <a:buNone/>
            </a:pPr>
            <a:endParaRPr lang="fr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Une histoire dictée en partie par la communication des industriels, relayée par les médias et les fans</a:t>
            </a:r>
            <a:endParaRPr lang="fr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52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Interfaces</a:t>
            </a:r>
            <a:endParaRPr lang="fr-BE" i="1" dirty="0"/>
          </a:p>
        </p:txBody>
      </p:sp>
      <p:pic>
        <p:nvPicPr>
          <p:cNvPr id="8194" name="Picture 2" descr="RÃ©sultat de recherche d'images pour &quot;Joypads ! Le design des manettes&quo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09" y="1719263"/>
            <a:ext cx="366178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2564904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Nicolas Nova et Laurent </a:t>
            </a:r>
            <a:r>
              <a:rPr lang="fr-BE" dirty="0" err="1"/>
              <a:t>Bolli</a:t>
            </a:r>
            <a:r>
              <a:rPr lang="fr-BE" dirty="0"/>
              <a:t>, </a:t>
            </a:r>
            <a:r>
              <a:rPr lang="fr-BE" i="1" dirty="0" err="1"/>
              <a:t>Joypads</a:t>
            </a:r>
            <a:r>
              <a:rPr lang="fr-BE" i="1" dirty="0"/>
              <a:t> ! Le design des manettes</a:t>
            </a:r>
            <a:r>
              <a:rPr lang="fr-BE" dirty="0"/>
              <a:t>, Les Moutons électriques, Lyon, </a:t>
            </a:r>
            <a:r>
              <a:rPr lang="fr-BE" dirty="0" smtClean="0"/>
              <a:t>2013.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43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Croix directionnelle</a:t>
            </a:r>
            <a:endParaRPr lang="fr-BE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1266" name="Picture 2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72654" cy="37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Ã©sultat de recherche d'images pour &quot;manette n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76523"/>
            <a:ext cx="3048000" cy="1504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Ellipse 6"/>
          <p:cNvSpPr/>
          <p:nvPr/>
        </p:nvSpPr>
        <p:spPr>
          <a:xfrm>
            <a:off x="395536" y="3481239"/>
            <a:ext cx="1224136" cy="10278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5312264" y="2852937"/>
            <a:ext cx="1419976" cy="11709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270" name="Picture 6" descr="RÃ©sultat de recherche d'images pour &quot;joystick commodor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17" y="4365104"/>
            <a:ext cx="3201009" cy="240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5004048" y="4365104"/>
            <a:ext cx="3816424" cy="23042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004048" y="4293096"/>
            <a:ext cx="3744416" cy="23042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3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pic>
        <p:nvPicPr>
          <p:cNvPr id="12292" name="Picture 4" descr="RÃ©sultat de recherche d'images pour &quot;manette nec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569" y="2895357"/>
            <a:ext cx="5256584" cy="39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Brevet Nintendo 1985</a:t>
            </a:r>
            <a:endParaRPr lang="fr-BE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2290" name="Picture 2" descr="RÃ©sultat de recherche d'images pour &quot;manette sega master system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" y="1562866"/>
            <a:ext cx="530922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Ã©sultat de recherche d'images pour &quot;manette philips cdi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66" y="1755659"/>
            <a:ext cx="3684066" cy="25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De la 2D à la 3D…</a:t>
            </a:r>
            <a:endParaRPr lang="fr-BE" i="1" dirty="0"/>
          </a:p>
        </p:txBody>
      </p:sp>
      <p:sp>
        <p:nvSpPr>
          <p:cNvPr id="6" name="AutoShape 4" descr="RÃ©sultat de recherche d'images pour &quot;mario 64 camer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AutoShape 6" descr="RÃ©sultat de recherche d'images pour &quot;mario 64 camer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AutoShape 8" descr="RÃ©sultat de recherche d'images pour &quot;mario 64 camera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AutoShape 10" descr="RÃ©sultat de recherche d'images pour &quot;mario 64 camera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AutoShape 14" descr="RÃ©sultat de recherche d'images pour &quot;mario 64 camera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AutoShape 16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AutoShape 18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3332" name="Picture 20" descr="https://i.kinja-img.com/gawker-media/image/upload/xa4slyfsol1yryrhmbp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556793"/>
            <a:ext cx="46358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148064" y="170080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“Get </a:t>
            </a:r>
            <a:r>
              <a:rPr lang="en-US" dirty="0"/>
              <a:t>acquainted with this guy. You’re going to be working with him, and also against him, a lot</a:t>
            </a:r>
            <a:r>
              <a:rPr lang="en-US" dirty="0" smtClean="0"/>
              <a:t>.”</a:t>
            </a:r>
            <a:endParaRPr lang="fr-BE" dirty="0"/>
          </a:p>
        </p:txBody>
      </p:sp>
      <p:pic>
        <p:nvPicPr>
          <p:cNvPr id="13334" name="Picture 22" descr="RÃ©sultat de recherche d'images pour &quot;manette nintendo 64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28" y="3349140"/>
            <a:ext cx="36671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765175" y="2492896"/>
            <a:ext cx="1070521" cy="1080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78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Gérer les déplacements 3D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BE" dirty="0" smtClean="0"/>
              <a:t>« </a:t>
            </a:r>
            <a:r>
              <a:rPr lang="fr-BE" dirty="0"/>
              <a:t>Parmi les solutions possibles, deux dispositifs complémentaires furent sélectionnés : les boutons caméras d’une part, et le stick analogique d’autre part. […] La création de ce stick analogique est par ailleurs l’occasion d’une controverse intéressante dans l’histoire du jeu vidéo : est-ce le </a:t>
            </a:r>
            <a:r>
              <a:rPr lang="fr-BE" i="1" dirty="0" err="1"/>
              <a:t>game</a:t>
            </a:r>
            <a:r>
              <a:rPr lang="fr-BE" i="1" dirty="0"/>
              <a:t> design</a:t>
            </a:r>
            <a:r>
              <a:rPr lang="fr-BE" dirty="0"/>
              <a:t> qui a influencé l’invention de cette solution ? Ou bien, est-ce le nouveau principe technique qui a mené à la création de </a:t>
            </a:r>
            <a:r>
              <a:rPr lang="fr-BE" i="1" dirty="0" err="1"/>
              <a:t>gameplays</a:t>
            </a:r>
            <a:r>
              <a:rPr lang="fr-BE" dirty="0"/>
              <a:t> innovants ? […] l’hypothèse la plus cohérente réside dans la combinaison des </a:t>
            </a:r>
            <a:r>
              <a:rPr lang="fr-BE" dirty="0" smtClean="0"/>
              <a:t>deux » (p</a:t>
            </a:r>
            <a:r>
              <a:rPr lang="fr-BE" dirty="0"/>
              <a:t>. 134 et p. </a:t>
            </a:r>
            <a:r>
              <a:rPr lang="fr-BE" dirty="0" smtClean="0"/>
              <a:t>136</a:t>
            </a:r>
            <a:r>
              <a:rPr lang="fr-BE" dirty="0"/>
              <a:t>)</a:t>
            </a:r>
          </a:p>
          <a:p>
            <a:pPr marL="0" indent="0" algn="just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603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Rapports entre jouet et jeu vidéo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Dossier </a:t>
            </a:r>
            <a:r>
              <a:rPr lang="fr-BE" i="1" dirty="0" smtClean="0"/>
              <a:t>Canard PC </a:t>
            </a:r>
            <a:r>
              <a:rPr lang="fr-BE" dirty="0" smtClean="0"/>
              <a:t>dans le numéro 309 du 20 décembre 2014</a:t>
            </a:r>
          </a:p>
          <a:p>
            <a:r>
              <a:rPr lang="fr-BE" dirty="0" smtClean="0"/>
              <a:t>Étapes entre                        et 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Et comment expliquer ça aussi : </a:t>
            </a:r>
          </a:p>
        </p:txBody>
      </p:sp>
      <p:pic>
        <p:nvPicPr>
          <p:cNvPr id="7170" name="Picture 2" descr="C:\Users\ULg\Dropbox\histoire jeux vidéo\prince-of-pers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98930"/>
            <a:ext cx="2016224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Lg\Dropbox\histoire jeux vidéo\PrinceLe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13700"/>
            <a:ext cx="2085165" cy="16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Lg\Dropbox\histoire jeux vidéo\Nintendo-amiibo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4509120"/>
            <a:ext cx="33123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Au-delà de la technique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Carl </a:t>
            </a:r>
            <a:r>
              <a:rPr lang="fr-BE" dirty="0" err="1"/>
              <a:t>Therrien</a:t>
            </a:r>
            <a:r>
              <a:rPr lang="fr-BE" dirty="0"/>
              <a:t>, professeur à l’Université de Montréal, </a:t>
            </a:r>
            <a:r>
              <a:rPr lang="fr-BE" dirty="0" smtClean="0"/>
              <a:t>étudie </a:t>
            </a:r>
            <a:r>
              <a:rPr lang="fr-BE" dirty="0"/>
              <a:t>l’« histoire de l’expérience </a:t>
            </a:r>
            <a:r>
              <a:rPr lang="fr-BE" dirty="0" err="1"/>
              <a:t>vidéoludique</a:t>
            </a:r>
            <a:r>
              <a:rPr lang="fr-BE" dirty="0"/>
              <a:t> » </a:t>
            </a:r>
            <a:r>
              <a:rPr lang="fr-BE" u="sng" dirty="0">
                <a:hlinkClick r:id="rId3"/>
              </a:rPr>
              <a:t>https://</a:t>
            </a:r>
            <a:r>
              <a:rPr lang="fr-BE" u="sng" dirty="0" smtClean="0">
                <a:hlinkClick r:id="rId3"/>
              </a:rPr>
              <a:t>www.ludov.ca/fr/observation/histoire-de-l-experience-videoludique</a:t>
            </a:r>
            <a:endParaRPr lang="fr-BE" u="sng" dirty="0" smtClean="0"/>
          </a:p>
          <a:p>
            <a:pPr marL="0" indent="0">
              <a:buNone/>
            </a:pPr>
            <a:endParaRPr lang="fr-BE" u="sng" dirty="0" smtClean="0"/>
          </a:p>
          <a:p>
            <a:pPr marL="0" indent="0">
              <a:buNone/>
            </a:pPr>
            <a:r>
              <a:rPr lang="fr-BE" dirty="0"/>
              <a:t>Exemples : </a:t>
            </a: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- histoire du FPS et de sa dénomination</a:t>
            </a:r>
          </a:p>
          <a:p>
            <a:pPr marL="0" indent="0">
              <a:buNone/>
            </a:pPr>
            <a:r>
              <a:rPr lang="fr-BE" dirty="0" smtClean="0"/>
              <a:t>- histoire de l’expérience collaborative</a:t>
            </a:r>
            <a:endParaRPr lang="fr-BE" dirty="0"/>
          </a:p>
          <a:p>
            <a:pPr marL="0" indent="0" algn="just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63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Histoires nationales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dirty="0"/>
              <a:t>Alexis Blanchet et </a:t>
            </a:r>
            <a:r>
              <a:rPr lang="fr-BE" dirty="0" smtClean="0"/>
              <a:t>Guillaume </a:t>
            </a:r>
            <a:r>
              <a:rPr lang="fr-BE" dirty="0" err="1" smtClean="0"/>
              <a:t>Montagnon</a:t>
            </a:r>
            <a:endParaRPr lang="fr-BE" dirty="0"/>
          </a:p>
        </p:txBody>
      </p:sp>
      <p:pic>
        <p:nvPicPr>
          <p:cNvPr id="15362" name="Picture 2" descr="RÃ©sultat de recherche d'images pour &quot;french touche pix'n lov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86" y="2348880"/>
            <a:ext cx="28422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France encore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dirty="0" smtClean="0"/>
              <a:t>Colin </a:t>
            </a:r>
            <a:r>
              <a:rPr lang="fr-BE" dirty="0" err="1" smtClean="0"/>
              <a:t>Sidre</a:t>
            </a:r>
            <a:endParaRPr lang="fr-BE" dirty="0" smtClean="0"/>
          </a:p>
          <a:p>
            <a:pPr marL="0" indent="0" algn="ctr">
              <a:buNone/>
            </a:pPr>
            <a:r>
              <a:rPr lang="fr-BE" dirty="0">
                <a:hlinkClick r:id="rId3"/>
              </a:rPr>
              <a:t>https://goutarcade.hypotheses.org</a:t>
            </a:r>
            <a:r>
              <a:rPr lang="fr-BE" dirty="0" smtClean="0">
                <a:hlinkClick r:id="rId3"/>
              </a:rPr>
              <a:t>/</a:t>
            </a:r>
            <a:r>
              <a:rPr lang="fr-BE" dirty="0" smtClean="0"/>
              <a:t> </a:t>
            </a:r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b="1" dirty="0"/>
              <a:t>Une histoire du jeu vidéo en France</a:t>
            </a:r>
          </a:p>
          <a:p>
            <a:pPr marL="0" indent="0" algn="ctr">
              <a:buNone/>
            </a:pPr>
            <a:r>
              <a:rPr lang="fr-BE" b="1" dirty="0"/>
              <a:t>L'objet </a:t>
            </a:r>
            <a:r>
              <a:rPr lang="fr-BE" b="1" dirty="0" err="1"/>
              <a:t>vidéoludique</a:t>
            </a:r>
            <a:r>
              <a:rPr lang="fr-BE" b="1" dirty="0"/>
              <a:t> et ses réseaux de distribution (1974-1988)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04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Histoires nationales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dirty="0" err="1"/>
              <a:t>Jaroslav</a:t>
            </a:r>
            <a:r>
              <a:rPr lang="fr-BE" dirty="0"/>
              <a:t> </a:t>
            </a:r>
            <a:r>
              <a:rPr lang="fr-BE" dirty="0" err="1"/>
              <a:t>Svelch</a:t>
            </a:r>
            <a:r>
              <a:rPr lang="fr-BE" dirty="0"/>
              <a:t> </a:t>
            </a: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i="1" dirty="0"/>
              <a:t>Gaming the </a:t>
            </a:r>
            <a:r>
              <a:rPr lang="fr-BE" i="1" dirty="0" err="1"/>
              <a:t>Iron</a:t>
            </a:r>
            <a:r>
              <a:rPr lang="fr-BE" i="1" dirty="0"/>
              <a:t> Curtain. How Teenagers and Amateurs in </a:t>
            </a:r>
            <a:r>
              <a:rPr lang="fr-BE" i="1" dirty="0" err="1"/>
              <a:t>Communist</a:t>
            </a:r>
            <a:r>
              <a:rPr lang="fr-BE" i="1" dirty="0"/>
              <a:t> </a:t>
            </a:r>
            <a:r>
              <a:rPr lang="fr-BE" i="1" dirty="0" err="1"/>
              <a:t>Czechoslovakia</a:t>
            </a:r>
            <a:r>
              <a:rPr lang="fr-BE" i="1" dirty="0"/>
              <a:t> </a:t>
            </a:r>
            <a:r>
              <a:rPr lang="fr-BE" i="1" dirty="0" err="1"/>
              <a:t>Claimed</a:t>
            </a:r>
            <a:r>
              <a:rPr lang="fr-BE" i="1" dirty="0"/>
              <a:t> the Medium of Computer </a:t>
            </a:r>
            <a:r>
              <a:rPr lang="fr-BE" i="1" dirty="0" err="1" smtClean="0"/>
              <a:t>Games</a:t>
            </a:r>
            <a:endParaRPr lang="fr-BE" i="1" dirty="0" smtClean="0"/>
          </a:p>
          <a:p>
            <a:pPr marL="0" indent="0" algn="ctr">
              <a:buNone/>
            </a:pPr>
            <a:endParaRPr lang="fr-BE" i="1" dirty="0"/>
          </a:p>
          <a:p>
            <a:pPr marL="0" indent="0" algn="ctr">
              <a:buNone/>
            </a:pPr>
            <a:r>
              <a:rPr lang="fr-BE" dirty="0" smtClean="0"/>
              <a:t>Décembre 2018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898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846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Histoire des consoles et des ordinateurs de jeu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 smtClean="0"/>
              <a:t>Modèles : </a:t>
            </a:r>
          </a:p>
          <a:p>
            <a:pPr lvl="1"/>
            <a:r>
              <a:rPr lang="fr-BE" dirty="0"/>
              <a:t>C</a:t>
            </a:r>
            <a:r>
              <a:rPr lang="fr-BE" dirty="0" smtClean="0"/>
              <a:t>lassification </a:t>
            </a:r>
            <a:r>
              <a:rPr lang="fr-BE" dirty="0" err="1" smtClean="0"/>
              <a:t>Wikipedia</a:t>
            </a:r>
            <a:r>
              <a:rPr lang="fr-BE" dirty="0" smtClean="0"/>
              <a:t> :</a:t>
            </a:r>
          </a:p>
          <a:p>
            <a:pPr lvl="2"/>
            <a:r>
              <a:rPr lang="fr-BE" dirty="0">
                <a:hlinkClick r:id="rId3"/>
              </a:rPr>
              <a:t>http://</a:t>
            </a:r>
            <a:r>
              <a:rPr lang="fr-BE" dirty="0" smtClean="0">
                <a:hlinkClick r:id="rId3"/>
              </a:rPr>
              <a:t>fr.wikipedia.org/wiki/Histoire_des_consoles_de_jeux_vid%C3%A9o</a:t>
            </a:r>
            <a:r>
              <a:rPr lang="fr-BE" dirty="0" smtClean="0"/>
              <a:t> </a:t>
            </a:r>
          </a:p>
          <a:p>
            <a:pPr lvl="1"/>
            <a:r>
              <a:rPr lang="fr-BE" dirty="0" smtClean="0"/>
              <a:t>Grands sites journalistiques. En France par exemple :</a:t>
            </a:r>
          </a:p>
          <a:p>
            <a:pPr lvl="2"/>
            <a:r>
              <a:rPr lang="fr-BE" dirty="0" err="1" smtClean="0"/>
              <a:t>Gamekult</a:t>
            </a:r>
            <a:r>
              <a:rPr lang="fr-BE" dirty="0" smtClean="0"/>
              <a:t> et jeuxvideo.com et leurs bases de données</a:t>
            </a:r>
          </a:p>
          <a:p>
            <a:pPr lvl="1"/>
            <a:r>
              <a:rPr lang="fr-BE" dirty="0" smtClean="0"/>
              <a:t>Quelques livres écrits par des journalistes, avec anecdotes et récits romanesques</a:t>
            </a:r>
          </a:p>
          <a:p>
            <a:pPr lvl="2"/>
            <a:r>
              <a:rPr lang="fr-BE" dirty="0" smtClean="0"/>
              <a:t>Daniel </a:t>
            </a:r>
            <a:r>
              <a:rPr lang="fr-BE" dirty="0" err="1" smtClean="0"/>
              <a:t>Ichbiah</a:t>
            </a:r>
            <a:r>
              <a:rPr lang="fr-BE" dirty="0" smtClean="0"/>
              <a:t>, </a:t>
            </a:r>
            <a:r>
              <a:rPr lang="fr-BE" i="1" dirty="0" smtClean="0"/>
              <a:t>La Saga des jeux vidéo</a:t>
            </a:r>
            <a:r>
              <a:rPr lang="fr-BE" dirty="0" smtClean="0"/>
              <a:t>, Pix’n Love, 2009 (édition révisée).</a:t>
            </a:r>
          </a:p>
          <a:p>
            <a:pPr lvl="2"/>
            <a:r>
              <a:rPr lang="fr-BE" dirty="0"/>
              <a:t>Blake J. Harris, </a:t>
            </a:r>
            <a:r>
              <a:rPr lang="fr-BE" i="1" dirty="0"/>
              <a:t>Console </a:t>
            </a:r>
            <a:r>
              <a:rPr lang="fr-BE" i="1" dirty="0" err="1" smtClean="0"/>
              <a:t>Wars</a:t>
            </a:r>
            <a:r>
              <a:rPr lang="fr-BE" i="1" dirty="0" smtClean="0"/>
              <a:t>. </a:t>
            </a:r>
            <a:r>
              <a:rPr lang="fr-BE" i="1" dirty="0"/>
              <a:t>Sega vs Nintendo : La guerre qui a bouleversé le monde </a:t>
            </a:r>
            <a:r>
              <a:rPr lang="fr-BE" i="1" dirty="0" err="1"/>
              <a:t>vidéoludique</a:t>
            </a:r>
            <a:r>
              <a:rPr lang="fr-BE" dirty="0"/>
              <a:t>, vol. 1, Pix'n Love, novembre 2017</a:t>
            </a:r>
          </a:p>
          <a:p>
            <a:pPr lvl="2"/>
            <a:endParaRPr lang="fr-BE" dirty="0" smtClean="0"/>
          </a:p>
          <a:p>
            <a:pPr lvl="2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70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Figure dominante du créateur</a:t>
            </a:r>
            <a:endParaRPr lang="fr-BE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Marion </a:t>
            </a:r>
            <a:r>
              <a:rPr lang="fr-BE" dirty="0" err="1"/>
              <a:t>Coville</a:t>
            </a:r>
            <a:r>
              <a:rPr lang="fr-BE" dirty="0"/>
              <a:t> a étudié l’émergence d’une figure hégémonique du concepteur de jeu vidéo et proposé des </a:t>
            </a:r>
            <a:r>
              <a:rPr lang="fr-BE" b="1" dirty="0"/>
              <a:t>représentations alternatives</a:t>
            </a:r>
            <a:r>
              <a:rPr lang="fr-BE" dirty="0"/>
              <a:t> « portant sur des </a:t>
            </a:r>
            <a:r>
              <a:rPr lang="fr-BE" dirty="0">
                <a:solidFill>
                  <a:schemeClr val="accent1"/>
                </a:solidFill>
              </a:rPr>
              <a:t>figures de la production indépendante</a:t>
            </a:r>
            <a:r>
              <a:rPr lang="fr-BE" dirty="0"/>
              <a:t> (Phil Fish, Jonathan Blow, Edmund </a:t>
            </a:r>
            <a:r>
              <a:rPr lang="fr-BE" dirty="0" err="1"/>
              <a:t>McMillen</a:t>
            </a:r>
            <a:r>
              <a:rPr lang="fr-BE" dirty="0"/>
              <a:t>, Tommy </a:t>
            </a:r>
            <a:r>
              <a:rPr lang="fr-BE" dirty="0" err="1"/>
              <a:t>Refenes</a:t>
            </a:r>
            <a:r>
              <a:rPr lang="fr-BE" dirty="0"/>
              <a:t>), de la </a:t>
            </a:r>
            <a:r>
              <a:rPr lang="fr-BE" dirty="0">
                <a:solidFill>
                  <a:schemeClr val="accent1"/>
                </a:solidFill>
              </a:rPr>
              <a:t>production par et pour des femmes </a:t>
            </a:r>
            <a:r>
              <a:rPr lang="fr-BE" dirty="0"/>
              <a:t>(Kirsten Forbes, Brenda Bailey </a:t>
            </a:r>
            <a:r>
              <a:rPr lang="fr-BE" dirty="0" err="1"/>
              <a:t>Gershkovitch</a:t>
            </a:r>
            <a:r>
              <a:rPr lang="fr-BE" dirty="0"/>
              <a:t>, Brenda Laurel), et de la </a:t>
            </a:r>
            <a:r>
              <a:rPr lang="fr-BE" dirty="0">
                <a:solidFill>
                  <a:schemeClr val="accent1"/>
                </a:solidFill>
              </a:rPr>
              <a:t>production </a:t>
            </a:r>
            <a:r>
              <a:rPr lang="fr-BE" dirty="0" err="1">
                <a:solidFill>
                  <a:schemeClr val="accent1"/>
                </a:solidFill>
              </a:rPr>
              <a:t>queer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/>
              <a:t>(Anna </a:t>
            </a:r>
            <a:r>
              <a:rPr lang="fr-BE" dirty="0" err="1"/>
              <a:t>Anthropy</a:t>
            </a:r>
            <a:r>
              <a:rPr lang="fr-BE" dirty="0"/>
              <a:t>, </a:t>
            </a:r>
            <a:r>
              <a:rPr lang="fr-BE" dirty="0" err="1"/>
              <a:t>Mattie</a:t>
            </a:r>
            <a:r>
              <a:rPr lang="fr-BE" dirty="0"/>
              <a:t> Brice) »</a:t>
            </a:r>
          </a:p>
        </p:txBody>
      </p:sp>
    </p:spTree>
    <p:extLst>
      <p:ext uri="{BB962C8B-B14F-4D97-AF65-F5344CB8AC3E}">
        <p14:creationId xmlns:p14="http://schemas.microsoft.com/office/powerpoint/2010/main" val="8637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Difficultés d’une histoire du jeu vidéo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Sources</a:t>
            </a:r>
          </a:p>
          <a:p>
            <a:r>
              <a:rPr lang="fr-BE" dirty="0" smtClean="0"/>
              <a:t>Conservation</a:t>
            </a:r>
          </a:p>
          <a:p>
            <a:r>
              <a:rPr lang="fr-BE" dirty="0" smtClean="0"/>
              <a:t>Écriture</a:t>
            </a:r>
          </a:p>
        </p:txBody>
      </p:sp>
    </p:spTree>
    <p:extLst>
      <p:ext uri="{BB962C8B-B14F-4D97-AF65-F5344CB8AC3E}">
        <p14:creationId xmlns:p14="http://schemas.microsoft.com/office/powerpoint/2010/main" val="26285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Sources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Secret industriel</a:t>
            </a:r>
          </a:p>
          <a:p>
            <a:r>
              <a:rPr lang="fr-BE" dirty="0" smtClean="0"/>
              <a:t>Sources détruites car jugées illégitimes, inintéressantes, sans valeur, etc.</a:t>
            </a:r>
          </a:p>
          <a:p>
            <a:r>
              <a:rPr lang="fr-BE" dirty="0" smtClean="0"/>
              <a:t>Témoins meurent : ex. Paul </a:t>
            </a:r>
            <a:r>
              <a:rPr lang="fr-BE" dirty="0" err="1" smtClean="0"/>
              <a:t>Braffort</a:t>
            </a:r>
            <a:endParaRPr lang="fr-BE" dirty="0" smtClean="0"/>
          </a:p>
        </p:txBody>
      </p:sp>
      <p:pic>
        <p:nvPicPr>
          <p:cNvPr id="18434" name="Picture 2" descr="RÃ©sultat de recherche d'images pour &quot;paul braffo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3703"/>
            <a:ext cx="266429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Ã©sultat de recherche d'images pour &quot;paul braffor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78113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RÃ©sultat de recherche d'images pour &quot;paul braffor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52461"/>
            <a:ext cx="4172053" cy="23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Conservation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Initiatives privées (ex. musée </a:t>
            </a:r>
            <a:r>
              <a:rPr lang="fr-BE" dirty="0" err="1" smtClean="0"/>
              <a:t>Bolo</a:t>
            </a:r>
            <a:r>
              <a:rPr lang="fr-BE" dirty="0" smtClean="0"/>
              <a:t> à Lausanne)</a:t>
            </a:r>
          </a:p>
          <a:p>
            <a:r>
              <a:rPr lang="fr-BE" dirty="0" smtClean="0"/>
              <a:t>Dépôt légal (</a:t>
            </a:r>
            <a:r>
              <a:rPr lang="fr-BE" dirty="0" err="1" smtClean="0"/>
              <a:t>BnF</a:t>
            </a:r>
            <a:r>
              <a:rPr lang="fr-BE" dirty="0" smtClean="0"/>
              <a:t>)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/>
              <a:t>I</a:t>
            </a:r>
            <a:r>
              <a:rPr lang="fr-BE" dirty="0" smtClean="0"/>
              <a:t>l </a:t>
            </a:r>
            <a:r>
              <a:rPr lang="fr-BE" dirty="0"/>
              <a:t>ne s’agit pas seulement de stockage : </a:t>
            </a:r>
            <a:r>
              <a:rPr lang="fr-BE" dirty="0" smtClean="0"/>
              <a:t>l’un des objectifs est de </a:t>
            </a:r>
            <a:r>
              <a:rPr lang="fr-BE" dirty="0"/>
              <a:t>proposer des expériences de jeu aussi proches que possible de </a:t>
            </a:r>
            <a:r>
              <a:rPr lang="fr-BE" dirty="0" smtClean="0"/>
              <a:t>l’originale</a:t>
            </a:r>
          </a:p>
          <a:p>
            <a:pPr marL="0" indent="0">
              <a:buNone/>
            </a:pPr>
            <a:r>
              <a:rPr lang="fr-BE" dirty="0" smtClean="0"/>
              <a:t>Ex. </a:t>
            </a:r>
            <a:r>
              <a:rPr lang="fr-BE" dirty="0" err="1" smtClean="0"/>
              <a:t>Ludov</a:t>
            </a:r>
            <a:r>
              <a:rPr lang="fr-BE" dirty="0" smtClean="0"/>
              <a:t>, Montréal</a:t>
            </a:r>
          </a:p>
        </p:txBody>
      </p:sp>
    </p:spTree>
    <p:extLst>
      <p:ext uri="{BB962C8B-B14F-4D97-AF65-F5344CB8AC3E}">
        <p14:creationId xmlns:p14="http://schemas.microsoft.com/office/powerpoint/2010/main" val="40594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Écriture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/>
              <a:t>R</a:t>
            </a:r>
            <a:r>
              <a:rPr lang="fr-BE" dirty="0" smtClean="0"/>
              <a:t>eprendre </a:t>
            </a:r>
            <a:r>
              <a:rPr lang="fr-BE" dirty="0"/>
              <a:t>les catégories d’une époque suffit-il à la faire comprendre ? Ou </a:t>
            </a:r>
            <a:r>
              <a:rPr lang="fr-BE" dirty="0" err="1"/>
              <a:t>vaut-il</a:t>
            </a:r>
            <a:r>
              <a:rPr lang="fr-BE" dirty="0"/>
              <a:t> mieux forger des nouvelles, propres à éclairer le récit qu’on souhaite faire des faits rassemblés </a:t>
            </a:r>
            <a:r>
              <a:rPr lang="fr-BE" dirty="0" smtClean="0"/>
              <a:t>?</a:t>
            </a:r>
          </a:p>
          <a:p>
            <a:endParaRPr lang="fr-BE" dirty="0"/>
          </a:p>
          <a:p>
            <a:r>
              <a:rPr lang="fr-BE" dirty="0" smtClean="0"/>
              <a:t>Ex. : </a:t>
            </a:r>
            <a:r>
              <a:rPr lang="fr-BE" dirty="0" err="1" smtClean="0"/>
              <a:t>Doom-like</a:t>
            </a:r>
            <a:endParaRPr lang="fr-BE" dirty="0"/>
          </a:p>
          <a:p>
            <a:r>
              <a:rPr lang="fr-BE" dirty="0" smtClean="0"/>
              <a:t>Ex. : jeux expressifs</a:t>
            </a:r>
          </a:p>
        </p:txBody>
      </p:sp>
    </p:spTree>
    <p:extLst>
      <p:ext uri="{BB962C8B-B14F-4D97-AF65-F5344CB8AC3E}">
        <p14:creationId xmlns:p14="http://schemas.microsoft.com/office/powerpoint/2010/main" val="40594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continued</a:t>
            </a:r>
            <a:r>
              <a:rPr lang="fr-BE" dirty="0" smtClean="0"/>
              <a:t>…</a:t>
            </a:r>
            <a:endParaRPr lang="fr-BE" dirty="0"/>
          </a:p>
        </p:txBody>
      </p:sp>
      <p:pic>
        <p:nvPicPr>
          <p:cNvPr id="21506" name="Picture 2" descr="RÃ©sultat de recherche d'images pour &quot;insert coin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" y="1628800"/>
            <a:ext cx="8994307" cy="505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143000"/>
          </a:xfrm>
        </p:spPr>
        <p:txBody>
          <a:bodyPr/>
          <a:lstStyle/>
          <a:p>
            <a:r>
              <a:rPr lang="fr-BE" dirty="0" smtClean="0"/>
              <a:t>Générations de consoles : Europe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 smtClean="0"/>
              <a:t>Source </a:t>
            </a:r>
            <a:r>
              <a:rPr lang="fr-BE" sz="1600" dirty="0"/>
              <a:t>: http://fr.wikipedia.org/wiki/Histoire_des_consoles_de_jeux_vid%C3%A9o</a:t>
            </a:r>
          </a:p>
        </p:txBody>
      </p:sp>
      <p:pic>
        <p:nvPicPr>
          <p:cNvPr id="1026" name="Picture 2" descr="C:\Users\ULg\Dropbox\histoire jeux vidéo\générations conso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213285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Générations de consoles : États-Unis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 smtClean="0"/>
              <a:t>Source </a:t>
            </a:r>
            <a:r>
              <a:rPr lang="fr-BE" sz="1600" dirty="0"/>
              <a:t>: http://fr.wikipedia.org/wiki/Histoire_des_consoles_de_jeux_vid%C3%A9o</a:t>
            </a:r>
          </a:p>
        </p:txBody>
      </p:sp>
      <p:pic>
        <p:nvPicPr>
          <p:cNvPr id="2050" name="Picture 2" descr="C:\Users\ULg\Dropbox\histoire jeux vidéo\générations console amériq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213285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Générations de consoles : Japon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1600" dirty="0" smtClean="0"/>
              <a:t>Source </a:t>
            </a:r>
            <a:r>
              <a:rPr lang="fr-BE" sz="1600" dirty="0"/>
              <a:t>: http://fr.wikipedia.org/wiki/Histoire_des_consoles_de_jeux_vid%C3%A9o</a:t>
            </a:r>
          </a:p>
        </p:txBody>
      </p:sp>
      <p:pic>
        <p:nvPicPr>
          <p:cNvPr id="3074" name="Picture 2" descr="C:\Users\ULg\Dropbox\histoire jeux vidéo\générations console jap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206084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62980"/>
          </a:xfrm>
        </p:spPr>
        <p:txBody>
          <a:bodyPr>
            <a:normAutofit/>
          </a:bodyPr>
          <a:lstStyle/>
          <a:p>
            <a:r>
              <a:rPr lang="fr-BE" dirty="0" smtClean="0"/>
              <a:t>Critique de cette option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au service de l’industrie : téléologique et justifiant le présent</a:t>
            </a:r>
          </a:p>
          <a:p>
            <a:r>
              <a:rPr lang="fr-BE" dirty="0"/>
              <a:t>écrite par les </a:t>
            </a:r>
            <a:r>
              <a:rPr lang="fr-BE" dirty="0" smtClean="0"/>
              <a:t>vainqueurs</a:t>
            </a:r>
          </a:p>
          <a:p>
            <a:r>
              <a:rPr lang="fr-BE" dirty="0" smtClean="0"/>
              <a:t>accent </a:t>
            </a:r>
            <a:r>
              <a:rPr lang="fr-BE" dirty="0"/>
              <a:t>sur les appareils dédiés aux jeux (les consoles</a:t>
            </a:r>
            <a:r>
              <a:rPr lang="fr-BE" dirty="0" smtClean="0"/>
              <a:t>)</a:t>
            </a:r>
          </a:p>
          <a:p>
            <a:r>
              <a:rPr lang="fr-BE" dirty="0" smtClean="0"/>
              <a:t>se </a:t>
            </a:r>
            <a:r>
              <a:rPr lang="fr-BE" dirty="0"/>
              <a:t>focalise sur l’Occident (et sa réception du jeu vidéo </a:t>
            </a:r>
            <a:r>
              <a:rPr lang="fr-BE" dirty="0" smtClean="0"/>
              <a:t>japonais)</a:t>
            </a:r>
          </a:p>
          <a:p>
            <a:r>
              <a:rPr lang="fr-BE" dirty="0" smtClean="0"/>
              <a:t>méconnaît </a:t>
            </a:r>
            <a:r>
              <a:rPr lang="fr-BE" dirty="0"/>
              <a:t>bien des pratiques tombées dans l’oubli</a:t>
            </a:r>
          </a:p>
        </p:txBody>
      </p:sp>
    </p:spTree>
    <p:extLst>
      <p:ext uri="{BB962C8B-B14F-4D97-AF65-F5344CB8AC3E}">
        <p14:creationId xmlns:p14="http://schemas.microsoft.com/office/powerpoint/2010/main" val="26894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89641" cy="96298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Que signifie écrire l’histoire du jeu vidéo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19789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fr-BE" dirty="0" smtClean="0"/>
          </a:p>
          <a:p>
            <a:pPr algn="ctr"/>
            <a:endParaRPr lang="fr-BE" dirty="0"/>
          </a:p>
          <a:p>
            <a:pPr marL="0" indent="0" algn="ctr">
              <a:buNone/>
            </a:pPr>
            <a:r>
              <a:rPr lang="fr-BE" dirty="0" smtClean="0"/>
              <a:t>Quel(s) objet(s)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901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pour manet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pour manette</Template>
  <TotalTime>709</TotalTime>
  <Words>1099</Words>
  <Application>Microsoft Office PowerPoint</Application>
  <PresentationFormat>Affichage à l'écran (4:3)</PresentationFormat>
  <Paragraphs>186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theme pour manette</vt:lpstr>
      <vt:lpstr>Pour une histoire polyphonique du jeu vidéo</vt:lpstr>
      <vt:lpstr>Histoire du jeu vidéo</vt:lpstr>
      <vt:lpstr>Option dominante</vt:lpstr>
      <vt:lpstr>Histoire des consoles et des ordinateurs de jeu</vt:lpstr>
      <vt:lpstr>Générations de consoles : Europe</vt:lpstr>
      <vt:lpstr>Générations de consoles : États-Unis</vt:lpstr>
      <vt:lpstr>Générations de consoles : Japon</vt:lpstr>
      <vt:lpstr>Critique de cette option</vt:lpstr>
      <vt:lpstr>Que signifie écrire l’histoire du jeu vidéo ?</vt:lpstr>
      <vt:lpstr>Machines (consoles, ordinateurs)</vt:lpstr>
      <vt:lpstr>Franchises, personnages, licences à succès</vt:lpstr>
      <vt:lpstr>Marques</vt:lpstr>
      <vt:lpstr>Créateurs/trices</vt:lpstr>
      <vt:lpstr>Studios de développement</vt:lpstr>
      <vt:lpstr>Éditeurs</vt:lpstr>
      <vt:lpstr>De quoi parle-t-on aussi ?</vt:lpstr>
      <vt:lpstr>Il faut croiser les points de vue</vt:lpstr>
      <vt:lpstr>À propos des plateformes…</vt:lpstr>
      <vt:lpstr>Autres objets, autres regards</vt:lpstr>
      <vt:lpstr>Espaces du jeu</vt:lpstr>
      <vt:lpstr>Résumé M. Triclot, Philosophie…</vt:lpstr>
      <vt:lpstr>Suite M. Triclot, Philosophie…</vt:lpstr>
      <vt:lpstr>Suite M. Triclot, Philosophie…</vt:lpstr>
      <vt:lpstr>Suite M. Triclot, Philosophie…</vt:lpstr>
      <vt:lpstr>Suite M. Triclot, Philosophie…</vt:lpstr>
      <vt:lpstr>Suite M. Triclot, Philosophie…</vt:lpstr>
      <vt:lpstr>Suite M. Triclot, Philosophie…</vt:lpstr>
      <vt:lpstr>Suite M. Triclot, Philosophie…</vt:lpstr>
      <vt:lpstr>Espaces du jeu vidéo</vt:lpstr>
      <vt:lpstr>Interfaces</vt:lpstr>
      <vt:lpstr>Croix directionnelle</vt:lpstr>
      <vt:lpstr>Brevet Nintendo 1985</vt:lpstr>
      <vt:lpstr>De la 2D à la 3D…</vt:lpstr>
      <vt:lpstr>Gérer les déplacements 3D</vt:lpstr>
      <vt:lpstr>Rapports entre jouet et jeu vidéo</vt:lpstr>
      <vt:lpstr>Au-delà de la technique</vt:lpstr>
      <vt:lpstr>Histoires nationales</vt:lpstr>
      <vt:lpstr>France encore</vt:lpstr>
      <vt:lpstr>Histoires nationales</vt:lpstr>
      <vt:lpstr>Figure dominante du créateur</vt:lpstr>
      <vt:lpstr>Difficultés d’une histoire du jeu vidéo</vt:lpstr>
      <vt:lpstr>Sources</vt:lpstr>
      <vt:lpstr>Conservation</vt:lpstr>
      <vt:lpstr>Écriture</vt:lpstr>
      <vt:lpstr>To be continued…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et analyse des pratiques du jeu vidéo</dc:title>
  <dc:creator>ULg</dc:creator>
  <cp:lastModifiedBy>Björn-Olav Dozo</cp:lastModifiedBy>
  <cp:revision>56</cp:revision>
  <dcterms:created xsi:type="dcterms:W3CDTF">2015-01-31T15:55:49Z</dcterms:created>
  <dcterms:modified xsi:type="dcterms:W3CDTF">2018-09-28T12:06:13Z</dcterms:modified>
</cp:coreProperties>
</file>