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5" r:id="rId1"/>
  </p:sldMasterIdLst>
  <p:sldIdLst>
    <p:sldId id="256" r:id="rId2"/>
    <p:sldId id="257" r:id="rId3"/>
    <p:sldId id="264" r:id="rId4"/>
    <p:sldId id="258" r:id="rId5"/>
    <p:sldId id="278" r:id="rId6"/>
    <p:sldId id="281" r:id="rId7"/>
    <p:sldId id="279" r:id="rId8"/>
    <p:sldId id="280" r:id="rId9"/>
    <p:sldId id="259" r:id="rId10"/>
    <p:sldId id="260" r:id="rId11"/>
    <p:sldId id="282" r:id="rId12"/>
    <p:sldId id="283" r:id="rId13"/>
    <p:sldId id="261" r:id="rId14"/>
    <p:sldId id="268" r:id="rId15"/>
    <p:sldId id="288" r:id="rId16"/>
    <p:sldId id="287" r:id="rId17"/>
    <p:sldId id="262" r:id="rId18"/>
    <p:sldId id="285" r:id="rId19"/>
    <p:sldId id="284" r:id="rId20"/>
    <p:sldId id="276" r:id="rId21"/>
    <p:sldId id="273" r:id="rId22"/>
    <p:sldId id="272" r:id="rId23"/>
    <p:sldId id="275" r:id="rId24"/>
    <p:sldId id="274" r:id="rId25"/>
    <p:sldId id="271" r:id="rId26"/>
    <p:sldId id="277" r:id="rId27"/>
    <p:sldId id="263" r:id="rId28"/>
    <p:sldId id="265" r:id="rId29"/>
    <p:sldId id="266" r:id="rId30"/>
    <p:sldId id="267" r:id="rId31"/>
    <p:sldId id="286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133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‹N°›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2431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960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1319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CEF3B-A037-46D0-B02C-1428F07E9383}" type="datetimeFigureOut">
              <a:rPr lang="en-US" smtClean="0"/>
              <a:t>5/27/2019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215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‹N°›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0337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5"/>
            <a:ext cx="3703320" cy="4023359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557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5"/>
            <a:ext cx="3703320" cy="3286760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5/27/2019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23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5/27/2019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340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5/27/2019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73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96DFF08F-DC6B-4601-B491-B0F83F6DD2DA}" type="datetimeFigureOut">
              <a:rPr lang="en-US" smtClean="0"/>
              <a:pPr/>
              <a:t>5/27/2019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92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58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9144001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5/27/2019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1109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goutarcade.hypotheses.org/296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hyperlink" Target="https://www.abcm.ch/wp/?p=4574" TargetMode="External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quebec.huffingtonpost.ca/2015/02/23/game-on-centre-des-sciences-de-montreal-exposition-jeux-video_n_6736200.html" TargetMode="Externa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Gum4GI2Jr0s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Jm_EVAbDAPk" TargetMode="External"/><Relationship Id="rId4" Type="http://schemas.openxmlformats.org/officeDocument/2006/relationships/hyperlink" Target="https://youtu.be/Jm_EVAbDAPk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22959" y="758952"/>
            <a:ext cx="7789817" cy="3566160"/>
          </a:xfrm>
        </p:spPr>
        <p:txBody>
          <a:bodyPr/>
          <a:lstStyle/>
          <a:p>
            <a:r>
              <a:rPr lang="fr-BE" dirty="0" smtClean="0"/>
              <a:t>Que conserve-t-on du jeu vidéo ?</a:t>
            </a:r>
            <a:endParaRPr lang="fr-BE" dirty="0"/>
          </a:p>
        </p:txBody>
      </p:sp>
      <p:sp>
        <p:nvSpPr>
          <p:cNvPr id="4" name="ZoneTexte 3"/>
          <p:cNvSpPr txBox="1"/>
          <p:nvPr/>
        </p:nvSpPr>
        <p:spPr>
          <a:xfrm>
            <a:off x="6670766" y="5111301"/>
            <a:ext cx="213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Björn-Olav Dozo</a:t>
            </a:r>
          </a:p>
          <a:p>
            <a:r>
              <a:rPr lang="fr-BE" dirty="0" smtClean="0"/>
              <a:t>Université de Liège</a:t>
            </a:r>
          </a:p>
          <a:p>
            <a:r>
              <a:rPr lang="fr-BE" dirty="0" smtClean="0"/>
              <a:t>Liège Game </a:t>
            </a:r>
            <a:r>
              <a:rPr lang="fr-BE" dirty="0" err="1" smtClean="0"/>
              <a:t>Lab</a:t>
            </a:r>
            <a:endParaRPr lang="fr-BE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59" y="5109598"/>
            <a:ext cx="3437301" cy="92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2929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Machines</a:t>
            </a:r>
            <a:endParaRPr lang="fr-BE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6384" y="1847850"/>
            <a:ext cx="3797169" cy="4161064"/>
          </a:xfrm>
          <a:prstGeom prst="rect">
            <a:avLst/>
          </a:prstGeom>
        </p:spPr>
      </p:pic>
      <p:pic>
        <p:nvPicPr>
          <p:cNvPr id="2050" name="Picture 2" descr="RÃ©sultats de recherche d'images pour Â«Â MO5.comÂ Â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41" y="3422349"/>
            <a:ext cx="4817019" cy="270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Ã©sultats de recherche d'images pour Â«Â MO5.comÂ Â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689" y="1847850"/>
            <a:ext cx="2335076" cy="1424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6438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Émulateurs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Jouer ou non sur la machine d’origine ?</a:t>
            </a:r>
          </a:p>
          <a:p>
            <a:r>
              <a:rPr lang="fr-BE" dirty="0" smtClean="0"/>
              <a:t>Machine d’origine : choix de </a:t>
            </a:r>
            <a:r>
              <a:rPr lang="fr-BE" dirty="0" err="1" smtClean="0"/>
              <a:t>Ludov</a:t>
            </a:r>
            <a:r>
              <a:rPr lang="fr-BE" dirty="0" smtClean="0"/>
              <a:t>, laboratoire de l’Université de Montréal (Bernard Perron, Carl </a:t>
            </a:r>
            <a:r>
              <a:rPr lang="fr-BE" dirty="0" err="1" smtClean="0"/>
              <a:t>Therrien</a:t>
            </a:r>
            <a:r>
              <a:rPr lang="fr-BE" dirty="0" smtClean="0"/>
              <a:t>, </a:t>
            </a:r>
            <a:r>
              <a:rPr lang="fr-BE" dirty="0" err="1" smtClean="0"/>
              <a:t>Dominic</a:t>
            </a:r>
            <a:r>
              <a:rPr lang="fr-BE" dirty="0" smtClean="0"/>
              <a:t> Arsenault)</a:t>
            </a:r>
          </a:p>
          <a:p>
            <a:pPr lvl="1"/>
            <a:r>
              <a:rPr lang="fr-BE" dirty="0" smtClean="0"/>
              <a:t>Ressenti original</a:t>
            </a:r>
          </a:p>
          <a:p>
            <a:pPr lvl="1"/>
            <a:r>
              <a:rPr lang="fr-BE" dirty="0" smtClean="0"/>
              <a:t>Temps de chargement</a:t>
            </a:r>
          </a:p>
          <a:p>
            <a:pPr lvl="1"/>
            <a:r>
              <a:rPr lang="fr-BE" dirty="0" smtClean="0"/>
              <a:t>Contrôles d’origine</a:t>
            </a:r>
          </a:p>
          <a:p>
            <a:pPr lvl="1"/>
            <a:endParaRPr lang="fr-BE" dirty="0"/>
          </a:p>
          <a:p>
            <a:endParaRPr lang="fr-BE" dirty="0"/>
          </a:p>
        </p:txBody>
      </p:sp>
      <p:pic>
        <p:nvPicPr>
          <p:cNvPr id="4098" name="Picture 2" descr="RÃ©sultats de recherche d'images pour Â«Â ludov laboratoireÂ Â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92" y="4066124"/>
            <a:ext cx="4570482" cy="257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associÃ©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081" y="2988184"/>
            <a:ext cx="3832676" cy="215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9014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Boîtes et paratextes</a:t>
            </a:r>
            <a:endParaRPr lang="fr-BE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2439" y="1179758"/>
            <a:ext cx="5749140" cy="4245682"/>
          </a:xfrm>
          <a:prstGeom prst="rect">
            <a:avLst/>
          </a:prstGeom>
        </p:spPr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r-BE" dirty="0"/>
              <a:t>Packaging de jeu n’est pas normalisé dès le départ</a:t>
            </a:r>
          </a:p>
          <a:p>
            <a:r>
              <a:rPr lang="fr-BE" dirty="0" err="1"/>
              <a:t>Ludographie</a:t>
            </a:r>
            <a:r>
              <a:rPr lang="fr-BE" dirty="0"/>
              <a:t> matérielle, inspirée de l’histoire du livre</a:t>
            </a:r>
          </a:p>
          <a:p>
            <a:endParaRPr lang="fr-BE" dirty="0"/>
          </a:p>
        </p:txBody>
      </p:sp>
      <p:sp>
        <p:nvSpPr>
          <p:cNvPr id="6" name="ZoneTexte 5"/>
          <p:cNvSpPr txBox="1"/>
          <p:nvPr/>
        </p:nvSpPr>
        <p:spPr>
          <a:xfrm>
            <a:off x="3492137" y="5843451"/>
            <a:ext cx="5303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hlinkClick r:id="rId3"/>
              </a:rPr>
              <a:t>https://goutarcade.hypotheses.org/296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1867964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Jeu </a:t>
            </a:r>
            <a:r>
              <a:rPr lang="fr-BE" dirty="0" err="1" smtClean="0"/>
              <a:t>multijoueurs</a:t>
            </a:r>
            <a:r>
              <a:rPr lang="fr-BE" dirty="0" smtClean="0"/>
              <a:t> / dématérialisation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Protection DRM : déplombage ?</a:t>
            </a:r>
          </a:p>
          <a:p>
            <a:r>
              <a:rPr lang="fr-BE" dirty="0"/>
              <a:t>Nécessité d’être connecté pour jouer</a:t>
            </a:r>
          </a:p>
          <a:p>
            <a:pPr marL="0" indent="0">
              <a:buNone/>
            </a:pPr>
            <a:endParaRPr lang="fr-BE" dirty="0" smtClean="0"/>
          </a:p>
          <a:p>
            <a:r>
              <a:rPr lang="fr-BE" dirty="0" smtClean="0"/>
              <a:t>Mises à jour : version originale (</a:t>
            </a:r>
            <a:r>
              <a:rPr lang="fr-BE" dirty="0" err="1" smtClean="0"/>
              <a:t>vanilla</a:t>
            </a:r>
            <a:r>
              <a:rPr lang="fr-BE" dirty="0" smtClean="0"/>
              <a:t>) vs. version à jour ; </a:t>
            </a:r>
            <a:r>
              <a:rPr lang="fr-BE" dirty="0" err="1" smtClean="0"/>
              <a:t>game</a:t>
            </a:r>
            <a:r>
              <a:rPr lang="fr-BE" dirty="0" smtClean="0"/>
              <a:t> as service</a:t>
            </a:r>
          </a:p>
          <a:p>
            <a:endParaRPr lang="fr-BE" dirty="0"/>
          </a:p>
          <a:p>
            <a:r>
              <a:rPr lang="fr-BE" dirty="0" smtClean="0"/>
              <a:t>Jeu à plusieurs / MMORPG (« mondes virtuels »)</a:t>
            </a:r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4743902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/>
              <a:t>Paraludique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b="1" dirty="0" smtClean="0"/>
              <a:t>Presse spécialisée</a:t>
            </a:r>
          </a:p>
          <a:p>
            <a:r>
              <a:rPr lang="fr-BE" dirty="0" smtClean="0"/>
              <a:t>Conservation, numérisation (problème de la bibliographie matérielle)</a:t>
            </a:r>
          </a:p>
          <a:p>
            <a:endParaRPr lang="fr-BE" dirty="0" smtClean="0"/>
          </a:p>
          <a:p>
            <a:endParaRPr lang="fr-BE" dirty="0" smtClean="0"/>
          </a:p>
          <a:p>
            <a:endParaRPr lang="fr-BE" b="1" dirty="0" smtClean="0"/>
          </a:p>
          <a:p>
            <a:endParaRPr lang="fr-BE" b="1" dirty="0"/>
          </a:p>
          <a:p>
            <a:r>
              <a:rPr lang="fr-BE" b="1" dirty="0" smtClean="0"/>
              <a:t>Lieux de sociabilité</a:t>
            </a:r>
          </a:p>
          <a:p>
            <a:r>
              <a:rPr lang="fr-BE" dirty="0" smtClean="0"/>
              <a:t>Magasins, cybercafés, clubs, etc.</a:t>
            </a:r>
            <a:endParaRPr lang="fr-BE" dirty="0"/>
          </a:p>
          <a:p>
            <a:r>
              <a:rPr lang="fr-BE" dirty="0" smtClean="0"/>
              <a:t>LAN (Local Area Network)</a:t>
            </a:r>
          </a:p>
          <a:p>
            <a:endParaRPr lang="fr-BE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59" y="2791004"/>
            <a:ext cx="8027054" cy="1275415"/>
          </a:xfrm>
          <a:prstGeom prst="rect">
            <a:avLst/>
          </a:prstGeom>
        </p:spPr>
      </p:pic>
      <p:pic>
        <p:nvPicPr>
          <p:cNvPr id="1026" name="Picture 2" descr="RÃ©sultats de recherche d'images pour Â«Â cybercafÃ©Â Â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159" y="4635664"/>
            <a:ext cx="3898211" cy="1949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9413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Du côté de la production : documenter l’acte de création</a:t>
            </a:r>
            <a:endParaRPr lang="fr-BE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820" y="1828846"/>
            <a:ext cx="3030521" cy="2272891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509554" y="1828846"/>
            <a:ext cx="5042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Musée </a:t>
            </a:r>
            <a:r>
              <a:rPr lang="fr-BE" dirty="0" err="1" smtClean="0"/>
              <a:t>Bolo</a:t>
            </a:r>
            <a:r>
              <a:rPr lang="fr-BE" dirty="0" smtClean="0"/>
              <a:t> en Suisse : fonds Bruno </a:t>
            </a:r>
            <a:r>
              <a:rPr lang="fr-BE" dirty="0" err="1" smtClean="0"/>
              <a:t>Bonnell</a:t>
            </a:r>
            <a:r>
              <a:rPr lang="fr-BE" dirty="0" smtClean="0"/>
              <a:t> (</a:t>
            </a:r>
            <a:r>
              <a:rPr lang="fr-BE" dirty="0" err="1" smtClean="0"/>
              <a:t>Infogrames</a:t>
            </a:r>
            <a:r>
              <a:rPr lang="fr-BE" dirty="0" smtClean="0"/>
              <a:t>) (</a:t>
            </a:r>
            <a:r>
              <a:rPr lang="fr-BE" dirty="0">
                <a:hlinkClick r:id="rId3"/>
              </a:rPr>
              <a:t>https://www.abcm.ch/wp/?</a:t>
            </a:r>
            <a:r>
              <a:rPr lang="fr-BE" dirty="0" smtClean="0">
                <a:hlinkClick r:id="rId3"/>
              </a:rPr>
              <a:t>p=4574</a:t>
            </a:r>
            <a:r>
              <a:rPr lang="fr-BE" dirty="0" smtClean="0"/>
              <a:t>)</a:t>
            </a:r>
            <a:endParaRPr lang="fr-BE" dirty="0"/>
          </a:p>
        </p:txBody>
      </p:sp>
      <p:pic>
        <p:nvPicPr>
          <p:cNvPr id="1026" name="Picture 2" descr="Quelques exemples de Chaos Control sur P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399" y="2470394"/>
            <a:ext cx="2947353" cy="2210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9554" y="2810650"/>
            <a:ext cx="2040001" cy="1530001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96091" y="4824549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Conservatoire national du jeu vidéo : fonds Bertrand Brocard (Cocktail Vision) et Dominique Sablons</a:t>
            </a:r>
          </a:p>
        </p:txBody>
      </p:sp>
      <p:pic>
        <p:nvPicPr>
          <p:cNvPr id="1028" name="Picture 4" descr="https://image.jimcdn.com/app/cms/image/transf/dimension=456x10000:format=jpg/path/s550f33bd3d02b442/image/ib848cf699a1381fb/version/1493394181/imag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160" y="4801619"/>
            <a:ext cx="1534713" cy="2056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4399" y="5024844"/>
            <a:ext cx="3112148" cy="174280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48596" y="5562365"/>
            <a:ext cx="1658038" cy="123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2837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Du côté de la production : archives orales</a:t>
            </a:r>
            <a:endParaRPr lang="fr-BE" dirty="0"/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097382" y="4119153"/>
            <a:ext cx="4767330" cy="2116183"/>
          </a:xfrm>
          <a:prstGeom prst="rect">
            <a:avLst/>
          </a:prstGeom>
        </p:spPr>
      </p:pic>
      <p:pic>
        <p:nvPicPr>
          <p:cNvPr id="9" name="Espace réservé du contenu 8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0" y="1848739"/>
            <a:ext cx="4686841" cy="2418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7646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Exposer le jeu vidéo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Perspective muséale : comment exposer le jeu vidéo ?</a:t>
            </a:r>
          </a:p>
          <a:p>
            <a:r>
              <a:rPr lang="fr-BE" b="1" dirty="0" smtClean="0"/>
              <a:t>Raconter l’histoire</a:t>
            </a:r>
          </a:p>
          <a:p>
            <a:pPr lvl="1"/>
            <a:r>
              <a:rPr lang="fr-BE" dirty="0" smtClean="0"/>
              <a:t>Succession des machines en générations</a:t>
            </a:r>
          </a:p>
          <a:p>
            <a:pPr lvl="1"/>
            <a:r>
              <a:rPr lang="fr-BE" dirty="0" smtClean="0"/>
              <a:t>Histoire du progrès technique emprunt de nostalgie</a:t>
            </a:r>
            <a:endParaRPr lang="fr-BE" b="1" dirty="0"/>
          </a:p>
          <a:p>
            <a:pPr marL="201168" lvl="1" indent="0">
              <a:buNone/>
            </a:pPr>
            <a:endParaRPr lang="fr-BE" dirty="0" smtClean="0"/>
          </a:p>
          <a:p>
            <a:pPr marL="201168" lvl="1" indent="0">
              <a:buNone/>
            </a:pPr>
            <a:r>
              <a:rPr lang="fr-BE" b="1" dirty="0" smtClean="0"/>
              <a:t>Exemples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fr-BE" i="1" dirty="0" err="1" smtClean="0"/>
              <a:t>Computerspiel</a:t>
            </a:r>
            <a:r>
              <a:rPr lang="fr-BE" i="1" dirty="0" smtClean="0"/>
              <a:t> Museum </a:t>
            </a:r>
            <a:r>
              <a:rPr lang="fr-BE" dirty="0"/>
              <a:t>à </a:t>
            </a:r>
            <a:r>
              <a:rPr lang="fr-BE" dirty="0" smtClean="0"/>
              <a:t>Berlin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fr-BE" i="1" dirty="0" smtClean="0"/>
              <a:t>National </a:t>
            </a:r>
            <a:r>
              <a:rPr lang="fr-BE" i="1" dirty="0" err="1" smtClean="0"/>
              <a:t>Videogame</a:t>
            </a:r>
            <a:r>
              <a:rPr lang="fr-BE" i="1" dirty="0" smtClean="0"/>
              <a:t> Arcade </a:t>
            </a:r>
            <a:r>
              <a:rPr lang="fr-BE" dirty="0"/>
              <a:t>à </a:t>
            </a:r>
            <a:r>
              <a:rPr lang="fr-BE" dirty="0" smtClean="0"/>
              <a:t>Nottingham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fr-BE" i="1" dirty="0" smtClean="0"/>
              <a:t>The </a:t>
            </a:r>
            <a:r>
              <a:rPr lang="fr-BE" i="1" dirty="0" err="1"/>
              <a:t>Strong</a:t>
            </a:r>
            <a:r>
              <a:rPr lang="fr-BE" i="1" dirty="0"/>
              <a:t>, </a:t>
            </a:r>
            <a:r>
              <a:rPr lang="fr-BE" i="1" dirty="0" smtClean="0"/>
              <a:t>National Museum </a:t>
            </a:r>
            <a:r>
              <a:rPr lang="fr-BE" i="1" dirty="0"/>
              <a:t>of Play</a:t>
            </a:r>
            <a:r>
              <a:rPr lang="fr-BE" dirty="0"/>
              <a:t> </a:t>
            </a:r>
            <a:r>
              <a:rPr lang="fr-BE" dirty="0" smtClean="0"/>
              <a:t>aux Etats-Unis</a:t>
            </a:r>
          </a:p>
          <a:p>
            <a:pPr marL="201168" lvl="1" indent="0">
              <a:buNone/>
            </a:pPr>
            <a:r>
              <a:rPr lang="fr-BE" dirty="0" smtClean="0"/>
              <a:t>En </a:t>
            </a:r>
            <a:r>
              <a:rPr lang="fr-BE" dirty="0"/>
              <a:t>France, </a:t>
            </a:r>
            <a:r>
              <a:rPr lang="fr-BE" dirty="0" smtClean="0"/>
              <a:t>2 expositions</a:t>
            </a:r>
            <a:endParaRPr lang="fr-BE" dirty="0"/>
          </a:p>
          <a:p>
            <a:pPr lvl="2"/>
            <a:r>
              <a:rPr lang="fr-BE" i="1" dirty="0" err="1"/>
              <a:t>MuseoGames</a:t>
            </a:r>
            <a:r>
              <a:rPr lang="fr-BE" dirty="0"/>
              <a:t> au Conservatoire National des Arts et Métiers en 2010</a:t>
            </a:r>
          </a:p>
          <a:p>
            <a:pPr lvl="2"/>
            <a:r>
              <a:rPr lang="fr-BE" i="1" dirty="0"/>
              <a:t>Game Story </a:t>
            </a:r>
            <a:r>
              <a:rPr lang="fr-BE" dirty="0"/>
              <a:t>au Grand Palais en 2011</a:t>
            </a:r>
          </a:p>
        </p:txBody>
      </p:sp>
    </p:spTree>
    <p:extLst>
      <p:ext uri="{BB962C8B-B14F-4D97-AF65-F5344CB8AC3E}">
        <p14:creationId xmlns:p14="http://schemas.microsoft.com/office/powerpoint/2010/main" val="30891783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532" y="131064"/>
            <a:ext cx="3901440" cy="257251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90" y="2563177"/>
            <a:ext cx="2857500" cy="404812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522" y="3100252"/>
            <a:ext cx="4581356" cy="30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2069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Exposer le jeu vidéo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Perspective muséale : comment exposer le jeu vidéo ?</a:t>
            </a:r>
          </a:p>
          <a:p>
            <a:r>
              <a:rPr lang="fr-BE" b="1" dirty="0" smtClean="0"/>
              <a:t>Raconter l’histoire</a:t>
            </a:r>
          </a:p>
          <a:p>
            <a:pPr lvl="1"/>
            <a:r>
              <a:rPr lang="fr-BE" dirty="0" smtClean="0"/>
              <a:t>Succession des machines en générations</a:t>
            </a:r>
          </a:p>
          <a:p>
            <a:pPr lvl="1"/>
            <a:r>
              <a:rPr lang="fr-BE" dirty="0" smtClean="0"/>
              <a:t>Histoire du progrès technique emprunt de nostalgie</a:t>
            </a:r>
            <a:endParaRPr lang="fr-BE" b="1" dirty="0"/>
          </a:p>
          <a:p>
            <a:r>
              <a:rPr lang="fr-BE" b="1" dirty="0" smtClean="0"/>
              <a:t>Donner à voir</a:t>
            </a:r>
          </a:p>
          <a:p>
            <a:pPr lvl="1"/>
            <a:r>
              <a:rPr lang="fr-BE" dirty="0" smtClean="0"/>
              <a:t>Ne pas isoler les objets de leur contexte</a:t>
            </a:r>
          </a:p>
          <a:p>
            <a:pPr lvl="1"/>
            <a:r>
              <a:rPr lang="fr-BE" dirty="0" smtClean="0"/>
              <a:t>Exposer les jeux vidéo dans les artefacts de leur époque</a:t>
            </a:r>
          </a:p>
          <a:p>
            <a:pPr marL="201168" lvl="1" indent="0">
              <a:buNone/>
            </a:pPr>
            <a:endParaRPr lang="fr-BE" dirty="0" smtClean="0"/>
          </a:p>
          <a:p>
            <a:pPr marL="201168" lvl="1" indent="0">
              <a:buNone/>
            </a:pPr>
            <a:r>
              <a:rPr lang="fr-BE" b="1" dirty="0" smtClean="0"/>
              <a:t>Exemple</a:t>
            </a:r>
          </a:p>
          <a:p>
            <a:pPr marL="201168" lvl="1" indent="0">
              <a:buNone/>
            </a:pPr>
            <a:r>
              <a:rPr lang="fr-BE" dirty="0" smtClean="0"/>
              <a:t>Musée de Tampere, Finlande</a:t>
            </a:r>
          </a:p>
          <a:p>
            <a:pPr marL="201168" lvl="1" indent="0">
              <a:buNone/>
            </a:pPr>
            <a:endParaRPr lang="fr-BE" dirty="0"/>
          </a:p>
        </p:txBody>
      </p:sp>
      <p:sp>
        <p:nvSpPr>
          <p:cNvPr id="4" name="ZoneTexte 3"/>
          <p:cNvSpPr txBox="1"/>
          <p:nvPr/>
        </p:nvSpPr>
        <p:spPr>
          <a:xfrm>
            <a:off x="5094514" y="5869094"/>
            <a:ext cx="4049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Merci à Hamza </a:t>
            </a:r>
            <a:r>
              <a:rPr lang="fr-BE" dirty="0" err="1" smtClean="0"/>
              <a:t>Bashandy</a:t>
            </a:r>
            <a:r>
              <a:rPr lang="fr-BE" dirty="0" smtClean="0"/>
              <a:t> pour les photos</a:t>
            </a:r>
          </a:p>
        </p:txBody>
      </p:sp>
    </p:spTree>
    <p:extLst>
      <p:ext uri="{BB962C8B-B14F-4D97-AF65-F5344CB8AC3E}">
        <p14:creationId xmlns:p14="http://schemas.microsoft.com/office/powerpoint/2010/main" val="14050439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« Game » et « Play »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« Game » : jeu et ses règles, ensemble d’éléments qui sont utilisés pour jouer, composante matérielle aussi</a:t>
            </a:r>
          </a:p>
          <a:p>
            <a:endParaRPr lang="fr-BE" dirty="0"/>
          </a:p>
          <a:p>
            <a:r>
              <a:rPr lang="fr-BE" dirty="0" smtClean="0"/>
              <a:t>« Play » : action de jouer, intègre le dispositif et le joueur, le contexte de jeu ; inscription sociale du jeu dans son époque et son milieu</a:t>
            </a:r>
          </a:p>
          <a:p>
            <a:endParaRPr lang="fr-BE" dirty="0"/>
          </a:p>
          <a:p>
            <a:r>
              <a:rPr lang="fr-BE" dirty="0" smtClean="0"/>
              <a:t>Exposé en deux parties : deux panoramas problématisés de la conservation</a:t>
            </a:r>
          </a:p>
        </p:txBody>
      </p:sp>
    </p:spTree>
    <p:extLst>
      <p:ext uri="{BB962C8B-B14F-4D97-AF65-F5344CB8AC3E}">
        <p14:creationId xmlns:p14="http://schemas.microsoft.com/office/powerpoint/2010/main" val="25113588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279" y="748935"/>
            <a:ext cx="3811088" cy="508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7041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3664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04" y="957940"/>
            <a:ext cx="3778432" cy="503790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707" y="957940"/>
            <a:ext cx="3778432" cy="503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002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565" y="923108"/>
            <a:ext cx="3667397" cy="488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5610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6427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Exposer le jeu vidéo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22959" y="1845734"/>
            <a:ext cx="7543801" cy="4459272"/>
          </a:xfrm>
        </p:spPr>
        <p:txBody>
          <a:bodyPr>
            <a:normAutofit fontScale="92500" lnSpcReduction="10000"/>
          </a:bodyPr>
          <a:lstStyle/>
          <a:p>
            <a:r>
              <a:rPr lang="fr-BE" dirty="0" smtClean="0"/>
              <a:t>Perspective muséale : comment exposer le jeu vidéo ?</a:t>
            </a:r>
          </a:p>
          <a:p>
            <a:r>
              <a:rPr lang="fr-BE" b="1" dirty="0"/>
              <a:t>Raconter l’histoire</a:t>
            </a:r>
          </a:p>
          <a:p>
            <a:pPr lvl="1"/>
            <a:r>
              <a:rPr lang="fr-BE" dirty="0"/>
              <a:t>Succession des machines en générations</a:t>
            </a:r>
          </a:p>
          <a:p>
            <a:pPr lvl="1"/>
            <a:r>
              <a:rPr lang="fr-BE" dirty="0"/>
              <a:t>Histoire du progrès technique emprunt de nostalgie</a:t>
            </a:r>
            <a:endParaRPr lang="fr-BE" b="1" dirty="0"/>
          </a:p>
          <a:p>
            <a:r>
              <a:rPr lang="fr-BE" b="1" dirty="0" smtClean="0"/>
              <a:t>Donner à voir</a:t>
            </a:r>
          </a:p>
          <a:p>
            <a:pPr lvl="1"/>
            <a:r>
              <a:rPr lang="fr-BE" dirty="0" smtClean="0"/>
              <a:t>Ne pas isoler les objets de leur contexte</a:t>
            </a:r>
          </a:p>
          <a:p>
            <a:pPr lvl="1"/>
            <a:r>
              <a:rPr lang="fr-BE" dirty="0" smtClean="0"/>
              <a:t>Exposer les jeux vidéo dans les artefacts de leur époque</a:t>
            </a:r>
          </a:p>
          <a:p>
            <a:r>
              <a:rPr lang="fr-BE" b="1" dirty="0" smtClean="0"/>
              <a:t>Donner à vivre</a:t>
            </a:r>
          </a:p>
          <a:p>
            <a:pPr lvl="1"/>
            <a:r>
              <a:rPr lang="fr-BE" dirty="0" smtClean="0"/>
              <a:t>Faire expérimenter les machines</a:t>
            </a:r>
          </a:p>
          <a:p>
            <a:pPr lvl="1"/>
            <a:r>
              <a:rPr lang="fr-BE" dirty="0" smtClean="0"/>
              <a:t>Mettre en perspective des modes de jeu et capacités techniques des machines</a:t>
            </a:r>
          </a:p>
          <a:p>
            <a:pPr marL="201168" lvl="1" indent="0">
              <a:buNone/>
            </a:pPr>
            <a:endParaRPr lang="fr-BE" dirty="0" smtClean="0"/>
          </a:p>
          <a:p>
            <a:pPr marL="201168" lvl="1" indent="0">
              <a:buNone/>
            </a:pPr>
            <a:r>
              <a:rPr lang="fr-BE" b="1" dirty="0" smtClean="0"/>
              <a:t>Exemple</a:t>
            </a:r>
          </a:p>
          <a:p>
            <a:pPr marL="201168" lvl="1" indent="0">
              <a:buNone/>
            </a:pPr>
            <a:r>
              <a:rPr lang="fr-BE" dirty="0" smtClean="0"/>
              <a:t>Exposition </a:t>
            </a:r>
            <a:r>
              <a:rPr lang="fr-BE" i="1" dirty="0" smtClean="0"/>
              <a:t>Game on</a:t>
            </a:r>
            <a:r>
              <a:rPr lang="fr-BE" dirty="0" smtClean="0"/>
              <a:t>, vue au Centre des sciences de Montréal en 2015</a:t>
            </a:r>
          </a:p>
          <a:p>
            <a:pPr marL="201168" lvl="1" indent="0">
              <a:buNone/>
            </a:pPr>
            <a:endParaRPr lang="fr-BE" dirty="0" smtClean="0"/>
          </a:p>
          <a:p>
            <a:pPr lvl="1"/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5557226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5373543" cy="325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366" y="1227908"/>
            <a:ext cx="4911634" cy="325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678" y="3980118"/>
            <a:ext cx="3475899" cy="2275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93835"/>
            <a:ext cx="5019675" cy="303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6242866" y="349562"/>
            <a:ext cx="3544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Photos </a:t>
            </a:r>
            <a:r>
              <a:rPr lang="fr-BE" dirty="0" smtClean="0">
                <a:hlinkClick r:id="rId6"/>
              </a:rPr>
              <a:t>Huffington Post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7976612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Play</a:t>
            </a:r>
            <a:endParaRPr lang="fr-BE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608498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/>
              <a:t>Perfomance</a:t>
            </a:r>
            <a:endParaRPr lang="fr-BE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Deux sens :</a:t>
            </a:r>
          </a:p>
          <a:p>
            <a:pPr lvl="1"/>
            <a:r>
              <a:rPr lang="fr-BE" dirty="0" smtClean="0"/>
              <a:t>théâtral</a:t>
            </a:r>
          </a:p>
          <a:p>
            <a:pPr marL="201168" lvl="1" indent="0">
              <a:buNone/>
            </a:pPr>
            <a:r>
              <a:rPr lang="fr-BE" dirty="0" smtClean="0"/>
              <a:t>Comment conserver le jeu en train de se faire ? Quelle captation de l’acte de jouer ?</a:t>
            </a:r>
            <a:endParaRPr lang="fr-BE" dirty="0"/>
          </a:p>
          <a:p>
            <a:pPr lvl="1"/>
            <a:endParaRPr lang="fr-BE" dirty="0" smtClean="0"/>
          </a:p>
          <a:p>
            <a:pPr lvl="1"/>
            <a:r>
              <a:rPr lang="fr-BE" dirty="0" smtClean="0"/>
              <a:t>Sportif</a:t>
            </a:r>
          </a:p>
          <a:p>
            <a:pPr marL="201168" lvl="1" indent="0">
              <a:buNone/>
            </a:pPr>
            <a:r>
              <a:rPr lang="fr-BE" dirty="0" smtClean="0"/>
              <a:t>Comment garder une trace d’un événement e-sport ?</a:t>
            </a:r>
          </a:p>
          <a:p>
            <a:endParaRPr lang="fr-BE" sz="1800" dirty="0"/>
          </a:p>
        </p:txBody>
      </p:sp>
      <p:pic>
        <p:nvPicPr>
          <p:cNvPr id="2050" name="Picture 2" descr="RÃ©sultats de recherche d'images pour Â«Â esportÂ Â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095" y="4053052"/>
            <a:ext cx="4041956" cy="269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54844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Vidéo : super </a:t>
            </a:r>
            <a:r>
              <a:rPr lang="fr-BE" dirty="0" err="1" smtClean="0"/>
              <a:t>play</a:t>
            </a:r>
            <a:r>
              <a:rPr lang="fr-BE" dirty="0" smtClean="0"/>
              <a:t>, </a:t>
            </a:r>
            <a:r>
              <a:rPr lang="fr-BE" dirty="0" err="1" smtClean="0"/>
              <a:t>speedruns</a:t>
            </a:r>
            <a:endParaRPr lang="fr-BE" dirty="0"/>
          </a:p>
        </p:txBody>
      </p:sp>
      <p:pic>
        <p:nvPicPr>
          <p:cNvPr id="4" name="Gum4GI2Jr0s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40228" y="1841063"/>
            <a:ext cx="7843005" cy="441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57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Game</a:t>
            </a:r>
            <a:endParaRPr lang="fr-BE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828503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2958" y="216935"/>
            <a:ext cx="7543800" cy="1450757"/>
          </a:xfrm>
        </p:spPr>
        <p:txBody>
          <a:bodyPr/>
          <a:lstStyle/>
          <a:p>
            <a:r>
              <a:rPr lang="fr-BE" dirty="0" smtClean="0"/>
              <a:t>Inputs : </a:t>
            </a:r>
            <a:r>
              <a:rPr lang="fr-BE" dirty="0" err="1" smtClean="0"/>
              <a:t>rythmanalyse</a:t>
            </a:r>
            <a:endParaRPr lang="fr-BE" dirty="0"/>
          </a:p>
        </p:txBody>
      </p:sp>
      <p:pic>
        <p:nvPicPr>
          <p:cNvPr id="4" name="Jm_EVAbDAPk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87332" y="1730966"/>
            <a:ext cx="7215051" cy="405846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875605" y="5789978"/>
            <a:ext cx="54385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smtClean="0"/>
              <a:t>Extrait d’une conférence Mathieu </a:t>
            </a:r>
            <a:r>
              <a:rPr lang="fr-BE" dirty="0" err="1" smtClean="0"/>
              <a:t>Triclot</a:t>
            </a:r>
            <a:r>
              <a:rPr lang="fr-BE" dirty="0" smtClean="0"/>
              <a:t> </a:t>
            </a:r>
            <a:r>
              <a:rPr lang="fr-BE" dirty="0"/>
              <a:t>à l’UNIL (27:24) </a:t>
            </a:r>
            <a:r>
              <a:rPr lang="fr-BE" sz="1400" dirty="0">
                <a:hlinkClick r:id="rId4"/>
              </a:rPr>
              <a:t>https://</a:t>
            </a:r>
            <a:r>
              <a:rPr lang="fr-BE" sz="1400" dirty="0" smtClean="0">
                <a:hlinkClick r:id="rId4"/>
              </a:rPr>
              <a:t>youtu.be/Jm_EVAbDAPk</a:t>
            </a:r>
            <a:r>
              <a:rPr lang="fr-BE" sz="1400" dirty="0" smtClean="0"/>
              <a:t> </a:t>
            </a:r>
            <a:endParaRPr lang="fr-BE" sz="1400" dirty="0"/>
          </a:p>
        </p:txBody>
      </p:sp>
    </p:spTree>
    <p:extLst>
      <p:ext uri="{BB962C8B-B14F-4D97-AF65-F5344CB8AC3E}">
        <p14:creationId xmlns:p14="http://schemas.microsoft.com/office/powerpoint/2010/main" val="370710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Archiver le </a:t>
            </a:r>
            <a:r>
              <a:rPr lang="fr-BE" dirty="0" err="1" smtClean="0"/>
              <a:t>gameplay</a:t>
            </a:r>
            <a:endParaRPr lang="fr-BE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827984"/>
            <a:ext cx="5524500" cy="135255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2610" y="3271157"/>
            <a:ext cx="5405166" cy="346998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2650" y="1737361"/>
            <a:ext cx="3181350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148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Conservation - patrimonialisation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- Collections de particuliers et d’amateurs</a:t>
            </a:r>
          </a:p>
          <a:p>
            <a:r>
              <a:rPr lang="fr-BE" dirty="0" smtClean="0"/>
              <a:t>- En France, 1992 : dépôt légal pour les documents électroniques et multimédias</a:t>
            </a:r>
          </a:p>
          <a:p>
            <a:pPr lvl="1"/>
            <a:r>
              <a:rPr lang="fr-BE" dirty="0" smtClean="0"/>
              <a:t>+  de 15000 jeux</a:t>
            </a:r>
          </a:p>
          <a:p>
            <a:pPr lvl="1"/>
            <a:r>
              <a:rPr lang="fr-BE" dirty="0" smtClean="0"/>
              <a:t>organisation de colloques et journées d’étude (2017, 2018)</a:t>
            </a:r>
          </a:p>
          <a:p>
            <a:r>
              <a:rPr lang="fr-BE" dirty="0" smtClean="0"/>
              <a:t>- Bibliothèque du Congrès : milliers de jeux vidéo</a:t>
            </a:r>
          </a:p>
          <a:p>
            <a:r>
              <a:rPr lang="fr-BE" dirty="0" smtClean="0"/>
              <a:t>- Danemark, Suède</a:t>
            </a:r>
            <a:endParaRPr lang="fr-BE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7395" y="4626054"/>
            <a:ext cx="4946605" cy="223194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367246" y="5280362"/>
            <a:ext cx="30305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MOOC </a:t>
            </a:r>
            <a:r>
              <a:rPr lang="fr-BE" i="1" dirty="0" smtClean="0"/>
              <a:t>Introduction à la culture vidéoludique</a:t>
            </a:r>
            <a:r>
              <a:rPr lang="fr-BE" dirty="0" smtClean="0"/>
              <a:t> sur FUN</a:t>
            </a:r>
            <a:endParaRPr lang="fr-BE" i="1" dirty="0" smtClean="0"/>
          </a:p>
          <a:p>
            <a:r>
              <a:rPr lang="fr-BE" dirty="0" smtClean="0"/>
              <a:t>Capsule de Colin </a:t>
            </a:r>
            <a:r>
              <a:rPr lang="fr-BE" dirty="0" err="1" smtClean="0"/>
              <a:t>Sidre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253593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Associations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Préservation du patrimoine informatique</a:t>
            </a:r>
          </a:p>
          <a:p>
            <a:pPr lvl="1"/>
            <a:r>
              <a:rPr lang="fr-BE" dirty="0" smtClean="0"/>
              <a:t>Aconit à Grenoble</a:t>
            </a:r>
          </a:p>
          <a:p>
            <a:pPr lvl="1"/>
            <a:r>
              <a:rPr lang="fr-BE" dirty="0" smtClean="0"/>
              <a:t>Silicium à Paris</a:t>
            </a:r>
          </a:p>
          <a:p>
            <a:pPr lvl="1"/>
            <a:r>
              <a:rPr lang="fr-BE" dirty="0" smtClean="0"/>
              <a:t>Musée de l’informatique pionnière à Namur (NAM-IP)</a:t>
            </a:r>
            <a:endParaRPr lang="fr-BE" dirty="0"/>
          </a:p>
          <a:p>
            <a:endParaRPr lang="fr-BE" dirty="0" smtClean="0"/>
          </a:p>
          <a:p>
            <a:r>
              <a:rPr lang="fr-BE" dirty="0" smtClean="0"/>
              <a:t>Conservation du jeu vidéo</a:t>
            </a:r>
          </a:p>
          <a:p>
            <a:pPr lvl="1"/>
            <a:r>
              <a:rPr lang="fr-BE" dirty="0" smtClean="0"/>
              <a:t>MO5 à Paris</a:t>
            </a:r>
          </a:p>
          <a:p>
            <a:pPr lvl="1"/>
            <a:r>
              <a:rPr lang="fr-BE" dirty="0" err="1" smtClean="0"/>
              <a:t>Retroludix</a:t>
            </a:r>
            <a:r>
              <a:rPr lang="fr-BE" dirty="0" smtClean="0"/>
              <a:t> à Bruxelles</a:t>
            </a:r>
          </a:p>
          <a:p>
            <a:pPr lvl="1"/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2111253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27474" cy="545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2058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454537" cy="356199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92" y="2743201"/>
            <a:ext cx="4464205" cy="297541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556" y="3872043"/>
            <a:ext cx="4199273" cy="278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669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53007"/>
            <a:ext cx="9144000" cy="480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413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Jeux originaux</a:t>
            </a:r>
            <a:endParaRPr lang="fr-BE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3689" y="1833156"/>
            <a:ext cx="3675756" cy="4254136"/>
          </a:xfrm>
          <a:prstGeom prst="rect">
            <a:avLst/>
          </a:prstGeom>
        </p:spPr>
      </p:pic>
      <p:pic>
        <p:nvPicPr>
          <p:cNvPr id="5" name="Picture 4" descr="RÃ©sultats de recherche d'images pour Â«Â MO5.comÂ Â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689" y="1847850"/>
            <a:ext cx="2335076" cy="1424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RÃ©sultats de recherche d'images pour Â«Â collection jeux videoÂ Â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20" y="3598104"/>
            <a:ext cx="3998414" cy="2620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1413645"/>
      </p:ext>
    </p:extLst>
  </p:cSld>
  <p:clrMapOvr>
    <a:masterClrMapping/>
  </p:clrMapOvr>
</p:sld>
</file>

<file path=ppt/theme/theme1.xml><?xml version="1.0" encoding="utf-8"?>
<a:theme xmlns:a="http://schemas.openxmlformats.org/drawingml/2006/main" name="Rétrospective">
  <a:themeElements>
    <a:clrScheme name="Rétrospective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étrospectiv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étrospectiv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364</TotalTime>
  <Words>564</Words>
  <Application>Microsoft Office PowerPoint</Application>
  <PresentationFormat>Affichage à l'écran (4:3)</PresentationFormat>
  <Paragraphs>114</Paragraphs>
  <Slides>31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Rétrospective</vt:lpstr>
      <vt:lpstr>Que conserve-t-on du jeu vidéo ?</vt:lpstr>
      <vt:lpstr>« Game » et « Play »</vt:lpstr>
      <vt:lpstr>Game</vt:lpstr>
      <vt:lpstr>Conservation - patrimonialisation</vt:lpstr>
      <vt:lpstr>Associations</vt:lpstr>
      <vt:lpstr>Présentation PowerPoint</vt:lpstr>
      <vt:lpstr>Présentation PowerPoint</vt:lpstr>
      <vt:lpstr>Présentation PowerPoint</vt:lpstr>
      <vt:lpstr>Jeux originaux</vt:lpstr>
      <vt:lpstr>Machines</vt:lpstr>
      <vt:lpstr>Émulateurs</vt:lpstr>
      <vt:lpstr>Boîtes et paratextes</vt:lpstr>
      <vt:lpstr>Jeu multijoueurs / dématérialisation</vt:lpstr>
      <vt:lpstr>Paraludique</vt:lpstr>
      <vt:lpstr>Du côté de la production : documenter l’acte de création</vt:lpstr>
      <vt:lpstr>Du côté de la production : archives orales</vt:lpstr>
      <vt:lpstr>Exposer le jeu vidéo</vt:lpstr>
      <vt:lpstr>Présentation PowerPoint</vt:lpstr>
      <vt:lpstr>Exposer le jeu vidéo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Exposer le jeu vidéo</vt:lpstr>
      <vt:lpstr>Présentation PowerPoint</vt:lpstr>
      <vt:lpstr>Play</vt:lpstr>
      <vt:lpstr>Perfomance</vt:lpstr>
      <vt:lpstr>Vidéo : super play, speedruns</vt:lpstr>
      <vt:lpstr>Inputs : rythmanalyse</vt:lpstr>
      <vt:lpstr>Archiver le gameplay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 conserve-t-on du jeu vidéo ?</dc:title>
  <dc:creator>Björn-Olav Dozo</dc:creator>
  <cp:lastModifiedBy>Björn-Olav Dozo</cp:lastModifiedBy>
  <cp:revision>21</cp:revision>
  <dcterms:created xsi:type="dcterms:W3CDTF">2019-05-26T10:56:23Z</dcterms:created>
  <dcterms:modified xsi:type="dcterms:W3CDTF">2019-05-27T14:59:49Z</dcterms:modified>
</cp:coreProperties>
</file>