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805" r:id="rId2"/>
  </p:sldMasterIdLst>
  <p:notesMasterIdLst>
    <p:notesMasterId r:id="rId17"/>
  </p:notesMasterIdLst>
  <p:handoutMasterIdLst>
    <p:handoutMasterId r:id="rId18"/>
  </p:handoutMasterIdLst>
  <p:sldIdLst>
    <p:sldId id="287" r:id="rId3"/>
    <p:sldId id="277" r:id="rId4"/>
    <p:sldId id="289" r:id="rId5"/>
    <p:sldId id="261" r:id="rId6"/>
    <p:sldId id="262" r:id="rId7"/>
    <p:sldId id="282" r:id="rId8"/>
    <p:sldId id="265" r:id="rId9"/>
    <p:sldId id="274" r:id="rId10"/>
    <p:sldId id="279" r:id="rId11"/>
    <p:sldId id="283" r:id="rId12"/>
    <p:sldId id="284" r:id="rId13"/>
    <p:sldId id="270" r:id="rId14"/>
    <p:sldId id="286" r:id="rId15"/>
    <p:sldId id="273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99FF99"/>
    <a:srgbClr val="FFCC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31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27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604F7-5806-4593-9A88-9B0D74486C4A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C6B34996-7232-44EE-AFAB-A5DB5403C32A}">
      <dgm:prSet phldrT="[Text]" custT="1"/>
      <dgm:spPr>
        <a:solidFill>
          <a:srgbClr val="66FF66"/>
        </a:solidFill>
      </dgm:spPr>
      <dgm:t>
        <a:bodyPr/>
        <a:lstStyle/>
        <a:p>
          <a:r>
            <a:rPr lang="en-US" sz="2400" dirty="0">
              <a:solidFill>
                <a:srgbClr val="FF0000"/>
              </a:solidFill>
            </a:rPr>
            <a:t>Dynamic Bayesian network</a:t>
          </a:r>
        </a:p>
      </dgm:t>
    </dgm:pt>
    <dgm:pt modelId="{D0ABAA8B-D098-49C8-967A-F0C92AF38584}" type="parTrans" cxnId="{BC22299D-2478-4F42-A47C-3EB2050AFD37}">
      <dgm:prSet/>
      <dgm:spPr/>
      <dgm:t>
        <a:bodyPr/>
        <a:lstStyle/>
        <a:p>
          <a:endParaRPr lang="en-US"/>
        </a:p>
      </dgm:t>
    </dgm:pt>
    <dgm:pt modelId="{1920D234-A63B-428B-87F4-CF3B19400368}" type="sibTrans" cxnId="{BC22299D-2478-4F42-A47C-3EB2050AFD37}">
      <dgm:prSet/>
      <dgm:spPr/>
      <dgm:t>
        <a:bodyPr/>
        <a:lstStyle/>
        <a:p>
          <a:endParaRPr lang="en-US"/>
        </a:p>
      </dgm:t>
    </dgm:pt>
    <dgm:pt modelId="{01FBABDD-D3DA-4BB3-809A-586EA3E119B7}">
      <dgm:prSet phldrT="[Text]" custT="1"/>
      <dgm:spPr>
        <a:solidFill>
          <a:srgbClr val="66FF66"/>
        </a:solidFill>
      </dgm:spPr>
      <dgm:t>
        <a:bodyPr/>
        <a:lstStyle/>
        <a:p>
          <a:r>
            <a:rPr lang="en-US" sz="2400" dirty="0">
              <a:solidFill>
                <a:srgbClr val="FF0000"/>
              </a:solidFill>
            </a:rPr>
            <a:t>Cost model</a:t>
          </a:r>
        </a:p>
      </dgm:t>
    </dgm:pt>
    <dgm:pt modelId="{ED3990D5-9378-4734-8153-9AEAE6D64459}" type="parTrans" cxnId="{115B3B90-FE98-4C7A-973F-52AF2CD2DB3B}">
      <dgm:prSet/>
      <dgm:spPr/>
      <dgm:t>
        <a:bodyPr/>
        <a:lstStyle/>
        <a:p>
          <a:endParaRPr lang="en-US"/>
        </a:p>
      </dgm:t>
    </dgm:pt>
    <dgm:pt modelId="{52AB7C56-3DDA-4A04-9461-FAB8A6295A24}" type="sibTrans" cxnId="{115B3B90-FE98-4C7A-973F-52AF2CD2DB3B}">
      <dgm:prSet/>
      <dgm:spPr/>
      <dgm:t>
        <a:bodyPr/>
        <a:lstStyle/>
        <a:p>
          <a:endParaRPr lang="en-US"/>
        </a:p>
      </dgm:t>
    </dgm:pt>
    <dgm:pt modelId="{7AFF82B3-82D4-4867-BBDD-E217EAE963E7}">
      <dgm:prSet phldrT="[Text]" custT="1"/>
      <dgm:spPr>
        <a:solidFill>
          <a:srgbClr val="66FF66"/>
        </a:solidFill>
      </dgm:spPr>
      <dgm:t>
        <a:bodyPr/>
        <a:lstStyle/>
        <a:p>
          <a:r>
            <a:rPr lang="en-US" sz="2400" dirty="0">
              <a:solidFill>
                <a:srgbClr val="FF0000"/>
              </a:solidFill>
            </a:rPr>
            <a:t>Risk-based inspection</a:t>
          </a:r>
        </a:p>
      </dgm:t>
    </dgm:pt>
    <dgm:pt modelId="{929B708F-B900-4B17-93E7-A4945474B0ED}" type="parTrans" cxnId="{13BE93D6-B54E-4FB6-BF76-74FAB71E0274}">
      <dgm:prSet/>
      <dgm:spPr/>
      <dgm:t>
        <a:bodyPr/>
        <a:lstStyle/>
        <a:p>
          <a:endParaRPr lang="en-US"/>
        </a:p>
      </dgm:t>
    </dgm:pt>
    <dgm:pt modelId="{72430BFC-B600-4D27-BF65-68746AAE589E}" type="sibTrans" cxnId="{13BE93D6-B54E-4FB6-BF76-74FAB71E0274}">
      <dgm:prSet/>
      <dgm:spPr/>
      <dgm:t>
        <a:bodyPr/>
        <a:lstStyle/>
        <a:p>
          <a:endParaRPr lang="en-US"/>
        </a:p>
      </dgm:t>
    </dgm:pt>
    <dgm:pt modelId="{E5BE9E80-A6EA-422A-BEA5-C669E3B49CBE}" type="pres">
      <dgm:prSet presAssocID="{F72604F7-5806-4593-9A88-9B0D74486C4A}" presName="Name0" presStyleCnt="0">
        <dgm:presLayoutVars>
          <dgm:dir/>
          <dgm:resizeHandles val="exact"/>
        </dgm:presLayoutVars>
      </dgm:prSet>
      <dgm:spPr/>
    </dgm:pt>
    <dgm:pt modelId="{1EAEA5B4-7044-406A-AC8B-789EA9DB6C18}" type="pres">
      <dgm:prSet presAssocID="{F72604F7-5806-4593-9A88-9B0D74486C4A}" presName="vNodes" presStyleCnt="0"/>
      <dgm:spPr/>
    </dgm:pt>
    <dgm:pt modelId="{AB5EC012-7DD5-4E9E-8AD6-05496F100F95}" type="pres">
      <dgm:prSet presAssocID="{C6B34996-7232-44EE-AFAB-A5DB5403C32A}" presName="node" presStyleLbl="node1" presStyleIdx="0" presStyleCnt="3" custScaleX="295196" custScaleY="204550">
        <dgm:presLayoutVars>
          <dgm:bulletEnabled val="1"/>
        </dgm:presLayoutVars>
      </dgm:prSet>
      <dgm:spPr/>
    </dgm:pt>
    <dgm:pt modelId="{B3AB90A7-8632-419B-908D-05357590CCB0}" type="pres">
      <dgm:prSet presAssocID="{1920D234-A63B-428B-87F4-CF3B19400368}" presName="spacerT" presStyleCnt="0"/>
      <dgm:spPr/>
    </dgm:pt>
    <dgm:pt modelId="{58C1A469-5EF3-4C2C-A07A-9129F1BD0D84}" type="pres">
      <dgm:prSet presAssocID="{1920D234-A63B-428B-87F4-CF3B19400368}" presName="sibTrans" presStyleLbl="sibTrans2D1" presStyleIdx="0" presStyleCnt="2"/>
      <dgm:spPr/>
    </dgm:pt>
    <dgm:pt modelId="{E44BFA05-5421-4796-ADE3-F66D927B9C88}" type="pres">
      <dgm:prSet presAssocID="{1920D234-A63B-428B-87F4-CF3B19400368}" presName="spacerB" presStyleCnt="0"/>
      <dgm:spPr/>
    </dgm:pt>
    <dgm:pt modelId="{A29066CB-3FCC-4BC8-A1F1-B6F954CB0734}" type="pres">
      <dgm:prSet presAssocID="{01FBABDD-D3DA-4BB3-809A-586EA3E119B7}" presName="node" presStyleLbl="node1" presStyleIdx="1" presStyleCnt="3" custScaleX="294492" custScaleY="173417">
        <dgm:presLayoutVars>
          <dgm:bulletEnabled val="1"/>
        </dgm:presLayoutVars>
      </dgm:prSet>
      <dgm:spPr/>
    </dgm:pt>
    <dgm:pt modelId="{6388B7AF-F92D-47CC-BC16-48D568842440}" type="pres">
      <dgm:prSet presAssocID="{F72604F7-5806-4593-9A88-9B0D74486C4A}" presName="sibTransLast" presStyleLbl="sibTrans2D1" presStyleIdx="1" presStyleCnt="2" custScaleX="195562" custScaleY="179681"/>
      <dgm:spPr/>
    </dgm:pt>
    <dgm:pt modelId="{33172FEC-5FEC-44A3-B0EA-DC3856456AFD}" type="pres">
      <dgm:prSet presAssocID="{F72604F7-5806-4593-9A88-9B0D74486C4A}" presName="connectorText" presStyleLbl="sibTrans2D1" presStyleIdx="1" presStyleCnt="2"/>
      <dgm:spPr/>
    </dgm:pt>
    <dgm:pt modelId="{65EBA488-9183-40A7-BDF6-0F1C6D4F00FF}" type="pres">
      <dgm:prSet presAssocID="{F72604F7-5806-4593-9A88-9B0D74486C4A}" presName="lastNode" presStyleLbl="node1" presStyleIdx="2" presStyleCnt="3" custScaleX="201240" custScaleY="107169" custLinFactNeighborX="74615" custLinFactNeighborY="-505">
        <dgm:presLayoutVars>
          <dgm:bulletEnabled val="1"/>
        </dgm:presLayoutVars>
      </dgm:prSet>
      <dgm:spPr/>
    </dgm:pt>
  </dgm:ptLst>
  <dgm:cxnLst>
    <dgm:cxn modelId="{F2353606-D0A1-4C25-BCC8-02B83AD3C3DC}" type="presOf" srcId="{F72604F7-5806-4593-9A88-9B0D74486C4A}" destId="{E5BE9E80-A6EA-422A-BEA5-C669E3B49CBE}" srcOrd="0" destOrd="0" presId="urn:microsoft.com/office/officeart/2005/8/layout/equation2"/>
    <dgm:cxn modelId="{EBEFE61C-C28E-4CE1-BE78-42DEA7A31467}" type="presOf" srcId="{52AB7C56-3DDA-4A04-9461-FAB8A6295A24}" destId="{33172FEC-5FEC-44A3-B0EA-DC3856456AFD}" srcOrd="1" destOrd="0" presId="urn:microsoft.com/office/officeart/2005/8/layout/equation2"/>
    <dgm:cxn modelId="{160DD232-902A-47DA-8707-DDB1476E9A1C}" type="presOf" srcId="{C6B34996-7232-44EE-AFAB-A5DB5403C32A}" destId="{AB5EC012-7DD5-4E9E-8AD6-05496F100F95}" srcOrd="0" destOrd="0" presId="urn:microsoft.com/office/officeart/2005/8/layout/equation2"/>
    <dgm:cxn modelId="{DB461667-921D-4CBA-ABD0-7CF9405CB509}" type="presOf" srcId="{01FBABDD-D3DA-4BB3-809A-586EA3E119B7}" destId="{A29066CB-3FCC-4BC8-A1F1-B6F954CB0734}" srcOrd="0" destOrd="0" presId="urn:microsoft.com/office/officeart/2005/8/layout/equation2"/>
    <dgm:cxn modelId="{6DD14652-2C53-4703-B01A-02C9EDEE6337}" type="presOf" srcId="{7AFF82B3-82D4-4867-BBDD-E217EAE963E7}" destId="{65EBA488-9183-40A7-BDF6-0F1C6D4F00FF}" srcOrd="0" destOrd="0" presId="urn:microsoft.com/office/officeart/2005/8/layout/equation2"/>
    <dgm:cxn modelId="{B3E5FE85-0B9E-4FD0-80A4-7EF296615EB1}" type="presOf" srcId="{52AB7C56-3DDA-4A04-9461-FAB8A6295A24}" destId="{6388B7AF-F92D-47CC-BC16-48D568842440}" srcOrd="0" destOrd="0" presId="urn:microsoft.com/office/officeart/2005/8/layout/equation2"/>
    <dgm:cxn modelId="{115B3B90-FE98-4C7A-973F-52AF2CD2DB3B}" srcId="{F72604F7-5806-4593-9A88-9B0D74486C4A}" destId="{01FBABDD-D3DA-4BB3-809A-586EA3E119B7}" srcOrd="1" destOrd="0" parTransId="{ED3990D5-9378-4734-8153-9AEAE6D64459}" sibTransId="{52AB7C56-3DDA-4A04-9461-FAB8A6295A24}"/>
    <dgm:cxn modelId="{BC22299D-2478-4F42-A47C-3EB2050AFD37}" srcId="{F72604F7-5806-4593-9A88-9B0D74486C4A}" destId="{C6B34996-7232-44EE-AFAB-A5DB5403C32A}" srcOrd="0" destOrd="0" parTransId="{D0ABAA8B-D098-49C8-967A-F0C92AF38584}" sibTransId="{1920D234-A63B-428B-87F4-CF3B19400368}"/>
    <dgm:cxn modelId="{89EE9FAC-75CC-4C11-BAEF-C9F861CE64B0}" type="presOf" srcId="{1920D234-A63B-428B-87F4-CF3B19400368}" destId="{58C1A469-5EF3-4C2C-A07A-9129F1BD0D84}" srcOrd="0" destOrd="0" presId="urn:microsoft.com/office/officeart/2005/8/layout/equation2"/>
    <dgm:cxn modelId="{13BE93D6-B54E-4FB6-BF76-74FAB71E0274}" srcId="{F72604F7-5806-4593-9A88-9B0D74486C4A}" destId="{7AFF82B3-82D4-4867-BBDD-E217EAE963E7}" srcOrd="2" destOrd="0" parTransId="{929B708F-B900-4B17-93E7-A4945474B0ED}" sibTransId="{72430BFC-B600-4D27-BF65-68746AAE589E}"/>
    <dgm:cxn modelId="{BBB95E8E-F0CA-4CC0-B59D-24169FA29176}" type="presParOf" srcId="{E5BE9E80-A6EA-422A-BEA5-C669E3B49CBE}" destId="{1EAEA5B4-7044-406A-AC8B-789EA9DB6C18}" srcOrd="0" destOrd="0" presId="urn:microsoft.com/office/officeart/2005/8/layout/equation2"/>
    <dgm:cxn modelId="{AF168FC4-DD2D-4575-8851-4ACCB940119F}" type="presParOf" srcId="{1EAEA5B4-7044-406A-AC8B-789EA9DB6C18}" destId="{AB5EC012-7DD5-4E9E-8AD6-05496F100F95}" srcOrd="0" destOrd="0" presId="urn:microsoft.com/office/officeart/2005/8/layout/equation2"/>
    <dgm:cxn modelId="{10BCABFE-B189-40A9-901F-9EC0F38957D8}" type="presParOf" srcId="{1EAEA5B4-7044-406A-AC8B-789EA9DB6C18}" destId="{B3AB90A7-8632-419B-908D-05357590CCB0}" srcOrd="1" destOrd="0" presId="urn:microsoft.com/office/officeart/2005/8/layout/equation2"/>
    <dgm:cxn modelId="{899CA7CA-5D24-4C77-B32E-1552DDC12968}" type="presParOf" srcId="{1EAEA5B4-7044-406A-AC8B-789EA9DB6C18}" destId="{58C1A469-5EF3-4C2C-A07A-9129F1BD0D84}" srcOrd="2" destOrd="0" presId="urn:microsoft.com/office/officeart/2005/8/layout/equation2"/>
    <dgm:cxn modelId="{3D242207-B94B-40A6-8DD8-3C9766EB0A77}" type="presParOf" srcId="{1EAEA5B4-7044-406A-AC8B-789EA9DB6C18}" destId="{E44BFA05-5421-4796-ADE3-F66D927B9C88}" srcOrd="3" destOrd="0" presId="urn:microsoft.com/office/officeart/2005/8/layout/equation2"/>
    <dgm:cxn modelId="{A30B528C-36CD-4133-B53F-08B61DBFFD76}" type="presParOf" srcId="{1EAEA5B4-7044-406A-AC8B-789EA9DB6C18}" destId="{A29066CB-3FCC-4BC8-A1F1-B6F954CB0734}" srcOrd="4" destOrd="0" presId="urn:microsoft.com/office/officeart/2005/8/layout/equation2"/>
    <dgm:cxn modelId="{31BE3BE5-3249-43FA-B622-5E108B697C52}" type="presParOf" srcId="{E5BE9E80-A6EA-422A-BEA5-C669E3B49CBE}" destId="{6388B7AF-F92D-47CC-BC16-48D568842440}" srcOrd="1" destOrd="0" presId="urn:microsoft.com/office/officeart/2005/8/layout/equation2"/>
    <dgm:cxn modelId="{7FA37604-F94C-413F-8101-0B89B971AC8A}" type="presParOf" srcId="{6388B7AF-F92D-47CC-BC16-48D568842440}" destId="{33172FEC-5FEC-44A3-B0EA-DC3856456AFD}" srcOrd="0" destOrd="0" presId="urn:microsoft.com/office/officeart/2005/8/layout/equation2"/>
    <dgm:cxn modelId="{0A1DC081-F9A6-45DE-8CBA-9C903DB2E298}" type="presParOf" srcId="{E5BE9E80-A6EA-422A-BEA5-C669E3B49CBE}" destId="{65EBA488-9183-40A7-BDF6-0F1C6D4F00F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28D47-FF43-4F30-AA1A-A05C1E9CC2CA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DD59DC-F668-4E9D-878D-5DBF6C3E9CD2}">
      <dgm:prSet phldrT="[Text]" custT="1"/>
      <dgm:spPr/>
      <dgm:t>
        <a:bodyPr lIns="182880" tIns="182880" rIns="274320"/>
        <a:lstStyle/>
        <a:p>
          <a:r>
            <a:rPr lang="it-IT" sz="2400" b="1" dirty="0">
              <a:solidFill>
                <a:schemeClr val="tx2"/>
              </a:solidFill>
              <a:latin typeface="Candara (Body)"/>
            </a:rPr>
            <a:t>Inspections performed at regular time intervals </a:t>
          </a:r>
          <a:endParaRPr lang="en-US" sz="2400" dirty="0"/>
        </a:p>
      </dgm:t>
    </dgm:pt>
    <dgm:pt modelId="{89678BEA-18FE-4E78-B5B0-7B38F61B4EA4}" type="parTrans" cxnId="{3D2DAFD9-8F1C-42A7-A8BB-58ED98A123AB}">
      <dgm:prSet/>
      <dgm:spPr/>
      <dgm:t>
        <a:bodyPr/>
        <a:lstStyle/>
        <a:p>
          <a:endParaRPr lang="en-US"/>
        </a:p>
      </dgm:t>
    </dgm:pt>
    <dgm:pt modelId="{6BF85ADD-D216-47DA-B593-AEC20061D72A}" type="sibTrans" cxnId="{3D2DAFD9-8F1C-42A7-A8BB-58ED98A123AB}">
      <dgm:prSet/>
      <dgm:spPr/>
      <dgm:t>
        <a:bodyPr/>
        <a:lstStyle/>
        <a:p>
          <a:endParaRPr lang="en-US"/>
        </a:p>
      </dgm:t>
    </dgm:pt>
    <dgm:pt modelId="{B166F71C-A560-4280-B7CB-60B0CEAAB06F}">
      <dgm:prSet phldrT="[Text]" custT="1"/>
      <dgm:spPr/>
      <dgm:t>
        <a:bodyPr/>
        <a:lstStyle/>
        <a:p>
          <a:pPr algn="just"/>
          <a:r>
            <a:rPr lang="it-IT" sz="2400" b="1" dirty="0">
              <a:solidFill>
                <a:schemeClr val="tx2"/>
              </a:solidFill>
              <a:latin typeface="Candara (Body)"/>
            </a:rPr>
            <a:t>Inspection</a:t>
          </a:r>
          <a:r>
            <a:rPr lang="vi-VN" sz="2400" b="1" dirty="0">
              <a:solidFill>
                <a:schemeClr val="tx2"/>
              </a:solidFill>
              <a:latin typeface="Candara (Body)"/>
            </a:rPr>
            <a:t>s</a:t>
          </a:r>
          <a:r>
            <a:rPr lang="it-IT" sz="2400" b="1" dirty="0">
              <a:solidFill>
                <a:schemeClr val="tx2"/>
              </a:solidFill>
              <a:latin typeface="Candara (Body)"/>
            </a:rPr>
            <a:t> performed when failure probability threshold is reached </a:t>
          </a:r>
          <a:endParaRPr lang="en-US" sz="2400" dirty="0"/>
        </a:p>
      </dgm:t>
    </dgm:pt>
    <dgm:pt modelId="{E128C2F6-F38C-4728-A2B0-7FDBFF6AB74B}" type="parTrans" cxnId="{DCEA2197-F1D5-4ED4-82CA-1947781CD06A}">
      <dgm:prSet/>
      <dgm:spPr/>
      <dgm:t>
        <a:bodyPr/>
        <a:lstStyle/>
        <a:p>
          <a:endParaRPr lang="en-US"/>
        </a:p>
      </dgm:t>
    </dgm:pt>
    <dgm:pt modelId="{972F8C78-147E-4F87-A133-4552EFBFFAB5}" type="sibTrans" cxnId="{DCEA2197-F1D5-4ED4-82CA-1947781CD06A}">
      <dgm:prSet/>
      <dgm:spPr/>
      <dgm:t>
        <a:bodyPr/>
        <a:lstStyle/>
        <a:p>
          <a:endParaRPr lang="en-US"/>
        </a:p>
      </dgm:t>
    </dgm:pt>
    <dgm:pt modelId="{2BAE9A4E-97FE-42E1-A32C-CE2E569454A0}" type="pres">
      <dgm:prSet presAssocID="{48B28D47-FF43-4F30-AA1A-A05C1E9CC2CA}" presName="compositeShape" presStyleCnt="0">
        <dgm:presLayoutVars>
          <dgm:chMax val="2"/>
          <dgm:dir/>
          <dgm:resizeHandles val="exact"/>
        </dgm:presLayoutVars>
      </dgm:prSet>
      <dgm:spPr/>
    </dgm:pt>
    <dgm:pt modelId="{0D427928-A476-428B-88AE-F33B08658647}" type="pres">
      <dgm:prSet presAssocID="{43DD59DC-F668-4E9D-878D-5DBF6C3E9CD2}" presName="upArrow" presStyleLbl="node1" presStyleIdx="0" presStyleCnt="2" custAng="4242623" custScaleX="37911" custScaleY="66115" custLinFactNeighborX="9956" custLinFactNeighborY="13734"/>
      <dgm:spPr>
        <a:solidFill>
          <a:srgbClr val="92D050"/>
        </a:solidFill>
      </dgm:spPr>
    </dgm:pt>
    <dgm:pt modelId="{E46E0E8D-7B72-4582-90A3-AFBD4096055C}" type="pres">
      <dgm:prSet presAssocID="{43DD59DC-F668-4E9D-878D-5DBF6C3E9CD2}" presName="upArrowText" presStyleLbl="revTx" presStyleIdx="0" presStyleCnt="2" custScaleX="109803" custLinFactNeighborX="1012" custLinFactNeighborY="1375">
        <dgm:presLayoutVars>
          <dgm:chMax val="0"/>
          <dgm:bulletEnabled val="1"/>
        </dgm:presLayoutVars>
      </dgm:prSet>
      <dgm:spPr/>
    </dgm:pt>
    <dgm:pt modelId="{1F34F44B-153D-4648-ABD2-FDA093EE7AD1}" type="pres">
      <dgm:prSet presAssocID="{B166F71C-A560-4280-B7CB-60B0CEAAB06F}" presName="downArrow" presStyleLbl="node1" presStyleIdx="1" presStyleCnt="2" custAng="17713503" custScaleX="38721" custScaleY="62121" custLinFactNeighborX="-26627" custLinFactNeighborY="-15743"/>
      <dgm:spPr>
        <a:solidFill>
          <a:srgbClr val="FFC000"/>
        </a:solidFill>
      </dgm:spPr>
    </dgm:pt>
    <dgm:pt modelId="{97B282B1-5F52-47BF-93DF-3EB1C0F7F68A}" type="pres">
      <dgm:prSet presAssocID="{B166F71C-A560-4280-B7CB-60B0CEAAB06F}" presName="downArrowText" presStyleLbl="revTx" presStyleIdx="1" presStyleCnt="2" custScaleX="154813" custLinFactNeighborX="3200" custLinFactNeighborY="3145">
        <dgm:presLayoutVars>
          <dgm:chMax val="0"/>
          <dgm:bulletEnabled val="1"/>
        </dgm:presLayoutVars>
      </dgm:prSet>
      <dgm:spPr/>
    </dgm:pt>
  </dgm:ptLst>
  <dgm:cxnLst>
    <dgm:cxn modelId="{78271A26-96F1-45EF-BBAD-FDCECCB95B05}" type="presOf" srcId="{48B28D47-FF43-4F30-AA1A-A05C1E9CC2CA}" destId="{2BAE9A4E-97FE-42E1-A32C-CE2E569454A0}" srcOrd="0" destOrd="0" presId="urn:microsoft.com/office/officeart/2005/8/layout/arrow4"/>
    <dgm:cxn modelId="{363EB27E-3AFA-4DD3-BDCD-1237241BF717}" type="presOf" srcId="{B166F71C-A560-4280-B7CB-60B0CEAAB06F}" destId="{97B282B1-5F52-47BF-93DF-3EB1C0F7F68A}" srcOrd="0" destOrd="0" presId="urn:microsoft.com/office/officeart/2005/8/layout/arrow4"/>
    <dgm:cxn modelId="{DCEA2197-F1D5-4ED4-82CA-1947781CD06A}" srcId="{48B28D47-FF43-4F30-AA1A-A05C1E9CC2CA}" destId="{B166F71C-A560-4280-B7CB-60B0CEAAB06F}" srcOrd="1" destOrd="0" parTransId="{E128C2F6-F38C-4728-A2B0-7FDBFF6AB74B}" sibTransId="{972F8C78-147E-4F87-A133-4552EFBFFAB5}"/>
    <dgm:cxn modelId="{3D2DAFD9-8F1C-42A7-A8BB-58ED98A123AB}" srcId="{48B28D47-FF43-4F30-AA1A-A05C1E9CC2CA}" destId="{43DD59DC-F668-4E9D-878D-5DBF6C3E9CD2}" srcOrd="0" destOrd="0" parTransId="{89678BEA-18FE-4E78-B5B0-7B38F61B4EA4}" sibTransId="{6BF85ADD-D216-47DA-B593-AEC20061D72A}"/>
    <dgm:cxn modelId="{063A6CDD-451F-42F1-BD33-1388FAEE237F}" type="presOf" srcId="{43DD59DC-F668-4E9D-878D-5DBF6C3E9CD2}" destId="{E46E0E8D-7B72-4582-90A3-AFBD4096055C}" srcOrd="0" destOrd="0" presId="urn:microsoft.com/office/officeart/2005/8/layout/arrow4"/>
    <dgm:cxn modelId="{5C34360A-1F7C-402F-80C9-65473334D868}" type="presParOf" srcId="{2BAE9A4E-97FE-42E1-A32C-CE2E569454A0}" destId="{0D427928-A476-428B-88AE-F33B08658647}" srcOrd="0" destOrd="0" presId="urn:microsoft.com/office/officeart/2005/8/layout/arrow4"/>
    <dgm:cxn modelId="{9BB7958D-68AF-44EF-B3A1-31182D9A8054}" type="presParOf" srcId="{2BAE9A4E-97FE-42E1-A32C-CE2E569454A0}" destId="{E46E0E8D-7B72-4582-90A3-AFBD4096055C}" srcOrd="1" destOrd="0" presId="urn:microsoft.com/office/officeart/2005/8/layout/arrow4"/>
    <dgm:cxn modelId="{77A99394-4262-4A8F-B0C2-5B8F4FA8DB09}" type="presParOf" srcId="{2BAE9A4E-97FE-42E1-A32C-CE2E569454A0}" destId="{1F34F44B-153D-4648-ABD2-FDA093EE7AD1}" srcOrd="2" destOrd="0" presId="urn:microsoft.com/office/officeart/2005/8/layout/arrow4"/>
    <dgm:cxn modelId="{DA08F923-CE7B-4CBA-B26B-FFFDA27DA58B}" type="presParOf" srcId="{2BAE9A4E-97FE-42E1-A32C-CE2E569454A0}" destId="{97B282B1-5F52-47BF-93DF-3EB1C0F7F68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50FEA-C939-4849-B37F-A5A6E661B6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915435-B7B7-4F7A-B423-BEC2F9BD3B60}">
      <dgm:prSet phldrT="[Text]" custT="1"/>
      <dgm:spPr>
        <a:solidFill>
          <a:srgbClr val="99FF99"/>
        </a:solidFill>
      </dgm:spPr>
      <dgm:t>
        <a:bodyPr/>
        <a:lstStyle/>
        <a:p>
          <a:r>
            <a:rPr lang="it-IT" sz="2400" dirty="0">
              <a:solidFill>
                <a:srgbClr val="0000CC"/>
              </a:solidFill>
              <a:latin typeface="Tw Cen MT (Body)"/>
            </a:rPr>
            <a:t>Directed Acyclic Graph (DAG)</a:t>
          </a:r>
          <a:endParaRPr lang="en-US" sz="2400" dirty="0">
            <a:solidFill>
              <a:srgbClr val="0000CC"/>
            </a:solidFill>
            <a:latin typeface="Tw Cen MT (Body)"/>
          </a:endParaRPr>
        </a:p>
      </dgm:t>
    </dgm:pt>
    <dgm:pt modelId="{AEEA2487-EC3A-4056-866B-74DC5AE906E4}" type="parTrans" cxnId="{8A9C48A6-519C-4342-8A7E-06BF0D283025}">
      <dgm:prSet/>
      <dgm:spPr/>
      <dgm:t>
        <a:bodyPr/>
        <a:lstStyle/>
        <a:p>
          <a:endParaRPr lang="en-US"/>
        </a:p>
      </dgm:t>
    </dgm:pt>
    <dgm:pt modelId="{2661EA37-0B8C-4854-BDD4-FBBFCAA1B222}" type="sibTrans" cxnId="{8A9C48A6-519C-4342-8A7E-06BF0D283025}">
      <dgm:prSet/>
      <dgm:spPr/>
      <dgm:t>
        <a:bodyPr/>
        <a:lstStyle/>
        <a:p>
          <a:endParaRPr lang="en-US"/>
        </a:p>
      </dgm:t>
    </dgm:pt>
    <dgm:pt modelId="{446E4D9A-B43A-4C6F-B8E2-83ACEB2068E3}">
      <dgm:prSet phldrT="[Text]" custT="1"/>
      <dgm:spPr/>
      <dgm:t>
        <a:bodyPr/>
        <a:lstStyle/>
        <a:p>
          <a:r>
            <a:rPr lang="en-US" sz="2400" dirty="0">
              <a:latin typeface="Tw Cen MT (Body)"/>
            </a:rPr>
            <a:t>qualitative</a:t>
          </a:r>
        </a:p>
      </dgm:t>
    </dgm:pt>
    <dgm:pt modelId="{50261E55-E4AE-43AF-9116-CA2330506483}" type="parTrans" cxnId="{177C5696-FFA5-4279-94E0-FF49AB9DADDF}">
      <dgm:prSet/>
      <dgm:spPr/>
      <dgm:t>
        <a:bodyPr/>
        <a:lstStyle/>
        <a:p>
          <a:endParaRPr lang="en-US"/>
        </a:p>
      </dgm:t>
    </dgm:pt>
    <dgm:pt modelId="{9918083D-A31A-4089-BEFC-0440F179E431}" type="sibTrans" cxnId="{177C5696-FFA5-4279-94E0-FF49AB9DADDF}">
      <dgm:prSet/>
      <dgm:spPr/>
      <dgm:t>
        <a:bodyPr/>
        <a:lstStyle/>
        <a:p>
          <a:endParaRPr lang="en-US"/>
        </a:p>
      </dgm:t>
    </dgm:pt>
    <dgm:pt modelId="{4FBC0253-3008-4130-AEC4-25F779A41F1C}">
      <dgm:prSet phldrT="[Text]" custT="1"/>
      <dgm:spPr>
        <a:solidFill>
          <a:srgbClr val="99FF99"/>
        </a:solidFill>
      </dgm:spPr>
      <dgm:t>
        <a:bodyPr/>
        <a:lstStyle/>
        <a:p>
          <a:r>
            <a:rPr lang="it-IT" sz="2400" dirty="0">
              <a:solidFill>
                <a:srgbClr val="0000CC"/>
              </a:solidFill>
              <a:latin typeface="Tw Cen MT (Body)"/>
            </a:rPr>
            <a:t>Local probability distributions</a:t>
          </a:r>
          <a:endParaRPr lang="en-US" sz="2400" dirty="0">
            <a:solidFill>
              <a:srgbClr val="0000CC"/>
            </a:solidFill>
            <a:latin typeface="Tw Cen MT (Body)"/>
          </a:endParaRPr>
        </a:p>
      </dgm:t>
    </dgm:pt>
    <dgm:pt modelId="{54EA9E4A-EA25-4821-B06D-09FEFE6A1A50}" type="parTrans" cxnId="{7053C7E4-5A03-4698-8C5D-03F15EB3E78F}">
      <dgm:prSet/>
      <dgm:spPr/>
      <dgm:t>
        <a:bodyPr/>
        <a:lstStyle/>
        <a:p>
          <a:endParaRPr lang="en-US"/>
        </a:p>
      </dgm:t>
    </dgm:pt>
    <dgm:pt modelId="{62E68707-6968-4202-B04E-07878CA7F2D2}" type="sibTrans" cxnId="{7053C7E4-5A03-4698-8C5D-03F15EB3E78F}">
      <dgm:prSet/>
      <dgm:spPr/>
      <dgm:t>
        <a:bodyPr/>
        <a:lstStyle/>
        <a:p>
          <a:endParaRPr lang="en-US"/>
        </a:p>
      </dgm:t>
    </dgm:pt>
    <dgm:pt modelId="{88BC00C2-C885-4D0D-A3FC-8683CA39553A}">
      <dgm:prSet phldrT="[Text]" custT="1"/>
      <dgm:spPr/>
      <dgm:t>
        <a:bodyPr/>
        <a:lstStyle/>
        <a:p>
          <a:r>
            <a:rPr lang="en-US" sz="2400" dirty="0">
              <a:latin typeface="Tw Cen MT (Body)"/>
            </a:rPr>
            <a:t>quantitative</a:t>
          </a:r>
        </a:p>
      </dgm:t>
    </dgm:pt>
    <dgm:pt modelId="{421EF9D9-4C83-42D9-93FA-27E443BD4167}" type="parTrans" cxnId="{16AC28FD-809C-4122-873B-ABB4402E1374}">
      <dgm:prSet/>
      <dgm:spPr/>
      <dgm:t>
        <a:bodyPr/>
        <a:lstStyle/>
        <a:p>
          <a:endParaRPr lang="en-US"/>
        </a:p>
      </dgm:t>
    </dgm:pt>
    <dgm:pt modelId="{1233EC74-EF2F-487C-84B1-AC24AB490499}" type="sibTrans" cxnId="{16AC28FD-809C-4122-873B-ABB4402E1374}">
      <dgm:prSet/>
      <dgm:spPr/>
      <dgm:t>
        <a:bodyPr/>
        <a:lstStyle/>
        <a:p>
          <a:endParaRPr lang="en-US"/>
        </a:p>
      </dgm:t>
    </dgm:pt>
    <dgm:pt modelId="{87CEF189-39D9-4D50-8A51-74B864BDCB3A}" type="pres">
      <dgm:prSet presAssocID="{31450FEA-C939-4849-B37F-A5A6E661B604}" presName="linear" presStyleCnt="0">
        <dgm:presLayoutVars>
          <dgm:animLvl val="lvl"/>
          <dgm:resizeHandles val="exact"/>
        </dgm:presLayoutVars>
      </dgm:prSet>
      <dgm:spPr/>
    </dgm:pt>
    <dgm:pt modelId="{4D482825-7BD5-4AC7-98F4-9FF354D77293}" type="pres">
      <dgm:prSet presAssocID="{8C915435-B7B7-4F7A-B423-BEC2F9BD3B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406760C-2FA2-4A78-9842-1B12DCBCFE07}" type="pres">
      <dgm:prSet presAssocID="{8C915435-B7B7-4F7A-B423-BEC2F9BD3B60}" presName="childText" presStyleLbl="revTx" presStyleIdx="0" presStyleCnt="2">
        <dgm:presLayoutVars>
          <dgm:bulletEnabled val="1"/>
        </dgm:presLayoutVars>
      </dgm:prSet>
      <dgm:spPr/>
    </dgm:pt>
    <dgm:pt modelId="{514C8490-ED52-43D5-98B1-78C85EEC07AE}" type="pres">
      <dgm:prSet presAssocID="{4FBC0253-3008-4130-AEC4-25F779A41F1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1B29EB4-EDA8-4228-93D6-00CA5EF754BE}" type="pres">
      <dgm:prSet presAssocID="{4FBC0253-3008-4130-AEC4-25F779A41F1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E514D21-ACDF-4BA2-8C79-6E8E33BEA134}" type="presOf" srcId="{4FBC0253-3008-4130-AEC4-25F779A41F1C}" destId="{514C8490-ED52-43D5-98B1-78C85EEC07AE}" srcOrd="0" destOrd="0" presId="urn:microsoft.com/office/officeart/2005/8/layout/vList2"/>
    <dgm:cxn modelId="{6E728428-02E6-43C5-AA32-FB8C332F7B51}" type="presOf" srcId="{8C915435-B7B7-4F7A-B423-BEC2F9BD3B60}" destId="{4D482825-7BD5-4AC7-98F4-9FF354D77293}" srcOrd="0" destOrd="0" presId="urn:microsoft.com/office/officeart/2005/8/layout/vList2"/>
    <dgm:cxn modelId="{BFCBE895-E283-495D-97CD-17A90F79D98A}" type="presOf" srcId="{446E4D9A-B43A-4C6F-B8E2-83ACEB2068E3}" destId="{4406760C-2FA2-4A78-9842-1B12DCBCFE07}" srcOrd="0" destOrd="0" presId="urn:microsoft.com/office/officeart/2005/8/layout/vList2"/>
    <dgm:cxn modelId="{177C5696-FFA5-4279-94E0-FF49AB9DADDF}" srcId="{8C915435-B7B7-4F7A-B423-BEC2F9BD3B60}" destId="{446E4D9A-B43A-4C6F-B8E2-83ACEB2068E3}" srcOrd="0" destOrd="0" parTransId="{50261E55-E4AE-43AF-9116-CA2330506483}" sibTransId="{9918083D-A31A-4089-BEFC-0440F179E431}"/>
    <dgm:cxn modelId="{8A9C48A6-519C-4342-8A7E-06BF0D283025}" srcId="{31450FEA-C939-4849-B37F-A5A6E661B604}" destId="{8C915435-B7B7-4F7A-B423-BEC2F9BD3B60}" srcOrd="0" destOrd="0" parTransId="{AEEA2487-EC3A-4056-866B-74DC5AE906E4}" sibTransId="{2661EA37-0B8C-4854-BDD4-FBBFCAA1B222}"/>
    <dgm:cxn modelId="{B8B89FB3-4EDC-45DD-878C-B8DB4E2AA2D0}" type="presOf" srcId="{88BC00C2-C885-4D0D-A3FC-8683CA39553A}" destId="{E1B29EB4-EDA8-4228-93D6-00CA5EF754BE}" srcOrd="0" destOrd="0" presId="urn:microsoft.com/office/officeart/2005/8/layout/vList2"/>
    <dgm:cxn modelId="{C5FDCED7-3DEC-4B88-A228-56D5F7507BBD}" type="presOf" srcId="{31450FEA-C939-4849-B37F-A5A6E661B604}" destId="{87CEF189-39D9-4D50-8A51-74B864BDCB3A}" srcOrd="0" destOrd="0" presId="urn:microsoft.com/office/officeart/2005/8/layout/vList2"/>
    <dgm:cxn modelId="{7053C7E4-5A03-4698-8C5D-03F15EB3E78F}" srcId="{31450FEA-C939-4849-B37F-A5A6E661B604}" destId="{4FBC0253-3008-4130-AEC4-25F779A41F1C}" srcOrd="1" destOrd="0" parTransId="{54EA9E4A-EA25-4821-B06D-09FEFE6A1A50}" sibTransId="{62E68707-6968-4202-B04E-07878CA7F2D2}"/>
    <dgm:cxn modelId="{16AC28FD-809C-4122-873B-ABB4402E1374}" srcId="{4FBC0253-3008-4130-AEC4-25F779A41F1C}" destId="{88BC00C2-C885-4D0D-A3FC-8683CA39553A}" srcOrd="0" destOrd="0" parTransId="{421EF9D9-4C83-42D9-93FA-27E443BD4167}" sibTransId="{1233EC74-EF2F-487C-84B1-AC24AB490499}"/>
    <dgm:cxn modelId="{E286728C-1871-4B42-A49B-FC974B55B290}" type="presParOf" srcId="{87CEF189-39D9-4D50-8A51-74B864BDCB3A}" destId="{4D482825-7BD5-4AC7-98F4-9FF354D77293}" srcOrd="0" destOrd="0" presId="urn:microsoft.com/office/officeart/2005/8/layout/vList2"/>
    <dgm:cxn modelId="{2C3AFAC6-042D-40E2-A3FB-05097993DEC8}" type="presParOf" srcId="{87CEF189-39D9-4D50-8A51-74B864BDCB3A}" destId="{4406760C-2FA2-4A78-9842-1B12DCBCFE07}" srcOrd="1" destOrd="0" presId="urn:microsoft.com/office/officeart/2005/8/layout/vList2"/>
    <dgm:cxn modelId="{E06623FE-BC78-4A0A-8B55-091BE40B7A67}" type="presParOf" srcId="{87CEF189-39D9-4D50-8A51-74B864BDCB3A}" destId="{514C8490-ED52-43D5-98B1-78C85EEC07AE}" srcOrd="2" destOrd="0" presId="urn:microsoft.com/office/officeart/2005/8/layout/vList2"/>
    <dgm:cxn modelId="{775D2F68-A23B-48D7-98B7-2A89CF89103A}" type="presParOf" srcId="{87CEF189-39D9-4D50-8A51-74B864BDCB3A}" destId="{E1B29EB4-EDA8-4228-93D6-00CA5EF754B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EC012-7DD5-4E9E-8AD6-05496F100F95}">
      <dsp:nvSpPr>
        <dsp:cNvPr id="0" name=""/>
        <dsp:cNvSpPr/>
      </dsp:nvSpPr>
      <dsp:spPr>
        <a:xfrm>
          <a:off x="1152130" y="857"/>
          <a:ext cx="1963836" cy="1360800"/>
        </a:xfrm>
        <a:prstGeom prst="ellipse">
          <a:avLst/>
        </a:prstGeom>
        <a:solidFill>
          <a:srgbClr val="66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</a:rPr>
            <a:t>Dynamic Bayesian network</a:t>
          </a:r>
        </a:p>
      </dsp:txBody>
      <dsp:txXfrm>
        <a:off x="1439727" y="200142"/>
        <a:ext cx="1388642" cy="962230"/>
      </dsp:txXfrm>
    </dsp:sp>
    <dsp:sp modelId="{58C1A469-5EF3-4C2C-A07A-9129F1BD0D84}">
      <dsp:nvSpPr>
        <dsp:cNvPr id="0" name=""/>
        <dsp:cNvSpPr/>
      </dsp:nvSpPr>
      <dsp:spPr>
        <a:xfrm>
          <a:off x="1941121" y="1415677"/>
          <a:ext cx="385853" cy="385853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992266" y="1563227"/>
        <a:ext cx="283563" cy="90753"/>
      </dsp:txXfrm>
    </dsp:sp>
    <dsp:sp modelId="{A29066CB-3FCC-4BC8-A1F1-B6F954CB0734}">
      <dsp:nvSpPr>
        <dsp:cNvPr id="0" name=""/>
        <dsp:cNvSpPr/>
      </dsp:nvSpPr>
      <dsp:spPr>
        <a:xfrm>
          <a:off x="1154471" y="1855550"/>
          <a:ext cx="1959153" cy="1153683"/>
        </a:xfrm>
        <a:prstGeom prst="ellipse">
          <a:avLst/>
        </a:prstGeom>
        <a:solidFill>
          <a:srgbClr val="66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</a:rPr>
            <a:t>Cost model</a:t>
          </a:r>
        </a:p>
      </dsp:txBody>
      <dsp:txXfrm>
        <a:off x="1441382" y="2024503"/>
        <a:ext cx="1385331" cy="815777"/>
      </dsp:txXfrm>
    </dsp:sp>
    <dsp:sp modelId="{6388B7AF-F92D-47CC-BC16-48D568842440}">
      <dsp:nvSpPr>
        <dsp:cNvPr id="0" name=""/>
        <dsp:cNvSpPr/>
      </dsp:nvSpPr>
      <dsp:spPr>
        <a:xfrm rot="21591958">
          <a:off x="3114179" y="1279747"/>
          <a:ext cx="571586" cy="4446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114179" y="1368837"/>
        <a:ext cx="438184" cy="266804"/>
      </dsp:txXfrm>
    </dsp:sp>
    <dsp:sp modelId="{65EBA488-9183-40A7-BDF6-0F1C6D4F00FF}">
      <dsp:nvSpPr>
        <dsp:cNvPr id="0" name=""/>
        <dsp:cNvSpPr/>
      </dsp:nvSpPr>
      <dsp:spPr>
        <a:xfrm>
          <a:off x="3667421" y="785368"/>
          <a:ext cx="2677559" cy="1425916"/>
        </a:xfrm>
        <a:prstGeom prst="ellipse">
          <a:avLst/>
        </a:prstGeom>
        <a:solidFill>
          <a:srgbClr val="66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0000"/>
              </a:solidFill>
            </a:rPr>
            <a:t>Risk-based inspection</a:t>
          </a:r>
        </a:p>
      </dsp:txBody>
      <dsp:txXfrm>
        <a:off x="4059540" y="994189"/>
        <a:ext cx="1893321" cy="1008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27928-A476-428B-88AE-F33B08658647}">
      <dsp:nvSpPr>
        <dsp:cNvPr id="0" name=""/>
        <dsp:cNvSpPr/>
      </dsp:nvSpPr>
      <dsp:spPr>
        <a:xfrm rot="4242623">
          <a:off x="332083" y="299756"/>
          <a:ext cx="493931" cy="646044"/>
        </a:xfrm>
        <a:prstGeom prst="upArrow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E0E8D-7B72-4582-90A3-AFBD4096055C}">
      <dsp:nvSpPr>
        <dsp:cNvPr id="0" name=""/>
        <dsp:cNvSpPr/>
      </dsp:nvSpPr>
      <dsp:spPr>
        <a:xfrm>
          <a:off x="1008109" y="13435"/>
          <a:ext cx="3719309" cy="977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274320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tx2"/>
              </a:solidFill>
              <a:latin typeface="Candara (Body)"/>
            </a:rPr>
            <a:t>Inspections performed at regular time intervals </a:t>
          </a:r>
          <a:endParaRPr lang="en-US" sz="2400" kern="1200" dirty="0"/>
        </a:p>
      </dsp:txBody>
      <dsp:txXfrm>
        <a:off x="1008109" y="13435"/>
        <a:ext cx="3719309" cy="977153"/>
      </dsp:txXfrm>
    </dsp:sp>
    <dsp:sp modelId="{1F34F44B-153D-4648-ABD2-FDA093EE7AD1}">
      <dsp:nvSpPr>
        <dsp:cNvPr id="0" name=""/>
        <dsp:cNvSpPr/>
      </dsp:nvSpPr>
      <dsp:spPr>
        <a:xfrm rot="17713503">
          <a:off x="241038" y="1089817"/>
          <a:ext cx="504484" cy="607017"/>
        </a:xfrm>
        <a:prstGeom prst="downArrow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B282B1-5F52-47BF-93DF-3EB1C0F7F68A}">
      <dsp:nvSpPr>
        <dsp:cNvPr id="0" name=""/>
        <dsp:cNvSpPr/>
      </dsp:nvSpPr>
      <dsp:spPr>
        <a:xfrm>
          <a:off x="710781" y="1058582"/>
          <a:ext cx="5243913" cy="977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chemeClr val="tx2"/>
              </a:solidFill>
              <a:latin typeface="Candara (Body)"/>
            </a:rPr>
            <a:t>Inspection</a:t>
          </a:r>
          <a:r>
            <a:rPr lang="vi-VN" sz="2400" b="1" kern="1200" dirty="0">
              <a:solidFill>
                <a:schemeClr val="tx2"/>
              </a:solidFill>
              <a:latin typeface="Candara (Body)"/>
            </a:rPr>
            <a:t>s</a:t>
          </a:r>
          <a:r>
            <a:rPr lang="it-IT" sz="2400" b="1" kern="1200" dirty="0">
              <a:solidFill>
                <a:schemeClr val="tx2"/>
              </a:solidFill>
              <a:latin typeface="Candara (Body)"/>
            </a:rPr>
            <a:t> performed when failure probability threshold is reached </a:t>
          </a:r>
          <a:endParaRPr lang="en-US" sz="2400" kern="1200" dirty="0"/>
        </a:p>
      </dsp:txBody>
      <dsp:txXfrm>
        <a:off x="710781" y="1058582"/>
        <a:ext cx="5243913" cy="977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82825-7BD5-4AC7-98F4-9FF354D77293}">
      <dsp:nvSpPr>
        <dsp:cNvPr id="0" name=""/>
        <dsp:cNvSpPr/>
      </dsp:nvSpPr>
      <dsp:spPr>
        <a:xfrm>
          <a:off x="0" y="6292"/>
          <a:ext cx="4245947" cy="547559"/>
        </a:xfrm>
        <a:prstGeom prst="roundRect">
          <a:avLst/>
        </a:prstGeom>
        <a:solidFill>
          <a:srgbClr val="99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rgbClr val="0000CC"/>
              </a:solidFill>
              <a:latin typeface="Tw Cen MT (Body)"/>
            </a:rPr>
            <a:t>Directed Acyclic Graph (DAG)</a:t>
          </a:r>
          <a:endParaRPr lang="en-US" sz="2400" kern="1200" dirty="0">
            <a:solidFill>
              <a:srgbClr val="0000CC"/>
            </a:solidFill>
            <a:latin typeface="Tw Cen MT (Body)"/>
          </a:endParaRPr>
        </a:p>
      </dsp:txBody>
      <dsp:txXfrm>
        <a:off x="26730" y="33022"/>
        <a:ext cx="4192487" cy="494099"/>
      </dsp:txXfrm>
    </dsp:sp>
    <dsp:sp modelId="{4406760C-2FA2-4A78-9842-1B12DCBCFE07}">
      <dsp:nvSpPr>
        <dsp:cNvPr id="0" name=""/>
        <dsp:cNvSpPr/>
      </dsp:nvSpPr>
      <dsp:spPr>
        <a:xfrm>
          <a:off x="0" y="553852"/>
          <a:ext cx="4245947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Tw Cen MT (Body)"/>
            </a:rPr>
            <a:t>qualitative</a:t>
          </a:r>
        </a:p>
      </dsp:txBody>
      <dsp:txXfrm>
        <a:off x="0" y="553852"/>
        <a:ext cx="4245947" cy="397440"/>
      </dsp:txXfrm>
    </dsp:sp>
    <dsp:sp modelId="{514C8490-ED52-43D5-98B1-78C85EEC07AE}">
      <dsp:nvSpPr>
        <dsp:cNvPr id="0" name=""/>
        <dsp:cNvSpPr/>
      </dsp:nvSpPr>
      <dsp:spPr>
        <a:xfrm>
          <a:off x="0" y="951292"/>
          <a:ext cx="4245947" cy="547559"/>
        </a:xfrm>
        <a:prstGeom prst="roundRect">
          <a:avLst/>
        </a:prstGeom>
        <a:solidFill>
          <a:srgbClr val="99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>
              <a:solidFill>
                <a:srgbClr val="0000CC"/>
              </a:solidFill>
              <a:latin typeface="Tw Cen MT (Body)"/>
            </a:rPr>
            <a:t>Local probability distributions</a:t>
          </a:r>
          <a:endParaRPr lang="en-US" sz="2400" kern="1200" dirty="0">
            <a:solidFill>
              <a:srgbClr val="0000CC"/>
            </a:solidFill>
            <a:latin typeface="Tw Cen MT (Body)"/>
          </a:endParaRPr>
        </a:p>
      </dsp:txBody>
      <dsp:txXfrm>
        <a:off x="26730" y="978022"/>
        <a:ext cx="4192487" cy="494099"/>
      </dsp:txXfrm>
    </dsp:sp>
    <dsp:sp modelId="{E1B29EB4-EDA8-4228-93D6-00CA5EF754BE}">
      <dsp:nvSpPr>
        <dsp:cNvPr id="0" name=""/>
        <dsp:cNvSpPr/>
      </dsp:nvSpPr>
      <dsp:spPr>
        <a:xfrm>
          <a:off x="0" y="1498851"/>
          <a:ext cx="4245947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Tw Cen MT (Body)"/>
            </a:rPr>
            <a:t>quantitative</a:t>
          </a:r>
        </a:p>
      </dsp:txBody>
      <dsp:txXfrm>
        <a:off x="0" y="1498851"/>
        <a:ext cx="4245947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213D9F6C-DA32-479D-9273-04B20C4611C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587555D7-7193-4845-BB07-5CDB1FF91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8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2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91802137-2C5C-418A-A578-9A48E2A586E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4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6"/>
            <a:ext cx="3038475" cy="46672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07A7A656-ACF4-45C7-B19B-0A7C8A5AC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7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164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5434" y="3149263"/>
            <a:ext cx="4906431" cy="18344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6845" y="1603861"/>
            <a:ext cx="822876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6845" y="3681598"/>
            <a:ext cx="822876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91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5434" y="3149263"/>
            <a:ext cx="4906431" cy="18344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6845" y="1603861"/>
            <a:ext cx="401560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3600" y="1603861"/>
            <a:ext cx="401560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6845" y="3681598"/>
            <a:ext cx="401560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3600" y="3681598"/>
            <a:ext cx="401560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262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5434" y="3149263"/>
            <a:ext cx="4906431" cy="18344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6845" y="1603861"/>
            <a:ext cx="264931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061" y="1603861"/>
            <a:ext cx="264931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0951" y="1603861"/>
            <a:ext cx="264931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6845" y="3681598"/>
            <a:ext cx="264931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061" y="3681598"/>
            <a:ext cx="264931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0951" y="3681598"/>
            <a:ext cx="264931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378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8347-ABF2-450B-A859-CA9C8B73F3DF}" type="datetime1">
              <a:rPr lang="fr-BE" smtClean="0"/>
              <a:t>29-09-19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E561AF82-B28C-478E-A7FD-CE84C9BBF27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4830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5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FFD086-0388-4AA9-95C0-AF4C5D018117}" type="datetime1">
              <a:rPr lang="fr-BE" smtClean="0"/>
              <a:t>29-09-19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BE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E561AF82-B28C-478E-A7FD-CE84C9BBF27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487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80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7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E9B0FB-CDD1-46A2-A2B1-C43E37768999}" type="datetime1">
              <a:rPr lang="fr-BE" smtClean="0"/>
              <a:t>29-09-19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0119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7E3B-2779-4FFE-A329-B4AA5A4780CA}" type="datetime1">
              <a:rPr lang="fr-BE" smtClean="0"/>
              <a:t>29-09-19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066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5434" y="3149263"/>
            <a:ext cx="4906431" cy="18344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6845" y="1603861"/>
            <a:ext cx="8228763" cy="397748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67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6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BF58-51A3-45B0-86EE-941E1F8FAE51}" type="datetime1">
              <a:rPr lang="fr-BE" smtClean="0"/>
              <a:t>29-09-19</a:t>
            </a:fld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3357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92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1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5434" y="3149263"/>
            <a:ext cx="4906431" cy="18344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6845" y="1603861"/>
            <a:ext cx="8228763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157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5434" y="3149263"/>
            <a:ext cx="4906431" cy="18344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6845" y="1603861"/>
            <a:ext cx="4015600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3600" y="1603861"/>
            <a:ext cx="4015600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70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5434" y="3149263"/>
            <a:ext cx="4906431" cy="18344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693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5434" y="3149264"/>
            <a:ext cx="4906431" cy="850461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65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5434" y="3149263"/>
            <a:ext cx="4906431" cy="18344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6845" y="1603861"/>
            <a:ext cx="401560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3600" y="1603861"/>
            <a:ext cx="4015600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6845" y="3681598"/>
            <a:ext cx="401560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86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5434" y="3149263"/>
            <a:ext cx="4906431" cy="18344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6845" y="1603861"/>
            <a:ext cx="4015600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600" y="1603861"/>
            <a:ext cx="401560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3600" y="3681598"/>
            <a:ext cx="401560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54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5434" y="3149263"/>
            <a:ext cx="4906431" cy="18344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399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6845" y="1603861"/>
            <a:ext cx="401560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3600" y="1603861"/>
            <a:ext cx="4015600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6845" y="3681598"/>
            <a:ext cx="8228763" cy="189713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19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78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/>
          <p:nvPr/>
        </p:nvPicPr>
        <p:blipFill>
          <a:blip r:embed="rId14"/>
          <a:stretch/>
        </p:blipFill>
        <p:spPr>
          <a:xfrm>
            <a:off x="0" y="0"/>
            <a:ext cx="9142780" cy="6857642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5434" y="3149263"/>
            <a:ext cx="4906431" cy="1834431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633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6845" y="1603861"/>
            <a:ext cx="8228763" cy="397748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55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193" b="0" strike="noStrike" spc="-1">
                <a:latin typeface="Arial"/>
              </a:rPr>
              <a:t>Cliquez pour éditer le format du plan de texte</a:t>
            </a:r>
          </a:p>
          <a:p>
            <a:pPr marL="783734" lvl="1" indent="-293900">
              <a:spcBef>
                <a:spcPts val="112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794" b="0" strike="noStrike" spc="-1">
                <a:latin typeface="Arial"/>
              </a:rPr>
              <a:t>Second niveau de plan</a:t>
            </a:r>
          </a:p>
          <a:p>
            <a:pPr marL="1175602" lvl="2" indent="-261245">
              <a:spcBef>
                <a:spcPts val="8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395" b="0" strike="noStrike" spc="-1">
                <a:latin typeface="Arial"/>
              </a:rPr>
              <a:t>Troisième niveau de plan</a:t>
            </a:r>
          </a:p>
          <a:p>
            <a:pPr marL="1567469" lvl="3" indent="-195934"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996" b="0" strike="noStrike" spc="-1">
                <a:latin typeface="Arial"/>
              </a:rPr>
              <a:t>Quatrième niveau de plan</a:t>
            </a:r>
          </a:p>
          <a:p>
            <a:pPr marL="1959336" lvl="4" indent="-195934"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96" b="0" strike="noStrike" spc="-1">
                <a:latin typeface="Arial"/>
              </a:rPr>
              <a:t>Cinquième niveau de plan</a:t>
            </a:r>
          </a:p>
          <a:p>
            <a:pPr marL="2351203" lvl="5" indent="-195934"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96" b="0" strike="noStrike" spc="-1">
                <a:latin typeface="Arial"/>
              </a:rPr>
              <a:t>Sixième niveau de plan</a:t>
            </a:r>
          </a:p>
          <a:p>
            <a:pPr marL="2743070" lvl="6" indent="-195934">
              <a:spcBef>
                <a:spcPts val="2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96" b="0" strike="noStrike" spc="-1">
                <a:latin typeface="Arial"/>
              </a:rPr>
              <a:t>Septième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321526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867" indent="-293900" algn="l" defTabSz="829452" rtl="0" eaLnBrk="1" latinLnBrk="0" hangingPunct="1">
        <a:lnSpc>
          <a:spcPct val="90000"/>
        </a:lnSpc>
        <a:spcBef>
          <a:spcPts val="1409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dirty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Image 5" descr="uLIEGE_Logo_Compact_CMJN_pos@2x.png">
            <a:extLst>
              <a:ext uri="{FF2B5EF4-FFF2-40B4-BE49-F238E27FC236}">
                <a16:creationId xmlns:a16="http://schemas.microsoft.com/office/drawing/2014/main" id="{0CA25D4D-89E6-4064-831D-399D4805BA7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83" y="6680"/>
            <a:ext cx="2006206" cy="974047"/>
          </a:xfrm>
          <a:prstGeom prst="rect">
            <a:avLst/>
          </a:prstGeom>
        </p:spPr>
      </p:pic>
      <p:pic>
        <p:nvPicPr>
          <p:cNvPr id="11" name="Picture 2" descr="Image result for anast logo">
            <a:extLst>
              <a:ext uri="{FF2B5EF4-FFF2-40B4-BE49-F238E27FC236}">
                <a16:creationId xmlns:a16="http://schemas.microsoft.com/office/drawing/2014/main" id="{BBCC418C-1539-4EDF-AEB0-6C617F8355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897" y="6174414"/>
            <a:ext cx="838200" cy="6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result for wallonie bruxelles international logo">
            <a:extLst>
              <a:ext uri="{FF2B5EF4-FFF2-40B4-BE49-F238E27FC236}">
                <a16:creationId xmlns:a16="http://schemas.microsoft.com/office/drawing/2014/main" id="{7FE41782-A809-45B5-95F2-41141AEA7D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64" y="6230161"/>
            <a:ext cx="1752600" cy="61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2E475E-930B-4894-8CC5-19C6DD8CF27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63" y="6230161"/>
            <a:ext cx="1191114" cy="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8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3F94A767-8099-41B2-B619-5AD055E0990D}"/>
              </a:ext>
            </a:extLst>
          </p:cNvPr>
          <p:cNvSpPr/>
          <p:nvPr/>
        </p:nvSpPr>
        <p:spPr>
          <a:xfrm>
            <a:off x="277200" y="2890944"/>
            <a:ext cx="4618440" cy="183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lvl="0" algn="ctr" defTabSz="914400"/>
            <a:br>
              <a:rPr kumimoji="0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br>
              <a:rPr kumimoji="0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lang="en-US" sz="2400" b="1" cap="all" spc="-1" dirty="0">
                <a:solidFill>
                  <a:srgbClr val="003D73"/>
                </a:solidFill>
                <a:latin typeface="Calibri"/>
                <a:ea typeface="Microsoft YaHei"/>
              </a:rPr>
              <a:t>RISK BASED INSPECTION AND MAINTENANCE PLANNING OF MITER GATES</a:t>
            </a:r>
            <a:br>
              <a:rPr kumimoji="0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fr-FR" sz="2400" i="0" u="none" strike="noStrike" kern="1200" cap="none" spc="-1" normalizeH="0" baseline="0" noProof="0" dirty="0">
                <a:ln>
                  <a:noFill/>
                </a:ln>
                <a:solidFill>
                  <a:srgbClr val="004D63"/>
                </a:solidFill>
                <a:effectLst/>
                <a:uLnTx/>
                <a:uFillTx/>
                <a:latin typeface="Calibri"/>
                <a:ea typeface="Microsoft YaHei"/>
              </a:rPr>
              <a:t> </a:t>
            </a:r>
            <a:endParaRPr kumimoji="0" lang="fr-FR" sz="24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DC64B342-5D56-4A50-ADE5-1A5A2E8DBB05}"/>
              </a:ext>
            </a:extLst>
          </p:cNvPr>
          <p:cNvSpPr/>
          <p:nvPr/>
        </p:nvSpPr>
        <p:spPr>
          <a:xfrm>
            <a:off x="210780" y="4725144"/>
            <a:ext cx="4751280" cy="1728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491D74"/>
                </a:solidFill>
                <a:effectLst/>
                <a:uLnTx/>
                <a:uFillTx/>
                <a:latin typeface="Calibri"/>
              </a:rPr>
              <a:t>Authors</a:t>
            </a:r>
            <a:r>
              <a:rPr kumimoji="0" lang="fr-FR" sz="2000" b="0" i="0" u="none" strike="noStrike" kern="1200" cap="none" spc="-1" normalizeH="0" baseline="0" noProof="0" dirty="0">
                <a:ln>
                  <a:noFill/>
                </a:ln>
                <a:solidFill>
                  <a:srgbClr val="491D74"/>
                </a:solidFill>
                <a:effectLst/>
                <a:uLnTx/>
                <a:uFillTx/>
                <a:latin typeface="Calibri"/>
              </a:rPr>
              <a:t> : </a:t>
            </a:r>
            <a:r>
              <a:rPr lang="fr-FR" sz="2000" spc="-1" dirty="0" err="1">
                <a:solidFill>
                  <a:srgbClr val="491D74"/>
                </a:solidFill>
                <a:latin typeface="Calibri"/>
              </a:rPr>
              <a:t>Thuong</a:t>
            </a:r>
            <a:r>
              <a:rPr lang="fr-FR" sz="2000" spc="-1" dirty="0">
                <a:solidFill>
                  <a:srgbClr val="491D74"/>
                </a:solidFill>
                <a:latin typeface="Calibri"/>
              </a:rPr>
              <a:t> Van DANG, </a:t>
            </a:r>
            <a:r>
              <a:rPr lang="en-US" sz="2000" spc="-1" dirty="0">
                <a:solidFill>
                  <a:srgbClr val="491D74"/>
                </a:solidFill>
                <a:latin typeface="Calibri"/>
              </a:rPr>
              <a:t>Pablo G. MORATO,  Quang Anh MAI, Philippe RIGO</a:t>
            </a:r>
            <a:endParaRPr lang="fr-BE" sz="2000" spc="-1" dirty="0">
              <a:solidFill>
                <a:srgbClr val="491D74"/>
              </a:solidFill>
              <a:latin typeface="Calibri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b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lang="fr-BE" sz="2000" spc="-1" dirty="0" err="1">
                <a:solidFill>
                  <a:srgbClr val="491D74"/>
                </a:solidFill>
                <a:latin typeface="Calibri"/>
              </a:rPr>
              <a:t>Department</a:t>
            </a:r>
            <a:r>
              <a:rPr lang="fr-BE" sz="2000" spc="-1" dirty="0">
                <a:solidFill>
                  <a:srgbClr val="491D74"/>
                </a:solidFill>
                <a:latin typeface="Calibri"/>
              </a:rPr>
              <a:t> of </a:t>
            </a:r>
            <a:r>
              <a:rPr lang="fr-BE" sz="2000" spc="-1" dirty="0" err="1">
                <a:solidFill>
                  <a:srgbClr val="491D74"/>
                </a:solidFill>
                <a:latin typeface="Calibri"/>
              </a:rPr>
              <a:t>ArGEnCo</a:t>
            </a:r>
            <a:r>
              <a:rPr lang="fr-BE" sz="2000" spc="-1" dirty="0">
                <a:solidFill>
                  <a:srgbClr val="491D74"/>
                </a:solidFill>
                <a:latin typeface="Calibri"/>
              </a:rPr>
              <a:t>, </a:t>
            </a:r>
            <a:r>
              <a:rPr lang="fr-BE" sz="2000" spc="-1" dirty="0" err="1">
                <a:solidFill>
                  <a:srgbClr val="491D74"/>
                </a:solidFill>
                <a:latin typeface="Calibri"/>
              </a:rPr>
              <a:t>Faculty</a:t>
            </a:r>
            <a:r>
              <a:rPr lang="fr-BE" sz="2000" spc="-1" dirty="0">
                <a:solidFill>
                  <a:srgbClr val="491D74"/>
                </a:solidFill>
                <a:latin typeface="Calibri"/>
              </a:rPr>
              <a:t> of </a:t>
            </a:r>
            <a:r>
              <a:rPr lang="fr-BE" sz="2000" spc="-1" dirty="0" err="1">
                <a:solidFill>
                  <a:srgbClr val="491D74"/>
                </a:solidFill>
                <a:latin typeface="Calibri"/>
              </a:rPr>
              <a:t>Applied</a:t>
            </a:r>
            <a:r>
              <a:rPr lang="fr-BE" sz="2000" spc="-1" dirty="0">
                <a:solidFill>
                  <a:srgbClr val="491D74"/>
                </a:solidFill>
                <a:latin typeface="Calibri"/>
              </a:rPr>
              <a:t> Sciences, </a:t>
            </a:r>
            <a:r>
              <a:rPr lang="fr-BE" sz="2000" spc="-1" dirty="0" err="1">
                <a:solidFill>
                  <a:srgbClr val="491D74"/>
                </a:solidFill>
                <a:latin typeface="Calibri"/>
              </a:rPr>
              <a:t>University</a:t>
            </a:r>
            <a:r>
              <a:rPr lang="fr-BE" sz="2000" spc="-1" dirty="0">
                <a:solidFill>
                  <a:srgbClr val="491D74"/>
                </a:solidFill>
                <a:latin typeface="Calibri"/>
              </a:rPr>
              <a:t> of Liège, </a:t>
            </a:r>
            <a:r>
              <a:rPr lang="fr-BE" sz="2000" spc="-1" dirty="0" err="1">
                <a:solidFill>
                  <a:srgbClr val="491D74"/>
                </a:solidFill>
                <a:latin typeface="Calibri"/>
              </a:rPr>
              <a:t>Belgium</a:t>
            </a:r>
            <a:endParaRPr lang="fr-BE" sz="2000" spc="-1" dirty="0">
              <a:solidFill>
                <a:srgbClr val="491D74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52745"/>
            <a:ext cx="6256369" cy="936104"/>
          </a:xfrm>
        </p:spPr>
        <p:txBody>
          <a:bodyPr>
            <a:normAutofit fontScale="90000"/>
          </a:bodyPr>
          <a:lstStyle/>
          <a:p>
            <a:pPr algn="just"/>
            <a:r>
              <a:rPr lang="it-IT" b="1" dirty="0">
                <a:solidFill>
                  <a:schemeClr val="tx2"/>
                </a:solidFill>
              </a:rPr>
              <a:t>Dynamic Bayesian Network</a:t>
            </a:r>
            <a:r>
              <a:rPr lang="en-US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6897-1C10-4EE4-9EB1-F9632B27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E503-6F5E-475F-98F1-68D8D9EC313D}" type="datetime1">
              <a:rPr lang="fr-BE" smtClean="0"/>
              <a:t>29-09-19</a:t>
            </a:fld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9CA90-9767-4751-8D43-547FD61F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10</a:t>
            </a:fld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CACF14-16F8-4348-A865-9FAFF3C41186}"/>
                  </a:ext>
                </a:extLst>
              </p:cNvPr>
              <p:cNvSpPr txBox="1"/>
              <p:nvPr/>
            </p:nvSpPr>
            <p:spPr>
              <a:xfrm>
                <a:off x="1691680" y="1994983"/>
                <a:ext cx="7164796" cy="101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2400" dirty="0">
                    <a:latin typeface="Candara (Body)"/>
                  </a:rPr>
                  <a:t>	</a:t>
                </a:r>
                <a:endParaRPr lang="en-US" sz="24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it-IT" sz="2400" dirty="0">
                    <a:latin typeface="Corbel (Body)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it-IT" sz="24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  <m:r>
                          <a:rPr lang="it-IT" sz="24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it-IT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sz="240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it-IT" sz="2400" dirty="0">
                  <a:latin typeface="Corbel (Body)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CACF14-16F8-4348-A865-9FAFF3C41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994983"/>
                <a:ext cx="7164796" cy="1014380"/>
              </a:xfrm>
              <a:prstGeom prst="rect">
                <a:avLst/>
              </a:prstGeom>
              <a:blipFill>
                <a:blip r:embed="rId2"/>
                <a:stretch>
                  <a:fillRect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253C142-E226-48DB-B58C-EE04456ACE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83" y="3185226"/>
            <a:ext cx="4748365" cy="28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D3DF91A-EAFD-4FD0-B984-C82A40DA584B}"/>
              </a:ext>
            </a:extLst>
          </p:cNvPr>
          <p:cNvSpPr/>
          <p:nvPr/>
        </p:nvSpPr>
        <p:spPr>
          <a:xfrm rot="5400000">
            <a:off x="3237653" y="2094654"/>
            <a:ext cx="29242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40AA14-B1D0-4824-87B0-3FBB2306435E}"/>
                  </a:ext>
                </a:extLst>
              </p:cNvPr>
              <p:cNvSpPr txBox="1"/>
              <p:nvPr/>
            </p:nvSpPr>
            <p:spPr>
              <a:xfrm>
                <a:off x="827584" y="1111992"/>
                <a:ext cx="4176464" cy="82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it-IT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it-IT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it-IT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it-IT" sz="2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it-IT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it-IT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it-IT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it-IT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2/(2</m:t>
                          </m:r>
                          <m:r>
                            <a:rPr lang="it-IT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it-IT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40AA14-B1D0-4824-87B0-3FBB23064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111992"/>
                <a:ext cx="4176464" cy="8213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69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A202ED-9D0C-4009-A1E4-83E03FB89EAD}"/>
              </a:ext>
            </a:extLst>
          </p:cNvPr>
          <p:cNvSpPr/>
          <p:nvPr/>
        </p:nvSpPr>
        <p:spPr>
          <a:xfrm>
            <a:off x="2646121" y="5413982"/>
            <a:ext cx="4464493" cy="515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72BA97-6FD0-4582-AB8D-BC56815325B1}"/>
              </a:ext>
            </a:extLst>
          </p:cNvPr>
          <p:cNvSpPr/>
          <p:nvPr/>
        </p:nvSpPr>
        <p:spPr>
          <a:xfrm>
            <a:off x="2016384" y="4425283"/>
            <a:ext cx="5723968" cy="5158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DF9E5D-DDD7-4F94-886B-1ADC27BDF282}"/>
                  </a:ext>
                </a:extLst>
              </p:cNvPr>
              <p:cNvSpPr txBox="1"/>
              <p:nvPr/>
            </p:nvSpPr>
            <p:spPr>
              <a:xfrm>
                <a:off x="788269" y="1196752"/>
                <a:ext cx="7704856" cy="2915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it-IT" sz="2400" dirty="0">
                    <a:latin typeface="Tw Cen MT (Body)"/>
                  </a:rPr>
                  <a:t>Probability of detection (POD) describes the probability of detecting the crack and is given by:</a:t>
                </a:r>
              </a:p>
              <a:p>
                <a:pPr algn="just"/>
                <a:endParaRPr lang="en-US" sz="2400" dirty="0">
                  <a:latin typeface="Tw Cen MT (Body)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>
                        <a:latin typeface="Cambria Math" panose="02040503050406030204" pitchFamily="18" charset="0"/>
                      </a:rPr>
                      <m:t>Pr</m:t>
                    </m:r>
                    <m:r>
                      <a:rPr lang="it-IT" sz="240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it-IT" sz="2400" dirty="0">
                    <a:latin typeface="Tw Cen MT (Body)"/>
                  </a:rPr>
                  <a:t>I</a:t>
                </a:r>
                <a:r>
                  <a:rPr lang="it-IT" sz="2400" baseline="-25000" dirty="0">
                    <a:latin typeface="Tw Cen MT (Body)"/>
                  </a:rPr>
                  <a:t>t</a:t>
                </a:r>
                <a14:m>
                  <m:oMath xmlns:m="http://schemas.openxmlformats.org/officeDocument/2006/math">
                    <m:r>
                      <a:rPr lang="it-IT" sz="240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it-IT" sz="2400">
                        <a:latin typeface="Cambria Math" panose="02040503050406030204" pitchFamily="18" charset="0"/>
                      </a:rPr>
                      <m:t>D</m:t>
                    </m:r>
                    <m:r>
                      <a:rPr lang="it-IT" sz="240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it-IT" sz="2400">
                        <a:latin typeface="Cambria Math" panose="02040503050406030204" pitchFamily="18" charset="0"/>
                      </a:rPr>
                      <m:t>a</m:t>
                    </m:r>
                    <m:r>
                      <a:rPr lang="it-IT" sz="240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it-IT" sz="2400">
                        <a:latin typeface="Cambria Math" panose="02040503050406030204" pitchFamily="18" charset="0"/>
                      </a:rPr>
                      <m:t>POD</m:t>
                    </m:r>
                    <m:r>
                      <a:rPr lang="it-IT" sz="24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it-IT" sz="2400">
                        <a:latin typeface="Cambria Math" panose="02040503050406030204" pitchFamily="18" charset="0"/>
                      </a:rPr>
                      <m:t>a</m:t>
                    </m:r>
                    <m:r>
                      <a:rPr lang="it-IT" sz="2400">
                        <a:latin typeface="Cambria Math" panose="02040503050406030204" pitchFamily="18" charset="0"/>
                      </a:rPr>
                      <m:t>) 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</m:num>
                      <m:den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𝛼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p>
                        </m:s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it-IT" sz="2400" dirty="0">
                    <a:latin typeface="Tw Cen MT (Body)"/>
                  </a:rPr>
                  <a:t>		</a:t>
                </a:r>
              </a:p>
              <a:p>
                <a:pPr algn="just"/>
                <a:r>
                  <a:rPr lang="it-IT" sz="2400" dirty="0">
                    <a:latin typeface="Tw Cen MT (Body)"/>
                  </a:rPr>
                  <a:t>				</a:t>
                </a:r>
                <a:endParaRPr lang="en-US" sz="2400" dirty="0">
                  <a:latin typeface="Tw Cen MT (Body)"/>
                </a:endParaRPr>
              </a:p>
              <a:p>
                <a:pPr algn="just"/>
                <a:r>
                  <a:rPr lang="it-IT" sz="2400" dirty="0">
                    <a:latin typeface="Tw Cen MT (Body)"/>
                  </a:rPr>
                  <a:t>D is the event of detection, a (mm) is the detectable crack and α, γ are regression parameters. </a:t>
                </a:r>
                <a:endParaRPr lang="en-US" sz="2400" dirty="0">
                  <a:latin typeface="Tw Cen MT (Body)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DF9E5D-DDD7-4F94-886B-1ADC27BDF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69" y="1196752"/>
                <a:ext cx="7704856" cy="2915222"/>
              </a:xfrm>
              <a:prstGeom prst="rect">
                <a:avLst/>
              </a:prstGeom>
              <a:blipFill>
                <a:blip r:embed="rId2"/>
                <a:stretch>
                  <a:fillRect l="-1187" t="-1670" r="-1266" b="-3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1E51468A-B068-4991-A8ED-040E5B1D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86423"/>
            <a:ext cx="6256369" cy="936104"/>
          </a:xfrm>
        </p:spPr>
        <p:txBody>
          <a:bodyPr>
            <a:normAutofit fontScale="90000"/>
          </a:bodyPr>
          <a:lstStyle/>
          <a:p>
            <a:pPr algn="just"/>
            <a:r>
              <a:rPr lang="it-IT" b="1" dirty="0">
                <a:solidFill>
                  <a:schemeClr val="tx2"/>
                </a:solidFill>
              </a:rPr>
              <a:t>Dynamic Bayesian Network</a:t>
            </a:r>
            <a:r>
              <a:rPr lang="en-US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E906D-91A5-4C79-975F-0A44E90A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D361-8ACB-4A36-A1CA-B6AAE010130A}" type="datetime1">
              <a:rPr lang="fr-BE" smtClean="0"/>
              <a:t>29-09-19</a:t>
            </a:fld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8F480-2C90-471B-ACE9-7E1DCE6F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11</a:t>
            </a:fld>
            <a:endParaRPr lang="fr-B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1CE7F-4E72-4E9C-9BFF-E0A1980AD851}"/>
              </a:ext>
            </a:extLst>
          </p:cNvPr>
          <p:cNvSpPr txBox="1"/>
          <p:nvPr/>
        </p:nvSpPr>
        <p:spPr>
          <a:xfrm>
            <a:off x="2208885" y="4415076"/>
            <a:ext cx="472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Instantiating the inspection variable </a:t>
            </a:r>
            <a:r>
              <a:rPr lang="it-IT" sz="2400" dirty="0">
                <a:latin typeface="Corbel (Body)"/>
              </a:rPr>
              <a:t>I</a:t>
            </a:r>
            <a:r>
              <a:rPr lang="it-IT" sz="2400" baseline="-25000" dirty="0">
                <a:latin typeface="Corbel (Body)"/>
              </a:rPr>
              <a:t>t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AE4FF-8040-425B-8BDC-D36763CFFAF2}"/>
              </a:ext>
            </a:extLst>
          </p:cNvPr>
          <p:cNvSpPr txBox="1"/>
          <p:nvPr/>
        </p:nvSpPr>
        <p:spPr>
          <a:xfrm>
            <a:off x="2646121" y="5413982"/>
            <a:ext cx="446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Updating failure probability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A15D0C-2521-483D-AC98-064AF22A1A7D}"/>
              </a:ext>
            </a:extLst>
          </p:cNvPr>
          <p:cNvCxnSpPr>
            <a:stCxn id="9" idx="2"/>
            <a:endCxn id="7" idx="0"/>
          </p:cNvCxnSpPr>
          <p:nvPr/>
        </p:nvCxnSpPr>
        <p:spPr>
          <a:xfrm>
            <a:off x="4878368" y="4941168"/>
            <a:ext cx="0" cy="47281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1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54919"/>
            <a:ext cx="6506093" cy="792088"/>
          </a:xfrm>
        </p:spPr>
        <p:txBody>
          <a:bodyPr>
            <a:noAutofit/>
          </a:bodyPr>
          <a:lstStyle/>
          <a:p>
            <a:pPr algn="just"/>
            <a:r>
              <a:rPr lang="it-IT" sz="3600" b="1" dirty="0">
                <a:solidFill>
                  <a:schemeClr val="tx2"/>
                </a:solidFill>
              </a:rPr>
              <a:t>Risk based decision analysis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68643-335D-4FC9-9794-1D11F2F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5102-B1F5-4747-AD4B-497298FC30CA}" type="datetime1">
              <a:rPr lang="fr-BE" smtClean="0"/>
              <a:t>29-09-19</a:t>
            </a:fld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4D460-409C-4CE1-8B83-7E021329F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12</a:t>
            </a:fld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980728"/>
                <a:ext cx="8677472" cy="3073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>
                    <a:latin typeface="Tw Cen MT (Body)"/>
                  </a:rPr>
                  <a:t>The total expected cost during the lifetime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it-IT" sz="2400" dirty="0">
                    <a:latin typeface="Tw Cen MT (Body)"/>
                  </a:rPr>
                  <a:t> :</a:t>
                </a:r>
              </a:p>
              <a:p>
                <a:endParaRPr lang="it-IT" sz="2400" dirty="0">
                  <a:latin typeface="Tw Cen MT (Body)"/>
                </a:endParaRPr>
              </a:p>
              <a:p>
                <a:r>
                  <a:rPr lang="it-IT" sz="2400" dirty="0">
                    <a:latin typeface="Tw Cen MT (Body)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(1+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+ 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𝑖𝑛𝑠𝑝</m:t>
                                </m:r>
                              </m:sub>
                            </m:sSub>
                          </m:sup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𝑓𝑐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𝑖𝑛𝑠𝑝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𝑖𝑛𝑠𝑝</m:t>
                            </m:r>
                          </m:sub>
                        </m:s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𝑖𝑛𝑠𝑝</m:t>
                            </m:r>
                          </m:sub>
                        </m:s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(1+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𝑖𝑛𝑠𝑝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Tw Cen MT (Body)"/>
                </a:endParaRPr>
              </a:p>
              <a:p>
                <a:endParaRPr lang="it-IT" sz="2400" dirty="0">
                  <a:latin typeface="Tw Cen MT (Body)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it-IT" sz="2400" dirty="0">
                    <a:latin typeface="Tw Cen MT (Body)"/>
                  </a:rPr>
                  <a:t> is </a:t>
                </a:r>
                <a:r>
                  <a:rPr lang="vi-VN" sz="2400" dirty="0">
                    <a:latin typeface="Tw Cen MT (Body)"/>
                  </a:rPr>
                  <a:t>annual failure </a:t>
                </a:r>
                <a:r>
                  <a:rPr lang="it-IT" sz="2400" dirty="0">
                    <a:latin typeface="Tw Cen MT (Body)"/>
                  </a:rPr>
                  <a:t>probability,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it-IT" sz="2400" dirty="0">
                    <a:latin typeface="Tw Cen MT (Body)"/>
                  </a:rPr>
                  <a:t> is the probability that a repair is performed </a:t>
                </a:r>
                <a:r>
                  <a:rPr lang="en-US" sz="2400" dirty="0">
                    <a:latin typeface="Tw Cen MT (Body)"/>
                  </a:rPr>
                  <a:t>and </a:t>
                </a:r>
                <a:r>
                  <a:rPr lang="it-IT" sz="2400" dirty="0">
                    <a:latin typeface="Tw Cen MT (Body)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𝑓𝑐</m:t>
                        </m:r>
                      </m:sub>
                    </m:sSub>
                  </m:oMath>
                </a14:m>
                <a:r>
                  <a:rPr lang="it-IT" sz="2400" dirty="0">
                    <a:latin typeface="Tw Cen MT (Body)"/>
                  </a:rPr>
                  <a:t> is the cumulative </a:t>
                </a:r>
                <a:r>
                  <a:rPr lang="vi-VN" sz="2400" dirty="0">
                    <a:latin typeface="Tw Cen MT (Body)"/>
                  </a:rPr>
                  <a:t>failure</a:t>
                </a:r>
                <a:r>
                  <a:rPr lang="en-US" sz="2400" dirty="0">
                    <a:latin typeface="Tw Cen MT (Body)"/>
                  </a:rPr>
                  <a:t>.</a:t>
                </a: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BE" altLang="fr-FR" sz="2800" dirty="0">
                  <a:solidFill>
                    <a:schemeClr val="tx2"/>
                  </a:solidFill>
                  <a:latin typeface="Tw Cen MT (Body)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80728"/>
                <a:ext cx="8677472" cy="3073085"/>
              </a:xfrm>
              <a:prstGeom prst="rect">
                <a:avLst/>
              </a:prstGeom>
              <a:blipFill>
                <a:blip r:embed="rId2"/>
                <a:stretch>
                  <a:fillRect l="-1053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C36A8D7-6A5B-4963-AD1B-ACCAE00F8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0871582"/>
                  </p:ext>
                </p:extLst>
              </p:nvPr>
            </p:nvGraphicFramePr>
            <p:xfrm>
              <a:off x="1605682" y="3717032"/>
              <a:ext cx="6060504" cy="23881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30252">
                      <a:extLst>
                        <a:ext uri="{9D8B030D-6E8A-4147-A177-3AD203B41FA5}">
                          <a16:colId xmlns:a16="http://schemas.microsoft.com/office/drawing/2014/main" val="1516109136"/>
                        </a:ext>
                      </a:extLst>
                    </a:gridCol>
                    <a:gridCol w="3030252">
                      <a:extLst>
                        <a:ext uri="{9D8B030D-6E8A-4147-A177-3AD203B41FA5}">
                          <a16:colId xmlns:a16="http://schemas.microsoft.com/office/drawing/2014/main" val="8503856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orbel (Body)"/>
                            </a:rPr>
                            <a:t>Costs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8738" indent="0" algn="ctr">
                            <a:spcAft>
                              <a:spcPts val="6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orbel (Body)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Value (money unit)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92949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Failure cost,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it-IT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</m:sub>
                              </m:sSub>
                            </m:oMath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Corbel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8738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vi-VN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lang="it-IT" sz="2400" b="1" kern="1200" baseline="300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6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Corbel (Body)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99697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Inspection cost,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it-IT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𝒊𝒏𝒔𝒑</m:t>
                                  </m:r>
                                </m:sub>
                              </m:sSub>
                            </m:oMath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Corbel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8738" indent="0" algn="ctr">
                            <a:spcAft>
                              <a:spcPts val="600"/>
                            </a:spcAft>
                          </a:pPr>
                          <a:r>
                            <a:rPr lang="it-IT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0.</a:t>
                          </a:r>
                          <a:r>
                            <a:rPr lang="vi-VN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002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it-IT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</m:sub>
                              </m:sSub>
                            </m:oMath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orbel (Body)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3860932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Repair cost,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it-IT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b>
                              </m:sSub>
                            </m:oMath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Corbel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0.04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it-IT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𝒇</m:t>
                                  </m:r>
                                </m:sub>
                              </m:sSub>
                            </m:oMath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latin typeface="Corbel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8827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l">
                            <a:spcAft>
                              <a:spcPts val="0"/>
                            </a:spcAft>
                          </a:pPr>
                          <a:r>
                            <a:rPr lang="it-IT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Discounting rate, </a:t>
                          </a:r>
                          <a14:m>
                            <m:oMath xmlns:m="http://schemas.openxmlformats.org/officeDocument/2006/math">
                              <m:r>
                                <a:rPr lang="it-IT" sz="24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it-IT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sub>
                              </m:sSub>
                            </m:oMath>
                          </a14:m>
                          <a:endParaRPr lang="en-US" sz="2400" b="1" dirty="0">
                            <a:solidFill>
                              <a:schemeClr val="tx1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orbel (Body)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0.03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Corbel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273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C36A8D7-6A5B-4963-AD1B-ACCAE00F8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0871582"/>
                  </p:ext>
                </p:extLst>
              </p:nvPr>
            </p:nvGraphicFramePr>
            <p:xfrm>
              <a:off x="1605682" y="3717032"/>
              <a:ext cx="6060504" cy="23881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30252">
                      <a:extLst>
                        <a:ext uri="{9D8B030D-6E8A-4147-A177-3AD203B41FA5}">
                          <a16:colId xmlns:a16="http://schemas.microsoft.com/office/drawing/2014/main" val="1516109136"/>
                        </a:ext>
                      </a:extLst>
                    </a:gridCol>
                    <a:gridCol w="3030252">
                      <a:extLst>
                        <a:ext uri="{9D8B030D-6E8A-4147-A177-3AD203B41FA5}">
                          <a16:colId xmlns:a16="http://schemas.microsoft.com/office/drawing/2014/main" val="85038562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orbel (Body)"/>
                            </a:rPr>
                            <a:t>Costs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8738" indent="0" algn="ctr">
                            <a:spcAft>
                              <a:spcPts val="6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orbel (Body)"/>
                              <a:ea typeface="Arial Unicode MS" panose="020B0604020202020204" pitchFamily="34" charset="-128"/>
                              <a:cs typeface="Arial Unicode MS" panose="020B0604020202020204" pitchFamily="34" charset="-128"/>
                            </a:rPr>
                            <a:t>Value (money unit)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92949216"/>
                      </a:ext>
                    </a:extLst>
                  </a:tr>
                  <a:tr h="491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" t="-101235" r="-100602" b="-3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58738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vi-VN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0</a:t>
                          </a:r>
                          <a:r>
                            <a:rPr lang="it-IT" sz="2400" b="1" kern="1200" baseline="300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6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Corbel (Body)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09969791"/>
                      </a:ext>
                    </a:extLst>
                  </a:tr>
                  <a:tr h="489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" t="-201235" r="-100602" b="-2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00402" t="-201235" r="-805" b="-2197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6093229"/>
                      </a:ext>
                    </a:extLst>
                  </a:tr>
                  <a:tr h="491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1" t="-301235" r="-100602" b="-1197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02" t="-301235" r="-805" b="-1197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882760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01" t="-433333" r="-100602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b="1" kern="1200" dirty="0">
                              <a:solidFill>
                                <a:schemeClr val="tx1"/>
                              </a:solidFill>
                              <a:effectLst/>
                              <a:latin typeface="Corbel (Body)"/>
                              <a:ea typeface="+mn-ea"/>
                              <a:cs typeface="+mn-cs"/>
                            </a:rPr>
                            <a:t>0.03</a:t>
                          </a:r>
                          <a:endParaRPr lang="en-US" sz="2400" b="1" dirty="0">
                            <a:solidFill>
                              <a:schemeClr val="tx1"/>
                            </a:solidFill>
                            <a:latin typeface="Corbel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7273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88856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3569" y="127872"/>
            <a:ext cx="6362077" cy="807761"/>
          </a:xfrm>
        </p:spPr>
        <p:txBody>
          <a:bodyPr>
            <a:noAutofit/>
          </a:bodyPr>
          <a:lstStyle/>
          <a:p>
            <a:pPr algn="just"/>
            <a:r>
              <a:rPr lang="it-IT" sz="3600" b="1" dirty="0">
                <a:solidFill>
                  <a:schemeClr val="tx2"/>
                </a:solidFill>
              </a:rPr>
              <a:t>Risk based decision analysis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D67A2-938D-4066-B235-6662CDB56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394CD-C3A0-46DE-A6C7-7ABDE02FC710}" type="datetime1">
              <a:rPr lang="fr-BE" smtClean="0"/>
              <a:t>29-09-19</a:t>
            </a:fld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2167A-F9E7-4E57-BFE7-763180B8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13</a:t>
            </a:fld>
            <a:endParaRPr lang="fr-B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089E09-2CD4-41FA-A361-8C8B8049689D}"/>
              </a:ext>
            </a:extLst>
          </p:cNvPr>
          <p:cNvGrpSpPr/>
          <p:nvPr/>
        </p:nvGrpSpPr>
        <p:grpSpPr>
          <a:xfrm>
            <a:off x="993569" y="1052489"/>
            <a:ext cx="7272808" cy="3193832"/>
            <a:chOff x="0" y="0"/>
            <a:chExt cx="6447366" cy="208788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16EBD67-B35A-4C4C-B286-D56376FC3B4C}"/>
                </a:ext>
              </a:extLst>
            </p:cNvPr>
            <p:cNvGrpSpPr/>
            <p:nvPr/>
          </p:nvGrpSpPr>
          <p:grpSpPr>
            <a:xfrm>
              <a:off x="0" y="0"/>
              <a:ext cx="6447366" cy="2087880"/>
              <a:chOff x="0" y="0"/>
              <a:chExt cx="6447366" cy="208788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B4ABE87-2CEB-44AA-B558-8AA3AD724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11" r="12034"/>
              <a:stretch/>
            </p:blipFill>
            <p:spPr bwMode="auto">
              <a:xfrm>
                <a:off x="0" y="0"/>
                <a:ext cx="3116580" cy="205168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CE0E6E1-1AEB-4A0A-B486-6711761491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64" r="8054"/>
              <a:stretch/>
            </p:blipFill>
            <p:spPr bwMode="auto">
              <a:xfrm>
                <a:off x="3132666" y="0"/>
                <a:ext cx="3314700" cy="20878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A5A2A1C-6AED-4CE9-83F8-41B8629CD24B}"/>
                  </a:ext>
                </a:extLst>
              </p:cNvPr>
              <p:cNvGrpSpPr/>
              <p:nvPr/>
            </p:nvGrpSpPr>
            <p:grpSpPr>
              <a:xfrm>
                <a:off x="1049867" y="838200"/>
                <a:ext cx="3828420" cy="462915"/>
                <a:chOff x="844062" y="595971"/>
                <a:chExt cx="3875404" cy="472343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85E422FE-D049-48CA-889D-D7673053BA74}"/>
                    </a:ext>
                  </a:extLst>
                </p:cNvPr>
                <p:cNvSpPr/>
                <p:nvPr/>
              </p:nvSpPr>
              <p:spPr>
                <a:xfrm>
                  <a:off x="969005" y="595971"/>
                  <a:ext cx="99060" cy="10541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Text Box 6">
                  <a:extLst>
                    <a:ext uri="{FF2B5EF4-FFF2-40B4-BE49-F238E27FC236}">
                      <a16:creationId xmlns:a16="http://schemas.microsoft.com/office/drawing/2014/main" id="{B6B6D2EA-70CC-43DF-AA74-FD59215A0063}"/>
                    </a:ext>
                  </a:extLst>
                </p:cNvPr>
                <p:cNvSpPr txBox="1"/>
                <p:nvPr/>
              </p:nvSpPr>
              <p:spPr>
                <a:xfrm>
                  <a:off x="844062" y="773723"/>
                  <a:ext cx="744415" cy="24618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Optimum</a:t>
                  </a:r>
                  <a:endParaRPr lang="en-US" sz="1200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F7AF5F72-BB73-4E4C-90F3-A03CB206FE3A}"/>
                    </a:ext>
                  </a:extLst>
                </p:cNvPr>
                <p:cNvSpPr/>
                <p:nvPr/>
              </p:nvSpPr>
              <p:spPr>
                <a:xfrm>
                  <a:off x="4159809" y="686223"/>
                  <a:ext cx="99060" cy="10541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Text Box 16">
                  <a:extLst>
                    <a:ext uri="{FF2B5EF4-FFF2-40B4-BE49-F238E27FC236}">
                      <a16:creationId xmlns:a16="http://schemas.microsoft.com/office/drawing/2014/main" id="{3C0AE50A-9FF8-4BEC-9066-D8E068703EC6}"/>
                    </a:ext>
                  </a:extLst>
                </p:cNvPr>
                <p:cNvSpPr txBox="1"/>
                <p:nvPr/>
              </p:nvSpPr>
              <p:spPr>
                <a:xfrm>
                  <a:off x="3980912" y="810407"/>
                  <a:ext cx="738554" cy="25790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spcAft>
                      <a:spcPts val="0"/>
                    </a:spcAft>
                  </a:pPr>
                  <a:r>
                    <a:rPr lang="en-US" sz="1000" dirty="0"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Times New Roman" panose="02020603050405020304" pitchFamily="18" charset="0"/>
                      <a:ea typeface="Arial Unicode MS" panose="020B0604020202020204" pitchFamily="34" charset="-128"/>
                      <a:cs typeface="Arial Unicode MS" panose="020B0604020202020204" pitchFamily="34" charset="-128"/>
                    </a:rPr>
                    <a:t>Optimum</a:t>
                  </a:r>
                  <a:endParaRPr lang="en-US" sz="1200" dirty="0"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Times New Roman" panose="02020603050405020304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endParaRPr>
                </a:p>
              </p:txBody>
            </p:sp>
          </p:grp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FF72EE8-997C-42AE-9017-E6E56CBB7C8B}"/>
                </a:ext>
              </a:extLst>
            </p:cNvPr>
            <p:cNvCxnSpPr/>
            <p:nvPr/>
          </p:nvCxnSpPr>
          <p:spPr>
            <a:xfrm flipV="1">
              <a:off x="3110346" y="1683328"/>
              <a:ext cx="0" cy="279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B07D53-6223-435F-953F-B90F5F1D9100}"/>
                  </a:ext>
                </a:extLst>
              </p:cNvPr>
              <p:cNvSpPr txBox="1"/>
              <p:nvPr/>
            </p:nvSpPr>
            <p:spPr>
              <a:xfrm>
                <a:off x="579124" y="4557688"/>
                <a:ext cx="37444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>
                    <a:latin typeface="Tw Cen MT (Body)"/>
                  </a:rPr>
                  <a:t>Optimal inspection inverval </a:t>
                </a:r>
              </a:p>
              <a:p>
                <a:pPr algn="ctr"/>
                <a:r>
                  <a:rPr lang="it-IT" sz="2400" dirty="0">
                    <a:latin typeface="Tw Cen MT (Body)"/>
                  </a:rPr>
                  <a:t>every 11 years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it-IT" sz="2400" b="1" i="1">
                            <a:latin typeface="Cambria Math" panose="02040503050406030204" pitchFamily="18" charset="0"/>
                          </a:rPr>
                          <m:t>𝒕𝒐𝒕</m:t>
                        </m:r>
                      </m:sub>
                    </m:sSub>
                  </m:oMath>
                </a14:m>
                <a:r>
                  <a:rPr lang="it-IT" sz="2400" b="1" dirty="0">
                    <a:latin typeface="Tw Cen MT (Body)"/>
                  </a:rPr>
                  <a:t> = 1.0742</a:t>
                </a:r>
                <a:r>
                  <a:rPr lang="vi-VN" sz="2400" b="1" dirty="0">
                    <a:latin typeface="Tw Cen MT (Body)"/>
                  </a:rPr>
                  <a:t> x10</a:t>
                </a:r>
                <a:r>
                  <a:rPr lang="vi-VN" sz="2400" b="1" baseline="30000" dirty="0">
                    <a:latin typeface="Tw Cen MT (Body)"/>
                  </a:rPr>
                  <a:t>4</a:t>
                </a:r>
                <a:endParaRPr lang="en-US" sz="2400" b="1" dirty="0">
                  <a:latin typeface="Tw Cen MT (Body)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B07D53-6223-435F-953F-B90F5F1D9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4" y="4557688"/>
                <a:ext cx="3744416" cy="1200329"/>
              </a:xfrm>
              <a:prstGeom prst="rect">
                <a:avLst/>
              </a:prstGeom>
              <a:blipFill>
                <a:blip r:embed="rId4"/>
                <a:stretch>
                  <a:fillRect t="-4061" r="-977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6353BC-FC89-48BE-8B1C-06278D05753D}"/>
                  </a:ext>
                </a:extLst>
              </p:cNvPr>
              <p:cNvSpPr/>
              <p:nvPr/>
            </p:nvSpPr>
            <p:spPr>
              <a:xfrm>
                <a:off x="4864890" y="4528065"/>
                <a:ext cx="3628235" cy="122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400" dirty="0">
                    <a:latin typeface="Tw Cen MT (Body)"/>
                  </a:rPr>
                  <a:t>Optimal inspection performed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it-IT" sz="2400" dirty="0">
                    <a:latin typeface="Tw Cen MT (Body)"/>
                  </a:rPr>
                  <a:t>  = 3</a:t>
                </a:r>
                <a:r>
                  <a:rPr lang="vi-VN" sz="2400" dirty="0">
                    <a:latin typeface="Tw Cen MT (Body)"/>
                  </a:rPr>
                  <a:t>x10</a:t>
                </a:r>
                <a:r>
                  <a:rPr lang="vi-VN" sz="2400" baseline="30000" dirty="0">
                    <a:latin typeface="Tw Cen MT (Body)"/>
                  </a:rPr>
                  <a:t>-4</a:t>
                </a:r>
                <a:r>
                  <a:rPr lang="vi-VN" sz="2400" dirty="0">
                    <a:latin typeface="Tw Cen MT (Body)"/>
                  </a:rPr>
                  <a:t> </a:t>
                </a:r>
                <a:endParaRPr lang="en-US" sz="2400" dirty="0">
                  <a:latin typeface="Tw Cen MT (Body)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it-IT" sz="2400" b="1" i="1">
                            <a:latin typeface="Cambria Math" panose="02040503050406030204" pitchFamily="18" charset="0"/>
                          </a:rPr>
                          <m:t>𝒕𝒐𝒕</m:t>
                        </m:r>
                      </m:sub>
                    </m:sSub>
                  </m:oMath>
                </a14:m>
                <a:r>
                  <a:rPr lang="it-IT" sz="2400" b="1" dirty="0">
                    <a:latin typeface="Tw Cen MT (Body)"/>
                  </a:rPr>
                  <a:t> = 0.96095</a:t>
                </a:r>
                <a:r>
                  <a:rPr lang="vi-VN" sz="2400" b="1" dirty="0">
                    <a:latin typeface="Tw Cen MT (Body)"/>
                  </a:rPr>
                  <a:t> x10</a:t>
                </a:r>
                <a:r>
                  <a:rPr lang="vi-VN" sz="2400" b="1" baseline="30000" dirty="0">
                    <a:latin typeface="Tw Cen MT (Body)"/>
                  </a:rPr>
                  <a:t>4</a:t>
                </a:r>
                <a:endParaRPr lang="en-US" sz="2400" b="1" dirty="0">
                  <a:latin typeface="Tw Cen MT (Body)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6353BC-FC89-48BE-8B1C-06278D057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890" y="4528065"/>
                <a:ext cx="3628235" cy="1229952"/>
              </a:xfrm>
              <a:prstGeom prst="rect">
                <a:avLst/>
              </a:prstGeom>
              <a:blipFill>
                <a:blip r:embed="rId5"/>
                <a:stretch>
                  <a:fillRect l="-672" t="-3960" b="-10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371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8494" y="1772816"/>
            <a:ext cx="7200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w Cen MT (Body)"/>
              </a:rPr>
              <a:t>The different stress-ranges occurring during the year are represented by an equivalent stress-range value.</a:t>
            </a: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fr-BE" altLang="fr-FR" sz="2400" dirty="0">
              <a:solidFill>
                <a:schemeClr val="accent2">
                  <a:lumMod val="50000"/>
                </a:schemeClr>
              </a:solidFill>
              <a:latin typeface="Tw Cen MT (Body)"/>
            </a:endParaRP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w Cen MT (Body)"/>
              </a:rPr>
              <a:t>A framework where Dynamic Bayesian network is used for risk-based inspection planning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w Cen MT (Body)"/>
              </a:rPr>
              <a:t> of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Tw Cen MT (Body)"/>
              </a:rPr>
              <a:t> a miter gate welded joint considering inspection data. </a:t>
            </a: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accent2">
                  <a:lumMod val="50000"/>
                </a:schemeClr>
              </a:solidFill>
              <a:latin typeface="Tw Cen MT (Body)"/>
            </a:endParaRPr>
          </a:p>
          <a:p>
            <a:pPr marL="342900" indent="-342900" algn="just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w Cen MT (Body)"/>
              </a:rPr>
              <a:t>Fu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w Cen MT (Body)"/>
              </a:rPr>
              <a:t>r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w Cen MT (Body)"/>
              </a:rPr>
              <a:t>ther work can be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w Cen MT (Body)"/>
              </a:rPr>
              <a:t>used to consider the multiple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w Cen MT (Body)"/>
              </a:rPr>
              <a:t>structural components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w Cen MT (Body)"/>
              </a:rPr>
              <a:t> of a gate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w Cen MT (Body)"/>
              </a:rPr>
              <a:t>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w Cen MT (Body)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312839" cy="764704"/>
          </a:xfrm>
        </p:spPr>
        <p:txBody>
          <a:bodyPr/>
          <a:lstStyle/>
          <a:p>
            <a:pPr algn="ctr"/>
            <a:r>
              <a:rPr lang="en-US" b="1" dirty="0"/>
              <a:t>Conclusions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1D58B-7514-4098-B3AF-5F28D6DD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2C36-8CF6-45FB-AD9D-DFEAD2E89D32}" type="datetime1">
              <a:rPr lang="fr-BE" smtClean="0"/>
              <a:t>29-09-19</a:t>
            </a:fld>
            <a:endParaRPr lang="fr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FA86E8-7674-42D8-BA47-9A5B77CD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364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36628" y="42396"/>
            <a:ext cx="4886011" cy="978405"/>
          </a:xfrm>
        </p:spPr>
        <p:txBody>
          <a:bodyPr/>
          <a:lstStyle/>
          <a:p>
            <a:r>
              <a:rPr lang="en-US" b="1" dirty="0"/>
              <a:t>TARGET STRUCTURES</a:t>
            </a:r>
            <a:endParaRPr lang="fr-BE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C7953-718A-4C4C-B7F5-5188C353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14A3-821C-4679-93DF-84037AE1CEC7}" type="datetime1">
              <a:rPr lang="fr-BE" smtClean="0"/>
              <a:t>29-09-19</a:t>
            </a:fld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C63D0-BA0B-4452-B1F0-69B25141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2</a:t>
            </a:fld>
            <a:endParaRPr lang="fr-BE"/>
          </a:p>
        </p:txBody>
      </p:sp>
      <p:pic>
        <p:nvPicPr>
          <p:cNvPr id="2050" name="Picture 2" descr="Trong hÃ¬nh áº£nh cÃ³ thá» cÃ³: báº§u trá»i vÃ  ngoÃ i trá»i">
            <a:extLst>
              <a:ext uri="{FF2B5EF4-FFF2-40B4-BE49-F238E27FC236}">
                <a16:creationId xmlns:a16="http://schemas.microsoft.com/office/drawing/2014/main" id="{F2C75668-31C1-46EC-BE92-3865DC5AF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8286"/>
            <a:ext cx="4559122" cy="47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28BD1A-64A5-412A-B312-0EDECCFF3F08}"/>
              </a:ext>
            </a:extLst>
          </p:cNvPr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6BC6F-AC8A-4ADC-ABA0-AFD1FE13F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525" y="1358285"/>
            <a:ext cx="4589475" cy="47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71C89674-E93F-4AA6-9F55-C3AB9E2BCE21}"/>
              </a:ext>
            </a:extLst>
          </p:cNvPr>
          <p:cNvSpPr/>
          <p:nvPr/>
        </p:nvSpPr>
        <p:spPr>
          <a:xfrm>
            <a:off x="359131" y="2904753"/>
            <a:ext cx="1353256" cy="767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877C0BE-AF2A-44CF-BCDA-13F3825B99BF}"/>
              </a:ext>
            </a:extLst>
          </p:cNvPr>
          <p:cNvSpPr/>
          <p:nvPr/>
        </p:nvSpPr>
        <p:spPr>
          <a:xfrm>
            <a:off x="2408515" y="2904753"/>
            <a:ext cx="1353256" cy="767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CB1B992-CA91-4E84-907B-889BB4BEE271}"/>
              </a:ext>
            </a:extLst>
          </p:cNvPr>
          <p:cNvSpPr/>
          <p:nvPr/>
        </p:nvSpPr>
        <p:spPr>
          <a:xfrm>
            <a:off x="1125596" y="4116293"/>
            <a:ext cx="1960454" cy="767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ED81887-0344-48AB-A5D3-823E6572BD1F}"/>
              </a:ext>
            </a:extLst>
          </p:cNvPr>
          <p:cNvSpPr/>
          <p:nvPr/>
        </p:nvSpPr>
        <p:spPr>
          <a:xfrm>
            <a:off x="1526016" y="2091002"/>
            <a:ext cx="1152128" cy="465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F0305986-708E-46DB-9F31-2A4DFA448975}"/>
              </a:ext>
            </a:extLst>
          </p:cNvPr>
          <p:cNvSpPr/>
          <p:nvPr/>
        </p:nvSpPr>
        <p:spPr>
          <a:xfrm>
            <a:off x="1125596" y="1225707"/>
            <a:ext cx="1952971" cy="468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7854" y="8077"/>
            <a:ext cx="3853020" cy="978405"/>
          </a:xfrm>
        </p:spPr>
        <p:txBody>
          <a:bodyPr/>
          <a:lstStyle/>
          <a:p>
            <a:r>
              <a:rPr lang="en-US" b="1" dirty="0"/>
              <a:t>METHODOLOGY</a:t>
            </a:r>
            <a:endParaRPr lang="fr-BE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C7953-718A-4C4C-B7F5-5188C353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714A3-821C-4679-93DF-84037AE1CEC7}" type="datetime1">
              <a:rPr lang="fr-BE" smtClean="0"/>
              <a:t>29-09-19</a:t>
            </a:fld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C63D0-BA0B-4452-B1F0-69B25141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3</a:t>
            </a:fld>
            <a:endParaRPr lang="fr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28BD1A-64A5-412A-B312-0EDECCFF3F08}"/>
              </a:ext>
            </a:extLst>
          </p:cNvPr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60B2F8-3A6C-4CD4-BA46-7E205387A55D}"/>
              </a:ext>
            </a:extLst>
          </p:cNvPr>
          <p:cNvSpPr txBox="1"/>
          <p:nvPr/>
        </p:nvSpPr>
        <p:spPr>
          <a:xfrm>
            <a:off x="1235497" y="1295565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Cyclic loading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87AD41-F38E-4A5C-AA6C-302E8B645E8F}"/>
              </a:ext>
            </a:extLst>
          </p:cNvPr>
          <p:cNvSpPr txBox="1"/>
          <p:nvPr/>
        </p:nvSpPr>
        <p:spPr>
          <a:xfrm>
            <a:off x="1623038" y="2132326"/>
            <a:ext cx="9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Fatigue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14A226-3230-4E41-B007-9277D2CBD07A}"/>
              </a:ext>
            </a:extLst>
          </p:cNvPr>
          <p:cNvSpPr txBox="1"/>
          <p:nvPr/>
        </p:nvSpPr>
        <p:spPr>
          <a:xfrm>
            <a:off x="640537" y="3086707"/>
            <a:ext cx="10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Failure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1A2AED-D1BB-4DAE-AFC8-5B22928000BA}"/>
              </a:ext>
            </a:extLst>
          </p:cNvPr>
          <p:cNvSpPr txBox="1"/>
          <p:nvPr/>
        </p:nvSpPr>
        <p:spPr>
          <a:xfrm>
            <a:off x="2429045" y="2961228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Inspection </a:t>
            </a:r>
          </a:p>
          <a:p>
            <a:r>
              <a:rPr lang="en-US" dirty="0"/>
              <a:t>and Repair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B501BF-6B8A-45CF-8946-25A095871751}"/>
              </a:ext>
            </a:extLst>
          </p:cNvPr>
          <p:cNvGrpSpPr/>
          <p:nvPr/>
        </p:nvGrpSpPr>
        <p:grpSpPr>
          <a:xfrm>
            <a:off x="4339353" y="2125810"/>
            <a:ext cx="4445516" cy="2455318"/>
            <a:chOff x="4255829" y="3834315"/>
            <a:chExt cx="4652536" cy="23831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A44B95B-2C85-44CE-83A0-953AF20E6D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0824" y="3834315"/>
              <a:ext cx="0" cy="18722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528D164-E419-454A-8D7D-FE39FD8698D4}"/>
                </a:ext>
              </a:extLst>
            </p:cNvPr>
            <p:cNvCxnSpPr/>
            <p:nvPr/>
          </p:nvCxnSpPr>
          <p:spPr>
            <a:xfrm>
              <a:off x="4640824" y="5706523"/>
              <a:ext cx="403244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8BDBE28-2D58-4BBA-9122-01C404D357B3}"/>
                </a:ext>
              </a:extLst>
            </p:cNvPr>
            <p:cNvSpPr/>
            <p:nvPr/>
          </p:nvSpPr>
          <p:spPr>
            <a:xfrm>
              <a:off x="4640824" y="5411633"/>
              <a:ext cx="3563285" cy="187444"/>
            </a:xfrm>
            <a:custGeom>
              <a:avLst/>
              <a:gdLst>
                <a:gd name="connsiteX0" fmla="*/ 0 w 3500284"/>
                <a:gd name="connsiteY0" fmla="*/ 0 h 344129"/>
                <a:gd name="connsiteX1" fmla="*/ 1651820 w 3500284"/>
                <a:gd name="connsiteY1" fmla="*/ 157316 h 344129"/>
                <a:gd name="connsiteX2" fmla="*/ 3500284 w 3500284"/>
                <a:gd name="connsiteY2" fmla="*/ 344129 h 34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0284" h="344129">
                  <a:moveTo>
                    <a:pt x="0" y="0"/>
                  </a:moveTo>
                  <a:lnTo>
                    <a:pt x="1651820" y="157316"/>
                  </a:lnTo>
                  <a:lnTo>
                    <a:pt x="3500284" y="344129"/>
                  </a:lnTo>
                </a:path>
              </a:pathLst>
            </a:custGeom>
            <a:ln w="15875" cap="flat" cmpd="sng" algn="ctr">
              <a:solidFill>
                <a:srgbClr val="0000CC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F92E89-5C89-4004-8888-8E5B942A42C7}"/>
                </a:ext>
              </a:extLst>
            </p:cNvPr>
            <p:cNvSpPr/>
            <p:nvPr/>
          </p:nvSpPr>
          <p:spPr>
            <a:xfrm>
              <a:off x="4663425" y="4581128"/>
              <a:ext cx="3539608" cy="1101213"/>
            </a:xfrm>
            <a:custGeom>
              <a:avLst/>
              <a:gdLst>
                <a:gd name="connsiteX0" fmla="*/ 0 w 3529780"/>
                <a:gd name="connsiteY0" fmla="*/ 1101213 h 1101213"/>
                <a:gd name="connsiteX1" fmla="*/ 983226 w 3529780"/>
                <a:gd name="connsiteY1" fmla="*/ 943897 h 1101213"/>
                <a:gd name="connsiteX2" fmla="*/ 1042219 w 3529780"/>
                <a:gd name="connsiteY2" fmla="*/ 943897 h 1101213"/>
                <a:gd name="connsiteX3" fmla="*/ 1927122 w 3529780"/>
                <a:gd name="connsiteY3" fmla="*/ 717755 h 1101213"/>
                <a:gd name="connsiteX4" fmla="*/ 2566219 w 3529780"/>
                <a:gd name="connsiteY4" fmla="*/ 511278 h 1101213"/>
                <a:gd name="connsiteX5" fmla="*/ 3234813 w 3529780"/>
                <a:gd name="connsiteY5" fmla="*/ 157316 h 1101213"/>
                <a:gd name="connsiteX6" fmla="*/ 3529780 w 3529780"/>
                <a:gd name="connsiteY6" fmla="*/ 0 h 110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9780" h="1101213">
                  <a:moveTo>
                    <a:pt x="0" y="1101213"/>
                  </a:moveTo>
                  <a:lnTo>
                    <a:pt x="983226" y="943897"/>
                  </a:lnTo>
                  <a:cubicBezTo>
                    <a:pt x="1156929" y="917678"/>
                    <a:pt x="884903" y="981587"/>
                    <a:pt x="1042219" y="943897"/>
                  </a:cubicBezTo>
                  <a:cubicBezTo>
                    <a:pt x="1199535" y="906207"/>
                    <a:pt x="1673122" y="789858"/>
                    <a:pt x="1927122" y="717755"/>
                  </a:cubicBezTo>
                  <a:cubicBezTo>
                    <a:pt x="2181122" y="645652"/>
                    <a:pt x="2348271" y="604684"/>
                    <a:pt x="2566219" y="511278"/>
                  </a:cubicBezTo>
                  <a:cubicBezTo>
                    <a:pt x="2784168" y="417871"/>
                    <a:pt x="3234813" y="157316"/>
                    <a:pt x="3234813" y="157316"/>
                  </a:cubicBezTo>
                  <a:cubicBezTo>
                    <a:pt x="3395407" y="72103"/>
                    <a:pt x="3451122" y="47522"/>
                    <a:pt x="3529780" y="0"/>
                  </a:cubicBezTo>
                </a:path>
              </a:pathLst>
            </a:cu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4B43F60-747D-4C91-A74F-982E8D5A8467}"/>
                </a:ext>
              </a:extLst>
            </p:cNvPr>
            <p:cNvSpPr/>
            <p:nvPr/>
          </p:nvSpPr>
          <p:spPr>
            <a:xfrm>
              <a:off x="4643759" y="4581128"/>
              <a:ext cx="3559275" cy="983836"/>
            </a:xfrm>
            <a:custGeom>
              <a:avLst/>
              <a:gdLst>
                <a:gd name="connsiteX0" fmla="*/ 0 w 3510116"/>
                <a:gd name="connsiteY0" fmla="*/ 0 h 983836"/>
                <a:gd name="connsiteX1" fmla="*/ 442452 w 3510116"/>
                <a:gd name="connsiteY1" fmla="*/ 373626 h 983836"/>
                <a:gd name="connsiteX2" fmla="*/ 845574 w 3510116"/>
                <a:gd name="connsiteY2" fmla="*/ 560439 h 983836"/>
                <a:gd name="connsiteX3" fmla="*/ 1533833 w 3510116"/>
                <a:gd name="connsiteY3" fmla="*/ 757084 h 983836"/>
                <a:gd name="connsiteX4" fmla="*/ 2782529 w 3510116"/>
                <a:gd name="connsiteY4" fmla="*/ 904568 h 983836"/>
                <a:gd name="connsiteX5" fmla="*/ 3510116 w 3510116"/>
                <a:gd name="connsiteY5" fmla="*/ 983226 h 98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0116" h="983836">
                  <a:moveTo>
                    <a:pt x="0" y="0"/>
                  </a:moveTo>
                  <a:cubicBezTo>
                    <a:pt x="150761" y="140110"/>
                    <a:pt x="301523" y="280220"/>
                    <a:pt x="442452" y="373626"/>
                  </a:cubicBezTo>
                  <a:cubicBezTo>
                    <a:pt x="583381" y="467032"/>
                    <a:pt x="663677" y="496529"/>
                    <a:pt x="845574" y="560439"/>
                  </a:cubicBezTo>
                  <a:cubicBezTo>
                    <a:pt x="1027471" y="624349"/>
                    <a:pt x="1211007" y="699729"/>
                    <a:pt x="1533833" y="757084"/>
                  </a:cubicBezTo>
                  <a:cubicBezTo>
                    <a:pt x="1856659" y="814439"/>
                    <a:pt x="2782529" y="904568"/>
                    <a:pt x="2782529" y="904568"/>
                  </a:cubicBezTo>
                  <a:cubicBezTo>
                    <a:pt x="3111910" y="942258"/>
                    <a:pt x="3339690" y="989781"/>
                    <a:pt x="3510116" y="983226"/>
                  </a:cubicBezTo>
                </a:path>
              </a:pathLst>
            </a:custGeom>
            <a:noFill/>
            <a:ln>
              <a:solidFill>
                <a:srgbClr val="FFC00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D8E7CE-E3CE-4F7B-B046-62A18F3F3419}"/>
                </a:ext>
              </a:extLst>
            </p:cNvPr>
            <p:cNvSpPr/>
            <p:nvPr/>
          </p:nvSpPr>
          <p:spPr>
            <a:xfrm>
              <a:off x="4653592" y="4217335"/>
              <a:ext cx="3549441" cy="850476"/>
            </a:xfrm>
            <a:custGeom>
              <a:avLst/>
              <a:gdLst>
                <a:gd name="connsiteX0" fmla="*/ 0 w 3519948"/>
                <a:gd name="connsiteY0" fmla="*/ 0 h 850476"/>
                <a:gd name="connsiteX1" fmla="*/ 363793 w 3519948"/>
                <a:gd name="connsiteY1" fmla="*/ 383458 h 850476"/>
                <a:gd name="connsiteX2" fmla="*/ 737419 w 3519948"/>
                <a:gd name="connsiteY2" fmla="*/ 648929 h 850476"/>
                <a:gd name="connsiteX3" fmla="*/ 1219200 w 3519948"/>
                <a:gd name="connsiteY3" fmla="*/ 816077 h 850476"/>
                <a:gd name="connsiteX4" fmla="*/ 1681316 w 3519948"/>
                <a:gd name="connsiteY4" fmla="*/ 845574 h 850476"/>
                <a:gd name="connsiteX5" fmla="*/ 2300748 w 3519948"/>
                <a:gd name="connsiteY5" fmla="*/ 747251 h 850476"/>
                <a:gd name="connsiteX6" fmla="*/ 2998838 w 3519948"/>
                <a:gd name="connsiteY6" fmla="*/ 471948 h 850476"/>
                <a:gd name="connsiteX7" fmla="*/ 3519948 w 3519948"/>
                <a:gd name="connsiteY7" fmla="*/ 157316 h 85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9948" h="850476">
                  <a:moveTo>
                    <a:pt x="0" y="0"/>
                  </a:moveTo>
                  <a:cubicBezTo>
                    <a:pt x="120445" y="137651"/>
                    <a:pt x="240890" y="275303"/>
                    <a:pt x="363793" y="383458"/>
                  </a:cubicBezTo>
                  <a:cubicBezTo>
                    <a:pt x="486696" y="491613"/>
                    <a:pt x="594851" y="576826"/>
                    <a:pt x="737419" y="648929"/>
                  </a:cubicBezTo>
                  <a:cubicBezTo>
                    <a:pt x="879987" y="721032"/>
                    <a:pt x="1061884" y="783303"/>
                    <a:pt x="1219200" y="816077"/>
                  </a:cubicBezTo>
                  <a:cubicBezTo>
                    <a:pt x="1376516" y="848851"/>
                    <a:pt x="1501058" y="857045"/>
                    <a:pt x="1681316" y="845574"/>
                  </a:cubicBezTo>
                  <a:cubicBezTo>
                    <a:pt x="1861574" y="834103"/>
                    <a:pt x="2081161" y="809522"/>
                    <a:pt x="2300748" y="747251"/>
                  </a:cubicBezTo>
                  <a:cubicBezTo>
                    <a:pt x="2520335" y="684980"/>
                    <a:pt x="2795638" y="570271"/>
                    <a:pt x="2998838" y="471948"/>
                  </a:cubicBezTo>
                  <a:cubicBezTo>
                    <a:pt x="3202038" y="373626"/>
                    <a:pt x="3354438" y="239251"/>
                    <a:pt x="3519948" y="15731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E6DD97-BF5E-4F03-B1D3-A7C920F5EA8F}"/>
                </a:ext>
              </a:extLst>
            </p:cNvPr>
            <p:cNvSpPr txBox="1"/>
            <p:nvPr/>
          </p:nvSpPr>
          <p:spPr>
            <a:xfrm rot="16200000">
              <a:off x="3597956" y="4681065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Expected cost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243487-0E2E-46F8-886E-1659DB3FE365}"/>
                </a:ext>
              </a:extLst>
            </p:cNvPr>
            <p:cNvSpPr txBox="1"/>
            <p:nvPr/>
          </p:nvSpPr>
          <p:spPr>
            <a:xfrm>
              <a:off x="7290649" y="5042490"/>
              <a:ext cx="1382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Failure cost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C76A6A-D834-48C2-A809-E8967937C41D}"/>
                </a:ext>
              </a:extLst>
            </p:cNvPr>
            <p:cNvSpPr txBox="1"/>
            <p:nvPr/>
          </p:nvSpPr>
          <p:spPr>
            <a:xfrm>
              <a:off x="4768308" y="5848083"/>
              <a:ext cx="1372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Repair cost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7E8E04-BD52-4BA1-BC45-FA279CEAF38A}"/>
                </a:ext>
              </a:extLst>
            </p:cNvPr>
            <p:cNvSpPr txBox="1"/>
            <p:nvPr/>
          </p:nvSpPr>
          <p:spPr>
            <a:xfrm>
              <a:off x="4650658" y="3884669"/>
              <a:ext cx="1781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Inspection cost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03BD8D-F72D-4C26-B77E-2AFD1DF688E5}"/>
                </a:ext>
              </a:extLst>
            </p:cNvPr>
            <p:cNvSpPr txBox="1"/>
            <p:nvPr/>
          </p:nvSpPr>
          <p:spPr>
            <a:xfrm>
              <a:off x="7442510" y="3873947"/>
              <a:ext cx="1180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Total cost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971B532-08F8-4777-9A07-9CE10C4BF769}"/>
                </a:ext>
              </a:extLst>
            </p:cNvPr>
            <p:cNvSpPr/>
            <p:nvPr/>
          </p:nvSpPr>
          <p:spPr>
            <a:xfrm>
              <a:off x="5992368" y="4954754"/>
              <a:ext cx="235816" cy="1855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D25381-7257-4121-9419-670721FA1379}"/>
                </a:ext>
              </a:extLst>
            </p:cNvPr>
            <p:cNvSpPr txBox="1"/>
            <p:nvPr/>
          </p:nvSpPr>
          <p:spPr>
            <a:xfrm>
              <a:off x="5520210" y="4281686"/>
              <a:ext cx="11801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Optimum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76ECFF4-A969-45AE-BCCF-45C12776AFDB}"/>
                </a:ext>
              </a:extLst>
            </p:cNvPr>
            <p:cNvCxnSpPr>
              <a:stCxn id="22" idx="2"/>
              <a:endCxn id="13" idx="1"/>
            </p:cNvCxnSpPr>
            <p:nvPr/>
          </p:nvCxnSpPr>
          <p:spPr>
            <a:xfrm flipH="1">
              <a:off x="5092408" y="4254001"/>
              <a:ext cx="448879" cy="700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0586E17-0B80-43F7-AD86-23B0EBE17737}"/>
                </a:ext>
              </a:extLst>
            </p:cNvPr>
            <p:cNvCxnSpPr>
              <a:stCxn id="23" idx="2"/>
              <a:endCxn id="14" idx="6"/>
            </p:cNvCxnSpPr>
            <p:nvPr/>
          </p:nvCxnSpPr>
          <p:spPr>
            <a:xfrm flipH="1">
              <a:off x="7677557" y="4243279"/>
              <a:ext cx="355307" cy="446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B0340C6-F402-4BE1-8FC5-1BDDB73B7A8F}"/>
                </a:ext>
              </a:extLst>
            </p:cNvPr>
            <p:cNvCxnSpPr>
              <a:stCxn id="21" idx="0"/>
              <a:endCxn id="11" idx="1"/>
            </p:cNvCxnSpPr>
            <p:nvPr/>
          </p:nvCxnSpPr>
          <p:spPr>
            <a:xfrm flipV="1">
              <a:off x="5454554" y="5497322"/>
              <a:ext cx="867821" cy="3507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1979253-DB84-4A84-8836-05FCD4D5E454}"/>
                </a:ext>
              </a:extLst>
            </p:cNvPr>
            <p:cNvCxnSpPr>
              <a:stCxn id="20" idx="0"/>
              <a:endCxn id="12" idx="5"/>
            </p:cNvCxnSpPr>
            <p:nvPr/>
          </p:nvCxnSpPr>
          <p:spPr>
            <a:xfrm flipH="1" flipV="1">
              <a:off x="7907245" y="4738444"/>
              <a:ext cx="74716" cy="3040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D1BF71A-9C0F-49C5-8CF6-59099F787524}"/>
                </a:ext>
              </a:extLst>
            </p:cNvPr>
            <p:cNvCxnSpPr>
              <a:stCxn id="35" idx="2"/>
              <a:endCxn id="31" idx="0"/>
            </p:cNvCxnSpPr>
            <p:nvPr/>
          </p:nvCxnSpPr>
          <p:spPr>
            <a:xfrm>
              <a:off x="6110276" y="4651018"/>
              <a:ext cx="0" cy="3037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B3DB658-F02E-4B86-89E8-3DCBD4D75727}"/>
                </a:ext>
              </a:extLst>
            </p:cNvPr>
            <p:cNvSpPr txBox="1"/>
            <p:nvPr/>
          </p:nvSpPr>
          <p:spPr>
            <a:xfrm>
              <a:off x="6446748" y="5845480"/>
              <a:ext cx="2461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Maintenance efforts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46C307F-3C13-46F7-AA0A-6A7341B69154}"/>
              </a:ext>
            </a:extLst>
          </p:cNvPr>
          <p:cNvSpPr txBox="1"/>
          <p:nvPr/>
        </p:nvSpPr>
        <p:spPr>
          <a:xfrm>
            <a:off x="1133079" y="4318326"/>
            <a:ext cx="195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Optimal strategy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0260AE-E421-4476-86B7-CC5F488B3598}"/>
              </a:ext>
            </a:extLst>
          </p:cNvPr>
          <p:cNvCxnSpPr>
            <a:stCxn id="64" idx="2"/>
            <a:endCxn id="36" idx="0"/>
          </p:cNvCxnSpPr>
          <p:nvPr/>
        </p:nvCxnSpPr>
        <p:spPr>
          <a:xfrm flipH="1">
            <a:off x="2102080" y="1694272"/>
            <a:ext cx="2" cy="43891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4D1BDA-F9E2-48EC-B387-D205BB2B1F3C}"/>
              </a:ext>
            </a:extLst>
          </p:cNvPr>
          <p:cNvCxnSpPr>
            <a:stCxn id="66" idx="2"/>
            <a:endCxn id="73" idx="0"/>
          </p:cNvCxnSpPr>
          <p:nvPr/>
        </p:nvCxnSpPr>
        <p:spPr>
          <a:xfrm flipH="1">
            <a:off x="1035759" y="2556881"/>
            <a:ext cx="1066321" cy="34787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5CC29B-DAE9-4310-AC7B-92B11294D804}"/>
              </a:ext>
            </a:extLst>
          </p:cNvPr>
          <p:cNvCxnSpPr>
            <a:stCxn id="66" idx="2"/>
            <a:endCxn id="71" idx="0"/>
          </p:cNvCxnSpPr>
          <p:nvPr/>
        </p:nvCxnSpPr>
        <p:spPr>
          <a:xfrm>
            <a:off x="2102080" y="2556881"/>
            <a:ext cx="983063" cy="34787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62EB0C2-3118-4593-A8E2-D3F0F32FA6AA}"/>
              </a:ext>
            </a:extLst>
          </p:cNvPr>
          <p:cNvCxnSpPr>
            <a:stCxn id="73" idx="2"/>
            <a:endCxn id="70" idx="0"/>
          </p:cNvCxnSpPr>
          <p:nvPr/>
        </p:nvCxnSpPr>
        <p:spPr>
          <a:xfrm>
            <a:off x="1035759" y="3672465"/>
            <a:ext cx="1070064" cy="44382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C36C17-981D-4F77-9FCD-B9B107414E64}"/>
              </a:ext>
            </a:extLst>
          </p:cNvPr>
          <p:cNvCxnSpPr>
            <a:stCxn id="71" idx="2"/>
            <a:endCxn id="70" idx="0"/>
          </p:cNvCxnSpPr>
          <p:nvPr/>
        </p:nvCxnSpPr>
        <p:spPr>
          <a:xfrm flipH="1">
            <a:off x="2105823" y="3672465"/>
            <a:ext cx="979320" cy="44382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E2F6D8-F8F7-47B8-8C1E-DA8E2BF9C882}"/>
              </a:ext>
            </a:extLst>
          </p:cNvPr>
          <p:cNvSpPr txBox="1"/>
          <p:nvPr/>
        </p:nvSpPr>
        <p:spPr>
          <a:xfrm>
            <a:off x="1235497" y="5044489"/>
            <a:ext cx="6170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Lock gates : miter gates, vertical lift gates,</a:t>
            </a:r>
          </a:p>
          <a:p>
            <a:r>
              <a:rPr lang="en-US" sz="2400" dirty="0"/>
              <a:t>Movable weirs, </a:t>
            </a:r>
            <a:r>
              <a:rPr lang="en-US" sz="2400" dirty="0" err="1"/>
              <a:t>tainter</a:t>
            </a:r>
            <a:r>
              <a:rPr lang="en-US" sz="2400" dirty="0"/>
              <a:t> gate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E9CC5C6-3E6C-42D7-85F8-69B284D6F85F}"/>
              </a:ext>
            </a:extLst>
          </p:cNvPr>
          <p:cNvSpPr/>
          <p:nvPr/>
        </p:nvSpPr>
        <p:spPr>
          <a:xfrm>
            <a:off x="640537" y="5345907"/>
            <a:ext cx="492542" cy="264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7624" y="44624"/>
            <a:ext cx="5750107" cy="1022357"/>
          </a:xfrm>
        </p:spPr>
        <p:txBody>
          <a:bodyPr>
            <a:normAutofit/>
          </a:bodyPr>
          <a:lstStyle/>
          <a:p>
            <a:r>
              <a:rPr lang="en-US" sz="4000" b="1" dirty="0"/>
              <a:t>       Message Objective</a:t>
            </a:r>
            <a:endParaRPr lang="fr-BE" sz="40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5490A-99D0-4618-BAAF-2CA3F96E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BDA0-CE28-4FDA-9686-9515F58A9B00}" type="datetime1">
              <a:rPr lang="fr-BE" smtClean="0"/>
              <a:t>29-09-19</a:t>
            </a:fld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820CF-AACE-482E-AAFE-78412377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4</a:t>
            </a:fld>
            <a:endParaRPr lang="fr-BE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EA3043B-637E-4180-A2D7-4ABF574EB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137669"/>
              </p:ext>
            </p:extLst>
          </p:nvPr>
        </p:nvGraphicFramePr>
        <p:xfrm>
          <a:off x="-324544" y="1066981"/>
          <a:ext cx="7344816" cy="3010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023A3E4-A8CC-4B76-B97B-6A1726EA1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6384095"/>
              </p:ext>
            </p:extLst>
          </p:nvPr>
        </p:nvGraphicFramePr>
        <p:xfrm>
          <a:off x="2915816" y="4063639"/>
          <a:ext cx="6048672" cy="203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B868791-5176-4228-8D7B-E64768B8D06D}"/>
              </a:ext>
            </a:extLst>
          </p:cNvPr>
          <p:cNvSpPr/>
          <p:nvPr/>
        </p:nvSpPr>
        <p:spPr>
          <a:xfrm>
            <a:off x="755576" y="4653136"/>
            <a:ext cx="20377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solutions:</a:t>
            </a:r>
          </a:p>
        </p:txBody>
      </p:sp>
    </p:spTree>
    <p:extLst>
      <p:ext uri="{BB962C8B-B14F-4D97-AF65-F5344CB8AC3E}">
        <p14:creationId xmlns:p14="http://schemas.microsoft.com/office/powerpoint/2010/main" val="225441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2910" y="0"/>
            <a:ext cx="5822115" cy="1027583"/>
          </a:xfrm>
        </p:spPr>
        <p:txBody>
          <a:bodyPr/>
          <a:lstStyle/>
          <a:p>
            <a:pPr algn="ctr"/>
            <a:r>
              <a:rPr lang="en-US" b="1" dirty="0"/>
              <a:t>Outline</a:t>
            </a:r>
            <a:endParaRPr lang="fr-BE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EE0CC-79C4-4167-9A3E-F6BBD76E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2EB2-82F2-4484-91DE-54E117967930}" type="datetime1">
              <a:rPr lang="fr-BE" smtClean="0"/>
              <a:t>29-09-19</a:t>
            </a:fld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4D480-C249-4E6F-A741-64E4F5DA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5</a:t>
            </a:fld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1362910" y="1628800"/>
            <a:ext cx="61101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Equivalent stress range</a:t>
            </a:r>
          </a:p>
          <a:p>
            <a:pPr algn="just"/>
            <a:endParaRPr lang="it-IT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chemeClr val="tx2"/>
                </a:solidFill>
              </a:rPr>
              <a:t>Fatigue crack growth model</a:t>
            </a:r>
            <a:endParaRPr lang="en-US" sz="2400" b="1" dirty="0">
              <a:solidFill>
                <a:schemeClr val="tx2"/>
              </a:solidFill>
            </a:endParaRPr>
          </a:p>
          <a:p>
            <a:pPr algn="just"/>
            <a:endParaRPr lang="en-US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chemeClr val="tx2"/>
                </a:solidFill>
              </a:rPr>
              <a:t>Dynamic Bayesian Network</a:t>
            </a:r>
            <a:r>
              <a:rPr lang="en-US" sz="2400" b="1" dirty="0">
                <a:solidFill>
                  <a:schemeClr val="tx2"/>
                </a:solidFill>
              </a:rPr>
              <a:t> (DBN)</a:t>
            </a:r>
          </a:p>
          <a:p>
            <a:pPr algn="just"/>
            <a:endParaRPr lang="en-US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chemeClr val="tx2"/>
                </a:solidFill>
              </a:rPr>
              <a:t>Risk based decision analysis</a:t>
            </a:r>
            <a:endParaRPr lang="en-US" sz="2400" b="1" dirty="0">
              <a:solidFill>
                <a:schemeClr val="tx2"/>
              </a:solidFill>
            </a:endParaRPr>
          </a:p>
          <a:p>
            <a:pPr algn="just"/>
            <a:endParaRPr lang="en-US" sz="2400" b="1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2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9937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234831"/>
            <a:ext cx="6264696" cy="7920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Equivalent stress range</a:t>
            </a:r>
            <a:endParaRPr lang="fr-BE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177EA3-4859-414E-A37C-013A4DDB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630F-5265-41A6-8C45-520BA72CB611}" type="datetime1">
              <a:rPr lang="fr-BE" smtClean="0"/>
              <a:t>29-09-19</a:t>
            </a:fld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C7FC6-E67F-453D-8060-9EA72E74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6</a:t>
            </a:fld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5792" y="2118049"/>
                <a:ext cx="3136756" cy="2571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chemeClr val="tx1"/>
                  </a:solidFill>
                  <a:latin typeface="Tw Cen MT (Body)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g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𝑡𝑜𝑡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𝑛𝑇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i="1" dirty="0">
                    <a:solidFill>
                      <a:schemeClr val="tx1"/>
                    </a:solidFill>
                    <a:latin typeface="Tw Cen MT (Body)"/>
                  </a:rPr>
                  <a:t>    					</a:t>
                </a:r>
              </a:p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200" i="1" dirty="0">
                  <a:solidFill>
                    <a:schemeClr val="tx1"/>
                  </a:solidFill>
                  <a:latin typeface="Tw Cen MT (Body)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92" y="2118049"/>
                <a:ext cx="3136756" cy="2571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DDBB45-D521-458E-BE3C-6633D3D5E492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062548" y="2341812"/>
            <a:ext cx="792087" cy="10621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5CADB1-5D80-4B87-BD6B-FC5D4A14A114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062548" y="2989884"/>
            <a:ext cx="792087" cy="4140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AA3BBE-BAB4-4DA1-A3A7-A365DFD86C33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062548" y="3403946"/>
            <a:ext cx="792087" cy="254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72EAC6-824E-43AD-89F2-085394EF4270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062548" y="3403946"/>
            <a:ext cx="792087" cy="954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8E42DAC-71BF-46AB-9403-C73E0FF37133}"/>
              </a:ext>
            </a:extLst>
          </p:cNvPr>
          <p:cNvSpPr/>
          <p:nvPr/>
        </p:nvSpPr>
        <p:spPr>
          <a:xfrm>
            <a:off x="4929389" y="2729176"/>
            <a:ext cx="3484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(Body)"/>
              </a:rPr>
              <a:t>m, C: material parameters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465231-7D21-4685-B2ED-8A61018F6161}"/>
              </a:ext>
            </a:extLst>
          </p:cNvPr>
          <p:cNvSpPr/>
          <p:nvPr/>
        </p:nvSpPr>
        <p:spPr>
          <a:xfrm>
            <a:off x="4929389" y="3384434"/>
            <a:ext cx="39242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(Body)"/>
              </a:rPr>
              <a:t>n : number of </a:t>
            </a:r>
            <a:r>
              <a:rPr lang="en-US" sz="2400" dirty="0" err="1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(Body)"/>
              </a:rPr>
              <a:t>lockages</a:t>
            </a:r>
            <a:r>
              <a:rPr lang="en-US" sz="2400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(Body)"/>
              </a:rPr>
              <a:t> (cycles)</a:t>
            </a:r>
          </a:p>
          <a:p>
            <a:endParaRPr lang="en-US" sz="2400" dirty="0">
              <a:ln w="0"/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w Cen MT (Body)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493766-704C-4A48-940B-D6DC92C63123}"/>
              </a:ext>
            </a:extLst>
          </p:cNvPr>
          <p:cNvSpPr/>
          <p:nvPr/>
        </p:nvSpPr>
        <p:spPr>
          <a:xfrm>
            <a:off x="4933002" y="4127201"/>
            <a:ext cx="39657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w Cen MT (Body)"/>
              </a:rPr>
              <a:t>T : time of observations (years)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37BA2C9-1002-4ABD-9401-BC3E5930AED5}"/>
                  </a:ext>
                </a:extLst>
              </p:cNvPr>
              <p:cNvSpPr/>
              <p:nvPr/>
            </p:nvSpPr>
            <p:spPr>
              <a:xfrm>
                <a:off x="4929389" y="2118049"/>
                <a:ext cx="3592074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0000CC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0000CC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0000CC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  <m:r>
                      <a:rPr lang="en-US" sz="2400" i="1">
                        <a:ln w="0"/>
                        <a:solidFill>
                          <a:srgbClr val="0000CC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n w="0"/>
                    <a:solidFill>
                      <a:srgbClr val="0000CC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w Cen MT (Body)"/>
                  </a:rPr>
                  <a:t>: total fatigue damage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37BA2C9-1002-4ABD-9401-BC3E5930A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389" y="2118049"/>
                <a:ext cx="3592074" cy="461665"/>
              </a:xfrm>
              <a:prstGeom prst="rect">
                <a:avLst/>
              </a:prstGeom>
              <a:blipFill>
                <a:blip r:embed="rId3"/>
                <a:stretch>
                  <a:fillRect l="-1019" t="-10526" r="-2377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19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EF52AC-0766-422E-97AF-0DA86F3E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BA54-3F11-4682-A2B5-5E9CD1178859}" type="datetime1">
              <a:rPr lang="fr-BE" smtClean="0"/>
              <a:t>29-09-19</a:t>
            </a:fld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BEAD1-AE1C-4BA9-B2F1-6541D6A45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7</a:t>
            </a:fld>
            <a:endParaRPr lang="fr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1273926"/>
                <a:ext cx="8100900" cy="5071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latin typeface="Tw Cen MT (Body)"/>
                  </a:rPr>
                  <a:t>a)</a:t>
                </a:r>
                <a:r>
                  <a:rPr lang="it-IT" sz="2400" dirty="0">
                    <a:latin typeface="Tw Cen MT (Body)"/>
                  </a:rPr>
                  <a:t> Paris’s law:</a:t>
                </a:r>
              </a:p>
              <a:p>
                <a:endParaRPr lang="it-IT" sz="2400" dirty="0">
                  <a:latin typeface="Tw Cen MT (Body)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𝑑𝑎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𝑑𝑁</m:t>
                        </m:r>
                      </m:den>
                    </m:f>
                  </m:oMath>
                </a14:m>
                <a:r>
                  <a:rPr lang="it-IT" sz="2800" dirty="0">
                    <a:latin typeface="Tw Cen MT (Body)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it-IT" sz="2400">
                        <a:latin typeface="Cambria Math" panose="02040503050406030204" pitchFamily="18" charset="0"/>
                      </a:rPr>
                      <m:t>(∆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it-IT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2400" dirty="0">
                  <a:latin typeface="Tw Cen MT (Body)"/>
                </a:endParaRPr>
              </a:p>
              <a:p>
                <a:endParaRPr lang="it-IT" sz="2400" dirty="0">
                  <a:latin typeface="Tw Cen MT (Body)"/>
                </a:endParaRPr>
              </a:p>
              <a:p>
                <a:pPr algn="just"/>
                <a:r>
                  <a:rPr lang="it-IT" sz="2400" b="1" dirty="0">
                    <a:latin typeface="Tw Cen MT (Body)"/>
                  </a:rPr>
                  <a:t>b)</a:t>
                </a:r>
                <a:r>
                  <a:rPr lang="it-IT" sz="2400" dirty="0">
                    <a:latin typeface="Tw Cen MT (Body)"/>
                  </a:rPr>
                  <a:t> The failure event is defined by the limit state function: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                                        </m:t>
                    </m:r>
                    <m:r>
                      <m:rPr>
                        <m:sty m:val="p"/>
                      </m:rPr>
                      <a:rPr lang="it-IT" sz="2400">
                        <a:latin typeface="Cambria Math" panose="02040503050406030204" pitchFamily="18" charset="0"/>
                      </a:rPr>
                      <m:t>g</m:t>
                    </m:r>
                    <m:r>
                      <a:rPr lang="it-IT" sz="240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it-IT" sz="240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it-IT" sz="2400" dirty="0">
                    <a:latin typeface="Tw Cen MT (Body)"/>
                  </a:rPr>
                  <a:t>	</a:t>
                </a:r>
              </a:p>
              <a:p>
                <a:pPr algn="just"/>
                <a:r>
                  <a:rPr lang="it-IT" sz="2400" dirty="0">
                    <a:latin typeface="Tw Cen MT (Body)"/>
                  </a:rPr>
                  <a:t>Failure of the element occurs if g </a:t>
                </a:r>
                <a14:m>
                  <m:oMath xmlns:m="http://schemas.openxmlformats.org/officeDocument/2006/math">
                    <m:r>
                      <a:rPr lang="it-IT" sz="24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it-IT" sz="2400" dirty="0">
                  <a:latin typeface="Tw Cen MT (Body)"/>
                </a:endParaRPr>
              </a:p>
              <a:p>
                <a:endParaRPr lang="it-IT" sz="2400" dirty="0">
                  <a:latin typeface="Tw Cen MT (Body)"/>
                </a:endParaRPr>
              </a:p>
              <a:p>
                <a:r>
                  <a:rPr lang="it-IT" sz="2400" b="1" dirty="0">
                    <a:latin typeface="Tw Cen MT (Body)"/>
                  </a:rPr>
                  <a:t>c)</a:t>
                </a:r>
                <a:r>
                  <a:rPr lang="it-IT" sz="2400" dirty="0">
                    <a:latin typeface="Tw Cen MT (Body)"/>
                  </a:rPr>
                  <a:t> The crack size at time t (m</a:t>
                </a:r>
                <a:r>
                  <a:rPr lang="it-IT" sz="2400" dirty="0">
                    <a:latin typeface="Tw Cen MT (Body)"/>
                    <a:sym typeface="Symbol" panose="05050102010706020507" pitchFamily="18" charset="2"/>
                  </a:rPr>
                  <a:t></a:t>
                </a:r>
                <a:r>
                  <a:rPr lang="it-IT" sz="2400" dirty="0">
                    <a:latin typeface="Tw Cen MT (Body)"/>
                  </a:rPr>
                  <a:t>2) is:</a:t>
                </a:r>
                <a:endParaRPr lang="en-US" sz="2400" dirty="0">
                  <a:latin typeface="Tw Cen MT (Body)"/>
                </a:endParaRPr>
              </a:p>
              <a:p>
                <a:endParaRPr lang="it-IT" sz="2400" dirty="0">
                  <a:latin typeface="Tw Cen MT (Body)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sz="2400"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4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2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it-IT" sz="24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it-IT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it-IT" sz="2400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  <m:r>
                          <a:rPr lang="it-IT" sz="240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it-IT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sz="240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it-IT" sz="2400">
                            <a:latin typeface="Cambria Math" panose="02040503050406030204" pitchFamily="18" charset="0"/>
                          </a:rPr>
                          <m:t>2/(2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sz="240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it-IT" sz="2400" dirty="0">
                    <a:latin typeface="Tw Cen MT (Body)"/>
                  </a:rPr>
                  <a:t> 					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273926"/>
                <a:ext cx="8100900" cy="5071388"/>
              </a:xfrm>
              <a:prstGeom prst="rect">
                <a:avLst/>
              </a:prstGeom>
              <a:blipFill>
                <a:blip r:embed="rId2"/>
                <a:stretch>
                  <a:fillRect l="-1205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2">
            <a:extLst>
              <a:ext uri="{FF2B5EF4-FFF2-40B4-BE49-F238E27FC236}">
                <a16:creationId xmlns:a16="http://schemas.microsoft.com/office/drawing/2014/main" id="{46FF2EF9-789F-4205-8441-17DD1D05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0"/>
            <a:ext cx="6624736" cy="1052736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chemeClr val="tx2"/>
                </a:solidFill>
              </a:rPr>
              <a:t>Fatigue crack growth model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8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E373828-D45F-461A-91D6-B6242E62D5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513185"/>
                  </p:ext>
                </p:extLst>
              </p:nvPr>
            </p:nvGraphicFramePr>
            <p:xfrm>
              <a:off x="322856" y="886074"/>
              <a:ext cx="8640550" cy="52792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8152">
                      <a:extLst>
                        <a:ext uri="{9D8B030D-6E8A-4147-A177-3AD203B41FA5}">
                          <a16:colId xmlns:a16="http://schemas.microsoft.com/office/drawing/2014/main" val="1673606572"/>
                        </a:ext>
                      </a:extLst>
                    </a:gridCol>
                    <a:gridCol w="2512961">
                      <a:extLst>
                        <a:ext uri="{9D8B030D-6E8A-4147-A177-3AD203B41FA5}">
                          <a16:colId xmlns:a16="http://schemas.microsoft.com/office/drawing/2014/main" val="271959668"/>
                        </a:ext>
                      </a:extLst>
                    </a:gridCol>
                    <a:gridCol w="1977170">
                      <a:extLst>
                        <a:ext uri="{9D8B030D-6E8A-4147-A177-3AD203B41FA5}">
                          <a16:colId xmlns:a16="http://schemas.microsoft.com/office/drawing/2014/main" val="1557025333"/>
                        </a:ext>
                      </a:extLst>
                    </a:gridCol>
                    <a:gridCol w="1318114">
                      <a:extLst>
                        <a:ext uri="{9D8B030D-6E8A-4147-A177-3AD203B41FA5}">
                          <a16:colId xmlns:a16="http://schemas.microsoft.com/office/drawing/2014/main" val="262680361"/>
                        </a:ext>
                      </a:extLst>
                    </a:gridCol>
                    <a:gridCol w="1464153">
                      <a:extLst>
                        <a:ext uri="{9D8B030D-6E8A-4147-A177-3AD203B41FA5}">
                          <a16:colId xmlns:a16="http://schemas.microsoft.com/office/drawing/2014/main" val="2466029584"/>
                        </a:ext>
                      </a:extLst>
                    </a:gridCol>
                  </a:tblGrid>
                  <a:tr h="608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Variable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Description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Distribution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Mean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Std/</a:t>
                          </a:r>
                          <a:r>
                            <a:rPr lang="en-US" sz="1900" dirty="0" err="1"/>
                            <a:t>Cov</a:t>
                          </a:r>
                          <a:endParaRPr lang="en-US" sz="19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0521963"/>
                      </a:ext>
                    </a:extLst>
                  </a:tr>
                  <a:tr h="41457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it-IT" sz="19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it-IT" sz="19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[mm]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Initial crack size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Exponential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0.16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49901368"/>
                      </a:ext>
                    </a:extLst>
                  </a:tr>
                  <a:tr h="60808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it-IT" sz="19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it-IT" sz="19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[mm]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Critical crack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Deterministic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1338473"/>
                      </a:ext>
                    </a:extLst>
                  </a:tr>
                  <a:tr h="608081"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∆</a:t>
                          </a:r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</a:t>
                          </a:r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[Mpa]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Stress range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Deterministic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9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4327508"/>
                      </a:ext>
                    </a:extLst>
                  </a:tr>
                  <a:tr h="608081"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Ln(C)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Material parameter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Normal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-26.80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Std = 0.29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7123023"/>
                      </a:ext>
                    </a:extLst>
                  </a:tr>
                  <a:tr h="608081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Material 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Deterministic</a:t>
                          </a:r>
                          <a:endParaRPr lang="en-US" sz="19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9819382"/>
                      </a:ext>
                    </a:extLst>
                  </a:tr>
                  <a:tr h="60808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9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9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Load uncertainty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Lognormal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 err="1"/>
                            <a:t>Cov</a:t>
                          </a:r>
                          <a:r>
                            <a:rPr lang="en-US" sz="1900" dirty="0"/>
                            <a:t> = 0.25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81160885"/>
                      </a:ext>
                    </a:extLst>
                  </a:tr>
                  <a:tr h="608081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Geometry function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Deterministic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1.12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2812838"/>
                      </a:ext>
                    </a:extLst>
                  </a:tr>
                  <a:tr h="608081"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No. of cycles/year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Deterministic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7048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529673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0E373828-D45F-461A-91D6-B6242E62D5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513185"/>
                  </p:ext>
                </p:extLst>
              </p:nvPr>
            </p:nvGraphicFramePr>
            <p:xfrm>
              <a:off x="322856" y="886074"/>
              <a:ext cx="8640550" cy="52792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68152">
                      <a:extLst>
                        <a:ext uri="{9D8B030D-6E8A-4147-A177-3AD203B41FA5}">
                          <a16:colId xmlns:a16="http://schemas.microsoft.com/office/drawing/2014/main" val="1673606572"/>
                        </a:ext>
                      </a:extLst>
                    </a:gridCol>
                    <a:gridCol w="2512961">
                      <a:extLst>
                        <a:ext uri="{9D8B030D-6E8A-4147-A177-3AD203B41FA5}">
                          <a16:colId xmlns:a16="http://schemas.microsoft.com/office/drawing/2014/main" val="271959668"/>
                        </a:ext>
                      </a:extLst>
                    </a:gridCol>
                    <a:gridCol w="1977170">
                      <a:extLst>
                        <a:ext uri="{9D8B030D-6E8A-4147-A177-3AD203B41FA5}">
                          <a16:colId xmlns:a16="http://schemas.microsoft.com/office/drawing/2014/main" val="1557025333"/>
                        </a:ext>
                      </a:extLst>
                    </a:gridCol>
                    <a:gridCol w="1318114">
                      <a:extLst>
                        <a:ext uri="{9D8B030D-6E8A-4147-A177-3AD203B41FA5}">
                          <a16:colId xmlns:a16="http://schemas.microsoft.com/office/drawing/2014/main" val="262680361"/>
                        </a:ext>
                      </a:extLst>
                    </a:gridCol>
                    <a:gridCol w="1464153">
                      <a:extLst>
                        <a:ext uri="{9D8B030D-6E8A-4147-A177-3AD203B41FA5}">
                          <a16:colId xmlns:a16="http://schemas.microsoft.com/office/drawing/2014/main" val="2466029584"/>
                        </a:ext>
                      </a:extLst>
                    </a:gridCol>
                  </a:tblGrid>
                  <a:tr h="6080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Variable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Description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Distribution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Mean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Std/</a:t>
                          </a:r>
                          <a:r>
                            <a:rPr lang="en-US" sz="1900" dirty="0" err="1"/>
                            <a:t>Cov</a:t>
                          </a:r>
                          <a:endParaRPr lang="en-US" sz="19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70521963"/>
                      </a:ext>
                    </a:extLst>
                  </a:tr>
                  <a:tr h="4145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4" t="-148529" r="-532444" b="-1030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Initial crack size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Exponential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0.16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49901368"/>
                      </a:ext>
                    </a:extLst>
                  </a:tr>
                  <a:tr h="6080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4" t="-169000" r="-532444" b="-6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Critical crack size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Deterministic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25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81338473"/>
                      </a:ext>
                    </a:extLst>
                  </a:tr>
                  <a:tr h="608081"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∆</a:t>
                          </a:r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 panose="05050102010706020507" pitchFamily="18" charset="2"/>
                            </a:rPr>
                            <a:t></a:t>
                          </a:r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[Mpa]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Stress range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Deterministic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57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90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4327508"/>
                      </a:ext>
                    </a:extLst>
                  </a:tr>
                  <a:tr h="608081"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Ln(C)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Material parameter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Normal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-26.80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Std = 0.29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87123023"/>
                      </a:ext>
                    </a:extLst>
                  </a:tr>
                  <a:tr h="608081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Material parameter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Deterministic</a:t>
                          </a:r>
                          <a:endParaRPr lang="en-US" sz="19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9819382"/>
                      </a:ext>
                    </a:extLst>
                  </a:tr>
                  <a:tr h="6080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4" t="-568000" r="-532444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Load uncertainty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Lognormal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 err="1"/>
                            <a:t>Cov</a:t>
                          </a:r>
                          <a:r>
                            <a:rPr lang="en-US" sz="1900" dirty="0"/>
                            <a:t> = 0.25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81160885"/>
                      </a:ext>
                    </a:extLst>
                  </a:tr>
                  <a:tr h="608081">
                    <a:tc>
                      <a:txBody>
                        <a:bodyPr/>
                        <a:lstStyle/>
                        <a:p>
                          <a:r>
                            <a:rPr lang="en-US" sz="1900" dirty="0"/>
                            <a:t>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Geometry function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Deterministic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1.12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92812838"/>
                      </a:ext>
                    </a:extLst>
                  </a:tr>
                  <a:tr h="608081"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No. of cycles/year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it-IT" sz="19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Deterministic</a:t>
                          </a:r>
                          <a:endParaRPr lang="en-US" sz="1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900" dirty="0"/>
                            <a:t>7048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9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529673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tle 2">
            <a:extLst>
              <a:ext uri="{FF2B5EF4-FFF2-40B4-BE49-F238E27FC236}">
                <a16:creationId xmlns:a16="http://schemas.microsoft.com/office/drawing/2014/main" id="{192FCDB0-F5B6-48C8-9B42-60AE367A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0"/>
            <a:ext cx="6624736" cy="1052736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>
                <a:solidFill>
                  <a:schemeClr val="tx2"/>
                </a:solidFill>
              </a:rPr>
              <a:t>Fatigue crack growth model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F70E0-91EF-4C4E-A0C2-5D16E1A54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72161-0D4F-461A-B91D-BAD816FF5F98}" type="datetime1">
              <a:rPr lang="fr-BE" smtClean="0"/>
              <a:t>29-09-19</a:t>
            </a:fld>
            <a:endParaRPr lang="fr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C0B0A-B02C-4BAD-AF00-DFECF6D2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957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1867" y="22657"/>
            <a:ext cx="5140266" cy="1030079"/>
          </a:xfrm>
        </p:spPr>
        <p:txBody>
          <a:bodyPr>
            <a:normAutofit/>
          </a:bodyPr>
          <a:lstStyle/>
          <a:p>
            <a:pPr algn="just"/>
            <a:r>
              <a:rPr lang="it-IT" b="1" dirty="0">
                <a:solidFill>
                  <a:schemeClr val="tx2"/>
                </a:solidFill>
              </a:rPr>
              <a:t>Bayesian Network</a:t>
            </a:r>
            <a:r>
              <a:rPr lang="en-US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527773-580D-47A4-ACC7-4894C3C3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8220-62B3-4786-A2C9-DC1EA04B9AF9}" type="datetime1">
              <a:rPr lang="fr-BE" smtClean="0"/>
              <a:t>29-09-19</a:t>
            </a:fld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7F5E1-7C7E-4781-A5E6-EC2D20D4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AF82-B28C-478E-A7FD-CE84C9BBF27F}" type="slidenum">
              <a:rPr lang="fr-BE" smtClean="0"/>
              <a:t>9</a:t>
            </a:fld>
            <a:endParaRPr lang="fr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B9537F-2459-4111-8A28-0A43422939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43" y="3181261"/>
            <a:ext cx="2338576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FE0825-8464-400A-82E2-88F552FD2093}"/>
              </a:ext>
            </a:extLst>
          </p:cNvPr>
          <p:cNvSpPr txBox="1"/>
          <p:nvPr/>
        </p:nvSpPr>
        <p:spPr>
          <a:xfrm>
            <a:off x="966151" y="3663592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>
                <a:latin typeface="Tw Cen MT (Body)"/>
                <a:sym typeface="Symbol" panose="05050102010706020507" pitchFamily="18" charset="2"/>
              </a:rPr>
              <a:t></a:t>
            </a:r>
            <a:r>
              <a:rPr lang="it-IT" sz="2400" dirty="0">
                <a:latin typeface="Tw Cen MT (Body)"/>
              </a:rPr>
              <a:t> stress range (Mpa)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>
                <a:latin typeface="Tw Cen MT (Body)"/>
              </a:rPr>
              <a:t>The damage crack size a</a:t>
            </a:r>
            <a:r>
              <a:rPr lang="it-IT" sz="2400" baseline="-25000" dirty="0">
                <a:latin typeface="Tw Cen MT (Body)"/>
              </a:rPr>
              <a:t>0</a:t>
            </a:r>
            <a:r>
              <a:rPr lang="it-IT" sz="2400" dirty="0">
                <a:latin typeface="Tw Cen MT (Body)"/>
              </a:rPr>
              <a:t> and a</a:t>
            </a:r>
            <a:r>
              <a:rPr lang="it-IT" sz="2400" baseline="-25000" dirty="0">
                <a:latin typeface="Tw Cen MT (Body)"/>
              </a:rPr>
              <a:t>1</a:t>
            </a:r>
            <a:r>
              <a:rPr lang="it-IT" sz="2400" dirty="0">
                <a:latin typeface="Tw Cen MT (Body)"/>
              </a:rPr>
              <a:t>(mm)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400" dirty="0">
                <a:latin typeface="Tw Cen MT (Body)"/>
              </a:rPr>
              <a:t>Variable I</a:t>
            </a:r>
            <a:r>
              <a:rPr lang="it-IT" sz="2400" baseline="-25000" dirty="0">
                <a:latin typeface="Tw Cen MT (Body)"/>
              </a:rPr>
              <a:t>1</a:t>
            </a:r>
            <a:r>
              <a:rPr lang="it-IT" sz="2400" dirty="0">
                <a:latin typeface="Tw Cen MT (Body)"/>
              </a:rPr>
              <a:t> stands for a possible inspection outcome of the condition a</a:t>
            </a:r>
            <a:r>
              <a:rPr lang="it-IT" sz="2400" baseline="-25000" dirty="0">
                <a:latin typeface="Tw Cen MT (Body)"/>
              </a:rPr>
              <a:t>1</a:t>
            </a:r>
            <a:r>
              <a:rPr lang="it-IT" sz="2400" dirty="0">
                <a:latin typeface="Tw Cen MT (Body)"/>
              </a:rPr>
              <a:t> </a:t>
            </a:r>
            <a:endParaRPr lang="en-US" sz="2400" dirty="0">
              <a:latin typeface="Tw Cen MT (Body)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AA3FF3E-6239-4872-A05C-D8762B90C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819093"/>
              </p:ext>
            </p:extLst>
          </p:nvPr>
        </p:nvGraphicFramePr>
        <p:xfrm>
          <a:off x="4514354" y="1300491"/>
          <a:ext cx="4245947" cy="190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6E35BAE5-BBC6-4101-947F-A861FC0FD2BB}"/>
              </a:ext>
            </a:extLst>
          </p:cNvPr>
          <p:cNvSpPr/>
          <p:nvPr/>
        </p:nvSpPr>
        <p:spPr>
          <a:xfrm>
            <a:off x="268407" y="1149706"/>
            <a:ext cx="4245947" cy="2188437"/>
          </a:xfrm>
          <a:prstGeom prst="irregularSeal2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4A21D-CFAA-49B1-A424-F3C8BC4CEDA2}"/>
              </a:ext>
            </a:extLst>
          </p:cNvPr>
          <p:cNvSpPr/>
          <p:nvPr/>
        </p:nvSpPr>
        <p:spPr>
          <a:xfrm rot="20488227">
            <a:off x="975179" y="2005296"/>
            <a:ext cx="24817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Bayesian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4B31C-68EE-42E1-90D6-977FAC3E9F5B}"/>
              </a:ext>
            </a:extLst>
          </p:cNvPr>
          <p:cNvSpPr txBox="1"/>
          <p:nvPr/>
        </p:nvSpPr>
        <p:spPr>
          <a:xfrm>
            <a:off x="4159181" y="5142010"/>
            <a:ext cx="2597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Tw Cen MT (Body)"/>
              </a:rPr>
              <a:t>I</a:t>
            </a:r>
            <a:r>
              <a:rPr lang="it-IT" sz="2400" baseline="-25000" dirty="0">
                <a:latin typeface="Tw Cen MT (Body)"/>
              </a:rPr>
              <a:t>1 </a:t>
            </a:r>
            <a:r>
              <a:rPr lang="it-IT" sz="2400" dirty="0">
                <a:latin typeface="Tw Cen MT (Body)"/>
              </a:rPr>
              <a:t>= 0 No inspection</a:t>
            </a:r>
          </a:p>
          <a:p>
            <a:r>
              <a:rPr lang="it-IT" sz="2400" dirty="0">
                <a:latin typeface="Tw Cen MT (Body)"/>
              </a:rPr>
              <a:t>I</a:t>
            </a:r>
            <a:r>
              <a:rPr lang="it-IT" sz="2400" baseline="-25000" dirty="0">
                <a:latin typeface="Tw Cen MT (Body)"/>
              </a:rPr>
              <a:t>1 </a:t>
            </a:r>
            <a:r>
              <a:rPr lang="it-IT" sz="2400" dirty="0">
                <a:latin typeface="Tw Cen MT (Body)"/>
              </a:rPr>
              <a:t>= 1 Inspection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7126C-B460-4A6F-BF78-71EAD8407108}"/>
              </a:ext>
            </a:extLst>
          </p:cNvPr>
          <p:cNvSpPr txBox="1"/>
          <p:nvPr/>
        </p:nvSpPr>
        <p:spPr>
          <a:xfrm>
            <a:off x="1340911" y="5268835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w Cen MT (Body)"/>
              </a:rPr>
              <a:t>Inspection decisions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3A9A1BF-014D-4CF3-8A88-BD23A41814BE}"/>
              </a:ext>
            </a:extLst>
          </p:cNvPr>
          <p:cNvSpPr/>
          <p:nvPr/>
        </p:nvSpPr>
        <p:spPr>
          <a:xfrm>
            <a:off x="3923928" y="5268835"/>
            <a:ext cx="235253" cy="536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5329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293AE"/>
      </a:dk2>
      <a:lt2>
        <a:srgbClr val="E7E6E6"/>
      </a:lt2>
      <a:accent1>
        <a:srgbClr val="4472C4"/>
      </a:accent1>
      <a:accent2>
        <a:srgbClr val="DAD46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8832</TotalTime>
  <Words>520</Words>
  <Application>Microsoft Office PowerPoint</Application>
  <PresentationFormat>On-screen Show (4:3)</PresentationFormat>
  <Paragraphs>176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Cambria Math</vt:lpstr>
      <vt:lpstr>Candara (Body)</vt:lpstr>
      <vt:lpstr>Corbel (Body)</vt:lpstr>
      <vt:lpstr>Rockwell</vt:lpstr>
      <vt:lpstr>Rockwell Condensed</vt:lpstr>
      <vt:lpstr>Symbol</vt:lpstr>
      <vt:lpstr>Times New Roman</vt:lpstr>
      <vt:lpstr>Tw Cen MT (Body)</vt:lpstr>
      <vt:lpstr>Wingdings</vt:lpstr>
      <vt:lpstr>1_Office Theme</vt:lpstr>
      <vt:lpstr>Wood Type</vt:lpstr>
      <vt:lpstr>PowerPoint Presentation</vt:lpstr>
      <vt:lpstr>TARGET STRUCTURES</vt:lpstr>
      <vt:lpstr>METHODOLOGY</vt:lpstr>
      <vt:lpstr>       Message Objective</vt:lpstr>
      <vt:lpstr>Outline</vt:lpstr>
      <vt:lpstr>Equivalent stress range</vt:lpstr>
      <vt:lpstr>Fatigue crack growth model</vt:lpstr>
      <vt:lpstr>Fatigue crack growth model</vt:lpstr>
      <vt:lpstr>Bayesian Network  </vt:lpstr>
      <vt:lpstr>Dynamic Bayesian Network  </vt:lpstr>
      <vt:lpstr>Dynamic Bayesian Network  </vt:lpstr>
      <vt:lpstr>Risk based decision analysis</vt:lpstr>
      <vt:lpstr>Risk based decision analysis</vt:lpstr>
      <vt:lpstr>Conclusions</vt:lpstr>
    </vt:vector>
  </TitlesOfParts>
  <Company>PRIMINFO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Fatigue Assessment Diagram in Updating Failure Probability</dc:title>
  <dc:creator>PRIMINFO</dc:creator>
  <cp:lastModifiedBy>Đặng Văn Thương</cp:lastModifiedBy>
  <cp:revision>172</cp:revision>
  <cp:lastPrinted>2019-09-02T13:29:31Z</cp:lastPrinted>
  <dcterms:created xsi:type="dcterms:W3CDTF">2016-11-17T06:58:51Z</dcterms:created>
  <dcterms:modified xsi:type="dcterms:W3CDTF">2019-09-29T14:19:44Z</dcterms:modified>
</cp:coreProperties>
</file>