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94" r:id="rId2"/>
    <p:sldId id="357" r:id="rId3"/>
    <p:sldId id="356" r:id="rId4"/>
    <p:sldId id="358" r:id="rId5"/>
    <p:sldId id="359" r:id="rId6"/>
    <p:sldId id="360" r:id="rId7"/>
    <p:sldId id="361" r:id="rId8"/>
    <p:sldId id="362" r:id="rId9"/>
    <p:sldId id="324" r:id="rId10"/>
    <p:sldId id="363" r:id="rId11"/>
    <p:sldId id="262" r:id="rId12"/>
    <p:sldId id="289" r:id="rId13"/>
    <p:sldId id="364" r:id="rId14"/>
    <p:sldId id="365" r:id="rId15"/>
    <p:sldId id="366" r:id="rId16"/>
    <p:sldId id="349" r:id="rId17"/>
    <p:sldId id="410" r:id="rId18"/>
    <p:sldId id="367" r:id="rId19"/>
    <p:sldId id="368" r:id="rId20"/>
    <p:sldId id="369" r:id="rId21"/>
    <p:sldId id="370" r:id="rId22"/>
    <p:sldId id="260" r:id="rId23"/>
    <p:sldId id="331" r:id="rId24"/>
    <p:sldId id="317" r:id="rId25"/>
    <p:sldId id="399" r:id="rId26"/>
    <p:sldId id="373" r:id="rId27"/>
    <p:sldId id="374" r:id="rId28"/>
    <p:sldId id="375" r:id="rId29"/>
    <p:sldId id="376" r:id="rId30"/>
    <p:sldId id="310" r:id="rId31"/>
    <p:sldId id="339" r:id="rId32"/>
    <p:sldId id="335" r:id="rId33"/>
    <p:sldId id="372" r:id="rId34"/>
    <p:sldId id="371" r:id="rId35"/>
    <p:sldId id="378" r:id="rId36"/>
    <p:sldId id="400" r:id="rId37"/>
    <p:sldId id="379" r:id="rId38"/>
    <p:sldId id="409" r:id="rId39"/>
    <p:sldId id="408" r:id="rId40"/>
    <p:sldId id="380" r:id="rId41"/>
    <p:sldId id="381" r:id="rId42"/>
    <p:sldId id="382" r:id="rId43"/>
    <p:sldId id="383" r:id="rId44"/>
    <p:sldId id="401" r:id="rId45"/>
    <p:sldId id="385" r:id="rId46"/>
    <p:sldId id="398" r:id="rId47"/>
    <p:sldId id="321" r:id="rId48"/>
    <p:sldId id="404" r:id="rId49"/>
    <p:sldId id="283" r:id="rId50"/>
    <p:sldId id="323" r:id="rId51"/>
    <p:sldId id="405" r:id="rId52"/>
    <p:sldId id="406" r:id="rId53"/>
    <p:sldId id="407" r:id="rId54"/>
    <p:sldId id="387" r:id="rId55"/>
    <p:sldId id="395" r:id="rId56"/>
    <p:sldId id="386" r:id="rId57"/>
    <p:sldId id="388" r:id="rId58"/>
    <p:sldId id="389" r:id="rId59"/>
    <p:sldId id="391" r:id="rId60"/>
    <p:sldId id="390" r:id="rId61"/>
    <p:sldId id="392" r:id="rId62"/>
    <p:sldId id="393" r:id="rId63"/>
    <p:sldId id="394" r:id="rId64"/>
  </p:sldIdLst>
  <p:sldSz cx="12192000" cy="6858000"/>
  <p:notesSz cx="7065963" cy="10198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2718"/>
    <a:srgbClr val="E94F1F"/>
    <a:srgbClr val="0A7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0" autoAdjust="0"/>
    <p:restoredTop sz="94660"/>
  </p:normalViewPr>
  <p:slideViewPr>
    <p:cSldViewPr snapToGrid="0">
      <p:cViewPr varScale="1">
        <p:scale>
          <a:sx n="59" d="100"/>
          <a:sy n="59" d="100"/>
        </p:scale>
        <p:origin x="580"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lient\C$\Users\JCP\Desktop\Stage%202A\stage%202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lient\C$\Users\JCP\Desktop\Stage%202A\stage%202A.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lient\C$\Users\JCP\Desktop\Stage%202A\stage%202A.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lient\C$\Users\JCP\Desktop\Stage%202A\stage%202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713073282707782"/>
          <c:y val="4.2608985060685931E-2"/>
        </c:manualLayout>
      </c:layout>
      <c:overlay val="0"/>
      <c:txPr>
        <a:bodyPr/>
        <a:lstStyle/>
        <a:p>
          <a:pPr>
            <a:defRPr sz="2400"/>
          </a:pPr>
          <a:endParaRPr lang="en-US"/>
        </a:p>
      </c:txPr>
    </c:title>
    <c:autoTitleDeleted val="0"/>
    <c:plotArea>
      <c:layout/>
      <c:barChart>
        <c:barDir val="col"/>
        <c:grouping val="clustered"/>
        <c:varyColors val="0"/>
        <c:ser>
          <c:idx val="0"/>
          <c:order val="0"/>
          <c:tx>
            <c:strRef>
              <c:f>Feuil2!$AA$14</c:f>
              <c:strCache>
                <c:ptCount val="1"/>
                <c:pt idx="0">
                  <c:v>Steel</c:v>
                </c:pt>
              </c:strCache>
            </c:strRef>
          </c:tx>
          <c:spPr>
            <a:solidFill>
              <a:srgbClr val="C00000"/>
            </a:solidFill>
            <a:ln>
              <a:solidFill>
                <a:srgbClr val="FF0000"/>
              </a:solidFill>
            </a:ln>
          </c:spPr>
          <c:invertIfNegative val="0"/>
          <c:dLbls>
            <c:delete val="1"/>
          </c:dLbls>
          <c:val>
            <c:numRef>
              <c:f>Feuil2!$AB$14:$AD$14</c:f>
              <c:numCache>
                <c:formatCode>General</c:formatCode>
                <c:ptCount val="3"/>
                <c:pt idx="0">
                  <c:v>745.5</c:v>
                </c:pt>
                <c:pt idx="1">
                  <c:v>234.6</c:v>
                </c:pt>
                <c:pt idx="2">
                  <c:v>12.32</c:v>
                </c:pt>
              </c:numCache>
            </c:numRef>
          </c:val>
          <c:extLst>
            <c:ext xmlns:c16="http://schemas.microsoft.com/office/drawing/2014/chart" uri="{C3380CC4-5D6E-409C-BE32-E72D297353CC}">
              <c16:uniqueId val="{00000000-DF59-4067-8848-2FEAEC3D987A}"/>
            </c:ext>
          </c:extLst>
        </c:ser>
        <c:dLbls>
          <c:dLblPos val="inBase"/>
          <c:showLegendKey val="0"/>
          <c:showVal val="1"/>
          <c:showCatName val="0"/>
          <c:showSerName val="0"/>
          <c:showPercent val="0"/>
          <c:showBubbleSize val="0"/>
        </c:dLbls>
        <c:gapWidth val="150"/>
        <c:axId val="87102592"/>
        <c:axId val="87104128"/>
      </c:barChart>
      <c:catAx>
        <c:axId val="87102592"/>
        <c:scaling>
          <c:orientation val="minMax"/>
        </c:scaling>
        <c:delete val="1"/>
        <c:axPos val="b"/>
        <c:majorTickMark val="out"/>
        <c:minorTickMark val="none"/>
        <c:tickLblPos val="nextTo"/>
        <c:crossAx val="87104128"/>
        <c:crosses val="autoZero"/>
        <c:auto val="1"/>
        <c:lblAlgn val="ctr"/>
        <c:lblOffset val="100"/>
        <c:noMultiLvlLbl val="0"/>
      </c:catAx>
      <c:valAx>
        <c:axId val="87104128"/>
        <c:scaling>
          <c:orientation val="minMax"/>
          <c:max val="1700"/>
          <c:min val="0"/>
        </c:scaling>
        <c:delete val="0"/>
        <c:axPos val="l"/>
        <c:majorGridlines/>
        <c:numFmt formatCode="General" sourceLinked="1"/>
        <c:majorTickMark val="out"/>
        <c:minorTickMark val="none"/>
        <c:tickLblPos val="nextTo"/>
        <c:crossAx val="87102592"/>
        <c:crosses val="autoZero"/>
        <c:crossBetween val="between"/>
        <c:majorUnit val="40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4323876267244768"/>
          <c:y val="2.6597981974107808E-2"/>
        </c:manualLayout>
      </c:layout>
      <c:overlay val="0"/>
      <c:txPr>
        <a:bodyPr/>
        <a:lstStyle/>
        <a:p>
          <a:pPr>
            <a:defRPr sz="2400"/>
          </a:pPr>
          <a:endParaRPr lang="en-US"/>
        </a:p>
      </c:txPr>
    </c:title>
    <c:autoTitleDeleted val="0"/>
    <c:plotArea>
      <c:layout>
        <c:manualLayout>
          <c:layoutTarget val="inner"/>
          <c:xMode val="edge"/>
          <c:yMode val="edge"/>
          <c:x val="0.12558256530924478"/>
          <c:y val="0.2405571960457055"/>
          <c:w val="0.82184447220878221"/>
          <c:h val="0.73180333270619802"/>
        </c:manualLayout>
      </c:layout>
      <c:barChart>
        <c:barDir val="col"/>
        <c:grouping val="clustered"/>
        <c:varyColors val="0"/>
        <c:ser>
          <c:idx val="0"/>
          <c:order val="0"/>
          <c:tx>
            <c:strRef>
              <c:f>Feuil2!$AA$15</c:f>
              <c:strCache>
                <c:ptCount val="1"/>
                <c:pt idx="0">
                  <c:v>Concrete</c:v>
                </c:pt>
              </c:strCache>
            </c:strRef>
          </c:tx>
          <c:spPr>
            <a:solidFill>
              <a:srgbClr val="C00000"/>
            </a:solidFill>
          </c:spPr>
          <c:invertIfNegative val="0"/>
          <c:val>
            <c:numRef>
              <c:f>Feuil2!$AB$15:$AD$15</c:f>
              <c:numCache>
                <c:formatCode>General</c:formatCode>
                <c:ptCount val="3"/>
                <c:pt idx="0">
                  <c:v>193.20000000000002</c:v>
                </c:pt>
                <c:pt idx="1">
                  <c:v>748</c:v>
                </c:pt>
                <c:pt idx="2">
                  <c:v>85.960000000000008</c:v>
                </c:pt>
              </c:numCache>
            </c:numRef>
          </c:val>
          <c:extLst>
            <c:ext xmlns:c16="http://schemas.microsoft.com/office/drawing/2014/chart" uri="{C3380CC4-5D6E-409C-BE32-E72D297353CC}">
              <c16:uniqueId val="{00000000-3586-4347-8AE9-219C57B0A36B}"/>
            </c:ext>
          </c:extLst>
        </c:ser>
        <c:dLbls>
          <c:showLegendKey val="0"/>
          <c:showVal val="0"/>
          <c:showCatName val="0"/>
          <c:showSerName val="0"/>
          <c:showPercent val="0"/>
          <c:showBubbleSize val="0"/>
        </c:dLbls>
        <c:gapWidth val="150"/>
        <c:axId val="87113088"/>
        <c:axId val="87131264"/>
      </c:barChart>
      <c:catAx>
        <c:axId val="87113088"/>
        <c:scaling>
          <c:orientation val="minMax"/>
        </c:scaling>
        <c:delete val="1"/>
        <c:axPos val="b"/>
        <c:majorTickMark val="out"/>
        <c:minorTickMark val="none"/>
        <c:tickLblPos val="nextTo"/>
        <c:crossAx val="87131264"/>
        <c:crosses val="autoZero"/>
        <c:auto val="1"/>
        <c:lblAlgn val="ctr"/>
        <c:lblOffset val="100"/>
        <c:noMultiLvlLbl val="0"/>
      </c:catAx>
      <c:valAx>
        <c:axId val="87131264"/>
        <c:scaling>
          <c:orientation val="minMax"/>
          <c:max val="4000"/>
        </c:scaling>
        <c:delete val="0"/>
        <c:axPos val="l"/>
        <c:majorGridlines/>
        <c:numFmt formatCode="General" sourceLinked="1"/>
        <c:majorTickMark val="out"/>
        <c:minorTickMark val="none"/>
        <c:tickLblPos val="nextTo"/>
        <c:crossAx val="87113088"/>
        <c:crosses val="autoZero"/>
        <c:crossBetween val="between"/>
        <c:majorUnit val="1000"/>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294948906411825"/>
          <c:y val="2.77776361086319E-2"/>
        </c:manualLayout>
      </c:layout>
      <c:overlay val="0"/>
      <c:txPr>
        <a:bodyPr/>
        <a:lstStyle/>
        <a:p>
          <a:pPr>
            <a:defRPr sz="2400"/>
          </a:pPr>
          <a:endParaRPr lang="en-US"/>
        </a:p>
      </c:txPr>
    </c:title>
    <c:autoTitleDeleted val="0"/>
    <c:plotArea>
      <c:layout>
        <c:manualLayout>
          <c:layoutTarget val="inner"/>
          <c:xMode val="edge"/>
          <c:yMode val="edge"/>
          <c:x val="8.1218018022425301E-2"/>
          <c:y val="0.25184055118110238"/>
          <c:w val="0.85665255709058175"/>
          <c:h val="0.71990704286964124"/>
        </c:manualLayout>
      </c:layout>
      <c:barChart>
        <c:barDir val="col"/>
        <c:grouping val="clustered"/>
        <c:varyColors val="0"/>
        <c:ser>
          <c:idx val="0"/>
          <c:order val="0"/>
          <c:tx>
            <c:strRef>
              <c:f>Feuil2!$AA$16</c:f>
              <c:strCache>
                <c:ptCount val="1"/>
                <c:pt idx="0">
                  <c:v>Copper</c:v>
                </c:pt>
              </c:strCache>
            </c:strRef>
          </c:tx>
          <c:spPr>
            <a:solidFill>
              <a:srgbClr val="C00000"/>
            </a:solidFill>
          </c:spPr>
          <c:invertIfNegative val="0"/>
          <c:val>
            <c:numRef>
              <c:f>Feuil2!$AB$16:$AD$16</c:f>
              <c:numCache>
                <c:formatCode>General</c:formatCode>
                <c:ptCount val="3"/>
                <c:pt idx="0">
                  <c:v>10.5</c:v>
                </c:pt>
                <c:pt idx="1">
                  <c:v>6.8</c:v>
                </c:pt>
                <c:pt idx="2">
                  <c:v>0.28000000000000003</c:v>
                </c:pt>
              </c:numCache>
            </c:numRef>
          </c:val>
          <c:extLst>
            <c:ext xmlns:c16="http://schemas.microsoft.com/office/drawing/2014/chart" uri="{C3380CC4-5D6E-409C-BE32-E72D297353CC}">
              <c16:uniqueId val="{00000000-9F61-4B7C-B99E-2B19214D2F7C}"/>
            </c:ext>
          </c:extLst>
        </c:ser>
        <c:dLbls>
          <c:showLegendKey val="0"/>
          <c:showVal val="0"/>
          <c:showCatName val="0"/>
          <c:showSerName val="0"/>
          <c:showPercent val="0"/>
          <c:showBubbleSize val="0"/>
        </c:dLbls>
        <c:gapWidth val="150"/>
        <c:axId val="87164800"/>
        <c:axId val="87166336"/>
      </c:barChart>
      <c:catAx>
        <c:axId val="87164800"/>
        <c:scaling>
          <c:orientation val="minMax"/>
        </c:scaling>
        <c:delete val="1"/>
        <c:axPos val="b"/>
        <c:majorTickMark val="out"/>
        <c:minorTickMark val="none"/>
        <c:tickLblPos val="nextTo"/>
        <c:crossAx val="87166336"/>
        <c:crosses val="autoZero"/>
        <c:auto val="1"/>
        <c:lblAlgn val="ctr"/>
        <c:lblOffset val="100"/>
        <c:noMultiLvlLbl val="0"/>
      </c:catAx>
      <c:valAx>
        <c:axId val="87166336"/>
        <c:scaling>
          <c:orientation val="minMax"/>
          <c:max val="22"/>
          <c:min val="0"/>
        </c:scaling>
        <c:delete val="0"/>
        <c:axPos val="l"/>
        <c:majorGridlines/>
        <c:numFmt formatCode="General" sourceLinked="1"/>
        <c:majorTickMark val="out"/>
        <c:minorTickMark val="none"/>
        <c:tickLblPos val="nextTo"/>
        <c:crossAx val="87164800"/>
        <c:crosses val="autoZero"/>
        <c:crossBetween val="between"/>
        <c:majorUnit val="4"/>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754052062824"/>
          <c:y val="1.8642879135792455E-2"/>
        </c:manualLayout>
      </c:layout>
      <c:overlay val="0"/>
      <c:txPr>
        <a:bodyPr/>
        <a:lstStyle/>
        <a:p>
          <a:pPr>
            <a:defRPr sz="2400"/>
          </a:pPr>
          <a:endParaRPr lang="en-US"/>
        </a:p>
      </c:txPr>
    </c:title>
    <c:autoTitleDeleted val="0"/>
    <c:plotArea>
      <c:layout/>
      <c:barChart>
        <c:barDir val="col"/>
        <c:grouping val="clustered"/>
        <c:varyColors val="0"/>
        <c:ser>
          <c:idx val="0"/>
          <c:order val="0"/>
          <c:tx>
            <c:strRef>
              <c:f>Feuil2!$AA$17</c:f>
              <c:strCache>
                <c:ptCount val="1"/>
                <c:pt idx="0">
                  <c:v>Aluminium</c:v>
                </c:pt>
              </c:strCache>
            </c:strRef>
          </c:tx>
          <c:spPr>
            <a:solidFill>
              <a:srgbClr val="C00000"/>
            </a:solidFill>
          </c:spPr>
          <c:invertIfNegative val="0"/>
          <c:val>
            <c:numRef>
              <c:f>Feuil2!$AB$17:$AD$17</c:f>
              <c:numCache>
                <c:formatCode>General</c:formatCode>
                <c:ptCount val="3"/>
                <c:pt idx="0">
                  <c:v>71.61</c:v>
                </c:pt>
                <c:pt idx="1">
                  <c:v>4.76</c:v>
                </c:pt>
                <c:pt idx="2">
                  <c:v>2.8000000000000004E-2</c:v>
                </c:pt>
              </c:numCache>
            </c:numRef>
          </c:val>
          <c:extLst>
            <c:ext xmlns:c16="http://schemas.microsoft.com/office/drawing/2014/chart" uri="{C3380CC4-5D6E-409C-BE32-E72D297353CC}">
              <c16:uniqueId val="{00000000-3085-44A7-B998-090DD06105A2}"/>
            </c:ext>
          </c:extLst>
        </c:ser>
        <c:dLbls>
          <c:showLegendKey val="0"/>
          <c:showVal val="0"/>
          <c:showCatName val="0"/>
          <c:showSerName val="0"/>
          <c:showPercent val="0"/>
          <c:showBubbleSize val="0"/>
        </c:dLbls>
        <c:gapWidth val="150"/>
        <c:axId val="87224704"/>
        <c:axId val="87226240"/>
      </c:barChart>
      <c:catAx>
        <c:axId val="87224704"/>
        <c:scaling>
          <c:orientation val="minMax"/>
        </c:scaling>
        <c:delete val="1"/>
        <c:axPos val="b"/>
        <c:majorTickMark val="out"/>
        <c:minorTickMark val="none"/>
        <c:tickLblPos val="nextTo"/>
        <c:crossAx val="87226240"/>
        <c:crosses val="autoZero"/>
        <c:auto val="1"/>
        <c:lblAlgn val="ctr"/>
        <c:lblOffset val="100"/>
        <c:noMultiLvlLbl val="0"/>
      </c:catAx>
      <c:valAx>
        <c:axId val="87226240"/>
        <c:scaling>
          <c:orientation val="minMax"/>
          <c:max val="75"/>
          <c:min val="0"/>
        </c:scaling>
        <c:delete val="0"/>
        <c:axPos val="l"/>
        <c:majorGridlines/>
        <c:numFmt formatCode="General" sourceLinked="1"/>
        <c:majorTickMark val="out"/>
        <c:minorTickMark val="none"/>
        <c:tickLblPos val="nextTo"/>
        <c:crossAx val="87224704"/>
        <c:crosses val="autoZero"/>
        <c:crossBetween val="between"/>
        <c:majorUnit val="20"/>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0.14599</cdr:x>
      <cdr:y>0.25341</cdr:y>
    </cdr:from>
    <cdr:to>
      <cdr:x>0.97647</cdr:x>
      <cdr:y>0.25735</cdr:y>
    </cdr:to>
    <cdr:cxnSp macro="">
      <cdr:nvCxnSpPr>
        <cdr:cNvPr id="3" name="Connecteur droit 2"/>
        <cdr:cNvCxnSpPr/>
      </cdr:nvCxnSpPr>
      <cdr:spPr>
        <a:xfrm xmlns:a="http://schemas.openxmlformats.org/drawingml/2006/main" flipV="1">
          <a:off x="435390" y="717171"/>
          <a:ext cx="2476736" cy="11143"/>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0.1325</cdr:x>
      <cdr:y>0.21385</cdr:y>
    </cdr:from>
    <cdr:to>
      <cdr:x>0.93386</cdr:x>
      <cdr:y>0.21477</cdr:y>
    </cdr:to>
    <cdr:cxnSp macro="">
      <cdr:nvCxnSpPr>
        <cdr:cNvPr id="3" name="Connecteur droit 2"/>
        <cdr:cNvCxnSpPr/>
      </cdr:nvCxnSpPr>
      <cdr:spPr>
        <a:xfrm xmlns:a="http://schemas.openxmlformats.org/drawingml/2006/main" flipV="1">
          <a:off x="381944" y="587030"/>
          <a:ext cx="2310072" cy="2517"/>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0.09653</cdr:x>
      <cdr:y>0.28205</cdr:y>
    </cdr:from>
    <cdr:to>
      <cdr:x>0.94008</cdr:x>
      <cdr:y>0.2849</cdr:y>
    </cdr:to>
    <cdr:cxnSp macro="">
      <cdr:nvCxnSpPr>
        <cdr:cNvPr id="5" name="Connecteur droit 4"/>
        <cdr:cNvCxnSpPr/>
      </cdr:nvCxnSpPr>
      <cdr:spPr>
        <a:xfrm xmlns:a="http://schemas.openxmlformats.org/drawingml/2006/main" flipV="1">
          <a:off x="277004" y="774242"/>
          <a:ext cx="2420683" cy="7810"/>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0.11527</cdr:x>
      <cdr:y>0.32669</cdr:y>
    </cdr:from>
    <cdr:to>
      <cdr:x>0.92429</cdr:x>
      <cdr:y>0.32854</cdr:y>
    </cdr:to>
    <cdr:cxnSp macro="">
      <cdr:nvCxnSpPr>
        <cdr:cNvPr id="5" name="Connecteur droit 4"/>
        <cdr:cNvCxnSpPr/>
      </cdr:nvCxnSpPr>
      <cdr:spPr>
        <a:xfrm xmlns:a="http://schemas.openxmlformats.org/drawingml/2006/main">
          <a:off x="319010" y="890205"/>
          <a:ext cx="2239000" cy="5034"/>
        </a:xfrm>
        <a:prstGeom xmlns:a="http://schemas.openxmlformats.org/drawingml/2006/main" prst="line">
          <a:avLst/>
        </a:prstGeom>
        <a:ln xmlns:a="http://schemas.openxmlformats.org/drawingml/2006/main" w="28575">
          <a:solidFill>
            <a:srgbClr val="C0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61917" cy="509905"/>
          </a:xfrm>
          <a:prstGeom prst="rect">
            <a:avLst/>
          </a:prstGeom>
        </p:spPr>
        <p:txBody>
          <a:bodyPr vert="horz" lIns="98645" tIns="49323" rIns="98645" bIns="49323" rtlCol="0"/>
          <a:lstStyle>
            <a:lvl1pPr algn="l">
              <a:defRPr sz="1300"/>
            </a:lvl1pPr>
          </a:lstStyle>
          <a:p>
            <a:endParaRPr lang="fr-FR"/>
          </a:p>
        </p:txBody>
      </p:sp>
      <p:sp>
        <p:nvSpPr>
          <p:cNvPr id="3" name="Espace réservé de la date 2"/>
          <p:cNvSpPr>
            <a:spLocks noGrp="1"/>
          </p:cNvSpPr>
          <p:nvPr>
            <p:ph type="dt" idx="1"/>
          </p:nvPr>
        </p:nvSpPr>
        <p:spPr>
          <a:xfrm>
            <a:off x="4002411" y="0"/>
            <a:ext cx="3061917" cy="509905"/>
          </a:xfrm>
          <a:prstGeom prst="rect">
            <a:avLst/>
          </a:prstGeom>
        </p:spPr>
        <p:txBody>
          <a:bodyPr vert="horz" lIns="98645" tIns="49323" rIns="98645" bIns="49323" rtlCol="0"/>
          <a:lstStyle>
            <a:lvl1pPr algn="r">
              <a:defRPr sz="1300"/>
            </a:lvl1pPr>
          </a:lstStyle>
          <a:p>
            <a:fld id="{D99D4813-6C2B-40A8-A8CE-05173F6EB263}" type="datetimeFigureOut">
              <a:rPr lang="fr-FR" smtClean="0"/>
              <a:t>05/11/2019</a:t>
            </a:fld>
            <a:endParaRPr lang="fr-FR"/>
          </a:p>
        </p:txBody>
      </p:sp>
      <p:sp>
        <p:nvSpPr>
          <p:cNvPr id="4" name="Espace réservé de l'image des diapositives 3"/>
          <p:cNvSpPr>
            <a:spLocks noGrp="1" noRot="1" noChangeAspect="1"/>
          </p:cNvSpPr>
          <p:nvPr>
            <p:ph type="sldImg" idx="2"/>
          </p:nvPr>
        </p:nvSpPr>
        <p:spPr>
          <a:xfrm>
            <a:off x="134938" y="765175"/>
            <a:ext cx="6796087" cy="3824288"/>
          </a:xfrm>
          <a:prstGeom prst="rect">
            <a:avLst/>
          </a:prstGeom>
          <a:noFill/>
          <a:ln w="12700">
            <a:solidFill>
              <a:prstClr val="black"/>
            </a:solidFill>
          </a:ln>
        </p:spPr>
        <p:txBody>
          <a:bodyPr vert="horz" lIns="98645" tIns="49323" rIns="98645" bIns="49323" rtlCol="0" anchor="ctr"/>
          <a:lstStyle/>
          <a:p>
            <a:endParaRPr lang="fr-FR"/>
          </a:p>
        </p:txBody>
      </p:sp>
      <p:sp>
        <p:nvSpPr>
          <p:cNvPr id="5" name="Espace réservé des commentaires 4"/>
          <p:cNvSpPr>
            <a:spLocks noGrp="1"/>
          </p:cNvSpPr>
          <p:nvPr>
            <p:ph type="body" sz="quarter" idx="3"/>
          </p:nvPr>
        </p:nvSpPr>
        <p:spPr>
          <a:xfrm>
            <a:off x="706597" y="4844098"/>
            <a:ext cx="5652770" cy="4589145"/>
          </a:xfrm>
          <a:prstGeom prst="rect">
            <a:avLst/>
          </a:prstGeom>
        </p:spPr>
        <p:txBody>
          <a:bodyPr vert="horz" lIns="98645" tIns="49323" rIns="98645" bIns="49323"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686425"/>
            <a:ext cx="3061917" cy="509905"/>
          </a:xfrm>
          <a:prstGeom prst="rect">
            <a:avLst/>
          </a:prstGeom>
        </p:spPr>
        <p:txBody>
          <a:bodyPr vert="horz" lIns="98645" tIns="49323" rIns="98645" bIns="4932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02411" y="9686425"/>
            <a:ext cx="3061917" cy="509905"/>
          </a:xfrm>
          <a:prstGeom prst="rect">
            <a:avLst/>
          </a:prstGeom>
        </p:spPr>
        <p:txBody>
          <a:bodyPr vert="horz" lIns="98645" tIns="49323" rIns="98645" bIns="49323" rtlCol="0" anchor="b"/>
          <a:lstStyle>
            <a:lvl1pPr algn="r">
              <a:defRPr sz="1300"/>
            </a:lvl1pPr>
          </a:lstStyle>
          <a:p>
            <a:fld id="{CF2F0980-C1CA-4D4B-8321-D7773151BB3C}" type="slidenum">
              <a:rPr lang="fr-FR" smtClean="0"/>
              <a:t>‹N°›</a:t>
            </a:fld>
            <a:endParaRPr lang="fr-FR"/>
          </a:p>
        </p:txBody>
      </p:sp>
    </p:spTree>
    <p:extLst>
      <p:ext uri="{BB962C8B-B14F-4D97-AF65-F5344CB8AC3E}">
        <p14:creationId xmlns:p14="http://schemas.microsoft.com/office/powerpoint/2010/main" val="189151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5C3FEFF4-2D87-4423-9313-51C3C0FF83CE}" type="datetime1">
              <a:rPr lang="de-DE" smtClean="0"/>
              <a:t>05.11.2019</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A2123DC0-0642-4E3A-8108-0B6E0718D64F}" type="datetime1">
              <a:rPr lang="de-DE" smtClean="0"/>
              <a:t>05.11.2019</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de-D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529EACB1-009B-40D3-945F-D740678B6029}" type="datetime1">
              <a:rPr lang="de-DE" smtClean="0"/>
              <a:t>05.11.2019</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569AE7B7-0631-4668-99E3-0F9CEEE98518}" type="datetime1">
              <a:rPr lang="de-DE" smtClean="0"/>
              <a:t>05.11.2019</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de-D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3E23151-21E0-485D-8E0D-4CC28B233CA0}" type="datetime1">
              <a:rPr lang="de-DE" smtClean="0"/>
              <a:t>05.11.2019</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e la date 4"/>
          <p:cNvSpPr>
            <a:spLocks noGrp="1"/>
          </p:cNvSpPr>
          <p:nvPr>
            <p:ph type="dt" sz="half" idx="10"/>
          </p:nvPr>
        </p:nvSpPr>
        <p:spPr/>
        <p:txBody>
          <a:bodyPr/>
          <a:lstStyle/>
          <a:p>
            <a:fld id="{3CED239E-867C-44E3-851D-D0CF97BB22D3}" type="datetime1">
              <a:rPr lang="de-DE" smtClean="0"/>
              <a:t>05.11.2019</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de-D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7" name="Espace réservé de la date 6"/>
          <p:cNvSpPr>
            <a:spLocks noGrp="1"/>
          </p:cNvSpPr>
          <p:nvPr>
            <p:ph type="dt" sz="half" idx="10"/>
          </p:nvPr>
        </p:nvSpPr>
        <p:spPr/>
        <p:txBody>
          <a:bodyPr/>
          <a:lstStyle/>
          <a:p>
            <a:fld id="{BF76F4C9-D3EB-4281-BC38-09F9851D9D5E}" type="datetime1">
              <a:rPr lang="de-DE" smtClean="0"/>
              <a:t>05.11.2019</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e la date 2"/>
          <p:cNvSpPr>
            <a:spLocks noGrp="1"/>
          </p:cNvSpPr>
          <p:nvPr>
            <p:ph type="dt" sz="half" idx="10"/>
          </p:nvPr>
        </p:nvSpPr>
        <p:spPr/>
        <p:txBody>
          <a:bodyPr/>
          <a:lstStyle/>
          <a:p>
            <a:fld id="{FB39B257-D59D-4CDB-99B8-E7F512E6F029}" type="datetime1">
              <a:rPr lang="de-DE" smtClean="0"/>
              <a:t>05.11.2019</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E2377A5-5582-4150-B01F-0223B7A17AA5}" type="datetime1">
              <a:rPr lang="de-DE" smtClean="0"/>
              <a:t>05.11.2019</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9E2E018-9379-47F3-BF49-E46EBF225892}" type="datetime1">
              <a:rPr lang="de-DE" smtClean="0"/>
              <a:t>05.11.2019</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4391DF9-6FA0-4F19-A5E8-DB58E47D70EB}" type="datetime1">
              <a:rPr lang="de-DE" smtClean="0"/>
              <a:t>05.11.2019</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de-D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E802F-7A94-4AB3-9D81-ECD8EFFB493F}" type="datetime1">
              <a:rPr lang="de-DE" smtClean="0"/>
              <a:t>05.11.2019</a:t>
            </a:fld>
            <a:endParaRPr lang="de-D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de-DE" smtClean="0"/>
              <a:t>‹N°›</a:t>
            </a:fld>
            <a:endParaRPr lang="de-DE"/>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telegraph.co.uk/news/2016/04/23/wildlife-returns-to-radioactive-wasteland-of-chernoby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hyperlink" Target="https://orbi.uliege.be/handle/2268/239969"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epa.gov/ghgemissions/global-greenhouse-gas-emissions-data" TargetMode="External"/><Relationship Id="rId2" Type="http://schemas.openxmlformats.org/officeDocument/2006/relationships/hyperlink" Target="https://ourworldindata.org/co2-and-other-greenhouse-gas-emissions" TargetMode="Externa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orbi.uliege.be/handle/2268/239969" TargetMode="Externa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en.wikipedia.org/wiki/Pebble-bed_reacto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terrestrialenergy.com/"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orld-nuclear-news.org/Articles/Moltex-Energy-raises-USD7-5-million-through-crowdf"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arbonengineering.com/"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muchadoaboutclimate.wordpress.com/2013/08/03/4-5-billion-years-of-the-earths-temperature/"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hart" Target="../charts/chart2.xml"/><Relationship Id="rId7" Type="http://schemas.openxmlformats.org/officeDocument/2006/relationships/image" Target="../media/image67.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chart" Target="../charts/chart4.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hyperlink" Target="https://metro.co.uk/2019/04/19/heartbreaking-moment-orangutan-takes-digger-david-attenboroughs-new-documentary-9258461/"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bloomberg.com/graphics/2018-rocket-cost/"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Ff1kTF9Zv3Y"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hyperlink" Target="https://www.quora.com/How-do-the-Saturn-V-and-other-rockets-compare-with-various-nuclear-bombs-in-terms-of-power-force-and-energy"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sciencedirect.com/science/article/pii/S0306261917313673" TargetMode="External"/><Relationship Id="rId2" Type="http://schemas.openxmlformats.org/officeDocument/2006/relationships/hyperlink" Target="https://www.sciencedirect.com/science/article/pii/S0959378015000072"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7C6CCC6-2BE5-4E42-96A4-D1E8E81A3D8E}" type="slidenum">
              <a:rPr lang="de-DE" smtClean="0"/>
              <a:t>1</a:t>
            </a:fld>
            <a:endParaRPr lang="de-DE"/>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27450"/>
            <a:ext cx="11702142" cy="5254262"/>
          </a:xfrm>
          <a:prstGeom prst="rect">
            <a:avLst/>
          </a:prstGeom>
        </p:spPr>
      </p:pic>
    </p:spTree>
    <p:extLst>
      <p:ext uri="{BB962C8B-B14F-4D97-AF65-F5344CB8AC3E}">
        <p14:creationId xmlns:p14="http://schemas.microsoft.com/office/powerpoint/2010/main" val="3489942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040" y="212725"/>
            <a:ext cx="12039600" cy="1325563"/>
          </a:xfrm>
        </p:spPr>
        <p:txBody>
          <a:bodyPr>
            <a:normAutofit/>
          </a:bodyPr>
          <a:lstStyle/>
          <a:p>
            <a:r>
              <a:rPr lang="fr-BE" sz="3600" dirty="0"/>
              <a:t>P</a:t>
            </a:r>
            <a:r>
              <a:rPr lang="fr-BE" sz="3600" dirty="0" smtClean="0"/>
              <a:t>ower plant </a:t>
            </a:r>
            <a:r>
              <a:rPr lang="fr-BE" sz="3600" dirty="0" err="1" smtClean="0"/>
              <a:t>can</a:t>
            </a:r>
            <a:r>
              <a:rPr lang="fr-BE" sz="3600" dirty="0" smtClean="0"/>
              <a:t> cool down </a:t>
            </a:r>
            <a:r>
              <a:rPr lang="fr-BE" sz="3600" dirty="0" err="1" smtClean="0"/>
              <a:t>with</a:t>
            </a:r>
            <a:r>
              <a:rPr lang="fr-BE" sz="3600" dirty="0" smtClean="0"/>
              <a:t> a </a:t>
            </a:r>
            <a:r>
              <a:rPr lang="fr-BE" sz="3600" dirty="0" err="1" smtClean="0"/>
              <a:t>fully</a:t>
            </a:r>
            <a:r>
              <a:rPr lang="fr-BE" sz="3600" dirty="0" smtClean="0"/>
              <a:t> </a:t>
            </a:r>
            <a:r>
              <a:rPr lang="fr-BE" sz="3600" dirty="0" err="1" smtClean="0"/>
              <a:t>closed</a:t>
            </a:r>
            <a:r>
              <a:rPr lang="fr-BE" sz="3600" dirty="0"/>
              <a:t>-</a:t>
            </a:r>
            <a:r>
              <a:rPr lang="fr-BE" sz="3600" dirty="0" smtClean="0"/>
              <a:t>circuit for water!</a:t>
            </a:r>
            <a:endParaRPr lang="en-US" sz="36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10</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26528"/>
            <a:ext cx="11582400" cy="3873691"/>
          </a:xfrm>
          <a:prstGeom prst="rect">
            <a:avLst/>
          </a:prstGeom>
        </p:spPr>
      </p:pic>
      <p:sp>
        <p:nvSpPr>
          <p:cNvPr id="7" name="ZoneTexte 6"/>
          <p:cNvSpPr txBox="1"/>
          <p:nvPr/>
        </p:nvSpPr>
        <p:spPr>
          <a:xfrm>
            <a:off x="304800" y="5892581"/>
            <a:ext cx="11582400" cy="646331"/>
          </a:xfrm>
          <a:prstGeom prst="rect">
            <a:avLst/>
          </a:prstGeom>
          <a:noFill/>
        </p:spPr>
        <p:txBody>
          <a:bodyPr wrap="square" rtlCol="0">
            <a:spAutoFit/>
          </a:bodyPr>
          <a:lstStyle/>
          <a:p>
            <a:r>
              <a:rPr lang="fr-BE" dirty="0" smtClean="0"/>
              <a:t>The 375 MW </a:t>
            </a:r>
            <a:r>
              <a:rPr lang="fr-BE" dirty="0" err="1" smtClean="0"/>
              <a:t>Twinerg</a:t>
            </a:r>
            <a:r>
              <a:rPr lang="fr-BE" dirty="0" smtClean="0"/>
              <a:t> power plant (2002-2016). The </a:t>
            </a:r>
            <a:r>
              <a:rPr lang="fr-BE" dirty="0" err="1" smtClean="0"/>
              <a:t>excess</a:t>
            </a:r>
            <a:r>
              <a:rPr lang="fr-BE" dirty="0"/>
              <a:t> </a:t>
            </a:r>
            <a:r>
              <a:rPr lang="fr-BE" dirty="0" err="1" smtClean="0"/>
              <a:t>heat</a:t>
            </a:r>
            <a:r>
              <a:rPr lang="fr-BE" dirty="0" smtClean="0"/>
              <a:t> for district </a:t>
            </a:r>
            <a:r>
              <a:rPr lang="fr-BE" dirty="0" err="1" smtClean="0"/>
              <a:t>heating</a:t>
            </a:r>
            <a:r>
              <a:rPr lang="fr-BE" dirty="0"/>
              <a:t> </a:t>
            </a:r>
            <a:r>
              <a:rPr lang="fr-BE" dirty="0" err="1" smtClean="0"/>
              <a:t>was</a:t>
            </a:r>
            <a:r>
              <a:rPr lang="fr-BE" dirty="0" smtClean="0"/>
              <a:t> </a:t>
            </a:r>
            <a:r>
              <a:rPr lang="fr-BE" dirty="0" err="1" smtClean="0"/>
              <a:t>dissipated</a:t>
            </a:r>
            <a:r>
              <a:rPr lang="fr-BE" dirty="0" smtClean="0"/>
              <a:t> in the </a:t>
            </a:r>
            <a:r>
              <a:rPr lang="fr-BE" dirty="0" err="1" smtClean="0"/>
              <a:t>atmosphere</a:t>
            </a:r>
            <a:r>
              <a:rPr lang="fr-BE" dirty="0" smtClean="0"/>
              <a:t> </a:t>
            </a:r>
            <a:r>
              <a:rPr lang="fr-BE" dirty="0" err="1" smtClean="0"/>
              <a:t>through</a:t>
            </a:r>
            <a:r>
              <a:rPr lang="fr-BE" dirty="0" smtClean="0"/>
              <a:t> a </a:t>
            </a:r>
            <a:r>
              <a:rPr lang="fr-BE" dirty="0" err="1" smtClean="0"/>
              <a:t>heat</a:t>
            </a:r>
            <a:r>
              <a:rPr lang="fr-BE" dirty="0" smtClean="0"/>
              <a:t> </a:t>
            </a:r>
            <a:r>
              <a:rPr lang="fr-BE" dirty="0" err="1" smtClean="0"/>
              <a:t>exchanger</a:t>
            </a:r>
            <a:r>
              <a:rPr lang="fr-BE" dirty="0" smtClean="0"/>
              <a:t> (on the </a:t>
            </a:r>
            <a:r>
              <a:rPr lang="fr-BE" dirty="0" err="1" smtClean="0"/>
              <a:t>left</a:t>
            </a:r>
            <a:r>
              <a:rPr lang="fr-BE" dirty="0" smtClean="0"/>
              <a:t> in the image).</a:t>
            </a:r>
            <a:endParaRPr lang="en-US" dirty="0"/>
          </a:p>
        </p:txBody>
      </p:sp>
    </p:spTree>
    <p:extLst>
      <p:ext uri="{BB962C8B-B14F-4D97-AF65-F5344CB8AC3E}">
        <p14:creationId xmlns:p14="http://schemas.microsoft.com/office/powerpoint/2010/main" val="115038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7C6CCC6-2BE5-4E42-96A4-D1E8E81A3D8E}" type="slidenum">
              <a:rPr lang="de-DE" smtClean="0"/>
              <a:t>11</a:t>
            </a:fld>
            <a:endParaRPr lang="de-DE"/>
          </a:p>
        </p:txBody>
      </p:sp>
      <mc:AlternateContent xmlns:mc="http://schemas.openxmlformats.org/markup-compatibility/2006" xmlns:a14="http://schemas.microsoft.com/office/drawing/2010/main">
        <mc:Choice Requires="a14">
          <p:sp>
            <p:nvSpPr>
              <p:cNvPr id="6" name="ZoneTexte 5"/>
              <p:cNvSpPr txBox="1"/>
              <p:nvPr/>
            </p:nvSpPr>
            <p:spPr>
              <a:xfrm>
                <a:off x="292968" y="1097371"/>
                <a:ext cx="6382453" cy="5624104"/>
              </a:xfrm>
              <a:prstGeom prst="rect">
                <a:avLst/>
              </a:prstGeom>
              <a:noFill/>
            </p:spPr>
            <p:txBody>
              <a:bodyPr wrap="square" rtlCol="0">
                <a:spAutoFit/>
              </a:bodyPr>
              <a:lstStyle/>
              <a:p>
                <a:endParaRPr lang="fr-FR" sz="2000" dirty="0" smtClean="0"/>
              </a:p>
              <a:p>
                <a:r>
                  <a:rPr lang="fr-FR" sz="2400" dirty="0" err="1" smtClean="0"/>
                  <a:t>Identified</a:t>
                </a:r>
                <a:r>
                  <a:rPr lang="fr-FR" sz="2400" dirty="0" smtClean="0"/>
                  <a:t> </a:t>
                </a:r>
                <a:r>
                  <a:rPr lang="fr-FR" sz="2400" dirty="0" err="1" smtClean="0"/>
                  <a:t>resources</a:t>
                </a:r>
                <a:r>
                  <a:rPr lang="fr-FR" sz="2400" dirty="0" smtClean="0"/>
                  <a:t> in Uranium : 8Mt (at a </a:t>
                </a:r>
                <a:r>
                  <a:rPr lang="fr-FR" sz="2400" dirty="0" err="1" smtClean="0"/>
                  <a:t>price</a:t>
                </a:r>
                <a:r>
                  <a:rPr lang="fr-FR" sz="2400" dirty="0" smtClean="0"/>
                  <a:t> </a:t>
                </a:r>
                <a:r>
                  <a:rPr lang="fr-FR" sz="2400" dirty="0"/>
                  <a:t>&lt;</a:t>
                </a:r>
                <a:r>
                  <a:rPr lang="fr-FR" sz="2400" dirty="0" smtClean="0"/>
                  <a:t>  260$/</a:t>
                </a:r>
                <a:r>
                  <a:rPr lang="fr-FR" sz="2400" dirty="0" err="1" smtClean="0"/>
                  <a:t>kgU</a:t>
                </a:r>
                <a:r>
                  <a:rPr lang="fr-FR" sz="2400" dirty="0" smtClean="0"/>
                  <a:t>).</a:t>
                </a:r>
              </a:p>
              <a:p>
                <a:endParaRPr lang="fr-FR" sz="2400" dirty="0"/>
              </a:p>
              <a:p>
                <a:r>
                  <a:rPr lang="fr-FR" sz="2400" dirty="0" err="1" smtClean="0"/>
                  <a:t>Evaluated</a:t>
                </a:r>
                <a:r>
                  <a:rPr lang="fr-FR" sz="2400" dirty="0" smtClean="0"/>
                  <a:t> </a:t>
                </a:r>
                <a:r>
                  <a:rPr lang="fr-FR" sz="2400" dirty="0" err="1" smtClean="0"/>
                  <a:t>terresterial</a:t>
                </a:r>
                <a:r>
                  <a:rPr lang="fr-FR" sz="2400" dirty="0" smtClean="0"/>
                  <a:t> </a:t>
                </a:r>
                <a:r>
                  <a:rPr lang="fr-FR" sz="2400" dirty="0" err="1" smtClean="0"/>
                  <a:t>ultimate</a:t>
                </a:r>
                <a:r>
                  <a:rPr lang="fr-FR" sz="2400" dirty="0" smtClean="0"/>
                  <a:t> resources: 72Mt (&lt;260$/</a:t>
                </a:r>
                <a:r>
                  <a:rPr lang="fr-FR" sz="2400" dirty="0" err="1" smtClean="0"/>
                  <a:t>kgU</a:t>
                </a:r>
                <a:r>
                  <a:rPr lang="fr-FR" sz="2400" dirty="0" smtClean="0"/>
                  <a:t>).</a:t>
                </a:r>
              </a:p>
              <a:p>
                <a:endParaRPr lang="fr-FR" sz="2400" dirty="0"/>
              </a:p>
              <a:p>
                <a:r>
                  <a:rPr lang="fr-FR" sz="2400" dirty="0" err="1" smtClean="0"/>
                  <a:t>These</a:t>
                </a:r>
                <a:r>
                  <a:rPr lang="fr-FR" sz="2400" dirty="0" smtClean="0"/>
                  <a:t> </a:t>
                </a:r>
                <a:r>
                  <a:rPr lang="fr-FR" sz="2400" dirty="0" err="1" smtClean="0"/>
                  <a:t>resources</a:t>
                </a:r>
                <a:r>
                  <a:rPr lang="fr-FR" sz="2400" dirty="0" smtClean="0"/>
                  <a:t> </a:t>
                </a:r>
                <a:r>
                  <a:rPr lang="fr-FR" sz="2400" dirty="0" err="1" smtClean="0"/>
                  <a:t>provide</a:t>
                </a:r>
                <a:r>
                  <a:rPr lang="fr-FR" sz="2400" dirty="0" smtClean="0"/>
                  <a:t> to </a:t>
                </a:r>
                <a:r>
                  <a:rPr lang="fr-FR" sz="2400" dirty="0" err="1" smtClean="0"/>
                  <a:t>our</a:t>
                </a:r>
                <a:r>
                  <a:rPr lang="fr-FR" sz="2400" dirty="0" smtClean="0"/>
                  <a:t> </a:t>
                </a:r>
                <a:r>
                  <a:rPr lang="fr-FR" sz="2400" dirty="0" err="1" smtClean="0"/>
                  <a:t>fleet</a:t>
                </a:r>
                <a:r>
                  <a:rPr lang="fr-FR" sz="2400" dirty="0" smtClean="0"/>
                  <a:t> of 8532 EPR: </a:t>
                </a:r>
                <a14:m>
                  <m:oMath xmlns:m="http://schemas.openxmlformats.org/officeDocument/2006/math">
                    <m:f>
                      <m:fPr>
                        <m:ctrlPr>
                          <a:rPr lang="fr-BE" sz="2400" b="0" i="1" smtClean="0">
                            <a:latin typeface="Cambria Math" panose="02040503050406030204" pitchFamily="18" charset="0"/>
                          </a:rPr>
                        </m:ctrlPr>
                      </m:fPr>
                      <m:num>
                        <m:r>
                          <a:rPr lang="fr-BE" sz="2400" b="0" i="1" smtClean="0">
                            <a:latin typeface="Cambria Math" panose="02040503050406030204" pitchFamily="18" charset="0"/>
                          </a:rPr>
                          <m:t>72∗</m:t>
                        </m:r>
                        <m:sSup>
                          <m:sSupPr>
                            <m:ctrlPr>
                              <a:rPr lang="fr-BE" sz="2400" b="0" i="1" smtClean="0">
                                <a:latin typeface="Cambria Math" panose="02040503050406030204" pitchFamily="18" charset="0"/>
                              </a:rPr>
                            </m:ctrlPr>
                          </m:sSupPr>
                          <m:e>
                            <m:r>
                              <a:rPr lang="fr-BE" sz="2400" b="0" i="1" smtClean="0">
                                <a:latin typeface="Cambria Math" panose="02040503050406030204" pitchFamily="18" charset="0"/>
                              </a:rPr>
                              <m:t>10</m:t>
                            </m:r>
                          </m:e>
                          <m:sup>
                            <m:r>
                              <a:rPr lang="fr-BE" sz="2400" b="0" i="1" smtClean="0">
                                <a:latin typeface="Cambria Math" panose="02040503050406030204" pitchFamily="18" charset="0"/>
                              </a:rPr>
                              <m:t>6</m:t>
                            </m:r>
                          </m:sup>
                        </m:sSup>
                      </m:num>
                      <m:den>
                        <m:r>
                          <a:rPr lang="fr-BE" sz="2400" b="0" i="1" smtClean="0">
                            <a:latin typeface="Cambria Math" panose="02040503050406030204" pitchFamily="18" charset="0"/>
                          </a:rPr>
                          <m:t>8532∗150</m:t>
                        </m:r>
                      </m:den>
                    </m:f>
                    <m:r>
                      <a:rPr lang="fr-BE" sz="2400" b="0" i="1" smtClean="0">
                        <a:latin typeface="Cambria Math" panose="02040503050406030204" pitchFamily="18" charset="0"/>
                      </a:rPr>
                      <m:t>=</m:t>
                    </m:r>
                    <m:r>
                      <a:rPr lang="fr-BE" sz="2400" b="0" i="1" smtClean="0">
                        <a:solidFill>
                          <a:srgbClr val="FF0000"/>
                        </a:solidFill>
                        <a:latin typeface="Cambria Math" panose="02040503050406030204" pitchFamily="18" charset="0"/>
                      </a:rPr>
                      <m:t> </m:t>
                    </m:r>
                  </m:oMath>
                </a14:m>
                <a:r>
                  <a:rPr lang="fr-FR" sz="2400" dirty="0" smtClean="0">
                    <a:solidFill>
                      <a:srgbClr val="FF0000"/>
                    </a:solidFill>
                  </a:rPr>
                  <a:t>56 </a:t>
                </a:r>
                <a:r>
                  <a:rPr lang="fr-FR" sz="2400" dirty="0" err="1" smtClean="0">
                    <a:solidFill>
                      <a:srgbClr val="FF0000"/>
                    </a:solidFill>
                  </a:rPr>
                  <a:t>years</a:t>
                </a:r>
                <a:r>
                  <a:rPr lang="fr-FR" sz="2400" dirty="0" smtClean="0">
                    <a:solidFill>
                      <a:srgbClr val="FF0000"/>
                    </a:solidFill>
                  </a:rPr>
                  <a:t> of </a:t>
                </a:r>
                <a:r>
                  <a:rPr lang="fr-FR" sz="2400" dirty="0" err="1" smtClean="0">
                    <a:solidFill>
                      <a:srgbClr val="FF0000"/>
                    </a:solidFill>
                  </a:rPr>
                  <a:t>autonomy</a:t>
                </a:r>
                <a:r>
                  <a:rPr lang="fr-FR" sz="2400" dirty="0" smtClean="0"/>
                  <a:t>. </a:t>
                </a:r>
              </a:p>
              <a:p>
                <a:endParaRPr lang="fr-FR" sz="2400" dirty="0"/>
              </a:p>
              <a:p>
                <a:endParaRPr lang="fr-FR" sz="2400" dirty="0" smtClean="0"/>
              </a:p>
              <a:p>
                <a:r>
                  <a:rPr lang="fr-FR" sz="2400" dirty="0" smtClean="0"/>
                  <a:t>Not </a:t>
                </a:r>
                <a:r>
                  <a:rPr lang="fr-FR" sz="2400" dirty="0" err="1" smtClean="0"/>
                  <a:t>that</a:t>
                </a:r>
                <a:r>
                  <a:rPr lang="fr-FR" sz="2400" dirty="0" smtClean="0"/>
                  <a:t> </a:t>
                </a:r>
                <a:r>
                  <a:rPr lang="fr-FR" sz="2400" dirty="0" err="1" smtClean="0"/>
                  <a:t>much</a:t>
                </a:r>
                <a:r>
                  <a:rPr lang="fr-FR" sz="2400" dirty="0" smtClean="0"/>
                  <a:t> </a:t>
                </a:r>
                <a:r>
                  <a:rPr lang="fr-FR" sz="2400" dirty="0" err="1" smtClean="0"/>
                  <a:t>because</a:t>
                </a:r>
                <a:r>
                  <a:rPr lang="fr-FR" sz="2400" dirty="0" smtClean="0"/>
                  <a:t> </a:t>
                </a:r>
                <a:r>
                  <a:rPr lang="fr-FR" sz="2400" dirty="0" err="1" smtClean="0"/>
                  <a:t>there</a:t>
                </a:r>
                <a:r>
                  <a:rPr lang="fr-FR" sz="2400" dirty="0" smtClean="0"/>
                  <a:t> </a:t>
                </a:r>
                <a:r>
                  <a:rPr lang="fr-FR" sz="2400" dirty="0" err="1" smtClean="0"/>
                  <a:t>is</a:t>
                </a:r>
                <a:r>
                  <a:rPr lang="fr-FR" sz="2400" dirty="0" smtClean="0"/>
                  <a:t> </a:t>
                </a:r>
                <a:r>
                  <a:rPr lang="fr-FR" sz="2400" dirty="0" err="1" smtClean="0"/>
                  <a:t>only</a:t>
                </a:r>
                <a:r>
                  <a:rPr lang="fr-FR" sz="2400" dirty="0" smtClean="0"/>
                  <a:t> 0.7% of </a:t>
                </a:r>
                <a:r>
                  <a:rPr lang="en-US" sz="2400" baseline="30000" dirty="0" smtClean="0"/>
                  <a:t>235</a:t>
                </a:r>
                <a:r>
                  <a:rPr lang="en-US" sz="2400" dirty="0" smtClean="0"/>
                  <a:t>U in uranium ore and 99.3% of  </a:t>
                </a:r>
                <a:r>
                  <a:rPr lang="en-US" sz="2400" baseline="30000" dirty="0" smtClean="0"/>
                  <a:t>238</a:t>
                </a:r>
                <a:r>
                  <a:rPr lang="en-US" sz="2400" dirty="0" smtClean="0"/>
                  <a:t>U which is not fissile. </a:t>
                </a:r>
                <a:endParaRPr lang="fr-FR" sz="2400" dirty="0" smtClean="0"/>
              </a:p>
              <a:p>
                <a:endParaRPr lang="fr-FR" sz="1400" dirty="0"/>
              </a:p>
            </p:txBody>
          </p:sp>
        </mc:Choice>
        <mc:Fallback xmlns="">
          <p:sp>
            <p:nvSpPr>
              <p:cNvPr id="6" name="ZoneTexte 5"/>
              <p:cNvSpPr txBox="1">
                <a:spLocks noRot="1" noChangeAspect="1" noMove="1" noResize="1" noEditPoints="1" noAdjustHandles="1" noChangeArrowheads="1" noChangeShapeType="1" noTextEdit="1"/>
              </p:cNvSpPr>
              <p:nvPr/>
            </p:nvSpPr>
            <p:spPr>
              <a:xfrm>
                <a:off x="292968" y="1097371"/>
                <a:ext cx="6382453" cy="5624104"/>
              </a:xfrm>
              <a:prstGeom prst="rect">
                <a:avLst/>
              </a:prstGeom>
              <a:blipFill>
                <a:blip r:embed="rId2"/>
                <a:stretch>
                  <a:fillRect l="-1433" r="-955"/>
                </a:stretch>
              </a:blipFill>
            </p:spPr>
            <p:txBody>
              <a:bodyPr/>
              <a:lstStyle/>
              <a:p>
                <a:r>
                  <a:rPr lang="en-US">
                    <a:noFill/>
                  </a:rPr>
                  <a:t> </a:t>
                </a:r>
              </a:p>
            </p:txBody>
          </p:sp>
        </mc:Fallback>
      </mc:AlternateContent>
      <p:sp>
        <p:nvSpPr>
          <p:cNvPr id="3" name="ZoneTexte 2"/>
          <p:cNvSpPr txBox="1"/>
          <p:nvPr/>
        </p:nvSpPr>
        <p:spPr>
          <a:xfrm>
            <a:off x="165329" y="6313671"/>
            <a:ext cx="4178071" cy="815608"/>
          </a:xfrm>
          <a:prstGeom prst="rect">
            <a:avLst/>
          </a:prstGeom>
          <a:noFill/>
        </p:spPr>
        <p:txBody>
          <a:bodyPr wrap="square" rtlCol="0">
            <a:spAutoFit/>
          </a:bodyPr>
          <a:lstStyle/>
          <a:p>
            <a:endParaRPr lang="fr-FR" i="1" dirty="0"/>
          </a:p>
          <a:p>
            <a:r>
              <a:rPr lang="fr-FR" sz="1100" dirty="0"/>
              <a:t>Source: AIEA : Uranium 2018, Resources, Production and </a:t>
            </a:r>
            <a:r>
              <a:rPr lang="fr-FR" sz="1100" dirty="0" smtClean="0"/>
              <a:t>Demand</a:t>
            </a:r>
          </a:p>
          <a:p>
            <a:endParaRPr lang="fr-FR" dirty="0"/>
          </a:p>
        </p:txBody>
      </p:sp>
      <p:sp>
        <p:nvSpPr>
          <p:cNvPr id="8" name="Titre 1"/>
          <p:cNvSpPr txBox="1">
            <a:spLocks/>
          </p:cNvSpPr>
          <p:nvPr/>
        </p:nvSpPr>
        <p:spPr>
          <a:xfrm>
            <a:off x="2796022" y="-73014"/>
            <a:ext cx="12039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600" dirty="0" smtClean="0"/>
              <a:t>But </a:t>
            </a:r>
            <a:r>
              <a:rPr lang="fr-BE" sz="3600" dirty="0" err="1" smtClean="0"/>
              <a:t>is</a:t>
            </a:r>
            <a:r>
              <a:rPr lang="fr-BE" sz="3600" dirty="0" smtClean="0"/>
              <a:t> </a:t>
            </a:r>
            <a:r>
              <a:rPr lang="fr-BE" sz="3600" dirty="0" err="1" smtClean="0"/>
              <a:t>there</a:t>
            </a:r>
            <a:r>
              <a:rPr lang="fr-BE" sz="3600" dirty="0" smtClean="0"/>
              <a:t> </a:t>
            </a:r>
            <a:r>
              <a:rPr lang="fr-BE" sz="3600" dirty="0" err="1" smtClean="0"/>
              <a:t>enough</a:t>
            </a:r>
            <a:r>
              <a:rPr lang="fr-BE" sz="3600" dirty="0" smtClean="0"/>
              <a:t> uranium?</a:t>
            </a:r>
            <a:endParaRPr lang="en-US" sz="3600" dirty="0"/>
          </a:p>
        </p:txBody>
      </p:sp>
      <p:sp>
        <p:nvSpPr>
          <p:cNvPr id="2" name="Rectangle 1"/>
          <p:cNvSpPr/>
          <p:nvPr/>
        </p:nvSpPr>
        <p:spPr>
          <a:xfrm>
            <a:off x="0" y="0"/>
            <a:ext cx="2143536" cy="261610"/>
          </a:xfrm>
          <a:prstGeom prst="rect">
            <a:avLst/>
          </a:prstGeom>
        </p:spPr>
        <p:txBody>
          <a:bodyPr wrap="none">
            <a:spAutoFit/>
          </a:bodyPr>
          <a:lstStyle/>
          <a:p>
            <a:r>
              <a:rPr lang="fr-FR" sz="1100" dirty="0" err="1"/>
              <a:t>Snowball</a:t>
            </a:r>
            <a:r>
              <a:rPr lang="fr-FR" sz="1100" dirty="0"/>
              <a:t> </a:t>
            </a:r>
            <a:r>
              <a:rPr lang="fr-FR" sz="1100" dirty="0" err="1"/>
              <a:t>effect</a:t>
            </a:r>
            <a:r>
              <a:rPr lang="fr-FR" sz="1100" dirty="0"/>
              <a:t>, but </a:t>
            </a:r>
            <a:r>
              <a:rPr lang="fr-FR" sz="1100" dirty="0" err="1"/>
              <a:t>under</a:t>
            </a:r>
            <a:r>
              <a:rPr lang="fr-FR" sz="1100" dirty="0"/>
              <a:t> control</a:t>
            </a:r>
          </a:p>
        </p:txBody>
      </p:sp>
      <p:sp>
        <p:nvSpPr>
          <p:cNvPr id="9" name="Rectangle 8"/>
          <p:cNvSpPr/>
          <p:nvPr/>
        </p:nvSpPr>
        <p:spPr>
          <a:xfrm>
            <a:off x="7075715" y="4282346"/>
            <a:ext cx="4872318" cy="2031325"/>
          </a:xfrm>
          <a:prstGeom prst="rect">
            <a:avLst/>
          </a:prstGeom>
        </p:spPr>
        <p:txBody>
          <a:bodyPr wrap="square">
            <a:spAutoFit/>
          </a:bodyPr>
          <a:lstStyle/>
          <a:p>
            <a:r>
              <a:rPr lang="fr-BE" dirty="0" smtClean="0">
                <a:solidFill>
                  <a:srgbClr val="222222"/>
                </a:solidFill>
              </a:rPr>
              <a:t>Fission of an </a:t>
            </a:r>
            <a:r>
              <a:rPr lang="fr-BE" dirty="0" err="1" smtClean="0">
                <a:solidFill>
                  <a:srgbClr val="222222"/>
                </a:solidFill>
              </a:rPr>
              <a:t>atom</a:t>
            </a:r>
            <a:r>
              <a:rPr lang="fr-BE" dirty="0" smtClean="0">
                <a:solidFill>
                  <a:srgbClr val="222222"/>
                </a:solidFill>
              </a:rPr>
              <a:t> </a:t>
            </a:r>
            <a:r>
              <a:rPr lang="fr-BE" dirty="0" err="1" smtClean="0">
                <a:solidFill>
                  <a:srgbClr val="222222"/>
                </a:solidFill>
              </a:rPr>
              <a:t>generates</a:t>
            </a:r>
            <a:r>
              <a:rPr lang="fr-BE" dirty="0" smtClean="0">
                <a:solidFill>
                  <a:srgbClr val="222222"/>
                </a:solidFill>
              </a:rPr>
              <a:t> in </a:t>
            </a:r>
            <a:r>
              <a:rPr lang="fr-BE" dirty="0" err="1" smtClean="0">
                <a:solidFill>
                  <a:srgbClr val="222222"/>
                </a:solidFill>
              </a:rPr>
              <a:t>average</a:t>
            </a:r>
            <a:r>
              <a:rPr lang="fr-BE" dirty="0" smtClean="0">
                <a:solidFill>
                  <a:srgbClr val="222222"/>
                </a:solidFill>
              </a:rPr>
              <a:t> </a:t>
            </a:r>
            <a:r>
              <a:rPr lang="fr-BE" dirty="0" err="1" smtClean="0">
                <a:solidFill>
                  <a:srgbClr val="222222"/>
                </a:solidFill>
              </a:rPr>
              <a:t>around</a:t>
            </a:r>
            <a:r>
              <a:rPr lang="fr-BE" dirty="0" smtClean="0">
                <a:solidFill>
                  <a:srgbClr val="222222"/>
                </a:solidFill>
              </a:rPr>
              <a:t> 200 MeV  of </a:t>
            </a:r>
            <a:r>
              <a:rPr lang="fr-BE" dirty="0" err="1" smtClean="0">
                <a:solidFill>
                  <a:srgbClr val="222222"/>
                </a:solidFill>
              </a:rPr>
              <a:t>energy</a:t>
            </a:r>
            <a:r>
              <a:rPr lang="fr-BE" dirty="0" smtClean="0">
                <a:solidFill>
                  <a:srgbClr val="222222"/>
                </a:solidFill>
              </a:rPr>
              <a:t>. </a:t>
            </a:r>
            <a:endParaRPr lang="en-US" dirty="0" smtClean="0"/>
          </a:p>
          <a:p>
            <a:r>
              <a:rPr lang="fr-BE" dirty="0" smtClean="0">
                <a:solidFill>
                  <a:srgbClr val="222222"/>
                </a:solidFill>
              </a:rPr>
              <a:t>186 MeV </a:t>
            </a:r>
            <a:r>
              <a:rPr lang="fr-BE" dirty="0" err="1" smtClean="0">
                <a:solidFill>
                  <a:srgbClr val="222222"/>
                </a:solidFill>
              </a:rPr>
              <a:t>directly</a:t>
            </a:r>
            <a:r>
              <a:rPr lang="fr-BE" dirty="0" smtClean="0">
                <a:solidFill>
                  <a:srgbClr val="222222"/>
                </a:solidFill>
              </a:rPr>
              <a:t>.</a:t>
            </a:r>
          </a:p>
          <a:p>
            <a:r>
              <a:rPr lang="fr-BE" dirty="0" smtClean="0">
                <a:solidFill>
                  <a:srgbClr val="222222"/>
                </a:solidFill>
              </a:rPr>
              <a:t>14 MeV </a:t>
            </a:r>
            <a:r>
              <a:rPr lang="fr-BE" dirty="0" err="1" smtClean="0">
                <a:solidFill>
                  <a:srgbClr val="222222"/>
                </a:solidFill>
              </a:rPr>
              <a:t>afterwards</a:t>
            </a:r>
            <a:r>
              <a:rPr lang="fr-BE" dirty="0" smtClean="0">
                <a:solidFill>
                  <a:srgbClr val="222222"/>
                </a:solidFill>
              </a:rPr>
              <a:t> due to a </a:t>
            </a:r>
            <a:r>
              <a:rPr lang="fr-BE" dirty="0" err="1" smtClean="0">
                <a:solidFill>
                  <a:srgbClr val="222222"/>
                </a:solidFill>
              </a:rPr>
              <a:t>degradation</a:t>
            </a:r>
            <a:r>
              <a:rPr lang="fr-BE" dirty="0" smtClean="0">
                <a:solidFill>
                  <a:srgbClr val="222222"/>
                </a:solidFill>
              </a:rPr>
              <a:t> of fission </a:t>
            </a:r>
            <a:r>
              <a:rPr lang="fr-BE" dirty="0" err="1" smtClean="0">
                <a:solidFill>
                  <a:srgbClr val="222222"/>
                </a:solidFill>
              </a:rPr>
              <a:t>products</a:t>
            </a:r>
            <a:r>
              <a:rPr lang="fr-BE" dirty="0" smtClean="0">
                <a:solidFill>
                  <a:srgbClr val="222222"/>
                </a:solidFill>
              </a:rPr>
              <a:t>. </a:t>
            </a:r>
          </a:p>
          <a:p>
            <a:r>
              <a:rPr lang="fr-BE" dirty="0" err="1" smtClean="0">
                <a:solidFill>
                  <a:srgbClr val="222222"/>
                </a:solidFill>
              </a:rPr>
              <a:t>Many</a:t>
            </a:r>
            <a:r>
              <a:rPr lang="fr-BE" dirty="0" smtClean="0">
                <a:solidFill>
                  <a:srgbClr val="222222"/>
                </a:solidFill>
              </a:rPr>
              <a:t> </a:t>
            </a:r>
            <a:r>
              <a:rPr lang="fr-BE" dirty="0" err="1" smtClean="0">
                <a:solidFill>
                  <a:srgbClr val="222222"/>
                </a:solidFill>
              </a:rPr>
              <a:t>different</a:t>
            </a:r>
            <a:r>
              <a:rPr lang="fr-BE" dirty="0" smtClean="0">
                <a:solidFill>
                  <a:srgbClr val="222222"/>
                </a:solidFill>
              </a:rPr>
              <a:t> types of fission </a:t>
            </a:r>
            <a:r>
              <a:rPr lang="fr-BE" dirty="0" err="1" smtClean="0">
                <a:solidFill>
                  <a:srgbClr val="222222"/>
                </a:solidFill>
              </a:rPr>
              <a:t>products</a:t>
            </a:r>
            <a:r>
              <a:rPr lang="fr-BE" dirty="0" smtClean="0">
                <a:solidFill>
                  <a:srgbClr val="222222"/>
                </a:solidFill>
              </a:rPr>
              <a:t> </a:t>
            </a:r>
            <a:r>
              <a:rPr lang="fr-BE" dirty="0" err="1" smtClean="0">
                <a:solidFill>
                  <a:srgbClr val="222222"/>
                </a:solidFill>
              </a:rPr>
              <a:t>can</a:t>
            </a:r>
            <a:r>
              <a:rPr lang="fr-BE" dirty="0" smtClean="0">
                <a:solidFill>
                  <a:srgbClr val="222222"/>
                </a:solidFill>
              </a:rPr>
              <a:t> </a:t>
            </a:r>
            <a:r>
              <a:rPr lang="fr-BE" dirty="0" err="1" smtClean="0">
                <a:solidFill>
                  <a:srgbClr val="222222"/>
                </a:solidFill>
              </a:rPr>
              <a:t>be</a:t>
            </a:r>
            <a:r>
              <a:rPr lang="fr-BE" dirty="0" smtClean="0">
                <a:solidFill>
                  <a:srgbClr val="222222"/>
                </a:solidFill>
              </a:rPr>
              <a:t> </a:t>
            </a:r>
            <a:r>
              <a:rPr lang="fr-BE" dirty="0" err="1" smtClean="0">
                <a:solidFill>
                  <a:srgbClr val="222222"/>
                </a:solidFill>
              </a:rPr>
              <a:t>produced</a:t>
            </a:r>
            <a:r>
              <a:rPr lang="fr-BE" dirty="0" smtClean="0">
                <a:solidFill>
                  <a:srgbClr val="222222"/>
                </a:solidFill>
              </a:rPr>
              <a:t>. </a:t>
            </a:r>
            <a:endParaRPr lang="fr-BE" dirty="0">
              <a:solidFill>
                <a:srgbClr val="222222"/>
              </a:solidFill>
            </a:endParaRPr>
          </a:p>
        </p:txBody>
      </p:sp>
      <p:pic>
        <p:nvPicPr>
          <p:cNvPr id="4" name="Picture 2" descr="Résultat de recherche d'images pour &quot;fission U235&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743" y="1332206"/>
            <a:ext cx="5595257" cy="295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64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12</a:t>
            </a:fld>
            <a:endParaRPr lang="de-DE"/>
          </a:p>
        </p:txBody>
      </p:sp>
      <p:sp>
        <p:nvSpPr>
          <p:cNvPr id="9" name="Titre 1"/>
          <p:cNvSpPr>
            <a:spLocks noGrp="1"/>
          </p:cNvSpPr>
          <p:nvPr>
            <p:ph type="title"/>
          </p:nvPr>
        </p:nvSpPr>
        <p:spPr>
          <a:xfrm>
            <a:off x="270837" y="-5280"/>
            <a:ext cx="10515600" cy="1325563"/>
          </a:xfrm>
        </p:spPr>
        <p:txBody>
          <a:bodyPr>
            <a:normAutofit/>
          </a:bodyPr>
          <a:lstStyle/>
          <a:p>
            <a:r>
              <a:rPr lang="fr-FR" sz="3600" dirty="0" smtClean="0"/>
              <a:t>But </a:t>
            </a:r>
            <a:r>
              <a:rPr lang="fr-FR" sz="3600" dirty="0" err="1" smtClean="0"/>
              <a:t>wait</a:t>
            </a:r>
            <a:r>
              <a:rPr lang="fr-FR" sz="3600" dirty="0" smtClean="0"/>
              <a:t> - </a:t>
            </a:r>
            <a:r>
              <a:rPr lang="fr-FR" sz="3600" dirty="0" err="1" smtClean="0"/>
              <a:t>there</a:t>
            </a:r>
            <a:r>
              <a:rPr lang="fr-FR" sz="3600" dirty="0" smtClean="0"/>
              <a:t> </a:t>
            </a:r>
            <a:r>
              <a:rPr lang="fr-FR" sz="3600" dirty="0" err="1" smtClean="0"/>
              <a:t>is</a:t>
            </a:r>
            <a:r>
              <a:rPr lang="fr-FR" sz="3600" dirty="0" smtClean="0"/>
              <a:t> </a:t>
            </a:r>
            <a:r>
              <a:rPr lang="fr-FR" sz="3600" dirty="0" err="1" smtClean="0"/>
              <a:t>plenty</a:t>
            </a:r>
            <a:r>
              <a:rPr lang="fr-FR" sz="3600" dirty="0" smtClean="0"/>
              <a:t> of </a:t>
            </a:r>
            <a:br>
              <a:rPr lang="fr-FR" sz="3600" dirty="0" smtClean="0"/>
            </a:br>
            <a:r>
              <a:rPr lang="fr-FR" sz="3600" dirty="0" smtClean="0"/>
              <a:t>uranium in the </a:t>
            </a:r>
            <a:r>
              <a:rPr lang="fr-FR" sz="3600" dirty="0" err="1" smtClean="0"/>
              <a:t>ocean</a:t>
            </a:r>
            <a:endParaRPr lang="fr-FR" sz="3600" dirty="0"/>
          </a:p>
        </p:txBody>
      </p:sp>
      <p:sp>
        <p:nvSpPr>
          <p:cNvPr id="10" name="Titre 1"/>
          <p:cNvSpPr txBox="1">
            <a:spLocks/>
          </p:cNvSpPr>
          <p:nvPr/>
        </p:nvSpPr>
        <p:spPr>
          <a:xfrm>
            <a:off x="-2111700" y="2989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400" dirty="0"/>
          </a:p>
        </p:txBody>
      </p:sp>
      <p:sp>
        <p:nvSpPr>
          <p:cNvPr id="11" name="ZoneTexte 10"/>
          <p:cNvSpPr txBox="1"/>
          <p:nvPr/>
        </p:nvSpPr>
        <p:spPr>
          <a:xfrm>
            <a:off x="74247" y="6269607"/>
            <a:ext cx="5218189" cy="538609"/>
          </a:xfrm>
          <a:prstGeom prst="rect">
            <a:avLst/>
          </a:prstGeom>
          <a:noFill/>
        </p:spPr>
        <p:txBody>
          <a:bodyPr wrap="square" rtlCol="0">
            <a:spAutoFit/>
          </a:bodyPr>
          <a:lstStyle/>
          <a:p>
            <a:endParaRPr lang="fr-FR" dirty="0"/>
          </a:p>
          <a:p>
            <a:r>
              <a:rPr lang="fr-FR" sz="1100" dirty="0"/>
              <a:t>Source</a:t>
            </a:r>
            <a:r>
              <a:rPr lang="fr-FR" sz="1100" dirty="0" smtClean="0"/>
              <a:t>: The Pacific Northwest National Laboratory, Global energy policy research</a:t>
            </a:r>
            <a:endParaRPr lang="fr-FR" dirty="0"/>
          </a:p>
        </p:txBody>
      </p:sp>
      <mc:AlternateContent xmlns:mc="http://schemas.openxmlformats.org/markup-compatibility/2006" xmlns:a14="http://schemas.microsoft.com/office/drawing/2010/main">
        <mc:Choice Requires="a14">
          <p:sp>
            <p:nvSpPr>
              <p:cNvPr id="2" name="Rectangle 1"/>
              <p:cNvSpPr/>
              <p:nvPr/>
            </p:nvSpPr>
            <p:spPr>
              <a:xfrm>
                <a:off x="0" y="1928763"/>
                <a:ext cx="6478824" cy="6832640"/>
              </a:xfrm>
              <a:prstGeom prst="rect">
                <a:avLst/>
              </a:prstGeom>
            </p:spPr>
            <p:txBody>
              <a:bodyPr wrap="square">
                <a:spAutoFit/>
              </a:bodyPr>
              <a:lstStyle/>
              <a:p>
                <a:r>
                  <a:rPr lang="fr-FR" sz="2400" dirty="0" smtClean="0"/>
                  <a:t>Uranium in the </a:t>
                </a:r>
                <a:r>
                  <a:rPr lang="fr-FR" sz="2400" dirty="0" err="1" smtClean="0"/>
                  <a:t>ocean</a:t>
                </a:r>
                <a:r>
                  <a:rPr lang="fr-FR" sz="2400" dirty="0" smtClean="0"/>
                  <a:t>:  4,5 Gt  (0.003 </a:t>
                </a:r>
                <a14:m>
                  <m:oMath xmlns:m="http://schemas.openxmlformats.org/officeDocument/2006/math">
                    <m:r>
                      <m:rPr>
                        <m:nor/>
                      </m:rPr>
                      <a:rPr lang="fr-FR" sz="2400" dirty="0"/>
                      <m:t>g</m:t>
                    </m:r>
                    <m:r>
                      <m:rPr>
                        <m:nor/>
                      </m:rPr>
                      <a:rPr lang="fr-BE" sz="2400" b="0" i="0" dirty="0" smtClean="0"/>
                      <m:t> </m:t>
                    </m:r>
                    <m:r>
                      <m:rPr>
                        <m:nor/>
                      </m:rPr>
                      <a:rPr lang="fr-BE" sz="2400" b="0" i="0" dirty="0" smtClean="0"/>
                      <m:t>per</m:t>
                    </m:r>
                  </m:oMath>
                </a14:m>
                <a:r>
                  <a:rPr lang="fr-FR" sz="2400" dirty="0" smtClean="0"/>
                  <a:t> ton of </a:t>
                </a:r>
                <a:r>
                  <a:rPr lang="fr-FR" sz="2400" dirty="0" err="1" smtClean="0"/>
                  <a:t>sea</a:t>
                </a:r>
                <a:r>
                  <a:rPr lang="fr-FR" sz="2400" dirty="0" smtClean="0"/>
                  <a:t> water).</a:t>
                </a:r>
              </a:p>
              <a:p>
                <a:endParaRPr lang="fr-FR" sz="2400" dirty="0" smtClean="0"/>
              </a:p>
              <a:p>
                <a:endParaRPr lang="fr-FR" sz="2400" dirty="0"/>
              </a:p>
              <a:p>
                <a:r>
                  <a:rPr lang="fr-FR" sz="2400" dirty="0" smtClean="0"/>
                  <a:t>Let us assume </a:t>
                </a:r>
                <a:r>
                  <a:rPr lang="fr-FR" sz="2400" dirty="0" err="1" smtClean="0"/>
                  <a:t>we</a:t>
                </a:r>
                <a:r>
                  <a:rPr lang="fr-FR" sz="2400" dirty="0" smtClean="0"/>
                  <a:t> </a:t>
                </a:r>
                <a:r>
                  <a:rPr lang="fr-FR" sz="2400" dirty="0" err="1" smtClean="0"/>
                  <a:t>can</a:t>
                </a:r>
                <a:r>
                  <a:rPr lang="fr-FR" sz="2400" dirty="0" smtClean="0"/>
                  <a:t> </a:t>
                </a:r>
                <a:r>
                  <a:rPr lang="fr-FR" sz="2400" dirty="0" err="1" smtClean="0"/>
                  <a:t>extract</a:t>
                </a:r>
                <a:r>
                  <a:rPr lang="fr-FR" sz="2400" dirty="0" smtClean="0"/>
                  <a:t> 10% of </a:t>
                </a:r>
                <a:r>
                  <a:rPr lang="fr-FR" sz="2400" dirty="0" err="1" smtClean="0"/>
                  <a:t>this</a:t>
                </a:r>
                <a:r>
                  <a:rPr lang="fr-FR" sz="2400" dirty="0" smtClean="0"/>
                  <a:t> </a:t>
                </a:r>
                <a:r>
                  <a:rPr lang="fr-FR" sz="2400" dirty="0" err="1" smtClean="0"/>
                  <a:t>resources</a:t>
                </a:r>
                <a:r>
                  <a:rPr lang="fr-FR" sz="2400" dirty="0"/>
                  <a:t> </a:t>
                </a:r>
                <a:r>
                  <a:rPr lang="fr-FR" sz="2400" dirty="0" smtClean="0"/>
                  <a:t>-  450 million tons</a:t>
                </a:r>
                <a:r>
                  <a:rPr lang="fr-FR" sz="2400" dirty="0"/>
                  <a:t> </a:t>
                </a:r>
                <a:r>
                  <a:rPr lang="fr-FR" sz="2400" dirty="0" smtClean="0"/>
                  <a:t>of uranium.</a:t>
                </a:r>
              </a:p>
              <a:p>
                <a:endParaRPr lang="fr-FR" sz="2400" dirty="0" smtClean="0"/>
              </a:p>
              <a:p>
                <a:endParaRPr lang="fr-FR" sz="2400" dirty="0"/>
              </a:p>
              <a:p>
                <a:r>
                  <a:rPr lang="en-US" sz="2400" dirty="0" smtClean="0"/>
                  <a:t>This equates to </a:t>
                </a:r>
                <a:r>
                  <a:rPr lang="fr-FR" sz="2400" dirty="0" smtClean="0">
                    <a:solidFill>
                      <a:srgbClr val="FF0000"/>
                    </a:solidFill>
                  </a:rPr>
                  <a:t>350 </a:t>
                </a:r>
                <a:r>
                  <a:rPr lang="fr-FR" sz="2400" dirty="0" err="1" smtClean="0">
                    <a:solidFill>
                      <a:srgbClr val="FF0000"/>
                    </a:solidFill>
                  </a:rPr>
                  <a:t>years</a:t>
                </a:r>
                <a:r>
                  <a:rPr lang="fr-FR" sz="2400" dirty="0" smtClean="0">
                    <a:solidFill>
                      <a:srgbClr val="FF0000"/>
                    </a:solidFill>
                  </a:rPr>
                  <a:t> </a:t>
                </a:r>
                <a:r>
                  <a:rPr lang="fr-FR" sz="2400" dirty="0" smtClean="0"/>
                  <a:t>of fuel for </a:t>
                </a:r>
                <a:r>
                  <a:rPr lang="fr-FR" sz="2400" dirty="0" err="1" smtClean="0"/>
                  <a:t>our</a:t>
                </a:r>
                <a:r>
                  <a:rPr lang="fr-FR" sz="2400" dirty="0" smtClean="0"/>
                  <a:t> </a:t>
                </a:r>
                <a:r>
                  <a:rPr lang="fr-FR" sz="2400" dirty="0" err="1" smtClean="0"/>
                  <a:t>fleet</a:t>
                </a:r>
                <a:r>
                  <a:rPr lang="fr-FR" sz="2400" dirty="0" smtClean="0"/>
                  <a:t> of 8532 EPR</a:t>
                </a:r>
                <a:r>
                  <a:rPr lang="fr-FR" dirty="0" smtClean="0"/>
                  <a:t>.</a:t>
                </a:r>
              </a:p>
              <a:p>
                <a:endParaRPr lang="fr-FR" dirty="0"/>
              </a:p>
              <a:p>
                <a:endParaRPr lang="fr-FR" dirty="0" smtClean="0"/>
              </a:p>
              <a:p>
                <a:endParaRPr lang="fr-FR" dirty="0" smtClean="0"/>
              </a:p>
              <a:p>
                <a:endParaRPr lang="fr-FR" dirty="0"/>
              </a:p>
              <a:p>
                <a:endParaRPr lang="fr-FR" i="1" dirty="0" smtClean="0"/>
              </a:p>
              <a:p>
                <a:endParaRPr lang="fr-FR" dirty="0"/>
              </a:p>
              <a:p>
                <a:endParaRPr lang="fr-FR" dirty="0" smtClean="0"/>
              </a:p>
              <a:p>
                <a:endParaRPr lang="fr-FR" dirty="0" smtClean="0"/>
              </a:p>
              <a:p>
                <a:endParaRPr lang="fr-FR" dirty="0"/>
              </a:p>
              <a:p>
                <a:endParaRPr lang="fr-FR" dirty="0" smtClean="0"/>
              </a:p>
              <a:p>
                <a:endParaRPr lang="fr-FR" dirty="0"/>
              </a:p>
            </p:txBody>
          </p:sp>
        </mc:Choice>
        <mc:Fallback xmlns="">
          <p:sp>
            <p:nvSpPr>
              <p:cNvPr id="2" name="Rectangle 1"/>
              <p:cNvSpPr>
                <a:spLocks noRot="1" noChangeAspect="1" noMove="1" noResize="1" noEditPoints="1" noAdjustHandles="1" noChangeArrowheads="1" noChangeShapeType="1" noTextEdit="1"/>
              </p:cNvSpPr>
              <p:nvPr/>
            </p:nvSpPr>
            <p:spPr>
              <a:xfrm>
                <a:off x="0" y="1928763"/>
                <a:ext cx="6478824" cy="6832640"/>
              </a:xfrm>
              <a:prstGeom prst="rect">
                <a:avLst/>
              </a:prstGeom>
              <a:blipFill>
                <a:blip r:embed="rId2"/>
                <a:stretch>
                  <a:fillRect l="-1411" t="-714"/>
                </a:stretch>
              </a:blipFill>
            </p:spPr>
            <p:txBody>
              <a:bodyPr/>
              <a:lstStyle/>
              <a:p>
                <a:r>
                  <a:rPr lang="en-US">
                    <a:noFill/>
                  </a:rPr>
                  <a:t> </a:t>
                </a:r>
              </a:p>
            </p:txBody>
          </p:sp>
        </mc:Fallback>
      </mc:AlternateContent>
      <p:pic>
        <p:nvPicPr>
          <p:cNvPr id="3" name="Image 2"/>
          <p:cNvPicPr>
            <a:picLocks noChangeAspect="1"/>
          </p:cNvPicPr>
          <p:nvPr/>
        </p:nvPicPr>
        <p:blipFill>
          <a:blip r:embed="rId3"/>
          <a:stretch>
            <a:fillRect/>
          </a:stretch>
        </p:blipFill>
        <p:spPr>
          <a:xfrm>
            <a:off x="6374182" y="120877"/>
            <a:ext cx="5502132" cy="6687339"/>
          </a:xfrm>
          <a:prstGeom prst="rect">
            <a:avLst/>
          </a:prstGeom>
        </p:spPr>
      </p:pic>
    </p:spTree>
    <p:extLst>
      <p:ext uri="{BB962C8B-B14F-4D97-AF65-F5344CB8AC3E}">
        <p14:creationId xmlns:p14="http://schemas.microsoft.com/office/powerpoint/2010/main" val="1381773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13</a:t>
            </a:fld>
            <a:endParaRPr lang="de-DE"/>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7775" y="1256145"/>
            <a:ext cx="5620880" cy="4517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Rectangle 5"/>
              <p:cNvSpPr/>
              <p:nvPr/>
            </p:nvSpPr>
            <p:spPr>
              <a:xfrm>
                <a:off x="175491" y="1450110"/>
                <a:ext cx="5754254" cy="7416005"/>
              </a:xfrm>
              <a:prstGeom prst="rect">
                <a:avLst/>
              </a:prstGeom>
            </p:spPr>
            <p:txBody>
              <a:bodyPr wrap="square">
                <a:spAutoFit/>
              </a:bodyPr>
              <a:lstStyle/>
              <a:p>
                <a:r>
                  <a:rPr lang="fr-BE" sz="2400" dirty="0" smtClean="0">
                    <a:solidFill>
                      <a:srgbClr val="000000"/>
                    </a:solidFill>
                  </a:rPr>
                  <a:t>For </a:t>
                </a:r>
                <a:r>
                  <a:rPr lang="fr-BE" sz="2400" dirty="0" err="1" smtClean="0">
                    <a:solidFill>
                      <a:srgbClr val="000000"/>
                    </a:solidFill>
                  </a:rPr>
                  <a:t>this</a:t>
                </a:r>
                <a:r>
                  <a:rPr lang="fr-BE" sz="2400" dirty="0" smtClean="0">
                    <a:solidFill>
                      <a:srgbClr val="000000"/>
                    </a:solidFill>
                  </a:rPr>
                  <a:t> </a:t>
                </a:r>
                <a:r>
                  <a:rPr lang="en-US" sz="2400" b="1" dirty="0" smtClean="0"/>
                  <a:t>Japanese experiment </a:t>
                </a:r>
                <a:r>
                  <a:rPr lang="en-US" sz="2400" dirty="0" smtClean="0">
                    <a:solidFill>
                      <a:srgbClr val="000000"/>
                    </a:solidFill>
                  </a:rPr>
                  <a:t>(in the late 1990s), </a:t>
                </a:r>
              </a:p>
              <a:p>
                <a:r>
                  <a:rPr lang="en-US" sz="2400" dirty="0" smtClean="0">
                    <a:solidFill>
                      <a:srgbClr val="000000"/>
                    </a:solidFill>
                  </a:rPr>
                  <a:t>1 </a:t>
                </a:r>
                <a:r>
                  <a:rPr lang="en-US" sz="2400" dirty="0">
                    <a:solidFill>
                      <a:srgbClr val="000000"/>
                    </a:solidFill>
                  </a:rPr>
                  <a:t>kg of uranium </a:t>
                </a:r>
                <a:r>
                  <a:rPr lang="en-US" sz="2400" dirty="0" smtClean="0">
                    <a:solidFill>
                      <a:srgbClr val="000000"/>
                    </a:solidFill>
                  </a:rPr>
                  <a:t>was collected over </a:t>
                </a:r>
                <a:r>
                  <a:rPr lang="en-US" sz="2400" dirty="0">
                    <a:solidFill>
                      <a:srgbClr val="000000"/>
                    </a:solidFill>
                  </a:rPr>
                  <a:t>240 </a:t>
                </a:r>
                <a:r>
                  <a:rPr lang="en-US" sz="2400" dirty="0" smtClean="0">
                    <a:solidFill>
                      <a:srgbClr val="000000"/>
                    </a:solidFill>
                  </a:rPr>
                  <a:t>days or around 1.5 kg per annum.  </a:t>
                </a:r>
              </a:p>
              <a:p>
                <a:endParaRPr lang="en-US" sz="2400" dirty="0">
                  <a:solidFill>
                    <a:srgbClr val="000000"/>
                  </a:solidFill>
                </a:endParaRPr>
              </a:p>
              <a:p>
                <a:r>
                  <a:rPr lang="en-US" sz="2400" dirty="0" smtClean="0">
                    <a:solidFill>
                      <a:srgbClr val="000000"/>
                    </a:solidFill>
                  </a:rPr>
                  <a:t>Dimension of the device: 8 m x 8 m = 64 m</a:t>
                </a:r>
                <a:r>
                  <a:rPr lang="en-US" sz="2400" baseline="30000" dirty="0" smtClean="0">
                    <a:solidFill>
                      <a:srgbClr val="000000"/>
                    </a:solidFill>
                  </a:rPr>
                  <a:t>2</a:t>
                </a:r>
                <a:r>
                  <a:rPr lang="en-US" sz="2400" dirty="0" smtClean="0">
                    <a:solidFill>
                      <a:srgbClr val="000000"/>
                    </a:solidFill>
                  </a:rPr>
                  <a:t>.</a:t>
                </a:r>
              </a:p>
              <a:p>
                <a:endParaRPr lang="fr-BE" sz="2400" baseline="30000" dirty="0">
                  <a:solidFill>
                    <a:srgbClr val="000000"/>
                  </a:solidFill>
                </a:endParaRPr>
              </a:p>
              <a:p>
                <a:endParaRPr lang="en-US" sz="2400" baseline="30000" dirty="0" smtClean="0">
                  <a:solidFill>
                    <a:srgbClr val="000000"/>
                  </a:solidFill>
                </a:endParaRPr>
              </a:p>
              <a:p>
                <a:r>
                  <a:rPr lang="fr-BE" sz="2400" dirty="0" smtClean="0">
                    <a:solidFill>
                      <a:srgbClr val="000000"/>
                    </a:solidFill>
                  </a:rPr>
                  <a:t>8532 </a:t>
                </a:r>
                <a:r>
                  <a:rPr lang="fr-BE" sz="2400" dirty="0" err="1" smtClean="0">
                    <a:solidFill>
                      <a:srgbClr val="000000"/>
                    </a:solidFill>
                  </a:rPr>
                  <a:t>EPRs</a:t>
                </a:r>
                <a:r>
                  <a:rPr lang="fr-BE" sz="2400" dirty="0" smtClean="0">
                    <a:solidFill>
                      <a:srgbClr val="000000"/>
                    </a:solidFill>
                  </a:rPr>
                  <a:t> </a:t>
                </a:r>
                <a:r>
                  <a:rPr lang="fr-BE" sz="2400" dirty="0" err="1" smtClean="0">
                    <a:solidFill>
                      <a:srgbClr val="000000"/>
                    </a:solidFill>
                  </a:rPr>
                  <a:t>needs</a:t>
                </a:r>
                <a:r>
                  <a:rPr lang="fr-BE" sz="2400" dirty="0" smtClean="0">
                    <a:solidFill>
                      <a:srgbClr val="000000"/>
                    </a:solidFill>
                  </a:rPr>
                  <a:t> 150 x 8532 = 1,279,800 t of uranium per </a:t>
                </a:r>
                <a:r>
                  <a:rPr lang="fr-BE" sz="2400" dirty="0" err="1" smtClean="0">
                    <a:solidFill>
                      <a:srgbClr val="000000"/>
                    </a:solidFill>
                  </a:rPr>
                  <a:t>year</a:t>
                </a:r>
                <a:r>
                  <a:rPr lang="fr-BE" sz="2400" dirty="0" smtClean="0">
                    <a:solidFill>
                      <a:srgbClr val="000000"/>
                    </a:solidFill>
                  </a:rPr>
                  <a:t>.</a:t>
                </a:r>
              </a:p>
              <a:p>
                <a:endParaRPr lang="fr-BE" sz="2400" dirty="0">
                  <a:solidFill>
                    <a:srgbClr val="000000"/>
                  </a:solidFill>
                </a:endParaRPr>
              </a:p>
              <a:p>
                <a:r>
                  <a:rPr lang="fr-BE" sz="2400" dirty="0" smtClean="0">
                    <a:solidFill>
                      <a:srgbClr val="000000"/>
                    </a:solidFill>
                  </a:rPr>
                  <a:t>Size of the </a:t>
                </a:r>
                <a:r>
                  <a:rPr lang="fr-BE" sz="2400" dirty="0" err="1" smtClean="0">
                    <a:solidFill>
                      <a:srgbClr val="000000"/>
                    </a:solidFill>
                  </a:rPr>
                  <a:t>collecting</a:t>
                </a:r>
                <a:r>
                  <a:rPr lang="fr-BE" sz="2400" dirty="0" smtClean="0">
                    <a:solidFill>
                      <a:srgbClr val="000000"/>
                    </a:solidFill>
                  </a:rPr>
                  <a:t> </a:t>
                </a:r>
                <a:r>
                  <a:rPr lang="fr-BE" sz="2400" dirty="0" err="1" smtClean="0">
                    <a:solidFill>
                      <a:srgbClr val="000000"/>
                    </a:solidFill>
                  </a:rPr>
                  <a:t>device</a:t>
                </a:r>
                <a:r>
                  <a:rPr lang="fr-BE" sz="2400" dirty="0" smtClean="0">
                    <a:solidFill>
                      <a:srgbClr val="000000"/>
                    </a:solidFill>
                  </a:rPr>
                  <a:t>: </a:t>
                </a:r>
                <a14:m>
                  <m:oMath xmlns:m="http://schemas.openxmlformats.org/officeDocument/2006/math">
                    <m:f>
                      <m:fPr>
                        <m:ctrlPr>
                          <a:rPr lang="fr-BE" sz="2400" i="1" smtClean="0">
                            <a:solidFill>
                              <a:srgbClr val="000000"/>
                            </a:solidFill>
                            <a:latin typeface="Cambria Math" panose="02040503050406030204" pitchFamily="18" charset="0"/>
                          </a:rPr>
                        </m:ctrlPr>
                      </m:fPr>
                      <m:num>
                        <m:r>
                          <a:rPr lang="fr-BE" sz="2400" b="0" i="1" smtClean="0">
                            <a:solidFill>
                              <a:srgbClr val="000000"/>
                            </a:solidFill>
                            <a:latin typeface="Cambria Math" panose="02040503050406030204" pitchFamily="18" charset="0"/>
                          </a:rPr>
                          <m:t>1,279,800,000</m:t>
                        </m:r>
                      </m:num>
                      <m:den>
                        <m:r>
                          <a:rPr lang="fr-BE" sz="2400" b="0" i="1" smtClean="0">
                            <a:solidFill>
                              <a:srgbClr val="000000"/>
                            </a:solidFill>
                            <a:latin typeface="Cambria Math" panose="02040503050406030204" pitchFamily="18" charset="0"/>
                          </a:rPr>
                          <m:t>1,5 ∗1,000,000</m:t>
                        </m:r>
                      </m:den>
                    </m:f>
                  </m:oMath>
                </a14:m>
                <a:r>
                  <a:rPr lang="fr-BE" sz="2400" dirty="0" smtClean="0">
                    <a:solidFill>
                      <a:srgbClr val="000000"/>
                    </a:solidFill>
                  </a:rPr>
                  <a:t>=</a:t>
                </a:r>
                <a:r>
                  <a:rPr lang="fr-BE" sz="2400" dirty="0" smtClean="0">
                    <a:solidFill>
                      <a:srgbClr val="FF0000"/>
                    </a:solidFill>
                  </a:rPr>
                  <a:t>853 km</a:t>
                </a:r>
                <a:r>
                  <a:rPr lang="fr-BE" sz="2400" baseline="30000" dirty="0" smtClean="0">
                    <a:solidFill>
                      <a:srgbClr val="FF0000"/>
                    </a:solidFill>
                  </a:rPr>
                  <a:t>2</a:t>
                </a:r>
                <a:endParaRPr lang="fr-BE" sz="2400" dirty="0" smtClean="0">
                  <a:solidFill>
                    <a:srgbClr val="FF0000"/>
                  </a:solidFill>
                </a:endParaRPr>
              </a:p>
              <a:p>
                <a:endParaRPr lang="fr-BE" sz="2400" baseline="30000" dirty="0">
                  <a:solidFill>
                    <a:srgbClr val="000000"/>
                  </a:solidFill>
                </a:endParaRPr>
              </a:p>
              <a:p>
                <a:endParaRPr lang="fr-BE" sz="2400" baseline="30000" dirty="0">
                  <a:solidFill>
                    <a:srgbClr val="000000"/>
                  </a:solidFill>
                </a:endParaRPr>
              </a:p>
              <a:p>
                <a:endParaRPr lang="fr-BE" sz="2400" baseline="30000" dirty="0" smtClean="0">
                  <a:solidFill>
                    <a:srgbClr val="000000"/>
                  </a:solidFill>
                </a:endParaRPr>
              </a:p>
              <a:p>
                <a:endParaRPr lang="en-US" sz="2400" baseline="30000" dirty="0" smtClean="0">
                  <a:solidFill>
                    <a:srgbClr val="000000"/>
                  </a:solidFill>
                </a:endParaRPr>
              </a:p>
              <a:p>
                <a:endParaRPr lang="fr-BE" sz="2400" baseline="30000" dirty="0">
                  <a:solidFill>
                    <a:srgbClr val="000000"/>
                  </a:solidFill>
                </a:endParaRPr>
              </a:p>
              <a:p>
                <a:endParaRPr lang="fr-BE" sz="2400" baseline="30000" dirty="0" smtClean="0">
                  <a:solidFill>
                    <a:srgbClr val="000000"/>
                  </a:solidFill>
                </a:endParaRPr>
              </a:p>
              <a:p>
                <a:endParaRPr lang="en-US" sz="2400" dirty="0" smtClean="0">
                  <a:solidFill>
                    <a:srgbClr val="000000"/>
                  </a:solidFill>
                </a:endParaRPr>
              </a:p>
              <a:p>
                <a:endParaRPr lang="fr-BE" sz="2400" dirty="0">
                  <a:solidFill>
                    <a:srgbClr val="000000"/>
                  </a:solidFill>
                </a:endParaRPr>
              </a:p>
              <a:p>
                <a:endParaRPr lang="fr-BE" sz="2400" dirty="0" smtClean="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75491" y="1450110"/>
                <a:ext cx="5754254" cy="7416005"/>
              </a:xfrm>
              <a:prstGeom prst="rect">
                <a:avLst/>
              </a:prstGeom>
              <a:blipFill>
                <a:blip r:embed="rId3"/>
                <a:stretch>
                  <a:fillRect l="-1695" t="-658" r="-1801"/>
                </a:stretch>
              </a:blipFill>
            </p:spPr>
            <p:txBody>
              <a:bodyPr/>
              <a:lstStyle/>
              <a:p>
                <a:r>
                  <a:rPr lang="en-US">
                    <a:noFill/>
                  </a:rPr>
                  <a:t> </a:t>
                </a:r>
              </a:p>
            </p:txBody>
          </p:sp>
        </mc:Fallback>
      </mc:AlternateContent>
    </p:spTree>
    <p:extLst>
      <p:ext uri="{BB962C8B-B14F-4D97-AF65-F5344CB8AC3E}">
        <p14:creationId xmlns:p14="http://schemas.microsoft.com/office/powerpoint/2010/main" val="1879621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14</a:t>
            </a:fld>
            <a:endParaRPr lang="de-DE"/>
          </a:p>
        </p:txBody>
      </p:sp>
      <p:sp>
        <p:nvSpPr>
          <p:cNvPr id="5" name="Titre 1"/>
          <p:cNvSpPr>
            <a:spLocks noGrp="1"/>
          </p:cNvSpPr>
          <p:nvPr>
            <p:ph type="title"/>
          </p:nvPr>
        </p:nvSpPr>
        <p:spPr>
          <a:xfrm>
            <a:off x="1440874" y="-190420"/>
            <a:ext cx="10515600" cy="1325563"/>
          </a:xfrm>
        </p:spPr>
        <p:txBody>
          <a:bodyPr>
            <a:normAutofit/>
          </a:bodyPr>
          <a:lstStyle/>
          <a:p>
            <a:r>
              <a:rPr lang="fr-FR" sz="3600" dirty="0" smtClean="0"/>
              <a:t>And </a:t>
            </a:r>
            <a:r>
              <a:rPr lang="fr-FR" sz="3600" dirty="0" err="1" smtClean="0"/>
              <a:t>there</a:t>
            </a:r>
            <a:r>
              <a:rPr lang="fr-FR" sz="3600" dirty="0" smtClean="0"/>
              <a:t> are </a:t>
            </a:r>
            <a:r>
              <a:rPr lang="fr-FR" sz="3600" dirty="0" err="1" smtClean="0"/>
              <a:t>fast</a:t>
            </a:r>
            <a:r>
              <a:rPr lang="fr-FR" sz="3600" dirty="0" smtClean="0"/>
              <a:t>-neutron (breeder) </a:t>
            </a:r>
            <a:r>
              <a:rPr lang="fr-FR" sz="3600" dirty="0" err="1" smtClean="0"/>
              <a:t>reactors</a:t>
            </a:r>
            <a:endParaRPr lang="fr-FR" sz="3600"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04966" y="1921123"/>
            <a:ext cx="5451508" cy="306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7928" y="1006701"/>
            <a:ext cx="6096000" cy="6001643"/>
          </a:xfrm>
          <a:prstGeom prst="rect">
            <a:avLst/>
          </a:prstGeom>
        </p:spPr>
        <p:txBody>
          <a:bodyPr>
            <a:spAutoFit/>
          </a:bodyPr>
          <a:lstStyle/>
          <a:p>
            <a:r>
              <a:rPr lang="en-US" sz="2400" dirty="0" smtClean="0">
                <a:solidFill>
                  <a:srgbClr val="222222"/>
                </a:solidFill>
              </a:rPr>
              <a:t>Fast-breeder </a:t>
            </a:r>
            <a:r>
              <a:rPr lang="en-US" sz="2400" dirty="0">
                <a:solidFill>
                  <a:srgbClr val="222222"/>
                </a:solidFill>
              </a:rPr>
              <a:t>reactors could, in principle, extract almost all of the energy contained in</a:t>
            </a:r>
            <a:r>
              <a:rPr lang="en-US" sz="2400" dirty="0"/>
              <a:t> </a:t>
            </a:r>
            <a:r>
              <a:rPr lang="en-US" sz="2400" dirty="0" smtClean="0"/>
              <a:t>uranium</a:t>
            </a:r>
            <a:r>
              <a:rPr lang="en-US" sz="2400" dirty="0" smtClean="0">
                <a:solidFill>
                  <a:srgbClr val="222222"/>
                </a:solidFill>
              </a:rPr>
              <a:t>, </a:t>
            </a:r>
            <a:r>
              <a:rPr lang="en-US" sz="2400" dirty="0">
                <a:solidFill>
                  <a:srgbClr val="222222"/>
                </a:solidFill>
              </a:rPr>
              <a:t>decreasing fuel requirements by </a:t>
            </a:r>
            <a:r>
              <a:rPr lang="en-US" sz="2400" dirty="0" smtClean="0">
                <a:solidFill>
                  <a:srgbClr val="222222"/>
                </a:solidFill>
              </a:rPr>
              <a:t>at least a </a:t>
            </a:r>
            <a:r>
              <a:rPr lang="en-US" sz="2400" dirty="0">
                <a:solidFill>
                  <a:srgbClr val="FF0000"/>
                </a:solidFill>
              </a:rPr>
              <a:t>factor of </a:t>
            </a:r>
            <a:r>
              <a:rPr lang="en-US" sz="2400" dirty="0" smtClean="0">
                <a:solidFill>
                  <a:srgbClr val="FF0000"/>
                </a:solidFill>
              </a:rPr>
              <a:t>50 </a:t>
            </a:r>
            <a:r>
              <a:rPr lang="en-US" sz="2400" dirty="0">
                <a:solidFill>
                  <a:srgbClr val="222222"/>
                </a:solidFill>
              </a:rPr>
              <a:t>compared to widely used </a:t>
            </a:r>
            <a:r>
              <a:rPr lang="en-US" sz="2400" dirty="0" smtClean="0">
                <a:solidFill>
                  <a:srgbClr val="222222"/>
                </a:solidFill>
              </a:rPr>
              <a:t>Pressured Water Reactors. </a:t>
            </a:r>
          </a:p>
          <a:p>
            <a:endParaRPr lang="fr-BE" sz="2400" dirty="0" smtClean="0">
              <a:solidFill>
                <a:srgbClr val="222222"/>
              </a:solidFill>
            </a:endParaRPr>
          </a:p>
          <a:p>
            <a:r>
              <a:rPr lang="fr-BE" sz="2400" dirty="0" smtClean="0"/>
              <a:t>Land </a:t>
            </a:r>
            <a:r>
              <a:rPr lang="fr-BE" sz="2400" dirty="0" err="1" smtClean="0"/>
              <a:t>reserves</a:t>
            </a:r>
            <a:r>
              <a:rPr lang="fr-BE" sz="2400" dirty="0" smtClean="0"/>
              <a:t>: 56*50 = </a:t>
            </a:r>
            <a:r>
              <a:rPr lang="fr-BE" sz="2400" b="1" dirty="0" smtClean="0"/>
              <a:t>2800 </a:t>
            </a:r>
            <a:r>
              <a:rPr lang="fr-BE" sz="2400" b="1" dirty="0" err="1" smtClean="0"/>
              <a:t>years</a:t>
            </a:r>
            <a:endParaRPr lang="fr-BE" sz="2400" b="1" dirty="0" smtClean="0"/>
          </a:p>
          <a:p>
            <a:endParaRPr lang="fr-BE" sz="2400" dirty="0"/>
          </a:p>
          <a:p>
            <a:r>
              <a:rPr lang="fr-BE" sz="2400" dirty="0" smtClean="0"/>
              <a:t>Land </a:t>
            </a:r>
            <a:r>
              <a:rPr lang="fr-BE" sz="2400" dirty="0" err="1" smtClean="0"/>
              <a:t>reserves</a:t>
            </a:r>
            <a:r>
              <a:rPr lang="fr-BE" sz="2400" dirty="0" smtClean="0"/>
              <a:t> + 10% </a:t>
            </a:r>
            <a:r>
              <a:rPr lang="fr-BE" sz="2400" dirty="0" err="1" smtClean="0"/>
              <a:t>sea</a:t>
            </a:r>
            <a:r>
              <a:rPr lang="fr-BE" sz="2400" dirty="0" smtClean="0"/>
              <a:t> water </a:t>
            </a:r>
            <a:r>
              <a:rPr lang="fr-BE" sz="2400" dirty="0" err="1" smtClean="0"/>
              <a:t>reserves</a:t>
            </a:r>
            <a:r>
              <a:rPr lang="fr-BE" sz="2400" dirty="0" smtClean="0"/>
              <a:t>:</a:t>
            </a:r>
          </a:p>
          <a:p>
            <a:r>
              <a:rPr lang="fr-BE" sz="2400" dirty="0" smtClean="0"/>
              <a:t>(56 + 350)*50 = </a:t>
            </a:r>
            <a:r>
              <a:rPr lang="fr-BE" sz="2400" b="1" dirty="0" smtClean="0">
                <a:solidFill>
                  <a:srgbClr val="FF0000"/>
                </a:solidFill>
              </a:rPr>
              <a:t>20,300 </a:t>
            </a:r>
            <a:r>
              <a:rPr lang="fr-BE" sz="2400" b="1" dirty="0" err="1" smtClean="0">
                <a:solidFill>
                  <a:srgbClr val="FF0000"/>
                </a:solidFill>
              </a:rPr>
              <a:t>years</a:t>
            </a:r>
            <a:endParaRPr lang="fr-BE" sz="2400" b="1" dirty="0" smtClean="0">
              <a:solidFill>
                <a:srgbClr val="FF0000"/>
              </a:solidFill>
            </a:endParaRPr>
          </a:p>
          <a:p>
            <a:endParaRPr lang="fr-BE" sz="2400" b="1" dirty="0">
              <a:solidFill>
                <a:srgbClr val="FF0000"/>
              </a:solidFill>
            </a:endParaRPr>
          </a:p>
          <a:p>
            <a:r>
              <a:rPr lang="en-US" sz="2400" dirty="0" smtClean="0"/>
              <a:t>Two </a:t>
            </a:r>
            <a:r>
              <a:rPr lang="en-US" sz="2400" dirty="0"/>
              <a:t>commercially operating </a:t>
            </a:r>
            <a:r>
              <a:rPr lang="en-US" sz="2400" dirty="0" smtClean="0"/>
              <a:t>fast-neutron reactors: the </a:t>
            </a:r>
            <a:r>
              <a:rPr lang="en-US" sz="2400" dirty="0"/>
              <a:t>BN-600 </a:t>
            </a:r>
            <a:r>
              <a:rPr lang="en-US" sz="2400" dirty="0" smtClean="0"/>
              <a:t>reactor (560 </a:t>
            </a:r>
            <a:r>
              <a:rPr lang="en-US" sz="2400" dirty="0" err="1" smtClean="0"/>
              <a:t>MWe</a:t>
            </a:r>
            <a:r>
              <a:rPr lang="en-US" sz="2400" dirty="0" smtClean="0"/>
              <a:t>) and </a:t>
            </a:r>
            <a:r>
              <a:rPr lang="en-US" sz="2400" dirty="0"/>
              <a:t>the BN-800 </a:t>
            </a:r>
            <a:r>
              <a:rPr lang="en-US" sz="2400" dirty="0" smtClean="0"/>
              <a:t>reactor (880 </a:t>
            </a:r>
            <a:r>
              <a:rPr lang="en-US" sz="2400" dirty="0" err="1" smtClean="0"/>
              <a:t>MWe</a:t>
            </a:r>
            <a:r>
              <a:rPr lang="en-US" sz="2400" dirty="0" smtClean="0"/>
              <a:t>). Sodium-cooled reactors.</a:t>
            </a:r>
            <a:endParaRPr lang="fr-BE" sz="2400" dirty="0" smtClean="0"/>
          </a:p>
          <a:p>
            <a:endParaRPr lang="fr-BE" sz="2400" dirty="0">
              <a:solidFill>
                <a:srgbClr val="222222"/>
              </a:solidFill>
            </a:endParaRPr>
          </a:p>
        </p:txBody>
      </p:sp>
    </p:spTree>
    <p:extLst>
      <p:ext uri="{BB962C8B-B14F-4D97-AF65-F5344CB8AC3E}">
        <p14:creationId xmlns:p14="http://schemas.microsoft.com/office/powerpoint/2010/main" val="274606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15</a:t>
            </a:fld>
            <a:endParaRPr lang="de-DE"/>
          </a:p>
        </p:txBody>
      </p:sp>
      <p:pic>
        <p:nvPicPr>
          <p:cNvPr id="2050" name="Picture 2" descr="Résultat de recherche d'images pour &quot;bn 800 fast react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2" y="1717961"/>
            <a:ext cx="5890378" cy="3919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22281" y="233281"/>
            <a:ext cx="4597797" cy="615553"/>
          </a:xfrm>
          <a:prstGeom prst="rect">
            <a:avLst/>
          </a:prstGeom>
        </p:spPr>
        <p:txBody>
          <a:bodyPr wrap="none">
            <a:spAutoFit/>
          </a:bodyPr>
          <a:lstStyle/>
          <a:p>
            <a:r>
              <a:rPr lang="en-US" b="1" dirty="0">
                <a:solidFill>
                  <a:srgbClr val="222222"/>
                </a:solidFill>
                <a:latin typeface="Arial" panose="020B0604020202020204" pitchFamily="34" charset="0"/>
              </a:rPr>
              <a:t> </a:t>
            </a:r>
            <a:r>
              <a:rPr lang="en-US" sz="3400" dirty="0" smtClean="0">
                <a:solidFill>
                  <a:srgbClr val="222222"/>
                </a:solidFill>
                <a:latin typeface="+mj-lt"/>
              </a:rPr>
              <a:t>BN-800 </a:t>
            </a:r>
            <a:r>
              <a:rPr lang="en-US" sz="3400" dirty="0" err="1" smtClean="0">
                <a:solidFill>
                  <a:srgbClr val="222222"/>
                </a:solidFill>
                <a:latin typeface="+mj-lt"/>
              </a:rPr>
              <a:t>Beloïarsk</a:t>
            </a:r>
            <a:r>
              <a:rPr lang="en-US" sz="3400" dirty="0" smtClean="0">
                <a:solidFill>
                  <a:srgbClr val="222222"/>
                </a:solidFill>
                <a:latin typeface="+mj-lt"/>
              </a:rPr>
              <a:t> reactor</a:t>
            </a:r>
            <a:endParaRPr lang="en-US" sz="3400" dirty="0">
              <a:latin typeface="+mj-lt"/>
            </a:endParaRPr>
          </a:p>
        </p:txBody>
      </p:sp>
      <p:pic>
        <p:nvPicPr>
          <p:cNvPr id="6" name="Image 5"/>
          <p:cNvPicPr>
            <a:picLocks noChangeAspect="1"/>
          </p:cNvPicPr>
          <p:nvPr/>
        </p:nvPicPr>
        <p:blipFill>
          <a:blip r:embed="rId3"/>
          <a:stretch>
            <a:fillRect/>
          </a:stretch>
        </p:blipFill>
        <p:spPr>
          <a:xfrm>
            <a:off x="6481698" y="1713789"/>
            <a:ext cx="5393087" cy="3923713"/>
          </a:xfrm>
          <a:prstGeom prst="rect">
            <a:avLst/>
          </a:prstGeom>
        </p:spPr>
      </p:pic>
      <p:sp>
        <p:nvSpPr>
          <p:cNvPr id="7" name="ZoneTexte 6"/>
          <p:cNvSpPr txBox="1"/>
          <p:nvPr/>
        </p:nvSpPr>
        <p:spPr>
          <a:xfrm>
            <a:off x="21881" y="24064"/>
            <a:ext cx="3200400" cy="261610"/>
          </a:xfrm>
          <a:prstGeom prst="rect">
            <a:avLst/>
          </a:prstGeom>
          <a:noFill/>
        </p:spPr>
        <p:txBody>
          <a:bodyPr wrap="square" rtlCol="0">
            <a:spAutoFit/>
          </a:bodyPr>
          <a:lstStyle/>
          <a:p>
            <a:r>
              <a:rPr lang="fr-FR" sz="1100" dirty="0" smtClean="0"/>
              <a:t>Unlimited power! (well, almost)</a:t>
            </a:r>
            <a:endParaRPr lang="fr-FR" sz="1100" dirty="0"/>
          </a:p>
        </p:txBody>
      </p:sp>
    </p:spTree>
    <p:extLst>
      <p:ext uri="{BB962C8B-B14F-4D97-AF65-F5344CB8AC3E}">
        <p14:creationId xmlns:p14="http://schemas.microsoft.com/office/powerpoint/2010/main" val="1710764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16</a:t>
            </a:fld>
            <a:endParaRPr lang="de-DE"/>
          </a:p>
        </p:txBody>
      </p:sp>
      <p:pic>
        <p:nvPicPr>
          <p:cNvPr id="2" name="Image 1"/>
          <p:cNvPicPr>
            <a:picLocks noChangeAspect="1"/>
          </p:cNvPicPr>
          <p:nvPr/>
        </p:nvPicPr>
        <p:blipFill>
          <a:blip r:embed="rId2"/>
          <a:stretch>
            <a:fillRect/>
          </a:stretch>
        </p:blipFill>
        <p:spPr>
          <a:xfrm>
            <a:off x="1599526" y="332510"/>
            <a:ext cx="8491545" cy="6318683"/>
          </a:xfrm>
          <a:prstGeom prst="rect">
            <a:avLst/>
          </a:prstGeom>
        </p:spPr>
      </p:pic>
      <p:sp>
        <p:nvSpPr>
          <p:cNvPr id="3" name="Rectangle 2"/>
          <p:cNvSpPr/>
          <p:nvPr/>
        </p:nvSpPr>
        <p:spPr>
          <a:xfrm>
            <a:off x="146863" y="70900"/>
            <a:ext cx="1343638" cy="261610"/>
          </a:xfrm>
          <a:prstGeom prst="rect">
            <a:avLst/>
          </a:prstGeom>
        </p:spPr>
        <p:txBody>
          <a:bodyPr wrap="none">
            <a:spAutoFit/>
          </a:bodyPr>
          <a:lstStyle/>
          <a:p>
            <a:r>
              <a:rPr lang="fr-FR" sz="1100" dirty="0"/>
              <a:t>ASTRID </a:t>
            </a:r>
            <a:r>
              <a:rPr lang="fr-FR" sz="1100" dirty="0" err="1" smtClean="0"/>
              <a:t>into</a:t>
            </a:r>
            <a:r>
              <a:rPr lang="fr-FR" sz="1100" dirty="0" smtClean="0"/>
              <a:t> </a:t>
            </a:r>
            <a:r>
              <a:rPr lang="fr-FR" sz="1100" dirty="0" err="1" smtClean="0"/>
              <a:t>oblivion</a:t>
            </a:r>
            <a:endParaRPr lang="fr-FR" sz="1100" dirty="0"/>
          </a:p>
        </p:txBody>
      </p:sp>
    </p:spTree>
    <p:extLst>
      <p:ext uri="{BB962C8B-B14F-4D97-AF65-F5344CB8AC3E}">
        <p14:creationId xmlns:p14="http://schemas.microsoft.com/office/powerpoint/2010/main" val="868207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5300" y="0"/>
            <a:ext cx="10515600" cy="1325563"/>
          </a:xfrm>
        </p:spPr>
        <p:txBody>
          <a:bodyPr/>
          <a:lstStyle/>
          <a:p>
            <a:r>
              <a:rPr lang="en-US" dirty="0" err="1" smtClean="0"/>
              <a:t>Wunderland</a:t>
            </a:r>
            <a:r>
              <a:rPr lang="en-US" dirty="0" smtClean="0"/>
              <a:t> </a:t>
            </a:r>
            <a:r>
              <a:rPr lang="en-US" dirty="0" err="1" smtClean="0"/>
              <a:t>Kalkar</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17</a:t>
            </a:fld>
            <a:endParaRPr lang="de-DE"/>
          </a:p>
        </p:txBody>
      </p:sp>
      <p:pic>
        <p:nvPicPr>
          <p:cNvPr id="1026" name="Picture 2" descr="https://upload.wikimedia.org/wikipedia/commons/a/a0/SchnellerBrueterKalk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51594"/>
            <a:ext cx="6177643" cy="53587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68886" y="1578799"/>
            <a:ext cx="5323114" cy="4524315"/>
          </a:xfrm>
          <a:prstGeom prst="rect">
            <a:avLst/>
          </a:prstGeom>
        </p:spPr>
        <p:txBody>
          <a:bodyPr wrap="square">
            <a:spAutoFit/>
          </a:bodyPr>
          <a:lstStyle/>
          <a:p>
            <a:r>
              <a:rPr lang="en-US" sz="2400" dirty="0"/>
              <a:t>The SNR-300 was a fast breeder sodium cooled nuclear reactor built near the town of </a:t>
            </a:r>
            <a:r>
              <a:rPr lang="en-US" sz="2400" dirty="0" err="1" smtClean="0"/>
              <a:t>Kalkar</a:t>
            </a:r>
            <a:r>
              <a:rPr lang="en-US" sz="2400" dirty="0" smtClean="0"/>
              <a:t> (Germany).</a:t>
            </a:r>
          </a:p>
          <a:p>
            <a:endParaRPr lang="en-US" sz="2400" dirty="0"/>
          </a:p>
          <a:p>
            <a:r>
              <a:rPr lang="en-US" sz="2400" dirty="0" smtClean="0"/>
              <a:t>The </a:t>
            </a:r>
            <a:r>
              <a:rPr lang="en-US" sz="2400" dirty="0"/>
              <a:t>reactor was </a:t>
            </a:r>
            <a:r>
              <a:rPr lang="en-US" sz="2400" dirty="0" smtClean="0"/>
              <a:t>completed in 1985 </a:t>
            </a:r>
            <a:r>
              <a:rPr lang="en-US" sz="2400" dirty="0"/>
              <a:t>but never taken online. SNR-300 was to output 327 megawatts. The project cost about </a:t>
            </a:r>
            <a:r>
              <a:rPr lang="en-US" sz="2400" dirty="0" smtClean="0"/>
              <a:t> 3.5 billion €. 250 million € financed by Belgium.</a:t>
            </a:r>
          </a:p>
          <a:p>
            <a:endParaRPr lang="en-US" sz="2400" dirty="0"/>
          </a:p>
          <a:p>
            <a:r>
              <a:rPr lang="en-US" sz="2400" dirty="0" smtClean="0"/>
              <a:t>The </a:t>
            </a:r>
            <a:r>
              <a:rPr lang="en-US" sz="2400" dirty="0"/>
              <a:t>site is now the location of a theme park, </a:t>
            </a:r>
            <a:r>
              <a:rPr lang="en-US" sz="2400" dirty="0" err="1"/>
              <a:t>Wunderland</a:t>
            </a:r>
            <a:r>
              <a:rPr lang="en-US" sz="2400" dirty="0"/>
              <a:t> </a:t>
            </a:r>
            <a:r>
              <a:rPr lang="en-US" sz="2400" dirty="0" err="1" smtClean="0"/>
              <a:t>Kalkar</a:t>
            </a:r>
            <a:r>
              <a:rPr lang="en-US" sz="2400" dirty="0" smtClean="0"/>
              <a:t>.</a:t>
            </a:r>
            <a:endParaRPr lang="en-US" sz="2400" dirty="0"/>
          </a:p>
        </p:txBody>
      </p:sp>
    </p:spTree>
    <p:extLst>
      <p:ext uri="{BB962C8B-B14F-4D97-AF65-F5344CB8AC3E}">
        <p14:creationId xmlns:p14="http://schemas.microsoft.com/office/powerpoint/2010/main" val="782467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7878" y="-49548"/>
            <a:ext cx="10515600" cy="1325563"/>
          </a:xfrm>
        </p:spPr>
        <p:txBody>
          <a:bodyPr>
            <a:normAutofit/>
          </a:bodyPr>
          <a:lstStyle/>
          <a:p>
            <a:r>
              <a:rPr lang="fr-BE" sz="4000" dirty="0" err="1" smtClean="0"/>
              <a:t>Safety</a:t>
            </a:r>
            <a:r>
              <a:rPr lang="fr-BE" sz="4000" dirty="0" smtClean="0"/>
              <a:t> issues of </a:t>
            </a:r>
            <a:r>
              <a:rPr lang="fr-BE" sz="4000" dirty="0" err="1" smtClean="0"/>
              <a:t>nuclear</a:t>
            </a:r>
            <a:r>
              <a:rPr lang="fr-BE" sz="4000" dirty="0" smtClean="0"/>
              <a:t> power</a:t>
            </a:r>
            <a:endParaRPr lang="en-US" sz="40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18</a:t>
            </a:fld>
            <a:endParaRPr lang="de-DE"/>
          </a:p>
        </p:txBody>
      </p:sp>
      <p:pic>
        <p:nvPicPr>
          <p:cNvPr id="3074" name="Picture 2" descr="Communication in the Fukushima Cri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52" y="1641032"/>
            <a:ext cx="6199331" cy="398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66079" y="5806667"/>
            <a:ext cx="2860591" cy="369332"/>
          </a:xfrm>
          <a:prstGeom prst="rect">
            <a:avLst/>
          </a:prstGeom>
        </p:spPr>
        <p:txBody>
          <a:bodyPr wrap="none">
            <a:spAutoFit/>
          </a:bodyPr>
          <a:lstStyle/>
          <a:p>
            <a:r>
              <a:rPr lang="en-US" dirty="0">
                <a:solidFill>
                  <a:srgbClr val="222222"/>
                </a:solidFill>
                <a:latin typeface="Open Sans"/>
              </a:rPr>
              <a:t> </a:t>
            </a:r>
            <a:r>
              <a:rPr lang="en-US" dirty="0" smtClean="0">
                <a:solidFill>
                  <a:srgbClr val="222222"/>
                </a:solidFill>
                <a:latin typeface="Open Sans"/>
              </a:rPr>
              <a:t>Fukushima (March 2011)</a:t>
            </a:r>
            <a:endParaRPr lang="en-US" dirty="0"/>
          </a:p>
        </p:txBody>
      </p:sp>
      <p:sp>
        <p:nvSpPr>
          <p:cNvPr id="9" name="Rectangle 8"/>
          <p:cNvSpPr/>
          <p:nvPr/>
        </p:nvSpPr>
        <p:spPr>
          <a:xfrm>
            <a:off x="1302406" y="5845861"/>
            <a:ext cx="2492990" cy="369332"/>
          </a:xfrm>
          <a:prstGeom prst="rect">
            <a:avLst/>
          </a:prstGeom>
        </p:spPr>
        <p:txBody>
          <a:bodyPr wrap="none">
            <a:spAutoFit/>
          </a:bodyPr>
          <a:lstStyle/>
          <a:p>
            <a:r>
              <a:rPr lang="en-US" dirty="0">
                <a:solidFill>
                  <a:srgbClr val="222222"/>
                </a:solidFill>
                <a:latin typeface="Open Sans"/>
              </a:rPr>
              <a:t>C</a:t>
            </a:r>
            <a:r>
              <a:rPr lang="en-US" dirty="0" smtClean="0">
                <a:solidFill>
                  <a:srgbClr val="222222"/>
                </a:solidFill>
                <a:latin typeface="Open Sans"/>
              </a:rPr>
              <a:t>hernobyl (April 1986)</a:t>
            </a:r>
            <a:endParaRPr lang="en-US" dirty="0"/>
          </a:p>
        </p:txBody>
      </p:sp>
      <p:pic>
        <p:nvPicPr>
          <p:cNvPr id="2050" name="Picture 2" descr="Chernobyl (Sé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37" y="1641032"/>
            <a:ext cx="3985284" cy="398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676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19</a:t>
            </a:fld>
            <a:endParaRPr lang="de-DE" dirty="0"/>
          </a:p>
        </p:txBody>
      </p:sp>
      <p:pic>
        <p:nvPicPr>
          <p:cNvPr id="4098" name="Picture 2" descr="Résultat de recherche d'images pour &quot;Tchernobyl 2018&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615" y="1809678"/>
            <a:ext cx="5885873" cy="33108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e recherche d'images pour &quot;Los angeles pollut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5" y="1791456"/>
            <a:ext cx="4996873" cy="33290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27279" y="5448697"/>
            <a:ext cx="2113335" cy="400110"/>
          </a:xfrm>
          <a:prstGeom prst="rect">
            <a:avLst/>
          </a:prstGeom>
        </p:spPr>
        <p:txBody>
          <a:bodyPr wrap="none">
            <a:spAutoFit/>
          </a:bodyPr>
          <a:lstStyle/>
          <a:p>
            <a:r>
              <a:rPr lang="fr-BE" sz="2000" dirty="0" smtClean="0"/>
              <a:t>Los Angeles, </a:t>
            </a:r>
            <a:r>
              <a:rPr lang="fr-BE" sz="2000" dirty="0" err="1" smtClean="0"/>
              <a:t>today</a:t>
            </a:r>
            <a:endParaRPr lang="en-US" sz="2000" dirty="0"/>
          </a:p>
        </p:txBody>
      </p:sp>
      <p:sp>
        <p:nvSpPr>
          <p:cNvPr id="5" name="Rectangle 4"/>
          <p:cNvSpPr/>
          <p:nvPr/>
        </p:nvSpPr>
        <p:spPr>
          <a:xfrm>
            <a:off x="7778620" y="5482558"/>
            <a:ext cx="1960280" cy="400110"/>
          </a:xfrm>
          <a:prstGeom prst="rect">
            <a:avLst/>
          </a:prstGeom>
        </p:spPr>
        <p:txBody>
          <a:bodyPr wrap="none">
            <a:spAutoFit/>
          </a:bodyPr>
          <a:lstStyle/>
          <a:p>
            <a:r>
              <a:rPr lang="fr-BE" sz="2000" dirty="0" err="1"/>
              <a:t>C</a:t>
            </a:r>
            <a:r>
              <a:rPr lang="fr-BE" sz="2000" dirty="0" err="1" smtClean="0"/>
              <a:t>hernobyl</a:t>
            </a:r>
            <a:r>
              <a:rPr lang="fr-BE" sz="2000" dirty="0" smtClean="0"/>
              <a:t>, </a:t>
            </a:r>
            <a:r>
              <a:rPr lang="fr-BE" sz="2000" dirty="0" err="1"/>
              <a:t>today</a:t>
            </a:r>
            <a:endParaRPr lang="en-US" sz="2000" dirty="0"/>
          </a:p>
        </p:txBody>
      </p:sp>
      <p:sp>
        <p:nvSpPr>
          <p:cNvPr id="8" name="Titre 1"/>
          <p:cNvSpPr>
            <a:spLocks noGrp="1"/>
          </p:cNvSpPr>
          <p:nvPr>
            <p:ph type="title"/>
          </p:nvPr>
        </p:nvSpPr>
        <p:spPr>
          <a:xfrm>
            <a:off x="544286" y="465893"/>
            <a:ext cx="11647714" cy="1325563"/>
          </a:xfrm>
        </p:spPr>
        <p:txBody>
          <a:bodyPr>
            <a:normAutofit fontScale="90000"/>
          </a:bodyPr>
          <a:lstStyle/>
          <a:p>
            <a:r>
              <a:rPr lang="en-US" sz="4000" dirty="0"/>
              <a:t>30 years after Chernobyl disaster, wildlife is flourishing in radioactive wasteland</a:t>
            </a:r>
            <a:r>
              <a:rPr lang="en-US" dirty="0"/>
              <a:t/>
            </a:r>
            <a:br>
              <a:rPr lang="en-US" dirty="0"/>
            </a:br>
            <a:endParaRPr lang="fr-FR" sz="3600" dirty="0"/>
          </a:p>
        </p:txBody>
      </p:sp>
      <p:sp>
        <p:nvSpPr>
          <p:cNvPr id="9" name="ZoneTexte 8"/>
          <p:cNvSpPr txBox="1"/>
          <p:nvPr/>
        </p:nvSpPr>
        <p:spPr>
          <a:xfrm>
            <a:off x="100013" y="6313671"/>
            <a:ext cx="7613291" cy="538609"/>
          </a:xfrm>
          <a:prstGeom prst="rect">
            <a:avLst/>
          </a:prstGeom>
          <a:noFill/>
        </p:spPr>
        <p:txBody>
          <a:bodyPr wrap="square" rtlCol="0">
            <a:spAutoFit/>
          </a:bodyPr>
          <a:lstStyle/>
          <a:p>
            <a:endParaRPr lang="fr-FR" i="1" dirty="0"/>
          </a:p>
          <a:p>
            <a:r>
              <a:rPr lang="fr-FR" sz="1100" dirty="0"/>
              <a:t>Source: </a:t>
            </a:r>
            <a:r>
              <a:rPr lang="fr-FR" sz="1100" dirty="0">
                <a:hlinkClick r:id="rId4"/>
              </a:rPr>
              <a:t>https://www.telegraph.co.uk/news/2016/04/23/wildlife-returns-to-radioactive-wasteland-of-chernobyl/</a:t>
            </a:r>
            <a:endParaRPr lang="fr-FR" dirty="0"/>
          </a:p>
        </p:txBody>
      </p:sp>
    </p:spTree>
    <p:extLst>
      <p:ext uri="{BB962C8B-B14F-4D97-AF65-F5344CB8AC3E}">
        <p14:creationId xmlns:p14="http://schemas.microsoft.com/office/powerpoint/2010/main" val="2257367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6593" y="-208767"/>
            <a:ext cx="10515600" cy="1325563"/>
          </a:xfrm>
        </p:spPr>
        <p:txBody>
          <a:bodyPr/>
          <a:lstStyle/>
          <a:p>
            <a:r>
              <a:rPr lang="fr-BE" sz="4000" dirty="0" err="1" smtClean="0"/>
              <a:t>Climate</a:t>
            </a:r>
            <a:r>
              <a:rPr lang="fr-BE" dirty="0" smtClean="0"/>
              <a:t> change</a:t>
            </a:r>
            <a:endParaRPr lang="en-US"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2</a:t>
            </a:fld>
            <a:endParaRPr lang="de-DE"/>
          </a:p>
        </p:txBody>
      </p:sp>
      <p:pic>
        <p:nvPicPr>
          <p:cNvPr id="4" name="Image 3"/>
          <p:cNvPicPr>
            <a:picLocks noChangeAspect="1"/>
          </p:cNvPicPr>
          <p:nvPr/>
        </p:nvPicPr>
        <p:blipFill>
          <a:blip r:embed="rId2"/>
          <a:stretch>
            <a:fillRect/>
          </a:stretch>
        </p:blipFill>
        <p:spPr>
          <a:xfrm>
            <a:off x="1809162" y="964543"/>
            <a:ext cx="8484909" cy="5643808"/>
          </a:xfrm>
          <a:prstGeom prst="rect">
            <a:avLst/>
          </a:prstGeom>
        </p:spPr>
      </p:pic>
    </p:spTree>
    <p:extLst>
      <p:ext uri="{BB962C8B-B14F-4D97-AF65-F5344CB8AC3E}">
        <p14:creationId xmlns:p14="http://schemas.microsoft.com/office/powerpoint/2010/main" val="4106251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471" y="-163186"/>
            <a:ext cx="10515600" cy="1325563"/>
          </a:xfrm>
        </p:spPr>
        <p:txBody>
          <a:bodyPr/>
          <a:lstStyle/>
          <a:p>
            <a:r>
              <a:rPr lang="fr-BE" dirty="0" err="1" smtClean="0"/>
              <a:t>Gen</a:t>
            </a:r>
            <a:r>
              <a:rPr lang="fr-BE" dirty="0" smtClean="0"/>
              <a:t> III </a:t>
            </a:r>
            <a:r>
              <a:rPr lang="fr-BE" dirty="0" err="1" smtClean="0"/>
              <a:t>reactors</a:t>
            </a:r>
            <a:r>
              <a:rPr lang="fr-BE" dirty="0" smtClean="0"/>
              <a:t> </a:t>
            </a:r>
            <a:r>
              <a:rPr lang="fr-BE" dirty="0" err="1" smtClean="0"/>
              <a:t>safer</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20</a:t>
            </a:fld>
            <a:endParaRPr lang="de-DE"/>
          </a:p>
        </p:txBody>
      </p:sp>
      <p:pic>
        <p:nvPicPr>
          <p:cNvPr id="1026" name="Picture 2" descr="06-gt-mike-R-nuclear-powe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1" y="1812832"/>
            <a:ext cx="7144870" cy="4242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202" y="546847"/>
            <a:ext cx="37147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80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21</a:t>
            </a:fld>
            <a:endParaRPr lang="de-DE"/>
          </a:p>
        </p:txBody>
      </p:sp>
      <p:pic>
        <p:nvPicPr>
          <p:cNvPr id="2050" name="Picture 2" descr="https://nucleairforum-5143.kxcdn.com/uploads/general/_transformGallery/MYRRHA-inplanting-domein-SCKCEN_1200x7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5" y="1329671"/>
            <a:ext cx="1143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a:xfrm>
            <a:off x="-2036975" y="-33286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4400" dirty="0" err="1" smtClean="0"/>
              <a:t>Gen</a:t>
            </a:r>
            <a:r>
              <a:rPr lang="fr-BE" sz="4400" dirty="0" smtClean="0"/>
              <a:t> IV </a:t>
            </a:r>
            <a:r>
              <a:rPr lang="fr-BE" sz="4400" dirty="0" err="1" smtClean="0"/>
              <a:t>reactors</a:t>
            </a:r>
            <a:r>
              <a:rPr lang="fr-BE" sz="4400" dirty="0" smtClean="0"/>
              <a:t> </a:t>
            </a:r>
            <a:r>
              <a:rPr lang="fr-BE" sz="4400" dirty="0" err="1" smtClean="0"/>
              <a:t>even</a:t>
            </a:r>
            <a:r>
              <a:rPr lang="fr-BE" sz="4400" dirty="0" smtClean="0"/>
              <a:t> </a:t>
            </a:r>
            <a:r>
              <a:rPr lang="fr-BE" sz="4400" dirty="0" err="1" smtClean="0"/>
              <a:t>safer</a:t>
            </a:r>
            <a:endParaRPr lang="en-US" sz="4400" dirty="0"/>
          </a:p>
        </p:txBody>
      </p:sp>
      <p:sp>
        <p:nvSpPr>
          <p:cNvPr id="8" name="Rectangle 7"/>
          <p:cNvSpPr/>
          <p:nvPr/>
        </p:nvSpPr>
        <p:spPr>
          <a:xfrm>
            <a:off x="391246" y="5835196"/>
            <a:ext cx="11533662" cy="1015663"/>
          </a:xfrm>
          <a:prstGeom prst="rect">
            <a:avLst/>
          </a:prstGeom>
        </p:spPr>
        <p:txBody>
          <a:bodyPr wrap="square">
            <a:spAutoFit/>
          </a:bodyPr>
          <a:lstStyle/>
          <a:p>
            <a:r>
              <a:rPr lang="fr-BE" sz="1200" dirty="0" err="1" smtClean="0"/>
              <a:t>Two</a:t>
            </a:r>
            <a:r>
              <a:rPr lang="fr-BE" sz="1200" dirty="0" smtClean="0"/>
              <a:t> </a:t>
            </a:r>
            <a:r>
              <a:rPr lang="fr-BE" sz="1200" dirty="0" err="1" smtClean="0"/>
              <a:t>interesting</a:t>
            </a:r>
            <a:r>
              <a:rPr lang="fr-BE" sz="1200" dirty="0" smtClean="0"/>
              <a:t> </a:t>
            </a:r>
            <a:r>
              <a:rPr lang="fr-BE" sz="1200" dirty="0" err="1" smtClean="0"/>
              <a:t>features</a:t>
            </a:r>
            <a:r>
              <a:rPr lang="fr-BE" sz="1200" dirty="0" smtClean="0"/>
              <a:t> for </a:t>
            </a:r>
            <a:r>
              <a:rPr lang="fr-BE" sz="1200" dirty="0" err="1" smtClean="0"/>
              <a:t>Myrrha</a:t>
            </a:r>
            <a:r>
              <a:rPr lang="fr-BE" sz="1200" dirty="0" smtClean="0"/>
              <a:t>: (a) </a:t>
            </a:r>
            <a:r>
              <a:rPr lang="fr-BE" sz="1200" dirty="0" err="1" smtClean="0"/>
              <a:t>when</a:t>
            </a:r>
            <a:r>
              <a:rPr lang="fr-BE" sz="1200" dirty="0" smtClean="0"/>
              <a:t> the proton </a:t>
            </a:r>
            <a:r>
              <a:rPr lang="fr-BE" sz="1200" dirty="0" err="1" smtClean="0"/>
              <a:t>accelerator</a:t>
            </a:r>
            <a:r>
              <a:rPr lang="fr-BE" sz="1200" dirty="0" smtClean="0"/>
              <a:t> stops, the </a:t>
            </a:r>
            <a:r>
              <a:rPr lang="fr-BE" sz="1200" dirty="0" err="1" smtClean="0"/>
              <a:t>reaction</a:t>
            </a:r>
            <a:r>
              <a:rPr lang="fr-BE" sz="1200" dirty="0" smtClean="0"/>
              <a:t> stops </a:t>
            </a:r>
            <a:r>
              <a:rPr lang="en-US" sz="1200" dirty="0" smtClean="0"/>
              <a:t>immediately (b) this ADS-type of reactor makes it easier to burn safely large quantities of minor actinides whose fission produces little delayed neutrons </a:t>
            </a:r>
            <a:r>
              <a:rPr lang="fr-BE" sz="1200" dirty="0" smtClean="0"/>
              <a:t>(c) </a:t>
            </a:r>
            <a:r>
              <a:rPr lang="fr-BE" sz="1200" dirty="0"/>
              <a:t>t</a:t>
            </a:r>
            <a:r>
              <a:rPr lang="fr-BE" sz="1200" dirty="0" smtClean="0"/>
              <a:t>he lead-bismuth </a:t>
            </a:r>
            <a:r>
              <a:rPr lang="fr-BE" sz="1200" dirty="0" err="1" smtClean="0"/>
              <a:t>coolant</a:t>
            </a:r>
            <a:r>
              <a:rPr lang="fr-BE" sz="1200" dirty="0" smtClean="0"/>
              <a:t> </a:t>
            </a:r>
            <a:r>
              <a:rPr lang="fr-BE" sz="1200" dirty="0" err="1" smtClean="0"/>
              <a:t>is</a:t>
            </a:r>
            <a:r>
              <a:rPr lang="fr-BE" sz="1200" dirty="0" smtClean="0"/>
              <a:t> </a:t>
            </a:r>
            <a:r>
              <a:rPr lang="en-US" sz="1200" dirty="0" smtClean="0"/>
              <a:t>opaque </a:t>
            </a:r>
            <a:r>
              <a:rPr lang="en-US" sz="1200" dirty="0"/>
              <a:t>to gamma radiation, but transparent to neutron flux; it melts easily at a low temperature, but does not boil until an extremely high temperature is </a:t>
            </a:r>
            <a:r>
              <a:rPr lang="en-US" sz="1200" dirty="0" smtClean="0"/>
              <a:t>reached (1740 °C); </a:t>
            </a:r>
            <a:r>
              <a:rPr lang="en-US" sz="1200" dirty="0"/>
              <a:t>it does not greatly expand or contract when exposed to heat or cold; it has a high heat capacity; it will naturally circulate through the reactor core without pumps being required - whether during normal operation or as a means of residual decay heat removal; and it will solidify once decay heat from a used reactor has dropped to a low level.</a:t>
            </a:r>
          </a:p>
        </p:txBody>
      </p:sp>
    </p:spTree>
    <p:extLst>
      <p:ext uri="{BB962C8B-B14F-4D97-AF65-F5344CB8AC3E}">
        <p14:creationId xmlns:p14="http://schemas.microsoft.com/office/powerpoint/2010/main" val="4177649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27C6CCC6-2BE5-4E42-96A4-D1E8E81A3D8E}" type="slidenum">
              <a:rPr lang="de-DE" smtClean="0"/>
              <a:t>22</a:t>
            </a:fld>
            <a:endParaRPr lang="de-DE"/>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973" y="1087655"/>
            <a:ext cx="9667653" cy="545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706226" y="-42047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4400" dirty="0" smtClean="0"/>
              <a:t>Put </a:t>
            </a:r>
            <a:r>
              <a:rPr lang="fr-BE" sz="4400" dirty="0" err="1" smtClean="0"/>
              <a:t>these</a:t>
            </a:r>
            <a:r>
              <a:rPr lang="fr-BE" sz="4400" dirty="0" smtClean="0"/>
              <a:t> </a:t>
            </a:r>
            <a:r>
              <a:rPr lang="fr-BE" sz="4400" dirty="0" err="1" smtClean="0"/>
              <a:t>reactors</a:t>
            </a:r>
            <a:r>
              <a:rPr lang="fr-BE" sz="4400" dirty="0" smtClean="0"/>
              <a:t> </a:t>
            </a:r>
            <a:r>
              <a:rPr lang="fr-BE" sz="4400" dirty="0" err="1" smtClean="0"/>
              <a:t>where</a:t>
            </a:r>
            <a:r>
              <a:rPr lang="fr-BE" sz="4400" dirty="0" smtClean="0"/>
              <a:t> </a:t>
            </a:r>
            <a:r>
              <a:rPr lang="fr-BE" sz="4400" dirty="0" err="1" smtClean="0"/>
              <a:t>noboby</a:t>
            </a:r>
            <a:r>
              <a:rPr lang="fr-BE" sz="4400" dirty="0" smtClean="0"/>
              <a:t> </a:t>
            </a:r>
            <a:r>
              <a:rPr lang="fr-BE" sz="4400" dirty="0" err="1" smtClean="0"/>
              <a:t>lives</a:t>
            </a:r>
            <a:r>
              <a:rPr lang="fr-BE" sz="4400" dirty="0" smtClean="0"/>
              <a:t>!</a:t>
            </a:r>
            <a:endParaRPr lang="en-US" sz="4400" dirty="0"/>
          </a:p>
        </p:txBody>
      </p:sp>
      <p:sp>
        <p:nvSpPr>
          <p:cNvPr id="6" name="ZoneTexte 5"/>
          <p:cNvSpPr txBox="1"/>
          <p:nvPr/>
        </p:nvSpPr>
        <p:spPr>
          <a:xfrm>
            <a:off x="9633731" y="6596390"/>
            <a:ext cx="3440137" cy="261610"/>
          </a:xfrm>
          <a:prstGeom prst="rect">
            <a:avLst/>
          </a:prstGeom>
          <a:noFill/>
        </p:spPr>
        <p:txBody>
          <a:bodyPr wrap="square" rtlCol="0">
            <a:spAutoFit/>
          </a:bodyPr>
          <a:lstStyle/>
          <a:p>
            <a:r>
              <a:rPr lang="fr-FR" sz="1100" dirty="0" smtClean="0"/>
              <a:t>Good bye pipelines, hello power lines</a:t>
            </a:r>
            <a:endParaRPr lang="fr-FR" sz="1100" dirty="0"/>
          </a:p>
        </p:txBody>
      </p:sp>
    </p:spTree>
    <p:extLst>
      <p:ext uri="{BB962C8B-B14F-4D97-AF65-F5344CB8AC3E}">
        <p14:creationId xmlns:p14="http://schemas.microsoft.com/office/powerpoint/2010/main" val="515298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1656" y="1521946"/>
            <a:ext cx="4526281" cy="4524009"/>
          </a:xfrm>
        </p:spPr>
        <p:txBody>
          <a:bodyPr>
            <a:normAutofit fontScale="85000" lnSpcReduction="20000"/>
          </a:bodyPr>
          <a:lstStyle/>
          <a:p>
            <a:pPr marL="0" indent="0">
              <a:buNone/>
            </a:pPr>
            <a:r>
              <a:rPr lang="fr-FR" sz="2400" dirty="0" err="1" smtClean="0"/>
              <a:t>Northern</a:t>
            </a:r>
            <a:r>
              <a:rPr lang="fr-FR" sz="2400" dirty="0" smtClean="0"/>
              <a:t> Russia: about 12,000km of </a:t>
            </a:r>
            <a:r>
              <a:rPr lang="fr-FR" sz="2400" dirty="0" err="1" smtClean="0"/>
              <a:t>coastline</a:t>
            </a:r>
            <a:r>
              <a:rPr lang="fr-FR" sz="2400" dirty="0" smtClean="0"/>
              <a:t>.</a:t>
            </a:r>
          </a:p>
          <a:p>
            <a:pPr marL="0" indent="0">
              <a:buNone/>
            </a:pPr>
            <a:endParaRPr lang="fr-FR" sz="2400" dirty="0" smtClean="0"/>
          </a:p>
          <a:p>
            <a:pPr marL="0" indent="0">
              <a:buNone/>
            </a:pPr>
            <a:r>
              <a:rPr lang="fr-FR" sz="2400" dirty="0" err="1" smtClean="0"/>
              <a:t>Around</a:t>
            </a:r>
            <a:r>
              <a:rPr lang="fr-FR" sz="2400" dirty="0" smtClean="0"/>
              <a:t> 2400 </a:t>
            </a:r>
            <a:r>
              <a:rPr lang="fr-FR" sz="2400" dirty="0" err="1" smtClean="0"/>
              <a:t>EPRs</a:t>
            </a:r>
            <a:r>
              <a:rPr lang="fr-FR" sz="2400" dirty="0" smtClean="0"/>
              <a:t> (600*4) </a:t>
            </a:r>
            <a:r>
              <a:rPr lang="fr-FR" sz="2400" dirty="0" err="1" smtClean="0"/>
              <a:t>could</a:t>
            </a:r>
            <a:r>
              <a:rPr lang="fr-FR" sz="2400" dirty="0" smtClean="0"/>
              <a:t> </a:t>
            </a:r>
            <a:r>
              <a:rPr lang="fr-FR" sz="2400" dirty="0" err="1" smtClean="0"/>
              <a:t>be</a:t>
            </a:r>
            <a:r>
              <a:rPr lang="fr-FR" sz="2400" dirty="0" smtClean="0"/>
              <a:t> </a:t>
            </a:r>
            <a:r>
              <a:rPr lang="fr-FR" sz="2400" dirty="0" err="1" smtClean="0"/>
              <a:t>built</a:t>
            </a:r>
            <a:r>
              <a:rPr lang="fr-FR" sz="2400" dirty="0" smtClean="0"/>
              <a:t> in groups of 4 </a:t>
            </a:r>
            <a:r>
              <a:rPr lang="fr-FR" sz="2400" dirty="0" err="1" smtClean="0"/>
              <a:t>EPRs</a:t>
            </a:r>
            <a:r>
              <a:rPr lang="fr-FR" sz="2400" dirty="0"/>
              <a:t> </a:t>
            </a:r>
            <a:r>
              <a:rPr lang="fr-FR" sz="2400" dirty="0" err="1" smtClean="0"/>
              <a:t>spaced</a:t>
            </a:r>
            <a:r>
              <a:rPr lang="fr-FR" sz="2400" dirty="0" smtClean="0"/>
              <a:t> 20 km </a:t>
            </a:r>
            <a:r>
              <a:rPr lang="fr-FR" sz="2400" dirty="0" err="1" smtClean="0"/>
              <a:t>apart</a:t>
            </a:r>
            <a:r>
              <a:rPr lang="fr-FR" sz="2400" dirty="0" smtClean="0"/>
              <a:t>. </a:t>
            </a:r>
          </a:p>
          <a:p>
            <a:pPr marL="0" indent="0">
              <a:buNone/>
            </a:pPr>
            <a:endParaRPr lang="fr-FR" sz="2400" dirty="0" smtClean="0"/>
          </a:p>
          <a:p>
            <a:pPr marL="0" indent="0">
              <a:buNone/>
            </a:pPr>
            <a:r>
              <a:rPr lang="fr-FR" sz="2400" dirty="0" smtClean="0"/>
              <a:t>In case of an INES 7 type incident, </a:t>
            </a:r>
            <a:r>
              <a:rPr lang="fr-FR" sz="2400" dirty="0" err="1" smtClean="0"/>
              <a:t>only</a:t>
            </a:r>
            <a:r>
              <a:rPr lang="fr-FR" sz="2400" dirty="0" smtClean="0"/>
              <a:t> four </a:t>
            </a:r>
            <a:r>
              <a:rPr lang="fr-FR" sz="2400" dirty="0" err="1" smtClean="0"/>
              <a:t>generators</a:t>
            </a:r>
            <a:r>
              <a:rPr lang="fr-FR" sz="2400" dirty="0" smtClean="0"/>
              <a:t> </a:t>
            </a:r>
            <a:r>
              <a:rPr lang="fr-FR" sz="2400" dirty="0" err="1" smtClean="0"/>
              <a:t>would</a:t>
            </a:r>
            <a:r>
              <a:rPr lang="fr-FR" sz="2400" dirty="0" smtClean="0"/>
              <a:t> </a:t>
            </a:r>
            <a:r>
              <a:rPr lang="fr-FR" sz="2400" dirty="0" err="1" smtClean="0"/>
              <a:t>be</a:t>
            </a:r>
            <a:r>
              <a:rPr lang="fr-FR" sz="2400" dirty="0" smtClean="0"/>
              <a:t> in an exclusion zone. </a:t>
            </a:r>
          </a:p>
          <a:p>
            <a:pPr marL="0" indent="0">
              <a:buNone/>
            </a:pPr>
            <a:endParaRPr lang="fr-FR" sz="2400" dirty="0"/>
          </a:p>
          <a:p>
            <a:pPr marL="0" indent="0">
              <a:buNone/>
            </a:pPr>
            <a:r>
              <a:rPr lang="fr-FR" sz="2400" dirty="0" err="1" smtClean="0"/>
              <a:t>Chernobyl</a:t>
            </a:r>
            <a:r>
              <a:rPr lang="fr-FR" sz="2400" dirty="0" smtClean="0"/>
              <a:t> accident in 1986 </a:t>
            </a:r>
            <a:r>
              <a:rPr lang="fr-FR" sz="2400" dirty="0" err="1" smtClean="0"/>
              <a:t>with</a:t>
            </a:r>
            <a:r>
              <a:rPr lang="fr-FR" sz="2400" dirty="0" smtClean="0"/>
              <a:t> </a:t>
            </a:r>
            <a:r>
              <a:rPr lang="fr-FR" sz="2400" dirty="0" err="1" smtClean="0"/>
              <a:t>reactor</a:t>
            </a:r>
            <a:r>
              <a:rPr lang="fr-FR" sz="2400" dirty="0" smtClean="0"/>
              <a:t> 4. </a:t>
            </a:r>
            <a:r>
              <a:rPr lang="fr-FR" sz="2400" dirty="0" err="1" smtClean="0"/>
              <a:t>Reactor</a:t>
            </a:r>
            <a:r>
              <a:rPr lang="fr-FR" sz="2400" dirty="0" smtClean="0"/>
              <a:t> 2 </a:t>
            </a:r>
            <a:r>
              <a:rPr lang="fr-FR" sz="2400" dirty="0" err="1" smtClean="0"/>
              <a:t>closed</a:t>
            </a:r>
            <a:r>
              <a:rPr lang="fr-FR" sz="2400" dirty="0" smtClean="0"/>
              <a:t> in 1991, </a:t>
            </a:r>
            <a:r>
              <a:rPr lang="fr-FR" sz="2400" dirty="0" err="1" smtClean="0"/>
              <a:t>reactor</a:t>
            </a:r>
            <a:r>
              <a:rPr lang="fr-FR" sz="2400" dirty="0" smtClean="0"/>
              <a:t> 1 in 1996 and </a:t>
            </a:r>
            <a:r>
              <a:rPr lang="fr-FR" sz="2400" dirty="0" err="1" smtClean="0"/>
              <a:t>reactor</a:t>
            </a:r>
            <a:r>
              <a:rPr lang="fr-FR" sz="2400" dirty="0" smtClean="0"/>
              <a:t> 3 in 2000 =&gt; </a:t>
            </a:r>
            <a:r>
              <a:rPr lang="fr-FR" sz="2400" dirty="0" err="1" smtClean="0"/>
              <a:t>Even</a:t>
            </a:r>
            <a:r>
              <a:rPr lang="fr-FR" sz="2400" dirty="0" smtClean="0"/>
              <a:t> if the </a:t>
            </a:r>
            <a:r>
              <a:rPr lang="fr-FR" sz="2400" dirty="0" err="1" smtClean="0"/>
              <a:t>reactors</a:t>
            </a:r>
            <a:r>
              <a:rPr lang="fr-FR" sz="2400" dirty="0" smtClean="0"/>
              <a:t> </a:t>
            </a:r>
            <a:r>
              <a:rPr lang="fr-FR" sz="2400" dirty="0" err="1" smtClean="0"/>
              <a:t>were</a:t>
            </a:r>
            <a:r>
              <a:rPr lang="fr-FR" sz="2400" dirty="0" smtClean="0"/>
              <a:t> all </a:t>
            </a:r>
            <a:r>
              <a:rPr lang="fr-FR" sz="2400" dirty="0" err="1" smtClean="0"/>
              <a:t>grouped</a:t>
            </a:r>
            <a:r>
              <a:rPr lang="fr-FR" sz="2400" dirty="0" smtClean="0"/>
              <a:t> </a:t>
            </a:r>
            <a:r>
              <a:rPr lang="fr-FR" sz="2400" dirty="0" err="1" smtClean="0"/>
              <a:t>together</a:t>
            </a:r>
            <a:r>
              <a:rPr lang="fr-FR" sz="2400" dirty="0" smtClean="0"/>
              <a:t>, </a:t>
            </a:r>
            <a:r>
              <a:rPr lang="fr-FR" sz="2400" dirty="0" err="1" smtClean="0"/>
              <a:t>it</a:t>
            </a:r>
            <a:r>
              <a:rPr lang="fr-FR" sz="2400" dirty="0" smtClean="0"/>
              <a:t> </a:t>
            </a:r>
            <a:r>
              <a:rPr lang="fr-FR" sz="2400" dirty="0" err="1" smtClean="0"/>
              <a:t>is</a:t>
            </a:r>
            <a:r>
              <a:rPr lang="fr-FR" sz="2400" dirty="0" smtClean="0"/>
              <a:t> </a:t>
            </a:r>
            <a:r>
              <a:rPr lang="fr-FR" sz="2400" dirty="0" err="1" smtClean="0"/>
              <a:t>very</a:t>
            </a:r>
            <a:r>
              <a:rPr lang="fr-FR" sz="2400" dirty="0" smtClean="0"/>
              <a:t> </a:t>
            </a:r>
            <a:r>
              <a:rPr lang="fr-FR" sz="2400" dirty="0" err="1" smtClean="0"/>
              <a:t>unlikely</a:t>
            </a:r>
            <a:r>
              <a:rPr lang="fr-FR" sz="2400" dirty="0" smtClean="0"/>
              <a:t> </a:t>
            </a:r>
            <a:r>
              <a:rPr lang="fr-FR" sz="2400" dirty="0" err="1" smtClean="0"/>
              <a:t>that</a:t>
            </a:r>
            <a:r>
              <a:rPr lang="fr-FR" sz="2400" dirty="0" smtClean="0"/>
              <a:t> a major incident on one </a:t>
            </a:r>
            <a:r>
              <a:rPr lang="fr-FR" sz="2400" dirty="0" err="1" smtClean="0"/>
              <a:t>would</a:t>
            </a:r>
            <a:r>
              <a:rPr lang="fr-FR" sz="2400" dirty="0" smtClean="0"/>
              <a:t> </a:t>
            </a:r>
            <a:r>
              <a:rPr lang="fr-FR" sz="2400" dirty="0" err="1" smtClean="0"/>
              <a:t>endanger</a:t>
            </a:r>
            <a:r>
              <a:rPr lang="fr-FR" sz="2400" dirty="0" smtClean="0"/>
              <a:t> the </a:t>
            </a:r>
            <a:r>
              <a:rPr lang="fr-FR" sz="2400" dirty="0" err="1" smtClean="0"/>
              <a:t>integrity</a:t>
            </a:r>
            <a:r>
              <a:rPr lang="fr-FR" sz="2400" dirty="0" smtClean="0"/>
              <a:t> of the </a:t>
            </a:r>
            <a:r>
              <a:rPr lang="fr-FR" sz="2400" dirty="0" err="1" smtClean="0"/>
              <a:t>others</a:t>
            </a:r>
            <a:r>
              <a:rPr lang="fr-FR" sz="2400" dirty="0" smtClean="0"/>
              <a:t>.  </a:t>
            </a:r>
          </a:p>
          <a:p>
            <a:endParaRPr lang="fr-FR"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23</a:t>
            </a:fld>
            <a:endParaRPr lang="de-D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652" y="770857"/>
            <a:ext cx="6682414" cy="292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931" y="4462537"/>
            <a:ext cx="1132836" cy="92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onnecteur droit avec flèche 18"/>
          <p:cNvCxnSpPr/>
          <p:nvPr/>
        </p:nvCxnSpPr>
        <p:spPr>
          <a:xfrm flipV="1">
            <a:off x="7374767" y="4926460"/>
            <a:ext cx="691222" cy="13218"/>
          </a:xfrm>
          <a:prstGeom prst="straightConnector1">
            <a:avLst/>
          </a:prstGeom>
          <a:ln w="28575">
            <a:headEnd type="arrow"/>
            <a:tailEnd type="arrow"/>
          </a:ln>
        </p:spPr>
        <p:style>
          <a:lnRef idx="3">
            <a:schemeClr val="dk1"/>
          </a:lnRef>
          <a:fillRef idx="0">
            <a:schemeClr val="dk1"/>
          </a:fillRef>
          <a:effectRef idx="2">
            <a:schemeClr val="dk1"/>
          </a:effectRef>
          <a:fontRef idx="minor">
            <a:schemeClr val="tx1"/>
          </a:fontRef>
        </p:style>
      </p:cxnSp>
      <p:sp>
        <p:nvSpPr>
          <p:cNvPr id="21" name="ZoneTexte 20"/>
          <p:cNvSpPr txBox="1"/>
          <p:nvPr/>
        </p:nvSpPr>
        <p:spPr>
          <a:xfrm>
            <a:off x="7078867" y="4495280"/>
            <a:ext cx="1273785" cy="369332"/>
          </a:xfrm>
          <a:prstGeom prst="rect">
            <a:avLst/>
          </a:prstGeom>
          <a:noFill/>
        </p:spPr>
        <p:txBody>
          <a:bodyPr wrap="square" rtlCol="0">
            <a:spAutoFit/>
          </a:bodyPr>
          <a:lstStyle/>
          <a:p>
            <a:pPr algn="ctr"/>
            <a:r>
              <a:rPr lang="fr-FR" dirty="0" smtClean="0"/>
              <a:t>20 km</a:t>
            </a:r>
            <a:endParaRPr lang="fr-FR"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752" y="4462536"/>
            <a:ext cx="1132836" cy="92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772" y="4462537"/>
            <a:ext cx="1132836" cy="92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19"/>
          <p:cNvCxnSpPr/>
          <p:nvPr/>
        </p:nvCxnSpPr>
        <p:spPr>
          <a:xfrm flipV="1">
            <a:off x="9173069" y="4933069"/>
            <a:ext cx="691222" cy="13218"/>
          </a:xfrm>
          <a:prstGeom prst="straightConnector1">
            <a:avLst/>
          </a:prstGeom>
          <a:ln w="28575">
            <a:headEnd type="arrow"/>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36162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24</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34" y="544286"/>
            <a:ext cx="4185177" cy="260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35" y="3357418"/>
            <a:ext cx="4185176" cy="276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89535" y="6171684"/>
            <a:ext cx="10664265" cy="369332"/>
          </a:xfrm>
          <a:prstGeom prst="rect">
            <a:avLst/>
          </a:prstGeom>
          <a:noFill/>
        </p:spPr>
        <p:txBody>
          <a:bodyPr wrap="square" rtlCol="0">
            <a:spAutoFit/>
          </a:bodyPr>
          <a:lstStyle/>
          <a:p>
            <a:r>
              <a:rPr lang="fr-FR" dirty="0"/>
              <a:t>Construction of an </a:t>
            </a:r>
            <a:r>
              <a:rPr lang="fr-FR" dirty="0" smtClean="0"/>
              <a:t>ultra-high </a:t>
            </a:r>
            <a:r>
              <a:rPr lang="fr-FR" dirty="0"/>
              <a:t>voltage line </a:t>
            </a:r>
            <a:r>
              <a:rPr lang="fr-FR" dirty="0" smtClean="0"/>
              <a:t>(UHVDC, 1100kV</a:t>
            </a:r>
            <a:r>
              <a:rPr lang="fr-FR" dirty="0"/>
              <a:t>, </a:t>
            </a:r>
            <a:r>
              <a:rPr lang="fr-FR" dirty="0" smtClean="0"/>
              <a:t>12GW, 3000km) between Changji and Guquan, China</a:t>
            </a:r>
            <a:endParaRPr lang="fr-FR" dirty="0"/>
          </a:p>
        </p:txBody>
      </p:sp>
      <p:sp>
        <p:nvSpPr>
          <p:cNvPr id="10" name="ZoneTexte 9"/>
          <p:cNvSpPr txBox="1"/>
          <p:nvPr/>
        </p:nvSpPr>
        <p:spPr>
          <a:xfrm>
            <a:off x="0" y="15233"/>
            <a:ext cx="2435470" cy="261610"/>
          </a:xfrm>
          <a:prstGeom prst="rect">
            <a:avLst/>
          </a:prstGeom>
          <a:noFill/>
        </p:spPr>
        <p:txBody>
          <a:bodyPr wrap="square" rtlCol="0">
            <a:spAutoFit/>
          </a:bodyPr>
          <a:lstStyle/>
          <a:p>
            <a:r>
              <a:rPr lang="fr-FR" sz="1100" dirty="0" err="1" smtClean="0"/>
              <a:t>Huge</a:t>
            </a:r>
            <a:r>
              <a:rPr lang="fr-FR" sz="1100" dirty="0" smtClean="0"/>
              <a:t> towers for tiny electrons</a:t>
            </a:r>
            <a:endParaRPr lang="fr-FR" sz="11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7419" y="1295221"/>
            <a:ext cx="5186361" cy="369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205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25</a:t>
            </a:fld>
            <a:endParaRPr lang="de-DE"/>
          </a:p>
        </p:txBody>
      </p:sp>
      <p:pic>
        <p:nvPicPr>
          <p:cNvPr id="5" name="Image 4"/>
          <p:cNvPicPr>
            <a:picLocks noChangeAspect="1"/>
          </p:cNvPicPr>
          <p:nvPr/>
        </p:nvPicPr>
        <p:blipFill>
          <a:blip r:embed="rId2"/>
          <a:stretch>
            <a:fillRect/>
          </a:stretch>
        </p:blipFill>
        <p:spPr>
          <a:xfrm>
            <a:off x="3459794" y="57395"/>
            <a:ext cx="5248605" cy="6555219"/>
          </a:xfrm>
          <a:prstGeom prst="rect">
            <a:avLst/>
          </a:prstGeom>
        </p:spPr>
      </p:pic>
      <p:sp>
        <p:nvSpPr>
          <p:cNvPr id="6" name="ZoneTexte 5"/>
          <p:cNvSpPr txBox="1"/>
          <p:nvPr/>
        </p:nvSpPr>
        <p:spPr>
          <a:xfrm>
            <a:off x="0" y="6590491"/>
            <a:ext cx="4746171" cy="267510"/>
          </a:xfrm>
          <a:prstGeom prst="rect">
            <a:avLst/>
          </a:prstGeom>
          <a:noFill/>
        </p:spPr>
        <p:txBody>
          <a:bodyPr wrap="square" rtlCol="0">
            <a:spAutoFit/>
          </a:bodyPr>
          <a:lstStyle/>
          <a:p>
            <a:r>
              <a:rPr lang="en-US" sz="1100" dirty="0" smtClean="0"/>
              <a:t>More info on the Global Grid:  </a:t>
            </a:r>
            <a:r>
              <a:rPr lang="en-US" sz="1100" dirty="0">
                <a:hlinkClick r:id="rId3"/>
              </a:rPr>
              <a:t>Global electricity network - Feasibility </a:t>
            </a:r>
            <a:r>
              <a:rPr lang="en-US" sz="1100" dirty="0" smtClean="0">
                <a:hlinkClick r:id="rId3"/>
              </a:rPr>
              <a:t>study</a:t>
            </a:r>
            <a:endParaRPr lang="fr-FR" dirty="0"/>
          </a:p>
        </p:txBody>
      </p:sp>
    </p:spTree>
    <p:extLst>
      <p:ext uri="{BB962C8B-B14F-4D97-AF65-F5344CB8AC3E}">
        <p14:creationId xmlns:p14="http://schemas.microsoft.com/office/powerpoint/2010/main" val="2141967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896" y="-158234"/>
            <a:ext cx="11178030" cy="1325563"/>
          </a:xfrm>
        </p:spPr>
        <p:txBody>
          <a:bodyPr>
            <a:normAutofit/>
          </a:bodyPr>
          <a:lstStyle/>
          <a:p>
            <a:r>
              <a:rPr lang="en-US" sz="3600" dirty="0"/>
              <a:t>H</a:t>
            </a:r>
            <a:r>
              <a:rPr lang="en-US" sz="3600" dirty="0" smtClean="0"/>
              <a:t>it parade of the less expensive new nuclear power plants</a:t>
            </a:r>
            <a:endParaRPr lang="en-US" sz="3600" dirty="0"/>
          </a:p>
        </p:txBody>
      </p:sp>
      <p:sp>
        <p:nvSpPr>
          <p:cNvPr id="4" name="Espace réservé du numéro de diapositive 3"/>
          <p:cNvSpPr>
            <a:spLocks noGrp="1"/>
          </p:cNvSpPr>
          <p:nvPr>
            <p:ph type="sldNum" sz="quarter" idx="12"/>
          </p:nvPr>
        </p:nvSpPr>
        <p:spPr>
          <a:xfrm>
            <a:off x="8684076" y="6356350"/>
            <a:ext cx="2743200" cy="365125"/>
          </a:xfrm>
        </p:spPr>
        <p:txBody>
          <a:bodyPr/>
          <a:lstStyle/>
          <a:p>
            <a:fld id="{27C6CCC6-2BE5-4E42-96A4-D1E8E81A3D8E}" type="slidenum">
              <a:rPr lang="de-DE" smtClean="0"/>
              <a:t>26</a:t>
            </a:fld>
            <a:endParaRPr lang="de-DE"/>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761" y="1185518"/>
            <a:ext cx="4200455" cy="262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173000" y="1703774"/>
            <a:ext cx="3447466" cy="1938992"/>
          </a:xfrm>
          <a:prstGeom prst="rect">
            <a:avLst/>
          </a:prstGeom>
          <a:noFill/>
        </p:spPr>
        <p:txBody>
          <a:bodyPr wrap="square" rtlCol="0">
            <a:spAutoFit/>
          </a:bodyPr>
          <a:lstStyle/>
          <a:p>
            <a:r>
              <a:rPr lang="fr-FR" sz="2000" b="1" dirty="0" smtClean="0"/>
              <a:t>#</a:t>
            </a:r>
            <a:r>
              <a:rPr lang="fr-FR" sz="2400" b="1" dirty="0"/>
              <a:t>9</a:t>
            </a:r>
            <a:r>
              <a:rPr lang="fr-FR" sz="2400" b="1" dirty="0" smtClean="0"/>
              <a:t> Flamanville</a:t>
            </a:r>
            <a:endParaRPr lang="fr-FR" sz="2400" dirty="0" smtClean="0"/>
          </a:p>
          <a:p>
            <a:r>
              <a:rPr lang="fr-FR" sz="1600" dirty="0" err="1" smtClean="0"/>
              <a:t>Reactor</a:t>
            </a:r>
            <a:r>
              <a:rPr lang="fr-FR" sz="1600" dirty="0" smtClean="0"/>
              <a:t>(s): 1 EPR</a:t>
            </a:r>
          </a:p>
          <a:p>
            <a:r>
              <a:rPr lang="fr-FR" sz="1600" dirty="0" smtClean="0"/>
              <a:t>Power: 1650 </a:t>
            </a:r>
            <a:r>
              <a:rPr lang="fr-FR" sz="1600" dirty="0" err="1" smtClean="0"/>
              <a:t>MWe</a:t>
            </a:r>
            <a:endParaRPr lang="fr-FR" sz="1600" dirty="0" smtClean="0"/>
          </a:p>
          <a:p>
            <a:r>
              <a:rPr lang="fr-FR" sz="1600" dirty="0" smtClean="0"/>
              <a:t>Price: 12,6G€ </a:t>
            </a:r>
          </a:p>
          <a:p>
            <a:r>
              <a:rPr lang="fr-FR" sz="1600" dirty="0" smtClean="0"/>
              <a:t>Construction: 2007-? </a:t>
            </a:r>
          </a:p>
          <a:p>
            <a:r>
              <a:rPr lang="fr-FR" sz="1600" dirty="0" smtClean="0"/>
              <a:t>Price per </a:t>
            </a:r>
            <a:r>
              <a:rPr lang="fr-FR" sz="1600" dirty="0" err="1" smtClean="0"/>
              <a:t>MWe</a:t>
            </a:r>
            <a:r>
              <a:rPr lang="fr-FR" sz="1600" dirty="0" smtClean="0"/>
              <a:t>: </a:t>
            </a:r>
            <a:r>
              <a:rPr lang="fr-FR" sz="1600" b="1" dirty="0" smtClean="0">
                <a:solidFill>
                  <a:srgbClr val="FF0000"/>
                </a:solidFill>
              </a:rPr>
              <a:t>7,6 million €/MWe</a:t>
            </a:r>
            <a:endParaRPr lang="fr-FR" sz="1600" b="1" dirty="0">
              <a:solidFill>
                <a:srgbClr val="FF0000"/>
              </a:solidFill>
            </a:endParaRPr>
          </a:p>
          <a:p>
            <a:pPr algn="ctr"/>
            <a:endParaRPr lang="fr-FR" sz="1600" dirty="0" smtClean="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09" y="4179211"/>
            <a:ext cx="4237107" cy="254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73000" y="4288600"/>
            <a:ext cx="6096000" cy="1846659"/>
          </a:xfrm>
          <a:prstGeom prst="rect">
            <a:avLst/>
          </a:prstGeom>
        </p:spPr>
        <p:txBody>
          <a:bodyPr>
            <a:spAutoFit/>
          </a:bodyPr>
          <a:lstStyle/>
          <a:p>
            <a:r>
              <a:rPr lang="fr-FR" sz="2400" b="1" dirty="0" smtClean="0"/>
              <a:t>#8 </a:t>
            </a:r>
            <a:r>
              <a:rPr lang="fr-FR" sz="2400" b="1" dirty="0" err="1" smtClean="0"/>
              <a:t>Hinkley</a:t>
            </a:r>
            <a:r>
              <a:rPr lang="fr-FR" sz="2400" b="1" dirty="0" smtClean="0"/>
              <a:t> Point</a:t>
            </a:r>
            <a:endParaRPr lang="fr-FR" sz="2400" dirty="0"/>
          </a:p>
          <a:p>
            <a:r>
              <a:rPr lang="fr-FR" dirty="0" err="1"/>
              <a:t>Reactor</a:t>
            </a:r>
            <a:r>
              <a:rPr lang="fr-FR" dirty="0"/>
              <a:t>(s): </a:t>
            </a:r>
            <a:r>
              <a:rPr lang="fr-FR" dirty="0" smtClean="0"/>
              <a:t>2 </a:t>
            </a:r>
            <a:r>
              <a:rPr lang="fr-FR" dirty="0"/>
              <a:t>EPR</a:t>
            </a:r>
          </a:p>
          <a:p>
            <a:r>
              <a:rPr lang="fr-FR" dirty="0" smtClean="0"/>
              <a:t>Power: 2x1650 </a:t>
            </a:r>
            <a:r>
              <a:rPr lang="fr-FR" dirty="0" err="1" smtClean="0"/>
              <a:t>MWe</a:t>
            </a:r>
            <a:endParaRPr lang="fr-FR" dirty="0"/>
          </a:p>
          <a:p>
            <a:r>
              <a:rPr lang="fr-FR" dirty="0" smtClean="0"/>
              <a:t>Price: 22,5G</a:t>
            </a:r>
            <a:r>
              <a:rPr lang="fr-FR" dirty="0"/>
              <a:t>€ </a:t>
            </a:r>
          </a:p>
          <a:p>
            <a:r>
              <a:rPr lang="fr-FR" dirty="0" smtClean="0"/>
              <a:t>Construction: 2018-</a:t>
            </a:r>
            <a:r>
              <a:rPr lang="fr-FR" dirty="0"/>
              <a:t>? </a:t>
            </a:r>
          </a:p>
          <a:p>
            <a:r>
              <a:rPr lang="fr-FR" dirty="0"/>
              <a:t>Price per </a:t>
            </a:r>
            <a:r>
              <a:rPr lang="fr-FR" dirty="0" err="1" smtClean="0"/>
              <a:t>MWe</a:t>
            </a:r>
            <a:r>
              <a:rPr lang="fr-FR" dirty="0" smtClean="0"/>
              <a:t>: </a:t>
            </a:r>
            <a:r>
              <a:rPr lang="fr-FR" b="1" dirty="0" smtClean="0">
                <a:solidFill>
                  <a:srgbClr val="FF0000"/>
                </a:solidFill>
              </a:rPr>
              <a:t>6,8 million </a:t>
            </a:r>
            <a:r>
              <a:rPr lang="fr-FR" b="1" dirty="0">
                <a:solidFill>
                  <a:srgbClr val="FF0000"/>
                </a:solidFill>
              </a:rPr>
              <a:t>€/</a:t>
            </a:r>
            <a:r>
              <a:rPr lang="fr-FR" b="1" dirty="0" err="1">
                <a:solidFill>
                  <a:srgbClr val="FF0000"/>
                </a:solidFill>
              </a:rPr>
              <a:t>MWe</a:t>
            </a:r>
            <a:endParaRPr lang="fr-FR" b="1" dirty="0">
              <a:solidFill>
                <a:srgbClr val="FF0000"/>
              </a:solidFill>
            </a:endParaRPr>
          </a:p>
        </p:txBody>
      </p:sp>
    </p:spTree>
    <p:extLst>
      <p:ext uri="{BB962C8B-B14F-4D97-AF65-F5344CB8AC3E}">
        <p14:creationId xmlns:p14="http://schemas.microsoft.com/office/powerpoint/2010/main" val="3817968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27</a:t>
            </a:fld>
            <a:endParaRPr lang="de-DE"/>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26" y="664495"/>
            <a:ext cx="4237107" cy="263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162041" y="1147782"/>
            <a:ext cx="6096000" cy="1846659"/>
          </a:xfrm>
          <a:prstGeom prst="rect">
            <a:avLst/>
          </a:prstGeom>
        </p:spPr>
        <p:txBody>
          <a:bodyPr>
            <a:spAutoFit/>
          </a:bodyPr>
          <a:lstStyle/>
          <a:p>
            <a:r>
              <a:rPr lang="fr-FR" sz="2400" b="1" dirty="0" smtClean="0"/>
              <a:t>#7 </a:t>
            </a:r>
            <a:r>
              <a:rPr lang="fr-FR" sz="2400" b="1" dirty="0" err="1" smtClean="0"/>
              <a:t>Olkiluoto</a:t>
            </a:r>
            <a:endParaRPr lang="fr-FR" sz="2400" dirty="0"/>
          </a:p>
          <a:p>
            <a:r>
              <a:rPr lang="fr-FR" dirty="0" err="1"/>
              <a:t>Reactor</a:t>
            </a:r>
            <a:r>
              <a:rPr lang="fr-FR" dirty="0"/>
              <a:t>(s): </a:t>
            </a:r>
            <a:r>
              <a:rPr lang="fr-FR" dirty="0" smtClean="0"/>
              <a:t>1 </a:t>
            </a:r>
            <a:r>
              <a:rPr lang="fr-FR" dirty="0"/>
              <a:t>EPR</a:t>
            </a:r>
          </a:p>
          <a:p>
            <a:r>
              <a:rPr lang="fr-FR" dirty="0" smtClean="0"/>
              <a:t>Power: 1650MWe</a:t>
            </a:r>
            <a:endParaRPr lang="fr-FR" dirty="0"/>
          </a:p>
          <a:p>
            <a:r>
              <a:rPr lang="fr-FR" dirty="0" smtClean="0"/>
              <a:t>Price: </a:t>
            </a:r>
            <a:r>
              <a:rPr lang="fr-FR" dirty="0"/>
              <a:t>8</a:t>
            </a:r>
            <a:r>
              <a:rPr lang="fr-FR" dirty="0" smtClean="0"/>
              <a:t>,5G</a:t>
            </a:r>
            <a:r>
              <a:rPr lang="fr-FR" dirty="0"/>
              <a:t>€ </a:t>
            </a:r>
          </a:p>
          <a:p>
            <a:r>
              <a:rPr lang="fr-FR" dirty="0" smtClean="0"/>
              <a:t>Construction: 2005-</a:t>
            </a:r>
            <a:r>
              <a:rPr lang="fr-FR" dirty="0"/>
              <a:t>? </a:t>
            </a:r>
          </a:p>
          <a:p>
            <a:r>
              <a:rPr lang="fr-FR" dirty="0"/>
              <a:t>Price per </a:t>
            </a:r>
            <a:r>
              <a:rPr lang="fr-FR" dirty="0" err="1" smtClean="0"/>
              <a:t>MWe</a:t>
            </a:r>
            <a:r>
              <a:rPr lang="fr-FR" dirty="0" smtClean="0"/>
              <a:t>: </a:t>
            </a:r>
            <a:r>
              <a:rPr lang="fr-FR" b="1" dirty="0" smtClean="0">
                <a:solidFill>
                  <a:srgbClr val="FF0000"/>
                </a:solidFill>
              </a:rPr>
              <a:t>5,2 million </a:t>
            </a:r>
            <a:r>
              <a:rPr lang="fr-FR" b="1" dirty="0">
                <a:solidFill>
                  <a:srgbClr val="FF0000"/>
                </a:solidFill>
              </a:rPr>
              <a:t>€/</a:t>
            </a:r>
            <a:r>
              <a:rPr lang="fr-FR" b="1" dirty="0" err="1">
                <a:solidFill>
                  <a:srgbClr val="FF0000"/>
                </a:solidFill>
              </a:rPr>
              <a:t>MWe</a:t>
            </a:r>
            <a:endParaRPr lang="fr-FR" b="1" dirty="0">
              <a:solidFill>
                <a:srgbClr val="FF0000"/>
              </a:solidFill>
            </a:endParaRPr>
          </a:p>
        </p:txBody>
      </p:sp>
      <p:pic>
        <p:nvPicPr>
          <p:cNvPr id="9" name="Image 8"/>
          <p:cNvPicPr>
            <a:picLocks noChangeAspect="1"/>
          </p:cNvPicPr>
          <p:nvPr/>
        </p:nvPicPr>
        <p:blipFill rotWithShape="1">
          <a:blip r:embed="rId3"/>
          <a:srcRect t="4226" b="-566"/>
          <a:stretch/>
        </p:blipFill>
        <p:spPr>
          <a:xfrm>
            <a:off x="940709" y="3798472"/>
            <a:ext cx="4261624" cy="2703603"/>
          </a:xfrm>
          <a:prstGeom prst="rect">
            <a:avLst/>
          </a:prstGeom>
        </p:spPr>
      </p:pic>
      <p:sp>
        <p:nvSpPr>
          <p:cNvPr id="10" name="Rectangle 9"/>
          <p:cNvSpPr/>
          <p:nvPr/>
        </p:nvSpPr>
        <p:spPr>
          <a:xfrm>
            <a:off x="7162041" y="4186122"/>
            <a:ext cx="6096000" cy="1846659"/>
          </a:xfrm>
          <a:prstGeom prst="rect">
            <a:avLst/>
          </a:prstGeom>
        </p:spPr>
        <p:txBody>
          <a:bodyPr>
            <a:spAutoFit/>
          </a:bodyPr>
          <a:lstStyle/>
          <a:p>
            <a:r>
              <a:rPr lang="fr-FR" sz="2400" b="1" dirty="0" smtClean="0"/>
              <a:t>#6 </a:t>
            </a:r>
            <a:r>
              <a:rPr lang="fr-FR" sz="2400" b="1" dirty="0" err="1" smtClean="0"/>
              <a:t>Barakah</a:t>
            </a:r>
            <a:endParaRPr lang="fr-FR" sz="2400" b="1" dirty="0" smtClean="0"/>
          </a:p>
          <a:p>
            <a:r>
              <a:rPr lang="fr-FR" dirty="0" err="1" smtClean="0"/>
              <a:t>Reactor</a:t>
            </a:r>
            <a:r>
              <a:rPr lang="fr-FR" dirty="0" smtClean="0"/>
              <a:t>(s): 4 APR-1400 (KEPCO)</a:t>
            </a:r>
          </a:p>
          <a:p>
            <a:r>
              <a:rPr lang="fr-FR" dirty="0" smtClean="0"/>
              <a:t>Power: 4x1400 </a:t>
            </a:r>
            <a:r>
              <a:rPr lang="fr-FR" dirty="0" err="1" smtClean="0"/>
              <a:t>MWe</a:t>
            </a:r>
            <a:endParaRPr lang="fr-FR" dirty="0"/>
          </a:p>
          <a:p>
            <a:r>
              <a:rPr lang="fr-FR" dirty="0" smtClean="0"/>
              <a:t>Price: 24,4G</a:t>
            </a:r>
            <a:r>
              <a:rPr lang="fr-FR" dirty="0"/>
              <a:t>€ </a:t>
            </a:r>
          </a:p>
          <a:p>
            <a:r>
              <a:rPr lang="fr-FR" dirty="0" smtClean="0"/>
              <a:t>Construction: 2010-</a:t>
            </a:r>
            <a:r>
              <a:rPr lang="fr-FR" dirty="0"/>
              <a:t>? </a:t>
            </a:r>
          </a:p>
          <a:p>
            <a:r>
              <a:rPr lang="fr-FR" dirty="0"/>
              <a:t>Price per </a:t>
            </a:r>
            <a:r>
              <a:rPr lang="fr-FR" dirty="0" err="1" smtClean="0"/>
              <a:t>MWe</a:t>
            </a:r>
            <a:r>
              <a:rPr lang="fr-FR" dirty="0" smtClean="0"/>
              <a:t>: </a:t>
            </a:r>
            <a:r>
              <a:rPr lang="fr-FR" b="1" dirty="0" smtClean="0">
                <a:solidFill>
                  <a:srgbClr val="FF0000"/>
                </a:solidFill>
              </a:rPr>
              <a:t>4,3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spTree>
    <p:extLst>
      <p:ext uri="{BB962C8B-B14F-4D97-AF65-F5344CB8AC3E}">
        <p14:creationId xmlns:p14="http://schemas.microsoft.com/office/powerpoint/2010/main" val="562110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35092" y="6307366"/>
            <a:ext cx="2743200" cy="365125"/>
          </a:xfrm>
        </p:spPr>
        <p:txBody>
          <a:bodyPr/>
          <a:lstStyle/>
          <a:p>
            <a:fld id="{27C6CCC6-2BE5-4E42-96A4-D1E8E81A3D8E}" type="slidenum">
              <a:rPr lang="de-DE" smtClean="0"/>
              <a:t>28</a:t>
            </a:fld>
            <a:endParaRPr lang="de-DE"/>
          </a:p>
        </p:txBody>
      </p:sp>
      <p:sp>
        <p:nvSpPr>
          <p:cNvPr id="5" name="Rectangle 4"/>
          <p:cNvSpPr/>
          <p:nvPr/>
        </p:nvSpPr>
        <p:spPr>
          <a:xfrm>
            <a:off x="7229377" y="4187511"/>
            <a:ext cx="6096000" cy="1846659"/>
          </a:xfrm>
          <a:prstGeom prst="rect">
            <a:avLst/>
          </a:prstGeom>
        </p:spPr>
        <p:txBody>
          <a:bodyPr>
            <a:spAutoFit/>
          </a:bodyPr>
          <a:lstStyle/>
          <a:p>
            <a:r>
              <a:rPr lang="fr-FR" sz="2400" b="1" dirty="0" smtClean="0"/>
              <a:t>#4 Leningrad</a:t>
            </a:r>
            <a:endParaRPr lang="fr-FR" sz="2400" dirty="0"/>
          </a:p>
          <a:p>
            <a:r>
              <a:rPr lang="fr-FR" dirty="0" err="1"/>
              <a:t>Reactor</a:t>
            </a:r>
            <a:r>
              <a:rPr lang="fr-FR" dirty="0"/>
              <a:t>(s): </a:t>
            </a:r>
            <a:r>
              <a:rPr lang="fr-FR" dirty="0" smtClean="0"/>
              <a:t>2 </a:t>
            </a:r>
            <a:r>
              <a:rPr lang="fr-FR" dirty="0"/>
              <a:t>VVER-1200 (</a:t>
            </a:r>
            <a:r>
              <a:rPr lang="fr-FR" dirty="0" err="1"/>
              <a:t>Rosatom</a:t>
            </a:r>
            <a:r>
              <a:rPr lang="fr-FR" dirty="0" smtClean="0"/>
              <a:t>)</a:t>
            </a:r>
            <a:endParaRPr lang="fr-FR" dirty="0"/>
          </a:p>
          <a:p>
            <a:r>
              <a:rPr lang="fr-FR" dirty="0" smtClean="0"/>
              <a:t>Power: 2x1085 </a:t>
            </a:r>
            <a:r>
              <a:rPr lang="fr-FR" dirty="0" err="1" smtClean="0"/>
              <a:t>MWe</a:t>
            </a:r>
            <a:endParaRPr lang="fr-FR" dirty="0"/>
          </a:p>
          <a:p>
            <a:r>
              <a:rPr lang="fr-FR" dirty="0" smtClean="0"/>
              <a:t>Price: 4,9G</a:t>
            </a:r>
            <a:r>
              <a:rPr lang="fr-FR" dirty="0"/>
              <a:t>€ </a:t>
            </a:r>
          </a:p>
          <a:p>
            <a:r>
              <a:rPr lang="fr-FR" dirty="0" smtClean="0"/>
              <a:t>Construction: 2008-? </a:t>
            </a:r>
            <a:endParaRPr lang="fr-FR" dirty="0"/>
          </a:p>
          <a:p>
            <a:r>
              <a:rPr lang="fr-FR" dirty="0"/>
              <a:t>Price per </a:t>
            </a:r>
            <a:r>
              <a:rPr lang="fr-FR" dirty="0" err="1" smtClean="0"/>
              <a:t>MWe</a:t>
            </a:r>
            <a:r>
              <a:rPr lang="fr-FR" dirty="0" smtClean="0"/>
              <a:t>: </a:t>
            </a:r>
            <a:r>
              <a:rPr lang="fr-FR" b="1" dirty="0" smtClean="0">
                <a:solidFill>
                  <a:srgbClr val="FF0000"/>
                </a:solidFill>
              </a:rPr>
              <a:t>2,8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11"/>
          <a:stretch/>
        </p:blipFill>
        <p:spPr bwMode="auto">
          <a:xfrm>
            <a:off x="941153" y="3836666"/>
            <a:ext cx="4253313" cy="265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179132" y="1125898"/>
            <a:ext cx="6096000" cy="1846659"/>
          </a:xfrm>
          <a:prstGeom prst="rect">
            <a:avLst/>
          </a:prstGeom>
        </p:spPr>
        <p:txBody>
          <a:bodyPr>
            <a:spAutoFit/>
          </a:bodyPr>
          <a:lstStyle/>
          <a:p>
            <a:r>
              <a:rPr lang="fr-FR" sz="2400" b="1" dirty="0" smtClean="0"/>
              <a:t>#5 </a:t>
            </a:r>
            <a:r>
              <a:rPr lang="fr-FR" sz="2400" b="1" dirty="0" err="1"/>
              <a:t>Fuqing</a:t>
            </a:r>
            <a:endParaRPr lang="fr-FR" sz="2400" dirty="0"/>
          </a:p>
          <a:p>
            <a:r>
              <a:rPr lang="fr-FR" dirty="0" err="1"/>
              <a:t>Reactor</a:t>
            </a:r>
            <a:r>
              <a:rPr lang="fr-FR" dirty="0"/>
              <a:t>(s): </a:t>
            </a:r>
            <a:r>
              <a:rPr lang="fr-FR" dirty="0" smtClean="0"/>
              <a:t>2 </a:t>
            </a:r>
            <a:r>
              <a:rPr lang="fr-FR" dirty="0" err="1" smtClean="0"/>
              <a:t>Hualong</a:t>
            </a:r>
            <a:r>
              <a:rPr lang="fr-FR" dirty="0" smtClean="0"/>
              <a:t> 1 (</a:t>
            </a:r>
            <a:r>
              <a:rPr lang="fr-FR" dirty="0"/>
              <a:t>CNNC and CGNPG</a:t>
            </a:r>
            <a:r>
              <a:rPr lang="fr-FR" dirty="0" smtClean="0"/>
              <a:t>)</a:t>
            </a:r>
            <a:endParaRPr lang="fr-FR" dirty="0"/>
          </a:p>
          <a:p>
            <a:r>
              <a:rPr lang="fr-FR" dirty="0" smtClean="0"/>
              <a:t>Power: 2x1090 </a:t>
            </a:r>
            <a:r>
              <a:rPr lang="fr-FR" dirty="0" err="1"/>
              <a:t>MWe</a:t>
            </a:r>
            <a:endParaRPr lang="fr-FR" dirty="0"/>
          </a:p>
          <a:p>
            <a:r>
              <a:rPr lang="fr-FR" dirty="0" smtClean="0"/>
              <a:t>Price: 5,7G</a:t>
            </a:r>
            <a:r>
              <a:rPr lang="fr-FR" dirty="0"/>
              <a:t>€ </a:t>
            </a:r>
          </a:p>
          <a:p>
            <a:r>
              <a:rPr lang="fr-FR" dirty="0" smtClean="0"/>
              <a:t>Construction: 2015-? </a:t>
            </a:r>
            <a:endParaRPr lang="fr-FR" dirty="0"/>
          </a:p>
          <a:p>
            <a:r>
              <a:rPr lang="fr-FR" dirty="0"/>
              <a:t>Price per </a:t>
            </a:r>
            <a:r>
              <a:rPr lang="fr-FR" dirty="0" err="1" smtClean="0"/>
              <a:t>MWe</a:t>
            </a:r>
            <a:r>
              <a:rPr lang="fr-FR" dirty="0" smtClean="0"/>
              <a:t>: </a:t>
            </a:r>
            <a:r>
              <a:rPr lang="fr-FR" b="1" dirty="0" smtClean="0">
                <a:solidFill>
                  <a:srgbClr val="FF0000"/>
                </a:solidFill>
              </a:rPr>
              <a:t>3,2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45"/>
          <a:stretch/>
        </p:blipFill>
        <p:spPr bwMode="auto">
          <a:xfrm>
            <a:off x="932988" y="653143"/>
            <a:ext cx="4253313" cy="2642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428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257658" y="1135348"/>
            <a:ext cx="6096000" cy="1846659"/>
          </a:xfrm>
          <a:prstGeom prst="rect">
            <a:avLst/>
          </a:prstGeom>
        </p:spPr>
        <p:txBody>
          <a:bodyPr>
            <a:spAutoFit/>
          </a:bodyPr>
          <a:lstStyle/>
          <a:p>
            <a:r>
              <a:rPr lang="fr-FR" sz="2400" b="1" dirty="0" smtClean="0"/>
              <a:t>#3 Sanmen</a:t>
            </a:r>
            <a:endParaRPr lang="fr-FR" sz="2400" dirty="0"/>
          </a:p>
          <a:p>
            <a:r>
              <a:rPr lang="fr-FR" dirty="0" err="1"/>
              <a:t>Reactor</a:t>
            </a:r>
            <a:r>
              <a:rPr lang="fr-FR" dirty="0"/>
              <a:t>(s): </a:t>
            </a:r>
            <a:r>
              <a:rPr lang="fr-FR" dirty="0" smtClean="0"/>
              <a:t>2 AP1000 (Westinghouse)</a:t>
            </a:r>
            <a:endParaRPr lang="fr-FR" dirty="0"/>
          </a:p>
          <a:p>
            <a:r>
              <a:rPr lang="fr-FR" dirty="0" smtClean="0"/>
              <a:t>Power: 2x1000 </a:t>
            </a:r>
            <a:r>
              <a:rPr lang="fr-FR" dirty="0" err="1" smtClean="0"/>
              <a:t>MWe</a:t>
            </a:r>
            <a:endParaRPr lang="fr-FR" dirty="0"/>
          </a:p>
          <a:p>
            <a:r>
              <a:rPr lang="fr-FR" dirty="0" smtClean="0"/>
              <a:t>Price: 5,5G</a:t>
            </a:r>
            <a:r>
              <a:rPr lang="fr-FR" dirty="0"/>
              <a:t>€ </a:t>
            </a:r>
          </a:p>
          <a:p>
            <a:r>
              <a:rPr lang="fr-FR" dirty="0" smtClean="0"/>
              <a:t>Construction: 2009-2019 </a:t>
            </a:r>
            <a:endParaRPr lang="fr-FR" dirty="0"/>
          </a:p>
          <a:p>
            <a:r>
              <a:rPr lang="fr-FR" dirty="0"/>
              <a:t>Price per </a:t>
            </a:r>
            <a:r>
              <a:rPr lang="fr-FR" dirty="0" err="1" smtClean="0"/>
              <a:t>MWe</a:t>
            </a:r>
            <a:r>
              <a:rPr lang="fr-FR" dirty="0" smtClean="0"/>
              <a:t>: </a:t>
            </a:r>
            <a:r>
              <a:rPr lang="fr-FR" b="1" dirty="0" smtClean="0">
                <a:solidFill>
                  <a:srgbClr val="FF0000"/>
                </a:solidFill>
              </a:rPr>
              <a:t>2,75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29" b="289"/>
          <a:stretch/>
        </p:blipFill>
        <p:spPr bwMode="auto">
          <a:xfrm>
            <a:off x="922003" y="3844960"/>
            <a:ext cx="4253313" cy="264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358"/>
          <a:stretch/>
        </p:blipFill>
        <p:spPr bwMode="auto">
          <a:xfrm>
            <a:off x="943972" y="653143"/>
            <a:ext cx="4242328" cy="266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27C6CCC6-2BE5-4E42-96A4-D1E8E81A3D8E}" type="slidenum">
              <a:rPr lang="de-DE" smtClean="0"/>
              <a:t>29</a:t>
            </a:fld>
            <a:endParaRPr lang="de-DE"/>
          </a:p>
        </p:txBody>
      </p:sp>
      <p:sp>
        <p:nvSpPr>
          <p:cNvPr id="16" name="Rectangle 15"/>
          <p:cNvSpPr/>
          <p:nvPr/>
        </p:nvSpPr>
        <p:spPr>
          <a:xfrm>
            <a:off x="7276512" y="4187510"/>
            <a:ext cx="6096000" cy="1846659"/>
          </a:xfrm>
          <a:prstGeom prst="rect">
            <a:avLst/>
          </a:prstGeom>
        </p:spPr>
        <p:txBody>
          <a:bodyPr>
            <a:spAutoFit/>
          </a:bodyPr>
          <a:lstStyle/>
          <a:p>
            <a:r>
              <a:rPr lang="fr-FR" sz="2400" b="1" dirty="0" smtClean="0"/>
              <a:t>#2 </a:t>
            </a:r>
            <a:r>
              <a:rPr lang="fr-FR" sz="2400" b="1" dirty="0" err="1" smtClean="0"/>
              <a:t>Taishan</a:t>
            </a:r>
            <a:endParaRPr lang="fr-FR" sz="2400" dirty="0"/>
          </a:p>
          <a:p>
            <a:r>
              <a:rPr lang="fr-FR" dirty="0" err="1"/>
              <a:t>Reactor</a:t>
            </a:r>
            <a:r>
              <a:rPr lang="fr-FR" dirty="0"/>
              <a:t>(s): </a:t>
            </a:r>
            <a:r>
              <a:rPr lang="fr-FR" dirty="0" smtClean="0"/>
              <a:t>2 </a:t>
            </a:r>
            <a:r>
              <a:rPr lang="fr-FR" dirty="0"/>
              <a:t>EPR</a:t>
            </a:r>
          </a:p>
          <a:p>
            <a:r>
              <a:rPr lang="fr-FR" dirty="0" smtClean="0"/>
              <a:t>Power: 2x1650 </a:t>
            </a:r>
            <a:r>
              <a:rPr lang="fr-FR" dirty="0" err="1" smtClean="0"/>
              <a:t>MWe</a:t>
            </a:r>
            <a:endParaRPr lang="fr-FR" dirty="0"/>
          </a:p>
          <a:p>
            <a:r>
              <a:rPr lang="fr-FR" dirty="0" smtClean="0"/>
              <a:t>Price: </a:t>
            </a:r>
            <a:r>
              <a:rPr lang="fr-FR" dirty="0"/>
              <a:t>8</a:t>
            </a:r>
            <a:r>
              <a:rPr lang="fr-FR" dirty="0" smtClean="0"/>
              <a:t>G</a:t>
            </a:r>
            <a:r>
              <a:rPr lang="fr-FR" dirty="0"/>
              <a:t>€ </a:t>
            </a:r>
          </a:p>
          <a:p>
            <a:r>
              <a:rPr lang="fr-FR" dirty="0" smtClean="0"/>
              <a:t>Construction: 2009-2018 </a:t>
            </a:r>
            <a:endParaRPr lang="fr-FR" dirty="0"/>
          </a:p>
          <a:p>
            <a:r>
              <a:rPr lang="fr-FR" dirty="0"/>
              <a:t>Price per </a:t>
            </a:r>
            <a:r>
              <a:rPr lang="fr-FR" dirty="0" err="1" smtClean="0"/>
              <a:t>MWe</a:t>
            </a:r>
            <a:r>
              <a:rPr lang="fr-FR" dirty="0" smtClean="0"/>
              <a:t>: </a:t>
            </a:r>
            <a:r>
              <a:rPr lang="fr-FR" b="1" dirty="0" smtClean="0">
                <a:solidFill>
                  <a:srgbClr val="FF0000"/>
                </a:solidFill>
              </a:rPr>
              <a:t>2,4 </a:t>
            </a:r>
            <a:r>
              <a:rPr lang="fr-FR" b="1" dirty="0">
                <a:solidFill>
                  <a:srgbClr val="FF0000"/>
                </a:solidFill>
              </a:rPr>
              <a:t>million €/</a:t>
            </a:r>
            <a:r>
              <a:rPr lang="fr-FR" b="1" dirty="0" err="1">
                <a:solidFill>
                  <a:srgbClr val="FF0000"/>
                </a:solidFill>
              </a:rPr>
              <a:t>MWe</a:t>
            </a:r>
            <a:endParaRPr lang="fr-FR" b="1" dirty="0">
              <a:solidFill>
                <a:srgbClr val="FF0000"/>
              </a:solidFill>
            </a:endParaRPr>
          </a:p>
        </p:txBody>
      </p:sp>
      <p:sp>
        <p:nvSpPr>
          <p:cNvPr id="3" name="Rectangle 2"/>
          <p:cNvSpPr/>
          <p:nvPr/>
        </p:nvSpPr>
        <p:spPr>
          <a:xfrm>
            <a:off x="96084" y="107742"/>
            <a:ext cx="1064715" cy="261610"/>
          </a:xfrm>
          <a:prstGeom prst="rect">
            <a:avLst/>
          </a:prstGeom>
        </p:spPr>
        <p:txBody>
          <a:bodyPr wrap="none">
            <a:spAutoFit/>
          </a:bodyPr>
          <a:lstStyle/>
          <a:p>
            <a:r>
              <a:rPr lang="fr-FR" sz="1100" dirty="0"/>
              <a:t>A low-cost EPR </a:t>
            </a:r>
            <a:endParaRPr lang="en-US" sz="1100" dirty="0"/>
          </a:p>
        </p:txBody>
      </p:sp>
    </p:spTree>
    <p:extLst>
      <p:ext uri="{BB962C8B-B14F-4D97-AF65-F5344CB8AC3E}">
        <p14:creationId xmlns:p14="http://schemas.microsoft.com/office/powerpoint/2010/main" val="1364135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7583" y="7927"/>
            <a:ext cx="10012052" cy="964054"/>
          </a:xfrm>
        </p:spPr>
        <p:txBody>
          <a:bodyPr>
            <a:normAutofit fontScale="90000"/>
          </a:bodyPr>
          <a:lstStyle/>
          <a:p>
            <a:r>
              <a:rPr lang="fr-BE" dirty="0" smtClean="0"/>
              <a:t>The </a:t>
            </a:r>
            <a:r>
              <a:rPr lang="fr-BE" dirty="0" err="1" smtClean="0"/>
              <a:t>culprit</a:t>
            </a:r>
            <a:r>
              <a:rPr lang="fr-BE" dirty="0" smtClean="0"/>
              <a:t>: </a:t>
            </a:r>
            <a:r>
              <a:rPr lang="fr-BE" dirty="0" err="1"/>
              <a:t>G</a:t>
            </a:r>
            <a:r>
              <a:rPr lang="fr-BE" dirty="0" err="1" smtClean="0"/>
              <a:t>reenhouse</a:t>
            </a:r>
            <a:r>
              <a:rPr lang="fr-BE" dirty="0" smtClean="0"/>
              <a:t> </a:t>
            </a:r>
            <a:r>
              <a:rPr lang="fr-BE" dirty="0" err="1" smtClean="0"/>
              <a:t>gas</a:t>
            </a:r>
            <a:r>
              <a:rPr lang="fr-BE" dirty="0" smtClean="0"/>
              <a:t> (GHG) </a:t>
            </a:r>
            <a:r>
              <a:rPr lang="fr-BE" dirty="0" err="1" smtClean="0"/>
              <a:t>emissions</a:t>
            </a:r>
            <a:endParaRPr lang="en-US"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3</a:t>
            </a:fld>
            <a:endParaRPr lang="de-DE"/>
          </a:p>
        </p:txBody>
      </p:sp>
      <p:sp>
        <p:nvSpPr>
          <p:cNvPr id="5" name="Rectangle 4"/>
          <p:cNvSpPr/>
          <p:nvPr/>
        </p:nvSpPr>
        <p:spPr>
          <a:xfrm>
            <a:off x="15850" y="6596390"/>
            <a:ext cx="9533667" cy="261610"/>
          </a:xfrm>
          <a:prstGeom prst="rect">
            <a:avLst/>
          </a:prstGeom>
        </p:spPr>
        <p:txBody>
          <a:bodyPr wrap="square">
            <a:spAutoFit/>
          </a:bodyPr>
          <a:lstStyle/>
          <a:p>
            <a:r>
              <a:rPr lang="en-US" sz="1100" dirty="0" smtClean="0"/>
              <a:t>Sources: </a:t>
            </a:r>
            <a:r>
              <a:rPr lang="en-US" sz="1100" dirty="0" smtClean="0">
                <a:hlinkClick r:id="rId2"/>
              </a:rPr>
              <a:t>https</a:t>
            </a:r>
            <a:r>
              <a:rPr lang="en-US" sz="1100" dirty="0">
                <a:hlinkClick r:id="rId2"/>
              </a:rPr>
              <a:t>://</a:t>
            </a:r>
            <a:r>
              <a:rPr lang="en-US" sz="1100" dirty="0" smtClean="0">
                <a:hlinkClick r:id="rId2"/>
              </a:rPr>
              <a:t>ourworldindata.org/co2-and-other-greenhouse-gas-emissions</a:t>
            </a:r>
            <a:r>
              <a:rPr lang="en-US" sz="1100" dirty="0" smtClean="0"/>
              <a:t> and </a:t>
            </a:r>
            <a:r>
              <a:rPr lang="en-US" sz="1100" dirty="0">
                <a:hlinkClick r:id="rId3"/>
              </a:rPr>
              <a:t>https://www.epa.gov/ghgemissions/global-greenhouse-gas-emissions-data</a:t>
            </a:r>
            <a:r>
              <a:rPr lang="en-US" sz="1100" dirty="0" smtClean="0"/>
              <a:t> </a:t>
            </a:r>
            <a:endParaRPr lang="en-US" sz="1100" dirty="0"/>
          </a:p>
        </p:txBody>
      </p:sp>
      <p:pic>
        <p:nvPicPr>
          <p:cNvPr id="7" name="Image 6"/>
          <p:cNvPicPr>
            <a:picLocks noChangeAspect="1"/>
          </p:cNvPicPr>
          <p:nvPr/>
        </p:nvPicPr>
        <p:blipFill>
          <a:blip r:embed="rId4"/>
          <a:stretch>
            <a:fillRect/>
          </a:stretch>
        </p:blipFill>
        <p:spPr>
          <a:xfrm>
            <a:off x="6206851" y="1418661"/>
            <a:ext cx="5973001" cy="3272388"/>
          </a:xfrm>
          <a:prstGeom prst="rect">
            <a:avLst/>
          </a:prstGeom>
        </p:spPr>
      </p:pic>
      <p:sp>
        <p:nvSpPr>
          <p:cNvPr id="8" name="Rectangle 7"/>
          <p:cNvSpPr/>
          <p:nvPr/>
        </p:nvSpPr>
        <p:spPr>
          <a:xfrm>
            <a:off x="135117" y="4931089"/>
            <a:ext cx="11354518" cy="1200329"/>
          </a:xfrm>
          <a:prstGeom prst="rect">
            <a:avLst/>
          </a:prstGeom>
        </p:spPr>
        <p:txBody>
          <a:bodyPr wrap="square">
            <a:spAutoFit/>
          </a:bodyPr>
          <a:lstStyle/>
          <a:p>
            <a:r>
              <a:rPr lang="fr-BE" dirty="0" smtClean="0"/>
              <a:t>CO2 </a:t>
            </a:r>
            <a:r>
              <a:rPr lang="fr-BE" dirty="0" err="1" smtClean="0"/>
              <a:t>emissions</a:t>
            </a:r>
            <a:r>
              <a:rPr lang="fr-BE" dirty="0" smtClean="0"/>
              <a:t> </a:t>
            </a:r>
            <a:r>
              <a:rPr lang="fr-BE" dirty="0" err="1" smtClean="0"/>
              <a:t>from</a:t>
            </a:r>
            <a:r>
              <a:rPr lang="fr-BE" dirty="0" smtClean="0"/>
              <a:t> the combustion of </a:t>
            </a:r>
            <a:r>
              <a:rPr lang="fr-BE" dirty="0" err="1" smtClean="0"/>
              <a:t>fossil</a:t>
            </a:r>
            <a:r>
              <a:rPr lang="fr-BE" dirty="0" smtClean="0"/>
              <a:t> fuels and </a:t>
            </a:r>
            <a:r>
              <a:rPr lang="fr-BE" dirty="0" err="1" smtClean="0"/>
              <a:t>cement</a:t>
            </a:r>
            <a:r>
              <a:rPr lang="fr-BE" dirty="0" smtClean="0"/>
              <a:t> production: </a:t>
            </a:r>
            <a:r>
              <a:rPr lang="fr-BE" dirty="0" smtClean="0">
                <a:solidFill>
                  <a:srgbClr val="FF0000"/>
                </a:solidFill>
              </a:rPr>
              <a:t>36 Gt </a:t>
            </a:r>
            <a:r>
              <a:rPr lang="fr-BE" dirty="0" smtClean="0"/>
              <a:t>(65% of GHG </a:t>
            </a:r>
            <a:r>
              <a:rPr lang="fr-BE" dirty="0" err="1" smtClean="0"/>
              <a:t>emissions</a:t>
            </a:r>
            <a:r>
              <a:rPr lang="fr-BE" dirty="0" smtClean="0"/>
              <a:t>). </a:t>
            </a:r>
          </a:p>
          <a:p>
            <a:r>
              <a:rPr lang="fr-BE" dirty="0" smtClean="0"/>
              <a:t> </a:t>
            </a:r>
          </a:p>
          <a:p>
            <a:r>
              <a:rPr lang="fr-BE" dirty="0" smtClean="0"/>
              <a:t>Total man-made GHG </a:t>
            </a:r>
            <a:r>
              <a:rPr lang="fr-BE" dirty="0" err="1" smtClean="0"/>
              <a:t>emissions</a:t>
            </a:r>
            <a:r>
              <a:rPr lang="fr-BE" dirty="0" smtClean="0"/>
              <a:t>: </a:t>
            </a:r>
            <a:r>
              <a:rPr lang="fr-BE" dirty="0" smtClean="0">
                <a:solidFill>
                  <a:srgbClr val="FF0000"/>
                </a:solidFill>
              </a:rPr>
              <a:t>55 Gt-CO2-equivalent </a:t>
            </a:r>
            <a:r>
              <a:rPr lang="fr-BE" dirty="0" smtClean="0"/>
              <a:t>(</a:t>
            </a:r>
            <a:r>
              <a:rPr lang="fr-BE" dirty="0" err="1" smtClean="0"/>
              <a:t>Other</a:t>
            </a:r>
            <a:r>
              <a:rPr lang="fr-BE" dirty="0"/>
              <a:t> </a:t>
            </a:r>
            <a:r>
              <a:rPr lang="fr-BE" dirty="0" smtClean="0"/>
              <a:t>sources: F-</a:t>
            </a:r>
            <a:r>
              <a:rPr lang="fr-BE" dirty="0" err="1" smtClean="0"/>
              <a:t>gases</a:t>
            </a:r>
            <a:r>
              <a:rPr lang="fr-BE" dirty="0" smtClean="0"/>
              <a:t> 2%, </a:t>
            </a:r>
            <a:r>
              <a:rPr lang="fr-BE" dirty="0" err="1" smtClean="0"/>
              <a:t>Nitrous</a:t>
            </a:r>
            <a:r>
              <a:rPr lang="fr-BE" dirty="0" smtClean="0"/>
              <a:t> </a:t>
            </a:r>
            <a:r>
              <a:rPr lang="fr-BE" dirty="0" err="1" smtClean="0"/>
              <a:t>Oxide</a:t>
            </a:r>
            <a:r>
              <a:rPr lang="fr-BE" dirty="0" smtClean="0"/>
              <a:t> 6%, </a:t>
            </a:r>
            <a:r>
              <a:rPr lang="fr-BE" dirty="0" err="1" smtClean="0"/>
              <a:t>Methane</a:t>
            </a:r>
            <a:r>
              <a:rPr lang="fr-BE" dirty="0" smtClean="0"/>
              <a:t> 16%, </a:t>
            </a:r>
            <a:r>
              <a:rPr lang="en-US" dirty="0"/>
              <a:t>CO</a:t>
            </a:r>
            <a:r>
              <a:rPr lang="en-US" baseline="-25000" dirty="0"/>
              <a:t>2</a:t>
            </a:r>
            <a:r>
              <a:rPr lang="en-US" dirty="0"/>
              <a:t> </a:t>
            </a:r>
            <a:r>
              <a:rPr lang="en-US" dirty="0" smtClean="0"/>
              <a:t>emitted </a:t>
            </a:r>
            <a:r>
              <a:rPr lang="en-US" dirty="0"/>
              <a:t>from direct human-induced impacts on forestry and other land </a:t>
            </a:r>
            <a:r>
              <a:rPr lang="en-US" dirty="0" smtClean="0"/>
              <a:t>use 11%)</a:t>
            </a:r>
            <a:endParaRPr lang="en-US" dirty="0"/>
          </a:p>
        </p:txBody>
      </p:sp>
      <p:pic>
        <p:nvPicPr>
          <p:cNvPr id="4" name="Image 3"/>
          <p:cNvPicPr>
            <a:picLocks noChangeAspect="1"/>
          </p:cNvPicPr>
          <p:nvPr/>
        </p:nvPicPr>
        <p:blipFill>
          <a:blip r:embed="rId5"/>
          <a:stretch>
            <a:fillRect/>
          </a:stretch>
        </p:blipFill>
        <p:spPr>
          <a:xfrm>
            <a:off x="23804" y="1381049"/>
            <a:ext cx="6277157" cy="3357927"/>
          </a:xfrm>
          <a:prstGeom prst="rect">
            <a:avLst/>
          </a:prstGeom>
        </p:spPr>
      </p:pic>
    </p:spTree>
    <p:extLst>
      <p:ext uri="{BB962C8B-B14F-4D97-AF65-F5344CB8AC3E}">
        <p14:creationId xmlns:p14="http://schemas.microsoft.com/office/powerpoint/2010/main" val="1566341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30</a:t>
            </a:fld>
            <a:endParaRPr lang="de-D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00" y="1526724"/>
            <a:ext cx="5365248" cy="377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351925" y="2377565"/>
            <a:ext cx="6096000" cy="2231380"/>
          </a:xfrm>
          <a:prstGeom prst="rect">
            <a:avLst/>
          </a:prstGeom>
        </p:spPr>
        <p:txBody>
          <a:bodyPr>
            <a:spAutoFit/>
          </a:bodyPr>
          <a:lstStyle/>
          <a:p>
            <a:r>
              <a:rPr lang="fr-FR" sz="2900" b="1" dirty="0" smtClean="0"/>
              <a:t>#</a:t>
            </a:r>
            <a:r>
              <a:rPr lang="fr-FR" sz="2900" b="1" dirty="0"/>
              <a:t>1 </a:t>
            </a:r>
            <a:r>
              <a:rPr lang="fr-FR" sz="2900" b="1" dirty="0" err="1" smtClean="0"/>
              <a:t>Beloyarsk</a:t>
            </a:r>
            <a:endParaRPr lang="fr-FR" sz="2900" dirty="0"/>
          </a:p>
          <a:p>
            <a:r>
              <a:rPr lang="fr-FR" sz="2200" dirty="0" err="1"/>
              <a:t>Reactor</a:t>
            </a:r>
            <a:r>
              <a:rPr lang="fr-FR" sz="2200" dirty="0"/>
              <a:t>(s): 1</a:t>
            </a:r>
            <a:r>
              <a:rPr lang="fr-FR" sz="2200" dirty="0" smtClean="0"/>
              <a:t> BN-800</a:t>
            </a:r>
            <a:endParaRPr lang="fr-FR" sz="2200" dirty="0"/>
          </a:p>
          <a:p>
            <a:r>
              <a:rPr lang="fr-FR" sz="2200" dirty="0" smtClean="0"/>
              <a:t>Power: 800 </a:t>
            </a:r>
            <a:r>
              <a:rPr lang="fr-FR" sz="2200" dirty="0" err="1" smtClean="0"/>
              <a:t>MWe</a:t>
            </a:r>
            <a:endParaRPr lang="fr-FR" sz="2200" dirty="0"/>
          </a:p>
          <a:p>
            <a:r>
              <a:rPr lang="fr-FR" sz="2200" dirty="0" smtClean="0"/>
              <a:t>Price: 1,8G</a:t>
            </a:r>
            <a:r>
              <a:rPr lang="fr-FR" sz="2200" dirty="0"/>
              <a:t>€ </a:t>
            </a:r>
          </a:p>
          <a:p>
            <a:r>
              <a:rPr lang="fr-FR" sz="2200" dirty="0" smtClean="0"/>
              <a:t>Construction: 2006-2016 </a:t>
            </a:r>
            <a:endParaRPr lang="fr-FR" sz="2200" dirty="0"/>
          </a:p>
          <a:p>
            <a:r>
              <a:rPr lang="fr-FR" sz="2200" dirty="0"/>
              <a:t>Price per </a:t>
            </a:r>
            <a:r>
              <a:rPr lang="fr-FR" sz="2200" dirty="0" err="1" smtClean="0"/>
              <a:t>MWe</a:t>
            </a:r>
            <a:r>
              <a:rPr lang="fr-FR" sz="2200" dirty="0" smtClean="0"/>
              <a:t>: </a:t>
            </a:r>
            <a:r>
              <a:rPr lang="fr-FR" sz="2200" b="1" dirty="0" smtClean="0">
                <a:solidFill>
                  <a:srgbClr val="FF0000"/>
                </a:solidFill>
              </a:rPr>
              <a:t>2,2 </a:t>
            </a:r>
            <a:r>
              <a:rPr lang="fr-FR" sz="2200" b="1" dirty="0">
                <a:solidFill>
                  <a:srgbClr val="FF0000"/>
                </a:solidFill>
              </a:rPr>
              <a:t>million €/</a:t>
            </a:r>
            <a:r>
              <a:rPr lang="fr-FR" sz="2200" b="1" dirty="0" err="1">
                <a:solidFill>
                  <a:srgbClr val="FF0000"/>
                </a:solidFill>
              </a:rPr>
              <a:t>MWe</a:t>
            </a:r>
            <a:endParaRPr lang="fr-FR" sz="2200" b="1" dirty="0">
              <a:solidFill>
                <a:srgbClr val="FF0000"/>
              </a:solidFill>
            </a:endParaRPr>
          </a:p>
        </p:txBody>
      </p:sp>
    </p:spTree>
    <p:extLst>
      <p:ext uri="{BB962C8B-B14F-4D97-AF65-F5344CB8AC3E}">
        <p14:creationId xmlns:p14="http://schemas.microsoft.com/office/powerpoint/2010/main" val="3184978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488271" y="1207590"/>
                <a:ext cx="11434439" cy="4866909"/>
              </a:xfrm>
            </p:spPr>
            <p:txBody>
              <a:bodyPr>
                <a:normAutofit/>
              </a:bodyPr>
              <a:lstStyle/>
              <a:p>
                <a:pPr marL="0" indent="0">
                  <a:buNone/>
                </a:pPr>
                <a:r>
                  <a:rPr lang="fr-FR" sz="2000" dirty="0" smtClean="0"/>
                  <a:t>Cost of fuel (production, </a:t>
                </a:r>
                <a:r>
                  <a:rPr lang="fr-FR" sz="2000" dirty="0" err="1" smtClean="0"/>
                  <a:t>recyling</a:t>
                </a:r>
                <a:r>
                  <a:rPr lang="fr-FR" sz="2000" dirty="0" smtClean="0"/>
                  <a:t> and </a:t>
                </a:r>
                <a:r>
                  <a:rPr lang="fr-FR" sz="2000" dirty="0" err="1" smtClean="0"/>
                  <a:t>disposal</a:t>
                </a:r>
                <a:r>
                  <a:rPr lang="fr-FR" sz="2000" dirty="0" smtClean="0"/>
                  <a:t>): 9€/</a:t>
                </a:r>
                <a:r>
                  <a:rPr lang="fr-FR" sz="2000" dirty="0" err="1" smtClean="0"/>
                  <a:t>MWh</a:t>
                </a:r>
                <a:endParaRPr lang="fr-FR" sz="2000" dirty="0" smtClean="0"/>
              </a:p>
              <a:p>
                <a:pPr marL="0" indent="0">
                  <a:buNone/>
                </a:pPr>
                <a:r>
                  <a:rPr lang="fr-FR" sz="2000" dirty="0"/>
                  <a:t>Variable O&amp;M costs: </a:t>
                </a:r>
                <a:r>
                  <a:rPr lang="fr-FR" sz="2000" dirty="0" smtClean="0"/>
                  <a:t>6.9</a:t>
                </a:r>
                <a:r>
                  <a:rPr lang="fr-FR" sz="2000" dirty="0"/>
                  <a:t>€/</a:t>
                </a:r>
                <a:r>
                  <a:rPr lang="fr-FR" sz="2000" dirty="0" err="1" smtClean="0"/>
                  <a:t>MWh</a:t>
                </a:r>
                <a:endParaRPr lang="fr-FR" sz="2000" dirty="0"/>
              </a:p>
              <a:p>
                <a:pPr marL="0" indent="0">
                  <a:buNone/>
                </a:pPr>
                <a:r>
                  <a:rPr lang="fr-FR" sz="2000" dirty="0" err="1" smtClean="0"/>
                  <a:t>Fixed</a:t>
                </a:r>
                <a:r>
                  <a:rPr lang="fr-FR" sz="2000" dirty="0" smtClean="0"/>
                  <a:t> O&amp;M </a:t>
                </a:r>
                <a:r>
                  <a:rPr lang="fr-FR" sz="2000" dirty="0" err="1" smtClean="0"/>
                  <a:t>costs</a:t>
                </a:r>
                <a:r>
                  <a:rPr lang="fr-FR" sz="2000" dirty="0" smtClean="0"/>
                  <a:t>  </a:t>
                </a:r>
                <a:r>
                  <a:rPr lang="fr-FR" sz="2000" dirty="0" err="1" smtClean="0"/>
                  <a:t>equal</a:t>
                </a:r>
                <a:r>
                  <a:rPr lang="fr-FR" sz="2000" dirty="0" smtClean="0"/>
                  <a:t> to 63000 </a:t>
                </a:r>
                <a:r>
                  <a:rPr lang="fr-FR" sz="2000" dirty="0"/>
                  <a:t>€ </a:t>
                </a:r>
                <a:r>
                  <a:rPr lang="fr-FR" sz="2000" dirty="0" smtClean="0"/>
                  <a:t>/(</a:t>
                </a:r>
                <a:r>
                  <a:rPr lang="fr-FR" sz="2000" dirty="0" err="1" smtClean="0"/>
                  <a:t>MWe</a:t>
                </a:r>
                <a:r>
                  <a:rPr lang="fr-FR" sz="2000" dirty="0" smtClean="0"/>
                  <a:t>*</a:t>
                </a:r>
                <a:r>
                  <a:rPr lang="fr-FR" sz="2000" dirty="0" err="1" smtClean="0"/>
                  <a:t>year</a:t>
                </a:r>
                <a:r>
                  <a:rPr lang="fr-FR" sz="2000" dirty="0" smtClean="0"/>
                  <a:t>) or to  </a:t>
                </a:r>
                <a14:m>
                  <m:oMath xmlns:m="http://schemas.openxmlformats.org/officeDocument/2006/math">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63000</m:t>
                        </m:r>
                        <m:r>
                          <a:rPr lang="fr-FR" sz="2000" i="0">
                            <a:latin typeface="Cambria Math" panose="02040503050406030204" pitchFamily="18" charset="0"/>
                          </a:rPr>
                          <m:t>€/</m:t>
                        </m:r>
                        <m:r>
                          <m:rPr>
                            <m:sty m:val="p"/>
                          </m:rPr>
                          <a:rPr lang="fr-FR" sz="2000" i="0">
                            <a:latin typeface="Cambria Math" panose="02040503050406030204" pitchFamily="18" charset="0"/>
                          </a:rPr>
                          <m:t>MWe</m:t>
                        </m:r>
                      </m:num>
                      <m:den>
                        <m:r>
                          <m:rPr>
                            <m:sty m:val="p"/>
                          </m:rPr>
                          <a:rPr lang="fr-FR" sz="2000" b="0" i="0" smtClean="0">
                            <a:latin typeface="Cambria Math" panose="02040503050406030204" pitchFamily="18" charset="0"/>
                          </a:rPr>
                          <m:t>load</m:t>
                        </m:r>
                        <m:r>
                          <a:rPr lang="fr-FR" sz="2000" b="0" i="0" smtClean="0">
                            <a:latin typeface="Cambria Math" panose="02040503050406030204" pitchFamily="18" charset="0"/>
                          </a:rPr>
                          <m:t> </m:t>
                        </m:r>
                        <m:r>
                          <m:rPr>
                            <m:sty m:val="p"/>
                          </m:rPr>
                          <a:rPr lang="fr-FR" sz="2000" b="0" i="0" smtClean="0">
                            <a:latin typeface="Cambria Math" panose="02040503050406030204" pitchFamily="18" charset="0"/>
                          </a:rPr>
                          <m:t>factor</m:t>
                        </m:r>
                        <m:r>
                          <a:rPr lang="fr-FR" sz="2000" b="0" i="0" smtClean="0">
                            <a:latin typeface="Cambria Math" panose="02040503050406030204" pitchFamily="18" charset="0"/>
                          </a:rPr>
                          <m:t>∗8760</m:t>
                        </m:r>
                        <m:r>
                          <m:rPr>
                            <m:sty m:val="p"/>
                          </m:rPr>
                          <a:rPr lang="fr-FR" sz="2000" b="0" i="0" smtClean="0">
                            <a:latin typeface="Cambria Math" panose="02040503050406030204" pitchFamily="18" charset="0"/>
                          </a:rPr>
                          <m:t>h</m:t>
                        </m:r>
                      </m:den>
                    </m:f>
                    <m:r>
                      <a:rPr lang="fr-FR" sz="2000" b="0" i="0" smtClean="0">
                        <a:latin typeface="Cambria Math" panose="02040503050406030204" pitchFamily="18" charset="0"/>
                      </a:rPr>
                      <m:t>=</m:t>
                    </m:r>
                    <m:r>
                      <a:rPr lang="fr-BE" sz="2000" b="0" i="0" smtClean="0">
                        <a:latin typeface="Cambria Math" panose="02040503050406030204" pitchFamily="18" charset="0"/>
                      </a:rPr>
                      <m:t>8.0</m:t>
                    </m:r>
                    <m:r>
                      <a:rPr lang="fr-FR" sz="2000" b="0" i="0" smtClean="0">
                        <a:latin typeface="Cambria Math" panose="02040503050406030204" pitchFamily="18" charset="0"/>
                      </a:rPr>
                      <m:t>€/</m:t>
                    </m:r>
                    <m:r>
                      <m:rPr>
                        <m:sty m:val="p"/>
                      </m:rPr>
                      <a:rPr lang="fr-FR" sz="2000" b="0" i="0" smtClean="0">
                        <a:latin typeface="Cambria Math" panose="02040503050406030204" pitchFamily="18" charset="0"/>
                      </a:rPr>
                      <m:t>MWh</m:t>
                    </m:r>
                  </m:oMath>
                </a14:m>
                <a:endParaRPr lang="fr-FR" sz="2000" dirty="0" smtClean="0"/>
              </a:p>
              <a:p>
                <a:pPr marL="0" indent="0">
                  <a:buNone/>
                </a:pPr>
                <a:endParaRPr lang="fr-FR" sz="2000" dirty="0" smtClean="0"/>
              </a:p>
              <a:p>
                <a:pPr marL="0" indent="0">
                  <a:buNone/>
                </a:pPr>
                <a:r>
                  <a:rPr lang="fr-FR" sz="2000" dirty="0" smtClean="0"/>
                  <a:t>Price of CAPEX per </a:t>
                </a:r>
                <a:r>
                  <a:rPr lang="fr-FR" sz="2000" dirty="0" err="1" smtClean="0"/>
                  <a:t>MWh</a:t>
                </a:r>
                <a:r>
                  <a:rPr lang="fr-FR" sz="2000" dirty="0" smtClean="0"/>
                  <a:t>  (</a:t>
                </a:r>
                <a:r>
                  <a:rPr lang="fr-FR" sz="2000" dirty="0" err="1" smtClean="0"/>
                  <a:t>with</a:t>
                </a:r>
                <a:r>
                  <a:rPr lang="fr-FR" sz="2000" dirty="0" smtClean="0"/>
                  <a:t> </a:t>
                </a:r>
                <a:r>
                  <a:rPr lang="fr-FR" sz="2000" dirty="0"/>
                  <a:t>a</a:t>
                </a:r>
                <a:r>
                  <a:rPr lang="fr-FR" sz="2000" dirty="0" smtClean="0"/>
                  <a:t> WACC </a:t>
                </a:r>
                <a:r>
                  <a:rPr lang="fr-FR" sz="2000" dirty="0" err="1" smtClean="0"/>
                  <a:t>equal</a:t>
                </a:r>
                <a:r>
                  <a:rPr lang="fr-FR" sz="2000" dirty="0" smtClean="0"/>
                  <a:t> to 0) for </a:t>
                </a:r>
                <a:r>
                  <a:rPr lang="fr-FR" sz="2000" b="1" dirty="0" smtClean="0"/>
                  <a:t>Flamanville</a:t>
                </a:r>
                <a:r>
                  <a:rPr lang="fr-FR" sz="2000" dirty="0" smtClean="0"/>
                  <a:t>: </a:t>
                </a:r>
                <a14:m>
                  <m:oMath xmlns:m="http://schemas.openxmlformats.org/officeDocument/2006/math">
                    <m:f>
                      <m:fPr>
                        <m:ctrlPr>
                          <a:rPr lang="fr-FR" sz="2000" i="1">
                            <a:latin typeface="Cambria Math" panose="02040503050406030204" pitchFamily="18" charset="0"/>
                          </a:rPr>
                        </m:ctrlPr>
                      </m:fPr>
                      <m:num>
                        <m:r>
                          <a:rPr lang="fr-BE" sz="2000" b="0" i="0" smtClean="0">
                            <a:latin typeface="Cambria Math" panose="02040503050406030204" pitchFamily="18" charset="0"/>
                          </a:rPr>
                          <m:t>7.6</m:t>
                        </m:r>
                        <m:r>
                          <m:rPr>
                            <m:sty m:val="p"/>
                          </m:rPr>
                          <a:rPr lang="fr-BE" sz="2000" b="0" i="0" smtClean="0">
                            <a:latin typeface="Cambria Math" panose="02040503050406030204" pitchFamily="18" charset="0"/>
                          </a:rPr>
                          <m:t>M</m:t>
                        </m:r>
                        <m:r>
                          <a:rPr lang="fr-FR" sz="2000" i="0">
                            <a:latin typeface="Cambria Math" panose="02040503050406030204" pitchFamily="18" charset="0"/>
                          </a:rPr>
                          <m:t>€/</m:t>
                        </m:r>
                        <m:r>
                          <m:rPr>
                            <m:sty m:val="p"/>
                          </m:rPr>
                          <a:rPr lang="fr-FR" sz="2000" i="0">
                            <a:latin typeface="Cambria Math" panose="02040503050406030204" pitchFamily="18" charset="0"/>
                          </a:rPr>
                          <m:t>MWe</m:t>
                        </m:r>
                      </m:num>
                      <m:den>
                        <m:r>
                          <a:rPr lang="fr-BE" sz="2000" b="0" i="0" smtClean="0">
                            <a:latin typeface="Cambria Math" panose="02040503050406030204" pitchFamily="18" charset="0"/>
                          </a:rPr>
                          <m:t>60</m:t>
                        </m:r>
                        <m:r>
                          <m:rPr>
                            <m:sty m:val="p"/>
                          </m:rPr>
                          <a:rPr lang="fr-BE" sz="2000" b="0" i="0" smtClean="0">
                            <a:latin typeface="Cambria Math" panose="02040503050406030204" pitchFamily="18" charset="0"/>
                          </a:rPr>
                          <m:t>years</m:t>
                        </m:r>
                        <m:r>
                          <a:rPr lang="fr-FR" sz="2000" i="0">
                            <a:latin typeface="Cambria Math" panose="02040503050406030204" pitchFamily="18" charset="0"/>
                          </a:rPr>
                          <m:t>∗</m:t>
                        </m:r>
                        <m:r>
                          <m:rPr>
                            <m:sty m:val="p"/>
                          </m:rPr>
                          <a:rPr lang="fr-FR" sz="2000" i="0">
                            <a:latin typeface="Cambria Math" panose="02040503050406030204" pitchFamily="18" charset="0"/>
                          </a:rPr>
                          <m:t>load</m:t>
                        </m:r>
                        <m:r>
                          <a:rPr lang="fr-FR" sz="2000" i="0">
                            <a:latin typeface="Cambria Math" panose="02040503050406030204" pitchFamily="18" charset="0"/>
                          </a:rPr>
                          <m:t> </m:t>
                        </m:r>
                        <m:r>
                          <m:rPr>
                            <m:sty m:val="p"/>
                          </m:rPr>
                          <a:rPr lang="fr-FR" sz="2000" i="0">
                            <a:latin typeface="Cambria Math" panose="02040503050406030204" pitchFamily="18" charset="0"/>
                          </a:rPr>
                          <m:t>factor</m:t>
                        </m:r>
                        <m:r>
                          <a:rPr lang="fr-FR" sz="2000" i="0">
                            <a:latin typeface="Cambria Math" panose="02040503050406030204" pitchFamily="18" charset="0"/>
                          </a:rPr>
                          <m:t>∗8760</m:t>
                        </m:r>
                        <m:r>
                          <m:rPr>
                            <m:sty m:val="p"/>
                          </m:rPr>
                          <a:rPr lang="fr-FR" sz="2000" i="0">
                            <a:latin typeface="Cambria Math" panose="02040503050406030204" pitchFamily="18" charset="0"/>
                          </a:rPr>
                          <m:t>h</m:t>
                        </m:r>
                      </m:den>
                    </m:f>
                  </m:oMath>
                </a14:m>
                <a:r>
                  <a:rPr lang="fr-FR" sz="2000" dirty="0" smtClean="0"/>
                  <a:t>= 16</a:t>
                </a:r>
                <a14:m>
                  <m:oMath xmlns:m="http://schemas.openxmlformats.org/officeDocument/2006/math">
                    <m:r>
                      <a:rPr lang="fr-FR" sz="2000" i="0" smtClean="0">
                        <a:latin typeface="Cambria Math" panose="02040503050406030204" pitchFamily="18" charset="0"/>
                      </a:rPr>
                      <m:t>€</m:t>
                    </m:r>
                    <m:r>
                      <a:rPr lang="fr-FR" sz="2000" i="0">
                        <a:latin typeface="Cambria Math" panose="02040503050406030204" pitchFamily="18" charset="0"/>
                      </a:rPr>
                      <m:t>/</m:t>
                    </m:r>
                    <m:r>
                      <m:rPr>
                        <m:sty m:val="p"/>
                      </m:rPr>
                      <a:rPr lang="fr-FR" sz="2000" i="0">
                        <a:latin typeface="Cambria Math" panose="02040503050406030204" pitchFamily="18" charset="0"/>
                      </a:rPr>
                      <m:t>MWh</m:t>
                    </m:r>
                  </m:oMath>
                </a14:m>
                <a:endParaRPr lang="fr-BE" sz="2000" dirty="0" smtClean="0"/>
              </a:p>
              <a:p>
                <a:pPr marL="0" indent="0">
                  <a:buNone/>
                </a:pPr>
                <a:endParaRPr lang="fr-FR" sz="2000" dirty="0" smtClean="0"/>
              </a:p>
              <a:p>
                <a:pPr marL="0" indent="0">
                  <a:buNone/>
                </a:pPr>
                <a:r>
                  <a:rPr lang="fr-FR" sz="2000" dirty="0"/>
                  <a:t>Price of CAPEX per </a:t>
                </a:r>
                <a:r>
                  <a:rPr lang="fr-FR" sz="2000" dirty="0" err="1"/>
                  <a:t>MWh</a:t>
                </a:r>
                <a:r>
                  <a:rPr lang="fr-FR" sz="2000" dirty="0"/>
                  <a:t>  (</a:t>
                </a:r>
                <a:r>
                  <a:rPr lang="fr-FR" sz="2000" dirty="0" err="1"/>
                  <a:t>with</a:t>
                </a:r>
                <a:r>
                  <a:rPr lang="fr-FR" sz="2000" dirty="0"/>
                  <a:t> a WACC </a:t>
                </a:r>
                <a:r>
                  <a:rPr lang="fr-FR" sz="2000" dirty="0" err="1"/>
                  <a:t>equal</a:t>
                </a:r>
                <a:r>
                  <a:rPr lang="fr-FR" sz="2000" dirty="0"/>
                  <a:t> to 0) for </a:t>
                </a:r>
                <a:r>
                  <a:rPr lang="fr-FR" sz="2000" b="1" dirty="0" err="1" smtClean="0"/>
                  <a:t>Beloyarsk</a:t>
                </a:r>
                <a:r>
                  <a:rPr lang="fr-FR" sz="2000" dirty="0" smtClean="0"/>
                  <a:t>: </a:t>
                </a:r>
                <a14:m>
                  <m:oMath xmlns:m="http://schemas.openxmlformats.org/officeDocument/2006/math">
                    <m:f>
                      <m:fPr>
                        <m:ctrlPr>
                          <a:rPr lang="fr-FR" sz="2000" i="1">
                            <a:latin typeface="Cambria Math" panose="02040503050406030204" pitchFamily="18" charset="0"/>
                          </a:rPr>
                        </m:ctrlPr>
                      </m:fPr>
                      <m:num>
                        <m:r>
                          <a:rPr lang="fr-BE" sz="2000" b="0" i="0" smtClean="0">
                            <a:latin typeface="Cambria Math" panose="02040503050406030204" pitchFamily="18" charset="0"/>
                          </a:rPr>
                          <m:t>2.2</m:t>
                        </m:r>
                        <m:r>
                          <m:rPr>
                            <m:sty m:val="p"/>
                          </m:rPr>
                          <a:rPr lang="fr-BE" sz="2000" i="0">
                            <a:latin typeface="Cambria Math" panose="02040503050406030204" pitchFamily="18" charset="0"/>
                          </a:rPr>
                          <m:t>M</m:t>
                        </m:r>
                        <m:r>
                          <a:rPr lang="fr-FR" sz="2000" i="0">
                            <a:latin typeface="Cambria Math" panose="02040503050406030204" pitchFamily="18" charset="0"/>
                          </a:rPr>
                          <m:t>€/</m:t>
                        </m:r>
                        <m:r>
                          <m:rPr>
                            <m:sty m:val="p"/>
                          </m:rPr>
                          <a:rPr lang="fr-FR" sz="2000" i="0">
                            <a:latin typeface="Cambria Math" panose="02040503050406030204" pitchFamily="18" charset="0"/>
                          </a:rPr>
                          <m:t>MWe</m:t>
                        </m:r>
                      </m:num>
                      <m:den>
                        <m:r>
                          <a:rPr lang="fr-BE" sz="2000" i="0">
                            <a:latin typeface="Cambria Math" panose="02040503050406030204" pitchFamily="18" charset="0"/>
                          </a:rPr>
                          <m:t>60</m:t>
                        </m:r>
                        <m:r>
                          <m:rPr>
                            <m:sty m:val="p"/>
                          </m:rPr>
                          <a:rPr lang="fr-BE" sz="2000" i="0">
                            <a:latin typeface="Cambria Math" panose="02040503050406030204" pitchFamily="18" charset="0"/>
                          </a:rPr>
                          <m:t>years</m:t>
                        </m:r>
                        <m:r>
                          <a:rPr lang="fr-FR" sz="2000" i="0">
                            <a:latin typeface="Cambria Math" panose="02040503050406030204" pitchFamily="18" charset="0"/>
                          </a:rPr>
                          <m:t>∗</m:t>
                        </m:r>
                        <m:r>
                          <m:rPr>
                            <m:sty m:val="p"/>
                          </m:rPr>
                          <a:rPr lang="fr-FR" sz="2000" i="0">
                            <a:latin typeface="Cambria Math" panose="02040503050406030204" pitchFamily="18" charset="0"/>
                          </a:rPr>
                          <m:t>load</m:t>
                        </m:r>
                        <m:r>
                          <a:rPr lang="fr-FR" sz="2000" i="0">
                            <a:latin typeface="Cambria Math" panose="02040503050406030204" pitchFamily="18" charset="0"/>
                          </a:rPr>
                          <m:t> </m:t>
                        </m:r>
                        <m:r>
                          <m:rPr>
                            <m:sty m:val="p"/>
                          </m:rPr>
                          <a:rPr lang="fr-FR" sz="2000" i="0">
                            <a:latin typeface="Cambria Math" panose="02040503050406030204" pitchFamily="18" charset="0"/>
                          </a:rPr>
                          <m:t>factor</m:t>
                        </m:r>
                        <m:r>
                          <a:rPr lang="fr-FR" sz="2000" i="0">
                            <a:latin typeface="Cambria Math" panose="02040503050406030204" pitchFamily="18" charset="0"/>
                          </a:rPr>
                          <m:t>∗8760</m:t>
                        </m:r>
                        <m:r>
                          <m:rPr>
                            <m:sty m:val="p"/>
                          </m:rPr>
                          <a:rPr lang="fr-FR" sz="2000" i="0">
                            <a:latin typeface="Cambria Math" panose="02040503050406030204" pitchFamily="18" charset="0"/>
                          </a:rPr>
                          <m:t>h</m:t>
                        </m:r>
                      </m:den>
                    </m:f>
                  </m:oMath>
                </a14:m>
                <a:r>
                  <a:rPr lang="fr-FR" sz="2000" dirty="0"/>
                  <a:t>= </a:t>
                </a:r>
                <a:r>
                  <a:rPr lang="fr-FR" sz="2000" dirty="0" smtClean="0"/>
                  <a:t>4.6</a:t>
                </a:r>
                <a14:m>
                  <m:oMath xmlns:m="http://schemas.openxmlformats.org/officeDocument/2006/math">
                    <m:r>
                      <a:rPr lang="fr-FR" sz="2000" i="0">
                        <a:latin typeface="Cambria Math" panose="02040503050406030204" pitchFamily="18" charset="0"/>
                      </a:rPr>
                      <m:t>€/</m:t>
                    </m:r>
                    <m:r>
                      <m:rPr>
                        <m:sty m:val="p"/>
                      </m:rPr>
                      <a:rPr lang="fr-FR" sz="2000" i="0">
                        <a:latin typeface="Cambria Math" panose="02040503050406030204" pitchFamily="18" charset="0"/>
                      </a:rPr>
                      <m:t>MWh</m:t>
                    </m:r>
                  </m:oMath>
                </a14:m>
                <a:endParaRPr lang="fr-FR" sz="2000" dirty="0"/>
              </a:p>
              <a:p>
                <a:pPr marL="0" indent="0">
                  <a:buNone/>
                </a:pPr>
                <a:endParaRPr lang="fr-FR" sz="2000" dirty="0"/>
              </a:p>
              <a:p>
                <a:pPr marL="0" indent="0">
                  <a:buNone/>
                </a:pPr>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488271" y="1207590"/>
                <a:ext cx="11434439" cy="4866909"/>
              </a:xfrm>
              <a:blipFill>
                <a:blip r:embed="rId2"/>
                <a:stretch>
                  <a:fillRect l="-533" t="-1253"/>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fld id="{27C6CCC6-2BE5-4E42-96A4-D1E8E81A3D8E}" type="slidenum">
              <a:rPr lang="de-DE" smtClean="0"/>
              <a:t>31</a:t>
            </a:fld>
            <a:endParaRPr lang="de-DE"/>
          </a:p>
        </p:txBody>
      </p:sp>
      <p:sp>
        <p:nvSpPr>
          <p:cNvPr id="5" name="ZoneTexte 4"/>
          <p:cNvSpPr txBox="1"/>
          <p:nvPr/>
        </p:nvSpPr>
        <p:spPr>
          <a:xfrm>
            <a:off x="76570" y="6538912"/>
            <a:ext cx="4695092" cy="261610"/>
          </a:xfrm>
          <a:prstGeom prst="rect">
            <a:avLst/>
          </a:prstGeom>
          <a:noFill/>
        </p:spPr>
        <p:txBody>
          <a:bodyPr wrap="square" rtlCol="0">
            <a:spAutoFit/>
          </a:bodyPr>
          <a:lstStyle/>
          <a:p>
            <a:r>
              <a:rPr lang="fr-FR" sz="1100" dirty="0" smtClean="0"/>
              <a:t>Source: Projected costs of generating electricity, 2015 Edition, IEA-NEA </a:t>
            </a:r>
          </a:p>
        </p:txBody>
      </p:sp>
      <mc:AlternateContent xmlns:mc="http://schemas.openxmlformats.org/markup-compatibility/2006" xmlns:a14="http://schemas.microsoft.com/office/drawing/2010/main">
        <mc:Choice Requires="a14">
          <p:graphicFrame>
            <p:nvGraphicFramePr>
              <p:cNvPr id="6" name="Tableau 5"/>
              <p:cNvGraphicFramePr>
                <a:graphicFrameLocks noGrp="1"/>
              </p:cNvGraphicFramePr>
              <p:nvPr>
                <p:extLst>
                  <p:ext uri="{D42A27DB-BD31-4B8C-83A1-F6EECF244321}">
                    <p14:modId xmlns:p14="http://schemas.microsoft.com/office/powerpoint/2010/main" val="2057046897"/>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207759">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without</a:t>
                          </a:r>
                          <a:r>
                            <a:rPr lang="fr-FR" dirty="0" smtClean="0"/>
                            <a:t> a </a:t>
                          </a:r>
                          <a:r>
                            <a:rPr lang="fr-FR" baseline="0" dirty="0" smtClean="0"/>
                            <a:t>Global </a:t>
                          </a:r>
                          <a:r>
                            <a:rPr lang="fr-FR" baseline="0"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831036">
                    <a:tc>
                      <a:txBody>
                        <a:bodyPr/>
                        <a:lstStyle/>
                        <a:p>
                          <a:pPr algn="ctr"/>
                          <a:r>
                            <a:rPr lang="fr-FR" dirty="0" smtClean="0"/>
                            <a:t>The</a:t>
                          </a:r>
                          <a:r>
                            <a:rPr lang="fr-FR" baseline="0" dirty="0" smtClean="0"/>
                            <a:t> </a:t>
                          </a:r>
                          <a:r>
                            <a:rPr lang="fr-FR" baseline="0" dirty="0" err="1" smtClean="0"/>
                            <a:t>cheapest</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28.5</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sz="1800" i="0" dirty="0" smtClean="0"/>
                        </a:p>
                        <a:p>
                          <a:pPr algn="ct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most</a:t>
                          </a:r>
                          <a:r>
                            <a:rPr lang="fr-FR" dirty="0" smtClean="0"/>
                            <a:t> </a:t>
                          </a:r>
                          <a:r>
                            <a:rPr lang="fr-FR" dirty="0" err="1" smtClean="0"/>
                            <a:t>expensive</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39.9</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i="0" dirty="0" smtClean="0"/>
                        </a:p>
                        <a:p>
                          <a:pPr algn="ctr"/>
                          <a:endParaRPr lang="fr-FR" dirty="0"/>
                        </a:p>
                      </a:txBody>
                      <a:tcPr/>
                    </a:tc>
                    <a:extLst>
                      <a:ext uri="{0D108BD9-81ED-4DB2-BD59-A6C34878D82A}">
                        <a16:rowId xmlns:a16="http://schemas.microsoft.com/office/drawing/2014/main" val="10001"/>
                      </a:ext>
                    </a:extLst>
                  </a:tr>
                </a:tbl>
              </a:graphicData>
            </a:graphic>
          </p:graphicFrame>
        </mc:Choice>
        <mc:Fallback xmlns="">
          <p:graphicFrame>
            <p:nvGraphicFramePr>
              <p:cNvPr id="6" name="Tableau 5"/>
              <p:cNvGraphicFramePr>
                <a:graphicFrameLocks noGrp="1"/>
              </p:cNvGraphicFramePr>
              <p:nvPr>
                <p:extLst>
                  <p:ext uri="{D42A27DB-BD31-4B8C-83A1-F6EECF244321}">
                    <p14:modId xmlns:p14="http://schemas.microsoft.com/office/powerpoint/2010/main" val="2057046897"/>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365760">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without</a:t>
                          </a:r>
                          <a:r>
                            <a:rPr lang="fr-FR" dirty="0" smtClean="0"/>
                            <a:t> a </a:t>
                          </a:r>
                          <a:r>
                            <a:rPr lang="fr-FR" baseline="0" dirty="0" smtClean="0"/>
                            <a:t>Global </a:t>
                          </a:r>
                          <a:r>
                            <a:rPr lang="fr-FR" baseline="0"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914400">
                    <a:tc>
                      <a:txBody>
                        <a:bodyPr/>
                        <a:lstStyle/>
                        <a:p>
                          <a:endParaRPr lang="en-US"/>
                        </a:p>
                      </a:txBody>
                      <a:tcPr>
                        <a:blipFill>
                          <a:blip r:embed="rId3"/>
                          <a:stretch>
                            <a:fillRect l="-194" t="-43046" r="-100969" b="-1325"/>
                          </a:stretch>
                        </a:blipFill>
                      </a:tcPr>
                    </a:tc>
                    <a:tc>
                      <a:txBody>
                        <a:bodyPr/>
                        <a:lstStyle/>
                        <a:p>
                          <a:endParaRPr lang="en-US"/>
                        </a:p>
                      </a:txBody>
                      <a:tcPr>
                        <a:blipFill>
                          <a:blip r:embed="rId3"/>
                          <a:stretch>
                            <a:fillRect l="-100194" t="-43046" r="-969" b="-1325"/>
                          </a:stretch>
                        </a:blipFill>
                      </a:tcPr>
                    </a:tc>
                    <a:extLst>
                      <a:ext uri="{0D108BD9-81ED-4DB2-BD59-A6C34878D82A}">
                        <a16:rowId xmlns:a16="http://schemas.microsoft.com/office/drawing/2014/main" val="10001"/>
                      </a:ext>
                    </a:extLst>
                  </a:tr>
                </a:tbl>
              </a:graphicData>
            </a:graphic>
          </p:graphicFrame>
        </mc:Fallback>
      </mc:AlternateContent>
      <p:sp>
        <p:nvSpPr>
          <p:cNvPr id="10" name="Titre 1"/>
          <p:cNvSpPr>
            <a:spLocks noGrp="1"/>
          </p:cNvSpPr>
          <p:nvPr>
            <p:ph type="title"/>
          </p:nvPr>
        </p:nvSpPr>
        <p:spPr>
          <a:xfrm>
            <a:off x="488271" y="145327"/>
            <a:ext cx="11178030" cy="1325563"/>
          </a:xfrm>
        </p:spPr>
        <p:txBody>
          <a:bodyPr>
            <a:normAutofit/>
          </a:bodyPr>
          <a:lstStyle/>
          <a:p>
            <a:r>
              <a:rPr lang="en-US" sz="3600" dirty="0" smtClean="0"/>
              <a:t>Nuclear energy in </a:t>
            </a:r>
            <a:r>
              <a:rPr lang="fr-FR" sz="3600" dirty="0" smtClean="0"/>
              <a:t>€</a:t>
            </a:r>
            <a:r>
              <a:rPr lang="fr-FR" sz="3600" dirty="0"/>
              <a:t>/</a:t>
            </a:r>
            <a:r>
              <a:rPr lang="fr-FR" sz="3600" dirty="0" err="1"/>
              <a:t>MWh</a:t>
            </a:r>
            <a:r>
              <a:rPr lang="fr-FR" sz="3600" dirty="0"/>
              <a:t/>
            </a:r>
            <a:br>
              <a:rPr lang="fr-FR" sz="3600" dirty="0"/>
            </a:br>
            <a:endParaRPr lang="en-US" sz="3600" dirty="0"/>
          </a:p>
        </p:txBody>
      </p:sp>
    </p:spTree>
    <p:extLst>
      <p:ext uri="{BB962C8B-B14F-4D97-AF65-F5344CB8AC3E}">
        <p14:creationId xmlns:p14="http://schemas.microsoft.com/office/powerpoint/2010/main" val="2678010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093568" y="4318089"/>
            <a:ext cx="2929044" cy="1827461"/>
          </a:xfrm>
        </p:spPr>
        <p:txBody>
          <a:bodyPr>
            <a:normAutofit/>
          </a:bodyPr>
          <a:lstStyle/>
          <a:p>
            <a:endParaRPr lang="fr-FR" sz="1400" dirty="0"/>
          </a:p>
          <a:p>
            <a:endParaRPr lang="fr-FR" sz="1400" dirty="0" smtClean="0"/>
          </a:p>
          <a:p>
            <a:pPr marL="0" indent="0">
              <a:buNone/>
            </a:pPr>
            <a:endParaRPr lang="fr-FR" sz="14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32</a:t>
            </a:fld>
            <a:endParaRPr lang="de-DE"/>
          </a:p>
        </p:txBody>
      </p:sp>
      <p:sp>
        <p:nvSpPr>
          <p:cNvPr id="5" name="ZoneTexte 4"/>
          <p:cNvSpPr txBox="1"/>
          <p:nvPr/>
        </p:nvSpPr>
        <p:spPr>
          <a:xfrm>
            <a:off x="1007626" y="80926"/>
            <a:ext cx="5980385" cy="2277547"/>
          </a:xfrm>
          <a:prstGeom prst="rect">
            <a:avLst/>
          </a:prstGeom>
          <a:noFill/>
        </p:spPr>
        <p:txBody>
          <a:bodyPr wrap="square" rtlCol="0">
            <a:spAutoFit/>
          </a:bodyPr>
          <a:lstStyle/>
          <a:p>
            <a:endParaRPr lang="fr-FR" i="1" u="sng" dirty="0" smtClean="0"/>
          </a:p>
          <a:p>
            <a:endParaRPr lang="fr-FR" i="1" u="sng" dirty="0" smtClean="0"/>
          </a:p>
          <a:p>
            <a:endParaRPr lang="fr-FR" sz="1600" dirty="0" smtClean="0"/>
          </a:p>
          <a:p>
            <a:endParaRPr lang="fr-FR" sz="1600" dirty="0"/>
          </a:p>
          <a:p>
            <a:endParaRPr lang="fr-FR" i="1" dirty="0" smtClean="0"/>
          </a:p>
          <a:p>
            <a:endParaRPr lang="fr-FR" sz="1400" i="1" dirty="0" smtClean="0"/>
          </a:p>
          <a:p>
            <a:endParaRPr lang="fr-FR" sz="1400" i="1" dirty="0"/>
          </a:p>
          <a:p>
            <a:endParaRPr lang="fr-FR" sz="1400" dirty="0" smtClean="0"/>
          </a:p>
          <a:p>
            <a:endParaRPr lang="fr-FR" sz="1400" dirty="0"/>
          </a:p>
        </p:txBody>
      </p:sp>
      <p:graphicFrame>
        <p:nvGraphicFramePr>
          <p:cNvPr id="2" name="Tableau 1"/>
          <p:cNvGraphicFramePr>
            <a:graphicFrameLocks noGrp="1"/>
          </p:cNvGraphicFramePr>
          <p:nvPr>
            <p:extLst>
              <p:ext uri="{D42A27DB-BD31-4B8C-83A1-F6EECF244321}">
                <p14:modId xmlns:p14="http://schemas.microsoft.com/office/powerpoint/2010/main" val="1501881566"/>
              </p:ext>
            </p:extLst>
          </p:nvPr>
        </p:nvGraphicFramePr>
        <p:xfrm>
          <a:off x="241121" y="1716064"/>
          <a:ext cx="6263374" cy="1554480"/>
        </p:xfrm>
        <a:graphic>
          <a:graphicData uri="http://schemas.openxmlformats.org/drawingml/2006/table">
            <a:tbl>
              <a:tblPr firstRow="1" bandRow="1">
                <a:tableStyleId>{073A0DAA-6AF3-43AB-8588-CEC1D06C72B9}</a:tableStyleId>
              </a:tblPr>
              <a:tblGrid>
                <a:gridCol w="3819059">
                  <a:extLst>
                    <a:ext uri="{9D8B030D-6E8A-4147-A177-3AD203B41FA5}">
                      <a16:colId xmlns:a16="http://schemas.microsoft.com/office/drawing/2014/main" val="20000"/>
                    </a:ext>
                  </a:extLst>
                </a:gridCol>
                <a:gridCol w="2444315">
                  <a:extLst>
                    <a:ext uri="{9D8B030D-6E8A-4147-A177-3AD203B41FA5}">
                      <a16:colId xmlns:a16="http://schemas.microsoft.com/office/drawing/2014/main" val="20001"/>
                    </a:ext>
                  </a:extLst>
                </a:gridCol>
              </a:tblGrid>
              <a:tr h="446845">
                <a:tc>
                  <a:txBody>
                    <a:bodyPr/>
                    <a:lstStyle/>
                    <a:p>
                      <a:pPr algn="ctr"/>
                      <a:r>
                        <a:rPr lang="fr-FR" sz="1800" b="0" dirty="0" smtClean="0">
                          <a:solidFill>
                            <a:schemeClr val="tx1"/>
                          </a:solidFill>
                        </a:rPr>
                        <a:t>Direct</a:t>
                      </a:r>
                      <a:r>
                        <a:rPr lang="fr-FR" sz="1800" b="0" baseline="0" dirty="0" smtClean="0">
                          <a:solidFill>
                            <a:schemeClr val="tx1"/>
                          </a:solidFill>
                        </a:rPr>
                        <a:t> </a:t>
                      </a:r>
                      <a:r>
                        <a:rPr lang="fr-FR" sz="1800" b="0" dirty="0" err="1" smtClean="0">
                          <a:solidFill>
                            <a:schemeClr val="tx1"/>
                          </a:solidFill>
                        </a:rPr>
                        <a:t>current</a:t>
                      </a:r>
                      <a:r>
                        <a:rPr lang="fr-FR" sz="1800" b="0" dirty="0" smtClean="0">
                          <a:solidFill>
                            <a:schemeClr val="tx1"/>
                          </a:solidFill>
                        </a:rPr>
                        <a:t> </a:t>
                      </a:r>
                      <a:r>
                        <a:rPr lang="fr-FR" sz="1800" b="0" dirty="0" err="1" smtClean="0">
                          <a:solidFill>
                            <a:schemeClr val="tx1"/>
                          </a:solidFill>
                        </a:rPr>
                        <a:t>overhead</a:t>
                      </a:r>
                      <a:r>
                        <a:rPr lang="fr-FR" sz="1800" b="0" dirty="0" smtClean="0">
                          <a:solidFill>
                            <a:schemeClr val="tx1"/>
                          </a:solidFill>
                        </a:rPr>
                        <a:t> line </a:t>
                      </a:r>
                    </a:p>
                    <a:p>
                      <a:pPr algn="ctr"/>
                      <a:r>
                        <a:rPr lang="fr-FR" sz="1800" b="0" dirty="0" smtClean="0">
                          <a:solidFill>
                            <a:schemeClr val="tx1"/>
                          </a:solidFill>
                        </a:rPr>
                        <a:t>(UHVDC 1000kV)</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b="0" dirty="0" smtClean="0">
                          <a:solidFill>
                            <a:schemeClr val="tx1"/>
                          </a:solidFill>
                        </a:rPr>
                        <a:t>AC/DC</a:t>
                      </a:r>
                      <a:r>
                        <a:rPr lang="fr-FR" sz="1800" b="0" baseline="0" dirty="0" smtClean="0">
                          <a:solidFill>
                            <a:schemeClr val="tx1"/>
                          </a:solidFill>
                        </a:rPr>
                        <a:t> converter</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16352">
                <a:tc>
                  <a:txBody>
                    <a:bodyPr/>
                    <a:lstStyle/>
                    <a:p>
                      <a:pPr algn="l"/>
                      <a:r>
                        <a:rPr lang="fr-FR" sz="1800" dirty="0" err="1" smtClean="0"/>
                        <a:t>Cost</a:t>
                      </a:r>
                      <a:r>
                        <a:rPr lang="fr-FR" sz="1800" dirty="0" smtClean="0"/>
                        <a:t>: 0,22M€/km/GW</a:t>
                      </a:r>
                    </a:p>
                    <a:p>
                      <a:pPr algn="l"/>
                      <a:r>
                        <a:rPr lang="fr-FR" sz="1800" dirty="0" err="1" smtClean="0"/>
                        <a:t>Losses</a:t>
                      </a:r>
                      <a:r>
                        <a:rPr lang="fr-FR" sz="1800" dirty="0" smtClean="0"/>
                        <a:t>:</a:t>
                      </a:r>
                      <a:r>
                        <a:rPr lang="fr-FR" sz="1800" baseline="0" dirty="0" smtClean="0"/>
                        <a:t> 3%/1000 km</a:t>
                      </a:r>
                      <a:endParaRPr lang="fr-FR" sz="1800" dirty="0" smtClean="0"/>
                    </a:p>
                    <a:p>
                      <a:pPr algn="l"/>
                      <a:r>
                        <a:rPr lang="fr-FR" sz="1800" dirty="0" err="1" smtClean="0"/>
                        <a:t>Lifetime</a:t>
                      </a:r>
                      <a:r>
                        <a:rPr lang="fr-FR" sz="1800" baseline="0" dirty="0" smtClean="0"/>
                        <a:t>: 50 </a:t>
                      </a:r>
                      <a:r>
                        <a:rPr lang="fr-FR" sz="1800" baseline="0" dirty="0" err="1" smtClean="0"/>
                        <a:t>years</a:t>
                      </a:r>
                      <a:r>
                        <a:rPr lang="fr-FR" sz="1800" baseline="0" dirty="0" smtClean="0"/>
                        <a:t> </a:t>
                      </a:r>
                      <a:endParaRPr lang="fr-F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fr-FR" sz="1800" dirty="0" err="1" smtClean="0"/>
                        <a:t>Cost</a:t>
                      </a:r>
                      <a:r>
                        <a:rPr lang="fr-FR" sz="1800" dirty="0" smtClean="0"/>
                        <a:t>: 90M€/GW</a:t>
                      </a:r>
                    </a:p>
                    <a:p>
                      <a:pPr algn="l"/>
                      <a:r>
                        <a:rPr lang="fr-FR" sz="1800" dirty="0" err="1" smtClean="0"/>
                        <a:t>Losses</a:t>
                      </a:r>
                      <a:r>
                        <a:rPr lang="fr-FR" sz="1800" dirty="0" smtClean="0"/>
                        <a:t>:</a:t>
                      </a:r>
                      <a:r>
                        <a:rPr lang="fr-FR" sz="1800" baseline="0" dirty="0" smtClean="0"/>
                        <a:t> 1% </a:t>
                      </a:r>
                      <a:endParaRPr lang="fr-FR" sz="1800" dirty="0" smtClean="0"/>
                    </a:p>
                    <a:p>
                      <a:pPr algn="l"/>
                      <a:r>
                        <a:rPr lang="fr-FR" sz="1800" dirty="0" err="1" smtClean="0"/>
                        <a:t>Lifetime</a:t>
                      </a:r>
                      <a:r>
                        <a:rPr lang="fr-FR" sz="1800" dirty="0" smtClean="0"/>
                        <a:t>:</a:t>
                      </a:r>
                      <a:r>
                        <a:rPr lang="fr-FR" sz="1800" baseline="0" dirty="0" smtClean="0"/>
                        <a:t> 25 </a:t>
                      </a:r>
                      <a:r>
                        <a:rPr lang="fr-FR" sz="1800" baseline="0" dirty="0" err="1" smtClean="0"/>
                        <a:t>years</a:t>
                      </a:r>
                      <a:endParaRPr lang="fr-F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pSp>
        <p:nvGrpSpPr>
          <p:cNvPr id="6" name="Groupe 5"/>
          <p:cNvGrpSpPr/>
          <p:nvPr/>
        </p:nvGrpSpPr>
        <p:grpSpPr>
          <a:xfrm>
            <a:off x="7541312" y="1240608"/>
            <a:ext cx="3981914" cy="2609783"/>
            <a:chOff x="6808731" y="1171181"/>
            <a:chExt cx="4565456" cy="3424635"/>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8731" y="1171181"/>
              <a:ext cx="4565456" cy="342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6"/>
            <p:cNvCxnSpPr/>
            <p:nvPr/>
          </p:nvCxnSpPr>
          <p:spPr>
            <a:xfrm flipV="1">
              <a:off x="8734090" y="1272325"/>
              <a:ext cx="1696915" cy="21189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9525396" y="2441700"/>
              <a:ext cx="1050681" cy="369332"/>
            </a:xfrm>
            <a:prstGeom prst="rect">
              <a:avLst/>
            </a:prstGeom>
            <a:noFill/>
          </p:spPr>
          <p:txBody>
            <a:bodyPr wrap="square" rtlCol="0">
              <a:spAutoFit/>
            </a:bodyPr>
            <a:lstStyle/>
            <a:p>
              <a:r>
                <a:rPr lang="fr-FR" b="1" dirty="0" smtClean="0">
                  <a:solidFill>
                    <a:srgbClr val="FF0000"/>
                  </a:solidFill>
                </a:rPr>
                <a:t>4000km</a:t>
              </a:r>
            </a:p>
          </p:txBody>
        </p:sp>
      </p:grpSp>
      <mc:AlternateContent xmlns:mc="http://schemas.openxmlformats.org/markup-compatibility/2006" xmlns:a14="http://schemas.microsoft.com/office/drawing/2010/main">
        <mc:Choice Requires="a14">
          <p:sp>
            <p:nvSpPr>
              <p:cNvPr id="17" name="ZoneTexte 16"/>
              <p:cNvSpPr txBox="1"/>
              <p:nvPr/>
            </p:nvSpPr>
            <p:spPr>
              <a:xfrm>
                <a:off x="241121" y="3326687"/>
                <a:ext cx="11846843" cy="2662717"/>
              </a:xfrm>
              <a:prstGeom prst="rect">
                <a:avLst/>
              </a:prstGeom>
              <a:noFill/>
            </p:spPr>
            <p:txBody>
              <a:bodyPr wrap="square" rtlCol="0">
                <a:spAutoFit/>
              </a:bodyPr>
              <a:lstStyle/>
              <a:p>
                <a:pPr>
                  <a:lnSpc>
                    <a:spcPct val="150000"/>
                  </a:lnSpc>
                </a:pPr>
                <a:r>
                  <a:rPr lang="fr-FR" sz="1600" dirty="0" smtClean="0"/>
                  <a:t>Cost of transmission infrastructure = </a:t>
                </a:r>
                <a14:m>
                  <m:oMath xmlns:m="http://schemas.openxmlformats.org/officeDocument/2006/math">
                    <m:f>
                      <m:fPr>
                        <m:ctrlPr>
                          <a:rPr lang="fr-FR" sz="1600" i="1">
                            <a:latin typeface="Cambria Math" panose="02040503050406030204" pitchFamily="18" charset="0"/>
                          </a:rPr>
                        </m:ctrlPr>
                      </m:fPr>
                      <m:num>
                        <m:f>
                          <m:fPr>
                            <m:ctrlPr>
                              <a:rPr lang="fr-BE" sz="1600" b="0" i="1" smtClean="0">
                                <a:latin typeface="Cambria Math" panose="02040503050406030204" pitchFamily="18" charset="0"/>
                              </a:rPr>
                            </m:ctrlPr>
                          </m:fPr>
                          <m:num>
                            <m:r>
                              <a:rPr lang="fr-BE" sz="1600" b="0" i="0" smtClean="0">
                                <a:latin typeface="Cambria Math" panose="02040503050406030204" pitchFamily="18" charset="0"/>
                              </a:rPr>
                              <m:t>0,22</m:t>
                            </m:r>
                            <m:r>
                              <m:rPr>
                                <m:sty m:val="p"/>
                              </m:rPr>
                              <a:rPr lang="fr-BE" sz="1600" smtClean="0">
                                <a:latin typeface="Cambria Math" panose="02040503050406030204" pitchFamily="18" charset="0"/>
                              </a:rPr>
                              <m:t>M</m:t>
                            </m:r>
                            <m:r>
                              <a:rPr lang="fr-FR" sz="1600">
                                <a:latin typeface="Cambria Math" panose="02040503050406030204" pitchFamily="18" charset="0"/>
                              </a:rPr>
                              <m:t>€</m:t>
                            </m:r>
                            <m:r>
                              <a:rPr lang="fr-FR" sz="1600" i="1">
                                <a:latin typeface="Cambria Math" panose="02040503050406030204" pitchFamily="18" charset="0"/>
                              </a:rPr>
                              <m:t>/</m:t>
                            </m:r>
                            <m:r>
                              <a:rPr lang="fr-BE" sz="1600" b="0" i="1" smtClean="0">
                                <a:latin typeface="Cambria Math" panose="02040503050406030204" pitchFamily="18" charset="0"/>
                              </a:rPr>
                              <m:t>𝑘𝑚</m:t>
                            </m:r>
                            <m:r>
                              <a:rPr lang="fr-BE" sz="1600" b="0" i="1" smtClean="0">
                                <a:latin typeface="Cambria Math" panose="02040503050406030204" pitchFamily="18" charset="0"/>
                              </a:rPr>
                              <m:t>∗4000</m:t>
                            </m:r>
                            <m:r>
                              <a:rPr lang="fr-BE" sz="1600" b="0" i="1" smtClean="0">
                                <a:latin typeface="Cambria Math" panose="02040503050406030204" pitchFamily="18" charset="0"/>
                              </a:rPr>
                              <m:t>𝑘𝑚</m:t>
                            </m:r>
                          </m:num>
                          <m:den>
                            <m:r>
                              <a:rPr lang="fr-BE" sz="1600" b="0" i="1" smtClean="0">
                                <a:latin typeface="Cambria Math" panose="02040503050406030204" pitchFamily="18" charset="0"/>
                              </a:rPr>
                              <m:t>50 </m:t>
                            </m:r>
                            <m:r>
                              <a:rPr lang="fr-BE" sz="1600" b="0" i="1" smtClean="0">
                                <a:latin typeface="Cambria Math" panose="02040503050406030204" pitchFamily="18" charset="0"/>
                              </a:rPr>
                              <m:t>𝑦𝑒𝑎𝑟𝑠</m:t>
                            </m:r>
                          </m:den>
                        </m:f>
                        <m:r>
                          <a:rPr lang="fr-BE" sz="1600" b="0" i="1" smtClean="0">
                            <a:latin typeface="Cambria Math" panose="02040503050406030204" pitchFamily="18" charset="0"/>
                          </a:rPr>
                          <m:t>+</m:t>
                        </m:r>
                        <m:f>
                          <m:fPr>
                            <m:ctrlPr>
                              <a:rPr lang="fr-BE" sz="1600" i="1">
                                <a:latin typeface="Cambria Math" panose="02040503050406030204" pitchFamily="18" charset="0"/>
                              </a:rPr>
                            </m:ctrlPr>
                          </m:fPr>
                          <m:num>
                            <m:r>
                              <a:rPr lang="fr-BE" sz="1600" b="0" i="0" smtClean="0">
                                <a:latin typeface="Cambria Math" panose="02040503050406030204" pitchFamily="18" charset="0"/>
                              </a:rPr>
                              <m:t>2∗90 </m:t>
                            </m:r>
                            <m:r>
                              <m:rPr>
                                <m:sty m:val="p"/>
                              </m:rPr>
                              <a:rPr lang="fr-BE" sz="1600">
                                <a:latin typeface="Cambria Math" panose="02040503050406030204" pitchFamily="18" charset="0"/>
                              </a:rPr>
                              <m:t>M</m:t>
                            </m:r>
                            <m:r>
                              <a:rPr lang="fr-FR" sz="1600">
                                <a:latin typeface="Cambria Math" panose="02040503050406030204" pitchFamily="18" charset="0"/>
                              </a:rPr>
                              <m:t>€</m:t>
                            </m:r>
                          </m:num>
                          <m:den>
                            <m:r>
                              <a:rPr lang="fr-BE" sz="1600" b="0" i="1" smtClean="0">
                                <a:latin typeface="Cambria Math" panose="02040503050406030204" pitchFamily="18" charset="0"/>
                              </a:rPr>
                              <m:t>25</m:t>
                            </m:r>
                            <m:r>
                              <a:rPr lang="fr-BE" sz="1600" i="1">
                                <a:latin typeface="Cambria Math" panose="02040503050406030204" pitchFamily="18" charset="0"/>
                              </a:rPr>
                              <m:t> </m:t>
                            </m:r>
                            <m:r>
                              <a:rPr lang="fr-BE" sz="1600" i="1">
                                <a:latin typeface="Cambria Math" panose="02040503050406030204" pitchFamily="18" charset="0"/>
                              </a:rPr>
                              <m:t>𝑦𝑒𝑎𝑟𝑠</m:t>
                            </m:r>
                          </m:den>
                        </m:f>
                      </m:num>
                      <m:den>
                        <m:r>
                          <a:rPr lang="fr-BE" sz="1600" b="0" i="0" smtClean="0">
                            <a:latin typeface="Cambria Math" panose="02040503050406030204" pitchFamily="18" charset="0"/>
                          </a:rPr>
                          <m:t>1000 </m:t>
                        </m:r>
                        <m:r>
                          <m:rPr>
                            <m:sty m:val="p"/>
                          </m:rPr>
                          <a:rPr lang="fr-BE" sz="1600" b="0" i="0" smtClean="0">
                            <a:latin typeface="Cambria Math" panose="02040503050406030204" pitchFamily="18" charset="0"/>
                          </a:rPr>
                          <m:t>MW</m:t>
                        </m:r>
                        <m:r>
                          <a:rPr lang="fr-BE" sz="1600" b="0" i="0" smtClean="0">
                            <a:latin typeface="Cambria Math" panose="02040503050406030204" pitchFamily="18" charset="0"/>
                          </a:rPr>
                          <m:t>∗8760</m:t>
                        </m:r>
                        <m:r>
                          <m:rPr>
                            <m:sty m:val="p"/>
                          </m:rPr>
                          <a:rPr lang="fr-FR" sz="1600">
                            <a:latin typeface="Cambria Math" panose="02040503050406030204" pitchFamily="18" charset="0"/>
                          </a:rPr>
                          <m:t>h</m:t>
                        </m:r>
                      </m:den>
                    </m:f>
                    <m:r>
                      <a:rPr lang="fr-BE" sz="1600" b="0" i="0" smtClean="0">
                        <a:latin typeface="Cambria Math" panose="02040503050406030204" pitchFamily="18" charset="0"/>
                      </a:rPr>
                      <m:t>=2.</m:t>
                    </m:r>
                    <m:r>
                      <m:rPr>
                        <m:nor/>
                      </m:rPr>
                      <a:rPr lang="fr-BE" sz="1600" b="0" i="0" smtClean="0">
                        <a:latin typeface="Cambria Math" panose="02040503050406030204" pitchFamily="18" charset="0"/>
                      </a:rPr>
                      <m:t>83</m:t>
                    </m:r>
                    <m:r>
                      <a:rPr lang="fr-FR" sz="1600">
                        <a:latin typeface="Cambria Math"/>
                      </a:rPr>
                      <m:t>€/</m:t>
                    </m:r>
                    <m:r>
                      <m:rPr>
                        <m:sty m:val="p"/>
                      </m:rPr>
                      <a:rPr lang="fr-FR" sz="1600">
                        <a:latin typeface="Cambria Math"/>
                      </a:rPr>
                      <m:t>MWh</m:t>
                    </m:r>
                  </m:oMath>
                </a14:m>
                <a:endParaRPr lang="fr-FR" sz="1600" dirty="0"/>
              </a:p>
              <a:p>
                <a:pPr>
                  <a:lnSpc>
                    <a:spcPct val="150000"/>
                  </a:lnSpc>
                </a:pPr>
                <a:endParaRPr lang="fr-FR" sz="1600" i="1" dirty="0" smtClean="0">
                  <a:latin typeface="Cambria Math"/>
                </a:endParaRPr>
              </a:p>
              <a:p>
                <a:r>
                  <a:rPr lang="fr-FR" sz="1600" b="1" dirty="0" smtClean="0">
                    <a:solidFill>
                      <a:srgbClr val="FF0000"/>
                    </a:solidFill>
                    <a:latin typeface="Cambria Math"/>
                  </a:rPr>
                  <a:t>Cost for </a:t>
                </a:r>
                <a:r>
                  <a:rPr lang="fr-FR" sz="1600" b="1" dirty="0" err="1" smtClean="0">
                    <a:solidFill>
                      <a:srgbClr val="FF0000"/>
                    </a:solidFill>
                    <a:latin typeface="Cambria Math"/>
                  </a:rPr>
                  <a:t>nuclear</a:t>
                </a:r>
                <a:r>
                  <a:rPr lang="fr-FR" sz="1600" b="1" dirty="0" smtClean="0">
                    <a:solidFill>
                      <a:srgbClr val="FF0000"/>
                    </a:solidFill>
                    <a:latin typeface="Cambria Math"/>
                  </a:rPr>
                  <a:t> </a:t>
                </a:r>
                <a:r>
                  <a:rPr lang="fr-FR" sz="1600" b="1" dirty="0" err="1" smtClean="0">
                    <a:solidFill>
                      <a:srgbClr val="FF0000"/>
                    </a:solidFill>
                    <a:latin typeface="Cambria Math"/>
                  </a:rPr>
                  <a:t>with</a:t>
                </a:r>
                <a:r>
                  <a:rPr lang="fr-FR" sz="1600" b="1" dirty="0" smtClean="0">
                    <a:solidFill>
                      <a:srgbClr val="FF0000"/>
                    </a:solidFill>
                    <a:latin typeface="Cambria Math"/>
                  </a:rPr>
                  <a:t> GG  = </a:t>
                </a:r>
                <a14:m>
                  <m:oMath xmlns:m="http://schemas.openxmlformats.org/officeDocument/2006/math">
                    <m:f>
                      <m:fPr>
                        <m:ctrlPr>
                          <a:rPr lang="fr-FR" sz="1600" b="1" i="1" smtClean="0">
                            <a:solidFill>
                              <a:srgbClr val="FF0000"/>
                            </a:solidFill>
                            <a:latin typeface="Cambria Math" panose="02040503050406030204" pitchFamily="18" charset="0"/>
                          </a:rPr>
                        </m:ctrlPr>
                      </m:fPr>
                      <m:num>
                        <m:r>
                          <a:rPr lang="fr-BE" sz="1600" b="1" i="0" smtClean="0">
                            <a:solidFill>
                              <a:srgbClr val="FF0000"/>
                            </a:solidFill>
                            <a:latin typeface="Cambria Math" panose="02040503050406030204" pitchFamily="18" charset="0"/>
                          </a:rPr>
                          <m:t>𝐂𝐨𝐬𝐭</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𝐨𝐟</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𝐧𝐮𝐜𝐥𝐞𝐚𝐫</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𝐰𝐢𝐭𝐡𝐨𝐮𝐭</m:t>
                        </m:r>
                        <m:r>
                          <a:rPr lang="fr-BE" sz="1600" b="1" i="0" smtClean="0">
                            <a:solidFill>
                              <a:srgbClr val="FF0000"/>
                            </a:solidFill>
                            <a:latin typeface="Cambria Math" panose="02040503050406030204" pitchFamily="18" charset="0"/>
                          </a:rPr>
                          <m:t> </m:t>
                        </m:r>
                        <m:r>
                          <a:rPr lang="fr-BE" sz="1600" b="1" i="0" smtClean="0">
                            <a:solidFill>
                              <a:srgbClr val="FF0000"/>
                            </a:solidFill>
                            <a:latin typeface="Cambria Math" panose="02040503050406030204" pitchFamily="18" charset="0"/>
                          </a:rPr>
                          <m:t>𝐆𝐆</m:t>
                        </m:r>
                        <m:r>
                          <a:rPr lang="fr-BE" sz="1600" b="1" i="0" smtClean="0">
                            <a:solidFill>
                              <a:srgbClr val="FF0000"/>
                            </a:solidFill>
                            <a:latin typeface="Cambria Math" panose="02040503050406030204" pitchFamily="18" charset="0"/>
                          </a:rPr>
                          <m:t>  </m:t>
                        </m:r>
                      </m:num>
                      <m:den>
                        <m:r>
                          <a:rPr lang="fr-FR" sz="1600" b="1" i="0" smtClean="0">
                            <a:solidFill>
                              <a:srgbClr val="FF0000"/>
                            </a:solidFill>
                            <a:latin typeface="Cambria Math"/>
                          </a:rPr>
                          <m:t>𝟏</m:t>
                        </m:r>
                        <m:r>
                          <a:rPr lang="fr-FR" sz="1600" b="1" i="0" smtClean="0">
                            <a:solidFill>
                              <a:srgbClr val="FF0000"/>
                            </a:solidFill>
                            <a:latin typeface="Cambria Math"/>
                          </a:rPr>
                          <m:t>−</m:t>
                        </m:r>
                        <m:r>
                          <a:rPr lang="fr-FR" sz="1600" b="1" i="0" smtClean="0">
                            <a:solidFill>
                              <a:srgbClr val="FF0000"/>
                            </a:solidFill>
                            <a:latin typeface="Cambria Math"/>
                          </a:rPr>
                          <m:t>𝐥𝐨𝐬𝐬𝐞𝐬</m:t>
                        </m:r>
                      </m:den>
                    </m:f>
                    <m:r>
                      <a:rPr lang="fr-FR" sz="1600" b="1" i="0">
                        <a:solidFill>
                          <a:srgbClr val="FF0000"/>
                        </a:solidFill>
                        <a:latin typeface="Cambria Math"/>
                      </a:rPr>
                      <m:t>+</m:t>
                    </m:r>
                    <m:r>
                      <a:rPr lang="fr-BE" sz="1600" b="1" i="0" smtClean="0">
                        <a:solidFill>
                          <a:srgbClr val="FF0000"/>
                        </a:solidFill>
                        <a:latin typeface="Cambria Math" panose="02040503050406030204" pitchFamily="18" charset="0"/>
                      </a:rPr>
                      <m:t>𝐂𝐨𝐬𝐭</m:t>
                    </m:r>
                  </m:oMath>
                </a14:m>
                <a:r>
                  <a:rPr lang="fr-FR" sz="1600" b="1" dirty="0" smtClean="0">
                    <a:solidFill>
                      <a:srgbClr val="FF0000"/>
                    </a:solidFill>
                  </a:rPr>
                  <a:t> of transmission infrastructure   </a:t>
                </a:r>
              </a:p>
              <a:p>
                <a:endParaRPr lang="fr-FR" i="1" u="sng" dirty="0"/>
              </a:p>
              <a:p>
                <a:endParaRPr lang="fr-FR" i="1" u="sng" dirty="0" smtClean="0"/>
              </a:p>
              <a:p>
                <a:endParaRPr lang="fr-FR" dirty="0" smtClean="0"/>
              </a:p>
              <a:p>
                <a:endParaRPr lang="fr-FR" dirty="0"/>
              </a:p>
            </p:txBody>
          </p:sp>
        </mc:Choice>
        <mc:Fallback xmlns="">
          <p:sp>
            <p:nvSpPr>
              <p:cNvPr id="17" name="ZoneTexte 16"/>
              <p:cNvSpPr txBox="1">
                <a:spLocks noRot="1" noChangeAspect="1" noMove="1" noResize="1" noEditPoints="1" noAdjustHandles="1" noChangeArrowheads="1" noChangeShapeType="1" noTextEdit="1"/>
              </p:cNvSpPr>
              <p:nvPr/>
            </p:nvSpPr>
            <p:spPr>
              <a:xfrm>
                <a:off x="241121" y="3326687"/>
                <a:ext cx="11846843" cy="2662717"/>
              </a:xfrm>
              <a:prstGeom prst="rect">
                <a:avLst/>
              </a:prstGeom>
              <a:blipFill>
                <a:blip r:embed="rId3"/>
                <a:stretch>
                  <a:fillRect l="-309"/>
                </a:stretch>
              </a:blipFill>
            </p:spPr>
            <p:txBody>
              <a:bodyPr/>
              <a:lstStyle/>
              <a:p>
                <a:r>
                  <a:rPr lang="en-US">
                    <a:noFill/>
                  </a:rPr>
                  <a:t> </a:t>
                </a:r>
              </a:p>
            </p:txBody>
          </p:sp>
        </mc:Fallback>
      </mc:AlternateContent>
      <p:sp>
        <p:nvSpPr>
          <p:cNvPr id="19" name="Titre 1"/>
          <p:cNvSpPr>
            <a:spLocks noGrp="1"/>
          </p:cNvSpPr>
          <p:nvPr>
            <p:ph type="title"/>
          </p:nvPr>
        </p:nvSpPr>
        <p:spPr>
          <a:xfrm>
            <a:off x="-17523" y="350674"/>
            <a:ext cx="12364130" cy="857006"/>
          </a:xfrm>
        </p:spPr>
        <p:txBody>
          <a:bodyPr>
            <a:noAutofit/>
          </a:bodyPr>
          <a:lstStyle/>
          <a:p>
            <a:r>
              <a:rPr lang="fr-FR" sz="3200" dirty="0" smtClean="0"/>
              <a:t>Estimation of the </a:t>
            </a:r>
            <a:r>
              <a:rPr lang="fr-FR" sz="3200" dirty="0" err="1" smtClean="0"/>
              <a:t>price</a:t>
            </a:r>
            <a:r>
              <a:rPr lang="fr-FR" sz="3200" dirty="0" smtClean="0"/>
              <a:t> </a:t>
            </a:r>
            <a:r>
              <a:rPr lang="fr-FR" sz="3200" dirty="0" err="1" smtClean="0"/>
              <a:t>with</a:t>
            </a:r>
            <a:r>
              <a:rPr lang="fr-FR" sz="3200" dirty="0" smtClean="0"/>
              <a:t> </a:t>
            </a:r>
            <a:r>
              <a:rPr lang="fr-FR" sz="3200" dirty="0" err="1" smtClean="0"/>
              <a:t>additional</a:t>
            </a:r>
            <a:r>
              <a:rPr lang="fr-FR" sz="3200" dirty="0" smtClean="0"/>
              <a:t> </a:t>
            </a:r>
            <a:r>
              <a:rPr lang="fr-FR" sz="3200" dirty="0" err="1" smtClean="0"/>
              <a:t>investment</a:t>
            </a:r>
            <a:r>
              <a:rPr lang="fr-FR" sz="3200" dirty="0" smtClean="0"/>
              <a:t> in a Global </a:t>
            </a:r>
            <a:r>
              <a:rPr lang="fr-FR" sz="3200" dirty="0" err="1" smtClean="0"/>
              <a:t>Grid</a:t>
            </a:r>
            <a:r>
              <a:rPr lang="fr-FR" sz="3200" dirty="0" smtClean="0"/>
              <a:t> setting</a:t>
            </a:r>
            <a:endParaRPr lang="fr-FR" sz="3200" dirty="0"/>
          </a:p>
        </p:txBody>
      </p:sp>
      <mc:AlternateContent xmlns:mc="http://schemas.openxmlformats.org/markup-compatibility/2006" xmlns:a14="http://schemas.microsoft.com/office/drawing/2010/main">
        <mc:Choice Requires="a14">
          <p:graphicFrame>
            <p:nvGraphicFramePr>
              <p:cNvPr id="12" name="Tableau 11"/>
              <p:cNvGraphicFramePr>
                <a:graphicFrameLocks noGrp="1"/>
              </p:cNvGraphicFramePr>
              <p:nvPr>
                <p:extLst>
                  <p:ext uri="{D42A27DB-BD31-4B8C-83A1-F6EECF244321}">
                    <p14:modId xmlns:p14="http://schemas.microsoft.com/office/powerpoint/2010/main" val="1668717639"/>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207759">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a:t>
                          </a:r>
                          <a:r>
                            <a:rPr lang="fr-FR" dirty="0" smtClean="0"/>
                            <a:t> a Global </a:t>
                          </a:r>
                          <a:r>
                            <a:rPr lang="fr-FR"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831036">
                    <a:tc>
                      <a:txBody>
                        <a:bodyPr/>
                        <a:lstStyle/>
                        <a:p>
                          <a:pPr algn="ctr"/>
                          <a:r>
                            <a:rPr lang="fr-FR" dirty="0" smtClean="0"/>
                            <a:t>The</a:t>
                          </a:r>
                          <a:r>
                            <a:rPr lang="fr-FR" baseline="0" dirty="0" smtClean="0"/>
                            <a:t> </a:t>
                          </a:r>
                          <a:r>
                            <a:rPr lang="fr-FR" baseline="0" dirty="0" err="1" smtClean="0"/>
                            <a:t>cheapest</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i="0" dirty="0" smtClean="0"/>
                            <a:t>35.9</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sz="1800" i="0" dirty="0" smtClean="0"/>
                        </a:p>
                        <a:p>
                          <a:pPr algn="ct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most</a:t>
                          </a:r>
                          <a:r>
                            <a:rPr lang="fr-FR" dirty="0" smtClean="0"/>
                            <a:t> </a:t>
                          </a:r>
                          <a:r>
                            <a:rPr lang="fr-FR" dirty="0" err="1" smtClean="0"/>
                            <a:t>expensive</a:t>
                          </a: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1800" i="0" dirty="0" smtClean="0">
                              <a:latin typeface="+mn-lt"/>
                            </a:rPr>
                            <a:t>49.2</a:t>
                          </a:r>
                          <a14:m>
                            <m:oMath xmlns:m="http://schemas.openxmlformats.org/officeDocument/2006/math">
                              <m:r>
                                <a:rPr lang="fr-FR" sz="1800" i="0" smtClean="0">
                                  <a:latin typeface="Cambria Math"/>
                                </a:rPr>
                                <m:t>€/</m:t>
                              </m:r>
                              <m:r>
                                <m:rPr>
                                  <m:sty m:val="p"/>
                                </m:rPr>
                                <a:rPr lang="fr-FR" sz="1800" i="0" smtClean="0">
                                  <a:latin typeface="Cambria Math"/>
                                </a:rPr>
                                <m:t>MWh</m:t>
                              </m:r>
                            </m:oMath>
                          </a14:m>
                          <a:endParaRPr lang="fr-FR" i="0" dirty="0" smtClean="0"/>
                        </a:p>
                        <a:p>
                          <a:pPr algn="ctr"/>
                          <a:endParaRPr lang="fr-FR" dirty="0"/>
                        </a:p>
                      </a:txBody>
                      <a:tcPr/>
                    </a:tc>
                    <a:extLst>
                      <a:ext uri="{0D108BD9-81ED-4DB2-BD59-A6C34878D82A}">
                        <a16:rowId xmlns:a16="http://schemas.microsoft.com/office/drawing/2014/main" val="10001"/>
                      </a:ext>
                    </a:extLst>
                  </a:tr>
                </a:tbl>
              </a:graphicData>
            </a:graphic>
          </p:graphicFrame>
        </mc:Choice>
        <mc:Fallback xmlns="">
          <p:graphicFrame>
            <p:nvGraphicFramePr>
              <p:cNvPr id="12" name="Tableau 11"/>
              <p:cNvGraphicFramePr>
                <a:graphicFrameLocks noGrp="1"/>
              </p:cNvGraphicFramePr>
              <p:nvPr>
                <p:extLst>
                  <p:ext uri="{D42A27DB-BD31-4B8C-83A1-F6EECF244321}">
                    <p14:modId xmlns:p14="http://schemas.microsoft.com/office/powerpoint/2010/main" val="1668717639"/>
                  </p:ext>
                </p:extLst>
              </p:nvPr>
            </p:nvGraphicFramePr>
            <p:xfrm>
              <a:off x="2756926" y="5076190"/>
              <a:ext cx="6289418" cy="1280160"/>
            </p:xfrm>
            <a:graphic>
              <a:graphicData uri="http://schemas.openxmlformats.org/drawingml/2006/table">
                <a:tbl>
                  <a:tblPr firstRow="1" bandRow="1">
                    <a:tableStyleId>{073A0DAA-6AF3-43AB-8588-CEC1D06C72B9}</a:tableStyleId>
                  </a:tblPr>
                  <a:tblGrid>
                    <a:gridCol w="3144709">
                      <a:extLst>
                        <a:ext uri="{9D8B030D-6E8A-4147-A177-3AD203B41FA5}">
                          <a16:colId xmlns:a16="http://schemas.microsoft.com/office/drawing/2014/main" val="20000"/>
                        </a:ext>
                      </a:extLst>
                    </a:gridCol>
                    <a:gridCol w="3144709">
                      <a:extLst>
                        <a:ext uri="{9D8B030D-6E8A-4147-A177-3AD203B41FA5}">
                          <a16:colId xmlns:a16="http://schemas.microsoft.com/office/drawing/2014/main" val="20001"/>
                        </a:ext>
                      </a:extLst>
                    </a:gridCol>
                  </a:tblGrid>
                  <a:tr h="365760">
                    <a:tc gridSpan="2">
                      <a:txBody>
                        <a:bodyPr/>
                        <a:lstStyle/>
                        <a:p>
                          <a:pPr algn="ctr"/>
                          <a:r>
                            <a:rPr lang="fr-FR" dirty="0" err="1" smtClean="0"/>
                            <a:t>Cost</a:t>
                          </a:r>
                          <a:r>
                            <a:rPr lang="fr-FR" dirty="0" smtClean="0"/>
                            <a:t> for </a:t>
                          </a:r>
                          <a:r>
                            <a:rPr lang="fr-FR" dirty="0" err="1" smtClean="0"/>
                            <a:t>nuclear</a:t>
                          </a:r>
                          <a:r>
                            <a:rPr lang="fr-FR" dirty="0" smtClean="0"/>
                            <a:t> </a:t>
                          </a:r>
                          <a:r>
                            <a:rPr lang="fr-FR" dirty="0" err="1" smtClean="0"/>
                            <a:t>energy</a:t>
                          </a:r>
                          <a:r>
                            <a:rPr lang="fr-FR" dirty="0" smtClean="0"/>
                            <a:t> </a:t>
                          </a:r>
                          <a:r>
                            <a:rPr lang="fr-FR" dirty="0" err="1" smtClean="0"/>
                            <a:t>with</a:t>
                          </a:r>
                          <a:r>
                            <a:rPr lang="fr-FR" dirty="0" smtClean="0"/>
                            <a:t> a </a:t>
                          </a:r>
                          <a:r>
                            <a:rPr lang="fr-FR" dirty="0" smtClean="0"/>
                            <a:t>Global </a:t>
                          </a:r>
                          <a:r>
                            <a:rPr lang="fr-FR" dirty="0" err="1" smtClean="0"/>
                            <a:t>Grid</a:t>
                          </a:r>
                          <a:endParaRPr lang="fr-FR" dirty="0"/>
                        </a:p>
                      </a:txBody>
                      <a:tcPr/>
                    </a:tc>
                    <a:tc hMerge="1">
                      <a:txBody>
                        <a:bodyPr/>
                        <a:lstStyle/>
                        <a:p>
                          <a:endParaRPr lang="fr-FR" dirty="0"/>
                        </a:p>
                      </a:txBody>
                      <a:tcPr/>
                    </a:tc>
                    <a:extLst>
                      <a:ext uri="{0D108BD9-81ED-4DB2-BD59-A6C34878D82A}">
                        <a16:rowId xmlns:a16="http://schemas.microsoft.com/office/drawing/2014/main" val="10000"/>
                      </a:ext>
                    </a:extLst>
                  </a:tr>
                  <a:tr h="914400">
                    <a:tc>
                      <a:txBody>
                        <a:bodyPr/>
                        <a:lstStyle/>
                        <a:p>
                          <a:endParaRPr lang="en-US"/>
                        </a:p>
                      </a:txBody>
                      <a:tcPr>
                        <a:blipFill>
                          <a:blip r:embed="rId4"/>
                          <a:stretch>
                            <a:fillRect l="-194" t="-43046" r="-100969" b="-1325"/>
                          </a:stretch>
                        </a:blipFill>
                      </a:tcPr>
                    </a:tc>
                    <a:tc>
                      <a:txBody>
                        <a:bodyPr/>
                        <a:lstStyle/>
                        <a:p>
                          <a:endParaRPr lang="en-US"/>
                        </a:p>
                      </a:txBody>
                      <a:tcPr>
                        <a:blipFill>
                          <a:blip r:embed="rId4"/>
                          <a:stretch>
                            <a:fillRect l="-100194" t="-43046" r="-969" b="-1325"/>
                          </a:stretch>
                        </a:blipFill>
                      </a:tcPr>
                    </a:tc>
                    <a:extLst>
                      <a:ext uri="{0D108BD9-81ED-4DB2-BD59-A6C34878D82A}">
                        <a16:rowId xmlns:a16="http://schemas.microsoft.com/office/drawing/2014/main" val="10001"/>
                      </a:ext>
                    </a:extLst>
                  </a:tr>
                </a:tbl>
              </a:graphicData>
            </a:graphic>
          </p:graphicFrame>
        </mc:Fallback>
      </mc:AlternateContent>
      <p:sp>
        <p:nvSpPr>
          <p:cNvPr id="8" name="Rectangle 7"/>
          <p:cNvSpPr/>
          <p:nvPr/>
        </p:nvSpPr>
        <p:spPr>
          <a:xfrm>
            <a:off x="70994" y="6538912"/>
            <a:ext cx="3174267" cy="261610"/>
          </a:xfrm>
          <a:prstGeom prst="rect">
            <a:avLst/>
          </a:prstGeom>
        </p:spPr>
        <p:txBody>
          <a:bodyPr wrap="none">
            <a:spAutoFit/>
          </a:bodyPr>
          <a:lstStyle/>
          <a:p>
            <a:r>
              <a:rPr lang="en-US" sz="1100" dirty="0" smtClean="0"/>
              <a:t>Source: </a:t>
            </a:r>
            <a:r>
              <a:rPr lang="en-US" sz="1100" dirty="0">
                <a:hlinkClick r:id="rId5"/>
              </a:rPr>
              <a:t>Global electricity network - Feasibility study</a:t>
            </a:r>
            <a:endParaRPr lang="en-US" sz="1100" dirty="0"/>
          </a:p>
        </p:txBody>
      </p:sp>
      <p:sp>
        <p:nvSpPr>
          <p:cNvPr id="9" name="Rectangle 8"/>
          <p:cNvSpPr/>
          <p:nvPr/>
        </p:nvSpPr>
        <p:spPr>
          <a:xfrm>
            <a:off x="0" y="78335"/>
            <a:ext cx="2326278" cy="261610"/>
          </a:xfrm>
          <a:prstGeom prst="rect">
            <a:avLst/>
          </a:prstGeom>
        </p:spPr>
        <p:txBody>
          <a:bodyPr wrap="none">
            <a:spAutoFit/>
          </a:bodyPr>
          <a:lstStyle/>
          <a:p>
            <a:r>
              <a:rPr lang="fr-FR" sz="1100" dirty="0"/>
              <a:t>Good bye pipelines, hello power </a:t>
            </a:r>
            <a:r>
              <a:rPr lang="fr-FR" sz="1100" dirty="0" err="1"/>
              <a:t>lines</a:t>
            </a:r>
            <a:endParaRPr lang="fr-FR" sz="1100" dirty="0"/>
          </a:p>
        </p:txBody>
      </p:sp>
    </p:spTree>
    <p:extLst>
      <p:ext uri="{BB962C8B-B14F-4D97-AF65-F5344CB8AC3E}">
        <p14:creationId xmlns:p14="http://schemas.microsoft.com/office/powerpoint/2010/main" val="3005880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33</a:t>
            </a:fld>
            <a:endParaRPr lang="de-DE"/>
          </a:p>
        </p:txBody>
      </p:sp>
      <p:pic>
        <p:nvPicPr>
          <p:cNvPr id="7" name="Image 6"/>
          <p:cNvPicPr>
            <a:picLocks noChangeAspect="1"/>
          </p:cNvPicPr>
          <p:nvPr/>
        </p:nvPicPr>
        <p:blipFill>
          <a:blip r:embed="rId2"/>
          <a:stretch>
            <a:fillRect/>
          </a:stretch>
        </p:blipFill>
        <p:spPr>
          <a:xfrm>
            <a:off x="634437" y="608997"/>
            <a:ext cx="1971675" cy="361950"/>
          </a:xfrm>
          <a:prstGeom prst="rect">
            <a:avLst/>
          </a:prstGeom>
        </p:spPr>
      </p:pic>
      <p:pic>
        <p:nvPicPr>
          <p:cNvPr id="8" name="Image 7"/>
          <p:cNvPicPr>
            <a:picLocks noChangeAspect="1"/>
          </p:cNvPicPr>
          <p:nvPr/>
        </p:nvPicPr>
        <p:blipFill>
          <a:blip r:embed="rId3"/>
          <a:stretch>
            <a:fillRect/>
          </a:stretch>
        </p:blipFill>
        <p:spPr>
          <a:xfrm>
            <a:off x="2490726" y="570953"/>
            <a:ext cx="1745607" cy="361894"/>
          </a:xfrm>
          <a:prstGeom prst="rect">
            <a:avLst/>
          </a:prstGeom>
        </p:spPr>
      </p:pic>
      <p:pic>
        <p:nvPicPr>
          <p:cNvPr id="10" name="Image 9"/>
          <p:cNvPicPr>
            <a:picLocks noChangeAspect="1"/>
          </p:cNvPicPr>
          <p:nvPr/>
        </p:nvPicPr>
        <p:blipFill>
          <a:blip r:embed="rId4"/>
          <a:stretch>
            <a:fillRect/>
          </a:stretch>
        </p:blipFill>
        <p:spPr>
          <a:xfrm>
            <a:off x="681627" y="4236795"/>
            <a:ext cx="6742399" cy="2385772"/>
          </a:xfrm>
          <a:prstGeom prst="rect">
            <a:avLst/>
          </a:prstGeom>
        </p:spPr>
      </p:pic>
      <p:pic>
        <p:nvPicPr>
          <p:cNvPr id="11" name="Image 10"/>
          <p:cNvPicPr>
            <a:picLocks noChangeAspect="1"/>
          </p:cNvPicPr>
          <p:nvPr/>
        </p:nvPicPr>
        <p:blipFill>
          <a:blip r:embed="rId5"/>
          <a:stretch>
            <a:fillRect/>
          </a:stretch>
        </p:blipFill>
        <p:spPr>
          <a:xfrm>
            <a:off x="608274" y="921272"/>
            <a:ext cx="6958555" cy="2303298"/>
          </a:xfrm>
          <a:prstGeom prst="rect">
            <a:avLst/>
          </a:prstGeom>
        </p:spPr>
      </p:pic>
      <p:pic>
        <p:nvPicPr>
          <p:cNvPr id="13" name="Image 12"/>
          <p:cNvPicPr>
            <a:picLocks noChangeAspect="1"/>
          </p:cNvPicPr>
          <p:nvPr/>
        </p:nvPicPr>
        <p:blipFill>
          <a:blip r:embed="rId6"/>
          <a:stretch>
            <a:fillRect/>
          </a:stretch>
        </p:blipFill>
        <p:spPr>
          <a:xfrm>
            <a:off x="2490727" y="3741495"/>
            <a:ext cx="1952625" cy="495300"/>
          </a:xfrm>
          <a:prstGeom prst="rect">
            <a:avLst/>
          </a:prstGeom>
        </p:spPr>
      </p:pic>
      <p:pic>
        <p:nvPicPr>
          <p:cNvPr id="14" name="Image 13"/>
          <p:cNvPicPr>
            <a:picLocks noChangeAspect="1"/>
          </p:cNvPicPr>
          <p:nvPr/>
        </p:nvPicPr>
        <p:blipFill>
          <a:blip r:embed="rId7"/>
          <a:stretch>
            <a:fillRect/>
          </a:stretch>
        </p:blipFill>
        <p:spPr>
          <a:xfrm>
            <a:off x="681627" y="3574889"/>
            <a:ext cx="1359422" cy="453141"/>
          </a:xfrm>
          <a:prstGeom prst="rect">
            <a:avLst/>
          </a:prstGeom>
        </p:spPr>
      </p:pic>
      <p:sp>
        <p:nvSpPr>
          <p:cNvPr id="15" name="Rectangle 14"/>
          <p:cNvSpPr/>
          <p:nvPr/>
        </p:nvSpPr>
        <p:spPr>
          <a:xfrm>
            <a:off x="8916744" y="1573976"/>
            <a:ext cx="2782557" cy="830997"/>
          </a:xfrm>
          <a:prstGeom prst="rect">
            <a:avLst/>
          </a:prstGeom>
        </p:spPr>
        <p:txBody>
          <a:bodyPr wrap="none">
            <a:spAutoFit/>
          </a:bodyPr>
          <a:lstStyle/>
          <a:p>
            <a:r>
              <a:rPr lang="fr-BE" sz="2400" dirty="0"/>
              <a:t>46 €/</a:t>
            </a:r>
            <a:r>
              <a:rPr lang="fr-BE" sz="2400" dirty="0" err="1"/>
              <a:t>MWh</a:t>
            </a:r>
            <a:r>
              <a:rPr lang="fr-BE" sz="2400" dirty="0"/>
              <a:t> for </a:t>
            </a:r>
          </a:p>
          <a:p>
            <a:r>
              <a:rPr lang="fr-BE" sz="2400" dirty="0" smtClean="0"/>
              <a:t>offshore </a:t>
            </a:r>
            <a:r>
              <a:rPr lang="fr-BE" sz="2400" dirty="0"/>
              <a:t>wind power</a:t>
            </a:r>
            <a:endParaRPr lang="en-US" sz="2400" dirty="0"/>
          </a:p>
        </p:txBody>
      </p:sp>
      <p:sp>
        <p:nvSpPr>
          <p:cNvPr id="17" name="Rectangle 16"/>
          <p:cNvSpPr/>
          <p:nvPr/>
        </p:nvSpPr>
        <p:spPr>
          <a:xfrm>
            <a:off x="8916744" y="4671986"/>
            <a:ext cx="6096000" cy="830997"/>
          </a:xfrm>
          <a:prstGeom prst="rect">
            <a:avLst/>
          </a:prstGeom>
        </p:spPr>
        <p:txBody>
          <a:bodyPr>
            <a:spAutoFit/>
          </a:bodyPr>
          <a:lstStyle/>
          <a:p>
            <a:r>
              <a:rPr lang="en-US" sz="2400" b="1" dirty="0" smtClean="0">
                <a:solidFill>
                  <a:srgbClr val="FF0000"/>
                </a:solidFill>
              </a:rPr>
              <a:t>15 </a:t>
            </a:r>
            <a:r>
              <a:rPr lang="en-US" sz="2400" b="1" dirty="0">
                <a:solidFill>
                  <a:srgbClr val="FF0000"/>
                </a:solidFill>
              </a:rPr>
              <a:t>€/MWh </a:t>
            </a:r>
            <a:r>
              <a:rPr lang="en-US" sz="2400" dirty="0"/>
              <a:t>for </a:t>
            </a:r>
          </a:p>
          <a:p>
            <a:r>
              <a:rPr lang="en-US" sz="2400" dirty="0"/>
              <a:t>s</a:t>
            </a:r>
            <a:r>
              <a:rPr lang="en-US" sz="2400" dirty="0" smtClean="0"/>
              <a:t>olar PV</a:t>
            </a:r>
            <a:endParaRPr lang="en-US" sz="2400" dirty="0"/>
          </a:p>
        </p:txBody>
      </p:sp>
      <p:sp>
        <p:nvSpPr>
          <p:cNvPr id="2" name="Rectangle 1"/>
          <p:cNvSpPr/>
          <p:nvPr/>
        </p:nvSpPr>
        <p:spPr>
          <a:xfrm>
            <a:off x="0" y="86055"/>
            <a:ext cx="830677" cy="261610"/>
          </a:xfrm>
          <a:prstGeom prst="rect">
            <a:avLst/>
          </a:prstGeom>
        </p:spPr>
        <p:txBody>
          <a:bodyPr wrap="none">
            <a:spAutoFit/>
          </a:bodyPr>
          <a:lstStyle/>
          <a:p>
            <a:r>
              <a:rPr lang="fr-FR" sz="1100" dirty="0"/>
              <a:t>I </a:t>
            </a:r>
            <a:r>
              <a:rPr lang="fr-FR" sz="1100" dirty="0" err="1"/>
              <a:t>want</a:t>
            </a:r>
            <a:r>
              <a:rPr lang="fr-FR" sz="1100" dirty="0"/>
              <a:t> Sun!</a:t>
            </a:r>
          </a:p>
        </p:txBody>
      </p:sp>
    </p:spTree>
    <p:extLst>
      <p:ext uri="{BB962C8B-B14F-4D97-AF65-F5344CB8AC3E}">
        <p14:creationId xmlns:p14="http://schemas.microsoft.com/office/powerpoint/2010/main" val="3560717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821" y="-260517"/>
            <a:ext cx="11903242" cy="1325563"/>
          </a:xfrm>
        </p:spPr>
        <p:txBody>
          <a:bodyPr>
            <a:normAutofit/>
          </a:bodyPr>
          <a:lstStyle/>
          <a:p>
            <a:r>
              <a:rPr lang="en-US" sz="3600" dirty="0" smtClean="0"/>
              <a:t>Cost of nuclear vs cost renewables: a few thoughts</a:t>
            </a:r>
            <a:endParaRPr lang="en-US" sz="3600" dirty="0"/>
          </a:p>
        </p:txBody>
      </p:sp>
      <p:sp>
        <p:nvSpPr>
          <p:cNvPr id="3" name="Espace réservé du contenu 2"/>
          <p:cNvSpPr>
            <a:spLocks noGrp="1"/>
          </p:cNvSpPr>
          <p:nvPr>
            <p:ph idx="1"/>
          </p:nvPr>
        </p:nvSpPr>
        <p:spPr>
          <a:xfrm>
            <a:off x="312821" y="962527"/>
            <a:ext cx="11586411" cy="5758948"/>
          </a:xfrm>
        </p:spPr>
        <p:txBody>
          <a:bodyPr>
            <a:normAutofit fontScale="32500" lnSpcReduction="20000"/>
          </a:bodyPr>
          <a:lstStyle/>
          <a:p>
            <a:pPr marL="0" indent="0">
              <a:buNone/>
            </a:pPr>
            <a:r>
              <a:rPr lang="en-US" sz="7400" dirty="0" smtClean="0"/>
              <a:t>In </a:t>
            </a:r>
            <a:r>
              <a:rPr lang="fr-BE" sz="7400" dirty="0"/>
              <a:t>€/</a:t>
            </a:r>
            <a:r>
              <a:rPr lang="fr-BE" sz="7400" dirty="0" err="1" smtClean="0"/>
              <a:t>MWh</a:t>
            </a:r>
            <a:r>
              <a:rPr lang="fr-BE" sz="7400" dirty="0" smtClean="0"/>
              <a:t>, </a:t>
            </a:r>
            <a:r>
              <a:rPr lang="fr-BE" sz="7400" dirty="0" err="1" smtClean="0"/>
              <a:t>solar</a:t>
            </a:r>
            <a:r>
              <a:rPr lang="fr-BE" sz="7400" dirty="0" smtClean="0"/>
              <a:t> PV </a:t>
            </a:r>
            <a:r>
              <a:rPr lang="fr-BE" sz="7400" dirty="0" err="1" smtClean="0"/>
              <a:t>is</a:t>
            </a:r>
            <a:r>
              <a:rPr lang="fr-BE" sz="7400" dirty="0" smtClean="0"/>
              <a:t> </a:t>
            </a:r>
            <a:r>
              <a:rPr lang="fr-BE" sz="7400" dirty="0" err="1" smtClean="0"/>
              <a:t>much</a:t>
            </a:r>
            <a:r>
              <a:rPr lang="fr-BE" sz="7400" dirty="0" smtClean="0"/>
              <a:t> </a:t>
            </a:r>
            <a:r>
              <a:rPr lang="fr-BE" sz="7400" dirty="0" err="1" smtClean="0"/>
              <a:t>cheaper</a:t>
            </a:r>
            <a:r>
              <a:rPr lang="fr-BE" sz="7400" dirty="0" smtClean="0"/>
              <a:t> </a:t>
            </a:r>
            <a:r>
              <a:rPr lang="fr-BE" sz="7400" dirty="0" err="1" smtClean="0"/>
              <a:t>than</a:t>
            </a:r>
            <a:r>
              <a:rPr lang="fr-BE" sz="7400" dirty="0" smtClean="0"/>
              <a:t> </a:t>
            </a:r>
            <a:r>
              <a:rPr lang="fr-BE" sz="7400" dirty="0" err="1" smtClean="0"/>
              <a:t>nuclear</a:t>
            </a:r>
            <a:r>
              <a:rPr lang="fr-BE" sz="7400" dirty="0" smtClean="0"/>
              <a:t> power.</a:t>
            </a:r>
          </a:p>
          <a:p>
            <a:pPr marL="0" indent="0">
              <a:buNone/>
            </a:pPr>
            <a:endParaRPr lang="fr-BE" sz="7400" dirty="0" smtClean="0"/>
          </a:p>
          <a:p>
            <a:pPr marL="0" indent="0">
              <a:buNone/>
            </a:pPr>
            <a:r>
              <a:rPr lang="fr-BE" sz="7400" dirty="0" smtClean="0"/>
              <a:t>Li-Ion batteries: </a:t>
            </a:r>
            <a:r>
              <a:rPr lang="fr-BE" sz="7400" dirty="0" err="1" smtClean="0"/>
              <a:t>cost</a:t>
            </a:r>
            <a:r>
              <a:rPr lang="fr-BE" sz="7400" dirty="0" smtClean="0"/>
              <a:t> of 100 k€</a:t>
            </a:r>
            <a:r>
              <a:rPr lang="fr-BE" sz="7400" dirty="0"/>
              <a:t>/</a:t>
            </a:r>
            <a:r>
              <a:rPr lang="fr-BE" sz="7400" dirty="0" err="1" smtClean="0"/>
              <a:t>MWh</a:t>
            </a:r>
            <a:r>
              <a:rPr lang="fr-BE" sz="7400" dirty="0" smtClean="0"/>
              <a:t>, </a:t>
            </a:r>
            <a:r>
              <a:rPr lang="fr-BE" sz="7400" dirty="0" err="1" smtClean="0"/>
              <a:t>efficiency</a:t>
            </a:r>
            <a:r>
              <a:rPr lang="fr-BE" sz="7400" dirty="0" smtClean="0"/>
              <a:t> 92%, last for </a:t>
            </a:r>
            <a:r>
              <a:rPr lang="fr-BE" sz="7400" dirty="0" err="1" smtClean="0"/>
              <a:t>ten</a:t>
            </a:r>
            <a:r>
              <a:rPr lang="fr-BE" sz="7400" dirty="0" smtClean="0"/>
              <a:t> </a:t>
            </a:r>
            <a:r>
              <a:rPr lang="fr-BE" sz="7400" dirty="0" err="1" smtClean="0"/>
              <a:t>years</a:t>
            </a:r>
            <a:r>
              <a:rPr lang="fr-BE" sz="7400" dirty="0" smtClean="0"/>
              <a:t> at once cycle per </a:t>
            </a:r>
            <a:r>
              <a:rPr lang="fr-BE" sz="7400" dirty="0" err="1" smtClean="0"/>
              <a:t>day</a:t>
            </a:r>
            <a:r>
              <a:rPr lang="fr-BE" sz="7400" dirty="0" smtClean="0"/>
              <a:t>.  </a:t>
            </a:r>
            <a:r>
              <a:rPr lang="fr-BE" sz="7400" dirty="0" err="1" smtClean="0"/>
              <a:t>Storing</a:t>
            </a:r>
            <a:r>
              <a:rPr lang="fr-BE" sz="7400" dirty="0" smtClean="0"/>
              <a:t> 1MWh of </a:t>
            </a:r>
            <a:r>
              <a:rPr lang="fr-BE" sz="7400" dirty="0" err="1" smtClean="0"/>
              <a:t>solar</a:t>
            </a:r>
            <a:r>
              <a:rPr lang="fr-BE" sz="7400" dirty="0" smtClean="0"/>
              <a:t> </a:t>
            </a:r>
            <a:r>
              <a:rPr lang="fr-BE" sz="7400" dirty="0" err="1" smtClean="0"/>
              <a:t>energy</a:t>
            </a:r>
            <a:r>
              <a:rPr lang="fr-BE" sz="7400" dirty="0" smtClean="0"/>
              <a:t> for 24 </a:t>
            </a:r>
            <a:r>
              <a:rPr lang="fr-BE" sz="7400" dirty="0" err="1" smtClean="0"/>
              <a:t>hours</a:t>
            </a:r>
            <a:r>
              <a:rPr lang="fr-BE" sz="7400" dirty="0" smtClean="0"/>
              <a:t> in </a:t>
            </a:r>
            <a:r>
              <a:rPr lang="fr-BE" sz="7400" dirty="0" err="1" smtClean="0"/>
              <a:t>Saudi</a:t>
            </a:r>
            <a:r>
              <a:rPr lang="fr-BE" sz="7400" dirty="0" smtClean="0"/>
              <a:t> </a:t>
            </a:r>
            <a:r>
              <a:rPr lang="fr-BE" sz="7400" dirty="0" err="1" smtClean="0"/>
              <a:t>Arabia</a:t>
            </a:r>
            <a:r>
              <a:rPr lang="fr-BE" sz="7400" dirty="0"/>
              <a:t> </a:t>
            </a:r>
            <a:r>
              <a:rPr lang="fr-BE" sz="7400" dirty="0" err="1" smtClean="0"/>
              <a:t>would</a:t>
            </a:r>
            <a:r>
              <a:rPr lang="fr-BE" sz="7400" dirty="0" smtClean="0"/>
              <a:t> </a:t>
            </a:r>
            <a:r>
              <a:rPr lang="fr-BE" sz="7400" dirty="0" err="1" smtClean="0"/>
              <a:t>increase</a:t>
            </a:r>
            <a:r>
              <a:rPr lang="fr-BE" sz="7400" dirty="0" smtClean="0"/>
              <a:t> </a:t>
            </a:r>
            <a:r>
              <a:rPr lang="fr-BE" sz="7400" dirty="0" err="1" smtClean="0"/>
              <a:t>its</a:t>
            </a:r>
            <a:r>
              <a:rPr lang="fr-BE" sz="7400" dirty="0" smtClean="0"/>
              <a:t> </a:t>
            </a:r>
            <a:r>
              <a:rPr lang="fr-BE" sz="7400" dirty="0" err="1" smtClean="0"/>
              <a:t>cost</a:t>
            </a:r>
            <a:r>
              <a:rPr lang="fr-BE" sz="7400" dirty="0" smtClean="0"/>
              <a:t> </a:t>
            </a:r>
            <a:r>
              <a:rPr lang="fr-BE" sz="7400" dirty="0" err="1" smtClean="0"/>
              <a:t>from</a:t>
            </a:r>
            <a:r>
              <a:rPr lang="fr-BE" sz="7400" dirty="0" smtClean="0"/>
              <a:t> 15 </a:t>
            </a:r>
            <a:r>
              <a:rPr lang="fr-BE" sz="7400" dirty="0"/>
              <a:t>€/</a:t>
            </a:r>
            <a:r>
              <a:rPr lang="fr-BE" sz="7400" dirty="0" err="1" smtClean="0"/>
              <a:t>MWh</a:t>
            </a:r>
            <a:r>
              <a:rPr lang="fr-BE" sz="7400" dirty="0" smtClean="0"/>
              <a:t> to  15/0.92+100,000/(365*10)=  </a:t>
            </a:r>
            <a:r>
              <a:rPr lang="fr-BE" sz="7400" dirty="0" smtClean="0">
                <a:solidFill>
                  <a:srgbClr val="FF0000"/>
                </a:solidFill>
              </a:rPr>
              <a:t>43.7 </a:t>
            </a:r>
            <a:r>
              <a:rPr lang="fr-BE" sz="7400" dirty="0">
                <a:solidFill>
                  <a:srgbClr val="FF0000"/>
                </a:solidFill>
              </a:rPr>
              <a:t>€/</a:t>
            </a:r>
            <a:r>
              <a:rPr lang="fr-BE" sz="7400" dirty="0" err="1">
                <a:solidFill>
                  <a:srgbClr val="FF0000"/>
                </a:solidFill>
              </a:rPr>
              <a:t>MWh</a:t>
            </a:r>
            <a:endParaRPr lang="fr-FR" sz="7400" b="1" dirty="0" smtClean="0">
              <a:solidFill>
                <a:srgbClr val="FF0000"/>
              </a:solidFill>
            </a:endParaRPr>
          </a:p>
          <a:p>
            <a:pPr marL="0" indent="0">
              <a:buNone/>
            </a:pPr>
            <a:endParaRPr lang="fr-BE" sz="6000" dirty="0"/>
          </a:p>
          <a:p>
            <a:pPr marL="0" indent="0">
              <a:buNone/>
            </a:pPr>
            <a:r>
              <a:rPr lang="fr-BE" sz="7400" dirty="0" smtClean="0"/>
              <a:t>In an </a:t>
            </a:r>
            <a:r>
              <a:rPr lang="fr-BE" sz="7400" dirty="0" err="1" smtClean="0"/>
              <a:t>optimized</a:t>
            </a:r>
            <a:r>
              <a:rPr lang="fr-BE" sz="7400" dirty="0" smtClean="0"/>
              <a:t> </a:t>
            </a:r>
            <a:r>
              <a:rPr lang="en-US" sz="7400" dirty="0" smtClean="0"/>
              <a:t>Global Grid setting, renewable energy is likely to be much cheaper than nuclear power.</a:t>
            </a:r>
          </a:p>
          <a:p>
            <a:pPr marL="0" indent="0">
              <a:buNone/>
            </a:pPr>
            <a:endParaRPr lang="fr-BE" sz="7400" dirty="0"/>
          </a:p>
          <a:p>
            <a:pPr marL="0" indent="0">
              <a:buNone/>
            </a:pPr>
            <a:r>
              <a:rPr lang="fr-BE" sz="7400" dirty="0" smtClean="0"/>
              <a:t>In a non Global </a:t>
            </a:r>
            <a:r>
              <a:rPr lang="fr-BE" sz="7400" dirty="0" err="1" smtClean="0"/>
              <a:t>Grid</a:t>
            </a:r>
            <a:r>
              <a:rPr lang="fr-BE" sz="7400" dirty="0" smtClean="0"/>
              <a:t> setting, and in </a:t>
            </a:r>
            <a:r>
              <a:rPr lang="fr-BE" sz="7400" dirty="0" err="1" smtClean="0"/>
              <a:t>many</a:t>
            </a:r>
            <a:r>
              <a:rPr lang="fr-BE" sz="7400" dirty="0" smtClean="0"/>
              <a:t> countries, </a:t>
            </a:r>
            <a:r>
              <a:rPr lang="fr-BE" sz="7400" dirty="0" err="1" smtClean="0"/>
              <a:t>nuclear</a:t>
            </a:r>
            <a:r>
              <a:rPr lang="fr-BE" sz="7400" dirty="0" smtClean="0"/>
              <a:t> </a:t>
            </a:r>
            <a:r>
              <a:rPr lang="fr-BE" sz="7400" dirty="0" err="1" smtClean="0"/>
              <a:t>can</a:t>
            </a:r>
            <a:r>
              <a:rPr lang="fr-BE" sz="7400" dirty="0" smtClean="0"/>
              <a:t> put out of business </a:t>
            </a:r>
            <a:r>
              <a:rPr lang="fr-BE" sz="7400" dirty="0" err="1" smtClean="0"/>
              <a:t>electrical</a:t>
            </a:r>
            <a:r>
              <a:rPr lang="fr-BE" sz="7400" dirty="0" smtClean="0"/>
              <a:t> mixes </a:t>
            </a:r>
            <a:r>
              <a:rPr lang="fr-BE" sz="7400" dirty="0" err="1" smtClean="0"/>
              <a:t>with</a:t>
            </a:r>
            <a:r>
              <a:rPr lang="fr-BE" sz="7400" dirty="0" smtClean="0"/>
              <a:t> </a:t>
            </a:r>
            <a:r>
              <a:rPr lang="fr-BE" sz="7400" dirty="0" err="1" smtClean="0"/>
              <a:t>gas</a:t>
            </a:r>
            <a:r>
              <a:rPr lang="fr-BE" sz="7400" dirty="0" smtClean="0"/>
              <a:t>, </a:t>
            </a:r>
            <a:r>
              <a:rPr lang="fr-BE" sz="7400" dirty="0" err="1" smtClean="0"/>
              <a:t>storage</a:t>
            </a:r>
            <a:r>
              <a:rPr lang="fr-BE" sz="7400" dirty="0" smtClean="0"/>
              <a:t> and </a:t>
            </a:r>
            <a:r>
              <a:rPr lang="fr-BE" sz="7400" dirty="0" err="1" smtClean="0"/>
              <a:t>renewables</a:t>
            </a:r>
            <a:r>
              <a:rPr lang="fr-BE" sz="7400" dirty="0" smtClean="0"/>
              <a:t>.  </a:t>
            </a:r>
          </a:p>
          <a:p>
            <a:pPr marL="0" indent="0">
              <a:buNone/>
            </a:pPr>
            <a:endParaRPr lang="fr-BE" sz="6000" dirty="0" smtClean="0"/>
          </a:p>
          <a:p>
            <a:pPr marL="0" indent="0">
              <a:buNone/>
            </a:pPr>
            <a:r>
              <a:rPr lang="fr-BE" sz="7400" dirty="0" smtClean="0"/>
              <a:t>A non-</a:t>
            </a:r>
            <a:r>
              <a:rPr lang="fr-BE" sz="7400" dirty="0" err="1" smtClean="0"/>
              <a:t>zero</a:t>
            </a:r>
            <a:r>
              <a:rPr lang="fr-BE" sz="7400" dirty="0" smtClean="0"/>
              <a:t> </a:t>
            </a:r>
            <a:r>
              <a:rPr lang="fr-BE" sz="7400" dirty="0" err="1" smtClean="0"/>
              <a:t>Weighted</a:t>
            </a:r>
            <a:r>
              <a:rPr lang="fr-BE" sz="7400" dirty="0" smtClean="0"/>
              <a:t> </a:t>
            </a:r>
            <a:r>
              <a:rPr lang="fr-BE" sz="7400" dirty="0" err="1" smtClean="0"/>
              <a:t>Average</a:t>
            </a:r>
            <a:r>
              <a:rPr lang="fr-BE" sz="7400" dirty="0" smtClean="0"/>
              <a:t> </a:t>
            </a:r>
            <a:r>
              <a:rPr lang="fr-BE" sz="7400" dirty="0" err="1" smtClean="0"/>
              <a:t>Cost</a:t>
            </a:r>
            <a:r>
              <a:rPr lang="fr-BE" sz="7400" dirty="0" smtClean="0"/>
              <a:t> of Capital (WACC) for </a:t>
            </a:r>
            <a:r>
              <a:rPr lang="fr-BE" sz="7400" dirty="0" err="1" smtClean="0"/>
              <a:t>nuclear</a:t>
            </a:r>
            <a:r>
              <a:rPr lang="fr-BE" sz="7400" dirty="0" smtClean="0"/>
              <a:t> </a:t>
            </a:r>
            <a:r>
              <a:rPr lang="fr-BE" sz="7400" dirty="0" err="1" smtClean="0"/>
              <a:t>will</a:t>
            </a:r>
            <a:r>
              <a:rPr lang="fr-BE" sz="7400" dirty="0" smtClean="0"/>
              <a:t> </a:t>
            </a:r>
            <a:r>
              <a:rPr lang="fr-BE" sz="7400" dirty="0" err="1" smtClean="0"/>
              <a:t>significantly</a:t>
            </a:r>
            <a:r>
              <a:rPr lang="fr-BE" sz="7400" dirty="0" smtClean="0"/>
              <a:t> </a:t>
            </a:r>
            <a:r>
              <a:rPr lang="fr-BE" sz="7400" dirty="0" err="1" smtClean="0"/>
              <a:t>increase</a:t>
            </a:r>
            <a:r>
              <a:rPr lang="fr-BE" sz="7400" dirty="0" smtClean="0"/>
              <a:t> </a:t>
            </a:r>
            <a:r>
              <a:rPr lang="fr-BE" sz="7400" dirty="0" err="1" smtClean="0"/>
              <a:t>its</a:t>
            </a:r>
            <a:r>
              <a:rPr lang="fr-BE" sz="7400" dirty="0" smtClean="0"/>
              <a:t> </a:t>
            </a:r>
            <a:r>
              <a:rPr lang="fr-BE" sz="7400" dirty="0" err="1" smtClean="0"/>
              <a:t>costs</a:t>
            </a:r>
            <a:r>
              <a:rPr lang="fr-BE" sz="7400" dirty="0" smtClean="0"/>
              <a:t>.  </a:t>
            </a:r>
          </a:p>
          <a:p>
            <a:pPr marL="0" indent="0">
              <a:buNone/>
            </a:pPr>
            <a:endParaRPr lang="fr-BE" sz="7400" dirty="0"/>
          </a:p>
          <a:p>
            <a:pPr marL="0" indent="0">
              <a:buNone/>
            </a:pPr>
            <a:r>
              <a:rPr lang="fr-BE" sz="7400" dirty="0" smtClean="0"/>
              <a:t>Power-to-</a:t>
            </a:r>
            <a:r>
              <a:rPr lang="fr-BE" sz="7400" dirty="0" err="1" smtClean="0"/>
              <a:t>gas</a:t>
            </a:r>
            <a:r>
              <a:rPr lang="fr-BE" sz="7400" dirty="0" smtClean="0"/>
              <a:t> technologies </a:t>
            </a:r>
            <a:r>
              <a:rPr lang="fr-BE" sz="7400" dirty="0" err="1" smtClean="0"/>
              <a:t>may</a:t>
            </a:r>
            <a:r>
              <a:rPr lang="fr-BE" sz="7400" dirty="0" smtClean="0"/>
              <a:t> </a:t>
            </a:r>
            <a:r>
              <a:rPr lang="fr-BE" sz="7400" dirty="0" err="1" smtClean="0"/>
              <a:t>further</a:t>
            </a:r>
            <a:r>
              <a:rPr lang="fr-BE" sz="7400" dirty="0" smtClean="0"/>
              <a:t> </a:t>
            </a:r>
            <a:r>
              <a:rPr lang="fr-BE" sz="7400" dirty="0" err="1" smtClean="0"/>
              <a:t>endanger</a:t>
            </a:r>
            <a:r>
              <a:rPr lang="fr-BE" sz="7400" dirty="0" smtClean="0"/>
              <a:t> the </a:t>
            </a:r>
            <a:r>
              <a:rPr lang="fr-BE" sz="7400" dirty="0" err="1" smtClean="0"/>
              <a:t>competitiveness</a:t>
            </a:r>
            <a:r>
              <a:rPr lang="fr-BE" sz="7400" dirty="0" smtClean="0"/>
              <a:t> of </a:t>
            </a:r>
            <a:r>
              <a:rPr lang="fr-BE" sz="7400" dirty="0" err="1" smtClean="0"/>
              <a:t>nuclear</a:t>
            </a:r>
            <a:r>
              <a:rPr lang="fr-BE" sz="7400" dirty="0" smtClean="0"/>
              <a:t> power in the future, </a:t>
            </a:r>
            <a:r>
              <a:rPr lang="fr-BE" sz="7400" dirty="0" err="1" smtClean="0"/>
              <a:t>even</a:t>
            </a:r>
            <a:r>
              <a:rPr lang="fr-BE" sz="7400" dirty="0" smtClean="0"/>
              <a:t> </a:t>
            </a:r>
            <a:r>
              <a:rPr lang="fr-BE" sz="7400" dirty="0" err="1" smtClean="0"/>
              <a:t>without</a:t>
            </a:r>
            <a:r>
              <a:rPr lang="fr-BE" sz="7400" dirty="0" smtClean="0"/>
              <a:t> a Global </a:t>
            </a:r>
            <a:r>
              <a:rPr lang="fr-BE" sz="7400" dirty="0" err="1" smtClean="0"/>
              <a:t>Grid</a:t>
            </a:r>
            <a:r>
              <a:rPr lang="fr-BE" sz="7400" dirty="0" smtClean="0"/>
              <a:t>. </a:t>
            </a:r>
            <a:endParaRPr lang="en-US" sz="7400" dirty="0" smtClean="0"/>
          </a:p>
          <a:p>
            <a:pPr marL="0" indent="0">
              <a:buNone/>
            </a:pPr>
            <a:endParaRPr lang="fr-BE" dirty="0"/>
          </a:p>
          <a:p>
            <a:pPr marL="0" indent="0">
              <a:buNone/>
            </a:pPr>
            <a:endParaRPr lang="en-US" dirty="0" smtClean="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34</a:t>
            </a:fld>
            <a:endParaRPr lang="de-DE"/>
          </a:p>
        </p:txBody>
      </p:sp>
    </p:spTree>
    <p:extLst>
      <p:ext uri="{BB962C8B-B14F-4D97-AF65-F5344CB8AC3E}">
        <p14:creationId xmlns:p14="http://schemas.microsoft.com/office/powerpoint/2010/main" val="3258899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3070" y="-120931"/>
            <a:ext cx="11066929" cy="1325563"/>
          </a:xfrm>
        </p:spPr>
        <p:txBody>
          <a:bodyPr>
            <a:normAutofit/>
          </a:bodyPr>
          <a:lstStyle/>
          <a:p>
            <a:r>
              <a:rPr lang="en-US" sz="3600" dirty="0" smtClean="0"/>
              <a:t>Three strategies for reducing the cost of nuclear energy</a:t>
            </a:r>
            <a:endParaRPr lang="en-US" sz="3600" dirty="0"/>
          </a:p>
        </p:txBody>
      </p:sp>
      <p:sp>
        <p:nvSpPr>
          <p:cNvPr id="3" name="Espace réservé du contenu 2"/>
          <p:cNvSpPr>
            <a:spLocks noGrp="1"/>
          </p:cNvSpPr>
          <p:nvPr>
            <p:ph idx="1"/>
          </p:nvPr>
        </p:nvSpPr>
        <p:spPr>
          <a:xfrm>
            <a:off x="425822" y="1299975"/>
            <a:ext cx="11548167" cy="5274996"/>
          </a:xfrm>
        </p:spPr>
        <p:txBody>
          <a:bodyPr>
            <a:normAutofit/>
          </a:bodyPr>
          <a:lstStyle/>
          <a:p>
            <a:pPr marL="0" indent="0">
              <a:buNone/>
            </a:pPr>
            <a:r>
              <a:rPr lang="en-US" sz="3000" b="1" dirty="0" smtClean="0"/>
              <a:t>#1 Build more nuclear power plants to move down the learning curve</a:t>
            </a:r>
            <a:endParaRPr lang="en-US" sz="3000" b="1"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35</a:t>
            </a:fld>
            <a:endParaRPr lang="de-DE"/>
          </a:p>
        </p:txBody>
      </p:sp>
      <p:pic>
        <p:nvPicPr>
          <p:cNvPr id="5" name="Image 4"/>
          <p:cNvPicPr>
            <a:picLocks noChangeAspect="1"/>
          </p:cNvPicPr>
          <p:nvPr/>
        </p:nvPicPr>
        <p:blipFill>
          <a:blip r:embed="rId2"/>
          <a:stretch>
            <a:fillRect/>
          </a:stretch>
        </p:blipFill>
        <p:spPr>
          <a:xfrm>
            <a:off x="525412" y="2147255"/>
            <a:ext cx="5653715" cy="4209095"/>
          </a:xfrm>
          <a:prstGeom prst="rect">
            <a:avLst/>
          </a:prstGeom>
        </p:spPr>
      </p:pic>
      <p:sp>
        <p:nvSpPr>
          <p:cNvPr id="6" name="Rectangle 5"/>
          <p:cNvSpPr/>
          <p:nvPr/>
        </p:nvSpPr>
        <p:spPr>
          <a:xfrm>
            <a:off x="6517368" y="3319278"/>
            <a:ext cx="5456622" cy="1200329"/>
          </a:xfrm>
          <a:prstGeom prst="rect">
            <a:avLst/>
          </a:prstGeom>
        </p:spPr>
        <p:txBody>
          <a:bodyPr wrap="none">
            <a:spAutoFit/>
          </a:bodyPr>
          <a:lstStyle/>
          <a:p>
            <a:r>
              <a:rPr lang="fr-BE" sz="2400" dirty="0" smtClean="0"/>
              <a:t>Learning rate for PV </a:t>
            </a:r>
            <a:r>
              <a:rPr lang="fr-BE" sz="2400" dirty="0" err="1" smtClean="0"/>
              <a:t>around</a:t>
            </a:r>
            <a:r>
              <a:rPr lang="fr-BE" sz="2400" dirty="0" smtClean="0"/>
              <a:t> 25% (for </a:t>
            </a:r>
            <a:r>
              <a:rPr lang="fr-BE" sz="2400" dirty="0" err="1" smtClean="0"/>
              <a:t>each</a:t>
            </a:r>
            <a:endParaRPr lang="fr-BE" sz="2400" dirty="0" smtClean="0"/>
          </a:p>
          <a:p>
            <a:r>
              <a:rPr lang="fr-BE" sz="2400" dirty="0" err="1"/>
              <a:t>d</a:t>
            </a:r>
            <a:r>
              <a:rPr lang="fr-BE" sz="2400" dirty="0" err="1" smtClean="0"/>
              <a:t>oubling</a:t>
            </a:r>
            <a:r>
              <a:rPr lang="fr-BE" sz="2400" dirty="0" smtClean="0"/>
              <a:t> of </a:t>
            </a:r>
            <a:r>
              <a:rPr lang="fr-BE" sz="2400" dirty="0" err="1" smtClean="0"/>
              <a:t>capacity</a:t>
            </a:r>
            <a:r>
              <a:rPr lang="fr-BE" sz="2400" dirty="0" smtClean="0"/>
              <a:t>, </a:t>
            </a:r>
            <a:r>
              <a:rPr lang="fr-BE" sz="2400" dirty="0" err="1" smtClean="0"/>
              <a:t>price</a:t>
            </a:r>
            <a:r>
              <a:rPr lang="fr-BE" sz="2400" dirty="0" smtClean="0"/>
              <a:t> of PV modules  </a:t>
            </a:r>
          </a:p>
          <a:p>
            <a:r>
              <a:rPr lang="fr-BE" sz="2400" dirty="0" smtClean="0"/>
              <a:t>has </a:t>
            </a:r>
            <a:r>
              <a:rPr lang="fr-BE" sz="2400" dirty="0" err="1" smtClean="0"/>
              <a:t>decreased</a:t>
            </a:r>
            <a:r>
              <a:rPr lang="fr-BE" sz="2400" dirty="0" smtClean="0"/>
              <a:t> by 25%).</a:t>
            </a:r>
            <a:endParaRPr lang="en-US" sz="2400" dirty="0"/>
          </a:p>
        </p:txBody>
      </p:sp>
    </p:spTree>
    <p:extLst>
      <p:ext uri="{BB962C8B-B14F-4D97-AF65-F5344CB8AC3E}">
        <p14:creationId xmlns:p14="http://schemas.microsoft.com/office/powerpoint/2010/main" val="827178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36</a:t>
            </a:fld>
            <a:endParaRPr lang="de-DE"/>
          </a:p>
        </p:txBody>
      </p:sp>
      <p:sp>
        <p:nvSpPr>
          <p:cNvPr id="7" name="Rectangle 6"/>
          <p:cNvSpPr/>
          <p:nvPr/>
        </p:nvSpPr>
        <p:spPr>
          <a:xfrm>
            <a:off x="55634" y="6607913"/>
            <a:ext cx="6096000" cy="261610"/>
          </a:xfrm>
          <a:prstGeom prst="rect">
            <a:avLst/>
          </a:prstGeom>
        </p:spPr>
        <p:txBody>
          <a:bodyPr>
            <a:spAutoFit/>
          </a:bodyPr>
          <a:lstStyle/>
          <a:p>
            <a:r>
              <a:rPr lang="en-US" sz="1100" dirty="0" smtClean="0"/>
              <a:t>Source: Nuclear </a:t>
            </a:r>
            <a:r>
              <a:rPr lang="en-US" sz="1100" dirty="0"/>
              <a:t>Power Learning and Deployment </a:t>
            </a:r>
            <a:r>
              <a:rPr lang="en-US" sz="1100" dirty="0" smtClean="0"/>
              <a:t>Rates; Disruption </a:t>
            </a:r>
            <a:r>
              <a:rPr lang="en-US" sz="1100" dirty="0"/>
              <a:t>and Global Benefits Forgone</a:t>
            </a:r>
          </a:p>
        </p:txBody>
      </p:sp>
      <p:pic>
        <p:nvPicPr>
          <p:cNvPr id="8" name="Image 7"/>
          <p:cNvPicPr>
            <a:picLocks noChangeAspect="1"/>
          </p:cNvPicPr>
          <p:nvPr/>
        </p:nvPicPr>
        <p:blipFill>
          <a:blip r:embed="rId2"/>
          <a:stretch>
            <a:fillRect/>
          </a:stretch>
        </p:blipFill>
        <p:spPr>
          <a:xfrm>
            <a:off x="550862" y="1059410"/>
            <a:ext cx="6330229" cy="4985933"/>
          </a:xfrm>
          <a:prstGeom prst="rect">
            <a:avLst/>
          </a:prstGeom>
        </p:spPr>
      </p:pic>
      <p:sp>
        <p:nvSpPr>
          <p:cNvPr id="12" name="Rectangle 11"/>
          <p:cNvSpPr/>
          <p:nvPr/>
        </p:nvSpPr>
        <p:spPr>
          <a:xfrm>
            <a:off x="7126956" y="812165"/>
            <a:ext cx="4876800" cy="5909310"/>
          </a:xfrm>
          <a:prstGeom prst="rect">
            <a:avLst/>
          </a:prstGeom>
        </p:spPr>
        <p:txBody>
          <a:bodyPr wrap="square">
            <a:spAutoFit/>
          </a:bodyPr>
          <a:lstStyle/>
          <a:p>
            <a:r>
              <a:rPr lang="en-US" sz="2400" dirty="0" smtClean="0"/>
              <a:t>May not be that simple to achieve the same success for nuclear power as with PV since.</a:t>
            </a:r>
          </a:p>
          <a:p>
            <a:endParaRPr lang="en-US" sz="2400" dirty="0"/>
          </a:p>
          <a:p>
            <a:r>
              <a:rPr lang="en-US" sz="2400" dirty="0"/>
              <a:t>D</a:t>
            </a:r>
            <a:r>
              <a:rPr lang="en-US" sz="2400" dirty="0" smtClean="0"/>
              <a:t>ue to </a:t>
            </a:r>
            <a:r>
              <a:rPr lang="en-US" sz="2400" b="1" dirty="0" smtClean="0"/>
              <a:t>add-on environmental requirements and </a:t>
            </a:r>
            <a:r>
              <a:rPr lang="en-US" sz="2400" b="1" dirty="0" err="1" smtClean="0"/>
              <a:t>labour</a:t>
            </a:r>
            <a:r>
              <a:rPr lang="en-US" sz="2400" b="1" dirty="0" smtClean="0"/>
              <a:t> cost increases</a:t>
            </a:r>
            <a:r>
              <a:rPr lang="en-US" sz="2400" dirty="0" smtClean="0"/>
              <a:t>, learning rates have become negative after first </a:t>
            </a:r>
            <a:r>
              <a:rPr lang="en-US" sz="2400" dirty="0"/>
              <a:t> being </a:t>
            </a:r>
            <a:r>
              <a:rPr lang="en-US" sz="2400" dirty="0" smtClean="0"/>
              <a:t> positive.</a:t>
            </a:r>
          </a:p>
          <a:p>
            <a:endParaRPr lang="en-US" sz="2400" dirty="0" smtClean="0"/>
          </a:p>
          <a:p>
            <a:r>
              <a:rPr lang="en-US" sz="2400" u="sng" dirty="0" smtClean="0"/>
              <a:t>Example:</a:t>
            </a:r>
            <a:r>
              <a:rPr lang="en-US" sz="2400" dirty="0" smtClean="0"/>
              <a:t> In the US, pre-reversal learning rates were around 24%. After 32 GW of cumulative global capacity (1967), they went down to minus 102%.</a:t>
            </a:r>
          </a:p>
          <a:p>
            <a:endParaRPr lang="en-US" dirty="0"/>
          </a:p>
        </p:txBody>
      </p:sp>
    </p:spTree>
    <p:extLst>
      <p:ext uri="{BB962C8B-B14F-4D97-AF65-F5344CB8AC3E}">
        <p14:creationId xmlns:p14="http://schemas.microsoft.com/office/powerpoint/2010/main" val="2898906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141" y="0"/>
            <a:ext cx="10515600" cy="1325563"/>
          </a:xfrm>
        </p:spPr>
        <p:txBody>
          <a:bodyPr>
            <a:normAutofit/>
          </a:bodyPr>
          <a:lstStyle/>
          <a:p>
            <a:r>
              <a:rPr lang="en-US" sz="3000" b="1" dirty="0" smtClean="0">
                <a:latin typeface="+mn-lt"/>
              </a:rPr>
              <a:t>#2 Innovate</a:t>
            </a:r>
            <a:r>
              <a:rPr lang="en-US" sz="3000" b="1" baseline="30000" dirty="0" smtClean="0">
                <a:latin typeface="+mn-lt"/>
              </a:rPr>
              <a:t>3</a:t>
            </a:r>
            <a:endParaRPr lang="en-US" sz="3000" b="1" dirty="0">
              <a:latin typeface="+mn-lt"/>
            </a:endParaRPr>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37</a:t>
            </a:fld>
            <a:endParaRPr lang="de-DE"/>
          </a:p>
        </p:txBody>
      </p:sp>
      <p:sp>
        <p:nvSpPr>
          <p:cNvPr id="5" name="Rectangle 4"/>
          <p:cNvSpPr/>
          <p:nvPr/>
        </p:nvSpPr>
        <p:spPr>
          <a:xfrm>
            <a:off x="0" y="6538912"/>
            <a:ext cx="7252447" cy="261610"/>
          </a:xfrm>
          <a:prstGeom prst="rect">
            <a:avLst/>
          </a:prstGeom>
        </p:spPr>
        <p:txBody>
          <a:bodyPr wrap="square">
            <a:spAutoFit/>
          </a:bodyPr>
          <a:lstStyle/>
          <a:p>
            <a:r>
              <a:rPr lang="fr-FR" sz="1100" dirty="0"/>
              <a:t>Source: </a:t>
            </a:r>
            <a:r>
              <a:rPr lang="en-US" sz="1100" dirty="0">
                <a:hlinkClick r:id="rId2"/>
              </a:rPr>
              <a:t>https://en.wikipedia.org/wiki/Pebble-bed_reactor</a:t>
            </a:r>
            <a:endParaRPr lang="fr-FR" sz="1100" dirty="0"/>
          </a:p>
        </p:txBody>
      </p:sp>
      <p:sp>
        <p:nvSpPr>
          <p:cNvPr id="3" name="Espace réservé du contenu 2"/>
          <p:cNvSpPr>
            <a:spLocks noGrp="1"/>
          </p:cNvSpPr>
          <p:nvPr>
            <p:ph idx="1"/>
          </p:nvPr>
        </p:nvSpPr>
        <p:spPr>
          <a:xfrm>
            <a:off x="6019800" y="1240972"/>
            <a:ext cx="5442858" cy="4982482"/>
          </a:xfrm>
        </p:spPr>
        <p:txBody>
          <a:bodyPr>
            <a:normAutofit fontScale="85000" lnSpcReduction="10000"/>
          </a:bodyPr>
          <a:lstStyle/>
          <a:p>
            <a:pPr marL="0" indent="0">
              <a:buNone/>
            </a:pPr>
            <a:r>
              <a:rPr lang="en-US" dirty="0" smtClean="0"/>
              <a:t>The </a:t>
            </a:r>
            <a:r>
              <a:rPr lang="en-US" b="1" dirty="0" smtClean="0"/>
              <a:t>pebble bed </a:t>
            </a:r>
            <a:r>
              <a:rPr lang="en-US" dirty="0" smtClean="0"/>
              <a:t>generator: a good example of innovation.</a:t>
            </a:r>
          </a:p>
          <a:p>
            <a:pPr marL="514350" indent="-514350">
              <a:buAutoNum type="arabicPeriod"/>
            </a:pPr>
            <a:r>
              <a:rPr lang="en-US" dirty="0" smtClean="0"/>
              <a:t>Can work at higher temperature, as cooled by gas. Better efficiency. </a:t>
            </a:r>
          </a:p>
          <a:p>
            <a:pPr marL="514350" indent="-514350">
              <a:buAutoNum type="arabicPeriod"/>
            </a:pPr>
            <a:r>
              <a:rPr lang="en-US" dirty="0" smtClean="0"/>
              <a:t>Intrinsically safe (</a:t>
            </a:r>
            <a:r>
              <a:rPr lang="en-US" i="1" dirty="0" err="1" smtClean="0"/>
              <a:t>doppler</a:t>
            </a:r>
            <a:r>
              <a:rPr lang="en-US" i="1" dirty="0" smtClean="0"/>
              <a:t> broadening</a:t>
            </a:r>
            <a:r>
              <a:rPr lang="en-US" dirty="0" smtClean="0"/>
              <a:t> effect to decrease  reactor </a:t>
            </a:r>
            <a:r>
              <a:rPr lang="en-US" dirty="0"/>
              <a:t>power </a:t>
            </a:r>
            <a:r>
              <a:rPr lang="en-US" dirty="0" smtClean="0"/>
              <a:t>as </a:t>
            </a:r>
            <a:r>
              <a:rPr lang="en-US" dirty="0"/>
              <a:t>fuel temperature </a:t>
            </a:r>
            <a:r>
              <a:rPr lang="en-US" dirty="0" smtClean="0"/>
              <a:t>increases; reactor cooled </a:t>
            </a:r>
            <a:r>
              <a:rPr lang="en-US" dirty="0"/>
              <a:t>by an </a:t>
            </a:r>
            <a:r>
              <a:rPr lang="en-US" dirty="0" smtClean="0"/>
              <a:t>inert and fireproof  gas; convection </a:t>
            </a:r>
            <a:r>
              <a:rPr lang="en-US" dirty="0"/>
              <a:t>of the gas driven by the </a:t>
            </a:r>
            <a:r>
              <a:rPr lang="en-US" dirty="0" smtClean="0"/>
              <a:t>heat ensures passive cooling; pebbles are composed of </a:t>
            </a:r>
            <a:r>
              <a:rPr lang="en-US" dirty="0"/>
              <a:t>TRISO </a:t>
            </a:r>
            <a:r>
              <a:rPr lang="en-US" dirty="0" smtClean="0"/>
              <a:t>particles that can </a:t>
            </a:r>
            <a:r>
              <a:rPr lang="en-US" dirty="0"/>
              <a:t>withstand extreme </a:t>
            </a:r>
            <a:r>
              <a:rPr lang="en-US" dirty="0" smtClean="0"/>
              <a:t>temperatures which </a:t>
            </a:r>
            <a:r>
              <a:rPr lang="en-US" dirty="0"/>
              <a:t>are well beyond the threshold of current nuclear </a:t>
            </a:r>
            <a:r>
              <a:rPr lang="en-US" dirty="0" smtClean="0"/>
              <a:t>fuels). </a:t>
            </a:r>
          </a:p>
          <a:p>
            <a:pPr marL="514350" indent="-514350">
              <a:buAutoNum type="arabicPeriod"/>
            </a:pPr>
            <a:r>
              <a:rPr lang="en-US" dirty="0" smtClean="0"/>
              <a:t>Fuel replacement is continuous.</a:t>
            </a:r>
            <a:endParaRPr lang="en-US" dirty="0"/>
          </a:p>
          <a:p>
            <a:pPr marL="514350" indent="-514350">
              <a:buAutoNum type="arabicPeriod"/>
            </a:pPr>
            <a:endParaRPr lang="en-US" dirty="0"/>
          </a:p>
        </p:txBody>
      </p:sp>
      <p:pic>
        <p:nvPicPr>
          <p:cNvPr id="1026" name="Picture 2" descr="Résultat de recherche d'images pour &quot;pebble bed generator&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71" t="10042" r="10703" b="-1092"/>
          <a:stretch/>
        </p:blipFill>
        <p:spPr bwMode="auto">
          <a:xfrm>
            <a:off x="345141" y="1013276"/>
            <a:ext cx="4528455" cy="565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59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lten salt reactor technology | molten salt fuel - liquid salt reactor by Terrestrial">
            <a:extLst>
              <a:ext uri="{FF2B5EF4-FFF2-40B4-BE49-F238E27FC236}">
                <a16:creationId xmlns:a16="http://schemas.microsoft.com/office/drawing/2014/main" id="{3932404E-C8CC-400D-9213-5FF46B3429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40972"/>
            <a:ext cx="6027571" cy="4052455"/>
          </a:xfrm>
          <a:prstGeom prst="rect">
            <a:avLst/>
          </a:prstGeom>
          <a:noFill/>
          <a:extLst>
            <a:ext uri="{909E8E84-426E-40DD-AFC4-6F175D3DCCD1}">
              <a14:hiddenFill xmlns:a14="http://schemas.microsoft.com/office/drawing/2010/main">
                <a:solidFill>
                  <a:srgbClr val="FFFFFF"/>
                </a:solidFill>
              </a14:hiddenFill>
            </a:ext>
          </a:extLst>
        </p:spPr>
      </p:pic>
      <p:sp>
        <p:nvSpPr>
          <p:cNvPr id="25" name="Espace réservé du contenu 2">
            <a:extLst>
              <a:ext uri="{FF2B5EF4-FFF2-40B4-BE49-F238E27FC236}">
                <a16:creationId xmlns:a16="http://schemas.microsoft.com/office/drawing/2014/main" id="{53F5D28F-1D40-4F80-BF02-5637ADA57361}"/>
              </a:ext>
            </a:extLst>
          </p:cNvPr>
          <p:cNvSpPr>
            <a:spLocks noGrp="1"/>
          </p:cNvSpPr>
          <p:nvPr>
            <p:ph idx="1"/>
          </p:nvPr>
        </p:nvSpPr>
        <p:spPr>
          <a:xfrm>
            <a:off x="6019800" y="1240972"/>
            <a:ext cx="5442858" cy="4982482"/>
          </a:xfrm>
        </p:spPr>
        <p:txBody>
          <a:bodyPr>
            <a:normAutofit/>
          </a:bodyPr>
          <a:lstStyle/>
          <a:p>
            <a:pPr marL="0" indent="0">
              <a:buNone/>
            </a:pPr>
            <a:r>
              <a:rPr lang="en-US" dirty="0"/>
              <a:t>Molten Salt reactors offer even greater perspectives:</a:t>
            </a:r>
          </a:p>
          <a:p>
            <a:pPr marL="514350" indent="-514350">
              <a:buAutoNum type="arabicPeriod"/>
            </a:pPr>
            <a:r>
              <a:rPr lang="en-US" dirty="0" smtClean="0"/>
              <a:t>Intrinsically </a:t>
            </a:r>
            <a:r>
              <a:rPr lang="en-US" dirty="0"/>
              <a:t>safe (near </a:t>
            </a:r>
            <a:r>
              <a:rPr lang="en-US" b="1" dirty="0"/>
              <a:t>atmospheric pressure</a:t>
            </a:r>
            <a:r>
              <a:rPr lang="en-US" dirty="0"/>
              <a:t>, </a:t>
            </a:r>
            <a:r>
              <a:rPr lang="en-US" i="1" dirty="0"/>
              <a:t>doppler broadening</a:t>
            </a:r>
            <a:r>
              <a:rPr lang="en-US" dirty="0"/>
              <a:t> effect, high boiling point, fission products chemically bound to </a:t>
            </a:r>
            <a:r>
              <a:rPr lang="en-US" dirty="0" smtClean="0"/>
              <a:t>coolant, unlimited air cooling…). </a:t>
            </a:r>
            <a:endParaRPr lang="en-US" dirty="0"/>
          </a:p>
          <a:p>
            <a:pPr marL="514350" indent="-514350">
              <a:buAutoNum type="arabicPeriod"/>
            </a:pPr>
            <a:r>
              <a:rPr lang="en-US" b="1" dirty="0"/>
              <a:t>Waste </a:t>
            </a:r>
            <a:r>
              <a:rPr lang="en-US" b="1" dirty="0" smtClean="0"/>
              <a:t>burner</a:t>
            </a:r>
            <a:r>
              <a:rPr lang="en-US" dirty="0" smtClean="0"/>
              <a:t> </a:t>
            </a:r>
            <a:r>
              <a:rPr lang="en-US" dirty="0"/>
              <a:t>c</a:t>
            </a:r>
            <a:r>
              <a:rPr lang="en-US" dirty="0" smtClean="0"/>
              <a:t>apabilities</a:t>
            </a:r>
            <a:r>
              <a:rPr lang="en-US" dirty="0"/>
              <a:t>: </a:t>
            </a:r>
            <a:r>
              <a:rPr lang="en-US" dirty="0" smtClean="0"/>
              <a:t>Reduction </a:t>
            </a:r>
            <a:r>
              <a:rPr lang="en-US" dirty="0"/>
              <a:t>of spent fuel inventory through fast-spectrum </a:t>
            </a:r>
            <a:r>
              <a:rPr lang="en-US" dirty="0" smtClean="0"/>
              <a:t>neutrons.</a:t>
            </a:r>
            <a:endParaRPr lang="en-US" dirty="0"/>
          </a:p>
          <a:p>
            <a:pPr marL="514350" indent="-514350">
              <a:buAutoNum type="arabicPeriod"/>
            </a:pPr>
            <a:endParaRPr lang="en-US" dirty="0"/>
          </a:p>
          <a:p>
            <a:pPr marL="514350" indent="-514350">
              <a:buAutoNum type="arabicPeriod"/>
            </a:pPr>
            <a:endParaRPr lang="en-US" dirty="0"/>
          </a:p>
        </p:txBody>
      </p:sp>
      <p:sp>
        <p:nvSpPr>
          <p:cNvPr id="26" name="Titre 1">
            <a:extLst>
              <a:ext uri="{FF2B5EF4-FFF2-40B4-BE49-F238E27FC236}">
                <a16:creationId xmlns:a16="http://schemas.microsoft.com/office/drawing/2014/main" id="{0EFF8DB2-A6F8-4119-8428-430ECCAF2A8E}"/>
              </a:ext>
            </a:extLst>
          </p:cNvPr>
          <p:cNvSpPr>
            <a:spLocks noGrp="1"/>
          </p:cNvSpPr>
          <p:nvPr>
            <p:ph type="title"/>
          </p:nvPr>
        </p:nvSpPr>
        <p:spPr>
          <a:xfrm>
            <a:off x="345141" y="0"/>
            <a:ext cx="10515600" cy="1325563"/>
          </a:xfrm>
        </p:spPr>
        <p:txBody>
          <a:bodyPr>
            <a:normAutofit/>
          </a:bodyPr>
          <a:lstStyle/>
          <a:p>
            <a:r>
              <a:rPr lang="en-US" sz="3000" b="1" dirty="0">
                <a:latin typeface="+mn-lt"/>
              </a:rPr>
              <a:t>#2 Innovate</a:t>
            </a:r>
            <a:r>
              <a:rPr lang="en-US" sz="3000" b="1" baseline="30000" dirty="0">
                <a:latin typeface="+mn-lt"/>
              </a:rPr>
              <a:t>4</a:t>
            </a:r>
            <a:endParaRPr lang="en-US" sz="3000" b="1" dirty="0">
              <a:latin typeface="+mn-lt"/>
            </a:endParaRPr>
          </a:p>
        </p:txBody>
      </p:sp>
      <p:sp>
        <p:nvSpPr>
          <p:cNvPr id="27" name="Rectangle 26">
            <a:extLst>
              <a:ext uri="{FF2B5EF4-FFF2-40B4-BE49-F238E27FC236}">
                <a16:creationId xmlns:a16="http://schemas.microsoft.com/office/drawing/2014/main" id="{F55F68D3-C0A4-424E-B98D-CD988186EF8D}"/>
              </a:ext>
            </a:extLst>
          </p:cNvPr>
          <p:cNvSpPr/>
          <p:nvPr/>
        </p:nvSpPr>
        <p:spPr>
          <a:xfrm>
            <a:off x="0" y="6538912"/>
            <a:ext cx="7252447" cy="261610"/>
          </a:xfrm>
          <a:prstGeom prst="rect">
            <a:avLst/>
          </a:prstGeom>
        </p:spPr>
        <p:txBody>
          <a:bodyPr wrap="square">
            <a:spAutoFit/>
          </a:bodyPr>
          <a:lstStyle/>
          <a:p>
            <a:r>
              <a:rPr lang="fr-FR" sz="1100" dirty="0"/>
              <a:t>Source: </a:t>
            </a:r>
            <a:r>
              <a:rPr lang="en-US" sz="1100" dirty="0">
                <a:hlinkClick r:id="rId3"/>
              </a:rPr>
              <a:t>https://www.terrestrialenergy.com/</a:t>
            </a:r>
            <a:endParaRPr lang="fr-FR" sz="1100" dirty="0"/>
          </a:p>
        </p:txBody>
      </p:sp>
    </p:spTree>
    <p:extLst>
      <p:ext uri="{BB962C8B-B14F-4D97-AF65-F5344CB8AC3E}">
        <p14:creationId xmlns:p14="http://schemas.microsoft.com/office/powerpoint/2010/main" val="34830826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39</a:t>
            </a:fld>
            <a:endParaRPr lang="de-DE"/>
          </a:p>
        </p:txBody>
      </p:sp>
      <p:pic>
        <p:nvPicPr>
          <p:cNvPr id="5" name="Picture 4">
            <a:extLst>
              <a:ext uri="{FF2B5EF4-FFF2-40B4-BE49-F238E27FC236}">
                <a16:creationId xmlns:a16="http://schemas.microsoft.com/office/drawing/2014/main" id="{40BCB85A-2F71-49EC-A9ED-309761EA5BA2}"/>
              </a:ext>
            </a:extLst>
          </p:cNvPr>
          <p:cNvPicPr>
            <a:picLocks noChangeAspect="1"/>
          </p:cNvPicPr>
          <p:nvPr/>
        </p:nvPicPr>
        <p:blipFill>
          <a:blip r:embed="rId2"/>
          <a:stretch>
            <a:fillRect/>
          </a:stretch>
        </p:blipFill>
        <p:spPr>
          <a:xfrm>
            <a:off x="0" y="-53663"/>
            <a:ext cx="6291943" cy="6450494"/>
          </a:xfrm>
          <a:prstGeom prst="rect">
            <a:avLst/>
          </a:prstGeom>
        </p:spPr>
      </p:pic>
      <p:sp>
        <p:nvSpPr>
          <p:cNvPr id="6" name="Rectangle 5">
            <a:extLst>
              <a:ext uri="{FF2B5EF4-FFF2-40B4-BE49-F238E27FC236}">
                <a16:creationId xmlns:a16="http://schemas.microsoft.com/office/drawing/2014/main" id="{77DAEDB0-D742-4142-B42E-E978F119806C}"/>
              </a:ext>
            </a:extLst>
          </p:cNvPr>
          <p:cNvSpPr/>
          <p:nvPr/>
        </p:nvSpPr>
        <p:spPr>
          <a:xfrm>
            <a:off x="7162801" y="1601510"/>
            <a:ext cx="4733108" cy="830997"/>
          </a:xfrm>
          <a:prstGeom prst="rect">
            <a:avLst/>
          </a:prstGeom>
        </p:spPr>
        <p:txBody>
          <a:bodyPr wrap="square">
            <a:spAutoFit/>
          </a:bodyPr>
          <a:lstStyle/>
          <a:p>
            <a:endParaRPr lang="en-GB" sz="2400" dirty="0"/>
          </a:p>
          <a:p>
            <a:endParaRPr lang="en-GB" sz="2400" dirty="0"/>
          </a:p>
        </p:txBody>
      </p:sp>
      <p:sp>
        <p:nvSpPr>
          <p:cNvPr id="7" name="Rectangle 6">
            <a:extLst>
              <a:ext uri="{FF2B5EF4-FFF2-40B4-BE49-F238E27FC236}">
                <a16:creationId xmlns:a16="http://schemas.microsoft.com/office/drawing/2014/main" id="{023B34A7-34ED-4B7B-89A6-171B455CC694}"/>
              </a:ext>
            </a:extLst>
          </p:cNvPr>
          <p:cNvSpPr/>
          <p:nvPr/>
        </p:nvSpPr>
        <p:spPr>
          <a:xfrm>
            <a:off x="0" y="6546951"/>
            <a:ext cx="6085114" cy="261610"/>
          </a:xfrm>
          <a:prstGeom prst="rect">
            <a:avLst/>
          </a:prstGeom>
        </p:spPr>
        <p:txBody>
          <a:bodyPr wrap="square">
            <a:spAutoFit/>
          </a:bodyPr>
          <a:lstStyle/>
          <a:p>
            <a:r>
              <a:rPr lang="fr-FR" sz="1100" dirty="0"/>
              <a:t>Source: </a:t>
            </a:r>
            <a:r>
              <a:rPr lang="en-US" sz="1100" dirty="0">
                <a:hlinkClick r:id="rId3"/>
              </a:rPr>
              <a:t>http://world-nuclear-news.org/Articles/Moltex-Energy-raises-USD7-5-million-through-crowdf</a:t>
            </a:r>
            <a:endParaRPr lang="fr-FR" sz="1100" dirty="0"/>
          </a:p>
        </p:txBody>
      </p:sp>
      <p:sp>
        <p:nvSpPr>
          <p:cNvPr id="8" name="Rectangle 1"/>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r>
            <a:br>
              <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br>
            <a:r>
              <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t>
            </a:r>
            <a:r>
              <a:rPr kumimoji="0" lang="en-US" altLang="en-US" sz="19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t>
            </a:r>
            <a:r>
              <a:rPr kumimoji="0" lang="en-US" altLang="en-US" sz="1000" b="0" i="0" u="none" strike="noStrike" cap="none" normalizeH="0" baseline="0" smtClean="0">
                <a:ln>
                  <a:noFill/>
                </a:ln>
                <a:solidFill>
                  <a:srgbClr val="3C4043"/>
                </a:solidFill>
                <a:effectLst/>
                <a:latin typeface="Arial" panose="020B0604020202020204" pitchFamily="34" charset="0"/>
                <a:cs typeface="Arial" panose="020B0604020202020204" pitchFamily="34" charset="0"/>
              </a:rPr>
              <a:t>Apprenez à prononcer</a:t>
            </a:r>
            <a:endPar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smtClean="0">
              <a:ln>
                <a:noFill/>
              </a:ln>
              <a:solidFill>
                <a:srgbClr val="222222"/>
              </a:solidFill>
              <a:effectLst/>
              <a:latin typeface="Arial" panose="020B0604020202020204" pitchFamily="34" charset="0"/>
              <a:cs typeface="Arial" panose="020B0604020202020204" pitchFamily="34" charset="0"/>
            </a:endParaRPr>
          </a:p>
        </p:txBody>
      </p:sp>
      <p:sp>
        <p:nvSpPr>
          <p:cNvPr id="9" name="Rectangle 3"/>
          <p:cNvSpPr>
            <a:spLocks noChangeArrowheads="1"/>
          </p:cNvSpPr>
          <p:nvPr/>
        </p:nvSpPr>
        <p:spPr bwMode="auto">
          <a:xfrm>
            <a:off x="0" y="0"/>
            <a:ext cx="0" cy="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222222"/>
                </a:solidFill>
                <a:effectLst/>
                <a:latin typeface="inherit"/>
                <a:cs typeface="Arial" panose="020B0604020202020204" pitchFamily="34" charset="0"/>
              </a:rPr>
              <a:t>And people believe in the potential of molten salt reactors: Moltex ... the first nuclear company to raise funds thanks to public crowdfunding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AutoShape 2"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7282541" y="2606678"/>
            <a:ext cx="4800601" cy="1938992"/>
          </a:xfrm>
          <a:prstGeom prst="rect">
            <a:avLst/>
          </a:prstGeom>
        </p:spPr>
        <p:txBody>
          <a:bodyPr wrap="square">
            <a:spAutoFit/>
          </a:bodyPr>
          <a:lstStyle/>
          <a:p>
            <a:pPr lvl="0" eaLnBrk="0" fontAlgn="base" hangingPunct="0">
              <a:spcBef>
                <a:spcPct val="0"/>
              </a:spcBef>
              <a:spcAft>
                <a:spcPct val="0"/>
              </a:spcAft>
            </a:pPr>
            <a:r>
              <a:rPr lang="en-US" altLang="en-US" sz="2400" dirty="0">
                <a:solidFill>
                  <a:srgbClr val="222222"/>
                </a:solidFill>
                <a:latin typeface="inherit"/>
              </a:rPr>
              <a:t>And people believe in the potential of molten salt reactors: </a:t>
            </a:r>
            <a:r>
              <a:rPr lang="en-US" altLang="en-US" sz="2400" dirty="0" err="1">
                <a:solidFill>
                  <a:srgbClr val="222222"/>
                </a:solidFill>
                <a:latin typeface="inherit"/>
              </a:rPr>
              <a:t>Moltex</a:t>
            </a:r>
            <a:r>
              <a:rPr lang="en-US" altLang="en-US" sz="2400" dirty="0">
                <a:solidFill>
                  <a:srgbClr val="222222"/>
                </a:solidFill>
                <a:latin typeface="inherit"/>
              </a:rPr>
              <a:t> the first nuclear company to raise funds thanks to </a:t>
            </a:r>
            <a:r>
              <a:rPr lang="en-US" altLang="en-US" sz="2400" dirty="0">
                <a:solidFill>
                  <a:srgbClr val="FF0000"/>
                </a:solidFill>
                <a:latin typeface="inherit"/>
              </a:rPr>
              <a:t>public crowdfunding</a:t>
            </a:r>
            <a:r>
              <a:rPr lang="en-US" altLang="en-US" sz="2400" dirty="0">
                <a:solidFill>
                  <a:srgbClr val="222222"/>
                </a:solidFill>
                <a:latin typeface="inherit"/>
              </a:rPr>
              <a:t>!</a:t>
            </a:r>
            <a:r>
              <a:rPr lang="en-US" altLang="en-US" sz="2400" dirty="0"/>
              <a:t> </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652710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971" y="91748"/>
            <a:ext cx="11915493" cy="1325563"/>
          </a:xfrm>
        </p:spPr>
        <p:txBody>
          <a:bodyPr>
            <a:normAutofit/>
          </a:bodyPr>
          <a:lstStyle/>
          <a:p>
            <a:r>
              <a:rPr lang="fr-BE" sz="3600" dirty="0" err="1" smtClean="0"/>
              <a:t>Nuclear</a:t>
            </a:r>
            <a:r>
              <a:rPr lang="fr-BE" sz="3600" dirty="0" smtClean="0"/>
              <a:t>: One of the </a:t>
            </a:r>
            <a:r>
              <a:rPr lang="fr-BE" sz="3600" dirty="0" err="1" smtClean="0"/>
              <a:t>three</a:t>
            </a:r>
            <a:r>
              <a:rPr lang="fr-BE" sz="3600" dirty="0" smtClean="0"/>
              <a:t> </a:t>
            </a:r>
            <a:r>
              <a:rPr lang="fr-BE" sz="3600" dirty="0" err="1" smtClean="0"/>
              <a:t>credible</a:t>
            </a:r>
            <a:r>
              <a:rPr lang="fr-BE" sz="3600" dirty="0" smtClean="0"/>
              <a:t> </a:t>
            </a:r>
            <a:r>
              <a:rPr lang="fr-BE" sz="3600" dirty="0" err="1" smtClean="0"/>
              <a:t>ways</a:t>
            </a:r>
            <a:r>
              <a:rPr lang="fr-BE" sz="3600" dirty="0" smtClean="0"/>
              <a:t> to </a:t>
            </a:r>
            <a:r>
              <a:rPr lang="fr-BE" sz="3600" dirty="0" err="1" smtClean="0"/>
              <a:t>eliminate</a:t>
            </a:r>
            <a:r>
              <a:rPr lang="fr-BE" sz="3600" dirty="0" smtClean="0"/>
              <a:t> </a:t>
            </a:r>
            <a:r>
              <a:rPr lang="fr-BE" sz="3600" dirty="0" err="1" smtClean="0"/>
              <a:t>fossil</a:t>
            </a:r>
            <a:r>
              <a:rPr lang="fr-BE" sz="3600" dirty="0" smtClean="0"/>
              <a:t> fuels</a:t>
            </a:r>
            <a:endParaRPr lang="en-US" sz="3600"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4</a:t>
            </a:fld>
            <a:endParaRPr lang="de-DE"/>
          </a:p>
        </p:txBody>
      </p:sp>
      <p:sp>
        <p:nvSpPr>
          <p:cNvPr id="5" name="Titre 1"/>
          <p:cNvSpPr txBox="1">
            <a:spLocks/>
          </p:cNvSpPr>
          <p:nvPr/>
        </p:nvSpPr>
        <p:spPr>
          <a:xfrm>
            <a:off x="369547" y="2657025"/>
            <a:ext cx="11822453" cy="446772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500" dirty="0" err="1" smtClean="0">
                <a:latin typeface="+mn-lt"/>
              </a:rPr>
              <a:t>Here</a:t>
            </a:r>
            <a:r>
              <a:rPr lang="fr-BE" sz="2500" dirty="0" smtClean="0">
                <a:latin typeface="+mn-lt"/>
              </a:rPr>
              <a:t> are </a:t>
            </a:r>
            <a:r>
              <a:rPr lang="fr-BE" sz="2500" dirty="0" err="1" smtClean="0">
                <a:latin typeface="+mn-lt"/>
              </a:rPr>
              <a:t>some</a:t>
            </a:r>
            <a:r>
              <a:rPr lang="fr-BE" sz="2500" dirty="0" smtClean="0">
                <a:latin typeface="+mn-lt"/>
              </a:rPr>
              <a:t> </a:t>
            </a:r>
            <a:r>
              <a:rPr lang="fr-BE" sz="2500" dirty="0" err="1" smtClean="0">
                <a:latin typeface="+mn-lt"/>
              </a:rPr>
              <a:t>energy-related</a:t>
            </a:r>
            <a:r>
              <a:rPr lang="fr-BE" sz="2500" dirty="0" smtClean="0">
                <a:latin typeface="+mn-lt"/>
              </a:rPr>
              <a:t> </a:t>
            </a:r>
            <a:r>
              <a:rPr lang="fr-BE" sz="2500" dirty="0" err="1" smtClean="0">
                <a:latin typeface="+mn-lt"/>
              </a:rPr>
              <a:t>numbers</a:t>
            </a:r>
            <a:r>
              <a:rPr lang="fr-BE" sz="2500" dirty="0" smtClean="0">
                <a:latin typeface="+mn-lt"/>
              </a:rPr>
              <a:t>:</a:t>
            </a:r>
          </a:p>
          <a:p>
            <a:endParaRPr lang="fr-BE" sz="2500" dirty="0" smtClean="0">
              <a:latin typeface="+mn-lt"/>
            </a:endParaRPr>
          </a:p>
          <a:p>
            <a:pPr marL="342900" indent="-342900">
              <a:buFont typeface="Arial" panose="020B0604020202020204" pitchFamily="34" charset="0"/>
              <a:buChar char="•"/>
            </a:pPr>
            <a:r>
              <a:rPr lang="fr-BE" sz="2500" dirty="0" smtClean="0">
                <a:latin typeface="+mn-lt"/>
              </a:rPr>
              <a:t>Total global final </a:t>
            </a:r>
            <a:r>
              <a:rPr lang="fr-BE" sz="2500" dirty="0" err="1" smtClean="0">
                <a:latin typeface="+mn-lt"/>
              </a:rPr>
              <a:t>energy</a:t>
            </a:r>
            <a:r>
              <a:rPr lang="fr-BE" sz="2500" dirty="0" smtClean="0">
                <a:latin typeface="+mn-lt"/>
              </a:rPr>
              <a:t> </a:t>
            </a:r>
            <a:r>
              <a:rPr lang="fr-BE" sz="2500" dirty="0" err="1" smtClean="0">
                <a:latin typeface="+mn-lt"/>
              </a:rPr>
              <a:t>consumption</a:t>
            </a:r>
            <a:r>
              <a:rPr lang="fr-BE" sz="2500" dirty="0" smtClean="0">
                <a:latin typeface="+mn-lt"/>
              </a:rPr>
              <a:t> in 2016: </a:t>
            </a:r>
            <a:r>
              <a:rPr lang="fr-BE" sz="2500" b="1" dirty="0" smtClean="0">
                <a:solidFill>
                  <a:srgbClr val="FF0000"/>
                </a:solidFill>
                <a:latin typeface="+mn-lt"/>
              </a:rPr>
              <a:t>111,000 TWh</a:t>
            </a:r>
            <a:r>
              <a:rPr lang="fr-BE" sz="2500" dirty="0" smtClean="0">
                <a:latin typeface="+mn-lt"/>
              </a:rPr>
              <a:t>. </a:t>
            </a:r>
          </a:p>
          <a:p>
            <a:pPr marL="342900" indent="-342900">
              <a:buFont typeface="Arial" panose="020B0604020202020204" pitchFamily="34" charset="0"/>
              <a:buChar char="•"/>
            </a:pPr>
            <a:r>
              <a:rPr lang="fr-BE" sz="2500" dirty="0" smtClean="0">
                <a:latin typeface="+mn-lt"/>
              </a:rPr>
              <a:t>2.3% </a:t>
            </a:r>
            <a:r>
              <a:rPr lang="fr-BE" sz="2500" dirty="0" err="1" smtClean="0">
                <a:latin typeface="+mn-lt"/>
              </a:rPr>
              <a:t>growth</a:t>
            </a:r>
            <a:r>
              <a:rPr lang="fr-BE" sz="2500" dirty="0" smtClean="0">
                <a:latin typeface="+mn-lt"/>
              </a:rPr>
              <a:t> in </a:t>
            </a:r>
            <a:r>
              <a:rPr lang="fr-BE" sz="2500" dirty="0" err="1" smtClean="0">
                <a:latin typeface="+mn-lt"/>
              </a:rPr>
              <a:t>energy</a:t>
            </a:r>
            <a:r>
              <a:rPr lang="fr-BE" sz="2500" dirty="0" smtClean="0">
                <a:latin typeface="+mn-lt"/>
              </a:rPr>
              <a:t> use in 2018.</a:t>
            </a:r>
          </a:p>
          <a:p>
            <a:pPr marL="342900" indent="-342900">
              <a:buFont typeface="Arial" panose="020B0604020202020204" pitchFamily="34" charset="0"/>
              <a:buChar char="•"/>
            </a:pPr>
            <a:r>
              <a:rPr lang="fr-BE" sz="2500" dirty="0" err="1" smtClean="0">
                <a:latin typeface="+mn-lt"/>
              </a:rPr>
              <a:t>Average</a:t>
            </a:r>
            <a:r>
              <a:rPr lang="fr-BE" sz="2500" dirty="0" smtClean="0">
                <a:latin typeface="+mn-lt"/>
              </a:rPr>
              <a:t> final </a:t>
            </a:r>
            <a:r>
              <a:rPr lang="fr-BE" sz="2500" dirty="0" err="1" smtClean="0">
                <a:latin typeface="+mn-lt"/>
              </a:rPr>
              <a:t>energy</a:t>
            </a:r>
            <a:r>
              <a:rPr lang="fr-BE" sz="2500" dirty="0" smtClean="0">
                <a:latin typeface="+mn-lt"/>
              </a:rPr>
              <a:t> </a:t>
            </a:r>
            <a:r>
              <a:rPr lang="fr-BE" sz="2500" dirty="0" err="1" smtClean="0">
                <a:latin typeface="+mn-lt"/>
              </a:rPr>
              <a:t>consumption</a:t>
            </a:r>
            <a:r>
              <a:rPr lang="fr-BE" sz="2500" dirty="0" smtClean="0">
                <a:latin typeface="+mn-lt"/>
              </a:rPr>
              <a:t> per </a:t>
            </a:r>
            <a:r>
              <a:rPr lang="fr-BE" sz="2500" dirty="0" err="1" smtClean="0">
                <a:latin typeface="+mn-lt"/>
              </a:rPr>
              <a:t>person</a:t>
            </a:r>
            <a:r>
              <a:rPr lang="fr-BE" sz="2500" dirty="0" smtClean="0">
                <a:latin typeface="+mn-lt"/>
              </a:rPr>
              <a:t>, per </a:t>
            </a:r>
            <a:r>
              <a:rPr lang="fr-BE" sz="2500" dirty="0" err="1" smtClean="0">
                <a:latin typeface="+mn-lt"/>
              </a:rPr>
              <a:t>day</a:t>
            </a:r>
            <a:r>
              <a:rPr lang="fr-BE" sz="2500" dirty="0" smtClean="0">
                <a:latin typeface="+mn-lt"/>
              </a:rPr>
              <a:t>: </a:t>
            </a:r>
            <a:r>
              <a:rPr lang="fr-BE" sz="2500" b="1" dirty="0" smtClean="0">
                <a:latin typeface="+mn-lt"/>
              </a:rPr>
              <a:t>40 kWh</a:t>
            </a:r>
          </a:p>
          <a:p>
            <a:pPr marL="342900" indent="-342900">
              <a:buFont typeface="Arial" panose="020B0604020202020204" pitchFamily="34" charset="0"/>
              <a:buChar char="•"/>
            </a:pPr>
            <a:r>
              <a:rPr lang="fr-BE" sz="2500" dirty="0" err="1" smtClean="0">
                <a:latin typeface="+mn-lt"/>
              </a:rPr>
              <a:t>Average</a:t>
            </a:r>
            <a:r>
              <a:rPr lang="fr-BE" sz="2500" dirty="0" smtClean="0">
                <a:latin typeface="+mn-lt"/>
              </a:rPr>
              <a:t> power</a:t>
            </a:r>
            <a:r>
              <a:rPr lang="en-US" sz="2500" dirty="0" smtClean="0">
                <a:latin typeface="+mn-lt"/>
              </a:rPr>
              <a:t> </a:t>
            </a:r>
            <a:r>
              <a:rPr lang="en-US" sz="2500" dirty="0">
                <a:latin typeface="+mn-lt"/>
              </a:rPr>
              <a:t>produced by a </a:t>
            </a:r>
            <a:r>
              <a:rPr lang="en-US" sz="2500" dirty="0" smtClean="0">
                <a:latin typeface="+mn-lt"/>
              </a:rPr>
              <a:t>top </a:t>
            </a:r>
            <a:r>
              <a:rPr lang="en-US" sz="2500" dirty="0" err="1" smtClean="0">
                <a:latin typeface="+mn-lt"/>
              </a:rPr>
              <a:t>professionnel</a:t>
            </a:r>
            <a:r>
              <a:rPr lang="en-US" sz="2500" dirty="0" smtClean="0">
                <a:latin typeface="+mn-lt"/>
              </a:rPr>
              <a:t> cyclist during a half-hour hill climb: 400 W.  </a:t>
            </a:r>
            <a:r>
              <a:rPr lang="en-US" sz="2500" dirty="0" smtClean="0">
                <a:solidFill>
                  <a:srgbClr val="FF0000"/>
                </a:solidFill>
                <a:latin typeface="+mn-lt"/>
              </a:rPr>
              <a:t>100 hours of climbing needed to produce 40 kWh!</a:t>
            </a:r>
          </a:p>
          <a:p>
            <a:pPr marL="342900" indent="-342900">
              <a:buFont typeface="Arial" panose="020B0604020202020204" pitchFamily="34" charset="0"/>
              <a:buChar char="•"/>
            </a:pPr>
            <a:r>
              <a:rPr lang="fr-BE" sz="2500" dirty="0" err="1" smtClean="0">
                <a:latin typeface="+mn-lt"/>
              </a:rPr>
              <a:t>Average</a:t>
            </a:r>
            <a:r>
              <a:rPr lang="fr-BE" sz="2500" dirty="0" smtClean="0">
                <a:latin typeface="+mn-lt"/>
              </a:rPr>
              <a:t> </a:t>
            </a:r>
            <a:r>
              <a:rPr lang="fr-BE" sz="2500" dirty="0" err="1" smtClean="0">
                <a:latin typeface="+mn-lt"/>
              </a:rPr>
              <a:t>energy</a:t>
            </a:r>
            <a:r>
              <a:rPr lang="fr-BE" sz="2500" dirty="0" smtClean="0">
                <a:latin typeface="+mn-lt"/>
              </a:rPr>
              <a:t> </a:t>
            </a:r>
            <a:r>
              <a:rPr lang="fr-BE" sz="2500" dirty="0" err="1" smtClean="0">
                <a:latin typeface="+mn-lt"/>
              </a:rPr>
              <a:t>consumption</a:t>
            </a:r>
            <a:r>
              <a:rPr lang="fr-BE" sz="2500" dirty="0" smtClean="0">
                <a:latin typeface="+mn-lt"/>
              </a:rPr>
              <a:t> per </a:t>
            </a:r>
            <a:r>
              <a:rPr lang="fr-BE" sz="2500" dirty="0" err="1" smtClean="0">
                <a:latin typeface="+mn-lt"/>
              </a:rPr>
              <a:t>person</a:t>
            </a:r>
            <a:r>
              <a:rPr lang="fr-BE" sz="2500" dirty="0" smtClean="0">
                <a:latin typeface="+mn-lt"/>
              </a:rPr>
              <a:t>, per </a:t>
            </a:r>
            <a:r>
              <a:rPr lang="fr-BE" sz="2500" dirty="0" err="1" smtClean="0">
                <a:latin typeface="+mn-lt"/>
              </a:rPr>
              <a:t>day</a:t>
            </a:r>
            <a:r>
              <a:rPr lang="fr-BE" sz="2500" dirty="0" smtClean="0">
                <a:latin typeface="+mn-lt"/>
              </a:rPr>
              <a:t> in the </a:t>
            </a:r>
            <a:r>
              <a:rPr lang="fr-BE" sz="2500" b="1" dirty="0" smtClean="0">
                <a:latin typeface="+mn-lt"/>
              </a:rPr>
              <a:t>EU-28</a:t>
            </a:r>
            <a:r>
              <a:rPr lang="fr-BE" sz="2500" dirty="0" smtClean="0">
                <a:latin typeface="+mn-lt"/>
              </a:rPr>
              <a:t>: </a:t>
            </a:r>
            <a:r>
              <a:rPr lang="fr-BE" sz="2500" b="1" dirty="0" smtClean="0">
                <a:latin typeface="+mn-lt"/>
              </a:rPr>
              <a:t>100 kWh</a:t>
            </a:r>
          </a:p>
          <a:p>
            <a:pPr marL="342900" indent="-342900">
              <a:buFont typeface="Arial" panose="020B0604020202020204" pitchFamily="34" charset="0"/>
              <a:buChar char="•"/>
            </a:pPr>
            <a:endParaRPr lang="en-US" sz="2500" dirty="0" smtClean="0">
              <a:latin typeface="+mn-lt"/>
            </a:endParaRPr>
          </a:p>
          <a:p>
            <a:endParaRPr lang="fr-BE" sz="2800" dirty="0" smtClean="0">
              <a:latin typeface="+mn-lt"/>
            </a:endParaRPr>
          </a:p>
        </p:txBody>
      </p:sp>
      <p:sp>
        <p:nvSpPr>
          <p:cNvPr id="6" name="Rectangle 5"/>
          <p:cNvSpPr/>
          <p:nvPr/>
        </p:nvSpPr>
        <p:spPr>
          <a:xfrm>
            <a:off x="532833" y="1691846"/>
            <a:ext cx="11365365" cy="105193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Nuclear, solar </a:t>
            </a:r>
            <a:r>
              <a:rPr lang="en-US" sz="2600" dirty="0" smtClean="0">
                <a:solidFill>
                  <a:schemeClr val="tx1"/>
                </a:solidFill>
              </a:rPr>
              <a:t>and </a:t>
            </a:r>
            <a:r>
              <a:rPr lang="en-US" sz="2600" dirty="0">
                <a:solidFill>
                  <a:schemeClr val="tx1"/>
                </a:solidFill>
              </a:rPr>
              <a:t>wind energy are the </a:t>
            </a:r>
            <a:r>
              <a:rPr lang="fr-BE" sz="2600" dirty="0" err="1" smtClean="0">
                <a:solidFill>
                  <a:schemeClr val="tx1"/>
                </a:solidFill>
              </a:rPr>
              <a:t>only</a:t>
            </a:r>
            <a:r>
              <a:rPr lang="fr-BE" sz="2600" dirty="0" smtClean="0">
                <a:solidFill>
                  <a:schemeClr val="tx1"/>
                </a:solidFill>
              </a:rPr>
              <a:t> types </a:t>
            </a:r>
            <a:r>
              <a:rPr lang="fr-BE" sz="2600" dirty="0">
                <a:solidFill>
                  <a:schemeClr val="tx1"/>
                </a:solidFill>
              </a:rPr>
              <a:t>of </a:t>
            </a:r>
            <a:r>
              <a:rPr lang="fr-BE" sz="2600" dirty="0" err="1">
                <a:solidFill>
                  <a:schemeClr val="tx1"/>
                </a:solidFill>
              </a:rPr>
              <a:t>energy</a:t>
            </a:r>
            <a:r>
              <a:rPr lang="fr-BE" sz="2600" dirty="0">
                <a:solidFill>
                  <a:schemeClr val="tx1"/>
                </a:solidFill>
              </a:rPr>
              <a:t> </a:t>
            </a:r>
            <a:r>
              <a:rPr lang="fr-BE" sz="2600" dirty="0" err="1" smtClean="0">
                <a:solidFill>
                  <a:schemeClr val="tx1"/>
                </a:solidFill>
              </a:rPr>
              <a:t>that</a:t>
            </a:r>
            <a:r>
              <a:rPr lang="fr-BE" sz="2600" dirty="0" smtClean="0">
                <a:solidFill>
                  <a:schemeClr val="tx1"/>
                </a:solidFill>
              </a:rPr>
              <a:t> are </a:t>
            </a:r>
            <a:r>
              <a:rPr lang="fr-BE" sz="2600" dirty="0" err="1" smtClean="0">
                <a:solidFill>
                  <a:schemeClr val="tx1"/>
                </a:solidFill>
              </a:rPr>
              <a:t>sufficiently</a:t>
            </a:r>
            <a:r>
              <a:rPr lang="fr-BE" sz="2600" dirty="0" smtClean="0">
                <a:solidFill>
                  <a:schemeClr val="tx1"/>
                </a:solidFill>
              </a:rPr>
              <a:t> </a:t>
            </a:r>
            <a:r>
              <a:rPr lang="fr-BE" sz="2600" dirty="0">
                <a:solidFill>
                  <a:srgbClr val="FF0000"/>
                </a:solidFill>
              </a:rPr>
              <a:t>cheap and </a:t>
            </a:r>
            <a:r>
              <a:rPr lang="fr-BE" sz="2600" dirty="0" err="1">
                <a:solidFill>
                  <a:srgbClr val="FF0000"/>
                </a:solidFill>
              </a:rPr>
              <a:t>abundant</a:t>
            </a:r>
            <a:r>
              <a:rPr lang="fr-BE" sz="2600" dirty="0">
                <a:solidFill>
                  <a:srgbClr val="FF0000"/>
                </a:solidFill>
              </a:rPr>
              <a:t> </a:t>
            </a:r>
            <a:r>
              <a:rPr lang="fr-BE" sz="2600" dirty="0" err="1">
                <a:solidFill>
                  <a:schemeClr val="tx1"/>
                </a:solidFill>
              </a:rPr>
              <a:t>enough</a:t>
            </a:r>
            <a:r>
              <a:rPr lang="fr-BE" sz="2600" dirty="0">
                <a:solidFill>
                  <a:schemeClr val="tx1"/>
                </a:solidFill>
              </a:rPr>
              <a:t> to </a:t>
            </a:r>
            <a:r>
              <a:rPr lang="fr-BE" sz="2600" dirty="0" err="1" smtClean="0">
                <a:solidFill>
                  <a:schemeClr val="tx1"/>
                </a:solidFill>
              </a:rPr>
              <a:t>meet</a:t>
            </a:r>
            <a:r>
              <a:rPr lang="fr-BE" sz="2600" dirty="0" smtClean="0">
                <a:solidFill>
                  <a:schemeClr val="tx1"/>
                </a:solidFill>
              </a:rPr>
              <a:t> </a:t>
            </a:r>
            <a:r>
              <a:rPr lang="fr-BE" sz="2600" dirty="0" err="1" smtClean="0">
                <a:solidFill>
                  <a:schemeClr val="tx1"/>
                </a:solidFill>
              </a:rPr>
              <a:t>our</a:t>
            </a:r>
            <a:r>
              <a:rPr lang="fr-BE" sz="2600" dirty="0" smtClean="0">
                <a:solidFill>
                  <a:schemeClr val="tx1"/>
                </a:solidFill>
              </a:rPr>
              <a:t> </a:t>
            </a:r>
            <a:r>
              <a:rPr lang="fr-BE" sz="2600" dirty="0" err="1">
                <a:solidFill>
                  <a:schemeClr val="tx1"/>
                </a:solidFill>
              </a:rPr>
              <a:t>energy</a:t>
            </a:r>
            <a:r>
              <a:rPr lang="fr-BE" sz="2600" dirty="0">
                <a:solidFill>
                  <a:schemeClr val="tx1"/>
                </a:solidFill>
              </a:rPr>
              <a:t> </a:t>
            </a:r>
            <a:r>
              <a:rPr lang="fr-BE" sz="2600" dirty="0" err="1">
                <a:solidFill>
                  <a:schemeClr val="tx1"/>
                </a:solidFill>
              </a:rPr>
              <a:t>needs</a:t>
            </a:r>
            <a:r>
              <a:rPr lang="fr-BE" sz="2600" dirty="0">
                <a:solidFill>
                  <a:schemeClr val="tx1"/>
                </a:solidFill>
              </a:rPr>
              <a:t> in a CO2-free </a:t>
            </a:r>
            <a:r>
              <a:rPr lang="fr-BE" sz="2600" dirty="0" err="1">
                <a:solidFill>
                  <a:schemeClr val="tx1"/>
                </a:solidFill>
              </a:rPr>
              <a:t>way</a:t>
            </a:r>
            <a:r>
              <a:rPr lang="fr-BE" sz="2600" dirty="0">
                <a:solidFill>
                  <a:schemeClr val="tx1"/>
                </a:solidFill>
              </a:rPr>
              <a:t>. </a:t>
            </a:r>
            <a:endParaRPr lang="en-US" sz="2600" dirty="0">
              <a:solidFill>
                <a:schemeClr val="tx1"/>
              </a:solidFill>
            </a:endParaRPr>
          </a:p>
          <a:p>
            <a:r>
              <a:rPr lang="en-US" dirty="0" smtClean="0"/>
              <a:t>that </a:t>
            </a:r>
            <a:r>
              <a:rPr lang="en-US" dirty="0"/>
              <a:t>are cheap and abundant enough to cover our energy needs in a CO2-free way. </a:t>
            </a:r>
          </a:p>
        </p:txBody>
      </p:sp>
    </p:spTree>
    <p:extLst>
      <p:ext uri="{BB962C8B-B14F-4D97-AF65-F5344CB8AC3E}">
        <p14:creationId xmlns:p14="http://schemas.microsoft.com/office/powerpoint/2010/main" val="4119956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870" y="-86953"/>
            <a:ext cx="10515600" cy="1325563"/>
          </a:xfrm>
        </p:spPr>
        <p:txBody>
          <a:bodyPr>
            <a:normAutofit/>
          </a:bodyPr>
          <a:lstStyle/>
          <a:p>
            <a:r>
              <a:rPr lang="en-US" sz="3000" b="1" dirty="0" smtClean="0">
                <a:latin typeface="+mn-lt"/>
              </a:rPr>
              <a:t>#3 </a:t>
            </a:r>
            <a:r>
              <a:rPr lang="en-US" sz="3000" b="1" dirty="0" err="1" smtClean="0">
                <a:latin typeface="+mn-lt"/>
              </a:rPr>
              <a:t>Valorise</a:t>
            </a:r>
            <a:r>
              <a:rPr lang="en-US" sz="3000" b="1" dirty="0" smtClean="0">
                <a:latin typeface="+mn-lt"/>
              </a:rPr>
              <a:t> lost heat</a:t>
            </a:r>
            <a:endParaRPr lang="en-US" sz="3000" b="1" dirty="0">
              <a:latin typeface="+mn-lt"/>
            </a:endParaRPr>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40</a:t>
            </a:fld>
            <a:endParaRPr lang="de-DE"/>
          </a:p>
        </p:txBody>
      </p:sp>
      <p:pic>
        <p:nvPicPr>
          <p:cNvPr id="6" name="Image 5"/>
          <p:cNvPicPr>
            <a:picLocks noChangeAspect="1"/>
          </p:cNvPicPr>
          <p:nvPr/>
        </p:nvPicPr>
        <p:blipFill>
          <a:blip r:embed="rId2"/>
          <a:stretch>
            <a:fillRect/>
          </a:stretch>
        </p:blipFill>
        <p:spPr>
          <a:xfrm>
            <a:off x="406614" y="1238610"/>
            <a:ext cx="6925280" cy="4826521"/>
          </a:xfrm>
          <a:prstGeom prst="rect">
            <a:avLst/>
          </a:prstGeom>
        </p:spPr>
      </p:pic>
      <p:sp>
        <p:nvSpPr>
          <p:cNvPr id="7" name="Rectangle 6"/>
          <p:cNvSpPr/>
          <p:nvPr/>
        </p:nvSpPr>
        <p:spPr>
          <a:xfrm>
            <a:off x="7641772" y="1087705"/>
            <a:ext cx="4299857" cy="6001643"/>
          </a:xfrm>
          <a:prstGeom prst="rect">
            <a:avLst/>
          </a:prstGeom>
        </p:spPr>
        <p:txBody>
          <a:bodyPr wrap="square">
            <a:spAutoFit/>
          </a:bodyPr>
          <a:lstStyle/>
          <a:p>
            <a:r>
              <a:rPr lang="fr-BE" sz="2400" dirty="0" err="1" smtClean="0"/>
              <a:t>Easier</a:t>
            </a:r>
            <a:r>
              <a:rPr lang="fr-BE" sz="2400" dirty="0" smtClean="0"/>
              <a:t> to valorise </a:t>
            </a:r>
            <a:r>
              <a:rPr lang="fr-BE" sz="2400" dirty="0" err="1" smtClean="0"/>
              <a:t>heat</a:t>
            </a:r>
            <a:r>
              <a:rPr lang="fr-BE" sz="2400" dirty="0" smtClean="0"/>
              <a:t> </a:t>
            </a:r>
            <a:r>
              <a:rPr lang="fr-BE" sz="2400" dirty="0" err="1" smtClean="0"/>
              <a:t>from</a:t>
            </a:r>
            <a:r>
              <a:rPr lang="fr-BE" sz="2400" dirty="0" smtClean="0"/>
              <a:t> Small </a:t>
            </a:r>
            <a:r>
              <a:rPr lang="fr-BE" sz="2400" dirty="0" err="1" smtClean="0"/>
              <a:t>Modular</a:t>
            </a:r>
            <a:r>
              <a:rPr lang="fr-BE" sz="2400" dirty="0" smtClean="0"/>
              <a:t> </a:t>
            </a:r>
            <a:r>
              <a:rPr lang="fr-BE" sz="2400" dirty="0" err="1" smtClean="0"/>
              <a:t>Reactors</a:t>
            </a:r>
            <a:r>
              <a:rPr lang="fr-BE" sz="2400" dirty="0" smtClean="0"/>
              <a:t> (</a:t>
            </a:r>
            <a:r>
              <a:rPr lang="fr-BE" sz="2400" dirty="0" err="1" smtClean="0"/>
              <a:t>SMRs</a:t>
            </a:r>
            <a:r>
              <a:rPr lang="fr-BE" sz="2400" dirty="0" smtClean="0"/>
              <a:t>) </a:t>
            </a:r>
            <a:r>
              <a:rPr lang="fr-BE" sz="2400" dirty="0" err="1" smtClean="0"/>
              <a:t>than</a:t>
            </a:r>
            <a:r>
              <a:rPr lang="fr-BE" sz="2400" dirty="0" smtClean="0"/>
              <a:t> </a:t>
            </a:r>
            <a:r>
              <a:rPr lang="fr-BE" sz="2400" dirty="0" err="1" smtClean="0"/>
              <a:t>than</a:t>
            </a:r>
            <a:r>
              <a:rPr lang="fr-BE" sz="2400" dirty="0" smtClean="0"/>
              <a:t> large </a:t>
            </a:r>
            <a:r>
              <a:rPr lang="fr-BE" sz="2400" dirty="0" err="1" smtClean="0"/>
              <a:t>ones</a:t>
            </a:r>
            <a:r>
              <a:rPr lang="fr-BE" sz="2400" dirty="0"/>
              <a:t> </a:t>
            </a:r>
            <a:r>
              <a:rPr lang="fr-BE" sz="2400" dirty="0" err="1" smtClean="0"/>
              <a:t>since</a:t>
            </a:r>
            <a:r>
              <a:rPr lang="fr-BE" sz="2400" dirty="0" smtClean="0"/>
              <a:t> </a:t>
            </a:r>
            <a:r>
              <a:rPr lang="fr-BE" sz="2400" dirty="0" err="1" smtClean="0"/>
              <a:t>it</a:t>
            </a:r>
            <a:r>
              <a:rPr lang="fr-BE" sz="2400" dirty="0" smtClean="0"/>
              <a:t> </a:t>
            </a:r>
            <a:r>
              <a:rPr lang="fr-BE" sz="2400" dirty="0" err="1" smtClean="0"/>
              <a:t>is</a:t>
            </a:r>
            <a:r>
              <a:rPr lang="fr-BE" sz="2400" dirty="0" smtClean="0"/>
              <a:t> </a:t>
            </a:r>
            <a:r>
              <a:rPr lang="fr-BE" sz="2400" dirty="0" err="1" smtClean="0"/>
              <a:t>difficult</a:t>
            </a:r>
            <a:r>
              <a:rPr lang="fr-BE" sz="2400" dirty="0" smtClean="0"/>
              <a:t> to transport </a:t>
            </a:r>
            <a:r>
              <a:rPr lang="fr-BE" sz="2400" dirty="0" err="1" smtClean="0"/>
              <a:t>heat</a:t>
            </a:r>
            <a:r>
              <a:rPr lang="fr-BE" sz="2400" dirty="0"/>
              <a:t> </a:t>
            </a:r>
            <a:r>
              <a:rPr lang="fr-BE" sz="2400" dirty="0" smtClean="0"/>
              <a:t>over long distances. </a:t>
            </a:r>
          </a:p>
          <a:p>
            <a:endParaRPr lang="fr-BE" sz="2400" dirty="0"/>
          </a:p>
          <a:p>
            <a:endParaRPr lang="fr-BE" sz="2400" dirty="0" smtClean="0"/>
          </a:p>
          <a:p>
            <a:r>
              <a:rPr lang="fr-BE" sz="2400" dirty="0" err="1" smtClean="0"/>
              <a:t>SMRs</a:t>
            </a:r>
            <a:r>
              <a:rPr lang="fr-BE" sz="2400" dirty="0" smtClean="0"/>
              <a:t> </a:t>
            </a:r>
            <a:r>
              <a:rPr lang="fr-BE" sz="2400" dirty="0" err="1" smtClean="0"/>
              <a:t>may</a:t>
            </a:r>
            <a:r>
              <a:rPr lang="fr-BE" sz="2400" dirty="0"/>
              <a:t> </a:t>
            </a:r>
            <a:r>
              <a:rPr lang="fr-BE" sz="2400" dirty="0" err="1" smtClean="0"/>
              <a:t>offer</a:t>
            </a:r>
            <a:r>
              <a:rPr lang="fr-BE" sz="2400" dirty="0" smtClean="0"/>
              <a:t> a </a:t>
            </a:r>
            <a:r>
              <a:rPr lang="fr-BE" sz="2400" dirty="0" err="1" smtClean="0"/>
              <a:t>great</a:t>
            </a:r>
            <a:r>
              <a:rPr lang="fr-BE" sz="2400" dirty="0" smtClean="0"/>
              <a:t> solution to </a:t>
            </a:r>
            <a:r>
              <a:rPr lang="fr-BE" sz="2400" dirty="0" err="1" smtClean="0"/>
              <a:t>decarbonize</a:t>
            </a:r>
            <a:r>
              <a:rPr lang="fr-BE" sz="2400" dirty="0" smtClean="0"/>
              <a:t> </a:t>
            </a:r>
            <a:r>
              <a:rPr lang="fr-BE" sz="2400" dirty="0" err="1" smtClean="0"/>
              <a:t>heating</a:t>
            </a:r>
            <a:r>
              <a:rPr lang="fr-BE" sz="2400" dirty="0" smtClean="0"/>
              <a:t>. </a:t>
            </a:r>
          </a:p>
          <a:p>
            <a:endParaRPr lang="fr-BE" sz="2400" dirty="0" smtClean="0"/>
          </a:p>
          <a:p>
            <a:r>
              <a:rPr lang="fr-BE" sz="2400" dirty="0" smtClean="0"/>
              <a:t> </a:t>
            </a:r>
          </a:p>
          <a:p>
            <a:r>
              <a:rPr lang="fr-BE" sz="2400" dirty="0" smtClean="0">
                <a:solidFill>
                  <a:srgbClr val="F02718"/>
                </a:solidFill>
              </a:rPr>
              <a:t>Small </a:t>
            </a:r>
            <a:r>
              <a:rPr lang="fr-BE" sz="2400" dirty="0" err="1" smtClean="0">
                <a:solidFill>
                  <a:srgbClr val="F02718"/>
                </a:solidFill>
              </a:rPr>
              <a:t>Modular</a:t>
            </a:r>
            <a:r>
              <a:rPr lang="fr-BE" sz="2400" dirty="0" smtClean="0">
                <a:solidFill>
                  <a:srgbClr val="F02718"/>
                </a:solidFill>
              </a:rPr>
              <a:t> </a:t>
            </a:r>
            <a:r>
              <a:rPr lang="fr-BE" sz="2400" dirty="0" err="1" smtClean="0">
                <a:solidFill>
                  <a:srgbClr val="F02718"/>
                </a:solidFill>
              </a:rPr>
              <a:t>Reactors</a:t>
            </a:r>
            <a:r>
              <a:rPr lang="fr-BE" sz="2400" dirty="0" smtClean="0">
                <a:solidFill>
                  <a:srgbClr val="F02718"/>
                </a:solidFill>
              </a:rPr>
              <a:t> </a:t>
            </a:r>
            <a:r>
              <a:rPr lang="fr-BE" sz="2400" dirty="0" err="1" smtClean="0">
                <a:solidFill>
                  <a:srgbClr val="FF0000"/>
                </a:solidFill>
              </a:rPr>
              <a:t>can</a:t>
            </a:r>
            <a:r>
              <a:rPr lang="fr-BE" sz="2400" dirty="0" smtClean="0">
                <a:solidFill>
                  <a:srgbClr val="FF0000"/>
                </a:solidFill>
              </a:rPr>
              <a:t> </a:t>
            </a:r>
            <a:r>
              <a:rPr lang="fr-BE" sz="2400" dirty="0" err="1" smtClean="0">
                <a:solidFill>
                  <a:srgbClr val="FF0000"/>
                </a:solidFill>
              </a:rPr>
              <a:t>also</a:t>
            </a:r>
            <a:r>
              <a:rPr lang="fr-BE" sz="2400" dirty="0" smtClean="0">
                <a:solidFill>
                  <a:srgbClr val="FF0000"/>
                </a:solidFill>
              </a:rPr>
              <a:t> help </a:t>
            </a:r>
            <a:r>
              <a:rPr lang="fr-BE" sz="2400" dirty="0" err="1" smtClean="0">
                <a:solidFill>
                  <a:srgbClr val="FF0000"/>
                </a:solidFill>
              </a:rPr>
              <a:t>reduce</a:t>
            </a:r>
            <a:r>
              <a:rPr lang="fr-BE" sz="2400" dirty="0" smtClean="0">
                <a:solidFill>
                  <a:srgbClr val="FF0000"/>
                </a:solidFill>
              </a:rPr>
              <a:t> the </a:t>
            </a:r>
            <a:r>
              <a:rPr lang="fr-BE" sz="2400" dirty="0" err="1" smtClean="0">
                <a:solidFill>
                  <a:srgbClr val="FF0000"/>
                </a:solidFill>
              </a:rPr>
              <a:t>costs</a:t>
            </a:r>
            <a:r>
              <a:rPr lang="fr-BE" sz="2400" dirty="0" smtClean="0">
                <a:solidFill>
                  <a:srgbClr val="FF0000"/>
                </a:solidFill>
              </a:rPr>
              <a:t> of </a:t>
            </a:r>
            <a:r>
              <a:rPr lang="fr-BE" sz="2400" dirty="0" err="1" smtClean="0">
                <a:solidFill>
                  <a:srgbClr val="FF0000"/>
                </a:solidFill>
              </a:rPr>
              <a:t>nuclear</a:t>
            </a:r>
            <a:r>
              <a:rPr lang="fr-BE" sz="2400" dirty="0" smtClean="0">
                <a:solidFill>
                  <a:srgbClr val="FF0000"/>
                </a:solidFill>
              </a:rPr>
              <a:t> power</a:t>
            </a:r>
            <a:r>
              <a:rPr lang="fr-BE" sz="2400" dirty="0" smtClean="0"/>
              <a:t>. </a:t>
            </a:r>
          </a:p>
          <a:p>
            <a:endParaRPr lang="fr-BE" sz="2400" dirty="0"/>
          </a:p>
          <a:p>
            <a:endParaRPr lang="en-US" sz="2400" dirty="0"/>
          </a:p>
        </p:txBody>
      </p:sp>
    </p:spTree>
    <p:extLst>
      <p:ext uri="{BB962C8B-B14F-4D97-AF65-F5344CB8AC3E}">
        <p14:creationId xmlns:p14="http://schemas.microsoft.com/office/powerpoint/2010/main" val="1859673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3020" y="-149905"/>
            <a:ext cx="11766176" cy="1325563"/>
          </a:xfrm>
        </p:spPr>
        <p:txBody>
          <a:bodyPr>
            <a:normAutofit/>
          </a:bodyPr>
          <a:lstStyle/>
          <a:p>
            <a:r>
              <a:rPr lang="en-US" sz="4000" dirty="0" smtClean="0"/>
              <a:t>Using this heat for CO</a:t>
            </a:r>
            <a:r>
              <a:rPr lang="en-US" sz="4000" baseline="-25000" dirty="0" smtClean="0"/>
              <a:t>2</a:t>
            </a:r>
            <a:r>
              <a:rPr lang="en-US" sz="4000" dirty="0" smtClean="0"/>
              <a:t> capture</a:t>
            </a:r>
            <a:endParaRPr lang="en-US" sz="4000" dirty="0"/>
          </a:p>
        </p:txBody>
      </p:sp>
      <p:sp>
        <p:nvSpPr>
          <p:cNvPr id="3" name="Espace réservé du contenu 2"/>
          <p:cNvSpPr>
            <a:spLocks noGrp="1"/>
          </p:cNvSpPr>
          <p:nvPr>
            <p:ph idx="1"/>
          </p:nvPr>
        </p:nvSpPr>
        <p:spPr>
          <a:xfrm>
            <a:off x="500742" y="1646238"/>
            <a:ext cx="10515600" cy="4351338"/>
          </a:xfrm>
        </p:spPr>
        <p:txBody>
          <a:bodyPr/>
          <a:lstStyle/>
          <a:p>
            <a:pPr marL="0" indent="0">
              <a:buNone/>
            </a:pPr>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41</a:t>
            </a:fld>
            <a:endParaRPr lang="de-DE"/>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845" y="1175658"/>
            <a:ext cx="9513623" cy="3427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310563" y="5091227"/>
            <a:ext cx="11843658" cy="3046988"/>
          </a:xfrm>
          <a:prstGeom prst="rect">
            <a:avLst/>
          </a:prstGeom>
        </p:spPr>
        <p:txBody>
          <a:bodyPr wrap="square">
            <a:spAutoFit/>
          </a:bodyPr>
          <a:lstStyle/>
          <a:p>
            <a:r>
              <a:rPr lang="fr-BE" sz="2400" dirty="0" err="1" smtClean="0"/>
              <a:t>Process</a:t>
            </a:r>
            <a:r>
              <a:rPr lang="fr-BE" sz="2400" dirty="0" smtClean="0"/>
              <a:t> </a:t>
            </a:r>
            <a:r>
              <a:rPr lang="fr-BE" sz="2400" dirty="0" err="1" smtClean="0"/>
              <a:t>commercialized</a:t>
            </a:r>
            <a:r>
              <a:rPr lang="fr-BE" sz="2400" dirty="0" smtClean="0"/>
              <a:t> by </a:t>
            </a:r>
            <a:r>
              <a:rPr lang="fr-BE" sz="2400" b="1" dirty="0" err="1"/>
              <a:t>C</a:t>
            </a:r>
            <a:r>
              <a:rPr lang="fr-BE" sz="2400" b="1" dirty="0" err="1" smtClean="0"/>
              <a:t>arbon</a:t>
            </a:r>
            <a:r>
              <a:rPr lang="fr-BE" sz="2400" b="1" dirty="0" smtClean="0"/>
              <a:t> Engineering </a:t>
            </a:r>
            <a:r>
              <a:rPr lang="fr-BE" sz="2400" dirty="0" smtClean="0"/>
              <a:t>for </a:t>
            </a:r>
            <a:r>
              <a:rPr lang="fr-BE" sz="2400" dirty="0" err="1" smtClean="0"/>
              <a:t>capturing</a:t>
            </a:r>
            <a:r>
              <a:rPr lang="fr-BE" sz="2400" dirty="0" smtClean="0"/>
              <a:t> </a:t>
            </a:r>
            <a:r>
              <a:rPr lang="en-US" sz="2400" dirty="0" smtClean="0"/>
              <a:t>CO</a:t>
            </a:r>
            <a:r>
              <a:rPr lang="en-US" sz="2400" baseline="-25000" dirty="0" smtClean="0"/>
              <a:t>2</a:t>
            </a:r>
            <a:r>
              <a:rPr lang="fr-BE" sz="2400" dirty="0" smtClean="0"/>
              <a:t>. Air </a:t>
            </a:r>
            <a:r>
              <a:rPr lang="fr-BE" sz="2400" dirty="0" err="1" smtClean="0"/>
              <a:t>leaves</a:t>
            </a:r>
            <a:r>
              <a:rPr lang="fr-BE" sz="2400" dirty="0" smtClean="0"/>
              <a:t> </a:t>
            </a:r>
            <a:r>
              <a:rPr lang="fr-BE" sz="2400" dirty="0" err="1" smtClean="0"/>
              <a:t>with</a:t>
            </a:r>
            <a:r>
              <a:rPr lang="fr-BE" sz="2400" dirty="0" smtClean="0"/>
              <a:t> a </a:t>
            </a:r>
            <a:r>
              <a:rPr lang="en-US" sz="2400" dirty="0"/>
              <a:t>CO</a:t>
            </a:r>
            <a:r>
              <a:rPr lang="en-US" sz="2400" baseline="-25000" dirty="0"/>
              <a:t>2 </a:t>
            </a:r>
            <a:r>
              <a:rPr lang="en-US" sz="2400" baseline="-25000" dirty="0" smtClean="0"/>
              <a:t> </a:t>
            </a:r>
            <a:r>
              <a:rPr lang="fr-BE" sz="2400" dirty="0"/>
              <a:t> </a:t>
            </a:r>
            <a:r>
              <a:rPr lang="fr-BE" sz="2400" dirty="0" smtClean="0"/>
              <a:t>concentration of </a:t>
            </a:r>
            <a:r>
              <a:rPr lang="fr-BE" sz="2400" dirty="0" err="1" smtClean="0"/>
              <a:t>around</a:t>
            </a:r>
            <a:r>
              <a:rPr lang="fr-BE" sz="2400" dirty="0" smtClean="0"/>
              <a:t> 110 ppm. </a:t>
            </a:r>
            <a:r>
              <a:rPr lang="fr-BE" sz="2400" dirty="0" err="1" smtClean="0"/>
              <a:t>Energy</a:t>
            </a:r>
            <a:r>
              <a:rPr lang="fr-BE" sz="2400" dirty="0" smtClean="0"/>
              <a:t> </a:t>
            </a:r>
            <a:r>
              <a:rPr lang="fr-BE" sz="2400" dirty="0" err="1" smtClean="0"/>
              <a:t>required</a:t>
            </a:r>
            <a:r>
              <a:rPr lang="fr-BE" sz="2400" dirty="0"/>
              <a:t> </a:t>
            </a:r>
            <a:r>
              <a:rPr lang="fr-BE" sz="2400" dirty="0" smtClean="0"/>
              <a:t>per ton of </a:t>
            </a:r>
            <a:r>
              <a:rPr lang="en-US" sz="2400" dirty="0" smtClean="0"/>
              <a:t>CO</a:t>
            </a:r>
            <a:r>
              <a:rPr lang="en-US" sz="2400" baseline="-25000" dirty="0" smtClean="0"/>
              <a:t>2  </a:t>
            </a:r>
            <a:r>
              <a:rPr lang="fr-BE" sz="2400" dirty="0" smtClean="0"/>
              <a:t> </a:t>
            </a:r>
            <a:r>
              <a:rPr lang="fr-BE" sz="2400" dirty="0" err="1" smtClean="0"/>
              <a:t>captured</a:t>
            </a:r>
            <a:r>
              <a:rPr lang="fr-BE" sz="2400" dirty="0" smtClean="0"/>
              <a:t> and </a:t>
            </a:r>
            <a:r>
              <a:rPr lang="fr-BE" sz="2400" dirty="0" err="1" smtClean="0"/>
              <a:t>compressed</a:t>
            </a:r>
            <a:r>
              <a:rPr lang="fr-BE" sz="2400" dirty="0" smtClean="0"/>
              <a:t> at 150 bars: </a:t>
            </a:r>
            <a:r>
              <a:rPr lang="fr-BE" sz="2400" dirty="0" err="1" smtClean="0">
                <a:solidFill>
                  <a:srgbClr val="F02718"/>
                </a:solidFill>
              </a:rPr>
              <a:t>around</a:t>
            </a:r>
            <a:r>
              <a:rPr lang="fr-BE" sz="2400" dirty="0" smtClean="0">
                <a:solidFill>
                  <a:srgbClr val="F02718"/>
                </a:solidFill>
              </a:rPr>
              <a:t> 1.4 </a:t>
            </a:r>
            <a:r>
              <a:rPr lang="fr-BE" sz="2400" dirty="0" err="1" smtClean="0">
                <a:solidFill>
                  <a:srgbClr val="F02718"/>
                </a:solidFill>
              </a:rPr>
              <a:t>MWh</a:t>
            </a:r>
            <a:r>
              <a:rPr lang="fr-BE" sz="2400" dirty="0" smtClean="0">
                <a:solidFill>
                  <a:srgbClr val="F02718"/>
                </a:solidFill>
              </a:rPr>
              <a:t> of </a:t>
            </a:r>
            <a:r>
              <a:rPr lang="fr-BE" sz="2400" dirty="0" err="1" smtClean="0">
                <a:solidFill>
                  <a:srgbClr val="F02718"/>
                </a:solidFill>
              </a:rPr>
              <a:t>heat</a:t>
            </a:r>
            <a:r>
              <a:rPr lang="fr-BE" sz="2400" dirty="0" smtClean="0">
                <a:solidFill>
                  <a:srgbClr val="F02718"/>
                </a:solidFill>
              </a:rPr>
              <a:t> </a:t>
            </a:r>
            <a:r>
              <a:rPr lang="fr-BE" sz="2400" dirty="0" smtClean="0"/>
              <a:t>(at a </a:t>
            </a:r>
            <a:r>
              <a:rPr lang="fr-BE" sz="2400" dirty="0" err="1" smtClean="0"/>
              <a:t>temperature</a:t>
            </a:r>
            <a:r>
              <a:rPr lang="fr-BE" sz="2400" dirty="0" smtClean="0"/>
              <a:t> of more </a:t>
            </a:r>
            <a:r>
              <a:rPr lang="fr-BE" sz="2400" dirty="0" err="1" smtClean="0"/>
              <a:t>than</a:t>
            </a:r>
            <a:r>
              <a:rPr lang="fr-BE" sz="2400" dirty="0" smtClean="0"/>
              <a:t> 600 °C for the calciner – </a:t>
            </a:r>
            <a:r>
              <a:rPr lang="fr-BE" sz="2400" dirty="0" err="1" smtClean="0"/>
              <a:t>provided</a:t>
            </a:r>
            <a:r>
              <a:rPr lang="fr-BE" sz="2400" dirty="0" smtClean="0"/>
              <a:t> </a:t>
            </a:r>
            <a:r>
              <a:rPr lang="fr-BE" sz="2400" dirty="0" err="1" smtClean="0"/>
              <a:t>now</a:t>
            </a:r>
            <a:r>
              <a:rPr lang="fr-BE" sz="2400" dirty="0" smtClean="0"/>
              <a:t> by </a:t>
            </a:r>
            <a:r>
              <a:rPr lang="fr-BE" sz="2400" dirty="0" err="1" smtClean="0"/>
              <a:t>burning</a:t>
            </a:r>
            <a:r>
              <a:rPr lang="fr-BE" sz="2400" dirty="0" smtClean="0"/>
              <a:t> </a:t>
            </a:r>
            <a:r>
              <a:rPr lang="fr-BE" sz="2400" dirty="0" err="1" smtClean="0"/>
              <a:t>natural</a:t>
            </a:r>
            <a:r>
              <a:rPr lang="fr-BE" sz="2400" dirty="0" smtClean="0"/>
              <a:t> </a:t>
            </a:r>
            <a:r>
              <a:rPr lang="fr-BE" sz="2400" dirty="0" err="1" smtClean="0"/>
              <a:t>gas</a:t>
            </a:r>
            <a:r>
              <a:rPr lang="fr-BE" sz="2400" dirty="0" smtClean="0"/>
              <a:t>) and 0.4 </a:t>
            </a:r>
            <a:r>
              <a:rPr lang="fr-BE" sz="2400" dirty="0" err="1" smtClean="0"/>
              <a:t>MWh</a:t>
            </a:r>
            <a:r>
              <a:rPr lang="fr-BE" sz="2400" dirty="0" smtClean="0"/>
              <a:t> of </a:t>
            </a:r>
            <a:r>
              <a:rPr lang="fr-BE" sz="2400" dirty="0" err="1" smtClean="0"/>
              <a:t>electricity</a:t>
            </a:r>
            <a:r>
              <a:rPr lang="fr-BE" sz="2400" dirty="0" smtClean="0"/>
              <a:t>. </a:t>
            </a:r>
          </a:p>
          <a:p>
            <a:endParaRPr lang="fr-BE" sz="2400" dirty="0"/>
          </a:p>
          <a:p>
            <a:endParaRPr lang="fr-BE" sz="2400" dirty="0" smtClean="0"/>
          </a:p>
          <a:p>
            <a:endParaRPr lang="fr-BE" sz="2400" dirty="0"/>
          </a:p>
          <a:p>
            <a:endParaRPr lang="en-US" sz="2400" dirty="0"/>
          </a:p>
        </p:txBody>
      </p:sp>
      <p:sp>
        <p:nvSpPr>
          <p:cNvPr id="7" name="Rectangle 6"/>
          <p:cNvSpPr/>
          <p:nvPr/>
        </p:nvSpPr>
        <p:spPr>
          <a:xfrm>
            <a:off x="119743" y="6604228"/>
            <a:ext cx="7252447" cy="261610"/>
          </a:xfrm>
          <a:prstGeom prst="rect">
            <a:avLst/>
          </a:prstGeom>
        </p:spPr>
        <p:txBody>
          <a:bodyPr wrap="square">
            <a:spAutoFit/>
          </a:bodyPr>
          <a:lstStyle/>
          <a:p>
            <a:r>
              <a:rPr lang="fr-FR" sz="1100" dirty="0"/>
              <a:t>Source</a:t>
            </a:r>
            <a:r>
              <a:rPr lang="fr-FR" sz="1100" dirty="0" smtClean="0"/>
              <a:t>: </a:t>
            </a:r>
            <a:r>
              <a:rPr lang="en-US" sz="1100" dirty="0">
                <a:hlinkClick r:id="rId3"/>
              </a:rPr>
              <a:t>https://carbonengineering.com/</a:t>
            </a:r>
            <a:endParaRPr lang="fr-FR" sz="1100" dirty="0"/>
          </a:p>
        </p:txBody>
      </p:sp>
    </p:spTree>
    <p:extLst>
      <p:ext uri="{BB962C8B-B14F-4D97-AF65-F5344CB8AC3E}">
        <p14:creationId xmlns:p14="http://schemas.microsoft.com/office/powerpoint/2010/main" val="506920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1957" y="-119743"/>
            <a:ext cx="11070771" cy="1325563"/>
          </a:xfrm>
        </p:spPr>
        <p:txBody>
          <a:bodyPr/>
          <a:lstStyle/>
          <a:p>
            <a:r>
              <a:rPr lang="en-US" dirty="0" smtClean="0"/>
              <a:t>What can be done with this CO</a:t>
            </a:r>
            <a:r>
              <a:rPr lang="en-US" baseline="-25000" dirty="0" smtClean="0"/>
              <a:t>2</a:t>
            </a:r>
            <a:r>
              <a:rPr lang="en-US" dirty="0" smtClean="0"/>
              <a:t>?</a:t>
            </a:r>
            <a:endParaRPr lang="en-US" dirty="0"/>
          </a:p>
        </p:txBody>
      </p:sp>
      <p:sp>
        <p:nvSpPr>
          <p:cNvPr id="3" name="Espace réservé du contenu 2"/>
          <p:cNvSpPr>
            <a:spLocks noGrp="1"/>
          </p:cNvSpPr>
          <p:nvPr>
            <p:ph idx="1"/>
          </p:nvPr>
        </p:nvSpPr>
        <p:spPr>
          <a:xfrm>
            <a:off x="337457" y="1012371"/>
            <a:ext cx="11451772" cy="5709104"/>
          </a:xfrm>
        </p:spPr>
        <p:txBody>
          <a:bodyPr>
            <a:normAutofit lnSpcReduction="10000"/>
          </a:bodyPr>
          <a:lstStyle/>
          <a:p>
            <a:pPr marL="514350" indent="-514350">
              <a:buAutoNum type="arabicPeriod"/>
            </a:pPr>
            <a:r>
              <a:rPr lang="en-US" dirty="0" smtClean="0"/>
              <a:t>Storing </a:t>
            </a:r>
            <a:r>
              <a:rPr lang="en-US" dirty="0"/>
              <a:t>CO</a:t>
            </a:r>
            <a:r>
              <a:rPr lang="en-US" baseline="-25000" dirty="0"/>
              <a:t>2</a:t>
            </a:r>
            <a:r>
              <a:rPr lang="en-US" dirty="0" smtClean="0"/>
              <a:t> underground. </a:t>
            </a:r>
          </a:p>
          <a:p>
            <a:pPr marL="514350" indent="-514350">
              <a:buAutoNum type="arabicPeriod"/>
            </a:pPr>
            <a:endParaRPr lang="en-US" dirty="0"/>
          </a:p>
          <a:p>
            <a:pPr marL="514350" indent="-514350">
              <a:buAutoNum type="arabicPeriod"/>
            </a:pPr>
            <a:r>
              <a:rPr lang="en-US" dirty="0" smtClean="0"/>
              <a:t>Synthesize </a:t>
            </a:r>
            <a:r>
              <a:rPr lang="en-US" dirty="0" smtClean="0">
                <a:solidFill>
                  <a:srgbClr val="FF0000"/>
                </a:solidFill>
              </a:rPr>
              <a:t>green fossil fuels </a:t>
            </a:r>
            <a:r>
              <a:rPr lang="en-US" dirty="0" smtClean="0"/>
              <a:t>using green hydrogen produced from water electrolysis with green energy. Example: the Sabatier reaction for producing CH</a:t>
            </a:r>
            <a:r>
              <a:rPr lang="en-US" baseline="-25000" dirty="0" smtClean="0"/>
              <a:t>4</a:t>
            </a:r>
            <a:endParaRPr lang="en-US" dirty="0" smtClean="0"/>
          </a:p>
          <a:p>
            <a:pPr marL="0" indent="0">
              <a:buNone/>
            </a:pPr>
            <a:endParaRPr lang="en-US" dirty="0" smtClean="0"/>
          </a:p>
          <a:p>
            <a:pPr marL="514350" indent="-514350">
              <a:buAutoNum type="arabicPeriod"/>
            </a:pPr>
            <a:endParaRPr lang="en-US" dirty="0"/>
          </a:p>
          <a:p>
            <a:pPr marL="0" indent="0">
              <a:buNone/>
            </a:pPr>
            <a:endParaRPr lang="en-US" dirty="0" smtClean="0"/>
          </a:p>
          <a:p>
            <a:pPr marL="0" indent="0">
              <a:buNone/>
            </a:pPr>
            <a:r>
              <a:rPr lang="en-US" dirty="0" smtClean="0"/>
              <a:t>3. Transform CO</a:t>
            </a:r>
            <a:r>
              <a:rPr lang="en-US" baseline="-25000" dirty="0" smtClean="0"/>
              <a:t>2 </a:t>
            </a:r>
            <a:r>
              <a:rPr lang="en-US" dirty="0" smtClean="0"/>
              <a:t>into graphite (pure coal) using, for example, the Bosch reaction, and building a mountain of coal. </a:t>
            </a:r>
          </a:p>
          <a:p>
            <a:pPr marL="0" indent="0">
              <a:buNone/>
            </a:pPr>
            <a:endParaRPr lang="en-US" dirty="0"/>
          </a:p>
          <a:p>
            <a:pPr marL="0" indent="0">
              <a:buNone/>
            </a:pPr>
            <a:r>
              <a:rPr lang="en-US" dirty="0" smtClean="0"/>
              <a:t>High-temperature heat input can help </a:t>
            </a:r>
            <a:r>
              <a:rPr lang="en-US" dirty="0" err="1" smtClean="0"/>
              <a:t>optimise</a:t>
            </a:r>
            <a:r>
              <a:rPr lang="en-US" dirty="0" smtClean="0"/>
              <a:t> </a:t>
            </a:r>
            <a:r>
              <a:rPr lang="en-US" dirty="0"/>
              <a:t>S</a:t>
            </a:r>
            <a:r>
              <a:rPr lang="en-US" dirty="0" smtClean="0"/>
              <a:t>olutions 2. and 3. </a:t>
            </a:r>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42</a:t>
            </a:fld>
            <a:endParaRPr lang="de-DE"/>
          </a:p>
        </p:txBody>
      </p:sp>
      <p:pic>
        <p:nvPicPr>
          <p:cNvPr id="5" name="Image 4"/>
          <p:cNvPicPr>
            <a:picLocks noChangeAspect="1"/>
          </p:cNvPicPr>
          <p:nvPr/>
        </p:nvPicPr>
        <p:blipFill rotWithShape="1">
          <a:blip r:embed="rId2"/>
          <a:srcRect t="5728" b="6177"/>
          <a:stretch/>
        </p:blipFill>
        <p:spPr>
          <a:xfrm>
            <a:off x="1958068" y="3315380"/>
            <a:ext cx="8210550" cy="931409"/>
          </a:xfrm>
          <a:prstGeom prst="rect">
            <a:avLst/>
          </a:prstGeom>
        </p:spPr>
      </p:pic>
    </p:spTree>
    <p:extLst>
      <p:ext uri="{BB962C8B-B14F-4D97-AF65-F5344CB8AC3E}">
        <p14:creationId xmlns:p14="http://schemas.microsoft.com/office/powerpoint/2010/main" val="2220645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43</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42" y="1128191"/>
            <a:ext cx="11506200" cy="4754361"/>
          </a:xfrm>
          <a:prstGeom prst="rect">
            <a:avLst/>
          </a:prstGeom>
        </p:spPr>
      </p:pic>
    </p:spTree>
    <p:extLst>
      <p:ext uri="{BB962C8B-B14F-4D97-AF65-F5344CB8AC3E}">
        <p14:creationId xmlns:p14="http://schemas.microsoft.com/office/powerpoint/2010/main" val="1267651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44</a:t>
            </a:fld>
            <a:endParaRPr lang="de-D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72" y="666524"/>
            <a:ext cx="11379651" cy="5689826"/>
          </a:xfrm>
          <a:prstGeom prst="rect">
            <a:avLst/>
          </a:prstGeom>
        </p:spPr>
      </p:pic>
    </p:spTree>
    <p:extLst>
      <p:ext uri="{BB962C8B-B14F-4D97-AF65-F5344CB8AC3E}">
        <p14:creationId xmlns:p14="http://schemas.microsoft.com/office/powerpoint/2010/main" val="2085219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9843" y="-271893"/>
            <a:ext cx="10515600" cy="1325563"/>
          </a:xfrm>
        </p:spPr>
        <p:txBody>
          <a:bodyPr/>
          <a:lstStyle/>
          <a:p>
            <a:r>
              <a:rPr lang="en-US" dirty="0" smtClean="0"/>
              <a:t>Energy needed to return to 280 ppm of CO</a:t>
            </a:r>
            <a:r>
              <a:rPr lang="en-US" baseline="-25000" dirty="0" smtClean="0"/>
              <a:t>2</a:t>
            </a:r>
            <a:endParaRPr lang="en-US"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163286" y="866321"/>
                <a:ext cx="12028714" cy="6383564"/>
              </a:xfrm>
            </p:spPr>
            <p:txBody>
              <a:bodyPr/>
              <a:lstStyle/>
              <a:p>
                <a:pPr marL="0" indent="0">
                  <a:buNone/>
                </a:pPr>
                <a:r>
                  <a:rPr lang="en-US" dirty="0" smtClean="0"/>
                  <a:t>There are around 3.25 x 10</a:t>
                </a:r>
                <a:r>
                  <a:rPr lang="en-US" baseline="30000" dirty="0" smtClean="0"/>
                  <a:t>12</a:t>
                </a:r>
                <a:r>
                  <a:rPr lang="en-US" dirty="0" smtClean="0"/>
                  <a:t> </a:t>
                </a:r>
                <a:r>
                  <a:rPr lang="en-US" dirty="0"/>
                  <a:t>tons of </a:t>
                </a:r>
                <a:r>
                  <a:rPr lang="en-US" dirty="0" smtClean="0"/>
                  <a:t>CO</a:t>
                </a:r>
                <a:r>
                  <a:rPr lang="en-US" baseline="-25000" dirty="0" smtClean="0"/>
                  <a:t>2</a:t>
                </a:r>
                <a:r>
                  <a:rPr lang="en-US" dirty="0" smtClean="0"/>
                  <a:t> in the atmosphere. To return to preindustrial levels (280 ppm),  </a:t>
                </a:r>
                <a14:m>
                  <m:oMath xmlns:m="http://schemas.openxmlformats.org/officeDocument/2006/math">
                    <m:f>
                      <m:fPr>
                        <m:ctrlPr>
                          <a:rPr lang="fr-BE" b="0" i="1" smtClean="0">
                            <a:latin typeface="Cambria Math" panose="02040503050406030204" pitchFamily="18" charset="0"/>
                          </a:rPr>
                        </m:ctrlPr>
                      </m:fPr>
                      <m:num>
                        <m:r>
                          <a:rPr lang="fr-BE" b="0" i="1" smtClean="0">
                            <a:latin typeface="Cambria Math" panose="02040503050406030204" pitchFamily="18" charset="0"/>
                          </a:rPr>
                          <m:t>412−280</m:t>
                        </m:r>
                      </m:num>
                      <m:den>
                        <m:r>
                          <a:rPr lang="fr-BE" b="0" i="1" smtClean="0">
                            <a:latin typeface="Cambria Math" panose="02040503050406030204" pitchFamily="18" charset="0"/>
                          </a:rPr>
                          <m:t>412</m:t>
                        </m:r>
                      </m:den>
                    </m:f>
                  </m:oMath>
                </a14:m>
                <a:r>
                  <a:rPr lang="en-US" baseline="-25000" dirty="0" smtClean="0"/>
                  <a:t> </a:t>
                </a:r>
                <a:r>
                  <a:rPr lang="en-US" dirty="0" smtClean="0"/>
                  <a:t>*</a:t>
                </a:r>
                <a:r>
                  <a:rPr lang="en-US" dirty="0"/>
                  <a:t> 3.25 x </a:t>
                </a:r>
                <a:r>
                  <a:rPr lang="en-US" dirty="0" smtClean="0"/>
                  <a:t>10</a:t>
                </a:r>
                <a:r>
                  <a:rPr lang="en-US" baseline="30000" dirty="0" smtClean="0"/>
                  <a:t>12</a:t>
                </a:r>
                <a:r>
                  <a:rPr lang="en-US" dirty="0" smtClean="0"/>
                  <a:t>=1.04 x 10</a:t>
                </a:r>
                <a:r>
                  <a:rPr lang="en-US" baseline="30000" dirty="0" smtClean="0"/>
                  <a:t>12</a:t>
                </a:r>
                <a:r>
                  <a:rPr lang="en-US" dirty="0" smtClean="0"/>
                  <a:t> tons of </a:t>
                </a:r>
                <a:r>
                  <a:rPr lang="en-US" dirty="0"/>
                  <a:t>CO</a:t>
                </a:r>
                <a:r>
                  <a:rPr lang="en-US" baseline="-25000" dirty="0"/>
                  <a:t>2</a:t>
                </a:r>
                <a:r>
                  <a:rPr lang="en-US" dirty="0" smtClean="0"/>
                  <a:t> have to be removed from the atmosphere.</a:t>
                </a:r>
              </a:p>
              <a:p>
                <a:pPr marL="0" indent="0">
                  <a:buNone/>
                </a:pPr>
                <a:endParaRPr lang="en-US" dirty="0"/>
              </a:p>
              <a:p>
                <a:pPr marL="0" indent="0">
                  <a:buNone/>
                </a:pPr>
                <a:r>
                  <a:rPr lang="en-US" dirty="0" smtClean="0"/>
                  <a:t>Removing </a:t>
                </a:r>
                <a:r>
                  <a:rPr lang="en-US" dirty="0"/>
                  <a:t>1</a:t>
                </a:r>
                <a:r>
                  <a:rPr lang="en-US" dirty="0" smtClean="0"/>
                  <a:t> ton of CO</a:t>
                </a:r>
                <a:r>
                  <a:rPr lang="en-US" baseline="-25000" dirty="0" smtClean="0"/>
                  <a:t>2 </a:t>
                </a:r>
                <a:r>
                  <a:rPr lang="en-US" dirty="0" smtClean="0"/>
                  <a:t>from the atmosphere requires (1.4+0.4)=1.8 MWh.</a:t>
                </a:r>
              </a:p>
              <a:p>
                <a:pPr marL="0" indent="0">
                  <a:buNone/>
                </a:pPr>
                <a:endParaRPr lang="en-US" dirty="0" smtClean="0"/>
              </a:p>
              <a:p>
                <a:pPr marL="0" indent="0">
                  <a:buNone/>
                </a:pPr>
                <a:r>
                  <a:rPr lang="en-US" dirty="0" smtClean="0"/>
                  <a:t>One ton of graphite generates 8.9 MWh when combusted. Due to the energy conservation principle, transforming one ton of CO</a:t>
                </a:r>
                <a:r>
                  <a:rPr lang="en-US" baseline="-25000" dirty="0" smtClean="0"/>
                  <a:t>2</a:t>
                </a:r>
                <a:r>
                  <a:rPr lang="en-US" dirty="0"/>
                  <a:t> </a:t>
                </a:r>
                <a:r>
                  <a:rPr lang="en-US" dirty="0" smtClean="0"/>
                  <a:t>into graphite and </a:t>
                </a:r>
                <a:r>
                  <a:rPr lang="en-US" dirty="0"/>
                  <a:t>O</a:t>
                </a:r>
                <a:r>
                  <a:rPr lang="en-US" baseline="-25000" dirty="0"/>
                  <a:t>2</a:t>
                </a:r>
                <a:r>
                  <a:rPr lang="en-US" dirty="0" smtClean="0"/>
                  <a:t> would at least require </a:t>
                </a:r>
                <a14:m>
                  <m:oMath xmlns:m="http://schemas.openxmlformats.org/officeDocument/2006/math">
                    <m:f>
                      <m:fPr>
                        <m:ctrlPr>
                          <a:rPr lang="fr-BE" i="1">
                            <a:latin typeface="Cambria Math" panose="02040503050406030204" pitchFamily="18" charset="0"/>
                          </a:rPr>
                        </m:ctrlPr>
                      </m:fPr>
                      <m:num>
                        <m:r>
                          <a:rPr lang="fr-BE" b="0" i="1" smtClean="0">
                            <a:latin typeface="Cambria Math" panose="02040503050406030204" pitchFamily="18" charset="0"/>
                          </a:rPr>
                          <m:t>12</m:t>
                        </m:r>
                      </m:num>
                      <m:den>
                        <m:r>
                          <a:rPr lang="fr-BE" b="0" i="1" smtClean="0">
                            <a:latin typeface="Cambria Math" panose="02040503050406030204" pitchFamily="18" charset="0"/>
                          </a:rPr>
                          <m:t>(2∗16+12)</m:t>
                        </m:r>
                      </m:den>
                    </m:f>
                  </m:oMath>
                </a14:m>
                <a:r>
                  <a:rPr lang="en-US" baseline="-25000" dirty="0"/>
                  <a:t> </a:t>
                </a:r>
                <a:r>
                  <a:rPr lang="en-US" dirty="0"/>
                  <a:t>* </a:t>
                </a:r>
                <a:r>
                  <a:rPr lang="en-US" dirty="0" smtClean="0"/>
                  <a:t>8.9 = 2.42 MWh of energy.</a:t>
                </a:r>
              </a:p>
              <a:p>
                <a:pPr marL="0" indent="0">
                  <a:buNone/>
                </a:pPr>
                <a:endParaRPr lang="en-US" dirty="0"/>
              </a:p>
              <a:p>
                <a:pPr marL="0" indent="0">
                  <a:buNone/>
                </a:pPr>
                <a:r>
                  <a:rPr lang="en-US" dirty="0" smtClean="0"/>
                  <a:t>Transforming 1.05 </a:t>
                </a:r>
                <a:r>
                  <a:rPr lang="en-US" dirty="0"/>
                  <a:t>x </a:t>
                </a:r>
                <a:r>
                  <a:rPr lang="en-US" dirty="0" smtClean="0"/>
                  <a:t>10</a:t>
                </a:r>
                <a:r>
                  <a:rPr lang="en-US" baseline="30000" dirty="0" smtClean="0"/>
                  <a:t>12</a:t>
                </a:r>
                <a:r>
                  <a:rPr lang="en-US" dirty="0" smtClean="0"/>
                  <a:t> of CO2 into graphite would require a minimum of </a:t>
                </a:r>
                <a:r>
                  <a:rPr lang="en-US" dirty="0" smtClean="0">
                    <a:solidFill>
                      <a:srgbClr val="FF0000"/>
                    </a:solidFill>
                  </a:rPr>
                  <a:t>4,431,000 </a:t>
                </a:r>
                <a:r>
                  <a:rPr lang="en-US" dirty="0" err="1" smtClean="0">
                    <a:solidFill>
                      <a:srgbClr val="FF0000"/>
                    </a:solidFill>
                  </a:rPr>
                  <a:t>TWh</a:t>
                </a:r>
                <a:r>
                  <a:rPr lang="en-US" dirty="0" smtClean="0"/>
                  <a:t> of energy. This is 40 times our annual final energy consumption.</a:t>
                </a:r>
              </a:p>
              <a:p>
                <a:pPr marL="0" indent="0">
                  <a:buNone/>
                </a:pPr>
                <a:endParaRPr lang="en-US" baseline="30000" dirty="0"/>
              </a:p>
              <a:p>
                <a:pPr marL="0" indent="0">
                  <a:buNone/>
                </a:pPr>
                <a:endParaRPr lang="en-US" baseline="30000" dirty="0" smtClean="0"/>
              </a:p>
              <a:p>
                <a:pPr marL="0" indent="0">
                  <a:buNone/>
                </a:pPr>
                <a:endParaRPr lang="en-US"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163286" y="866321"/>
                <a:ext cx="12028714" cy="6383564"/>
              </a:xfrm>
              <a:blipFill>
                <a:blip r:embed="rId2"/>
                <a:stretch>
                  <a:fillRect l="-1064" t="-1528" r="-1014"/>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r>
              <a:rPr lang="de-DE" dirty="0" smtClean="0"/>
              <a:t> </a:t>
            </a:r>
            <a:fld id="{27C6CCC6-2BE5-4E42-96A4-D1E8E81A3D8E}" type="slidenum">
              <a:rPr lang="de-DE" smtClean="0"/>
              <a:t>45</a:t>
            </a:fld>
            <a:endParaRPr lang="de-DE" dirty="0"/>
          </a:p>
        </p:txBody>
      </p:sp>
    </p:spTree>
    <p:extLst>
      <p:ext uri="{BB962C8B-B14F-4D97-AF65-F5344CB8AC3E}">
        <p14:creationId xmlns:p14="http://schemas.microsoft.com/office/powerpoint/2010/main" val="1369443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428" y="0"/>
            <a:ext cx="12202885" cy="1325563"/>
          </a:xfrm>
        </p:spPr>
        <p:txBody>
          <a:bodyPr>
            <a:normAutofit/>
          </a:bodyPr>
          <a:lstStyle/>
          <a:p>
            <a:r>
              <a:rPr lang="en-US" sz="4000" dirty="0" smtClean="0"/>
              <a:t>Burning this coal if one day the Earth is cooling down again</a:t>
            </a:r>
            <a:endParaRPr lang="en-US" sz="4000"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46</a:t>
            </a:fld>
            <a:endParaRPr lang="de-DE" dirty="0"/>
          </a:p>
        </p:txBody>
      </p:sp>
      <p:pic>
        <p:nvPicPr>
          <p:cNvPr id="1026" name="Picture 2" descr="https://muchadoaboutclimate.files.wordpress.com/2013/08/blog4_tem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61" y="1325563"/>
            <a:ext cx="10246200" cy="45827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428" y="6538912"/>
            <a:ext cx="7252447" cy="430887"/>
          </a:xfrm>
          <a:prstGeom prst="rect">
            <a:avLst/>
          </a:prstGeom>
        </p:spPr>
        <p:txBody>
          <a:bodyPr wrap="square">
            <a:spAutoFit/>
          </a:bodyPr>
          <a:lstStyle/>
          <a:p>
            <a:r>
              <a:rPr lang="fr-FR" sz="1100" dirty="0" smtClean="0"/>
              <a:t>Source: </a:t>
            </a:r>
            <a:r>
              <a:rPr lang="en-US" sz="1100" dirty="0" smtClean="0">
                <a:hlinkClick r:id="rId3"/>
              </a:rPr>
              <a:t>4.5 </a:t>
            </a:r>
            <a:r>
              <a:rPr lang="en-US" sz="1100" dirty="0">
                <a:hlinkClick r:id="rId3"/>
              </a:rPr>
              <a:t>Billion Years of the Earth’s Temperature</a:t>
            </a:r>
            <a:endParaRPr lang="en-US" sz="1100" dirty="0"/>
          </a:p>
          <a:p>
            <a:endParaRPr lang="fr-FR" sz="1100" dirty="0"/>
          </a:p>
        </p:txBody>
      </p:sp>
    </p:spTree>
    <p:extLst>
      <p:ext uri="{BB962C8B-B14F-4D97-AF65-F5344CB8AC3E}">
        <p14:creationId xmlns:p14="http://schemas.microsoft.com/office/powerpoint/2010/main" val="1110843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47</a:t>
            </a:fld>
            <a:endParaRPr lang="de-DE"/>
          </a:p>
        </p:txBody>
      </p:sp>
      <p:sp>
        <p:nvSpPr>
          <p:cNvPr id="5" name="ZoneTexte 4"/>
          <p:cNvSpPr txBox="1"/>
          <p:nvPr/>
        </p:nvSpPr>
        <p:spPr>
          <a:xfrm>
            <a:off x="0" y="24063"/>
            <a:ext cx="3938954" cy="261610"/>
          </a:xfrm>
          <a:prstGeom prst="rect">
            <a:avLst/>
          </a:prstGeom>
          <a:noFill/>
        </p:spPr>
        <p:txBody>
          <a:bodyPr wrap="square" rtlCol="0">
            <a:spAutoFit/>
          </a:bodyPr>
          <a:lstStyle/>
          <a:p>
            <a:r>
              <a:rPr lang="fr-FR" sz="1100" dirty="0" smtClean="0"/>
              <a:t>« Dig, baby, dig »</a:t>
            </a:r>
            <a:endParaRPr lang="fr-FR" sz="1100" dirty="0"/>
          </a:p>
        </p:txBody>
      </p:sp>
      <p:graphicFrame>
        <p:nvGraphicFramePr>
          <p:cNvPr id="7" name="Tableau 6"/>
          <p:cNvGraphicFramePr>
            <a:graphicFrameLocks noGrp="1"/>
          </p:cNvGraphicFramePr>
          <p:nvPr>
            <p:extLst>
              <p:ext uri="{D42A27DB-BD31-4B8C-83A1-F6EECF244321}">
                <p14:modId xmlns:p14="http://schemas.microsoft.com/office/powerpoint/2010/main" val="1535278185"/>
              </p:ext>
            </p:extLst>
          </p:nvPr>
        </p:nvGraphicFramePr>
        <p:xfrm>
          <a:off x="2855185" y="2009273"/>
          <a:ext cx="5963961" cy="3356545"/>
        </p:xfrm>
        <a:graphic>
          <a:graphicData uri="http://schemas.openxmlformats.org/drawingml/2006/table">
            <a:tbl>
              <a:tblPr firstRow="1" bandRow="1">
                <a:tableStyleId>{073A0DAA-6AF3-43AB-8588-CEC1D06C72B9}</a:tableStyleId>
              </a:tblPr>
              <a:tblGrid>
                <a:gridCol w="1826742">
                  <a:extLst>
                    <a:ext uri="{9D8B030D-6E8A-4147-A177-3AD203B41FA5}">
                      <a16:colId xmlns:a16="http://schemas.microsoft.com/office/drawing/2014/main" val="20000"/>
                    </a:ext>
                  </a:extLst>
                </a:gridCol>
                <a:gridCol w="1155239">
                  <a:extLst>
                    <a:ext uri="{9D8B030D-6E8A-4147-A177-3AD203B41FA5}">
                      <a16:colId xmlns:a16="http://schemas.microsoft.com/office/drawing/2014/main" val="20001"/>
                    </a:ext>
                  </a:extLst>
                </a:gridCol>
                <a:gridCol w="1490990">
                  <a:extLst>
                    <a:ext uri="{9D8B030D-6E8A-4147-A177-3AD203B41FA5}">
                      <a16:colId xmlns:a16="http://schemas.microsoft.com/office/drawing/2014/main" val="20002"/>
                    </a:ext>
                  </a:extLst>
                </a:gridCol>
                <a:gridCol w="1490990">
                  <a:extLst>
                    <a:ext uri="{9D8B030D-6E8A-4147-A177-3AD203B41FA5}">
                      <a16:colId xmlns:a16="http://schemas.microsoft.com/office/drawing/2014/main" val="20003"/>
                    </a:ext>
                  </a:extLst>
                </a:gridCol>
              </a:tblGrid>
              <a:tr h="1011781">
                <a:tc>
                  <a:txBody>
                    <a:bodyPr/>
                    <a:lstStyle/>
                    <a:p>
                      <a:pPr algn="ctr"/>
                      <a:r>
                        <a:rPr lang="fr-FR" dirty="0" err="1" smtClean="0"/>
                        <a:t>Consumption</a:t>
                      </a:r>
                      <a:r>
                        <a:rPr lang="fr-FR" dirty="0" smtClean="0"/>
                        <a:t> of </a:t>
                      </a:r>
                      <a:r>
                        <a:rPr lang="fr-FR" dirty="0" err="1" smtClean="0"/>
                        <a:t>materials</a:t>
                      </a:r>
                      <a:r>
                        <a:rPr lang="fr-FR" dirty="0" smtClean="0"/>
                        <a:t> in ton/MW</a:t>
                      </a:r>
                      <a:endParaRPr lang="fr-FR" dirty="0"/>
                    </a:p>
                  </a:txBody>
                  <a:tcPr anchor="ctr"/>
                </a:tc>
                <a:tc>
                  <a:txBody>
                    <a:bodyPr/>
                    <a:lstStyle/>
                    <a:p>
                      <a:pPr algn="ctr"/>
                      <a:r>
                        <a:rPr lang="fr-FR" dirty="0" smtClean="0"/>
                        <a:t>Nuclear</a:t>
                      </a:r>
                      <a:endParaRPr lang="fr-FR" dirty="0"/>
                    </a:p>
                  </a:txBody>
                  <a:tcPr anchor="ctr"/>
                </a:tc>
                <a:tc>
                  <a:txBody>
                    <a:bodyPr/>
                    <a:lstStyle/>
                    <a:p>
                      <a:pPr algn="ctr"/>
                      <a:r>
                        <a:rPr lang="fr-FR" dirty="0" smtClean="0"/>
                        <a:t>Photovoltaic panels</a:t>
                      </a:r>
                      <a:endParaRPr lang="fr-FR" dirty="0"/>
                    </a:p>
                  </a:txBody>
                  <a:tcPr anchor="ctr"/>
                </a:tc>
                <a:tc>
                  <a:txBody>
                    <a:bodyPr/>
                    <a:lstStyle/>
                    <a:p>
                      <a:pPr algn="ctr"/>
                      <a:r>
                        <a:rPr lang="fr-FR" dirty="0" smtClean="0"/>
                        <a:t>Wind turbines</a:t>
                      </a:r>
                      <a:endParaRPr lang="fr-FR" dirty="0"/>
                    </a:p>
                  </a:txBody>
                  <a:tcPr anchor="ctr"/>
                </a:tc>
                <a:extLst>
                  <a:ext uri="{0D108BD9-81ED-4DB2-BD59-A6C34878D82A}">
                    <a16:rowId xmlns:a16="http://schemas.microsoft.com/office/drawing/2014/main" val="10000"/>
                  </a:ext>
                </a:extLst>
              </a:tr>
              <a:tr h="586191">
                <a:tc>
                  <a:txBody>
                    <a:bodyPr/>
                    <a:lstStyle/>
                    <a:p>
                      <a:pPr algn="ctr" fontAlgn="ctr"/>
                      <a:r>
                        <a:rPr lang="fr-FR" sz="2000" u="none" strike="noStrike" dirty="0">
                          <a:effectLst/>
                        </a:rPr>
                        <a:t>Steel</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44</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355</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138</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586191">
                <a:tc>
                  <a:txBody>
                    <a:bodyPr/>
                    <a:lstStyle/>
                    <a:p>
                      <a:pPr algn="ctr" fontAlgn="ctr"/>
                      <a:r>
                        <a:rPr lang="fr-FR" sz="2000" u="none" strike="noStrike" dirty="0">
                          <a:effectLst/>
                        </a:rPr>
                        <a:t>Concrete</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307</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a:effectLst/>
                        </a:rPr>
                        <a:t>92</a:t>
                      </a:r>
                      <a:endParaRPr lang="fr-FR" sz="2000" b="0" i="0" u="none" strike="noStrike">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440</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586191">
                <a:tc>
                  <a:txBody>
                    <a:bodyPr/>
                    <a:lstStyle/>
                    <a:p>
                      <a:pPr algn="ctr" fontAlgn="ctr"/>
                      <a:r>
                        <a:rPr lang="fr-FR" sz="2000" u="none" strike="noStrike" dirty="0">
                          <a:effectLst/>
                        </a:rPr>
                        <a:t>Copper</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1</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5</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4</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586191">
                <a:tc>
                  <a:txBody>
                    <a:bodyPr/>
                    <a:lstStyle/>
                    <a:p>
                      <a:pPr algn="ctr" fontAlgn="ctr"/>
                      <a:r>
                        <a:rPr lang="fr-FR" sz="2000" u="none" strike="noStrike" dirty="0">
                          <a:effectLst/>
                        </a:rPr>
                        <a:t>Aluminium</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0,1</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34,1</a:t>
                      </a:r>
                      <a:endParaRPr lang="fr-FR" sz="2000" b="0" i="0" u="none" strike="noStrike" dirty="0">
                        <a:solidFill>
                          <a:srgbClr val="000000"/>
                        </a:solidFill>
                        <a:effectLst/>
                        <a:latin typeface="Calibri"/>
                      </a:endParaRPr>
                    </a:p>
                  </a:txBody>
                  <a:tcPr marL="9525" marR="9525" marT="9525" marB="0" anchor="ctr"/>
                </a:tc>
                <a:tc>
                  <a:txBody>
                    <a:bodyPr/>
                    <a:lstStyle/>
                    <a:p>
                      <a:pPr algn="ctr" fontAlgn="ctr"/>
                      <a:r>
                        <a:rPr lang="fr-FR" sz="2000" u="none" strike="noStrike" dirty="0">
                          <a:effectLst/>
                        </a:rPr>
                        <a:t>2,8</a:t>
                      </a:r>
                      <a:endParaRPr lang="fr-FR"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
        <p:nvSpPr>
          <p:cNvPr id="8" name="ZoneTexte 7"/>
          <p:cNvSpPr txBox="1"/>
          <p:nvPr/>
        </p:nvSpPr>
        <p:spPr>
          <a:xfrm>
            <a:off x="95459" y="6590670"/>
            <a:ext cx="4462790" cy="261610"/>
          </a:xfrm>
          <a:prstGeom prst="rect">
            <a:avLst/>
          </a:prstGeom>
          <a:noFill/>
        </p:spPr>
        <p:txBody>
          <a:bodyPr wrap="square" rtlCol="0">
            <a:spAutoFit/>
          </a:bodyPr>
          <a:lstStyle/>
          <a:p>
            <a:r>
              <a:rPr lang="fr-FR" sz="1100" dirty="0" smtClean="0"/>
              <a:t>Source: Matières premières et énergie: les enjeux de demain, Olivier Vidal</a:t>
            </a:r>
            <a:endParaRPr lang="fr-FR" sz="1100" dirty="0"/>
          </a:p>
        </p:txBody>
      </p:sp>
      <p:sp>
        <p:nvSpPr>
          <p:cNvPr id="10" name="Titre 1"/>
          <p:cNvSpPr>
            <a:spLocks noGrp="1"/>
          </p:cNvSpPr>
          <p:nvPr>
            <p:ph type="title"/>
          </p:nvPr>
        </p:nvSpPr>
        <p:spPr>
          <a:xfrm>
            <a:off x="1225740" y="-22335"/>
            <a:ext cx="12202885" cy="1325563"/>
          </a:xfrm>
        </p:spPr>
        <p:txBody>
          <a:bodyPr>
            <a:normAutofit/>
          </a:bodyPr>
          <a:lstStyle/>
          <a:p>
            <a:r>
              <a:rPr lang="en-US" sz="4000" dirty="0" smtClean="0"/>
              <a:t>Raw </a:t>
            </a:r>
            <a:r>
              <a:rPr lang="en-US" sz="4000" dirty="0"/>
              <a:t>materials </a:t>
            </a:r>
            <a:r>
              <a:rPr lang="en-US" sz="4000" dirty="0" smtClean="0"/>
              <a:t>for generating CO</a:t>
            </a:r>
            <a:r>
              <a:rPr lang="en-US" sz="4000" baseline="-25000" dirty="0" smtClean="0"/>
              <a:t>2</a:t>
            </a:r>
            <a:r>
              <a:rPr lang="en-US" sz="4000" dirty="0"/>
              <a:t>-</a:t>
            </a:r>
            <a:r>
              <a:rPr lang="en-US" sz="4000" dirty="0" smtClean="0"/>
              <a:t>free energy</a:t>
            </a:r>
            <a:endParaRPr lang="en-US" sz="4000" dirty="0"/>
          </a:p>
        </p:txBody>
      </p:sp>
    </p:spTree>
    <p:extLst>
      <p:ext uri="{BB962C8B-B14F-4D97-AF65-F5344CB8AC3E}">
        <p14:creationId xmlns:p14="http://schemas.microsoft.com/office/powerpoint/2010/main" val="3775539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606507" y="6419004"/>
            <a:ext cx="2743200" cy="365125"/>
          </a:xfrm>
        </p:spPr>
        <p:txBody>
          <a:bodyPr/>
          <a:lstStyle/>
          <a:p>
            <a:fld id="{27C6CCC6-2BE5-4E42-96A4-D1E8E81A3D8E}" type="slidenum">
              <a:rPr lang="de-DE" smtClean="0"/>
              <a:t>48</a:t>
            </a:fld>
            <a:endParaRPr lang="de-DE"/>
          </a:p>
        </p:txBody>
      </p:sp>
      <p:graphicFrame>
        <p:nvGraphicFramePr>
          <p:cNvPr id="5" name="Graphique 4"/>
          <p:cNvGraphicFramePr>
            <a:graphicFrameLocks/>
          </p:cNvGraphicFramePr>
          <p:nvPr>
            <p:extLst>
              <p:ext uri="{D42A27DB-BD31-4B8C-83A1-F6EECF244321}">
                <p14:modId xmlns:p14="http://schemas.microsoft.com/office/powerpoint/2010/main" val="1697399095"/>
              </p:ext>
            </p:extLst>
          </p:nvPr>
        </p:nvGraphicFramePr>
        <p:xfrm>
          <a:off x="93999" y="1714098"/>
          <a:ext cx="2982300" cy="28300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p:cNvGraphicFramePr>
          <p:nvPr>
            <p:extLst>
              <p:ext uri="{D42A27DB-BD31-4B8C-83A1-F6EECF244321}">
                <p14:modId xmlns:p14="http://schemas.microsoft.com/office/powerpoint/2010/main" val="2051443802"/>
              </p:ext>
            </p:extLst>
          </p:nvPr>
        </p:nvGraphicFramePr>
        <p:xfrm>
          <a:off x="3080673" y="1778396"/>
          <a:ext cx="2882676" cy="2745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p:cNvGraphicFramePr>
            <a:graphicFrameLocks/>
          </p:cNvGraphicFramePr>
          <p:nvPr>
            <p:extLst>
              <p:ext uri="{D42A27DB-BD31-4B8C-83A1-F6EECF244321}">
                <p14:modId xmlns:p14="http://schemas.microsoft.com/office/powerpoint/2010/main" val="2469303016"/>
              </p:ext>
            </p:extLst>
          </p:nvPr>
        </p:nvGraphicFramePr>
        <p:xfrm>
          <a:off x="6063638" y="1756612"/>
          <a:ext cx="2869636" cy="2745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11"/>
          <p:cNvGraphicFramePr>
            <a:graphicFrameLocks/>
          </p:cNvGraphicFramePr>
          <p:nvPr>
            <p:extLst>
              <p:ext uri="{D42A27DB-BD31-4B8C-83A1-F6EECF244321}">
                <p14:modId xmlns:p14="http://schemas.microsoft.com/office/powerpoint/2010/main" val="211599963"/>
              </p:ext>
            </p:extLst>
          </p:nvPr>
        </p:nvGraphicFramePr>
        <p:xfrm>
          <a:off x="8933274" y="1816902"/>
          <a:ext cx="2767541" cy="2724901"/>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Groupe 1"/>
          <p:cNvGrpSpPr/>
          <p:nvPr/>
        </p:nvGrpSpPr>
        <p:grpSpPr>
          <a:xfrm>
            <a:off x="652926" y="4606616"/>
            <a:ext cx="2321941" cy="473897"/>
            <a:chOff x="652926" y="3656120"/>
            <a:chExt cx="2321941" cy="473897"/>
          </a:xfrm>
        </p:grpSpPr>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e 12"/>
          <p:cNvGrpSpPr/>
          <p:nvPr/>
        </p:nvGrpSpPr>
        <p:grpSpPr>
          <a:xfrm>
            <a:off x="3548525" y="4614632"/>
            <a:ext cx="2321941" cy="473897"/>
            <a:chOff x="652926" y="3656120"/>
            <a:chExt cx="2321941" cy="473897"/>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e 16"/>
          <p:cNvGrpSpPr/>
          <p:nvPr/>
        </p:nvGrpSpPr>
        <p:grpSpPr>
          <a:xfrm>
            <a:off x="6410755" y="4541803"/>
            <a:ext cx="2321941" cy="473897"/>
            <a:chOff x="652926" y="3656120"/>
            <a:chExt cx="2321941" cy="473897"/>
          </a:xfrm>
        </p:grpSpPr>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e 20"/>
          <p:cNvGrpSpPr/>
          <p:nvPr/>
        </p:nvGrpSpPr>
        <p:grpSpPr>
          <a:xfrm>
            <a:off x="9297325" y="4541803"/>
            <a:ext cx="2321941" cy="473897"/>
            <a:chOff x="652926" y="3656120"/>
            <a:chExt cx="2321941" cy="473897"/>
          </a:xfrm>
        </p:grpSpPr>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926" y="3668152"/>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r="6897" b="2203"/>
            <a:stretch/>
          </p:blipFill>
          <p:spPr bwMode="auto">
            <a:xfrm>
              <a:off x="1435338" y="3668152"/>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28"/>
            <a:stretch/>
          </p:blipFill>
          <p:spPr bwMode="auto">
            <a:xfrm>
              <a:off x="2225562" y="3656120"/>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567549" y="2447997"/>
            <a:ext cx="1947051" cy="523220"/>
          </a:xfrm>
          <a:prstGeom prst="rect">
            <a:avLst/>
          </a:prstGeom>
        </p:spPr>
        <p:txBody>
          <a:bodyPr wrap="square">
            <a:spAutoFit/>
          </a:bodyPr>
          <a:lstStyle/>
          <a:p>
            <a:r>
              <a:rPr lang="fr-FR" sz="1400" dirty="0" smtClean="0">
                <a:solidFill>
                  <a:srgbClr val="C00000"/>
                </a:solidFill>
              </a:rPr>
              <a:t>World </a:t>
            </a:r>
            <a:r>
              <a:rPr lang="fr-FR" sz="1400" dirty="0" err="1" smtClean="0">
                <a:solidFill>
                  <a:srgbClr val="C00000"/>
                </a:solidFill>
              </a:rPr>
              <a:t>consumption</a:t>
            </a:r>
            <a:r>
              <a:rPr lang="fr-FR" sz="1400" dirty="0" smtClean="0">
                <a:solidFill>
                  <a:srgbClr val="C00000"/>
                </a:solidFill>
              </a:rPr>
              <a:t> in 2017 in millions of tons</a:t>
            </a:r>
            <a:endParaRPr lang="fr-FR" sz="1400" dirty="0">
              <a:solidFill>
                <a:srgbClr val="C00000"/>
              </a:solidFill>
            </a:endParaRPr>
          </a:p>
        </p:txBody>
      </p:sp>
      <p:sp>
        <p:nvSpPr>
          <p:cNvPr id="26" name="Titre 1"/>
          <p:cNvSpPr>
            <a:spLocks noGrp="1"/>
          </p:cNvSpPr>
          <p:nvPr>
            <p:ph type="title"/>
          </p:nvPr>
        </p:nvSpPr>
        <p:spPr>
          <a:xfrm>
            <a:off x="468286" y="-10899"/>
            <a:ext cx="10515600" cy="1325563"/>
          </a:xfrm>
        </p:spPr>
        <p:txBody>
          <a:bodyPr>
            <a:normAutofit/>
          </a:bodyPr>
          <a:lstStyle/>
          <a:p>
            <a:r>
              <a:rPr lang="fr-FR" sz="3200" dirty="0" smtClean="0">
                <a:latin typeface="+mn-lt"/>
              </a:rPr>
              <a:t>How </a:t>
            </a:r>
            <a:r>
              <a:rPr lang="fr-FR" sz="3200" dirty="0" err="1" smtClean="0">
                <a:latin typeface="+mn-lt"/>
              </a:rPr>
              <a:t>much</a:t>
            </a:r>
            <a:r>
              <a:rPr lang="fr-FR" sz="3200" dirty="0" smtClean="0">
                <a:latin typeface="+mn-lt"/>
              </a:rPr>
              <a:t> </a:t>
            </a:r>
            <a:r>
              <a:rPr lang="fr-FR" sz="3200" dirty="0" err="1" smtClean="0">
                <a:latin typeface="+mn-lt"/>
              </a:rPr>
              <a:t>raw</a:t>
            </a:r>
            <a:r>
              <a:rPr lang="fr-FR" sz="3200" dirty="0" smtClean="0">
                <a:latin typeface="+mn-lt"/>
              </a:rPr>
              <a:t> </a:t>
            </a:r>
            <a:r>
              <a:rPr lang="fr-FR" sz="3200" dirty="0" err="1" smtClean="0">
                <a:latin typeface="+mn-lt"/>
              </a:rPr>
              <a:t>material</a:t>
            </a:r>
            <a:r>
              <a:rPr lang="fr-FR" sz="3200" dirty="0" smtClean="0">
                <a:latin typeface="+mn-lt"/>
              </a:rPr>
              <a:t> do </a:t>
            </a:r>
            <a:r>
              <a:rPr lang="fr-FR" sz="3200" dirty="0" err="1" smtClean="0">
                <a:latin typeface="+mn-lt"/>
              </a:rPr>
              <a:t>we</a:t>
            </a:r>
            <a:r>
              <a:rPr lang="fr-FR" sz="3200" dirty="0" smtClean="0">
                <a:latin typeface="+mn-lt"/>
              </a:rPr>
              <a:t> </a:t>
            </a:r>
            <a:r>
              <a:rPr lang="fr-FR" sz="3200" dirty="0" err="1" smtClean="0">
                <a:latin typeface="+mn-lt"/>
              </a:rPr>
              <a:t>need</a:t>
            </a:r>
            <a:r>
              <a:rPr lang="fr-FR" sz="3200" dirty="0" smtClean="0">
                <a:latin typeface="+mn-lt"/>
              </a:rPr>
              <a:t> </a:t>
            </a:r>
            <a:r>
              <a:rPr lang="fr-FR" sz="3200" dirty="0" err="1" smtClean="0">
                <a:latin typeface="+mn-lt"/>
              </a:rPr>
              <a:t>every</a:t>
            </a:r>
            <a:r>
              <a:rPr lang="fr-FR" sz="3200" dirty="0" smtClean="0">
                <a:latin typeface="+mn-lt"/>
              </a:rPr>
              <a:t> </a:t>
            </a:r>
            <a:r>
              <a:rPr lang="fr-FR" sz="3200" dirty="0" err="1" smtClean="0">
                <a:latin typeface="+mn-lt"/>
              </a:rPr>
              <a:t>year</a:t>
            </a:r>
            <a:r>
              <a:rPr lang="fr-FR" sz="3200" dirty="0" smtClean="0">
                <a:latin typeface="+mn-lt"/>
              </a:rPr>
              <a:t> to go 100% </a:t>
            </a:r>
            <a:r>
              <a:rPr lang="fr-FR" sz="3200" dirty="0" err="1" smtClean="0">
                <a:latin typeface="+mn-lt"/>
              </a:rPr>
              <a:t>solar</a:t>
            </a:r>
            <a:r>
              <a:rPr lang="fr-FR" sz="3200" dirty="0" smtClean="0">
                <a:latin typeface="+mn-lt"/>
              </a:rPr>
              <a:t>-, wind- or </a:t>
            </a:r>
            <a:r>
              <a:rPr lang="fr-FR" sz="3200" dirty="0" err="1" smtClean="0">
                <a:latin typeface="+mn-lt"/>
              </a:rPr>
              <a:t>nuclear-powered</a:t>
            </a:r>
            <a:r>
              <a:rPr lang="fr-FR" sz="3200" dirty="0" smtClean="0">
                <a:latin typeface="+mn-lt"/>
              </a:rPr>
              <a:t>? The </a:t>
            </a:r>
            <a:r>
              <a:rPr lang="fr-FR" sz="3200" dirty="0" err="1" smtClean="0">
                <a:latin typeface="+mn-lt"/>
              </a:rPr>
              <a:t>answer</a:t>
            </a:r>
            <a:r>
              <a:rPr lang="fr-FR" sz="3200" dirty="0" smtClean="0">
                <a:latin typeface="+mn-lt"/>
              </a:rPr>
              <a:t>: </a:t>
            </a:r>
            <a:endParaRPr lang="fr-FR" sz="3200" dirty="0">
              <a:latin typeface="+mn-lt"/>
            </a:endParaRPr>
          </a:p>
        </p:txBody>
      </p:sp>
      <p:sp>
        <p:nvSpPr>
          <p:cNvPr id="6" name="Rectangle 5"/>
          <p:cNvSpPr/>
          <p:nvPr/>
        </p:nvSpPr>
        <p:spPr>
          <a:xfrm>
            <a:off x="-176742" y="6378863"/>
            <a:ext cx="10800693" cy="369332"/>
          </a:xfrm>
          <a:prstGeom prst="rect">
            <a:avLst/>
          </a:prstGeom>
        </p:spPr>
        <p:txBody>
          <a:bodyPr wrap="square">
            <a:spAutoFit/>
          </a:bodyPr>
          <a:lstStyle/>
          <a:p>
            <a:pPr algn="ctr"/>
            <a:r>
              <a:rPr lang="fr-FR" dirty="0"/>
              <a:t>Data: </a:t>
            </a:r>
            <a:r>
              <a:rPr lang="fr-FR" dirty="0" err="1"/>
              <a:t>Load</a:t>
            </a:r>
            <a:r>
              <a:rPr lang="fr-FR" dirty="0"/>
              <a:t> factor for PV = 0.2, Wind=0.3, </a:t>
            </a:r>
            <a:r>
              <a:rPr lang="fr-FR" dirty="0" err="1"/>
              <a:t>Nuclear</a:t>
            </a:r>
            <a:r>
              <a:rPr lang="fr-FR" dirty="0"/>
              <a:t> = 0.9. </a:t>
            </a:r>
            <a:r>
              <a:rPr lang="fr-FR" dirty="0" err="1"/>
              <a:t>Lifetime</a:t>
            </a:r>
            <a:r>
              <a:rPr lang="fr-FR" dirty="0"/>
              <a:t> (in </a:t>
            </a:r>
            <a:r>
              <a:rPr lang="fr-FR" dirty="0" err="1"/>
              <a:t>years</a:t>
            </a:r>
            <a:r>
              <a:rPr lang="fr-FR" dirty="0"/>
              <a:t>) PV= 30, Wind = 25, </a:t>
            </a:r>
            <a:r>
              <a:rPr lang="fr-FR" dirty="0" err="1"/>
              <a:t>Nuclear</a:t>
            </a:r>
            <a:r>
              <a:rPr lang="fr-FR" dirty="0"/>
              <a:t> = 60.</a:t>
            </a:r>
          </a:p>
        </p:txBody>
      </p:sp>
    </p:spTree>
    <p:extLst>
      <p:ext uri="{BB962C8B-B14F-4D97-AF65-F5344CB8AC3E}">
        <p14:creationId xmlns:p14="http://schemas.microsoft.com/office/powerpoint/2010/main" val="2780372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49</a:t>
            </a:fld>
            <a:endParaRPr lang="de-DE"/>
          </a:p>
        </p:txBody>
      </p:sp>
      <p:sp>
        <p:nvSpPr>
          <p:cNvPr id="5" name="Titre 1"/>
          <p:cNvSpPr txBox="1">
            <a:spLocks/>
          </p:cNvSpPr>
          <p:nvPr/>
        </p:nvSpPr>
        <p:spPr>
          <a:xfrm>
            <a:off x="139387" y="-23162"/>
            <a:ext cx="2079052" cy="65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100" dirty="0" smtClean="0"/>
              <a:t>Moving mountains, literally</a:t>
            </a:r>
            <a:endParaRPr lang="fr-FR" sz="1100" dirty="0"/>
          </a:p>
        </p:txBody>
      </p:sp>
      <p:sp>
        <p:nvSpPr>
          <p:cNvPr id="7" name="ZoneTexte 6"/>
          <p:cNvSpPr txBox="1"/>
          <p:nvPr/>
        </p:nvSpPr>
        <p:spPr>
          <a:xfrm>
            <a:off x="8418076" y="1138591"/>
            <a:ext cx="3529282" cy="1200329"/>
          </a:xfrm>
          <a:prstGeom prst="rect">
            <a:avLst/>
          </a:prstGeom>
          <a:noFill/>
        </p:spPr>
        <p:txBody>
          <a:bodyPr wrap="square" rtlCol="0">
            <a:spAutoFit/>
          </a:bodyPr>
          <a:lstStyle/>
          <a:p>
            <a:r>
              <a:rPr lang="fr-FR" sz="2400" dirty="0" smtClean="0"/>
              <a:t>Chuquicamata </a:t>
            </a:r>
            <a:r>
              <a:rPr lang="fr-FR" sz="2400" dirty="0" err="1" smtClean="0"/>
              <a:t>copper</a:t>
            </a:r>
            <a:r>
              <a:rPr lang="fr-FR" sz="2400" dirty="0" smtClean="0"/>
              <a:t> mine (Chile).</a:t>
            </a:r>
          </a:p>
          <a:p>
            <a:r>
              <a:rPr lang="fr-FR" sz="2400" dirty="0" smtClean="0"/>
              <a:t>Production in 2018: 321 </a:t>
            </a:r>
            <a:r>
              <a:rPr lang="fr-FR" sz="2400" dirty="0" err="1" smtClean="0"/>
              <a:t>kt</a:t>
            </a:r>
            <a:r>
              <a:rPr lang="fr-FR" sz="2400" dirty="0" smtClean="0"/>
              <a:t>.</a:t>
            </a:r>
          </a:p>
        </p:txBody>
      </p:sp>
      <p:sp>
        <p:nvSpPr>
          <p:cNvPr id="2" name="ZoneTexte 1"/>
          <p:cNvSpPr txBox="1"/>
          <p:nvPr/>
        </p:nvSpPr>
        <p:spPr>
          <a:xfrm>
            <a:off x="8211534" y="3352846"/>
            <a:ext cx="3980465" cy="2569934"/>
          </a:xfrm>
          <a:prstGeom prst="rect">
            <a:avLst/>
          </a:prstGeom>
          <a:noFill/>
        </p:spPr>
        <p:txBody>
          <a:bodyPr wrap="square" rtlCol="0">
            <a:spAutoFit/>
          </a:bodyPr>
          <a:lstStyle/>
          <a:p>
            <a:endParaRPr lang="fr-FR" sz="2000" dirty="0"/>
          </a:p>
          <a:p>
            <a:r>
              <a:rPr lang="fr-FR" sz="2000" dirty="0" smtClean="0"/>
              <a:t>	</a:t>
            </a:r>
            <a:r>
              <a:rPr lang="fr-FR" sz="2100" dirty="0" smtClean="0"/>
              <a:t>: 32 Chuquicamata mines</a:t>
            </a:r>
            <a:endParaRPr lang="fr-FR" sz="2100" dirty="0"/>
          </a:p>
          <a:p>
            <a:r>
              <a:rPr lang="fr-FR" sz="2100" dirty="0" smtClean="0"/>
              <a:t>	</a:t>
            </a:r>
          </a:p>
          <a:p>
            <a:r>
              <a:rPr lang="fr-FR" sz="2100" dirty="0" smtClean="0"/>
              <a:t>	: 21 Chuquicamata mines</a:t>
            </a:r>
          </a:p>
          <a:p>
            <a:endParaRPr lang="fr-FR" sz="2100" dirty="0"/>
          </a:p>
          <a:p>
            <a:r>
              <a:rPr lang="fr-FR" sz="2100" dirty="0" smtClean="0"/>
              <a:t>	: &lt;1 Chuquicamata mine</a:t>
            </a:r>
            <a:endParaRPr lang="fr-FR" sz="2100" dirty="0"/>
          </a:p>
          <a:p>
            <a:endParaRPr lang="fr-FR" dirty="0" smtClean="0"/>
          </a:p>
          <a:p>
            <a:endParaRPr lang="fr-FR" dirty="0"/>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1287" y="3629956"/>
            <a:ext cx="680782" cy="45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897" b="2203"/>
          <a:stretch/>
        </p:blipFill>
        <p:spPr bwMode="auto">
          <a:xfrm>
            <a:off x="8341287" y="4238257"/>
            <a:ext cx="688594" cy="46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28"/>
          <a:stretch/>
        </p:blipFill>
        <p:spPr bwMode="auto">
          <a:xfrm>
            <a:off x="8341287" y="4846558"/>
            <a:ext cx="749305" cy="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Works at Codelco’s iconic Chuquicamata mine down too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387" y="954787"/>
            <a:ext cx="7992242" cy="501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713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58103"/>
            <a:ext cx="10515600" cy="1325563"/>
          </a:xfrm>
        </p:spPr>
        <p:txBody>
          <a:bodyPr/>
          <a:lstStyle/>
          <a:p>
            <a:r>
              <a:rPr lang="fr-BE" dirty="0" err="1" smtClean="0"/>
              <a:t>Why</a:t>
            </a:r>
            <a:r>
              <a:rPr lang="fr-BE" dirty="0" smtClean="0"/>
              <a:t> are </a:t>
            </a:r>
            <a:r>
              <a:rPr lang="fr-BE" dirty="0" err="1" smtClean="0"/>
              <a:t>we</a:t>
            </a:r>
            <a:r>
              <a:rPr lang="fr-BE" dirty="0" smtClean="0"/>
              <a:t> not </a:t>
            </a:r>
            <a:r>
              <a:rPr lang="fr-BE" dirty="0" err="1" smtClean="0"/>
              <a:t>including</a:t>
            </a:r>
            <a:r>
              <a:rPr lang="fr-BE" dirty="0" smtClean="0"/>
              <a:t> </a:t>
            </a:r>
            <a:r>
              <a:rPr lang="fr-BE" dirty="0" err="1" smtClean="0"/>
              <a:t>biomass</a:t>
            </a:r>
            <a:r>
              <a:rPr lang="fr-BE" dirty="0" smtClean="0"/>
              <a:t>?</a:t>
            </a:r>
            <a:endParaRPr lang="en-US"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5</a:t>
            </a:fld>
            <a:endParaRPr lang="de-DE"/>
          </a:p>
        </p:txBody>
      </p:sp>
      <p:sp>
        <p:nvSpPr>
          <p:cNvPr id="4" name="Titre 1"/>
          <p:cNvSpPr txBox="1">
            <a:spLocks/>
          </p:cNvSpPr>
          <p:nvPr/>
        </p:nvSpPr>
        <p:spPr>
          <a:xfrm>
            <a:off x="265523" y="1480008"/>
            <a:ext cx="5729924" cy="48763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500" dirty="0" smtClean="0">
                <a:latin typeface="+mn-lt"/>
              </a:rPr>
              <a:t>A </a:t>
            </a:r>
            <a:r>
              <a:rPr lang="fr-BE" sz="2500" dirty="0" err="1" smtClean="0">
                <a:latin typeface="+mn-lt"/>
              </a:rPr>
              <a:t>typical</a:t>
            </a:r>
            <a:r>
              <a:rPr lang="fr-BE" sz="2500" dirty="0" smtClean="0">
                <a:latin typeface="+mn-lt"/>
              </a:rPr>
              <a:t> </a:t>
            </a:r>
            <a:r>
              <a:rPr lang="fr-BE" sz="2500" dirty="0" err="1" smtClean="0">
                <a:latin typeface="+mn-lt"/>
              </a:rPr>
              <a:t>forest</a:t>
            </a:r>
            <a:r>
              <a:rPr lang="fr-BE" sz="2500" dirty="0" smtClean="0">
                <a:latin typeface="+mn-lt"/>
              </a:rPr>
              <a:t> </a:t>
            </a:r>
            <a:r>
              <a:rPr lang="fr-BE" sz="2500" dirty="0" err="1" smtClean="0">
                <a:latin typeface="+mn-lt"/>
              </a:rPr>
              <a:t>can</a:t>
            </a:r>
            <a:r>
              <a:rPr lang="fr-BE" sz="2500" dirty="0" smtClean="0">
                <a:latin typeface="+mn-lt"/>
              </a:rPr>
              <a:t> </a:t>
            </a:r>
            <a:r>
              <a:rPr lang="fr-BE" sz="2500" dirty="0" err="1" smtClean="0">
                <a:latin typeface="+mn-lt"/>
              </a:rPr>
              <a:t>absorb</a:t>
            </a:r>
            <a:r>
              <a:rPr lang="fr-BE" sz="2500" dirty="0" smtClean="0">
                <a:latin typeface="+mn-lt"/>
              </a:rPr>
              <a:t> </a:t>
            </a:r>
            <a:r>
              <a:rPr lang="fr-BE" sz="2500" dirty="0" err="1" smtClean="0">
                <a:latin typeface="+mn-lt"/>
              </a:rPr>
              <a:t>energy</a:t>
            </a:r>
            <a:r>
              <a:rPr lang="fr-BE" sz="2500" dirty="0" smtClean="0">
                <a:latin typeface="+mn-lt"/>
              </a:rPr>
              <a:t> </a:t>
            </a:r>
            <a:r>
              <a:rPr lang="fr-BE" sz="2500" dirty="0" err="1" smtClean="0">
                <a:latin typeface="+mn-lt"/>
              </a:rPr>
              <a:t>from</a:t>
            </a:r>
            <a:r>
              <a:rPr lang="fr-BE" sz="2500" dirty="0" smtClean="0">
                <a:latin typeface="+mn-lt"/>
              </a:rPr>
              <a:t> the </a:t>
            </a:r>
            <a:r>
              <a:rPr lang="fr-BE" sz="2500" dirty="0" err="1" smtClean="0">
                <a:latin typeface="+mn-lt"/>
              </a:rPr>
              <a:t>sun</a:t>
            </a:r>
            <a:r>
              <a:rPr lang="fr-BE" sz="2500" dirty="0" smtClean="0">
                <a:latin typeface="+mn-lt"/>
              </a:rPr>
              <a:t> at an </a:t>
            </a:r>
            <a:r>
              <a:rPr lang="fr-BE" sz="2500" dirty="0" err="1" smtClean="0">
                <a:latin typeface="+mn-lt"/>
              </a:rPr>
              <a:t>average</a:t>
            </a:r>
            <a:r>
              <a:rPr lang="fr-BE" sz="2500" dirty="0" smtClean="0">
                <a:latin typeface="+mn-lt"/>
              </a:rPr>
              <a:t> rate of 0.2 W/m</a:t>
            </a:r>
            <a:r>
              <a:rPr lang="fr-BE" sz="2500" baseline="30000" dirty="0" smtClean="0">
                <a:latin typeface="+mn-lt"/>
              </a:rPr>
              <a:t>2</a:t>
            </a:r>
            <a:r>
              <a:rPr lang="fr-BE" sz="2500" dirty="0">
                <a:latin typeface="+mn-lt"/>
              </a:rPr>
              <a:t> </a:t>
            </a:r>
            <a:r>
              <a:rPr lang="fr-BE" sz="2500" dirty="0" smtClean="0">
                <a:latin typeface="+mn-lt"/>
              </a:rPr>
              <a:t>(</a:t>
            </a:r>
            <a:r>
              <a:rPr lang="fr-BE" sz="2500" dirty="0" err="1" smtClean="0">
                <a:latin typeface="+mn-lt"/>
              </a:rPr>
              <a:t>photovoltaic</a:t>
            </a:r>
            <a:r>
              <a:rPr lang="fr-BE" sz="2500" dirty="0" smtClean="0">
                <a:latin typeface="+mn-lt"/>
              </a:rPr>
              <a:t> panels </a:t>
            </a:r>
            <a:r>
              <a:rPr lang="fr-BE" sz="2500" dirty="0" err="1" smtClean="0">
                <a:latin typeface="+mn-lt"/>
              </a:rPr>
              <a:t>can</a:t>
            </a:r>
            <a:r>
              <a:rPr lang="fr-BE" sz="2500" dirty="0" smtClean="0">
                <a:latin typeface="+mn-lt"/>
              </a:rPr>
              <a:t> </a:t>
            </a:r>
            <a:r>
              <a:rPr lang="fr-BE" sz="2500" dirty="0" err="1" smtClean="0">
                <a:latin typeface="+mn-lt"/>
              </a:rPr>
              <a:t>harvest</a:t>
            </a:r>
            <a:r>
              <a:rPr lang="fr-BE" sz="2500" dirty="0" smtClean="0">
                <a:latin typeface="+mn-lt"/>
              </a:rPr>
              <a:t> 50 W/m</a:t>
            </a:r>
            <a:r>
              <a:rPr lang="fr-BE" sz="2500" baseline="30000" dirty="0" smtClean="0">
                <a:latin typeface="+mn-lt"/>
              </a:rPr>
              <a:t>2</a:t>
            </a:r>
            <a:r>
              <a:rPr lang="fr-BE" sz="2500" dirty="0">
                <a:latin typeface="+mn-lt"/>
              </a:rPr>
              <a:t> </a:t>
            </a:r>
            <a:r>
              <a:rPr lang="fr-BE" sz="2500" dirty="0" smtClean="0">
                <a:latin typeface="+mn-lt"/>
              </a:rPr>
              <a:t>in the best locations).</a:t>
            </a:r>
            <a:endParaRPr lang="fr-BE" sz="2500" baseline="30000" dirty="0" smtClean="0">
              <a:latin typeface="+mn-lt"/>
            </a:endParaRPr>
          </a:p>
          <a:p>
            <a:endParaRPr lang="fr-BE" sz="2500" dirty="0" smtClean="0">
              <a:latin typeface="+mn-lt"/>
            </a:endParaRPr>
          </a:p>
          <a:p>
            <a:endParaRPr lang="fr-BE" sz="2500" dirty="0" smtClean="0">
              <a:latin typeface="+mn-lt"/>
            </a:endParaRPr>
          </a:p>
          <a:p>
            <a:r>
              <a:rPr lang="fr-BE" sz="2500" dirty="0">
                <a:latin typeface="+mn-lt"/>
              </a:rPr>
              <a:t>For </a:t>
            </a:r>
            <a:r>
              <a:rPr lang="fr-BE" sz="2500" dirty="0" err="1">
                <a:latin typeface="+mn-lt"/>
              </a:rPr>
              <a:t>producing</a:t>
            </a:r>
            <a:r>
              <a:rPr lang="fr-BE" sz="2500" dirty="0">
                <a:latin typeface="+mn-lt"/>
              </a:rPr>
              <a:t> 111000 TWh of </a:t>
            </a:r>
            <a:r>
              <a:rPr lang="fr-BE" sz="2500" dirty="0" err="1">
                <a:latin typeface="+mn-lt"/>
              </a:rPr>
              <a:t>energy</a:t>
            </a:r>
            <a:r>
              <a:rPr lang="fr-BE" sz="2500" dirty="0">
                <a:latin typeface="+mn-lt"/>
              </a:rPr>
              <a:t>, </a:t>
            </a:r>
            <a:endParaRPr lang="fr-BE" sz="2500" dirty="0" smtClean="0">
              <a:latin typeface="+mn-lt"/>
            </a:endParaRPr>
          </a:p>
          <a:p>
            <a:r>
              <a:rPr lang="fr-BE" sz="2500" dirty="0" smtClean="0">
                <a:solidFill>
                  <a:srgbClr val="FF0000"/>
                </a:solidFill>
                <a:latin typeface="+mn-lt"/>
              </a:rPr>
              <a:t>63 million km² </a:t>
            </a:r>
            <a:r>
              <a:rPr lang="fr-BE" sz="2500" dirty="0" smtClean="0">
                <a:latin typeface="+mn-lt"/>
              </a:rPr>
              <a:t>of </a:t>
            </a:r>
            <a:r>
              <a:rPr lang="fr-BE" sz="2500" dirty="0" err="1" smtClean="0">
                <a:latin typeface="+mn-lt"/>
              </a:rPr>
              <a:t>forest</a:t>
            </a:r>
            <a:r>
              <a:rPr lang="fr-BE" sz="2500" dirty="0" smtClean="0">
                <a:latin typeface="+mn-lt"/>
              </a:rPr>
              <a:t> </a:t>
            </a:r>
            <a:r>
              <a:rPr lang="fr-BE" sz="2500" dirty="0" err="1" smtClean="0">
                <a:latin typeface="+mn-lt"/>
              </a:rPr>
              <a:t>is</a:t>
            </a:r>
            <a:r>
              <a:rPr lang="fr-BE" sz="2500" dirty="0" smtClean="0">
                <a:latin typeface="+mn-lt"/>
              </a:rPr>
              <a:t>  </a:t>
            </a:r>
            <a:r>
              <a:rPr lang="fr-BE" sz="2500" dirty="0" err="1" smtClean="0">
                <a:latin typeface="+mn-lt"/>
              </a:rPr>
              <a:t>needed</a:t>
            </a:r>
            <a:r>
              <a:rPr lang="fr-BE" sz="2500" dirty="0" smtClean="0">
                <a:latin typeface="+mn-lt"/>
              </a:rPr>
              <a:t>. </a:t>
            </a:r>
          </a:p>
          <a:p>
            <a:endParaRPr lang="fr-BE" sz="2500" dirty="0">
              <a:latin typeface="+mn-lt"/>
            </a:endParaRPr>
          </a:p>
          <a:p>
            <a:endParaRPr lang="fr-BE" sz="2500" dirty="0" smtClean="0">
              <a:latin typeface="+mn-lt"/>
            </a:endParaRPr>
          </a:p>
          <a:p>
            <a:r>
              <a:rPr lang="fr-BE" sz="2500" dirty="0" err="1" smtClean="0">
                <a:latin typeface="+mn-lt"/>
              </a:rPr>
              <a:t>Earth’s</a:t>
            </a:r>
            <a:r>
              <a:rPr lang="fr-BE" sz="2500" dirty="0" smtClean="0">
                <a:latin typeface="+mn-lt"/>
              </a:rPr>
              <a:t> surface: </a:t>
            </a:r>
            <a:r>
              <a:rPr lang="fr-BE" sz="2500" dirty="0">
                <a:latin typeface="+mn-lt"/>
              </a:rPr>
              <a:t>510,1 </a:t>
            </a:r>
            <a:r>
              <a:rPr lang="fr-BE" sz="2500" dirty="0" smtClean="0">
                <a:latin typeface="+mn-lt"/>
              </a:rPr>
              <a:t>million km²</a:t>
            </a:r>
          </a:p>
          <a:p>
            <a:r>
              <a:rPr lang="fr-BE" sz="2500" dirty="0" err="1" smtClean="0">
                <a:latin typeface="+mn-lt"/>
              </a:rPr>
              <a:t>Ocean</a:t>
            </a:r>
            <a:r>
              <a:rPr lang="fr-BE" sz="2500" dirty="0" smtClean="0">
                <a:latin typeface="+mn-lt"/>
              </a:rPr>
              <a:t> surface: 360 million km²</a:t>
            </a:r>
          </a:p>
          <a:p>
            <a:r>
              <a:rPr lang="fr-BE" sz="2500" dirty="0" smtClean="0">
                <a:latin typeface="+mn-lt"/>
              </a:rPr>
              <a:t>Land </a:t>
            </a:r>
            <a:r>
              <a:rPr lang="fr-BE" sz="2500" dirty="0">
                <a:latin typeface="+mn-lt"/>
              </a:rPr>
              <a:t>surface: 134 </a:t>
            </a:r>
            <a:r>
              <a:rPr lang="fr-BE" sz="2500" dirty="0" smtClean="0">
                <a:latin typeface="+mn-lt"/>
              </a:rPr>
              <a:t>million km²</a:t>
            </a:r>
          </a:p>
          <a:p>
            <a:r>
              <a:rPr lang="fr-BE" sz="2500" dirty="0" smtClean="0">
                <a:latin typeface="+mn-lt"/>
              </a:rPr>
              <a:t>Forest </a:t>
            </a:r>
            <a:r>
              <a:rPr lang="fr-BE" sz="2500" dirty="0">
                <a:latin typeface="+mn-lt"/>
              </a:rPr>
              <a:t>surface: 40 </a:t>
            </a:r>
            <a:r>
              <a:rPr lang="fr-BE" sz="2500" dirty="0" smtClean="0">
                <a:latin typeface="+mn-lt"/>
              </a:rPr>
              <a:t>million </a:t>
            </a:r>
            <a:r>
              <a:rPr lang="fr-BE" sz="2500" dirty="0">
                <a:latin typeface="+mn-lt"/>
              </a:rPr>
              <a:t>km²</a:t>
            </a:r>
          </a:p>
          <a:p>
            <a:endParaRPr lang="fr-BE" sz="2500" dirty="0">
              <a:latin typeface="+mn-lt"/>
            </a:endParaRPr>
          </a:p>
          <a:p>
            <a:endParaRPr lang="fr-BE" sz="2500" dirty="0" smtClean="0">
              <a:latin typeface="+mn-lt"/>
            </a:endParaRPr>
          </a:p>
        </p:txBody>
      </p:sp>
      <p:pic>
        <p:nvPicPr>
          <p:cNvPr id="5" name="Image 4"/>
          <p:cNvPicPr>
            <a:picLocks noChangeAspect="1"/>
          </p:cNvPicPr>
          <p:nvPr/>
        </p:nvPicPr>
        <p:blipFill>
          <a:blip r:embed="rId2"/>
          <a:stretch>
            <a:fillRect/>
          </a:stretch>
        </p:blipFill>
        <p:spPr>
          <a:xfrm>
            <a:off x="6406053" y="1480008"/>
            <a:ext cx="4872333" cy="4376347"/>
          </a:xfrm>
          <a:prstGeom prst="rect">
            <a:avLst/>
          </a:prstGeom>
        </p:spPr>
      </p:pic>
      <p:sp>
        <p:nvSpPr>
          <p:cNvPr id="6" name="Rectangle 5"/>
          <p:cNvSpPr/>
          <p:nvPr/>
        </p:nvSpPr>
        <p:spPr>
          <a:xfrm>
            <a:off x="76200" y="6568898"/>
            <a:ext cx="10885714" cy="261610"/>
          </a:xfrm>
          <a:prstGeom prst="rect">
            <a:avLst/>
          </a:prstGeom>
        </p:spPr>
        <p:txBody>
          <a:bodyPr wrap="square">
            <a:spAutoFit/>
          </a:bodyPr>
          <a:lstStyle/>
          <a:p>
            <a:r>
              <a:rPr lang="en-US" sz="1100" dirty="0" smtClean="0"/>
              <a:t>Source: </a:t>
            </a:r>
            <a:r>
              <a:rPr lang="en-US" sz="1100" dirty="0" smtClean="0">
                <a:hlinkClick r:id="rId3"/>
              </a:rPr>
              <a:t>https</a:t>
            </a:r>
            <a:r>
              <a:rPr lang="en-US" sz="1100" dirty="0">
                <a:hlinkClick r:id="rId3"/>
              </a:rPr>
              <a:t>://metro.co.uk/2019/04/19/heartbreaking-moment-orangutan-takes-digger-david-attenboroughs-new-documentary-9258461/</a:t>
            </a:r>
            <a:endParaRPr lang="en-US" sz="1100" dirty="0"/>
          </a:p>
        </p:txBody>
      </p:sp>
    </p:spTree>
    <p:extLst>
      <p:ext uri="{BB962C8B-B14F-4D97-AF65-F5344CB8AC3E}">
        <p14:creationId xmlns:p14="http://schemas.microsoft.com/office/powerpoint/2010/main" val="6628827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50</a:t>
            </a:fld>
            <a:endParaRPr lang="de-DE"/>
          </a:p>
        </p:txBody>
      </p:sp>
      <p:pic>
        <p:nvPicPr>
          <p:cNvPr id="5" name="Image 4"/>
          <p:cNvPicPr>
            <a:picLocks noChangeAspect="1"/>
          </p:cNvPicPr>
          <p:nvPr/>
        </p:nvPicPr>
        <p:blipFill rotWithShape="1">
          <a:blip r:embed="rId2"/>
          <a:srcRect b="4330"/>
          <a:stretch/>
        </p:blipFill>
        <p:spPr>
          <a:xfrm>
            <a:off x="733925" y="753676"/>
            <a:ext cx="6184482" cy="5490713"/>
          </a:xfrm>
          <a:prstGeom prst="rect">
            <a:avLst/>
          </a:prstGeom>
        </p:spPr>
      </p:pic>
      <p:sp>
        <p:nvSpPr>
          <p:cNvPr id="7" name="ZoneTexte 6"/>
          <p:cNvSpPr txBox="1"/>
          <p:nvPr/>
        </p:nvSpPr>
        <p:spPr>
          <a:xfrm>
            <a:off x="7712241" y="2486127"/>
            <a:ext cx="4239136" cy="1815882"/>
          </a:xfrm>
          <a:prstGeom prst="rect">
            <a:avLst/>
          </a:prstGeom>
          <a:noFill/>
        </p:spPr>
        <p:txBody>
          <a:bodyPr wrap="square" rtlCol="0">
            <a:spAutoFit/>
          </a:bodyPr>
          <a:lstStyle/>
          <a:p>
            <a:r>
              <a:rPr lang="fr-FR" sz="2800" dirty="0" smtClean="0"/>
              <a:t>Is </a:t>
            </a:r>
            <a:r>
              <a:rPr lang="fr-FR" sz="2800" dirty="0" err="1" smtClean="0"/>
              <a:t>extracting</a:t>
            </a:r>
            <a:r>
              <a:rPr lang="fr-FR" sz="2800" dirty="0" smtClean="0"/>
              <a:t> </a:t>
            </a:r>
            <a:r>
              <a:rPr lang="fr-FR" sz="2800" dirty="0" err="1" smtClean="0"/>
              <a:t>raw</a:t>
            </a:r>
            <a:r>
              <a:rPr lang="fr-FR" sz="2800" dirty="0" smtClean="0"/>
              <a:t> </a:t>
            </a:r>
            <a:r>
              <a:rPr lang="fr-FR" sz="2800" dirty="0" err="1" smtClean="0"/>
              <a:t>materials</a:t>
            </a:r>
            <a:r>
              <a:rPr lang="fr-FR" sz="2800" dirty="0" smtClean="0"/>
              <a:t> an </a:t>
            </a:r>
            <a:r>
              <a:rPr lang="fr-FR" sz="2800" dirty="0" err="1" smtClean="0"/>
              <a:t>environmental</a:t>
            </a:r>
            <a:r>
              <a:rPr lang="fr-FR" sz="2800" dirty="0" smtClean="0"/>
              <a:t> </a:t>
            </a:r>
            <a:r>
              <a:rPr lang="fr-FR" sz="2800" dirty="0" err="1" smtClean="0"/>
              <a:t>problem</a:t>
            </a:r>
            <a:r>
              <a:rPr lang="fr-FR" sz="2800" dirty="0" smtClean="0"/>
              <a:t> if the </a:t>
            </a:r>
            <a:r>
              <a:rPr lang="fr-FR" sz="2800" dirty="0" err="1" smtClean="0"/>
              <a:t>mining</a:t>
            </a:r>
            <a:r>
              <a:rPr lang="fr-FR" sz="2800" dirty="0" smtClean="0"/>
              <a:t> </a:t>
            </a:r>
            <a:r>
              <a:rPr lang="fr-FR" sz="2800" dirty="0" err="1" smtClean="0"/>
              <a:t>industry</a:t>
            </a:r>
            <a:r>
              <a:rPr lang="fr-FR" sz="2800" dirty="0" smtClean="0"/>
              <a:t> </a:t>
            </a:r>
            <a:r>
              <a:rPr lang="fr-FR" sz="2800" dirty="0" err="1" smtClean="0"/>
              <a:t>goes</a:t>
            </a:r>
            <a:r>
              <a:rPr lang="fr-FR" sz="2800" dirty="0" smtClean="0"/>
              <a:t> green?</a:t>
            </a:r>
          </a:p>
        </p:txBody>
      </p:sp>
    </p:spTree>
    <p:extLst>
      <p:ext uri="{BB962C8B-B14F-4D97-AF65-F5344CB8AC3E}">
        <p14:creationId xmlns:p14="http://schemas.microsoft.com/office/powerpoint/2010/main" val="1710897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51</a:t>
            </a:fld>
            <a:endParaRPr lang="de-DE"/>
          </a:p>
        </p:txBody>
      </p:sp>
      <p:pic>
        <p:nvPicPr>
          <p:cNvPr id="6" name="Image 5"/>
          <p:cNvPicPr>
            <a:picLocks noChangeAspect="1"/>
          </p:cNvPicPr>
          <p:nvPr/>
        </p:nvPicPr>
        <p:blipFill>
          <a:blip r:embed="rId2"/>
          <a:stretch>
            <a:fillRect/>
          </a:stretch>
        </p:blipFill>
        <p:spPr>
          <a:xfrm>
            <a:off x="397543" y="1007998"/>
            <a:ext cx="5656748" cy="5713477"/>
          </a:xfrm>
          <a:prstGeom prst="rect">
            <a:avLst/>
          </a:prstGeom>
        </p:spPr>
      </p:pic>
      <p:sp>
        <p:nvSpPr>
          <p:cNvPr id="8" name="Rectangle 7"/>
          <p:cNvSpPr/>
          <p:nvPr/>
        </p:nvSpPr>
        <p:spPr>
          <a:xfrm>
            <a:off x="7805968" y="1405288"/>
            <a:ext cx="4090855" cy="923330"/>
          </a:xfrm>
          <a:prstGeom prst="rect">
            <a:avLst/>
          </a:prstGeom>
        </p:spPr>
        <p:txBody>
          <a:bodyPr wrap="square">
            <a:spAutoFit/>
          </a:bodyPr>
          <a:lstStyle/>
          <a:p>
            <a:r>
              <a:rPr lang="en-US" dirty="0" smtClean="0">
                <a:solidFill>
                  <a:srgbClr val="333333"/>
                </a:solidFill>
                <a:latin typeface="Roboto"/>
              </a:rPr>
              <a:t>LLW: L</a:t>
            </a:r>
            <a:r>
              <a:rPr lang="en-US" dirty="0" smtClean="0"/>
              <a:t>ow-level </a:t>
            </a:r>
            <a:r>
              <a:rPr lang="en-US" dirty="0"/>
              <a:t>radioactive </a:t>
            </a:r>
            <a:r>
              <a:rPr lang="en-US" dirty="0" smtClean="0"/>
              <a:t>waste</a:t>
            </a:r>
          </a:p>
          <a:p>
            <a:r>
              <a:rPr lang="fr-BE" dirty="0" smtClean="0"/>
              <a:t>ILW: </a:t>
            </a:r>
            <a:r>
              <a:rPr lang="fr-BE" dirty="0" err="1" smtClean="0"/>
              <a:t>Intermediate-level</a:t>
            </a:r>
            <a:r>
              <a:rPr lang="fr-BE" dirty="0" smtClean="0"/>
              <a:t> radioactive </a:t>
            </a:r>
            <a:r>
              <a:rPr lang="fr-BE" dirty="0" err="1" smtClean="0"/>
              <a:t>waste</a:t>
            </a:r>
            <a:endParaRPr lang="fr-BE" dirty="0" smtClean="0"/>
          </a:p>
          <a:p>
            <a:r>
              <a:rPr lang="fr-BE" dirty="0" smtClean="0"/>
              <a:t>HLW: High-</a:t>
            </a:r>
            <a:r>
              <a:rPr lang="fr-BE" dirty="0" err="1" smtClean="0"/>
              <a:t>level</a:t>
            </a:r>
            <a:r>
              <a:rPr lang="fr-BE" dirty="0" smtClean="0"/>
              <a:t> radioactive </a:t>
            </a:r>
            <a:r>
              <a:rPr lang="fr-BE" dirty="0" err="1" smtClean="0"/>
              <a:t>waste</a:t>
            </a:r>
            <a:endParaRPr lang="en-US" dirty="0"/>
          </a:p>
        </p:txBody>
      </p:sp>
      <p:sp>
        <p:nvSpPr>
          <p:cNvPr id="9" name="Titre 1"/>
          <p:cNvSpPr>
            <a:spLocks noGrp="1"/>
          </p:cNvSpPr>
          <p:nvPr>
            <p:ph type="title"/>
          </p:nvPr>
        </p:nvSpPr>
        <p:spPr>
          <a:xfrm>
            <a:off x="1744517" y="-213029"/>
            <a:ext cx="10515600" cy="1325563"/>
          </a:xfrm>
        </p:spPr>
        <p:txBody>
          <a:bodyPr>
            <a:normAutofit/>
          </a:bodyPr>
          <a:lstStyle/>
          <a:p>
            <a:r>
              <a:rPr lang="fr-FR" sz="3200" dirty="0" smtClean="0">
                <a:latin typeface="+mn-lt"/>
              </a:rPr>
              <a:t>Handling </a:t>
            </a:r>
            <a:r>
              <a:rPr lang="fr-FR" sz="3200" dirty="0" err="1" smtClean="0">
                <a:latin typeface="+mn-lt"/>
              </a:rPr>
              <a:t>nuclear</a:t>
            </a:r>
            <a:r>
              <a:rPr lang="fr-FR" sz="3200" dirty="0" smtClean="0">
                <a:latin typeface="+mn-lt"/>
              </a:rPr>
              <a:t> </a:t>
            </a:r>
            <a:r>
              <a:rPr lang="fr-FR" sz="3200" dirty="0" err="1" smtClean="0">
                <a:latin typeface="+mn-lt"/>
              </a:rPr>
              <a:t>waste</a:t>
            </a:r>
            <a:r>
              <a:rPr lang="fr-FR" sz="3200" dirty="0" smtClean="0">
                <a:latin typeface="+mn-lt"/>
              </a:rPr>
              <a:t>: </a:t>
            </a:r>
            <a:r>
              <a:rPr lang="fr-FR" sz="3200" dirty="0">
                <a:latin typeface="+mn-lt"/>
              </a:rPr>
              <a:t>T</a:t>
            </a:r>
            <a:r>
              <a:rPr lang="fr-FR" sz="3200" dirty="0" smtClean="0">
                <a:latin typeface="+mn-lt"/>
              </a:rPr>
              <a:t>he standard </a:t>
            </a:r>
            <a:r>
              <a:rPr lang="fr-FR" sz="3200" dirty="0" err="1" smtClean="0">
                <a:latin typeface="+mn-lt"/>
              </a:rPr>
              <a:t>approach</a:t>
            </a:r>
            <a:r>
              <a:rPr lang="fr-FR" sz="3200" dirty="0" smtClean="0">
                <a:latin typeface="+mn-lt"/>
              </a:rPr>
              <a:t> </a:t>
            </a:r>
            <a:endParaRPr lang="fr-FR" sz="3200" dirty="0">
              <a:latin typeface="+mn-lt"/>
            </a:endParaRPr>
          </a:p>
        </p:txBody>
      </p:sp>
      <p:cxnSp>
        <p:nvCxnSpPr>
          <p:cNvPr id="11" name="Connecteur droit avec flèche 10"/>
          <p:cNvCxnSpPr/>
          <p:nvPr/>
        </p:nvCxnSpPr>
        <p:spPr>
          <a:xfrm flipH="1">
            <a:off x="6068729" y="4475747"/>
            <a:ext cx="787266" cy="96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002317" y="3147517"/>
            <a:ext cx="4894506" cy="3785652"/>
          </a:xfrm>
          <a:prstGeom prst="rect">
            <a:avLst/>
          </a:prstGeom>
        </p:spPr>
        <p:txBody>
          <a:bodyPr wrap="square">
            <a:spAutoFit/>
          </a:bodyPr>
          <a:lstStyle/>
          <a:p>
            <a:r>
              <a:rPr lang="fr-BE" sz="2400" dirty="0" smtClean="0"/>
              <a:t>This </a:t>
            </a:r>
            <a:r>
              <a:rPr lang="fr-BE" sz="2400" dirty="0" err="1" smtClean="0"/>
              <a:t>is</a:t>
            </a:r>
            <a:r>
              <a:rPr lang="fr-BE" sz="2400" dirty="0" smtClean="0"/>
              <a:t> </a:t>
            </a:r>
            <a:r>
              <a:rPr lang="fr-BE" sz="2400" dirty="0" err="1" smtClean="0"/>
              <a:t>highly</a:t>
            </a:r>
            <a:r>
              <a:rPr lang="fr-BE" sz="2400" dirty="0" smtClean="0"/>
              <a:t> </a:t>
            </a:r>
            <a:r>
              <a:rPr lang="fr-BE" sz="2400" dirty="0" err="1" smtClean="0"/>
              <a:t>controversial</a:t>
            </a:r>
            <a:r>
              <a:rPr lang="fr-BE" sz="2400" dirty="0" smtClean="0"/>
              <a:t>.</a:t>
            </a:r>
          </a:p>
          <a:p>
            <a:endParaRPr lang="fr-BE" sz="2400" dirty="0"/>
          </a:p>
          <a:p>
            <a:r>
              <a:rPr lang="fr-BE" sz="2400" dirty="0" smtClean="0"/>
              <a:t>The </a:t>
            </a:r>
            <a:r>
              <a:rPr lang="fr-BE" sz="2400" dirty="0" err="1" smtClean="0"/>
              <a:t>amount</a:t>
            </a:r>
            <a:r>
              <a:rPr lang="fr-BE" sz="2400" dirty="0" smtClean="0"/>
              <a:t> of HLW </a:t>
            </a:r>
            <a:r>
              <a:rPr lang="fr-BE" sz="2400" dirty="0" err="1" smtClean="0"/>
              <a:t>could</a:t>
            </a:r>
            <a:r>
              <a:rPr lang="fr-BE" sz="2400" dirty="0" smtClean="0"/>
              <a:t> </a:t>
            </a:r>
            <a:r>
              <a:rPr lang="fr-BE" sz="2400" dirty="0" err="1" smtClean="0"/>
              <a:t>be</a:t>
            </a:r>
            <a:r>
              <a:rPr lang="fr-BE" sz="2400" dirty="0" smtClean="0"/>
              <a:t> </a:t>
            </a:r>
            <a:r>
              <a:rPr lang="fr-BE" sz="2400" dirty="0" err="1" smtClean="0"/>
              <a:t>greatly</a:t>
            </a:r>
            <a:r>
              <a:rPr lang="fr-BE" sz="2400" dirty="0" smtClean="0"/>
              <a:t> </a:t>
            </a:r>
            <a:r>
              <a:rPr lang="fr-BE" sz="2400" dirty="0" err="1" smtClean="0"/>
              <a:t>reduced</a:t>
            </a:r>
            <a:r>
              <a:rPr lang="fr-BE" sz="2400" dirty="0" smtClean="0"/>
              <a:t> by </a:t>
            </a:r>
            <a:r>
              <a:rPr lang="fr-BE" sz="2400" dirty="0" err="1" smtClean="0"/>
              <a:t>reprocessing</a:t>
            </a:r>
            <a:r>
              <a:rPr lang="fr-BE" sz="2400" dirty="0" smtClean="0"/>
              <a:t> </a:t>
            </a:r>
            <a:r>
              <a:rPr lang="fr-BE" sz="2400" dirty="0" err="1" smtClean="0"/>
              <a:t>spent</a:t>
            </a:r>
            <a:r>
              <a:rPr lang="fr-BE" sz="2400" dirty="0" smtClean="0"/>
              <a:t> fuel and </a:t>
            </a:r>
            <a:r>
              <a:rPr lang="fr-BE" sz="2400" dirty="0" err="1" smtClean="0"/>
              <a:t>burning</a:t>
            </a:r>
            <a:r>
              <a:rPr lang="fr-BE" sz="2400" dirty="0" smtClean="0"/>
              <a:t> minor actinides in </a:t>
            </a:r>
            <a:r>
              <a:rPr lang="fr-BE" sz="2400" dirty="0" err="1" smtClean="0"/>
              <a:t>fast</a:t>
            </a:r>
            <a:r>
              <a:rPr lang="fr-BE" sz="2400" dirty="0" smtClean="0"/>
              <a:t>-neutron </a:t>
            </a:r>
            <a:r>
              <a:rPr lang="fr-BE" sz="2400" dirty="0" err="1" smtClean="0"/>
              <a:t>reactors</a:t>
            </a:r>
            <a:r>
              <a:rPr lang="fr-BE" sz="2400" dirty="0"/>
              <a:t> </a:t>
            </a:r>
            <a:r>
              <a:rPr lang="fr-BE" sz="2400" dirty="0" smtClean="0"/>
              <a:t>(full </a:t>
            </a:r>
            <a:r>
              <a:rPr lang="fr-BE" sz="2400" dirty="0" err="1" smtClean="0"/>
              <a:t>nuclear</a:t>
            </a:r>
            <a:r>
              <a:rPr lang="fr-BE" sz="2400" dirty="0" smtClean="0"/>
              <a:t> cycle).</a:t>
            </a:r>
          </a:p>
          <a:p>
            <a:endParaRPr lang="fr-BE" sz="2400" dirty="0"/>
          </a:p>
          <a:p>
            <a:r>
              <a:rPr lang="fr-BE" sz="2400" dirty="0" err="1" smtClean="0"/>
              <a:t>Reprocessing</a:t>
            </a:r>
            <a:r>
              <a:rPr lang="fr-BE" sz="2400" dirty="0" smtClean="0"/>
              <a:t> </a:t>
            </a:r>
            <a:r>
              <a:rPr lang="fr-BE" sz="2400" dirty="0" err="1" smtClean="0"/>
              <a:t>may</a:t>
            </a:r>
            <a:r>
              <a:rPr lang="fr-BE" sz="2400" dirty="0" smtClean="0"/>
              <a:t>, </a:t>
            </a:r>
            <a:r>
              <a:rPr lang="fr-BE" sz="2400" dirty="0" err="1" smtClean="0"/>
              <a:t>however</a:t>
            </a:r>
            <a:r>
              <a:rPr lang="fr-BE" sz="2400" dirty="0" smtClean="0"/>
              <a:t>, </a:t>
            </a:r>
            <a:r>
              <a:rPr lang="fr-BE" sz="2400" dirty="0" err="1" smtClean="0"/>
              <a:t>increase</a:t>
            </a:r>
            <a:r>
              <a:rPr lang="fr-BE" sz="2400" dirty="0" smtClean="0"/>
              <a:t> the volume of radioactive </a:t>
            </a:r>
            <a:r>
              <a:rPr lang="fr-BE" sz="2400" dirty="0" err="1" smtClean="0"/>
              <a:t>material</a:t>
            </a:r>
            <a:r>
              <a:rPr lang="fr-BE" sz="2400" dirty="0" smtClean="0"/>
              <a:t> due to contamination. </a:t>
            </a:r>
            <a:endParaRPr lang="en-US" sz="2400" dirty="0"/>
          </a:p>
        </p:txBody>
      </p:sp>
    </p:spTree>
    <p:extLst>
      <p:ext uri="{BB962C8B-B14F-4D97-AF65-F5344CB8AC3E}">
        <p14:creationId xmlns:p14="http://schemas.microsoft.com/office/powerpoint/2010/main" val="555058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52</a:t>
            </a:fld>
            <a:endParaRPr lang="de-DE"/>
          </a:p>
        </p:txBody>
      </p:sp>
      <p:pic>
        <p:nvPicPr>
          <p:cNvPr id="2050" name="Picture 2" descr="Installation pour la production de monolit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08" y="1661167"/>
            <a:ext cx="5648459" cy="3735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dules de stock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94" y="1661167"/>
            <a:ext cx="5648459" cy="3735045"/>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a:spLocks noGrp="1"/>
          </p:cNvSpPr>
          <p:nvPr>
            <p:ph type="title"/>
          </p:nvPr>
        </p:nvSpPr>
        <p:spPr>
          <a:xfrm>
            <a:off x="1854324" y="162356"/>
            <a:ext cx="10515600" cy="1325563"/>
          </a:xfrm>
        </p:spPr>
        <p:txBody>
          <a:bodyPr>
            <a:normAutofit/>
          </a:bodyPr>
          <a:lstStyle/>
          <a:p>
            <a:r>
              <a:rPr lang="fr-FR" sz="3200" dirty="0" err="1" smtClean="0">
                <a:latin typeface="+mn-lt"/>
              </a:rPr>
              <a:t>Low-level</a:t>
            </a:r>
            <a:r>
              <a:rPr lang="fr-FR" sz="3200" dirty="0" smtClean="0">
                <a:latin typeface="+mn-lt"/>
              </a:rPr>
              <a:t> surface </a:t>
            </a:r>
            <a:r>
              <a:rPr lang="fr-FR" sz="3200" dirty="0" err="1" smtClean="0">
                <a:latin typeface="+mn-lt"/>
              </a:rPr>
              <a:t>disposal</a:t>
            </a:r>
            <a:r>
              <a:rPr lang="fr-FR" sz="3200" dirty="0" smtClean="0">
                <a:latin typeface="+mn-lt"/>
              </a:rPr>
              <a:t> in </a:t>
            </a:r>
            <a:r>
              <a:rPr lang="fr-FR" sz="3200" dirty="0" smtClean="0">
                <a:latin typeface="+mn-lt"/>
              </a:rPr>
              <a:t>Dessel </a:t>
            </a:r>
            <a:r>
              <a:rPr lang="fr-FR" sz="3200" dirty="0" smtClean="0">
                <a:latin typeface="+mn-lt"/>
              </a:rPr>
              <a:t>(</a:t>
            </a:r>
            <a:r>
              <a:rPr lang="fr-FR" sz="3200" dirty="0" err="1" smtClean="0">
                <a:latin typeface="+mn-lt"/>
              </a:rPr>
              <a:t>Belgium</a:t>
            </a:r>
            <a:r>
              <a:rPr lang="fr-FR" sz="3200" dirty="0" smtClean="0">
                <a:latin typeface="+mn-lt"/>
              </a:rPr>
              <a:t>)</a:t>
            </a:r>
            <a:endParaRPr lang="fr-FR" sz="3200" dirty="0">
              <a:latin typeface="+mn-lt"/>
            </a:endParaRPr>
          </a:p>
        </p:txBody>
      </p:sp>
      <p:sp>
        <p:nvSpPr>
          <p:cNvPr id="8" name="Rectangle 7"/>
          <p:cNvSpPr/>
          <p:nvPr/>
        </p:nvSpPr>
        <p:spPr>
          <a:xfrm>
            <a:off x="396089" y="5506949"/>
            <a:ext cx="5861905" cy="646331"/>
          </a:xfrm>
          <a:prstGeom prst="rect">
            <a:avLst/>
          </a:prstGeom>
        </p:spPr>
        <p:txBody>
          <a:bodyPr wrap="square">
            <a:spAutoFit/>
          </a:bodyPr>
          <a:lstStyle/>
          <a:p>
            <a:r>
              <a:rPr lang="fr-BE" dirty="0" err="1" smtClean="0"/>
              <a:t>Concrete</a:t>
            </a:r>
            <a:r>
              <a:rPr lang="fr-BE" dirty="0" smtClean="0"/>
              <a:t> </a:t>
            </a:r>
            <a:r>
              <a:rPr lang="fr-BE" dirty="0" err="1" smtClean="0"/>
              <a:t>monolith</a:t>
            </a:r>
            <a:r>
              <a:rPr lang="fr-BE" dirty="0" smtClean="0"/>
              <a:t> for </a:t>
            </a:r>
            <a:r>
              <a:rPr lang="fr-BE" dirty="0" err="1" smtClean="0"/>
              <a:t>storing</a:t>
            </a:r>
            <a:r>
              <a:rPr lang="fr-BE" dirty="0" smtClean="0"/>
              <a:t> </a:t>
            </a:r>
            <a:r>
              <a:rPr lang="fr-BE" dirty="0" err="1" smtClean="0"/>
              <a:t>low-level</a:t>
            </a:r>
            <a:r>
              <a:rPr lang="fr-BE" dirty="0" smtClean="0"/>
              <a:t> radioactive </a:t>
            </a:r>
            <a:r>
              <a:rPr lang="fr-BE" dirty="0" err="1" smtClean="0"/>
              <a:t>waste</a:t>
            </a:r>
            <a:r>
              <a:rPr lang="fr-BE" dirty="0" smtClean="0"/>
              <a:t>. </a:t>
            </a:r>
            <a:r>
              <a:rPr lang="fr-BE" dirty="0" err="1" smtClean="0"/>
              <a:t>Artist</a:t>
            </a:r>
            <a:r>
              <a:rPr lang="fr-BE" dirty="0" smtClean="0"/>
              <a:t> </a:t>
            </a:r>
            <a:r>
              <a:rPr lang="fr-BE" dirty="0" err="1" smtClean="0"/>
              <a:t>representation</a:t>
            </a:r>
            <a:r>
              <a:rPr lang="fr-BE" dirty="0" smtClean="0"/>
              <a:t>.</a:t>
            </a:r>
            <a:endParaRPr lang="en-US" dirty="0"/>
          </a:p>
        </p:txBody>
      </p:sp>
    </p:spTree>
    <p:extLst>
      <p:ext uri="{BB962C8B-B14F-4D97-AF65-F5344CB8AC3E}">
        <p14:creationId xmlns:p14="http://schemas.microsoft.com/office/powerpoint/2010/main" val="3023250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0823" y="46036"/>
            <a:ext cx="10515600" cy="1325563"/>
          </a:xfrm>
        </p:spPr>
        <p:txBody>
          <a:bodyPr/>
          <a:lstStyle/>
          <a:p>
            <a:r>
              <a:rPr lang="fr-BE" dirty="0" err="1" smtClean="0"/>
              <a:t>Deep</a:t>
            </a:r>
            <a:r>
              <a:rPr lang="fr-BE" dirty="0" smtClean="0"/>
              <a:t> </a:t>
            </a:r>
            <a:r>
              <a:rPr lang="fr-BE" dirty="0" err="1" smtClean="0"/>
              <a:t>geological</a:t>
            </a:r>
            <a:r>
              <a:rPr lang="fr-BE" dirty="0" smtClean="0"/>
              <a:t> </a:t>
            </a:r>
            <a:r>
              <a:rPr lang="fr-BE" dirty="0" err="1" smtClean="0"/>
              <a:t>disposal</a:t>
            </a:r>
            <a:r>
              <a:rPr lang="fr-BE" dirty="0" smtClean="0"/>
              <a:t> in </a:t>
            </a:r>
            <a:r>
              <a:rPr lang="fr-BE" dirty="0" err="1" smtClean="0"/>
              <a:t>Onkalo</a:t>
            </a:r>
            <a:r>
              <a:rPr lang="fr-BE" dirty="0" smtClean="0"/>
              <a:t> (</a:t>
            </a:r>
            <a:r>
              <a:rPr lang="fr-BE" dirty="0" err="1" smtClean="0"/>
              <a:t>Finland</a:t>
            </a:r>
            <a:r>
              <a:rPr lang="fr-BE" dirty="0" smtClean="0"/>
              <a:t>)</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53</a:t>
            </a:fld>
            <a:endParaRPr lang="de-D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2286" y="2017514"/>
            <a:ext cx="5167312" cy="3875484"/>
          </a:xfrm>
          <a:prstGeom prst="rect">
            <a:avLst/>
          </a:prstGeom>
        </p:spPr>
      </p:pic>
      <p:pic>
        <p:nvPicPr>
          <p:cNvPr id="3076" name="Picture 4" descr="https://upload.wikimedia.org/wikipedia/commons/7/77/Onkalo-kaaviokuv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079" y="2152667"/>
            <a:ext cx="6084721" cy="39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386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905" y="148556"/>
            <a:ext cx="11458074" cy="1325563"/>
          </a:xfrm>
        </p:spPr>
        <p:txBody>
          <a:bodyPr/>
          <a:lstStyle/>
          <a:p>
            <a:r>
              <a:rPr lang="en-US" dirty="0" smtClean="0"/>
              <a:t>Sending long-lived radioactive waste to the Moon </a:t>
            </a:r>
            <a:endParaRPr lang="en-US" dirty="0"/>
          </a:p>
        </p:txBody>
      </p:sp>
      <p:sp>
        <p:nvSpPr>
          <p:cNvPr id="3" name="Espace réservé du contenu 2"/>
          <p:cNvSpPr>
            <a:spLocks noGrp="1"/>
          </p:cNvSpPr>
          <p:nvPr>
            <p:ph idx="1"/>
          </p:nvPr>
        </p:nvSpPr>
        <p:spPr>
          <a:xfrm>
            <a:off x="7255042" y="2198918"/>
            <a:ext cx="4936958" cy="4097289"/>
          </a:xfrm>
        </p:spPr>
        <p:txBody>
          <a:bodyPr>
            <a:normAutofit fontScale="62500" lnSpcReduction="20000"/>
          </a:bodyPr>
          <a:lstStyle/>
          <a:p>
            <a:pPr marL="0" indent="0">
              <a:buNone/>
            </a:pPr>
            <a:r>
              <a:rPr lang="en-US" sz="4400" dirty="0" smtClean="0"/>
              <a:t>The space industry is changing. We are entering the era of </a:t>
            </a:r>
            <a:r>
              <a:rPr lang="en-US" sz="4400" dirty="0" smtClean="0">
                <a:solidFill>
                  <a:srgbClr val="FF0000"/>
                </a:solidFill>
              </a:rPr>
              <a:t>cheap  space  </a:t>
            </a:r>
            <a:r>
              <a:rPr lang="en-US" sz="4400" dirty="0" smtClean="0"/>
              <a:t>travel thanks to private entrepreneurs.</a:t>
            </a:r>
          </a:p>
          <a:p>
            <a:pPr marL="0" indent="0">
              <a:buNone/>
            </a:pPr>
            <a:endParaRPr lang="en-US" sz="4400" dirty="0" smtClean="0"/>
          </a:p>
          <a:p>
            <a:pPr marL="0" indent="0">
              <a:buNone/>
            </a:pPr>
            <a:r>
              <a:rPr lang="en-US" sz="4400" dirty="0" smtClean="0"/>
              <a:t>Reliability of rockets will improve and will drop dramatically.</a:t>
            </a:r>
          </a:p>
          <a:p>
            <a:pPr marL="0" indent="0">
              <a:buNone/>
            </a:pPr>
            <a:endParaRPr lang="en-US" sz="4400" dirty="0" smtClean="0"/>
          </a:p>
          <a:p>
            <a:pPr marL="0" indent="0">
              <a:buNone/>
            </a:pPr>
            <a:r>
              <a:rPr lang="en-US" sz="4400" dirty="0" smtClean="0"/>
              <a:t>Going to the Moon may soon become as common as crossing the Atlantic was a century ago. </a:t>
            </a:r>
          </a:p>
          <a:p>
            <a:pPr marL="0" indent="0">
              <a:buNone/>
            </a:pPr>
            <a:endParaRPr lang="en-US" dirty="0"/>
          </a:p>
          <a:p>
            <a:pPr marL="0" indent="0">
              <a:buNone/>
            </a:pPr>
            <a:endParaRPr lang="en-US" dirty="0"/>
          </a:p>
        </p:txBody>
      </p:sp>
      <p:sp>
        <p:nvSpPr>
          <p:cNvPr id="4" name="Espace réservé du numéro de diapositive 3"/>
          <p:cNvSpPr>
            <a:spLocks noGrp="1"/>
          </p:cNvSpPr>
          <p:nvPr>
            <p:ph type="sldNum" sz="quarter" idx="12"/>
          </p:nvPr>
        </p:nvSpPr>
        <p:spPr>
          <a:xfrm>
            <a:off x="8610600" y="6362706"/>
            <a:ext cx="2743200" cy="365125"/>
          </a:xfrm>
        </p:spPr>
        <p:txBody>
          <a:bodyPr/>
          <a:lstStyle/>
          <a:p>
            <a:fld id="{27C6CCC6-2BE5-4E42-96A4-D1E8E81A3D8E}" type="slidenum">
              <a:rPr lang="de-DE" smtClean="0"/>
              <a:t>54</a:t>
            </a:fld>
            <a:endParaRPr lang="de-DE"/>
          </a:p>
        </p:txBody>
      </p:sp>
      <p:pic>
        <p:nvPicPr>
          <p:cNvPr id="5" name="Image 4"/>
          <p:cNvPicPr>
            <a:picLocks noChangeAspect="1"/>
          </p:cNvPicPr>
          <p:nvPr/>
        </p:nvPicPr>
        <p:blipFill>
          <a:blip r:embed="rId2"/>
          <a:stretch>
            <a:fillRect/>
          </a:stretch>
        </p:blipFill>
        <p:spPr>
          <a:xfrm>
            <a:off x="344905" y="1791661"/>
            <a:ext cx="6641933" cy="4229366"/>
          </a:xfrm>
          <a:prstGeom prst="rect">
            <a:avLst/>
          </a:prstGeom>
        </p:spPr>
      </p:pic>
      <p:sp>
        <p:nvSpPr>
          <p:cNvPr id="6" name="Rectangle 5"/>
          <p:cNvSpPr/>
          <p:nvPr/>
        </p:nvSpPr>
        <p:spPr>
          <a:xfrm>
            <a:off x="308809" y="6129839"/>
            <a:ext cx="6096000" cy="369332"/>
          </a:xfrm>
          <a:prstGeom prst="rect">
            <a:avLst/>
          </a:prstGeom>
        </p:spPr>
        <p:txBody>
          <a:bodyPr>
            <a:spAutoFit/>
          </a:bodyPr>
          <a:lstStyle/>
          <a:p>
            <a:r>
              <a:rPr lang="fr-FR" b="1" dirty="0" err="1" smtClean="0"/>
              <a:t>Cost</a:t>
            </a:r>
            <a:r>
              <a:rPr lang="fr-FR" b="1" dirty="0" smtClean="0"/>
              <a:t> per kg sent </a:t>
            </a:r>
            <a:r>
              <a:rPr lang="fr-FR" b="1" dirty="0" err="1" smtClean="0"/>
              <a:t>into</a:t>
            </a:r>
            <a:r>
              <a:rPr lang="fr-FR" b="1" dirty="0" smtClean="0"/>
              <a:t> a </a:t>
            </a:r>
            <a:r>
              <a:rPr lang="fr-FR" b="1" dirty="0" err="1" smtClean="0"/>
              <a:t>geosynchronous</a:t>
            </a:r>
            <a:r>
              <a:rPr lang="fr-FR" b="1" dirty="0" smtClean="0"/>
              <a:t> </a:t>
            </a:r>
            <a:r>
              <a:rPr lang="fr-FR" b="1" dirty="0" err="1" smtClean="0"/>
              <a:t>transfer</a:t>
            </a:r>
            <a:r>
              <a:rPr lang="fr-FR" b="1" dirty="0" smtClean="0"/>
              <a:t> </a:t>
            </a:r>
            <a:r>
              <a:rPr lang="fr-FR" b="1" dirty="0" err="1" smtClean="0"/>
              <a:t>orbit</a:t>
            </a:r>
            <a:r>
              <a:rPr lang="fr-FR" b="1" dirty="0" smtClean="0"/>
              <a:t>.</a:t>
            </a:r>
            <a:endParaRPr lang="fr-FR" b="1" dirty="0"/>
          </a:p>
        </p:txBody>
      </p:sp>
      <p:sp>
        <p:nvSpPr>
          <p:cNvPr id="7" name="ZoneTexte 6"/>
          <p:cNvSpPr txBox="1"/>
          <p:nvPr/>
        </p:nvSpPr>
        <p:spPr>
          <a:xfrm>
            <a:off x="0" y="6544677"/>
            <a:ext cx="4462790" cy="261610"/>
          </a:xfrm>
          <a:prstGeom prst="rect">
            <a:avLst/>
          </a:prstGeom>
          <a:noFill/>
        </p:spPr>
        <p:txBody>
          <a:bodyPr wrap="square" rtlCol="0">
            <a:spAutoFit/>
          </a:bodyPr>
          <a:lstStyle/>
          <a:p>
            <a:r>
              <a:rPr lang="fr-FR" sz="1100" dirty="0" smtClean="0"/>
              <a:t>Source: </a:t>
            </a:r>
            <a:r>
              <a:rPr lang="en-US" sz="1100" dirty="0">
                <a:hlinkClick r:id="rId3"/>
              </a:rPr>
              <a:t>The New Rockets Racing to Make Space Affordable</a:t>
            </a:r>
            <a:endParaRPr lang="fr-FR" sz="1100" dirty="0"/>
          </a:p>
        </p:txBody>
      </p:sp>
    </p:spTree>
    <p:extLst>
      <p:ext uri="{BB962C8B-B14F-4D97-AF65-F5344CB8AC3E}">
        <p14:creationId xmlns:p14="http://schemas.microsoft.com/office/powerpoint/2010/main" val="22861832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55</a:t>
            </a:fld>
            <a:endParaRPr lang="de-DE" dirty="0"/>
          </a:p>
        </p:txBody>
      </p:sp>
      <p:pic>
        <p:nvPicPr>
          <p:cNvPr id="6" name="screenrecording_science_inlin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797" y="1293645"/>
            <a:ext cx="8020311" cy="4518109"/>
          </a:xfrm>
          <a:prstGeom prst="rect">
            <a:avLst/>
          </a:prstGeom>
        </p:spPr>
      </p:pic>
      <p:pic>
        <p:nvPicPr>
          <p:cNvPr id="9" name="Image 8"/>
          <p:cNvPicPr>
            <a:picLocks noChangeAspect="1"/>
          </p:cNvPicPr>
          <p:nvPr/>
        </p:nvPicPr>
        <p:blipFill>
          <a:blip r:embed="rId5"/>
          <a:stretch>
            <a:fillRect/>
          </a:stretch>
        </p:blipFill>
        <p:spPr>
          <a:xfrm>
            <a:off x="8610600" y="2539407"/>
            <a:ext cx="3581400" cy="2279488"/>
          </a:xfrm>
          <a:prstGeom prst="rect">
            <a:avLst/>
          </a:prstGeom>
        </p:spPr>
      </p:pic>
      <p:sp>
        <p:nvSpPr>
          <p:cNvPr id="2" name="Rectangle 1"/>
          <p:cNvSpPr/>
          <p:nvPr/>
        </p:nvSpPr>
        <p:spPr>
          <a:xfrm>
            <a:off x="88166" y="6538912"/>
            <a:ext cx="4581703" cy="261610"/>
          </a:xfrm>
          <a:prstGeom prst="rect">
            <a:avLst/>
          </a:prstGeom>
        </p:spPr>
        <p:txBody>
          <a:bodyPr wrap="none">
            <a:spAutoFit/>
          </a:bodyPr>
          <a:lstStyle/>
          <a:p>
            <a:r>
              <a:rPr lang="fr-FR" sz="1100" dirty="0" err="1" smtClean="0"/>
              <a:t>See</a:t>
            </a:r>
            <a:r>
              <a:rPr lang="fr-FR" sz="1100" dirty="0" smtClean="0"/>
              <a:t> the </a:t>
            </a:r>
            <a:r>
              <a:rPr lang="fr-FR" sz="1100" dirty="0" err="1" smtClean="0"/>
              <a:t>video</a:t>
            </a:r>
            <a:r>
              <a:rPr lang="fr-FR" sz="1100" dirty="0" smtClean="0"/>
              <a:t> on </a:t>
            </a:r>
            <a:r>
              <a:rPr lang="fr-FR" sz="1100" dirty="0" err="1" smtClean="0"/>
              <a:t>Youtube</a:t>
            </a:r>
            <a:r>
              <a:rPr lang="fr-FR" sz="1100" dirty="0" smtClean="0"/>
              <a:t>: </a:t>
            </a:r>
            <a:r>
              <a:rPr lang="en-US" sz="1100" dirty="0">
                <a:hlinkClick r:id="rId6"/>
              </a:rPr>
              <a:t>https://www.youtube.com/watch?v=Ff1kTF9Zv3Y</a:t>
            </a:r>
            <a:endParaRPr lang="en-US" sz="1100" dirty="0"/>
          </a:p>
        </p:txBody>
      </p:sp>
    </p:spTree>
    <p:extLst>
      <p:ext uri="{BB962C8B-B14F-4D97-AF65-F5344CB8AC3E}">
        <p14:creationId xmlns:p14="http://schemas.microsoft.com/office/powerpoint/2010/main" val="784135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38452"/>
            <a:ext cx="10515600" cy="1325563"/>
          </a:xfrm>
        </p:spPr>
        <p:txBody>
          <a:bodyPr>
            <a:normAutofit fontScale="90000"/>
          </a:bodyPr>
          <a:lstStyle/>
          <a:p>
            <a:r>
              <a:rPr lang="en-US" dirty="0" smtClean="0"/>
              <a:t>Energy spent sending nuclear waste to the moon versus energy generated by the uranium</a:t>
            </a:r>
            <a:endParaRPr lang="en-US" dirty="0"/>
          </a:p>
        </p:txBody>
      </p:sp>
      <p:sp>
        <p:nvSpPr>
          <p:cNvPr id="3" name="Espace réservé du contenu 2"/>
          <p:cNvSpPr>
            <a:spLocks noGrp="1"/>
          </p:cNvSpPr>
          <p:nvPr>
            <p:ph idx="1"/>
          </p:nvPr>
        </p:nvSpPr>
        <p:spPr>
          <a:xfrm>
            <a:off x="649705" y="1788984"/>
            <a:ext cx="10892590" cy="4719052"/>
          </a:xfrm>
        </p:spPr>
        <p:txBody>
          <a:bodyPr>
            <a:normAutofit lnSpcReduction="10000"/>
          </a:bodyPr>
          <a:lstStyle/>
          <a:p>
            <a:pPr marL="0" indent="0">
              <a:buNone/>
            </a:pPr>
            <a:r>
              <a:rPr lang="en-US" dirty="0" smtClean="0"/>
              <a:t>We assume that the nuclear fuel cycle is limited to the production of MOX. From the 150 tons of uranium ore needed yearly for an EPR, only around 25 tons of  enriched uranium enters the nuclear fuel cycle. We assume we want to send this amount to the moon. The EPR produces 13,008,600 MWh with this uranium.</a:t>
            </a:r>
          </a:p>
          <a:p>
            <a:pPr marL="0" indent="0">
              <a:buNone/>
            </a:pPr>
            <a:endParaRPr lang="en-US" dirty="0"/>
          </a:p>
          <a:p>
            <a:pPr marL="0" indent="0">
              <a:buNone/>
            </a:pPr>
            <a:r>
              <a:rPr lang="en-US" dirty="0" smtClean="0"/>
              <a:t>Saturn V could send 40 tons to the Moon, consuming around 4000 MWh of fuel per launch. </a:t>
            </a:r>
          </a:p>
          <a:p>
            <a:pPr marL="0" indent="0">
              <a:buNone/>
            </a:pPr>
            <a:endParaRPr lang="en-US" dirty="0"/>
          </a:p>
          <a:p>
            <a:pPr marL="0" indent="0">
              <a:buNone/>
            </a:pPr>
            <a:r>
              <a:rPr lang="en-US" dirty="0" smtClean="0"/>
              <a:t>Energy for sending 25 tons of waste to the Moon is </a:t>
            </a:r>
            <a:r>
              <a:rPr lang="en-US" b="1" dirty="0" smtClean="0">
                <a:solidFill>
                  <a:srgbClr val="FF0000"/>
                </a:solidFill>
              </a:rPr>
              <a:t>5203 less</a:t>
            </a:r>
            <a:r>
              <a:rPr lang="en-US" b="1" dirty="0" smtClean="0"/>
              <a:t> </a:t>
            </a:r>
            <a:r>
              <a:rPr lang="en-US" dirty="0" smtClean="0"/>
              <a:t>than the energy generated yearly by the EPR =&gt; From a standalone energy point of view, sending waste to the Moon is feasible.</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56</a:t>
            </a:fld>
            <a:endParaRPr lang="de-DE"/>
          </a:p>
        </p:txBody>
      </p:sp>
      <p:sp>
        <p:nvSpPr>
          <p:cNvPr id="5" name="ZoneTexte 4"/>
          <p:cNvSpPr txBox="1"/>
          <p:nvPr/>
        </p:nvSpPr>
        <p:spPr>
          <a:xfrm>
            <a:off x="0" y="6544677"/>
            <a:ext cx="7267074" cy="261610"/>
          </a:xfrm>
          <a:prstGeom prst="rect">
            <a:avLst/>
          </a:prstGeom>
          <a:noFill/>
        </p:spPr>
        <p:txBody>
          <a:bodyPr wrap="square" rtlCol="0">
            <a:spAutoFit/>
          </a:bodyPr>
          <a:lstStyle/>
          <a:p>
            <a:r>
              <a:rPr lang="fr-FR" sz="1100" dirty="0" smtClean="0"/>
              <a:t>Source: </a:t>
            </a:r>
            <a:r>
              <a:rPr lang="en-US" sz="1100" dirty="0">
                <a:hlinkClick r:id="rId2"/>
              </a:rPr>
              <a:t>How do the Saturn V and other rockets compare with various nuclear bombs in terms of power, force, and energy?</a:t>
            </a:r>
            <a:endParaRPr lang="fr-FR" sz="1100" dirty="0"/>
          </a:p>
        </p:txBody>
      </p:sp>
    </p:spTree>
    <p:extLst>
      <p:ext uri="{BB962C8B-B14F-4D97-AF65-F5344CB8AC3E}">
        <p14:creationId xmlns:p14="http://schemas.microsoft.com/office/powerpoint/2010/main" val="10168494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57</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4" y="876518"/>
            <a:ext cx="11756571" cy="5278700"/>
          </a:xfrm>
          <a:prstGeom prst="rect">
            <a:avLst/>
          </a:prstGeom>
        </p:spPr>
      </p:pic>
    </p:spTree>
    <p:extLst>
      <p:ext uri="{BB962C8B-B14F-4D97-AF65-F5344CB8AC3E}">
        <p14:creationId xmlns:p14="http://schemas.microsoft.com/office/powerpoint/2010/main" val="39257477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4645" y="-55521"/>
            <a:ext cx="10515600" cy="1325563"/>
          </a:xfrm>
        </p:spPr>
        <p:txBody>
          <a:bodyPr/>
          <a:lstStyle/>
          <a:p>
            <a:r>
              <a:rPr lang="en-US" dirty="0" smtClean="0"/>
              <a:t>Running out of renewable energy</a:t>
            </a:r>
            <a:endParaRPr lang="en-US" dirty="0"/>
          </a:p>
        </p:txBody>
      </p:sp>
      <p:sp>
        <p:nvSpPr>
          <p:cNvPr id="3" name="Espace réservé du contenu 2"/>
          <p:cNvSpPr>
            <a:spLocks noGrp="1"/>
          </p:cNvSpPr>
          <p:nvPr>
            <p:ph idx="1"/>
          </p:nvPr>
        </p:nvSpPr>
        <p:spPr>
          <a:xfrm>
            <a:off x="462987" y="1480602"/>
            <a:ext cx="11146421" cy="4875747"/>
          </a:xfrm>
        </p:spPr>
        <p:txBody>
          <a:bodyPr>
            <a:normAutofit fontScale="92500" lnSpcReduction="20000"/>
          </a:bodyPr>
          <a:lstStyle/>
          <a:p>
            <a:pPr marL="0" indent="0">
              <a:buNone/>
            </a:pPr>
            <a:r>
              <a:rPr lang="en-US" dirty="0" smtClean="0"/>
              <a:t>Over the last 30 years, global energy consumption has grown at an average 2% per year. </a:t>
            </a:r>
          </a:p>
          <a:p>
            <a:pPr marL="0" indent="0">
              <a:buNone/>
            </a:pPr>
            <a:endParaRPr lang="fr-BE" dirty="0"/>
          </a:p>
          <a:p>
            <a:pPr marL="0" indent="0">
              <a:buNone/>
            </a:pPr>
            <a:r>
              <a:rPr lang="fr-BE" dirty="0" smtClean="0"/>
              <a:t>The </a:t>
            </a:r>
            <a:r>
              <a:rPr lang="fr-BE" dirty="0" err="1" smtClean="0"/>
              <a:t>potential</a:t>
            </a:r>
            <a:r>
              <a:rPr lang="fr-BE" dirty="0" smtClean="0"/>
              <a:t> of </a:t>
            </a:r>
            <a:r>
              <a:rPr lang="fr-BE" dirty="0" err="1" smtClean="0"/>
              <a:t>renewable</a:t>
            </a:r>
            <a:r>
              <a:rPr lang="fr-BE" dirty="0" smtClean="0"/>
              <a:t> </a:t>
            </a:r>
            <a:r>
              <a:rPr lang="fr-BE" dirty="0" err="1" smtClean="0"/>
              <a:t>energy</a:t>
            </a:r>
            <a:r>
              <a:rPr lang="fr-BE" dirty="0" smtClean="0"/>
              <a:t> </a:t>
            </a:r>
            <a:r>
              <a:rPr lang="fr-BE" dirty="0" err="1" smtClean="0"/>
              <a:t>is</a:t>
            </a:r>
            <a:r>
              <a:rPr lang="fr-BE" dirty="0" smtClean="0"/>
              <a:t> </a:t>
            </a:r>
            <a:r>
              <a:rPr lang="fr-BE" dirty="0" err="1" smtClean="0"/>
              <a:t>limited</a:t>
            </a:r>
            <a:r>
              <a:rPr lang="fr-BE" dirty="0" smtClean="0"/>
              <a:t>. Limitations are </a:t>
            </a:r>
            <a:r>
              <a:rPr lang="fr-BE" dirty="0" err="1" smtClean="0"/>
              <a:t>induced</a:t>
            </a:r>
            <a:r>
              <a:rPr lang="fr-BE" dirty="0" smtClean="0"/>
              <a:t> </a:t>
            </a:r>
            <a:r>
              <a:rPr lang="fr-BE" dirty="0" err="1" smtClean="0"/>
              <a:t>also</a:t>
            </a:r>
            <a:r>
              <a:rPr lang="fr-BE" dirty="0" smtClean="0"/>
              <a:t> by </a:t>
            </a:r>
            <a:r>
              <a:rPr lang="en-US" dirty="0" smtClean="0"/>
              <a:t>land-use competition, and acceptance, together with resource quality and perhaps also remoteness.</a:t>
            </a:r>
          </a:p>
          <a:p>
            <a:pPr marL="0" indent="0">
              <a:buNone/>
            </a:pPr>
            <a:endParaRPr lang="fr-BE" dirty="0"/>
          </a:p>
          <a:p>
            <a:pPr marL="0" indent="0">
              <a:buNone/>
            </a:pPr>
            <a:r>
              <a:rPr lang="fr-BE" dirty="0" smtClean="0"/>
              <a:t>For wind </a:t>
            </a:r>
            <a:r>
              <a:rPr lang="fr-BE" dirty="0" err="1" smtClean="0"/>
              <a:t>energy</a:t>
            </a:r>
            <a:r>
              <a:rPr lang="fr-BE" dirty="0" smtClean="0"/>
              <a:t> </a:t>
            </a:r>
            <a:r>
              <a:rPr lang="fr-BE" dirty="0" err="1" smtClean="0"/>
              <a:t>resources</a:t>
            </a:r>
            <a:r>
              <a:rPr lang="fr-BE" dirty="0" smtClean="0"/>
              <a:t>, the </a:t>
            </a:r>
            <a:r>
              <a:rPr lang="fr-BE" dirty="0" err="1" smtClean="0"/>
              <a:t>theoretical</a:t>
            </a:r>
            <a:r>
              <a:rPr lang="fr-BE" dirty="0" smtClean="0"/>
              <a:t> maximum  </a:t>
            </a:r>
            <a:r>
              <a:rPr lang="fr-BE" dirty="0" err="1" smtClean="0"/>
              <a:t>is</a:t>
            </a:r>
            <a:r>
              <a:rPr lang="fr-BE" dirty="0" smtClean="0"/>
              <a:t> </a:t>
            </a:r>
            <a:r>
              <a:rPr lang="fr-BE" dirty="0" err="1" smtClean="0"/>
              <a:t>somewhere</a:t>
            </a:r>
            <a:r>
              <a:rPr lang="fr-BE" dirty="0" smtClean="0"/>
              <a:t> </a:t>
            </a:r>
            <a:r>
              <a:rPr lang="fr-BE" dirty="0" err="1" smtClean="0"/>
              <a:t>between</a:t>
            </a:r>
            <a:r>
              <a:rPr lang="fr-BE" dirty="0" smtClean="0"/>
              <a:t>     157,000 TWh  and 594,000 TWh. </a:t>
            </a:r>
            <a:r>
              <a:rPr lang="fr-BE" dirty="0" err="1" smtClean="0"/>
              <a:t>Some</a:t>
            </a:r>
            <a:r>
              <a:rPr lang="fr-BE" dirty="0" smtClean="0"/>
              <a:t> </a:t>
            </a:r>
            <a:r>
              <a:rPr lang="fr-BE" dirty="0" err="1" smtClean="0"/>
              <a:t>authors</a:t>
            </a:r>
            <a:r>
              <a:rPr lang="fr-BE" dirty="0" smtClean="0"/>
              <a:t> </a:t>
            </a:r>
            <a:r>
              <a:rPr lang="fr-BE" dirty="0" err="1" smtClean="0"/>
              <a:t>predict</a:t>
            </a:r>
            <a:r>
              <a:rPr lang="fr-BE" dirty="0" smtClean="0"/>
              <a:t> </a:t>
            </a:r>
            <a:r>
              <a:rPr lang="fr-BE" dirty="0" err="1" smtClean="0"/>
              <a:t>that</a:t>
            </a:r>
            <a:r>
              <a:rPr lang="fr-BE" dirty="0" smtClean="0"/>
              <a:t> </a:t>
            </a:r>
            <a:r>
              <a:rPr lang="fr-BE" dirty="0" err="1" smtClean="0"/>
              <a:t>it</a:t>
            </a:r>
            <a:r>
              <a:rPr lang="fr-BE" dirty="0" smtClean="0"/>
              <a:t> </a:t>
            </a:r>
            <a:r>
              <a:rPr lang="fr-BE" dirty="0" err="1" smtClean="0"/>
              <a:t>could</a:t>
            </a:r>
            <a:r>
              <a:rPr lang="fr-BE" dirty="0" smtClean="0"/>
              <a:t> </a:t>
            </a:r>
            <a:r>
              <a:rPr lang="fr-BE" dirty="0" err="1" smtClean="0"/>
              <a:t>be</a:t>
            </a:r>
            <a:r>
              <a:rPr lang="fr-BE" dirty="0" smtClean="0"/>
              <a:t> </a:t>
            </a:r>
            <a:r>
              <a:rPr lang="fr-BE" dirty="0" smtClean="0">
                <a:solidFill>
                  <a:srgbClr val="FF0000"/>
                </a:solidFill>
              </a:rPr>
              <a:t>as </a:t>
            </a:r>
            <a:r>
              <a:rPr lang="fr-BE" dirty="0" err="1" smtClean="0">
                <a:solidFill>
                  <a:srgbClr val="FF0000"/>
                </a:solidFill>
              </a:rPr>
              <a:t>little</a:t>
            </a:r>
            <a:r>
              <a:rPr lang="fr-BE" dirty="0" smtClean="0">
                <a:solidFill>
                  <a:srgbClr val="FF0000"/>
                </a:solidFill>
              </a:rPr>
              <a:t> as 9000 TWh in </a:t>
            </a:r>
            <a:r>
              <a:rPr lang="fr-BE" dirty="0" err="1" smtClean="0">
                <a:solidFill>
                  <a:srgbClr val="FF0000"/>
                </a:solidFill>
              </a:rPr>
              <a:t>pratice</a:t>
            </a:r>
            <a:r>
              <a:rPr lang="fr-BE" dirty="0" smtClean="0"/>
              <a:t>. </a:t>
            </a:r>
            <a:endParaRPr lang="fr-BE" dirty="0"/>
          </a:p>
          <a:p>
            <a:pPr marL="0" indent="0">
              <a:buNone/>
            </a:pPr>
            <a:endParaRPr lang="fr-BE" dirty="0"/>
          </a:p>
          <a:p>
            <a:pPr marL="0" indent="0">
              <a:buNone/>
            </a:pPr>
            <a:r>
              <a:rPr lang="en-US" dirty="0" smtClean="0"/>
              <a:t>Potential for solar energy is orders of magnitude higher, especially if solar PV can be harvested on oceans. </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58</a:t>
            </a:fld>
            <a:endParaRPr lang="de-DE"/>
          </a:p>
        </p:txBody>
      </p:sp>
      <p:sp>
        <p:nvSpPr>
          <p:cNvPr id="5" name="ZoneTexte 4"/>
          <p:cNvSpPr txBox="1"/>
          <p:nvPr/>
        </p:nvSpPr>
        <p:spPr>
          <a:xfrm>
            <a:off x="0" y="6566911"/>
            <a:ext cx="10683433" cy="430887"/>
          </a:xfrm>
          <a:prstGeom prst="rect">
            <a:avLst/>
          </a:prstGeom>
          <a:noFill/>
        </p:spPr>
        <p:txBody>
          <a:bodyPr wrap="square" rtlCol="0">
            <a:spAutoFit/>
          </a:bodyPr>
          <a:lstStyle/>
          <a:p>
            <a:r>
              <a:rPr lang="fr-FR" sz="1100" dirty="0" smtClean="0"/>
              <a:t>Source: </a:t>
            </a:r>
            <a:r>
              <a:rPr lang="en-US" sz="1100" dirty="0">
                <a:hlinkClick r:id="rId2"/>
              </a:rPr>
              <a:t>Quantifying a realistic, worldwide wind and solar electricity </a:t>
            </a:r>
            <a:r>
              <a:rPr lang="en-US" sz="1100" dirty="0" smtClean="0">
                <a:hlinkClick r:id="rId2"/>
              </a:rPr>
              <a:t>supply</a:t>
            </a:r>
            <a:r>
              <a:rPr lang="en-US" sz="1100" dirty="0" smtClean="0"/>
              <a:t> ;  </a:t>
            </a:r>
            <a:r>
              <a:rPr lang="en-US" sz="1100" dirty="0" smtClean="0">
                <a:hlinkClick r:id="rId3"/>
              </a:rPr>
              <a:t>Global </a:t>
            </a:r>
            <a:r>
              <a:rPr lang="en-US" sz="1100" dirty="0">
                <a:hlinkClick r:id="rId3"/>
              </a:rPr>
              <a:t>Available Wind Energy with Physical and Energy Return on Investment Constraints </a:t>
            </a:r>
            <a:r>
              <a:rPr lang="en-US" sz="1100" dirty="0" smtClean="0">
                <a:hlinkClick r:id="rId3"/>
              </a:rPr>
              <a:t>  </a:t>
            </a:r>
            <a:endParaRPr lang="en-US" sz="1100" dirty="0">
              <a:hlinkClick r:id="rId2"/>
            </a:endParaRPr>
          </a:p>
          <a:p>
            <a:r>
              <a:rPr lang="fr-FR" sz="1100" dirty="0" smtClean="0">
                <a:hlinkClick r:id="rId2"/>
              </a:rPr>
              <a:t> </a:t>
            </a:r>
            <a:endParaRPr lang="fr-FR" sz="1100" dirty="0"/>
          </a:p>
        </p:txBody>
      </p:sp>
    </p:spTree>
    <p:extLst>
      <p:ext uri="{BB962C8B-B14F-4D97-AF65-F5344CB8AC3E}">
        <p14:creationId xmlns:p14="http://schemas.microsoft.com/office/powerpoint/2010/main" val="153312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59</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56" y="914684"/>
            <a:ext cx="11538857" cy="5180947"/>
          </a:xfrm>
          <a:prstGeom prst="rect">
            <a:avLst/>
          </a:prstGeom>
        </p:spPr>
      </p:pic>
    </p:spTree>
    <p:extLst>
      <p:ext uri="{BB962C8B-B14F-4D97-AF65-F5344CB8AC3E}">
        <p14:creationId xmlns:p14="http://schemas.microsoft.com/office/powerpoint/2010/main" val="1815305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8675" y="0"/>
            <a:ext cx="11595755" cy="1325563"/>
          </a:xfrm>
        </p:spPr>
        <p:txBody>
          <a:bodyPr>
            <a:normAutofit/>
          </a:bodyPr>
          <a:lstStyle/>
          <a:p>
            <a:r>
              <a:rPr lang="fr-BE" sz="3800" dirty="0" err="1" smtClean="0"/>
              <a:t>Producing</a:t>
            </a:r>
            <a:r>
              <a:rPr lang="fr-BE" sz="3800" dirty="0" smtClean="0"/>
              <a:t> 111,000 TWh of </a:t>
            </a:r>
            <a:r>
              <a:rPr lang="fr-BE" sz="3800" dirty="0" err="1" smtClean="0"/>
              <a:t>electricity</a:t>
            </a:r>
            <a:r>
              <a:rPr lang="fr-BE" sz="3800" dirty="0" smtClean="0"/>
              <a:t> </a:t>
            </a:r>
            <a:r>
              <a:rPr lang="fr-BE" sz="3800" dirty="0" err="1" smtClean="0"/>
              <a:t>using</a:t>
            </a:r>
            <a:r>
              <a:rPr lang="fr-BE" sz="3800" dirty="0" smtClean="0"/>
              <a:t> </a:t>
            </a:r>
            <a:r>
              <a:rPr lang="fr-BE" sz="3800" dirty="0" err="1" smtClean="0"/>
              <a:t>nuclear</a:t>
            </a:r>
            <a:r>
              <a:rPr lang="fr-BE" sz="3800" dirty="0" smtClean="0"/>
              <a:t> power</a:t>
            </a:r>
            <a:endParaRPr lang="en-US" sz="3800" dirty="0"/>
          </a:p>
        </p:txBody>
      </p:sp>
      <p:sp>
        <p:nvSpPr>
          <p:cNvPr id="3" name="Espace réservé du numéro de diapositive 2"/>
          <p:cNvSpPr>
            <a:spLocks noGrp="1"/>
          </p:cNvSpPr>
          <p:nvPr>
            <p:ph type="sldNum" sz="quarter" idx="12"/>
          </p:nvPr>
        </p:nvSpPr>
        <p:spPr/>
        <p:txBody>
          <a:bodyPr/>
          <a:lstStyle/>
          <a:p>
            <a:fld id="{27C6CCC6-2BE5-4E42-96A4-D1E8E81A3D8E}" type="slidenum">
              <a:rPr lang="de-DE" smtClean="0"/>
              <a:t>6</a:t>
            </a:fld>
            <a:endParaRPr lang="de-DE"/>
          </a:p>
        </p:txBody>
      </p:sp>
      <p:pic>
        <p:nvPicPr>
          <p:cNvPr id="2050" name="Picture 2" descr="EPR de Flamanville : la facture s'envole avec un coût supplémentaire de 1,5 milliard d'euros"/>
          <p:cNvPicPr>
            <a:picLocks noChangeAspect="1" noChangeArrowheads="1"/>
          </p:cNvPicPr>
          <p:nvPr/>
        </p:nvPicPr>
        <p:blipFill rotWithShape="1">
          <a:blip r:embed="rId2">
            <a:extLst>
              <a:ext uri="{28A0092B-C50C-407E-A947-70E740481C1C}">
                <a14:useLocalDpi xmlns:a14="http://schemas.microsoft.com/office/drawing/2010/main" val="0"/>
              </a:ext>
            </a:extLst>
          </a:blip>
          <a:srcRect l="20449" t="-248" r="3713" b="248"/>
          <a:stretch/>
        </p:blipFill>
        <p:spPr bwMode="auto">
          <a:xfrm>
            <a:off x="6196553" y="1883569"/>
            <a:ext cx="5995447"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53418" y="1480008"/>
            <a:ext cx="6249970" cy="48763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500" u="sng" dirty="0" err="1" smtClean="0">
                <a:latin typeface="+mn-lt"/>
              </a:rPr>
              <a:t>European</a:t>
            </a:r>
            <a:r>
              <a:rPr lang="fr-BE" sz="2500" u="sng" dirty="0" smtClean="0">
                <a:latin typeface="+mn-lt"/>
              </a:rPr>
              <a:t> </a:t>
            </a:r>
            <a:r>
              <a:rPr lang="fr-BE" sz="2500" u="sng" dirty="0" err="1" smtClean="0">
                <a:latin typeface="+mn-lt"/>
              </a:rPr>
              <a:t>pressurized</a:t>
            </a:r>
            <a:r>
              <a:rPr lang="fr-BE" sz="2500" u="sng" dirty="0" smtClean="0">
                <a:latin typeface="+mn-lt"/>
              </a:rPr>
              <a:t> </a:t>
            </a:r>
            <a:r>
              <a:rPr lang="fr-BE" sz="2500" u="sng" dirty="0" err="1" smtClean="0">
                <a:latin typeface="+mn-lt"/>
              </a:rPr>
              <a:t>reactor</a:t>
            </a:r>
            <a:r>
              <a:rPr lang="fr-BE" sz="2500" u="sng" dirty="0" smtClean="0">
                <a:latin typeface="+mn-lt"/>
              </a:rPr>
              <a:t> (EPR) </a:t>
            </a:r>
          </a:p>
          <a:p>
            <a:pPr marL="342900" indent="-342900">
              <a:buFont typeface="Arial" panose="020B0604020202020204" pitchFamily="34" charset="0"/>
              <a:buChar char="•"/>
            </a:pPr>
            <a:r>
              <a:rPr lang="fr-BE" sz="2500" dirty="0" smtClean="0">
                <a:latin typeface="+mn-lt"/>
              </a:rPr>
              <a:t>Power: 1650 </a:t>
            </a:r>
            <a:r>
              <a:rPr lang="fr-BE" sz="2500" dirty="0" err="1" smtClean="0">
                <a:latin typeface="+mn-lt"/>
              </a:rPr>
              <a:t>MWe</a:t>
            </a:r>
            <a:r>
              <a:rPr lang="fr-BE" sz="2500" dirty="0" smtClean="0">
                <a:latin typeface="+mn-lt"/>
              </a:rPr>
              <a:t>, 4500 </a:t>
            </a:r>
            <a:r>
              <a:rPr lang="fr-BE" sz="2500" dirty="0" err="1" smtClean="0">
                <a:latin typeface="+mn-lt"/>
              </a:rPr>
              <a:t>MWth</a:t>
            </a:r>
            <a:r>
              <a:rPr lang="fr-BE" sz="2500" dirty="0" smtClean="0">
                <a:latin typeface="+mn-lt"/>
              </a:rPr>
              <a:t>. </a:t>
            </a:r>
          </a:p>
          <a:p>
            <a:pPr marL="342900" indent="-342900">
              <a:buFont typeface="Arial" panose="020B0604020202020204" pitchFamily="34" charset="0"/>
              <a:buChar char="•"/>
            </a:pPr>
            <a:r>
              <a:rPr lang="fr-BE" sz="2500" dirty="0" err="1" smtClean="0">
                <a:latin typeface="+mn-lt"/>
              </a:rPr>
              <a:t>Load</a:t>
            </a:r>
            <a:r>
              <a:rPr lang="fr-BE" sz="2500" dirty="0" smtClean="0">
                <a:latin typeface="+mn-lt"/>
              </a:rPr>
              <a:t> factor: 90%</a:t>
            </a:r>
          </a:p>
          <a:p>
            <a:pPr marL="342900" indent="-342900">
              <a:buFont typeface="Arial" panose="020B0604020202020204" pitchFamily="34" charset="0"/>
              <a:buChar char="•"/>
            </a:pPr>
            <a:r>
              <a:rPr lang="fr-BE" sz="2500" dirty="0" smtClean="0">
                <a:latin typeface="+mn-lt"/>
              </a:rPr>
              <a:t>Fuel: 25 tons of </a:t>
            </a:r>
            <a:r>
              <a:rPr lang="fr-BE" sz="2500" dirty="0" err="1" smtClean="0">
                <a:latin typeface="+mn-lt"/>
              </a:rPr>
              <a:t>enriched</a:t>
            </a:r>
            <a:r>
              <a:rPr lang="fr-BE" sz="2500" dirty="0" smtClean="0">
                <a:latin typeface="+mn-lt"/>
              </a:rPr>
              <a:t> uranium per </a:t>
            </a:r>
            <a:r>
              <a:rPr lang="fr-BE" sz="2500" dirty="0" err="1" smtClean="0">
                <a:latin typeface="+mn-lt"/>
              </a:rPr>
              <a:t>year</a:t>
            </a:r>
            <a:r>
              <a:rPr lang="fr-BE" sz="2500" dirty="0" smtClean="0">
                <a:latin typeface="+mn-lt"/>
              </a:rPr>
              <a:t> (5%). 150 tons of </a:t>
            </a:r>
            <a:r>
              <a:rPr lang="fr-BE" sz="2500" dirty="0" err="1" smtClean="0">
                <a:latin typeface="+mn-lt"/>
              </a:rPr>
              <a:t>natural</a:t>
            </a:r>
            <a:r>
              <a:rPr lang="fr-BE" sz="2500" dirty="0" smtClean="0">
                <a:latin typeface="+mn-lt"/>
              </a:rPr>
              <a:t> uranium per </a:t>
            </a:r>
            <a:r>
              <a:rPr lang="fr-BE" sz="2500" dirty="0" err="1" smtClean="0">
                <a:latin typeface="+mn-lt"/>
              </a:rPr>
              <a:t>year</a:t>
            </a:r>
            <a:r>
              <a:rPr lang="fr-BE" sz="2500" dirty="0">
                <a:latin typeface="+mn-lt"/>
              </a:rPr>
              <a:t> </a:t>
            </a:r>
            <a:r>
              <a:rPr lang="fr-BE" sz="2500" dirty="0" smtClean="0">
                <a:latin typeface="+mn-lt"/>
              </a:rPr>
              <a:t>(</a:t>
            </a:r>
            <a:r>
              <a:rPr lang="fr-BE" sz="2500" dirty="0" err="1" smtClean="0">
                <a:latin typeface="+mn-lt"/>
              </a:rPr>
              <a:t>when</a:t>
            </a:r>
            <a:r>
              <a:rPr lang="fr-BE" sz="2500" dirty="0" smtClean="0">
                <a:latin typeface="+mn-lt"/>
              </a:rPr>
              <a:t> </a:t>
            </a:r>
            <a:r>
              <a:rPr lang="fr-BE" sz="2500" dirty="0" err="1" smtClean="0">
                <a:latin typeface="+mn-lt"/>
              </a:rPr>
              <a:t>using</a:t>
            </a:r>
            <a:r>
              <a:rPr lang="fr-BE" sz="2500" dirty="0" smtClean="0">
                <a:latin typeface="+mn-lt"/>
              </a:rPr>
              <a:t> MOX fuel </a:t>
            </a:r>
            <a:r>
              <a:rPr lang="fr-BE" sz="2500" dirty="0" err="1" smtClean="0">
                <a:latin typeface="+mn-lt"/>
              </a:rPr>
              <a:t>that</a:t>
            </a:r>
            <a:r>
              <a:rPr lang="fr-BE" sz="2500" dirty="0" smtClean="0">
                <a:latin typeface="+mn-lt"/>
              </a:rPr>
              <a:t> </a:t>
            </a:r>
            <a:r>
              <a:rPr lang="fr-BE" sz="2500" dirty="0" err="1" smtClean="0">
                <a:latin typeface="+mn-lt"/>
              </a:rPr>
              <a:t>allows</a:t>
            </a:r>
            <a:r>
              <a:rPr lang="fr-BE" sz="2500" dirty="0" smtClean="0">
                <a:latin typeface="+mn-lt"/>
              </a:rPr>
              <a:t> to use 25% </a:t>
            </a:r>
            <a:r>
              <a:rPr lang="fr-BE" sz="2500" dirty="0" err="1" smtClean="0">
                <a:latin typeface="+mn-lt"/>
              </a:rPr>
              <a:t>less</a:t>
            </a:r>
            <a:r>
              <a:rPr lang="fr-BE" sz="2500" dirty="0" smtClean="0">
                <a:latin typeface="+mn-lt"/>
              </a:rPr>
              <a:t> uranium </a:t>
            </a:r>
            <a:r>
              <a:rPr lang="fr-BE" sz="2500" dirty="0" err="1" smtClean="0">
                <a:latin typeface="+mn-lt"/>
              </a:rPr>
              <a:t>through</a:t>
            </a:r>
            <a:r>
              <a:rPr lang="fr-BE" sz="2500" dirty="0" smtClean="0">
                <a:latin typeface="+mn-lt"/>
              </a:rPr>
              <a:t> </a:t>
            </a:r>
            <a:r>
              <a:rPr lang="fr-BE" sz="2500" dirty="0" err="1" smtClean="0">
                <a:latin typeface="+mn-lt"/>
              </a:rPr>
              <a:t>recycling</a:t>
            </a:r>
            <a:r>
              <a:rPr lang="fr-BE" sz="2500" dirty="0" smtClean="0">
                <a:latin typeface="+mn-lt"/>
              </a:rPr>
              <a:t>).</a:t>
            </a:r>
          </a:p>
          <a:p>
            <a:pPr marL="342900" indent="-342900">
              <a:buFont typeface="Arial" panose="020B0604020202020204" pitchFamily="34" charset="0"/>
              <a:buChar char="•"/>
            </a:pPr>
            <a:r>
              <a:rPr lang="fr-BE" sz="2500" dirty="0" err="1">
                <a:latin typeface="+mn-lt"/>
              </a:rPr>
              <a:t>Two</a:t>
            </a:r>
            <a:r>
              <a:rPr lang="fr-BE" sz="2500" dirty="0">
                <a:latin typeface="+mn-lt"/>
              </a:rPr>
              <a:t> </a:t>
            </a:r>
            <a:r>
              <a:rPr lang="fr-BE" sz="2500" dirty="0" smtClean="0">
                <a:latin typeface="+mn-lt"/>
              </a:rPr>
              <a:t>are in </a:t>
            </a:r>
            <a:r>
              <a:rPr lang="fr-BE" sz="2500" dirty="0" err="1">
                <a:latin typeface="+mn-lt"/>
              </a:rPr>
              <a:t>operation</a:t>
            </a:r>
            <a:r>
              <a:rPr lang="fr-BE" sz="2500" dirty="0">
                <a:latin typeface="+mn-lt"/>
              </a:rPr>
              <a:t> in </a:t>
            </a:r>
            <a:r>
              <a:rPr lang="fr-BE" sz="2500" dirty="0" err="1">
                <a:latin typeface="+mn-lt"/>
              </a:rPr>
              <a:t>Taishan</a:t>
            </a:r>
            <a:r>
              <a:rPr lang="fr-BE" sz="2500" dirty="0">
                <a:latin typeface="+mn-lt"/>
              </a:rPr>
              <a:t> (China). </a:t>
            </a:r>
            <a:r>
              <a:rPr lang="fr-BE" sz="2500" dirty="0" smtClean="0">
                <a:latin typeface="+mn-lt"/>
              </a:rPr>
              <a:t>Connection to the </a:t>
            </a:r>
            <a:r>
              <a:rPr lang="fr-BE" sz="2500" dirty="0" err="1" smtClean="0">
                <a:latin typeface="+mn-lt"/>
              </a:rPr>
              <a:t>grid</a:t>
            </a:r>
            <a:r>
              <a:rPr lang="fr-BE" sz="2500" dirty="0" smtClean="0">
                <a:latin typeface="+mn-lt"/>
              </a:rPr>
              <a:t> of the </a:t>
            </a:r>
            <a:r>
              <a:rPr lang="fr-BE" sz="2500" dirty="0" err="1" smtClean="0">
                <a:latin typeface="+mn-lt"/>
              </a:rPr>
              <a:t>Olkiluoto</a:t>
            </a:r>
            <a:r>
              <a:rPr lang="fr-BE" sz="2500" dirty="0" smtClean="0">
                <a:latin typeface="+mn-lt"/>
              </a:rPr>
              <a:t> EPR (</a:t>
            </a:r>
            <a:r>
              <a:rPr lang="fr-BE" sz="2500" dirty="0" err="1" smtClean="0">
                <a:latin typeface="+mn-lt"/>
              </a:rPr>
              <a:t>Finland</a:t>
            </a:r>
            <a:r>
              <a:rPr lang="fr-BE" sz="2500" dirty="0" smtClean="0">
                <a:latin typeface="+mn-lt"/>
              </a:rPr>
              <a:t>) in July 2020. Flamanville in 2022. </a:t>
            </a:r>
          </a:p>
          <a:p>
            <a:pPr marL="342900" indent="-342900">
              <a:buFont typeface="Arial" panose="020B0604020202020204" pitchFamily="34" charset="0"/>
              <a:buChar char="•"/>
            </a:pPr>
            <a:endParaRPr lang="fr-BE" sz="2500" dirty="0">
              <a:latin typeface="+mn-lt"/>
            </a:endParaRPr>
          </a:p>
          <a:p>
            <a:pPr marL="342900" indent="-342900">
              <a:buFont typeface="Arial" panose="020B0604020202020204" pitchFamily="34" charset="0"/>
              <a:buChar char="•"/>
            </a:pPr>
            <a:endParaRPr lang="fr-BE" sz="2500" dirty="0" smtClean="0">
              <a:latin typeface="+mn-lt"/>
            </a:endParaRPr>
          </a:p>
          <a:p>
            <a:r>
              <a:rPr lang="fr-BE" sz="2900" dirty="0" smtClean="0">
                <a:latin typeface="+mn-lt"/>
              </a:rPr>
              <a:t>To </a:t>
            </a:r>
            <a:r>
              <a:rPr lang="fr-BE" sz="2900" dirty="0" err="1" smtClean="0">
                <a:latin typeface="+mn-lt"/>
              </a:rPr>
              <a:t>produce</a:t>
            </a:r>
            <a:r>
              <a:rPr lang="fr-BE" sz="2900" dirty="0" smtClean="0">
                <a:latin typeface="+mn-lt"/>
              </a:rPr>
              <a:t> 111,000 TWh of </a:t>
            </a:r>
            <a:r>
              <a:rPr lang="fr-BE" sz="2900" dirty="0" err="1" smtClean="0">
                <a:latin typeface="+mn-lt"/>
              </a:rPr>
              <a:t>electricity</a:t>
            </a:r>
            <a:r>
              <a:rPr lang="fr-BE" sz="2900" dirty="0" smtClean="0">
                <a:latin typeface="+mn-lt"/>
              </a:rPr>
              <a:t>, </a:t>
            </a:r>
            <a:r>
              <a:rPr lang="fr-BE" sz="2900" dirty="0" err="1" smtClean="0">
                <a:latin typeface="+mn-lt"/>
              </a:rPr>
              <a:t>we</a:t>
            </a:r>
            <a:r>
              <a:rPr lang="fr-BE" sz="2900" dirty="0" smtClean="0">
                <a:latin typeface="+mn-lt"/>
              </a:rPr>
              <a:t> </a:t>
            </a:r>
            <a:r>
              <a:rPr lang="fr-BE" sz="2900" dirty="0" err="1" smtClean="0">
                <a:latin typeface="+mn-lt"/>
              </a:rPr>
              <a:t>would</a:t>
            </a:r>
            <a:r>
              <a:rPr lang="fr-BE" sz="2900" dirty="0" smtClean="0">
                <a:latin typeface="+mn-lt"/>
              </a:rPr>
              <a:t> </a:t>
            </a:r>
            <a:r>
              <a:rPr lang="fr-BE" sz="2900" dirty="0" err="1" smtClean="0">
                <a:latin typeface="+mn-lt"/>
              </a:rPr>
              <a:t>need</a:t>
            </a:r>
            <a:r>
              <a:rPr lang="fr-BE" sz="2900" dirty="0">
                <a:latin typeface="+mn-lt"/>
              </a:rPr>
              <a:t>,</a:t>
            </a:r>
            <a:r>
              <a:rPr lang="fr-BE" sz="2900" dirty="0" smtClean="0">
                <a:latin typeface="+mn-lt"/>
              </a:rPr>
              <a:t> </a:t>
            </a:r>
            <a:r>
              <a:rPr lang="fr-BE" sz="2900" dirty="0" err="1" smtClean="0">
                <a:latin typeface="+mn-lt"/>
              </a:rPr>
              <a:t>annually</a:t>
            </a:r>
            <a:r>
              <a:rPr lang="fr-BE" sz="2900" dirty="0" smtClean="0">
                <a:latin typeface="+mn-lt"/>
              </a:rPr>
              <a:t>, </a:t>
            </a:r>
            <a:r>
              <a:rPr lang="fr-BE" sz="2900" b="1" dirty="0" smtClean="0">
                <a:solidFill>
                  <a:srgbClr val="FF0000"/>
                </a:solidFill>
                <a:latin typeface="+mn-lt"/>
              </a:rPr>
              <a:t>8532</a:t>
            </a:r>
            <a:r>
              <a:rPr lang="fr-BE" sz="2900" dirty="0" smtClean="0">
                <a:solidFill>
                  <a:srgbClr val="FF0000"/>
                </a:solidFill>
                <a:latin typeface="+mn-lt"/>
              </a:rPr>
              <a:t> </a:t>
            </a:r>
            <a:r>
              <a:rPr lang="fr-BE" sz="2900" dirty="0" err="1" smtClean="0">
                <a:latin typeface="+mn-lt"/>
              </a:rPr>
              <a:t>EPRs</a:t>
            </a:r>
            <a:r>
              <a:rPr lang="fr-BE" sz="2900" dirty="0" smtClean="0">
                <a:latin typeface="+mn-lt"/>
              </a:rPr>
              <a:t>.</a:t>
            </a:r>
            <a:endParaRPr lang="fr-BE" sz="2900" dirty="0" smtClean="0">
              <a:solidFill>
                <a:srgbClr val="FF0000"/>
              </a:solidFill>
              <a:latin typeface="+mn-lt"/>
            </a:endParaRPr>
          </a:p>
          <a:p>
            <a:endParaRPr lang="fr-BE" sz="2900" dirty="0" smtClean="0">
              <a:latin typeface="+mn-lt"/>
            </a:endParaRPr>
          </a:p>
        </p:txBody>
      </p:sp>
    </p:spTree>
    <p:extLst>
      <p:ext uri="{BB962C8B-B14F-4D97-AF65-F5344CB8AC3E}">
        <p14:creationId xmlns:p14="http://schemas.microsoft.com/office/powerpoint/2010/main" val="3007113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392" y="212925"/>
            <a:ext cx="11354765" cy="792342"/>
          </a:xfrm>
        </p:spPr>
        <p:txBody>
          <a:bodyPr>
            <a:normAutofit/>
          </a:bodyPr>
          <a:lstStyle/>
          <a:p>
            <a:r>
              <a:rPr lang="en-US" dirty="0" smtClean="0"/>
              <a:t>Covering the equivalent of Africa with PV panels</a:t>
            </a:r>
            <a:endParaRPr lang="en-US"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17360" y="1757702"/>
                <a:ext cx="11353800" cy="4351338"/>
              </a:xfrm>
            </p:spPr>
            <p:txBody>
              <a:bodyPr>
                <a:normAutofit fontScale="92500" lnSpcReduction="10000"/>
              </a:bodyPr>
              <a:lstStyle/>
              <a:p>
                <a:pPr marL="0" indent="0">
                  <a:buNone/>
                </a:pPr>
                <a:r>
                  <a:rPr lang="fr-BE" dirty="0" smtClean="0"/>
                  <a:t>Let us suppose </a:t>
                </a:r>
                <a:r>
                  <a:rPr lang="fr-BE" dirty="0" err="1" smtClean="0"/>
                  <a:t>that</a:t>
                </a:r>
                <a:r>
                  <a:rPr lang="fr-BE" dirty="0" smtClean="0"/>
                  <a:t> the total </a:t>
                </a:r>
                <a:r>
                  <a:rPr lang="fr-BE" dirty="0" err="1" smtClean="0"/>
                  <a:t>feasible</a:t>
                </a:r>
                <a:r>
                  <a:rPr lang="fr-BE" dirty="0" smtClean="0"/>
                  <a:t> </a:t>
                </a:r>
                <a:r>
                  <a:rPr lang="fr-BE" dirty="0" err="1" smtClean="0"/>
                  <a:t>renewable</a:t>
                </a:r>
                <a:r>
                  <a:rPr lang="fr-BE" dirty="0" smtClean="0"/>
                  <a:t> </a:t>
                </a:r>
                <a:r>
                  <a:rPr lang="fr-BE" dirty="0" err="1" smtClean="0"/>
                  <a:t>energy</a:t>
                </a:r>
                <a:r>
                  <a:rPr lang="fr-BE" dirty="0" smtClean="0"/>
                  <a:t> </a:t>
                </a:r>
                <a:r>
                  <a:rPr lang="fr-BE" dirty="0" err="1" smtClean="0"/>
                  <a:t>potential</a:t>
                </a:r>
                <a:r>
                  <a:rPr lang="fr-BE" dirty="0" smtClean="0"/>
                  <a:t> </a:t>
                </a:r>
                <a:r>
                  <a:rPr lang="fr-BE" dirty="0" err="1" smtClean="0"/>
                  <a:t>is</a:t>
                </a:r>
                <a:r>
                  <a:rPr lang="fr-BE" dirty="0" smtClean="0"/>
                  <a:t> </a:t>
                </a:r>
                <a:r>
                  <a:rPr lang="fr-BE" dirty="0" err="1" smtClean="0"/>
                  <a:t>equal</a:t>
                </a:r>
                <a:r>
                  <a:rPr lang="fr-BE" dirty="0" smtClean="0"/>
                  <a:t> to the </a:t>
                </a:r>
                <a:r>
                  <a:rPr lang="fr-BE" dirty="0" err="1" smtClean="0"/>
                  <a:t>energy</a:t>
                </a:r>
                <a:r>
                  <a:rPr lang="fr-BE" dirty="0" smtClean="0"/>
                  <a:t> </a:t>
                </a:r>
                <a:r>
                  <a:rPr lang="fr-BE" dirty="0" err="1" smtClean="0"/>
                  <a:t>obtained</a:t>
                </a:r>
                <a:r>
                  <a:rPr lang="fr-BE" dirty="0" smtClean="0"/>
                  <a:t> by </a:t>
                </a:r>
                <a:r>
                  <a:rPr lang="fr-BE" dirty="0" err="1" smtClean="0"/>
                  <a:t>covering</a:t>
                </a:r>
                <a:r>
                  <a:rPr lang="fr-BE" dirty="0" smtClean="0"/>
                  <a:t> a quarter of </a:t>
                </a:r>
                <a:r>
                  <a:rPr lang="fr-BE" dirty="0" err="1" smtClean="0"/>
                  <a:t>Africa</a:t>
                </a:r>
                <a:r>
                  <a:rPr lang="fr-BE" dirty="0" smtClean="0"/>
                  <a:t> </a:t>
                </a:r>
                <a:r>
                  <a:rPr lang="fr-BE" dirty="0" err="1" smtClean="0"/>
                  <a:t>with</a:t>
                </a:r>
                <a:r>
                  <a:rPr lang="fr-BE" dirty="0" smtClean="0"/>
                  <a:t> 20%-efficient PV panels. </a:t>
                </a:r>
                <a:r>
                  <a:rPr lang="en-US" dirty="0"/>
                  <a:t> </a:t>
                </a:r>
                <a:r>
                  <a:rPr lang="en-US" dirty="0" smtClean="0"/>
                  <a:t>With  60,000,000 </a:t>
                </a:r>
                <a:r>
                  <a:rPr lang="en-US" dirty="0" err="1" smtClean="0"/>
                  <a:t>TWh</a:t>
                </a:r>
                <a:r>
                  <a:rPr lang="en-US" dirty="0" smtClean="0"/>
                  <a:t> of solar energy reaching Africa every year, the  total renewable energy potential would be of 12,000,000 </a:t>
                </a:r>
                <a:r>
                  <a:rPr lang="en-US" dirty="0" err="1" smtClean="0"/>
                  <a:t>TWh</a:t>
                </a:r>
                <a:r>
                  <a:rPr lang="en-US" dirty="0" smtClean="0"/>
                  <a:t>.</a:t>
                </a:r>
                <a:endParaRPr lang="en-US" dirty="0"/>
              </a:p>
              <a:p>
                <a:pPr marL="0" indent="0">
                  <a:buNone/>
                </a:pPr>
                <a:endParaRPr lang="fr-BE" dirty="0"/>
              </a:p>
              <a:p>
                <a:pPr marL="0" indent="0">
                  <a:buNone/>
                </a:pPr>
                <a:r>
                  <a:rPr lang="fr-BE" dirty="0" err="1" smtClean="0"/>
                  <a:t>With</a:t>
                </a:r>
                <a:r>
                  <a:rPr lang="fr-BE" dirty="0" smtClean="0"/>
                  <a:t> a 2% </a:t>
                </a:r>
                <a:r>
                  <a:rPr lang="fr-BE" dirty="0" err="1" smtClean="0"/>
                  <a:t>energy</a:t>
                </a:r>
                <a:r>
                  <a:rPr lang="fr-BE" dirty="0" smtClean="0"/>
                  <a:t> </a:t>
                </a:r>
                <a:r>
                  <a:rPr lang="fr-BE" dirty="0" err="1" smtClean="0"/>
                  <a:t>consumption</a:t>
                </a:r>
                <a:r>
                  <a:rPr lang="fr-BE" dirty="0" smtClean="0"/>
                  <a:t> </a:t>
                </a:r>
                <a:r>
                  <a:rPr lang="fr-BE" dirty="0" err="1" smtClean="0"/>
                  <a:t>growth</a:t>
                </a:r>
                <a:r>
                  <a:rPr lang="fr-BE" dirty="0" smtClean="0"/>
                  <a:t>,   </a:t>
                </a:r>
                <a14:m>
                  <m:oMath xmlns:m="http://schemas.openxmlformats.org/officeDocument/2006/math">
                    <m:f>
                      <m:fPr>
                        <m:ctrlPr>
                          <a:rPr lang="fr-BE" b="0" i="1" smtClean="0">
                            <a:latin typeface="Cambria Math" panose="02040503050406030204" pitchFamily="18" charset="0"/>
                          </a:rPr>
                        </m:ctrlPr>
                      </m:fPr>
                      <m:num>
                        <m:func>
                          <m:funcPr>
                            <m:ctrlPr>
                              <a:rPr lang="fr-BE" b="0" i="1" smtClean="0">
                                <a:latin typeface="Cambria Math" panose="02040503050406030204" pitchFamily="18" charset="0"/>
                              </a:rPr>
                            </m:ctrlPr>
                          </m:funcPr>
                          <m:fName>
                            <m:r>
                              <m:rPr>
                                <m:sty m:val="p"/>
                              </m:rPr>
                              <a:rPr lang="fr-BE" b="0" i="0" smtClean="0">
                                <a:latin typeface="Cambria Math" panose="02040503050406030204" pitchFamily="18" charset="0"/>
                              </a:rPr>
                              <m:t>ln</m:t>
                            </m:r>
                          </m:fName>
                          <m:e>
                            <m:d>
                              <m:dPr>
                                <m:ctrlPr>
                                  <a:rPr lang="fr-BE" b="0" i="1" smtClean="0">
                                    <a:latin typeface="Cambria Math" panose="02040503050406030204" pitchFamily="18" charset="0"/>
                                  </a:rPr>
                                </m:ctrlPr>
                              </m:dPr>
                              <m:e>
                                <m:f>
                                  <m:fPr>
                                    <m:ctrlPr>
                                      <a:rPr lang="fr-BE" b="0" i="1" smtClean="0">
                                        <a:latin typeface="Cambria Math" panose="02040503050406030204" pitchFamily="18" charset="0"/>
                                      </a:rPr>
                                    </m:ctrlPr>
                                  </m:fPr>
                                  <m:num>
                                    <m:r>
                                      <a:rPr lang="fr-BE" b="0" i="1" smtClean="0">
                                        <a:latin typeface="Cambria Math" panose="02040503050406030204" pitchFamily="18" charset="0"/>
                                      </a:rPr>
                                      <m:t>12,000,000</m:t>
                                    </m:r>
                                  </m:num>
                                  <m:den>
                                    <m:r>
                                      <a:rPr lang="fr-BE" b="0" i="1" smtClean="0">
                                        <a:latin typeface="Cambria Math" panose="02040503050406030204" pitchFamily="18" charset="0"/>
                                      </a:rPr>
                                      <m:t>111,000</m:t>
                                    </m:r>
                                  </m:den>
                                </m:f>
                              </m:e>
                            </m:d>
                          </m:e>
                        </m:func>
                      </m:num>
                      <m:den>
                        <m:func>
                          <m:funcPr>
                            <m:ctrlPr>
                              <a:rPr lang="fr-BE" b="0" i="1" smtClean="0">
                                <a:latin typeface="Cambria Math" panose="02040503050406030204" pitchFamily="18" charset="0"/>
                              </a:rPr>
                            </m:ctrlPr>
                          </m:funcPr>
                          <m:fName>
                            <m:r>
                              <m:rPr>
                                <m:sty m:val="p"/>
                              </m:rPr>
                              <a:rPr lang="fr-BE" b="0" i="0" smtClean="0">
                                <a:latin typeface="Cambria Math" panose="02040503050406030204" pitchFamily="18" charset="0"/>
                              </a:rPr>
                              <m:t>ln</m:t>
                            </m:r>
                          </m:fName>
                          <m:e>
                            <m:d>
                              <m:dPr>
                                <m:ctrlPr>
                                  <a:rPr lang="fr-BE" b="0" i="1" smtClean="0">
                                    <a:latin typeface="Cambria Math" panose="02040503050406030204" pitchFamily="18" charset="0"/>
                                  </a:rPr>
                                </m:ctrlPr>
                              </m:dPr>
                              <m:e>
                                <m:r>
                                  <a:rPr lang="fr-BE" b="0" i="1" smtClean="0">
                                    <a:latin typeface="Cambria Math" panose="02040503050406030204" pitchFamily="18" charset="0"/>
                                  </a:rPr>
                                  <m:t>1.02</m:t>
                                </m:r>
                              </m:e>
                            </m:d>
                          </m:e>
                        </m:func>
                      </m:den>
                    </m:f>
                    <m:r>
                      <a:rPr lang="fr-BE" b="0" i="1" smtClean="0">
                        <a:latin typeface="Cambria Math" panose="02040503050406030204" pitchFamily="18" charset="0"/>
                      </a:rPr>
                      <m:t>=</m:t>
                    </m:r>
                    <m:r>
                      <a:rPr lang="fr-BE" b="0" i="1" smtClean="0">
                        <a:solidFill>
                          <a:srgbClr val="FF0000"/>
                        </a:solidFill>
                        <a:latin typeface="Cambria Math" panose="02040503050406030204" pitchFamily="18" charset="0"/>
                      </a:rPr>
                      <m:t>236</m:t>
                    </m:r>
                  </m:oMath>
                </a14:m>
                <a:r>
                  <a:rPr lang="en-US" dirty="0" smtClean="0">
                    <a:solidFill>
                      <a:srgbClr val="FF0000"/>
                    </a:solidFill>
                  </a:rPr>
                  <a:t> years </a:t>
                </a:r>
                <a:r>
                  <a:rPr lang="en-US" dirty="0" smtClean="0"/>
                  <a:t>are needed to achieve this consumption level. </a:t>
                </a:r>
              </a:p>
              <a:p>
                <a:pPr marL="0" indent="0">
                  <a:buNone/>
                </a:pPr>
                <a:endParaRPr lang="fr-BE" dirty="0"/>
              </a:p>
              <a:p>
                <a:pPr marL="0" indent="0">
                  <a:buNone/>
                </a:pPr>
                <a:r>
                  <a:rPr lang="en-US" dirty="0" smtClean="0"/>
                  <a:t>Fast-neutrons reactors would exhaust la</a:t>
                </a:r>
                <a:r>
                  <a:rPr lang="fr-BE" dirty="0" err="1" smtClean="0"/>
                  <a:t>nd</a:t>
                </a:r>
                <a:r>
                  <a:rPr lang="fr-BE" dirty="0" smtClean="0"/>
                  <a:t> </a:t>
                </a:r>
                <a:r>
                  <a:rPr lang="fr-BE" dirty="0" err="1" smtClean="0"/>
                  <a:t>reserves</a:t>
                </a:r>
                <a:r>
                  <a:rPr lang="fr-BE" dirty="0" smtClean="0"/>
                  <a:t> of uranium  </a:t>
                </a:r>
                <a:r>
                  <a:rPr lang="fr-BE" dirty="0"/>
                  <a:t>+ 10% </a:t>
                </a:r>
                <a:r>
                  <a:rPr lang="fr-BE" dirty="0" smtClean="0"/>
                  <a:t>of </a:t>
                </a:r>
                <a:r>
                  <a:rPr lang="fr-BE" dirty="0" err="1" smtClean="0"/>
                  <a:t>sea</a:t>
                </a:r>
                <a:r>
                  <a:rPr lang="fr-BE" dirty="0" smtClean="0"/>
                  <a:t> </a:t>
                </a:r>
                <a:r>
                  <a:rPr lang="fr-BE" dirty="0"/>
                  <a:t>water </a:t>
                </a:r>
                <a:r>
                  <a:rPr lang="fr-BE" dirty="0" err="1" smtClean="0"/>
                  <a:t>reserves</a:t>
                </a:r>
                <a:r>
                  <a:rPr lang="fr-BE" dirty="0"/>
                  <a:t> </a:t>
                </a:r>
                <a:r>
                  <a:rPr lang="fr-BE" dirty="0" smtClean="0"/>
                  <a:t>in </a:t>
                </a:r>
                <a:r>
                  <a:rPr lang="fr-BE" dirty="0" err="1" smtClean="0"/>
                  <a:t>around</a:t>
                </a:r>
                <a:r>
                  <a:rPr lang="fr-BE" dirty="0" smtClean="0"/>
                  <a:t> 186 </a:t>
                </a:r>
                <a:r>
                  <a:rPr lang="fr-BE" dirty="0" err="1" smtClean="0"/>
                  <a:t>years</a:t>
                </a:r>
                <a:r>
                  <a:rPr lang="fr-BE" dirty="0"/>
                  <a:t> </a:t>
                </a:r>
                <a:r>
                  <a:rPr lang="fr-BE" dirty="0" smtClean="0"/>
                  <a:t>if </a:t>
                </a:r>
                <a:r>
                  <a:rPr lang="fr-BE" dirty="0" err="1" smtClean="0"/>
                  <a:t>generating</a:t>
                </a:r>
                <a:r>
                  <a:rPr lang="fr-BE" dirty="0" smtClean="0"/>
                  <a:t> </a:t>
                </a:r>
                <a:r>
                  <a:rPr lang="fr-BE" dirty="0" err="1" smtClean="0"/>
                  <a:t>this</a:t>
                </a:r>
                <a:r>
                  <a:rPr lang="fr-BE" dirty="0" smtClean="0"/>
                  <a:t> </a:t>
                </a:r>
                <a:r>
                  <a:rPr lang="fr-BE" dirty="0" err="1" smtClean="0"/>
                  <a:t>amount</a:t>
                </a:r>
                <a:r>
                  <a:rPr lang="fr-BE" dirty="0" smtClean="0"/>
                  <a:t> of </a:t>
                </a:r>
                <a:r>
                  <a:rPr lang="fr-BE" dirty="0" err="1" smtClean="0"/>
                  <a:t>energy</a:t>
                </a:r>
                <a:r>
                  <a:rPr lang="fr-BE" dirty="0"/>
                  <a:t> </a:t>
                </a:r>
                <a:r>
                  <a:rPr lang="fr-BE" dirty="0" err="1" smtClean="0"/>
                  <a:t>yearly</a:t>
                </a:r>
                <a:r>
                  <a:rPr lang="fr-BE" dirty="0" smtClean="0"/>
                  <a:t>.</a:t>
                </a:r>
                <a:endParaRPr lang="en-US" dirty="0" smtClean="0"/>
              </a:p>
              <a:p>
                <a:pPr marL="0" indent="0">
                  <a:buNone/>
                </a:pPr>
                <a:endParaRPr lang="en-US"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17360" y="1757702"/>
                <a:ext cx="11353800" cy="4351338"/>
              </a:xfrm>
              <a:blipFill>
                <a:blip r:embed="rId2"/>
                <a:stretch>
                  <a:fillRect l="-967" t="-2801" r="-1611"/>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fld id="{27C6CCC6-2BE5-4E42-96A4-D1E8E81A3D8E}" type="slidenum">
              <a:rPr lang="de-DE" smtClean="0"/>
              <a:t>60</a:t>
            </a:fld>
            <a:endParaRPr lang="de-DE"/>
          </a:p>
        </p:txBody>
      </p:sp>
    </p:spTree>
    <p:extLst>
      <p:ext uri="{BB962C8B-B14F-4D97-AF65-F5344CB8AC3E}">
        <p14:creationId xmlns:p14="http://schemas.microsoft.com/office/powerpoint/2010/main" val="4972777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223777" y="2366184"/>
                <a:ext cx="11029049" cy="4022249"/>
              </a:xfrm>
            </p:spPr>
            <p:txBody>
              <a:bodyPr>
                <a:normAutofit/>
              </a:bodyPr>
              <a:lstStyle/>
              <a:p>
                <a:pPr marL="0" indent="0">
                  <a:buNone/>
                </a:pPr>
                <a:endParaRPr lang="fr-BE" dirty="0" smtClean="0"/>
              </a:p>
              <a:p>
                <a:pPr marL="0" indent="0">
                  <a:buNone/>
                </a:pPr>
                <a:r>
                  <a:rPr lang="fr-BE" dirty="0" err="1" smtClean="0"/>
                  <a:t>Energy</a:t>
                </a:r>
                <a:r>
                  <a:rPr lang="fr-BE" dirty="0" smtClean="0"/>
                  <a:t> </a:t>
                </a:r>
                <a:r>
                  <a:rPr lang="fr-BE" dirty="0" err="1" smtClean="0"/>
                  <a:t>released</a:t>
                </a:r>
                <a:r>
                  <a:rPr lang="fr-BE" dirty="0" smtClean="0"/>
                  <a:t> by the fusion of 1 kg of </a:t>
                </a:r>
                <a:r>
                  <a:rPr lang="fr-BE" dirty="0" err="1" smtClean="0"/>
                  <a:t>deuterium</a:t>
                </a:r>
                <a:r>
                  <a:rPr lang="fr-BE" dirty="0" smtClean="0"/>
                  <a:t> </a:t>
                </a:r>
                <a:r>
                  <a:rPr lang="fr-BE" dirty="0" err="1" smtClean="0"/>
                  <a:t>is</a:t>
                </a:r>
                <a:r>
                  <a:rPr lang="fr-BE" dirty="0" smtClean="0"/>
                  <a:t> </a:t>
                </a:r>
                <a:r>
                  <a:rPr lang="fr-BE" dirty="0" err="1" smtClean="0"/>
                  <a:t>equal</a:t>
                </a:r>
                <a:r>
                  <a:rPr lang="fr-BE" dirty="0" smtClean="0"/>
                  <a:t> to 0.022 TWh.</a:t>
                </a:r>
                <a:r>
                  <a:rPr lang="fr-BE" b="0" dirty="0" smtClean="0"/>
                  <a:t>  </a:t>
                </a:r>
                <a:r>
                  <a:rPr lang="fr-BE" dirty="0" err="1" smtClean="0"/>
                  <a:t>Sea</a:t>
                </a:r>
                <a:r>
                  <a:rPr lang="fr-BE" dirty="0" smtClean="0"/>
                  <a:t> </a:t>
                </a:r>
                <a:r>
                  <a:rPr lang="fr-BE" dirty="0" err="1" smtClean="0"/>
                  <a:t>reserve</a:t>
                </a:r>
                <a:r>
                  <a:rPr lang="fr-BE" dirty="0" smtClean="0"/>
                  <a:t> of </a:t>
                </a:r>
                <a:r>
                  <a:rPr lang="fr-BE" dirty="0" err="1" smtClean="0"/>
                  <a:t>deuterium</a:t>
                </a:r>
                <a:r>
                  <a:rPr lang="fr-BE" dirty="0"/>
                  <a:t>:</a:t>
                </a:r>
                <a:r>
                  <a:rPr lang="fr-BE" b="0" dirty="0" smtClean="0"/>
                  <a:t> are </a:t>
                </a:r>
                <a:r>
                  <a:rPr lang="fr-FR" dirty="0" smtClean="0"/>
                  <a:t>45 Tt  (</a:t>
                </a:r>
                <a:r>
                  <a:rPr lang="fr-FR" dirty="0" err="1" smtClean="0"/>
                  <a:t>around</a:t>
                </a:r>
                <a:r>
                  <a:rPr lang="fr-FR" dirty="0" smtClean="0"/>
                  <a:t> 31 </a:t>
                </a:r>
                <a14:m>
                  <m:oMath xmlns:m="http://schemas.openxmlformats.org/officeDocument/2006/math">
                    <m:r>
                      <m:rPr>
                        <m:nor/>
                      </m:rPr>
                      <a:rPr lang="fr-FR" dirty="0"/>
                      <m:t>g</m:t>
                    </m:r>
                    <m:r>
                      <m:rPr>
                        <m:nor/>
                      </m:rPr>
                      <a:rPr lang="fr-BE" dirty="0"/>
                      <m:t> </m:t>
                    </m:r>
                    <m:r>
                      <m:rPr>
                        <m:nor/>
                      </m:rPr>
                      <a:rPr lang="fr-BE" b="0" i="0" dirty="0" smtClean="0"/>
                      <m:t>per</m:t>
                    </m:r>
                  </m:oMath>
                </a14:m>
                <a:r>
                  <a:rPr lang="fr-FR" dirty="0" smtClean="0"/>
                  <a:t> ton </a:t>
                </a:r>
                <a:r>
                  <a:rPr lang="fr-FR" dirty="0"/>
                  <a:t>of </a:t>
                </a:r>
                <a:r>
                  <a:rPr lang="fr-FR" dirty="0" err="1"/>
                  <a:t>sea</a:t>
                </a:r>
                <a:r>
                  <a:rPr lang="fr-FR" dirty="0"/>
                  <a:t> </a:t>
                </a:r>
                <a:r>
                  <a:rPr lang="fr-FR" dirty="0" smtClean="0"/>
                  <a:t>water </a:t>
                </a:r>
                <a:r>
                  <a:rPr lang="fr-FR" dirty="0" err="1" smtClean="0"/>
                  <a:t>against</a:t>
                </a:r>
                <a:r>
                  <a:rPr lang="fr-FR" dirty="0" smtClean="0"/>
                  <a:t> 0.003 g for  uranium). </a:t>
                </a:r>
              </a:p>
              <a:p>
                <a:pPr marL="0" indent="0">
                  <a:buNone/>
                </a:pPr>
                <a:endParaRPr lang="fr-FR" dirty="0" smtClean="0"/>
              </a:p>
              <a:p>
                <a:pPr marL="0" indent="0">
                  <a:buNone/>
                </a:pPr>
                <a:r>
                  <a:rPr lang="fr-FR" dirty="0" err="1" smtClean="0"/>
                  <a:t>Energy</a:t>
                </a:r>
                <a:r>
                  <a:rPr lang="fr-FR" dirty="0"/>
                  <a:t> </a:t>
                </a:r>
                <a:r>
                  <a:rPr lang="fr-FR" dirty="0" err="1" smtClean="0"/>
                  <a:t>generated</a:t>
                </a:r>
                <a:r>
                  <a:rPr lang="fr-FR" dirty="0" smtClean="0"/>
                  <a:t> </a:t>
                </a:r>
                <a:r>
                  <a:rPr lang="fr-FR" dirty="0" err="1" smtClean="0"/>
                  <a:t>through</a:t>
                </a:r>
                <a:r>
                  <a:rPr lang="fr-FR" dirty="0" smtClean="0"/>
                  <a:t> fusion of 10% of </a:t>
                </a:r>
                <a:r>
                  <a:rPr lang="fr-FR" dirty="0" err="1" smtClean="0"/>
                  <a:t>deuterium</a:t>
                </a:r>
                <a:r>
                  <a:rPr lang="fr-FR" dirty="0" smtClean="0"/>
                  <a:t> </a:t>
                </a:r>
                <a:r>
                  <a:rPr lang="fr-FR" dirty="0" err="1" smtClean="0"/>
                  <a:t>reserve</a:t>
                </a:r>
                <a:r>
                  <a:rPr lang="fr-FR" dirty="0" smtClean="0"/>
                  <a:t> in a 30% efficient </a:t>
                </a:r>
                <a:r>
                  <a:rPr lang="fr-FR" dirty="0" err="1" smtClean="0"/>
                  <a:t>generator</a:t>
                </a:r>
                <a:r>
                  <a:rPr lang="fr-FR" dirty="0" smtClean="0"/>
                  <a:t>: 3 x 10</a:t>
                </a:r>
                <a:r>
                  <a:rPr lang="fr-FR" baseline="30000" dirty="0" smtClean="0"/>
                  <a:t>13</a:t>
                </a:r>
                <a:r>
                  <a:rPr lang="fr-FR" dirty="0" smtClean="0"/>
                  <a:t>  TWh, </a:t>
                </a:r>
                <a:r>
                  <a:rPr lang="fr-FR" dirty="0" err="1" smtClean="0"/>
                  <a:t>which</a:t>
                </a:r>
                <a:r>
                  <a:rPr lang="fr-FR" dirty="0" smtClean="0"/>
                  <a:t> </a:t>
                </a:r>
                <a:r>
                  <a:rPr lang="fr-FR" dirty="0" err="1" smtClean="0"/>
                  <a:t>would</a:t>
                </a:r>
                <a:r>
                  <a:rPr lang="fr-FR" dirty="0" smtClean="0"/>
                  <a:t> last for </a:t>
                </a:r>
                <a:r>
                  <a:rPr lang="fr-FR" dirty="0" err="1" smtClean="0"/>
                  <a:t>around</a:t>
                </a:r>
                <a:r>
                  <a:rPr lang="fr-FR" dirty="0" smtClean="0"/>
                  <a:t> </a:t>
                </a:r>
                <a:r>
                  <a:rPr lang="fr-FR" dirty="0" smtClean="0">
                    <a:solidFill>
                      <a:srgbClr val="FF0000"/>
                    </a:solidFill>
                  </a:rPr>
                  <a:t>2,5 million  </a:t>
                </a:r>
                <a:r>
                  <a:rPr lang="fr-FR" dirty="0" err="1" smtClean="0">
                    <a:solidFill>
                      <a:srgbClr val="FF0000"/>
                    </a:solidFill>
                  </a:rPr>
                  <a:t>years</a:t>
                </a:r>
                <a:r>
                  <a:rPr lang="fr-FR" dirty="0" smtClean="0">
                    <a:solidFill>
                      <a:srgbClr val="FF0000"/>
                    </a:solidFill>
                  </a:rPr>
                  <a:t> </a:t>
                </a:r>
                <a:r>
                  <a:rPr lang="fr-FR" dirty="0" smtClean="0"/>
                  <a:t>at a </a:t>
                </a:r>
                <a:r>
                  <a:rPr lang="fr-FR" dirty="0" err="1" smtClean="0"/>
                  <a:t>yearly</a:t>
                </a:r>
                <a:r>
                  <a:rPr lang="fr-FR" dirty="0" smtClean="0"/>
                  <a:t> global </a:t>
                </a:r>
                <a:r>
                  <a:rPr lang="fr-FR" dirty="0" err="1" smtClean="0"/>
                  <a:t>energy</a:t>
                </a:r>
                <a:r>
                  <a:rPr lang="fr-FR" dirty="0" smtClean="0"/>
                  <a:t> </a:t>
                </a:r>
                <a:r>
                  <a:rPr lang="fr-FR" dirty="0" err="1" smtClean="0"/>
                  <a:t>consumption</a:t>
                </a:r>
                <a:r>
                  <a:rPr lang="fr-FR" dirty="0" smtClean="0"/>
                  <a:t> </a:t>
                </a:r>
                <a:r>
                  <a:rPr lang="fr-FR" dirty="0" err="1" smtClean="0"/>
                  <a:t>level</a:t>
                </a:r>
                <a:r>
                  <a:rPr lang="fr-FR" dirty="0" smtClean="0"/>
                  <a:t> of </a:t>
                </a:r>
                <a:r>
                  <a:rPr lang="en-US" dirty="0"/>
                  <a:t>12,000,000 </a:t>
                </a:r>
                <a:r>
                  <a:rPr lang="en-US" dirty="0" err="1" smtClean="0"/>
                  <a:t>TWh</a:t>
                </a:r>
                <a:r>
                  <a:rPr lang="en-US" dirty="0" smtClean="0"/>
                  <a:t>.</a:t>
                </a:r>
                <a:endParaRPr lang="fr-FR" dirty="0" smtClean="0"/>
              </a:p>
              <a:p>
                <a:pPr marL="0" indent="0">
                  <a:buNone/>
                </a:pPr>
                <a:endParaRPr lang="fr-FR" b="0" baseline="30000" dirty="0"/>
              </a:p>
              <a:p>
                <a:pPr marL="0" indent="0">
                  <a:buNone/>
                </a:pPr>
                <a:endParaRPr lang="fr-BE" b="0" baseline="30000" dirty="0" smtClean="0"/>
              </a:p>
              <a:p>
                <a:pPr marL="0" indent="0">
                  <a:buNone/>
                </a:pPr>
                <a:endParaRPr lang="fr-BE" baseline="30000" dirty="0" smtClean="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223777" y="2366184"/>
                <a:ext cx="11029049" cy="4022249"/>
              </a:xfrm>
              <a:blipFill>
                <a:blip r:embed="rId2"/>
                <a:stretch>
                  <a:fillRect l="-1161"/>
                </a:stretch>
              </a:blipFill>
            </p:spPr>
            <p:txBody>
              <a:bodyPr/>
              <a:lstStyle/>
              <a:p>
                <a:r>
                  <a:rPr lang="en-US">
                    <a:noFill/>
                  </a:rPr>
                  <a:t> </a:t>
                </a:r>
              </a:p>
            </p:txBody>
          </p:sp>
        </mc:Fallback>
      </mc:AlternateContent>
      <p:sp>
        <p:nvSpPr>
          <p:cNvPr id="4" name="Espace réservé du numéro de diapositive 3"/>
          <p:cNvSpPr>
            <a:spLocks noGrp="1"/>
          </p:cNvSpPr>
          <p:nvPr>
            <p:ph type="sldNum" sz="quarter" idx="12"/>
          </p:nvPr>
        </p:nvSpPr>
        <p:spPr/>
        <p:txBody>
          <a:bodyPr/>
          <a:lstStyle/>
          <a:p>
            <a:fld id="{27C6CCC6-2BE5-4E42-96A4-D1E8E81A3D8E}" type="slidenum">
              <a:rPr lang="de-DE" smtClean="0"/>
              <a:t>61</a:t>
            </a:fld>
            <a:endParaRPr lang="de-DE"/>
          </a:p>
        </p:txBody>
      </p:sp>
      <p:sp>
        <p:nvSpPr>
          <p:cNvPr id="6" name="Titre 5"/>
          <p:cNvSpPr>
            <a:spLocks noGrp="1"/>
          </p:cNvSpPr>
          <p:nvPr>
            <p:ph type="title"/>
          </p:nvPr>
        </p:nvSpPr>
        <p:spPr>
          <a:xfrm>
            <a:off x="3005928" y="-42630"/>
            <a:ext cx="10515600" cy="1325563"/>
          </a:xfrm>
        </p:spPr>
        <p:txBody>
          <a:bodyPr/>
          <a:lstStyle/>
          <a:p>
            <a:r>
              <a:rPr lang="fr-BE" dirty="0" smtClean="0"/>
              <a:t>Fusion to the </a:t>
            </a:r>
            <a:r>
              <a:rPr lang="fr-BE" dirty="0" err="1" smtClean="0"/>
              <a:t>rescue</a:t>
            </a:r>
            <a:r>
              <a:rPr lang="fr-BE" dirty="0" smtClean="0"/>
              <a:t>? </a:t>
            </a:r>
            <a:endParaRPr lang="en-US" dirty="0"/>
          </a:p>
        </p:txBody>
      </p:sp>
      <p:pic>
        <p:nvPicPr>
          <p:cNvPr id="5" name="Image 4"/>
          <p:cNvPicPr>
            <a:picLocks noChangeAspect="1"/>
          </p:cNvPicPr>
          <p:nvPr/>
        </p:nvPicPr>
        <p:blipFill>
          <a:blip r:embed="rId3"/>
          <a:stretch>
            <a:fillRect/>
          </a:stretch>
        </p:blipFill>
        <p:spPr>
          <a:xfrm>
            <a:off x="1192916" y="1761647"/>
            <a:ext cx="9791459" cy="719699"/>
          </a:xfrm>
          <a:prstGeom prst="rect">
            <a:avLst/>
          </a:prstGeom>
        </p:spPr>
      </p:pic>
      <p:sp>
        <p:nvSpPr>
          <p:cNvPr id="7" name="Rectangle 6"/>
          <p:cNvSpPr/>
          <p:nvPr/>
        </p:nvSpPr>
        <p:spPr>
          <a:xfrm>
            <a:off x="223777" y="905698"/>
            <a:ext cx="6096000" cy="892552"/>
          </a:xfrm>
          <a:prstGeom prst="rect">
            <a:avLst/>
          </a:prstGeom>
        </p:spPr>
        <p:txBody>
          <a:bodyPr>
            <a:spAutoFit/>
          </a:bodyPr>
          <a:lstStyle/>
          <a:p>
            <a:endParaRPr lang="fr-BE" baseline="30000" dirty="0" smtClean="0"/>
          </a:p>
          <a:p>
            <a:endParaRPr lang="fr-BE" baseline="30000" dirty="0"/>
          </a:p>
          <a:p>
            <a:r>
              <a:rPr lang="fr-BE" sz="2800" dirty="0" smtClean="0"/>
              <a:t>The </a:t>
            </a:r>
            <a:r>
              <a:rPr lang="fr-BE" sz="2800" dirty="0" err="1" smtClean="0"/>
              <a:t>deuterium-deuterium</a:t>
            </a:r>
            <a:r>
              <a:rPr lang="fr-BE" sz="2800" dirty="0" smtClean="0"/>
              <a:t> </a:t>
            </a:r>
            <a:r>
              <a:rPr lang="fr-BE" sz="2800" dirty="0" err="1" smtClean="0"/>
              <a:t>reaction</a:t>
            </a:r>
            <a:r>
              <a:rPr lang="fr-BE" sz="2800" dirty="0" smtClean="0"/>
              <a:t>: </a:t>
            </a:r>
            <a:endParaRPr lang="fr-BE" baseline="30000" dirty="0"/>
          </a:p>
        </p:txBody>
      </p:sp>
    </p:spTree>
    <p:extLst>
      <p:ext uri="{BB962C8B-B14F-4D97-AF65-F5344CB8AC3E}">
        <p14:creationId xmlns:p14="http://schemas.microsoft.com/office/powerpoint/2010/main" val="21812282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1287" y="5112835"/>
            <a:ext cx="10654496" cy="1745165"/>
          </a:xfrm>
        </p:spPr>
        <p:txBody>
          <a:bodyPr>
            <a:normAutofit fontScale="92500"/>
          </a:bodyPr>
          <a:lstStyle/>
          <a:p>
            <a:pPr marL="0" indent="0" algn="just">
              <a:buNone/>
            </a:pPr>
            <a:r>
              <a:rPr lang="en-US" dirty="0" smtClean="0"/>
              <a:t>Final word:</a:t>
            </a:r>
            <a:r>
              <a:rPr lang="en-US" i="1" dirty="0" smtClean="0"/>
              <a:t> By the time human civilization reaches a level of energy consumption equivalent to the renewable energy potential of the Earth, it may have also reached a level of technological development that allows technical solutions other than fusion to generate additional energy.</a:t>
            </a:r>
            <a:endParaRPr lang="en-US" i="1"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62</a:t>
            </a:fld>
            <a:endParaRPr lang="de-DE" dirty="0"/>
          </a:p>
        </p:txBody>
      </p:sp>
      <p:pic>
        <p:nvPicPr>
          <p:cNvPr id="1026" name="Picture 2" descr="https://www.iter.org/doc/www/content/com/Lists/Multilingual%20Stories/Attachments/337/mag_50_perc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87" y="879754"/>
            <a:ext cx="9147175" cy="36113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607549" y="2336284"/>
            <a:ext cx="2845925" cy="830997"/>
          </a:xfrm>
          <a:prstGeom prst="rect">
            <a:avLst/>
          </a:prstGeom>
        </p:spPr>
        <p:txBody>
          <a:bodyPr wrap="square">
            <a:spAutoFit/>
          </a:bodyPr>
          <a:lstStyle/>
          <a:p>
            <a:r>
              <a:rPr lang="fr-BE" sz="1600" dirty="0" smtClean="0">
                <a:solidFill>
                  <a:srgbClr val="222222"/>
                </a:solidFill>
              </a:rPr>
              <a:t>Construction site of ITER (</a:t>
            </a:r>
            <a:r>
              <a:rPr lang="en-US" sz="1600" dirty="0" smtClean="0">
                <a:solidFill>
                  <a:srgbClr val="222222"/>
                </a:solidFill>
              </a:rPr>
              <a:t>International </a:t>
            </a:r>
            <a:r>
              <a:rPr lang="en-US" sz="1600" dirty="0">
                <a:solidFill>
                  <a:srgbClr val="222222"/>
                </a:solidFill>
              </a:rPr>
              <a:t>Thermonuclear Experimental </a:t>
            </a:r>
            <a:r>
              <a:rPr lang="en-US" sz="1600" dirty="0" smtClean="0">
                <a:solidFill>
                  <a:srgbClr val="222222"/>
                </a:solidFill>
              </a:rPr>
              <a:t>Reactor)</a:t>
            </a:r>
            <a:endParaRPr lang="en-US" sz="1600" dirty="0"/>
          </a:p>
        </p:txBody>
      </p:sp>
    </p:spTree>
    <p:extLst>
      <p:ext uri="{BB962C8B-B14F-4D97-AF65-F5344CB8AC3E}">
        <p14:creationId xmlns:p14="http://schemas.microsoft.com/office/powerpoint/2010/main" val="39788745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63</a:t>
            </a:fld>
            <a:endParaRPr lang="de-DE"/>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9" y="913699"/>
            <a:ext cx="11636828" cy="5224936"/>
          </a:xfrm>
          <a:prstGeom prst="rect">
            <a:avLst/>
          </a:prstGeom>
        </p:spPr>
      </p:pic>
      <p:sp>
        <p:nvSpPr>
          <p:cNvPr id="5" name="ZoneTexte 4"/>
          <p:cNvSpPr txBox="1"/>
          <p:nvPr/>
        </p:nvSpPr>
        <p:spPr>
          <a:xfrm>
            <a:off x="0" y="0"/>
            <a:ext cx="3938954" cy="261610"/>
          </a:xfrm>
          <a:prstGeom prst="rect">
            <a:avLst/>
          </a:prstGeom>
          <a:noFill/>
        </p:spPr>
        <p:txBody>
          <a:bodyPr wrap="square" rtlCol="0">
            <a:spAutoFit/>
          </a:bodyPr>
          <a:lstStyle/>
          <a:p>
            <a:r>
              <a:rPr lang="fr-FR" sz="1100" dirty="0" err="1" smtClean="0"/>
              <a:t>Kardachev</a:t>
            </a:r>
            <a:r>
              <a:rPr lang="fr-FR" sz="1100" dirty="0" smtClean="0"/>
              <a:t> type I-II </a:t>
            </a:r>
            <a:r>
              <a:rPr lang="fr-FR" sz="1100" dirty="0" err="1" smtClean="0"/>
              <a:t>civilization</a:t>
            </a:r>
            <a:endParaRPr lang="fr-FR" sz="1100" dirty="0"/>
          </a:p>
        </p:txBody>
      </p:sp>
    </p:spTree>
    <p:extLst>
      <p:ext uri="{BB962C8B-B14F-4D97-AF65-F5344CB8AC3E}">
        <p14:creationId xmlns:p14="http://schemas.microsoft.com/office/powerpoint/2010/main" val="1470398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7</a:t>
            </a:fld>
            <a:endParaRPr lang="de-DE"/>
          </a:p>
        </p:txBody>
      </p:sp>
      <p:pic>
        <p:nvPicPr>
          <p:cNvPr id="5124" name="Picture 4" descr="https://scontent.fbru2-1.fna.fbcdn.net/v/t1.15752-9/72273531_2140288029612740_5496335499129782272_n.png?_nc_cat=109&amp;_nc_oc=AQnJOk-gNBJIzV9If-wn0A1gQvTdrj2kjlMHskPiT3Bse3YL199xpMy4fdGzPVK68bB8o1oVmIIz0uAYzun-rjsT&amp;_nc_ht=scontent.fbru2-1.fna&amp;oh=8bb6051dc36184db96a4b7d5546a36e5&amp;oe=5E3506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 y="10160"/>
            <a:ext cx="9655174" cy="684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89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520" y="131445"/>
            <a:ext cx="11968480" cy="1325563"/>
          </a:xfrm>
        </p:spPr>
        <p:txBody>
          <a:bodyPr/>
          <a:lstStyle/>
          <a:p>
            <a:r>
              <a:rPr lang="fr-BE" dirty="0" smtClean="0"/>
              <a:t>Not </a:t>
            </a:r>
            <a:r>
              <a:rPr lang="fr-BE" dirty="0" err="1" smtClean="0"/>
              <a:t>enough</a:t>
            </a:r>
            <a:r>
              <a:rPr lang="fr-BE" dirty="0" smtClean="0"/>
              <a:t> water for </a:t>
            </a:r>
            <a:r>
              <a:rPr lang="fr-BE" dirty="0" err="1" smtClean="0"/>
              <a:t>cooling</a:t>
            </a:r>
            <a:r>
              <a:rPr lang="fr-BE" dirty="0" smtClean="0"/>
              <a:t> down </a:t>
            </a:r>
            <a:r>
              <a:rPr lang="fr-BE" dirty="0" err="1" smtClean="0"/>
              <a:t>these</a:t>
            </a:r>
            <a:r>
              <a:rPr lang="fr-BE" dirty="0" smtClean="0"/>
              <a:t> </a:t>
            </a:r>
            <a:r>
              <a:rPr lang="fr-BE" dirty="0" err="1" smtClean="0"/>
              <a:t>reactors</a:t>
            </a:r>
            <a:r>
              <a:rPr lang="fr-BE" dirty="0" smtClean="0"/>
              <a:t>?</a:t>
            </a:r>
            <a:endParaRPr lang="en-US" dirty="0"/>
          </a:p>
        </p:txBody>
      </p:sp>
      <p:sp>
        <p:nvSpPr>
          <p:cNvPr id="3" name="Espace réservé du contenu 2"/>
          <p:cNvSpPr>
            <a:spLocks noGrp="1"/>
          </p:cNvSpPr>
          <p:nvPr>
            <p:ph idx="1"/>
          </p:nvPr>
        </p:nvSpPr>
        <p:spPr>
          <a:xfrm>
            <a:off x="223520" y="1797168"/>
            <a:ext cx="5562600" cy="4816991"/>
          </a:xfrm>
        </p:spPr>
        <p:txBody>
          <a:bodyPr/>
          <a:lstStyle/>
          <a:p>
            <a:pPr marL="0" indent="0">
              <a:buNone/>
            </a:pPr>
            <a:r>
              <a:rPr lang="fr-BE" dirty="0" err="1" smtClean="0"/>
              <a:t>When</a:t>
            </a:r>
            <a:r>
              <a:rPr lang="fr-BE" dirty="0" smtClean="0"/>
              <a:t> an EPR </a:t>
            </a:r>
            <a:r>
              <a:rPr lang="fr-BE" dirty="0" err="1" smtClean="0"/>
              <a:t>is</a:t>
            </a:r>
            <a:r>
              <a:rPr lang="fr-BE" dirty="0" smtClean="0"/>
              <a:t> running, 2850 MW of </a:t>
            </a:r>
            <a:r>
              <a:rPr lang="fr-BE" dirty="0" err="1" smtClean="0"/>
              <a:t>heat</a:t>
            </a:r>
            <a:r>
              <a:rPr lang="fr-BE" dirty="0" smtClean="0"/>
              <a:t> power </a:t>
            </a:r>
            <a:r>
              <a:rPr lang="fr-BE" dirty="0" err="1" smtClean="0"/>
              <a:t>needs</a:t>
            </a:r>
            <a:r>
              <a:rPr lang="fr-BE" dirty="0" smtClean="0"/>
              <a:t> to </a:t>
            </a:r>
            <a:r>
              <a:rPr lang="fr-BE" dirty="0" err="1" smtClean="0"/>
              <a:t>be</a:t>
            </a:r>
            <a:r>
              <a:rPr lang="fr-BE" dirty="0" smtClean="0"/>
              <a:t> </a:t>
            </a:r>
            <a:r>
              <a:rPr lang="fr-BE" dirty="0" err="1" smtClean="0"/>
              <a:t>dissipated</a:t>
            </a:r>
            <a:r>
              <a:rPr lang="fr-BE" dirty="0" smtClean="0"/>
              <a:t>.</a:t>
            </a:r>
            <a:endParaRPr lang="fr-BE" dirty="0"/>
          </a:p>
          <a:p>
            <a:pPr marL="0" indent="0">
              <a:buNone/>
            </a:pPr>
            <a:r>
              <a:rPr lang="fr-BE" dirty="0" smtClean="0"/>
              <a:t>Correspond to the </a:t>
            </a:r>
            <a:r>
              <a:rPr lang="fr-BE" dirty="0" err="1" smtClean="0"/>
              <a:t>heat</a:t>
            </a:r>
            <a:r>
              <a:rPr lang="fr-BE" dirty="0" smtClean="0"/>
              <a:t> power </a:t>
            </a:r>
            <a:r>
              <a:rPr lang="fr-BE" dirty="0" err="1" smtClean="0"/>
              <a:t>needed</a:t>
            </a:r>
            <a:r>
              <a:rPr lang="fr-BE" dirty="0" smtClean="0"/>
              <a:t> for  the vaporisation of 1.162 m</a:t>
            </a:r>
            <a:r>
              <a:rPr lang="fr-BE" baseline="30000" dirty="0" smtClean="0"/>
              <a:t>3</a:t>
            </a:r>
            <a:r>
              <a:rPr lang="fr-BE" dirty="0" smtClean="0"/>
              <a:t>/s of water!</a:t>
            </a:r>
          </a:p>
          <a:p>
            <a:pPr marL="0" indent="0">
              <a:buNone/>
            </a:pPr>
            <a:endParaRPr lang="fr-BE" dirty="0"/>
          </a:p>
          <a:p>
            <a:pPr marL="0" indent="0">
              <a:buNone/>
            </a:pPr>
            <a:r>
              <a:rPr lang="fr-BE" dirty="0" smtClean="0"/>
              <a:t>For the </a:t>
            </a:r>
            <a:r>
              <a:rPr lang="fr-BE" dirty="0" err="1" smtClean="0"/>
              <a:t>whole</a:t>
            </a:r>
            <a:r>
              <a:rPr lang="fr-BE" dirty="0" smtClean="0"/>
              <a:t> EPR </a:t>
            </a:r>
            <a:r>
              <a:rPr lang="fr-BE" dirty="0" err="1" smtClean="0"/>
              <a:t>fleet</a:t>
            </a:r>
            <a:r>
              <a:rPr lang="fr-BE" dirty="0" smtClean="0"/>
              <a:t> (</a:t>
            </a:r>
            <a:r>
              <a:rPr lang="fr-BE" dirty="0" err="1" smtClean="0"/>
              <a:t>with</a:t>
            </a:r>
            <a:r>
              <a:rPr lang="fr-BE" dirty="0" smtClean="0"/>
              <a:t> a 90% </a:t>
            </a:r>
            <a:r>
              <a:rPr lang="fr-BE" dirty="0" err="1" smtClean="0"/>
              <a:t>load</a:t>
            </a:r>
            <a:r>
              <a:rPr lang="fr-BE" dirty="0" smtClean="0"/>
              <a:t> factor), the </a:t>
            </a:r>
            <a:r>
              <a:rPr lang="fr-BE" dirty="0" err="1" smtClean="0"/>
              <a:t>amound</a:t>
            </a:r>
            <a:r>
              <a:rPr lang="fr-BE" dirty="0" smtClean="0"/>
              <a:t> of power </a:t>
            </a:r>
            <a:r>
              <a:rPr lang="fr-BE" dirty="0" err="1" smtClean="0"/>
              <a:t>needed</a:t>
            </a:r>
            <a:r>
              <a:rPr lang="fr-BE" dirty="0" smtClean="0"/>
              <a:t> </a:t>
            </a:r>
            <a:r>
              <a:rPr lang="fr-BE" dirty="0" err="1" smtClean="0"/>
              <a:t>would</a:t>
            </a:r>
            <a:r>
              <a:rPr lang="fr-BE" dirty="0" smtClean="0"/>
              <a:t> </a:t>
            </a:r>
            <a:r>
              <a:rPr lang="fr-BE" dirty="0" err="1" smtClean="0"/>
              <a:t>be</a:t>
            </a:r>
            <a:r>
              <a:rPr lang="fr-BE" dirty="0" smtClean="0"/>
              <a:t> 8922.7 </a:t>
            </a:r>
            <a:r>
              <a:rPr lang="fr-BE" dirty="0"/>
              <a:t>m</a:t>
            </a:r>
            <a:r>
              <a:rPr lang="fr-BE" baseline="30000" dirty="0"/>
              <a:t>3</a:t>
            </a:r>
            <a:r>
              <a:rPr lang="fr-BE" dirty="0"/>
              <a:t>/s </a:t>
            </a:r>
            <a:endParaRPr lang="en-US" dirty="0"/>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8</a:t>
            </a:fld>
            <a:endParaRPr lang="de-DE"/>
          </a:p>
        </p:txBody>
      </p:sp>
      <p:pic>
        <p:nvPicPr>
          <p:cNvPr id="5" name="Image 4"/>
          <p:cNvPicPr>
            <a:picLocks noChangeAspect="1"/>
          </p:cNvPicPr>
          <p:nvPr/>
        </p:nvPicPr>
        <p:blipFill>
          <a:blip r:embed="rId2"/>
          <a:stretch>
            <a:fillRect/>
          </a:stretch>
        </p:blipFill>
        <p:spPr>
          <a:xfrm>
            <a:off x="6370319" y="1509634"/>
            <a:ext cx="5591720" cy="4653676"/>
          </a:xfrm>
          <a:prstGeom prst="rect">
            <a:avLst/>
          </a:prstGeom>
        </p:spPr>
      </p:pic>
      <p:sp>
        <p:nvSpPr>
          <p:cNvPr id="7" name="ZoneTexte 6"/>
          <p:cNvSpPr txBox="1"/>
          <p:nvPr/>
        </p:nvSpPr>
        <p:spPr>
          <a:xfrm>
            <a:off x="0" y="6488668"/>
            <a:ext cx="5293360" cy="338554"/>
          </a:xfrm>
          <a:prstGeom prst="rect">
            <a:avLst/>
          </a:prstGeom>
          <a:noFill/>
        </p:spPr>
        <p:txBody>
          <a:bodyPr wrap="square" rtlCol="0">
            <a:spAutoFit/>
          </a:bodyPr>
          <a:lstStyle/>
          <a:p>
            <a:r>
              <a:rPr lang="fr-BE" sz="1600" dirty="0" err="1" smtClean="0"/>
              <a:t>Vaporization</a:t>
            </a:r>
            <a:r>
              <a:rPr lang="fr-BE" sz="1600" dirty="0" smtClean="0"/>
              <a:t> of water at 20 °C </a:t>
            </a:r>
            <a:r>
              <a:rPr lang="fr-BE" sz="1600" dirty="0" err="1" smtClean="0"/>
              <a:t>requires</a:t>
            </a:r>
            <a:r>
              <a:rPr lang="fr-BE" sz="1600" dirty="0" smtClean="0"/>
              <a:t> 0.685 kWh/kg.</a:t>
            </a:r>
            <a:endParaRPr lang="en-US" sz="1600" dirty="0"/>
          </a:p>
        </p:txBody>
      </p:sp>
    </p:spTree>
    <p:extLst>
      <p:ext uri="{BB962C8B-B14F-4D97-AF65-F5344CB8AC3E}">
        <p14:creationId xmlns:p14="http://schemas.microsoft.com/office/powerpoint/2010/main" val="1711331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7C6CCC6-2BE5-4E42-96A4-D1E8E81A3D8E}" type="slidenum">
              <a:rPr lang="de-DE" smtClean="0"/>
              <a:t>9</a:t>
            </a:fld>
            <a:endParaRPr lang="de-DE"/>
          </a:p>
        </p:txBody>
      </p:sp>
      <p:sp>
        <p:nvSpPr>
          <p:cNvPr id="5" name="ZoneTexte 4"/>
          <p:cNvSpPr txBox="1"/>
          <p:nvPr/>
        </p:nvSpPr>
        <p:spPr>
          <a:xfrm>
            <a:off x="736264" y="4574632"/>
            <a:ext cx="2870536" cy="830997"/>
          </a:xfrm>
          <a:prstGeom prst="rect">
            <a:avLst/>
          </a:prstGeom>
          <a:noFill/>
        </p:spPr>
        <p:txBody>
          <a:bodyPr wrap="square" rtlCol="0">
            <a:spAutoFit/>
          </a:bodyPr>
          <a:lstStyle/>
          <a:p>
            <a:pPr algn="ctr"/>
            <a:r>
              <a:rPr lang="fr-FR" sz="2400" dirty="0" smtClean="0"/>
              <a:t>Congo river:  </a:t>
            </a:r>
          </a:p>
          <a:p>
            <a:pPr algn="ctr"/>
            <a:r>
              <a:rPr lang="fr-FR" sz="2400" dirty="0" smtClean="0"/>
              <a:t>41000 m³/s</a:t>
            </a:r>
            <a:endParaRPr lang="fr-FR" sz="2400" dirty="0"/>
          </a:p>
        </p:txBody>
      </p:sp>
      <p:sp>
        <p:nvSpPr>
          <p:cNvPr id="11" name="ZoneTexte 10"/>
          <p:cNvSpPr txBox="1"/>
          <p:nvPr/>
        </p:nvSpPr>
        <p:spPr>
          <a:xfrm>
            <a:off x="4876768" y="4563350"/>
            <a:ext cx="2077083" cy="830997"/>
          </a:xfrm>
          <a:prstGeom prst="rect">
            <a:avLst/>
          </a:prstGeom>
          <a:noFill/>
        </p:spPr>
        <p:txBody>
          <a:bodyPr wrap="square" rtlCol="0">
            <a:spAutoFit/>
          </a:bodyPr>
          <a:lstStyle/>
          <a:p>
            <a:pPr algn="ctr"/>
            <a:r>
              <a:rPr lang="fr-FR" sz="2400" dirty="0" smtClean="0"/>
              <a:t>Mississipi: </a:t>
            </a:r>
          </a:p>
          <a:p>
            <a:pPr algn="ctr"/>
            <a:r>
              <a:rPr lang="fr-FR" sz="2400" dirty="0" smtClean="0"/>
              <a:t>16790 m³/s</a:t>
            </a:r>
            <a:endParaRPr lang="fr-FR" sz="2400" dirty="0"/>
          </a:p>
        </p:txBody>
      </p:sp>
      <p:sp>
        <p:nvSpPr>
          <p:cNvPr id="15" name="ZoneTexte 14"/>
          <p:cNvSpPr txBox="1"/>
          <p:nvPr/>
        </p:nvSpPr>
        <p:spPr>
          <a:xfrm>
            <a:off x="8995295" y="4562842"/>
            <a:ext cx="1973809" cy="830997"/>
          </a:xfrm>
          <a:prstGeom prst="rect">
            <a:avLst/>
          </a:prstGeom>
          <a:noFill/>
        </p:spPr>
        <p:txBody>
          <a:bodyPr wrap="square" rtlCol="0">
            <a:spAutoFit/>
          </a:bodyPr>
          <a:lstStyle/>
          <a:p>
            <a:pPr algn="ctr"/>
            <a:r>
              <a:rPr lang="fr-FR" sz="2400" dirty="0" smtClean="0"/>
              <a:t>Danube: </a:t>
            </a:r>
          </a:p>
          <a:p>
            <a:pPr algn="ctr"/>
            <a:r>
              <a:rPr lang="fr-FR" sz="2400" dirty="0" smtClean="0"/>
              <a:t>6500 m³/s</a:t>
            </a:r>
            <a:endParaRPr lang="fr-FR" sz="2400" dirty="0"/>
          </a:p>
        </p:txBody>
      </p:sp>
      <p:pic>
        <p:nvPicPr>
          <p:cNvPr id="6146" name="Picture 2" descr="Résultat de recherche d'images pour &quot;danube&quot;"/>
          <p:cNvPicPr>
            <a:picLocks noChangeAspect="1" noChangeArrowheads="1"/>
          </p:cNvPicPr>
          <p:nvPr/>
        </p:nvPicPr>
        <p:blipFill rotWithShape="1">
          <a:blip r:embed="rId2">
            <a:extLst>
              <a:ext uri="{28A0092B-C50C-407E-A947-70E740481C1C}">
                <a14:useLocalDpi xmlns:a14="http://schemas.microsoft.com/office/drawing/2010/main" val="0"/>
              </a:ext>
            </a:extLst>
          </a:blip>
          <a:srcRect r="13857"/>
          <a:stretch/>
        </p:blipFill>
        <p:spPr bwMode="auto">
          <a:xfrm>
            <a:off x="8167758" y="1565496"/>
            <a:ext cx="3724341" cy="288430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3"/>
          <a:srcRect l="-2171" r="-1"/>
          <a:stretch/>
        </p:blipFill>
        <p:spPr>
          <a:xfrm>
            <a:off x="197679" y="1557184"/>
            <a:ext cx="3845742" cy="2884306"/>
          </a:xfrm>
          <a:prstGeom prst="rect">
            <a:avLst/>
          </a:prstGeom>
        </p:spPr>
      </p:pic>
      <p:pic>
        <p:nvPicPr>
          <p:cNvPr id="6148" name="Picture 4" descr="Résultat de recherche d'images pour &quot;mississippi delta&quot;"/>
          <p:cNvPicPr>
            <a:picLocks noChangeAspect="1" noChangeArrowheads="1"/>
          </p:cNvPicPr>
          <p:nvPr/>
        </p:nvPicPr>
        <p:blipFill rotWithShape="1">
          <a:blip r:embed="rId4">
            <a:extLst>
              <a:ext uri="{28A0092B-C50C-407E-A947-70E740481C1C}">
                <a14:useLocalDpi xmlns:a14="http://schemas.microsoft.com/office/drawing/2010/main" val="0"/>
              </a:ext>
            </a:extLst>
          </a:blip>
          <a:srcRect r="13682"/>
          <a:stretch/>
        </p:blipFill>
        <p:spPr bwMode="auto">
          <a:xfrm>
            <a:off x="4248498" y="1557184"/>
            <a:ext cx="3734502" cy="288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97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33804</TotalTime>
  <Words>3163</Words>
  <Application>Microsoft Office PowerPoint</Application>
  <PresentationFormat>Grand écran</PresentationFormat>
  <Paragraphs>482</Paragraphs>
  <Slides>63</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63</vt:i4>
      </vt:variant>
    </vt:vector>
  </HeadingPairs>
  <TitlesOfParts>
    <vt:vector size="71" baseType="lpstr">
      <vt:lpstr>Arial</vt:lpstr>
      <vt:lpstr>Calibri</vt:lpstr>
      <vt:lpstr>Calibri Light</vt:lpstr>
      <vt:lpstr>Cambria Math</vt:lpstr>
      <vt:lpstr>inherit</vt:lpstr>
      <vt:lpstr>Open Sans</vt:lpstr>
      <vt:lpstr>Roboto</vt:lpstr>
      <vt:lpstr>Thème Office</vt:lpstr>
      <vt:lpstr>Présentation PowerPoint</vt:lpstr>
      <vt:lpstr>Climate change</vt:lpstr>
      <vt:lpstr>The culprit: Greenhouse gas (GHG) emissions</vt:lpstr>
      <vt:lpstr>Nuclear: One of the three credible ways to eliminate fossil fuels</vt:lpstr>
      <vt:lpstr>Why are we not including biomass?</vt:lpstr>
      <vt:lpstr>Producing 111,000 TWh of electricity using nuclear power</vt:lpstr>
      <vt:lpstr>Présentation PowerPoint</vt:lpstr>
      <vt:lpstr>Not enough water for cooling down these reactors?</vt:lpstr>
      <vt:lpstr>Présentation PowerPoint</vt:lpstr>
      <vt:lpstr>Power plant can cool down with a fully closed-circuit for water!</vt:lpstr>
      <vt:lpstr>Présentation PowerPoint</vt:lpstr>
      <vt:lpstr>But wait - there is plenty of  uranium in the ocean</vt:lpstr>
      <vt:lpstr>Présentation PowerPoint</vt:lpstr>
      <vt:lpstr>And there are fast-neutron (breeder) reactors</vt:lpstr>
      <vt:lpstr>Présentation PowerPoint</vt:lpstr>
      <vt:lpstr>Présentation PowerPoint</vt:lpstr>
      <vt:lpstr>Wunderland Kalkar</vt:lpstr>
      <vt:lpstr>Safety issues of nuclear power</vt:lpstr>
      <vt:lpstr>30 years after Chernobyl disaster, wildlife is flourishing in radioactive wasteland </vt:lpstr>
      <vt:lpstr>Gen III reactors safer</vt:lpstr>
      <vt:lpstr>Présentation PowerPoint</vt:lpstr>
      <vt:lpstr>Présentation PowerPoint</vt:lpstr>
      <vt:lpstr>Présentation PowerPoint</vt:lpstr>
      <vt:lpstr>Présentation PowerPoint</vt:lpstr>
      <vt:lpstr>Présentation PowerPoint</vt:lpstr>
      <vt:lpstr>Hit parade of the less expensive new nuclear power plants</vt:lpstr>
      <vt:lpstr>Présentation PowerPoint</vt:lpstr>
      <vt:lpstr>Présentation PowerPoint</vt:lpstr>
      <vt:lpstr>Présentation PowerPoint</vt:lpstr>
      <vt:lpstr>Présentation PowerPoint</vt:lpstr>
      <vt:lpstr>Nuclear energy in €/MWh </vt:lpstr>
      <vt:lpstr>Estimation of the price with additional investment in a Global Grid setting</vt:lpstr>
      <vt:lpstr>Présentation PowerPoint</vt:lpstr>
      <vt:lpstr>Cost of nuclear vs cost renewables: a few thoughts</vt:lpstr>
      <vt:lpstr>Three strategies for reducing the cost of nuclear energy</vt:lpstr>
      <vt:lpstr>Présentation PowerPoint</vt:lpstr>
      <vt:lpstr>#2 Innovate3</vt:lpstr>
      <vt:lpstr>#2 Innovate4</vt:lpstr>
      <vt:lpstr>Présentation PowerPoint</vt:lpstr>
      <vt:lpstr>#3 Valorise lost heat</vt:lpstr>
      <vt:lpstr>Using this heat for CO2 capture</vt:lpstr>
      <vt:lpstr>What can be done with this CO2?</vt:lpstr>
      <vt:lpstr>Présentation PowerPoint</vt:lpstr>
      <vt:lpstr>Présentation PowerPoint</vt:lpstr>
      <vt:lpstr>Energy needed to return to 280 ppm of CO2</vt:lpstr>
      <vt:lpstr>Burning this coal if one day the Earth is cooling down again</vt:lpstr>
      <vt:lpstr>Raw materials for generating CO2-free energy</vt:lpstr>
      <vt:lpstr>How much raw material do we need every year to go 100% solar-, wind- or nuclear-powered? The answer: </vt:lpstr>
      <vt:lpstr>Présentation PowerPoint</vt:lpstr>
      <vt:lpstr>Présentation PowerPoint</vt:lpstr>
      <vt:lpstr>Handling nuclear waste: The standard approach </vt:lpstr>
      <vt:lpstr>Low-level surface disposal in Dessel (Belgium)</vt:lpstr>
      <vt:lpstr>Deep geological disposal in Onkalo (Finland)</vt:lpstr>
      <vt:lpstr>Sending long-lived radioactive waste to the Moon </vt:lpstr>
      <vt:lpstr>Présentation PowerPoint</vt:lpstr>
      <vt:lpstr>Energy spent sending nuclear waste to the moon versus energy generated by the uranium</vt:lpstr>
      <vt:lpstr>Présentation PowerPoint</vt:lpstr>
      <vt:lpstr>Running out of renewable energy</vt:lpstr>
      <vt:lpstr>Présentation PowerPoint</vt:lpstr>
      <vt:lpstr>Covering the equivalent of Africa with PV panels</vt:lpstr>
      <vt:lpstr>Fusion to the rescue?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POEUF Jean-Camille</dc:creator>
  <cp:lastModifiedBy>Damien Ernst</cp:lastModifiedBy>
  <cp:revision>756</cp:revision>
  <cp:lastPrinted>2019-11-03T17:27:14Z</cp:lastPrinted>
  <dcterms:created xsi:type="dcterms:W3CDTF">2012-07-30T22:21:58Z</dcterms:created>
  <dcterms:modified xsi:type="dcterms:W3CDTF">2019-11-05T10:55:44Z</dcterms:modified>
</cp:coreProperties>
</file>