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2"/>
  </p:notesMasterIdLst>
  <p:handoutMasterIdLst>
    <p:handoutMasterId r:id="rId83"/>
  </p:handoutMasterIdLst>
  <p:sldIdLst>
    <p:sldId id="256" r:id="rId2"/>
    <p:sldId id="337" r:id="rId3"/>
    <p:sldId id="358" r:id="rId4"/>
    <p:sldId id="359" r:id="rId5"/>
    <p:sldId id="334" r:id="rId6"/>
    <p:sldId id="351" r:id="rId7"/>
    <p:sldId id="352" r:id="rId8"/>
    <p:sldId id="353" r:id="rId9"/>
    <p:sldId id="354" r:id="rId10"/>
    <p:sldId id="355" r:id="rId11"/>
    <p:sldId id="357" r:id="rId12"/>
    <p:sldId id="356" r:id="rId13"/>
    <p:sldId id="360" r:id="rId14"/>
    <p:sldId id="362" r:id="rId15"/>
    <p:sldId id="363" r:id="rId16"/>
    <p:sldId id="257" r:id="rId17"/>
    <p:sldId id="293" r:id="rId18"/>
    <p:sldId id="262" r:id="rId19"/>
    <p:sldId id="260" r:id="rId20"/>
    <p:sldId id="263" r:id="rId21"/>
    <p:sldId id="264" r:id="rId22"/>
    <p:sldId id="265" r:id="rId23"/>
    <p:sldId id="266" r:id="rId24"/>
    <p:sldId id="267" r:id="rId25"/>
    <p:sldId id="339" r:id="rId26"/>
    <p:sldId id="268" r:id="rId27"/>
    <p:sldId id="269" r:id="rId28"/>
    <p:sldId id="270" r:id="rId29"/>
    <p:sldId id="322" r:id="rId30"/>
    <p:sldId id="309" r:id="rId31"/>
    <p:sldId id="271" r:id="rId32"/>
    <p:sldId id="272" r:id="rId33"/>
    <p:sldId id="273" r:id="rId34"/>
    <p:sldId id="274" r:id="rId35"/>
    <p:sldId id="329" r:id="rId36"/>
    <p:sldId id="330" r:id="rId37"/>
    <p:sldId id="331" r:id="rId38"/>
    <p:sldId id="332" r:id="rId39"/>
    <p:sldId id="275" r:id="rId40"/>
    <p:sldId id="276" r:id="rId41"/>
    <p:sldId id="277" r:id="rId42"/>
    <p:sldId id="278" r:id="rId43"/>
    <p:sldId id="279" r:id="rId44"/>
    <p:sldId id="364" r:id="rId45"/>
    <p:sldId id="280" r:id="rId46"/>
    <p:sldId id="281" r:id="rId47"/>
    <p:sldId id="282" r:id="rId48"/>
    <p:sldId id="310" r:id="rId49"/>
    <p:sldId id="311" r:id="rId50"/>
    <p:sldId id="312" r:id="rId51"/>
    <p:sldId id="314" r:id="rId52"/>
    <p:sldId id="316" r:id="rId53"/>
    <p:sldId id="317" r:id="rId54"/>
    <p:sldId id="318" r:id="rId55"/>
    <p:sldId id="326" r:id="rId56"/>
    <p:sldId id="333" r:id="rId57"/>
    <p:sldId id="290" r:id="rId58"/>
    <p:sldId id="327" r:id="rId59"/>
    <p:sldId id="297" r:id="rId60"/>
    <p:sldId id="324" r:id="rId61"/>
    <p:sldId id="295" r:id="rId62"/>
    <p:sldId id="296" r:id="rId63"/>
    <p:sldId id="328" r:id="rId64"/>
    <p:sldId id="340" r:id="rId65"/>
    <p:sldId id="323" r:id="rId66"/>
    <p:sldId id="341" r:id="rId67"/>
    <p:sldId id="342" r:id="rId68"/>
    <p:sldId id="343" r:id="rId69"/>
    <p:sldId id="344" r:id="rId70"/>
    <p:sldId id="345" r:id="rId71"/>
    <p:sldId id="346" r:id="rId72"/>
    <p:sldId id="347" r:id="rId73"/>
    <p:sldId id="348" r:id="rId74"/>
    <p:sldId id="349" r:id="rId75"/>
    <p:sldId id="365" r:id="rId76"/>
    <p:sldId id="350" r:id="rId77"/>
    <p:sldId id="305" r:id="rId78"/>
    <p:sldId id="308" r:id="rId79"/>
    <p:sldId id="258" r:id="rId80"/>
    <p:sldId id="335" r:id="rId8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86"/>
  </p:normalViewPr>
  <p:slideViewPr>
    <p:cSldViewPr snapToGrid="0" snapToObjects="1">
      <p:cViewPr varScale="1">
        <p:scale>
          <a:sx n="109" d="100"/>
          <a:sy n="109" d="100"/>
        </p:scale>
        <p:origin x="17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verjanspierre:Documents:recherche:Art2018:Elections:Scruti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Roy!$K$3</c:f>
              <c:strCache>
                <c:ptCount val="1"/>
                <c:pt idx="0">
                  <c:v>Chrétiens</c:v>
                </c:pt>
              </c:strCache>
            </c:strRef>
          </c:tx>
          <c:spPr>
            <a:solidFill>
              <a:srgbClr val="FF6600"/>
            </a:solidFill>
          </c:spPr>
          <c:cat>
            <c:numRef>
              <c:f>Roy!$J$4:$J$33</c:f>
              <c:numCache>
                <c:formatCode>General</c:formatCode>
                <c:ptCount val="30"/>
                <c:pt idx="0">
                  <c:v>1919</c:v>
                </c:pt>
                <c:pt idx="1">
                  <c:v>1921</c:v>
                </c:pt>
                <c:pt idx="2">
                  <c:v>1925</c:v>
                </c:pt>
                <c:pt idx="3">
                  <c:v>1929</c:v>
                </c:pt>
                <c:pt idx="4">
                  <c:v>1932</c:v>
                </c:pt>
                <c:pt idx="5">
                  <c:v>1936</c:v>
                </c:pt>
                <c:pt idx="6">
                  <c:v>1939</c:v>
                </c:pt>
                <c:pt idx="7">
                  <c:v>1946</c:v>
                </c:pt>
                <c:pt idx="8">
                  <c:v>1949</c:v>
                </c:pt>
                <c:pt idx="9">
                  <c:v>1950</c:v>
                </c:pt>
                <c:pt idx="10">
                  <c:v>1954</c:v>
                </c:pt>
                <c:pt idx="11">
                  <c:v>1958</c:v>
                </c:pt>
                <c:pt idx="12">
                  <c:v>1961</c:v>
                </c:pt>
                <c:pt idx="13">
                  <c:v>1965</c:v>
                </c:pt>
                <c:pt idx="14">
                  <c:v>1968</c:v>
                </c:pt>
                <c:pt idx="15">
                  <c:v>1971</c:v>
                </c:pt>
                <c:pt idx="16">
                  <c:v>1974</c:v>
                </c:pt>
                <c:pt idx="17">
                  <c:v>1977</c:v>
                </c:pt>
                <c:pt idx="18">
                  <c:v>1978</c:v>
                </c:pt>
                <c:pt idx="19">
                  <c:v>1981</c:v>
                </c:pt>
                <c:pt idx="20">
                  <c:v>1985</c:v>
                </c:pt>
                <c:pt idx="21">
                  <c:v>1987</c:v>
                </c:pt>
                <c:pt idx="22">
                  <c:v>1991</c:v>
                </c:pt>
                <c:pt idx="23">
                  <c:v>1995</c:v>
                </c:pt>
                <c:pt idx="24">
                  <c:v>1999</c:v>
                </c:pt>
                <c:pt idx="25">
                  <c:v>2003</c:v>
                </c:pt>
                <c:pt idx="26">
                  <c:v>2007</c:v>
                </c:pt>
                <c:pt idx="27">
                  <c:v>2010</c:v>
                </c:pt>
                <c:pt idx="28">
                  <c:v>2014</c:v>
                </c:pt>
                <c:pt idx="29">
                  <c:v>2019</c:v>
                </c:pt>
              </c:numCache>
            </c:numRef>
          </c:cat>
          <c:val>
            <c:numRef>
              <c:f>Roy!$K$4:$K$33</c:f>
              <c:numCache>
                <c:formatCode>General</c:formatCode>
                <c:ptCount val="30"/>
                <c:pt idx="0">
                  <c:v>29.5</c:v>
                </c:pt>
                <c:pt idx="1">
                  <c:v>29.5</c:v>
                </c:pt>
                <c:pt idx="2">
                  <c:v>33.200000000000003</c:v>
                </c:pt>
                <c:pt idx="3">
                  <c:v>31.6</c:v>
                </c:pt>
                <c:pt idx="4">
                  <c:v>33.5</c:v>
                </c:pt>
                <c:pt idx="5">
                  <c:v>24.6</c:v>
                </c:pt>
                <c:pt idx="6">
                  <c:v>22.3</c:v>
                </c:pt>
                <c:pt idx="7">
                  <c:v>36.9</c:v>
                </c:pt>
                <c:pt idx="8">
                  <c:v>38.9</c:v>
                </c:pt>
                <c:pt idx="9">
                  <c:v>41.8</c:v>
                </c:pt>
                <c:pt idx="10">
                  <c:v>36.200000000000003</c:v>
                </c:pt>
                <c:pt idx="11">
                  <c:v>41.4</c:v>
                </c:pt>
                <c:pt idx="12">
                  <c:v>36.200000000000003</c:v>
                </c:pt>
                <c:pt idx="13">
                  <c:v>29.3</c:v>
                </c:pt>
                <c:pt idx="14">
                  <c:v>26.6</c:v>
                </c:pt>
                <c:pt idx="15">
                  <c:v>25.3</c:v>
                </c:pt>
                <c:pt idx="16">
                  <c:v>26.9</c:v>
                </c:pt>
                <c:pt idx="17">
                  <c:v>31.8</c:v>
                </c:pt>
                <c:pt idx="18">
                  <c:v>31.5</c:v>
                </c:pt>
                <c:pt idx="19">
                  <c:v>22.6</c:v>
                </c:pt>
                <c:pt idx="20">
                  <c:v>25.3</c:v>
                </c:pt>
                <c:pt idx="21">
                  <c:v>24</c:v>
                </c:pt>
                <c:pt idx="22">
                  <c:v>21.2</c:v>
                </c:pt>
                <c:pt idx="23">
                  <c:v>21</c:v>
                </c:pt>
                <c:pt idx="24">
                  <c:v>16.899999999999999</c:v>
                </c:pt>
                <c:pt idx="25">
                  <c:v>16.3</c:v>
                </c:pt>
                <c:pt idx="26">
                  <c:v>21.2</c:v>
                </c:pt>
                <c:pt idx="27">
                  <c:v>13.8</c:v>
                </c:pt>
                <c:pt idx="28">
                  <c:v>14.2</c:v>
                </c:pt>
                <c:pt idx="29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9B-8542-9FDC-6A0713D90F89}"/>
            </c:ext>
          </c:extLst>
        </c:ser>
        <c:ser>
          <c:idx val="1"/>
          <c:order val="1"/>
          <c:tx>
            <c:strRef>
              <c:f>Roy!$L$3</c:f>
              <c:strCache>
                <c:ptCount val="1"/>
                <c:pt idx="0">
                  <c:v>Socialistes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Roy!$J$4:$J$33</c:f>
              <c:numCache>
                <c:formatCode>General</c:formatCode>
                <c:ptCount val="30"/>
                <c:pt idx="0">
                  <c:v>1919</c:v>
                </c:pt>
                <c:pt idx="1">
                  <c:v>1921</c:v>
                </c:pt>
                <c:pt idx="2">
                  <c:v>1925</c:v>
                </c:pt>
                <c:pt idx="3">
                  <c:v>1929</c:v>
                </c:pt>
                <c:pt idx="4">
                  <c:v>1932</c:v>
                </c:pt>
                <c:pt idx="5">
                  <c:v>1936</c:v>
                </c:pt>
                <c:pt idx="6">
                  <c:v>1939</c:v>
                </c:pt>
                <c:pt idx="7">
                  <c:v>1946</c:v>
                </c:pt>
                <c:pt idx="8">
                  <c:v>1949</c:v>
                </c:pt>
                <c:pt idx="9">
                  <c:v>1950</c:v>
                </c:pt>
                <c:pt idx="10">
                  <c:v>1954</c:v>
                </c:pt>
                <c:pt idx="11">
                  <c:v>1958</c:v>
                </c:pt>
                <c:pt idx="12">
                  <c:v>1961</c:v>
                </c:pt>
                <c:pt idx="13">
                  <c:v>1965</c:v>
                </c:pt>
                <c:pt idx="14">
                  <c:v>1968</c:v>
                </c:pt>
                <c:pt idx="15">
                  <c:v>1971</c:v>
                </c:pt>
                <c:pt idx="16">
                  <c:v>1974</c:v>
                </c:pt>
                <c:pt idx="17">
                  <c:v>1977</c:v>
                </c:pt>
                <c:pt idx="18">
                  <c:v>1978</c:v>
                </c:pt>
                <c:pt idx="19">
                  <c:v>1981</c:v>
                </c:pt>
                <c:pt idx="20">
                  <c:v>1985</c:v>
                </c:pt>
                <c:pt idx="21">
                  <c:v>1987</c:v>
                </c:pt>
                <c:pt idx="22">
                  <c:v>1991</c:v>
                </c:pt>
                <c:pt idx="23">
                  <c:v>1995</c:v>
                </c:pt>
                <c:pt idx="24">
                  <c:v>1999</c:v>
                </c:pt>
                <c:pt idx="25">
                  <c:v>2003</c:v>
                </c:pt>
                <c:pt idx="26">
                  <c:v>2007</c:v>
                </c:pt>
                <c:pt idx="27">
                  <c:v>2010</c:v>
                </c:pt>
                <c:pt idx="28">
                  <c:v>2014</c:v>
                </c:pt>
                <c:pt idx="29">
                  <c:v>2019</c:v>
                </c:pt>
              </c:numCache>
            </c:numRef>
          </c:cat>
          <c:val>
            <c:numRef>
              <c:f>Roy!$L$4:$L$33</c:f>
              <c:numCache>
                <c:formatCode>General</c:formatCode>
                <c:ptCount val="30"/>
                <c:pt idx="0">
                  <c:v>30.7</c:v>
                </c:pt>
                <c:pt idx="1">
                  <c:v>30.2</c:v>
                </c:pt>
                <c:pt idx="2">
                  <c:v>35</c:v>
                </c:pt>
                <c:pt idx="3">
                  <c:v>32.200000000000003</c:v>
                </c:pt>
                <c:pt idx="4">
                  <c:v>32.299999999999997</c:v>
                </c:pt>
                <c:pt idx="5">
                  <c:v>28.6</c:v>
                </c:pt>
                <c:pt idx="6">
                  <c:v>21.6</c:v>
                </c:pt>
                <c:pt idx="7">
                  <c:v>27.4</c:v>
                </c:pt>
                <c:pt idx="8">
                  <c:v>26.6</c:v>
                </c:pt>
                <c:pt idx="9">
                  <c:v>31.8</c:v>
                </c:pt>
                <c:pt idx="10">
                  <c:v>34.700000000000003</c:v>
                </c:pt>
                <c:pt idx="11">
                  <c:v>33.799999999999997</c:v>
                </c:pt>
                <c:pt idx="12">
                  <c:v>32</c:v>
                </c:pt>
                <c:pt idx="13">
                  <c:v>24.1</c:v>
                </c:pt>
                <c:pt idx="14">
                  <c:v>22.7</c:v>
                </c:pt>
                <c:pt idx="15">
                  <c:v>21.3</c:v>
                </c:pt>
                <c:pt idx="16">
                  <c:v>26.1</c:v>
                </c:pt>
                <c:pt idx="17">
                  <c:v>23.3</c:v>
                </c:pt>
                <c:pt idx="18">
                  <c:v>22.1</c:v>
                </c:pt>
                <c:pt idx="19">
                  <c:v>21.5</c:v>
                </c:pt>
                <c:pt idx="20">
                  <c:v>24.5</c:v>
                </c:pt>
                <c:pt idx="21">
                  <c:v>26.6</c:v>
                </c:pt>
                <c:pt idx="22">
                  <c:v>22</c:v>
                </c:pt>
                <c:pt idx="23">
                  <c:v>20.6</c:v>
                </c:pt>
                <c:pt idx="24">
                  <c:v>16.7</c:v>
                </c:pt>
                <c:pt idx="25">
                  <c:v>24.2</c:v>
                </c:pt>
                <c:pt idx="26">
                  <c:v>18.3</c:v>
                </c:pt>
                <c:pt idx="27">
                  <c:v>19.3</c:v>
                </c:pt>
                <c:pt idx="28">
                  <c:v>17.5</c:v>
                </c:pt>
                <c:pt idx="29">
                  <c:v>13.4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9B-8542-9FDC-6A0713D90F89}"/>
            </c:ext>
          </c:extLst>
        </c:ser>
        <c:ser>
          <c:idx val="2"/>
          <c:order val="2"/>
          <c:tx>
            <c:strRef>
              <c:f>Roy!$M$3</c:f>
              <c:strCache>
                <c:ptCount val="1"/>
                <c:pt idx="0">
                  <c:v>Libéraux</c:v>
                </c:pt>
              </c:strCache>
            </c:strRef>
          </c:tx>
          <c:spPr>
            <a:solidFill>
              <a:srgbClr val="0000FF"/>
            </a:solidFill>
          </c:spPr>
          <c:cat>
            <c:numRef>
              <c:f>Roy!$J$4:$J$33</c:f>
              <c:numCache>
                <c:formatCode>General</c:formatCode>
                <c:ptCount val="30"/>
                <c:pt idx="0">
                  <c:v>1919</c:v>
                </c:pt>
                <c:pt idx="1">
                  <c:v>1921</c:v>
                </c:pt>
                <c:pt idx="2">
                  <c:v>1925</c:v>
                </c:pt>
                <c:pt idx="3">
                  <c:v>1929</c:v>
                </c:pt>
                <c:pt idx="4">
                  <c:v>1932</c:v>
                </c:pt>
                <c:pt idx="5">
                  <c:v>1936</c:v>
                </c:pt>
                <c:pt idx="6">
                  <c:v>1939</c:v>
                </c:pt>
                <c:pt idx="7">
                  <c:v>1946</c:v>
                </c:pt>
                <c:pt idx="8">
                  <c:v>1949</c:v>
                </c:pt>
                <c:pt idx="9">
                  <c:v>1950</c:v>
                </c:pt>
                <c:pt idx="10">
                  <c:v>1954</c:v>
                </c:pt>
                <c:pt idx="11">
                  <c:v>1958</c:v>
                </c:pt>
                <c:pt idx="12">
                  <c:v>1961</c:v>
                </c:pt>
                <c:pt idx="13">
                  <c:v>1965</c:v>
                </c:pt>
                <c:pt idx="14">
                  <c:v>1968</c:v>
                </c:pt>
                <c:pt idx="15">
                  <c:v>1971</c:v>
                </c:pt>
                <c:pt idx="16">
                  <c:v>1974</c:v>
                </c:pt>
                <c:pt idx="17">
                  <c:v>1977</c:v>
                </c:pt>
                <c:pt idx="18">
                  <c:v>1978</c:v>
                </c:pt>
                <c:pt idx="19">
                  <c:v>1981</c:v>
                </c:pt>
                <c:pt idx="20">
                  <c:v>1985</c:v>
                </c:pt>
                <c:pt idx="21">
                  <c:v>1987</c:v>
                </c:pt>
                <c:pt idx="22">
                  <c:v>1991</c:v>
                </c:pt>
                <c:pt idx="23">
                  <c:v>1995</c:v>
                </c:pt>
                <c:pt idx="24">
                  <c:v>1999</c:v>
                </c:pt>
                <c:pt idx="25">
                  <c:v>2003</c:v>
                </c:pt>
                <c:pt idx="26">
                  <c:v>2007</c:v>
                </c:pt>
                <c:pt idx="27">
                  <c:v>2010</c:v>
                </c:pt>
                <c:pt idx="28">
                  <c:v>2014</c:v>
                </c:pt>
                <c:pt idx="29">
                  <c:v>2019</c:v>
                </c:pt>
              </c:numCache>
            </c:numRef>
          </c:cat>
          <c:val>
            <c:numRef>
              <c:f>Roy!$M$4:$M$33</c:f>
              <c:numCache>
                <c:formatCode>General</c:formatCode>
                <c:ptCount val="30"/>
                <c:pt idx="0">
                  <c:v>14.8</c:v>
                </c:pt>
                <c:pt idx="1">
                  <c:v>15.4</c:v>
                </c:pt>
                <c:pt idx="2">
                  <c:v>13</c:v>
                </c:pt>
                <c:pt idx="3">
                  <c:v>14.8</c:v>
                </c:pt>
                <c:pt idx="4">
                  <c:v>12.3</c:v>
                </c:pt>
                <c:pt idx="5">
                  <c:v>11</c:v>
                </c:pt>
                <c:pt idx="6">
                  <c:v>12.6</c:v>
                </c:pt>
                <c:pt idx="7">
                  <c:v>7.7</c:v>
                </c:pt>
                <c:pt idx="8">
                  <c:v>13.6</c:v>
                </c:pt>
                <c:pt idx="9">
                  <c:v>9.9</c:v>
                </c:pt>
                <c:pt idx="10">
                  <c:v>10.7</c:v>
                </c:pt>
                <c:pt idx="11">
                  <c:v>9.8000000000000007</c:v>
                </c:pt>
                <c:pt idx="12">
                  <c:v>10.8</c:v>
                </c:pt>
                <c:pt idx="13">
                  <c:v>18.399999999999999</c:v>
                </c:pt>
                <c:pt idx="14">
                  <c:v>17.5</c:v>
                </c:pt>
                <c:pt idx="15">
                  <c:v>13.8</c:v>
                </c:pt>
                <c:pt idx="16">
                  <c:v>12.6</c:v>
                </c:pt>
                <c:pt idx="17">
                  <c:v>12</c:v>
                </c:pt>
                <c:pt idx="18">
                  <c:v>14.2</c:v>
                </c:pt>
                <c:pt idx="19">
                  <c:v>18.3</c:v>
                </c:pt>
                <c:pt idx="20">
                  <c:v>18.2</c:v>
                </c:pt>
                <c:pt idx="21">
                  <c:v>18.3</c:v>
                </c:pt>
                <c:pt idx="22">
                  <c:v>17.399999999999999</c:v>
                </c:pt>
                <c:pt idx="23">
                  <c:v>19.7</c:v>
                </c:pt>
                <c:pt idx="24">
                  <c:v>20.7</c:v>
                </c:pt>
                <c:pt idx="25">
                  <c:v>23.2</c:v>
                </c:pt>
                <c:pt idx="26">
                  <c:v>21.3</c:v>
                </c:pt>
                <c:pt idx="27">
                  <c:v>15.1</c:v>
                </c:pt>
                <c:pt idx="28">
                  <c:v>16.600000000000001</c:v>
                </c:pt>
                <c:pt idx="29">
                  <c:v>13.4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9B-8542-9FDC-6A0713D90F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7050552"/>
        <c:axId val="-2127753688"/>
      </c:areaChart>
      <c:catAx>
        <c:axId val="-2127050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27753688"/>
        <c:crosses val="autoZero"/>
        <c:auto val="1"/>
        <c:lblAlgn val="ctr"/>
        <c:lblOffset val="100"/>
        <c:noMultiLvlLbl val="0"/>
      </c:catAx>
      <c:valAx>
        <c:axId val="-2127753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27050552"/>
        <c:crosses val="autoZero"/>
        <c:crossBetween val="midCat"/>
      </c:valAx>
    </c:plotArea>
    <c:legend>
      <c:legendPos val="b"/>
      <c:overlay val="0"/>
    </c:legend>
    <c:plotVisOnly val="1"/>
    <c:dispBlanksAs val="zero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DC9535-0702-3F4E-8ABE-88D1201C9CF4}" type="doc">
      <dgm:prSet loTypeId="urn:microsoft.com/office/officeart/2005/8/layout/pList1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84B7062-7D12-5A43-A9C1-7AC33A0646F0}">
      <dgm:prSet phldrT="[Texte]"/>
      <dgm:spPr/>
      <dgm:t>
        <a:bodyPr/>
        <a:lstStyle/>
        <a:p>
          <a:r>
            <a:rPr lang="fr-FR" dirty="0"/>
            <a:t>PS</a:t>
          </a:r>
        </a:p>
      </dgm:t>
    </dgm:pt>
    <dgm:pt modelId="{2325FC44-9D13-694D-9DF4-61B26AA5FE70}" type="parTrans" cxnId="{562108A3-5F46-C344-9737-7612E20053DB}">
      <dgm:prSet/>
      <dgm:spPr/>
      <dgm:t>
        <a:bodyPr/>
        <a:lstStyle/>
        <a:p>
          <a:endParaRPr lang="fr-FR"/>
        </a:p>
      </dgm:t>
    </dgm:pt>
    <dgm:pt modelId="{1FC7F3FD-AE61-A941-BE0D-EE47CB2B3C19}" type="sibTrans" cxnId="{562108A3-5F46-C344-9737-7612E20053DB}">
      <dgm:prSet/>
      <dgm:spPr/>
      <dgm:t>
        <a:bodyPr/>
        <a:lstStyle/>
        <a:p>
          <a:endParaRPr lang="fr-FR"/>
        </a:p>
      </dgm:t>
    </dgm:pt>
    <dgm:pt modelId="{141CF4BC-87BB-A245-A5BA-0CD84B73D0B0}">
      <dgm:prSet phldrT="[Texte]"/>
      <dgm:spPr/>
      <dgm:t>
        <a:bodyPr/>
        <a:lstStyle/>
        <a:p>
          <a:r>
            <a:rPr lang="fr-FR" dirty="0" err="1"/>
            <a:t>SPa</a:t>
          </a:r>
          <a:endParaRPr lang="fr-FR" dirty="0"/>
        </a:p>
      </dgm:t>
    </dgm:pt>
    <dgm:pt modelId="{642D1F94-7879-4348-8B6D-6F588B26F417}" type="parTrans" cxnId="{2C06CB19-CC25-0D40-BB4A-5444899A65D0}">
      <dgm:prSet/>
      <dgm:spPr/>
      <dgm:t>
        <a:bodyPr/>
        <a:lstStyle/>
        <a:p>
          <a:endParaRPr lang="fr-FR"/>
        </a:p>
      </dgm:t>
    </dgm:pt>
    <dgm:pt modelId="{E0EDC499-2A82-A84F-ADC7-25E73F5A499E}" type="sibTrans" cxnId="{2C06CB19-CC25-0D40-BB4A-5444899A65D0}">
      <dgm:prSet/>
      <dgm:spPr/>
      <dgm:t>
        <a:bodyPr/>
        <a:lstStyle/>
        <a:p>
          <a:endParaRPr lang="fr-FR"/>
        </a:p>
      </dgm:t>
    </dgm:pt>
    <dgm:pt modelId="{447B81E0-25B4-C24D-A7CE-8DC835704104}">
      <dgm:prSet phldrT="[Texte]"/>
      <dgm:spPr/>
      <dgm:t>
        <a:bodyPr/>
        <a:lstStyle/>
        <a:p>
          <a:r>
            <a:rPr lang="fr-FR" dirty="0"/>
            <a:t>MR</a:t>
          </a:r>
        </a:p>
      </dgm:t>
    </dgm:pt>
    <dgm:pt modelId="{D7CB4541-FB96-9F46-BE1B-F2EFC6DF50B2}" type="parTrans" cxnId="{73CEE6F8-96AB-654B-9CCC-A44AAF956D4B}">
      <dgm:prSet/>
      <dgm:spPr/>
      <dgm:t>
        <a:bodyPr/>
        <a:lstStyle/>
        <a:p>
          <a:endParaRPr lang="fr-FR"/>
        </a:p>
      </dgm:t>
    </dgm:pt>
    <dgm:pt modelId="{B0976A15-5171-BD4C-AE0F-463C26CE32AD}" type="sibTrans" cxnId="{73CEE6F8-96AB-654B-9CCC-A44AAF956D4B}">
      <dgm:prSet/>
      <dgm:spPr/>
      <dgm:t>
        <a:bodyPr/>
        <a:lstStyle/>
        <a:p>
          <a:endParaRPr lang="fr-FR"/>
        </a:p>
      </dgm:t>
    </dgm:pt>
    <dgm:pt modelId="{FCD4EE84-F9CA-FB46-BE21-9CFC9A5A7A4D}">
      <dgm:prSet phldrT="[Texte]"/>
      <dgm:spPr/>
      <dgm:t>
        <a:bodyPr/>
        <a:lstStyle/>
        <a:p>
          <a:r>
            <a:rPr lang="fr-FR" dirty="0" err="1"/>
            <a:t>N-Va</a:t>
          </a:r>
          <a:endParaRPr lang="fr-FR" dirty="0"/>
        </a:p>
      </dgm:t>
    </dgm:pt>
    <dgm:pt modelId="{187C6019-79DE-9E44-BE7E-F66CD55FC1D8}" type="parTrans" cxnId="{2EECF50A-95EE-ED4B-822B-B89D94A56410}">
      <dgm:prSet/>
      <dgm:spPr/>
      <dgm:t>
        <a:bodyPr/>
        <a:lstStyle/>
        <a:p>
          <a:endParaRPr lang="fr-FR"/>
        </a:p>
      </dgm:t>
    </dgm:pt>
    <dgm:pt modelId="{8E059525-F35A-124B-ADD0-932FF6334D00}" type="sibTrans" cxnId="{2EECF50A-95EE-ED4B-822B-B89D94A56410}">
      <dgm:prSet/>
      <dgm:spPr/>
      <dgm:t>
        <a:bodyPr/>
        <a:lstStyle/>
        <a:p>
          <a:endParaRPr lang="fr-FR"/>
        </a:p>
      </dgm:t>
    </dgm:pt>
    <dgm:pt modelId="{C367325C-411F-DF46-81DB-2A9CE6304990}" type="pres">
      <dgm:prSet presAssocID="{66DC9535-0702-3F4E-8ABE-88D1201C9CF4}" presName="Name0" presStyleCnt="0">
        <dgm:presLayoutVars>
          <dgm:dir/>
          <dgm:resizeHandles val="exact"/>
        </dgm:presLayoutVars>
      </dgm:prSet>
      <dgm:spPr/>
    </dgm:pt>
    <dgm:pt modelId="{2E06B2DB-622E-1B4D-99D8-82084D1342E3}" type="pres">
      <dgm:prSet presAssocID="{A84B7062-7D12-5A43-A9C1-7AC33A0646F0}" presName="compNode" presStyleCnt="0"/>
      <dgm:spPr/>
    </dgm:pt>
    <dgm:pt modelId="{0FA95A37-4361-A148-8F12-4E36233D3485}" type="pres">
      <dgm:prSet presAssocID="{A84B7062-7D12-5A43-A9C1-7AC33A0646F0}" presName="pictRect" presStyleLbl="node1" presStyleIdx="0" presStyleCnt="4" custFlipVert="1" custScaleX="64312" custScaleY="64318" custLinFactY="48612" custLinFactNeighborX="-18941" custLinFactNeighborY="100000"/>
      <dgm:spPr>
        <a:solidFill>
          <a:srgbClr val="FF0000"/>
        </a:solidFill>
        <a:ln>
          <a:solidFill>
            <a:srgbClr val="FF0000"/>
          </a:solidFill>
        </a:ln>
      </dgm:spPr>
    </dgm:pt>
    <dgm:pt modelId="{8DF5B468-6415-B74B-9363-0F71D029D009}" type="pres">
      <dgm:prSet presAssocID="{A84B7062-7D12-5A43-A9C1-7AC33A0646F0}" presName="textRect" presStyleLbl="revTx" presStyleIdx="0" presStyleCnt="4" custScaleX="30140" custScaleY="116199" custLinFactY="28949" custLinFactNeighborY="100000">
        <dgm:presLayoutVars>
          <dgm:bulletEnabled val="1"/>
        </dgm:presLayoutVars>
      </dgm:prSet>
      <dgm:spPr/>
    </dgm:pt>
    <dgm:pt modelId="{D27E71C7-5262-F84A-B949-38FECA028242}" type="pres">
      <dgm:prSet presAssocID="{1FC7F3FD-AE61-A941-BE0D-EE47CB2B3C19}" presName="sibTrans" presStyleLbl="sibTrans2D1" presStyleIdx="0" presStyleCnt="0"/>
      <dgm:spPr/>
    </dgm:pt>
    <dgm:pt modelId="{293EFA04-3F06-794E-80FA-D9BD520B74A6}" type="pres">
      <dgm:prSet presAssocID="{141CF4BC-87BB-A245-A5BA-0CD84B73D0B0}" presName="compNode" presStyleCnt="0"/>
      <dgm:spPr/>
    </dgm:pt>
    <dgm:pt modelId="{031A2FE8-00B8-734C-B350-39876DE0FB8B}" type="pres">
      <dgm:prSet presAssocID="{141CF4BC-87BB-A245-A5BA-0CD84B73D0B0}" presName="pictRect" presStyleLbl="node1" presStyleIdx="1" presStyleCnt="4" custScaleX="27074" custScaleY="34844" custLinFactNeighborX="77856" custLinFactNeighborY="-27728"/>
      <dgm:spPr>
        <a:solidFill>
          <a:srgbClr val="FF6600"/>
        </a:solidFill>
      </dgm:spPr>
    </dgm:pt>
    <dgm:pt modelId="{61B7D5F3-9318-4A4B-A862-3D462E2FCB9C}" type="pres">
      <dgm:prSet presAssocID="{141CF4BC-87BB-A245-A5BA-0CD84B73D0B0}" presName="textRect" presStyleLbl="revTx" presStyleIdx="1" presStyleCnt="4" custScaleX="51900" custScaleY="55435" custLinFactY="-100000" custLinFactNeighborX="51499" custLinFactNeighborY="-161174">
        <dgm:presLayoutVars>
          <dgm:bulletEnabled val="1"/>
        </dgm:presLayoutVars>
      </dgm:prSet>
      <dgm:spPr/>
    </dgm:pt>
    <dgm:pt modelId="{CCFE18F5-39C2-4D41-BAD3-DAD0D5ADDC51}" type="pres">
      <dgm:prSet presAssocID="{E0EDC499-2A82-A84F-ADC7-25E73F5A499E}" presName="sibTrans" presStyleLbl="sibTrans2D1" presStyleIdx="0" presStyleCnt="0"/>
      <dgm:spPr/>
    </dgm:pt>
    <dgm:pt modelId="{CDE0C10D-2FFB-4F4C-A3F7-1D5AC45D5E65}" type="pres">
      <dgm:prSet presAssocID="{447B81E0-25B4-C24D-A7CE-8DC835704104}" presName="compNode" presStyleCnt="0"/>
      <dgm:spPr/>
    </dgm:pt>
    <dgm:pt modelId="{ECB58784-2A11-FD4E-A595-81991EA75D7A}" type="pres">
      <dgm:prSet presAssocID="{447B81E0-25B4-C24D-A7CE-8DC835704104}" presName="pictRect" presStyleLbl="node1" presStyleIdx="2" presStyleCnt="4" custScaleX="33132" custScaleY="57817" custLinFactX="-5334" custLinFactY="42368" custLinFactNeighborX="-100000" custLinFactNeighborY="100000"/>
      <dgm:spPr>
        <a:solidFill>
          <a:srgbClr val="008000"/>
        </a:solidFill>
        <a:ln>
          <a:solidFill>
            <a:srgbClr val="008000"/>
          </a:solidFill>
        </a:ln>
      </dgm:spPr>
    </dgm:pt>
    <dgm:pt modelId="{7AE74571-FB37-484D-A108-501D5084096C}" type="pres">
      <dgm:prSet presAssocID="{447B81E0-25B4-C24D-A7CE-8DC835704104}" presName="textRect" presStyleLbl="revTx" presStyleIdx="2" presStyleCnt="4" custLinFactNeighborX="-20980" custLinFactNeighborY="40027">
        <dgm:presLayoutVars>
          <dgm:bulletEnabled val="1"/>
        </dgm:presLayoutVars>
      </dgm:prSet>
      <dgm:spPr/>
    </dgm:pt>
    <dgm:pt modelId="{A8C479ED-CDE4-D546-B734-2F6C6ECA2449}" type="pres">
      <dgm:prSet presAssocID="{B0976A15-5171-BD4C-AE0F-463C26CE32AD}" presName="sibTrans" presStyleLbl="sibTrans2D1" presStyleIdx="0" presStyleCnt="0"/>
      <dgm:spPr/>
    </dgm:pt>
    <dgm:pt modelId="{68BA2706-8581-F44B-B920-B5D3821D2A6F}" type="pres">
      <dgm:prSet presAssocID="{FCD4EE84-F9CA-FB46-BE21-9CFC9A5A7A4D}" presName="compNode" presStyleCnt="0"/>
      <dgm:spPr/>
    </dgm:pt>
    <dgm:pt modelId="{0334B133-2968-554F-9507-0F230391F67E}" type="pres">
      <dgm:prSet presAssocID="{FCD4EE84-F9CA-FB46-BE21-9CFC9A5A7A4D}" presName="pictRect" presStyleLbl="node1" presStyleIdx="3" presStyleCnt="4" custScaleX="68101" custScaleY="71560" custLinFactNeighborX="-29560" custLinFactNeighborY="-50409"/>
      <dgm:spPr>
        <a:solidFill>
          <a:srgbClr val="FFFF00"/>
        </a:solidFill>
      </dgm:spPr>
    </dgm:pt>
    <dgm:pt modelId="{2DB4BEB2-2415-3B43-B107-2D92940D4788}" type="pres">
      <dgm:prSet presAssocID="{FCD4EE84-F9CA-FB46-BE21-9CFC9A5A7A4D}" presName="textRect" presStyleLbl="revTx" presStyleIdx="3" presStyleCnt="4" custScaleX="56366" custScaleY="75147" custLinFactY="-100000" custLinFactNeighborX="-37369" custLinFactNeighborY="-182920">
        <dgm:presLayoutVars>
          <dgm:bulletEnabled val="1"/>
        </dgm:presLayoutVars>
      </dgm:prSet>
      <dgm:spPr/>
    </dgm:pt>
  </dgm:ptLst>
  <dgm:cxnLst>
    <dgm:cxn modelId="{2EECF50A-95EE-ED4B-822B-B89D94A56410}" srcId="{66DC9535-0702-3F4E-8ABE-88D1201C9CF4}" destId="{FCD4EE84-F9CA-FB46-BE21-9CFC9A5A7A4D}" srcOrd="3" destOrd="0" parTransId="{187C6019-79DE-9E44-BE7E-F66CD55FC1D8}" sibTransId="{8E059525-F35A-124B-ADD0-932FF6334D00}"/>
    <dgm:cxn modelId="{2C06CB19-CC25-0D40-BB4A-5444899A65D0}" srcId="{66DC9535-0702-3F4E-8ABE-88D1201C9CF4}" destId="{141CF4BC-87BB-A245-A5BA-0CD84B73D0B0}" srcOrd="1" destOrd="0" parTransId="{642D1F94-7879-4348-8B6D-6F588B26F417}" sibTransId="{E0EDC499-2A82-A84F-ADC7-25E73F5A499E}"/>
    <dgm:cxn modelId="{4F8FBC4B-F668-2A4A-AAD5-0B337021EF02}" type="presOf" srcId="{447B81E0-25B4-C24D-A7CE-8DC835704104}" destId="{7AE74571-FB37-484D-A108-501D5084096C}" srcOrd="0" destOrd="0" presId="urn:microsoft.com/office/officeart/2005/8/layout/pList1#1"/>
    <dgm:cxn modelId="{E662D476-4CBD-8D4F-A481-54EF547A1F53}" type="presOf" srcId="{A84B7062-7D12-5A43-A9C1-7AC33A0646F0}" destId="{8DF5B468-6415-B74B-9363-0F71D029D009}" srcOrd="0" destOrd="0" presId="urn:microsoft.com/office/officeart/2005/8/layout/pList1#1"/>
    <dgm:cxn modelId="{D73D6888-45DB-2643-9D58-D8A54BBD468B}" type="presOf" srcId="{E0EDC499-2A82-A84F-ADC7-25E73F5A499E}" destId="{CCFE18F5-39C2-4D41-BAD3-DAD0D5ADDC51}" srcOrd="0" destOrd="0" presId="urn:microsoft.com/office/officeart/2005/8/layout/pList1#1"/>
    <dgm:cxn modelId="{562108A3-5F46-C344-9737-7612E20053DB}" srcId="{66DC9535-0702-3F4E-8ABE-88D1201C9CF4}" destId="{A84B7062-7D12-5A43-A9C1-7AC33A0646F0}" srcOrd="0" destOrd="0" parTransId="{2325FC44-9D13-694D-9DF4-61B26AA5FE70}" sibTransId="{1FC7F3FD-AE61-A941-BE0D-EE47CB2B3C19}"/>
    <dgm:cxn modelId="{B929A2C1-C4B4-0641-AEDC-B0DC4ACA98D8}" type="presOf" srcId="{FCD4EE84-F9CA-FB46-BE21-9CFC9A5A7A4D}" destId="{2DB4BEB2-2415-3B43-B107-2D92940D4788}" srcOrd="0" destOrd="0" presId="urn:microsoft.com/office/officeart/2005/8/layout/pList1#1"/>
    <dgm:cxn modelId="{3E7980CA-F131-1D40-9B9A-240A6FB58597}" type="presOf" srcId="{B0976A15-5171-BD4C-AE0F-463C26CE32AD}" destId="{A8C479ED-CDE4-D546-B734-2F6C6ECA2449}" srcOrd="0" destOrd="0" presId="urn:microsoft.com/office/officeart/2005/8/layout/pList1#1"/>
    <dgm:cxn modelId="{4F543AD4-7E64-3B49-AB15-6CFC8B03D0FE}" type="presOf" srcId="{1FC7F3FD-AE61-A941-BE0D-EE47CB2B3C19}" destId="{D27E71C7-5262-F84A-B949-38FECA028242}" srcOrd="0" destOrd="0" presId="urn:microsoft.com/office/officeart/2005/8/layout/pList1#1"/>
    <dgm:cxn modelId="{A31FD4F2-200A-5445-98F2-7EFB9DEFE2BB}" type="presOf" srcId="{141CF4BC-87BB-A245-A5BA-0CD84B73D0B0}" destId="{61B7D5F3-9318-4A4B-A862-3D462E2FCB9C}" srcOrd="0" destOrd="0" presId="urn:microsoft.com/office/officeart/2005/8/layout/pList1#1"/>
    <dgm:cxn modelId="{73CEE6F8-96AB-654B-9CCC-A44AAF956D4B}" srcId="{66DC9535-0702-3F4E-8ABE-88D1201C9CF4}" destId="{447B81E0-25B4-C24D-A7CE-8DC835704104}" srcOrd="2" destOrd="0" parTransId="{D7CB4541-FB96-9F46-BE1B-F2EFC6DF50B2}" sibTransId="{B0976A15-5171-BD4C-AE0F-463C26CE32AD}"/>
    <dgm:cxn modelId="{A189BDFF-D024-8D4B-9074-11A0D7E1D8B6}" type="presOf" srcId="{66DC9535-0702-3F4E-8ABE-88D1201C9CF4}" destId="{C367325C-411F-DF46-81DB-2A9CE6304990}" srcOrd="0" destOrd="0" presId="urn:microsoft.com/office/officeart/2005/8/layout/pList1#1"/>
    <dgm:cxn modelId="{75723E48-D1A7-EE44-8593-53C1DA0624A5}" type="presParOf" srcId="{C367325C-411F-DF46-81DB-2A9CE6304990}" destId="{2E06B2DB-622E-1B4D-99D8-82084D1342E3}" srcOrd="0" destOrd="0" presId="urn:microsoft.com/office/officeart/2005/8/layout/pList1#1"/>
    <dgm:cxn modelId="{6D218204-880D-DE45-AC19-D6F2A1FBBEAB}" type="presParOf" srcId="{2E06B2DB-622E-1B4D-99D8-82084D1342E3}" destId="{0FA95A37-4361-A148-8F12-4E36233D3485}" srcOrd="0" destOrd="0" presId="urn:microsoft.com/office/officeart/2005/8/layout/pList1#1"/>
    <dgm:cxn modelId="{ED973D48-1702-5940-97B2-407A6E752B6C}" type="presParOf" srcId="{2E06B2DB-622E-1B4D-99D8-82084D1342E3}" destId="{8DF5B468-6415-B74B-9363-0F71D029D009}" srcOrd="1" destOrd="0" presId="urn:microsoft.com/office/officeart/2005/8/layout/pList1#1"/>
    <dgm:cxn modelId="{BE7F2CE1-959A-6445-BAE1-CD9B2A07E4E3}" type="presParOf" srcId="{C367325C-411F-DF46-81DB-2A9CE6304990}" destId="{D27E71C7-5262-F84A-B949-38FECA028242}" srcOrd="1" destOrd="0" presId="urn:microsoft.com/office/officeart/2005/8/layout/pList1#1"/>
    <dgm:cxn modelId="{B9E18558-A0B2-B24F-B17A-ACEFF3260A2B}" type="presParOf" srcId="{C367325C-411F-DF46-81DB-2A9CE6304990}" destId="{293EFA04-3F06-794E-80FA-D9BD520B74A6}" srcOrd="2" destOrd="0" presId="urn:microsoft.com/office/officeart/2005/8/layout/pList1#1"/>
    <dgm:cxn modelId="{9EC5E45E-C999-564E-8180-9434B5E31837}" type="presParOf" srcId="{293EFA04-3F06-794E-80FA-D9BD520B74A6}" destId="{031A2FE8-00B8-734C-B350-39876DE0FB8B}" srcOrd="0" destOrd="0" presId="urn:microsoft.com/office/officeart/2005/8/layout/pList1#1"/>
    <dgm:cxn modelId="{4EFE4CE3-88D1-784F-A4E5-348D8B4FF42C}" type="presParOf" srcId="{293EFA04-3F06-794E-80FA-D9BD520B74A6}" destId="{61B7D5F3-9318-4A4B-A862-3D462E2FCB9C}" srcOrd="1" destOrd="0" presId="urn:microsoft.com/office/officeart/2005/8/layout/pList1#1"/>
    <dgm:cxn modelId="{DB2D9EA7-BC9A-9D41-A35D-A8BB5A949F7A}" type="presParOf" srcId="{C367325C-411F-DF46-81DB-2A9CE6304990}" destId="{CCFE18F5-39C2-4D41-BAD3-DAD0D5ADDC51}" srcOrd="3" destOrd="0" presId="urn:microsoft.com/office/officeart/2005/8/layout/pList1#1"/>
    <dgm:cxn modelId="{D8791F7E-EAC8-FC46-9D6D-21546004B979}" type="presParOf" srcId="{C367325C-411F-DF46-81DB-2A9CE6304990}" destId="{CDE0C10D-2FFB-4F4C-A3F7-1D5AC45D5E65}" srcOrd="4" destOrd="0" presId="urn:microsoft.com/office/officeart/2005/8/layout/pList1#1"/>
    <dgm:cxn modelId="{F0506326-EA31-024D-B8CC-DC7D25969531}" type="presParOf" srcId="{CDE0C10D-2FFB-4F4C-A3F7-1D5AC45D5E65}" destId="{ECB58784-2A11-FD4E-A595-81991EA75D7A}" srcOrd="0" destOrd="0" presId="urn:microsoft.com/office/officeart/2005/8/layout/pList1#1"/>
    <dgm:cxn modelId="{03185D7D-F6AD-8548-8058-EA73A766F998}" type="presParOf" srcId="{CDE0C10D-2FFB-4F4C-A3F7-1D5AC45D5E65}" destId="{7AE74571-FB37-484D-A108-501D5084096C}" srcOrd="1" destOrd="0" presId="urn:microsoft.com/office/officeart/2005/8/layout/pList1#1"/>
    <dgm:cxn modelId="{DF408B64-624C-C244-BD5E-DC27408FCF0F}" type="presParOf" srcId="{C367325C-411F-DF46-81DB-2A9CE6304990}" destId="{A8C479ED-CDE4-D546-B734-2F6C6ECA2449}" srcOrd="5" destOrd="0" presId="urn:microsoft.com/office/officeart/2005/8/layout/pList1#1"/>
    <dgm:cxn modelId="{8952D41F-067D-394D-A066-8D67837C6250}" type="presParOf" srcId="{C367325C-411F-DF46-81DB-2A9CE6304990}" destId="{68BA2706-8581-F44B-B920-B5D3821D2A6F}" srcOrd="6" destOrd="0" presId="urn:microsoft.com/office/officeart/2005/8/layout/pList1#1"/>
    <dgm:cxn modelId="{7D3F0868-8AA8-1D47-A622-680FB285FE1F}" type="presParOf" srcId="{68BA2706-8581-F44B-B920-B5D3821D2A6F}" destId="{0334B133-2968-554F-9507-0F230391F67E}" srcOrd="0" destOrd="0" presId="urn:microsoft.com/office/officeart/2005/8/layout/pList1#1"/>
    <dgm:cxn modelId="{5DACA7F6-FA5B-6A4E-84E2-D47C2108367B}" type="presParOf" srcId="{68BA2706-8581-F44B-B920-B5D3821D2A6F}" destId="{2DB4BEB2-2415-3B43-B107-2D92940D4788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95A37-4361-A148-8F12-4E36233D3485}">
      <dsp:nvSpPr>
        <dsp:cNvPr id="0" name=""/>
        <dsp:cNvSpPr/>
      </dsp:nvSpPr>
      <dsp:spPr>
        <a:xfrm flipV="1">
          <a:off x="0" y="3035532"/>
          <a:ext cx="1672256" cy="1152292"/>
        </a:xfrm>
        <a:prstGeom prst="roundRect">
          <a:avLst/>
        </a:prstGeom>
        <a:solidFill>
          <a:srgbClr val="FF0000"/>
        </a:solidFill>
        <a:ln>
          <a:solidFill>
            <a:srgbClr val="FF0000"/>
          </a:solidFill>
        </a:ln>
        <a:effectLst>
          <a:outerShdw blurRad="63500" sx="101000" sy="101000" algn="ctr" rotWithShape="0">
            <a:srgbClr val="000000">
              <a:alpha val="40000"/>
            </a:srgbClr>
          </a:outerShdw>
        </a:effectLst>
        <a:scene3d>
          <a:camera prst="perspectiveFront" fov="3000000"/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F5B468-6415-B74B-9363-0F71D029D009}">
      <dsp:nvSpPr>
        <dsp:cNvPr id="0" name=""/>
        <dsp:cNvSpPr/>
      </dsp:nvSpPr>
      <dsp:spPr>
        <a:xfrm>
          <a:off x="449468" y="3066872"/>
          <a:ext cx="783707" cy="112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PS</a:t>
          </a:r>
        </a:p>
      </dsp:txBody>
      <dsp:txXfrm>
        <a:off x="449468" y="3066872"/>
        <a:ext cx="783707" cy="1120952"/>
      </dsp:txXfrm>
    </dsp:sp>
    <dsp:sp modelId="{031A2FE8-00B8-734C-B350-39876DE0FB8B}">
      <dsp:nvSpPr>
        <dsp:cNvPr id="0" name=""/>
        <dsp:cNvSpPr/>
      </dsp:nvSpPr>
      <dsp:spPr>
        <a:xfrm>
          <a:off x="4284780" y="618334"/>
          <a:ext cx="703984" cy="624249"/>
        </a:xfrm>
        <a:prstGeom prst="roundRect">
          <a:avLst/>
        </a:prstGeom>
        <a:solidFill>
          <a:srgbClr val="FF6600"/>
        </a:solidFill>
        <a:ln>
          <a:noFill/>
        </a:ln>
        <a:effectLst>
          <a:outerShdw blurRad="63500" sx="101000" sy="101000" algn="ctr" rotWithShape="0">
            <a:srgbClr val="000000">
              <a:alpha val="40000"/>
            </a:srgbClr>
          </a:outerShdw>
        </a:effectLst>
        <a:scene3d>
          <a:camera prst="perspectiveFront" fov="3000000"/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B7D5F3-9318-4A4B-A862-3D462E2FCB9C}">
      <dsp:nvSpPr>
        <dsp:cNvPr id="0" name=""/>
        <dsp:cNvSpPr/>
      </dsp:nvSpPr>
      <dsp:spPr>
        <a:xfrm>
          <a:off x="3276672" y="18452"/>
          <a:ext cx="1349516" cy="534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 err="1"/>
            <a:t>SPa</a:t>
          </a:r>
          <a:endParaRPr lang="fr-FR" sz="2600" kern="1200" dirty="0"/>
        </a:p>
      </dsp:txBody>
      <dsp:txXfrm>
        <a:off x="3276672" y="18452"/>
        <a:ext cx="1349516" cy="534772"/>
      </dsp:txXfrm>
    </dsp:sp>
    <dsp:sp modelId="{ECB58784-2A11-FD4E-A595-81991EA75D7A}">
      <dsp:nvSpPr>
        <dsp:cNvPr id="0" name=""/>
        <dsp:cNvSpPr/>
      </dsp:nvSpPr>
      <dsp:spPr>
        <a:xfrm>
          <a:off x="1677669" y="3152001"/>
          <a:ext cx="861506" cy="1035823"/>
        </a:xfrm>
        <a:prstGeom prst="roundRect">
          <a:avLst/>
        </a:prstGeom>
        <a:solidFill>
          <a:srgbClr val="008000"/>
        </a:solidFill>
        <a:ln>
          <a:solidFill>
            <a:srgbClr val="008000"/>
          </a:solidFill>
        </a:ln>
        <a:effectLst>
          <a:outerShdw blurRad="63500" sx="101000" sy="101000" algn="ctr" rotWithShape="0">
            <a:srgbClr val="000000">
              <a:alpha val="40000"/>
            </a:srgbClr>
          </a:outerShdw>
        </a:effectLst>
        <a:scene3d>
          <a:camera prst="perspectiveFront" fov="3000000"/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E74571-FB37-484D-A108-501D5084096C}">
      <dsp:nvSpPr>
        <dsp:cNvPr id="0" name=""/>
        <dsp:cNvSpPr/>
      </dsp:nvSpPr>
      <dsp:spPr>
        <a:xfrm>
          <a:off x="3001704" y="2704549"/>
          <a:ext cx="2600225" cy="964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MR</a:t>
          </a:r>
        </a:p>
      </dsp:txBody>
      <dsp:txXfrm>
        <a:off x="3001704" y="2704549"/>
        <a:ext cx="2600225" cy="964683"/>
      </dsp:txXfrm>
    </dsp:sp>
    <dsp:sp modelId="{0334B133-2968-554F-9507-0F230391F67E}">
      <dsp:nvSpPr>
        <dsp:cNvPr id="0" name=""/>
        <dsp:cNvSpPr/>
      </dsp:nvSpPr>
      <dsp:spPr>
        <a:xfrm>
          <a:off x="5638961" y="5"/>
          <a:ext cx="1770779" cy="1282036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63500" sx="101000" sy="101000" algn="ctr" rotWithShape="0">
            <a:srgbClr val="000000">
              <a:alpha val="40000"/>
            </a:srgbClr>
          </a:outerShdw>
        </a:effectLst>
        <a:scene3d>
          <a:camera prst="perspectiveFront" fov="3000000"/>
          <a:lightRig rig="threePt" dir="tl"/>
        </a:scene3d>
        <a:sp3d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B4BEB2-2415-3B43-B107-2D92940D4788}">
      <dsp:nvSpPr>
        <dsp:cNvPr id="0" name=""/>
        <dsp:cNvSpPr/>
      </dsp:nvSpPr>
      <dsp:spPr>
        <a:xfrm>
          <a:off x="5588478" y="0"/>
          <a:ext cx="1465642" cy="724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 err="1"/>
            <a:t>N-Va</a:t>
          </a:r>
          <a:endParaRPr lang="fr-FR" sz="2600" kern="1200" dirty="0"/>
        </a:p>
      </dsp:txBody>
      <dsp:txXfrm>
        <a:off x="5588478" y="0"/>
        <a:ext cx="1465642" cy="724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1D506-780D-E64F-BB0D-A515587569EC}" type="datetimeFigureOut">
              <a:rPr lang="fr-FR" smtClean="0"/>
              <a:t>09/10/2019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3111F-365C-B248-80D2-B27E8018F9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1445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24A97-357F-0F44-9932-4FC321EC6938}" type="datetimeFigureOut">
              <a:rPr lang="fr-FR" smtClean="0"/>
              <a:t>09/10/2019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126F1-B1C3-B64D-8B63-9EB0BB89BF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6811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A215E-A6B6-904E-BFD9-78A3AE228558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8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3B54B31A-B3D8-0147-AEED-AE162112A4C2}" type="datetime1">
              <a:rPr lang="fr-BE" smtClean="0"/>
              <a:t>9/10/19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, imag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AB2D6-71AB-184D-93FC-17595A9D9EE0}" type="datetime1">
              <a:rPr lang="fr-BE" smtClean="0"/>
              <a:t>9/10/19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nl-BE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nl-BE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56B7-C3E7-F243-99AF-AA35DC6CCD88}" type="datetime1">
              <a:rPr lang="fr-BE" smtClean="0"/>
              <a:t>9/10/19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nl-BE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7F6B-892E-074F-9F50-D552F397D576}" type="datetime1">
              <a:rPr lang="fr-BE" smtClean="0"/>
              <a:t>9/10/19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330B-483F-D640-8AE8-1D67CAAF051E}" type="datetime1">
              <a:rPr lang="fr-BE" smtClean="0"/>
              <a:t>9/10/19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239B-B0C5-4448-B854-1397ECD9CF02}" type="datetime1">
              <a:rPr lang="fr-BE" smtClean="0"/>
              <a:t>9/10/19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1EBB-AE86-4A4C-9AE6-CD6422F2C9B0}" type="datetime1">
              <a:rPr lang="fr-BE" smtClean="0"/>
              <a:t>9/10/19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52F2CEFF-03C8-5048-BDC0-558815AA7685}" type="datetime1">
              <a:rPr lang="fr-BE" smtClean="0"/>
              <a:t>9/10/19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fr-FR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nl-BE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4D4E7-CA7A-BE42-BA4C-32DF01B0DB3E}" type="datetime1">
              <a:rPr lang="fr-BE" smtClean="0"/>
              <a:t>9/10/19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E657-F8CF-714D-8A7E-1E1F72768D56}" type="datetime1">
              <a:rPr lang="fr-BE" smtClean="0"/>
              <a:t>9/10/19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1647-EC8A-2247-B415-BEDDC36A59A7}" type="datetime1">
              <a:rPr lang="fr-BE" smtClean="0"/>
              <a:t>9/10/19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73220-1703-F14D-9FEE-3B018339E757}" type="datetime1">
              <a:rPr lang="fr-BE" smtClean="0"/>
              <a:t>9/10/19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29F78-2F29-0445-AD44-7C36D242ACE8}" type="datetime1">
              <a:rPr lang="fr-BE" smtClean="0"/>
              <a:t>9/10/19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nl-BE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B8C-F128-DB4D-B4BE-197849F40EC2}" type="datetime1">
              <a:rPr lang="fr-BE" smtClean="0"/>
              <a:t>9/10/19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Cliquez et modifiez le 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34E95693-FABD-164C-BAFE-F355F378B394}" type="datetime1">
              <a:rPr lang="fr-BE" smtClean="0"/>
              <a:t>9/10/19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AEB9AF6-C444-3C42-A747-0DDD1727594F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journalbelgianhistory.be/fr/system/files/article_pdf/BTNG-RBHC,%2004,%201973,%201-2,%20pp%20001-048.pdf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Belgique?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Pierre Verjans </a:t>
            </a:r>
          </a:p>
          <a:p>
            <a:r>
              <a:rPr lang="fr-FR" dirty="0"/>
              <a:t>ESACT, Liège </a:t>
            </a:r>
          </a:p>
          <a:p>
            <a:r>
              <a:rPr lang="fr-FR" dirty="0"/>
              <a:t>8 octobre 2019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4577580"/>
            <a:ext cx="2857500" cy="74295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866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Bruxelles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9" y="1468805"/>
            <a:ext cx="5194300" cy="51943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232422" y="1557876"/>
            <a:ext cx="3776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Majorité </a:t>
            </a:r>
            <a:r>
              <a:rPr lang="fr-FR" b="1" dirty="0" err="1"/>
              <a:t>flam</a:t>
            </a:r>
            <a:r>
              <a:rPr lang="fr-FR" b="1" dirty="0"/>
              <a:t> : 9/17</a:t>
            </a:r>
            <a:endParaRPr lang="fr-BE" dirty="0"/>
          </a:p>
          <a:p>
            <a:r>
              <a:rPr lang="fr-FR" dirty="0"/>
              <a:t>4 Groen + 3 spa + 3 OVLD = 10 &gt; 9 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317088" y="3234269"/>
            <a:ext cx="34006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Majorité franc : 32/62 ;</a:t>
            </a:r>
          </a:p>
          <a:p>
            <a:endParaRPr lang="fr-BE" dirty="0"/>
          </a:p>
          <a:p>
            <a:r>
              <a:rPr lang="fr-FR" dirty="0"/>
              <a:t>17 PS + 15 Ecolo+ 10 </a:t>
            </a:r>
            <a:r>
              <a:rPr lang="fr-FR" dirty="0" err="1"/>
              <a:t>DéFi</a:t>
            </a:r>
            <a:r>
              <a:rPr lang="fr-FR" dirty="0"/>
              <a:t> = 42</a:t>
            </a:r>
          </a:p>
          <a:p>
            <a:endParaRPr lang="fr-BE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0964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Communauté française (=Fédération Wallonie Bruxelles)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86" y="1721551"/>
            <a:ext cx="5719306" cy="335844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9125" y="5418667"/>
            <a:ext cx="45415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PS: 28     Ecolo: 16   cdH: 11</a:t>
            </a:r>
          </a:p>
          <a:p>
            <a:r>
              <a:rPr lang="fr-FR" sz="2800" dirty="0"/>
              <a:t>MR: 23   PTB: 13     </a:t>
            </a:r>
            <a:r>
              <a:rPr lang="fr-FR" sz="2800" dirty="0" err="1"/>
              <a:t>DéFI</a:t>
            </a:r>
            <a:r>
              <a:rPr lang="fr-FR" sz="2800" dirty="0"/>
              <a:t>: 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293563" y="2144889"/>
            <a:ext cx="2612439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Majorité: 48/94</a:t>
            </a:r>
          </a:p>
          <a:p>
            <a:endParaRPr lang="fr-FR" sz="2800" dirty="0"/>
          </a:p>
          <a:p>
            <a:r>
              <a:rPr lang="fr-FR" sz="2800" dirty="0"/>
              <a:t>PS 28</a:t>
            </a:r>
          </a:p>
          <a:p>
            <a:r>
              <a:rPr lang="fr-FR" sz="2800" dirty="0"/>
              <a:t>+MR 23</a:t>
            </a:r>
          </a:p>
          <a:p>
            <a:r>
              <a:rPr lang="fr-FR" sz="2800" dirty="0"/>
              <a:t>+</a:t>
            </a:r>
            <a:r>
              <a:rPr lang="fr-FR" sz="2800" dirty="0" err="1"/>
              <a:t>Ec</a:t>
            </a:r>
            <a:r>
              <a:rPr lang="fr-FR" sz="2800" dirty="0"/>
              <a:t> 16</a:t>
            </a:r>
          </a:p>
          <a:p>
            <a:r>
              <a:rPr lang="fr-FR" sz="2800" dirty="0"/>
              <a:t>=</a:t>
            </a:r>
          </a:p>
          <a:p>
            <a:r>
              <a:rPr lang="fr-FR" sz="2800" dirty="0"/>
              <a:t>67&gt;48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3186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Chambre fédérale ??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7" y="1438264"/>
            <a:ext cx="5676900" cy="26416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07" y="4466066"/>
            <a:ext cx="4940300" cy="177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791232" y="1693342"/>
            <a:ext cx="3509645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Majorité: 76/15</a:t>
            </a:r>
          </a:p>
          <a:p>
            <a:endParaRPr lang="fr-FR" dirty="0"/>
          </a:p>
          <a:p>
            <a:r>
              <a:rPr lang="fr-FR" dirty="0"/>
              <a:t>25+ (14+12) +12 = 63 &lt; 76</a:t>
            </a:r>
          </a:p>
          <a:p>
            <a:endParaRPr lang="fr-FR" dirty="0"/>
          </a:p>
          <a:p>
            <a:r>
              <a:rPr lang="fr-FR" dirty="0"/>
              <a:t>manque 13 sièges</a:t>
            </a:r>
            <a:r>
              <a:rPr lang="mr-IN" dirty="0"/>
              <a:t>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25+ (14+12) +12 + </a:t>
            </a:r>
            <a:r>
              <a:rPr lang="mr-IN" dirty="0"/>
              <a:t>…</a:t>
            </a:r>
            <a:endParaRPr lang="nl-BE" dirty="0"/>
          </a:p>
          <a:p>
            <a:endParaRPr lang="nl-BE" dirty="0"/>
          </a:p>
          <a:p>
            <a:r>
              <a:rPr lang="nl-BE" dirty="0"/>
              <a:t>(20+9) + (14+12) + 12 = 67</a:t>
            </a:r>
          </a:p>
          <a:p>
            <a:endParaRPr lang="nl-BE" dirty="0"/>
          </a:p>
          <a:p>
            <a:r>
              <a:rPr lang="nl-BE" dirty="0"/>
              <a:t>manque 9 sièges</a:t>
            </a:r>
          </a:p>
          <a:p>
            <a:endParaRPr lang="nl-BE" dirty="0"/>
          </a:p>
          <a:p>
            <a:r>
              <a:rPr lang="nl-BE" dirty="0"/>
              <a:t>(20+9) + (14+12) + (13+8) = 76 !!</a:t>
            </a:r>
          </a:p>
          <a:p>
            <a:endParaRPr lang="nl-BE" dirty="0"/>
          </a:p>
          <a:p>
            <a:endParaRPr lang="nl-BE" dirty="0"/>
          </a:p>
          <a:p>
            <a:r>
              <a:rPr lang="fr-FR" dirty="0"/>
              <a:t>(20+9) + (14+12) + (13+8) + 12</a:t>
            </a:r>
          </a:p>
          <a:p>
            <a:r>
              <a:rPr lang="fr-FR" dirty="0"/>
              <a:t>	= 88</a:t>
            </a:r>
          </a:p>
          <a:p>
            <a:r>
              <a:rPr lang="fr-FR" dirty="0"/>
              <a:t> mais 9+12+8+12=41 &lt; 45</a:t>
            </a:r>
          </a:p>
        </p:txBody>
      </p:sp>
    </p:spTree>
    <p:extLst>
      <p:ext uri="{BB962C8B-B14F-4D97-AF65-F5344CB8AC3E}">
        <p14:creationId xmlns:p14="http://schemas.microsoft.com/office/powerpoint/2010/main" val="2419460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en est-on arrivé là?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peu d’histoire courte</a:t>
            </a:r>
          </a:p>
          <a:p>
            <a:r>
              <a:rPr lang="fr-FR" dirty="0"/>
              <a:t>Un peu d’histoire longue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015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Flandre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886051"/>
              </p:ext>
            </p:extLst>
          </p:nvPr>
        </p:nvGraphicFramePr>
        <p:xfrm>
          <a:off x="726143" y="1964264"/>
          <a:ext cx="8096123" cy="3725335"/>
        </p:xfrm>
        <a:graphic>
          <a:graphicData uri="http://schemas.openxmlformats.org/drawingml/2006/table">
            <a:tbl>
              <a:tblPr/>
              <a:tblGrid>
                <a:gridCol w="1156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6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65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65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65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65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0386">
                <a:tc>
                  <a:txBody>
                    <a:bodyPr/>
                    <a:lstStyle/>
                    <a:p>
                      <a:pPr algn="l" fontAlgn="b"/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2009PE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2012Pr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2018Pr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2019 Ch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NVA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24,1%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24,6%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28,0%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Garamond"/>
                          <a:cs typeface="Garamond"/>
                        </a:rPr>
                        <a:t>21,6%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Garamond"/>
                          <a:cs typeface="Garamond"/>
                        </a:rPr>
                        <a:t>21,8%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CD&amp;V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15,2%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17,1%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Groen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7,2%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7,4%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8,4%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VB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7,7%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Garamond"/>
                          <a:cs typeface="Garamond"/>
                        </a:rPr>
                        <a:t>15,9%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OVLD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12,6%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spa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9,0%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9,3%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PVDA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0,9%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1,2%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1,8%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4,8%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autres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9,4%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2,2%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1,8%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38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Hors Jeu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1475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inscrits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100,0%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100,0%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100,0%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100,0%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8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100,0%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393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Wallonie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225451"/>
              </p:ext>
            </p:extLst>
          </p:nvPr>
        </p:nvGraphicFramePr>
        <p:xfrm>
          <a:off x="223287" y="2651780"/>
          <a:ext cx="8777678" cy="2079560"/>
        </p:xfrm>
        <a:graphic>
          <a:graphicData uri="http://schemas.openxmlformats.org/drawingml/2006/table">
            <a:tbl>
              <a:tblPr/>
              <a:tblGrid>
                <a:gridCol w="675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7520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Wallonie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Ch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 F 99 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 Pr00 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ChF 03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 RW 04 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 Pr06 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ChF07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RW09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ChF10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Pr12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PW14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Pr18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PW19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PS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30,5%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30,4%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30,8%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27,3%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24,8%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26,9%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30,6%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25,4%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25,1%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20,60%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CDH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13,2%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11,9%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13,5%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10,2%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8,40%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MR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23,7%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23,1%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26,2%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19,2%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22,0%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21,7%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16,20%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ECO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15%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12,2%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6,2%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7,1%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10,4%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15,2%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10,5%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7,0%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11,70%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ExD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2,4%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7,3%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3,0%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2,6%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4,5%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6,30%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Au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4,50%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4,0%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5,1%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7,8%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12,6%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5,30%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94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HJ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14,9%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16,4%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16,4%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15,6%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15,3%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17,8%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18,7%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20,5%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18,6%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20,8%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21,10%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848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Histoire de la Belgique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Histoire: </a:t>
            </a:r>
          </a:p>
          <a:p>
            <a:pPr lvl="1"/>
            <a:r>
              <a:rPr lang="fr-FR" dirty="0"/>
              <a:t>Invasion romaine puis fragmentation médiévale, naissance des cités indépendantes, Etats-nations à l’Ouest</a:t>
            </a:r>
          </a:p>
          <a:p>
            <a:pPr lvl="1"/>
            <a:r>
              <a:rPr lang="fr-FR" dirty="0"/>
              <a:t>Epoque des constructions étatiques sur base d’unité ethnique/linguistique et les </a:t>
            </a:r>
            <a:r>
              <a:rPr lang="fr-FR" dirty="0" err="1"/>
              <a:t>consociations</a:t>
            </a:r>
            <a:endParaRPr lang="fr-FR" dirty="0"/>
          </a:p>
          <a:p>
            <a:pPr lvl="1"/>
            <a:r>
              <a:rPr lang="fr-FR" dirty="0"/>
              <a:t>Unionisme et illusion d’unité</a:t>
            </a:r>
          </a:p>
          <a:p>
            <a:pPr lvl="1"/>
            <a:r>
              <a:rPr lang="fr-FR" dirty="0"/>
              <a:t>Post-industrialisme et montée du mouvement flamand</a:t>
            </a:r>
          </a:p>
          <a:p>
            <a:pPr lvl="1"/>
            <a:r>
              <a:rPr lang="fr-FR" dirty="0"/>
              <a:t>Du fédéralisme au confédéralisme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35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sp>
        <p:nvSpPr>
          <p:cNvPr id="102402" name="Espace réservé du numéro de diapositive 3"/>
          <p:cNvSpPr txBox="1">
            <a:spLocks/>
          </p:cNvSpPr>
          <p:nvPr/>
        </p:nvSpPr>
        <p:spPr bwMode="auto">
          <a:xfrm>
            <a:off x="8766175" y="6457950"/>
            <a:ext cx="457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fld id="{EAE54BF3-C6B9-9E4F-BC87-3711A4BB4E08}" type="slidenum">
              <a:rPr lang="fr-FR" sz="1200">
                <a:solidFill>
                  <a:srgbClr val="B5A788"/>
                </a:solidFill>
                <a:latin typeface="Gill Sans MT" charset="0"/>
              </a:rPr>
              <a:pPr algn="ctr" eaLnBrk="1" hangingPunct="1"/>
              <a:t>17</a:t>
            </a:fld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102403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60463"/>
            <a:ext cx="79216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065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fr-FR" sz="3600" dirty="0"/>
              <a:t>JULES César, </a:t>
            </a:r>
            <a:r>
              <a:rPr lang="fr-FR" sz="3600" i="1" dirty="0"/>
              <a:t>La guerre des Gaules</a:t>
            </a:r>
            <a:r>
              <a:rPr lang="fr-FR" sz="3600" dirty="0"/>
              <a:t>, 51 avant Jésus-Christ, Rome, traduction</a:t>
            </a:r>
          </a:p>
        </p:txBody>
      </p:sp>
      <p:sp>
        <p:nvSpPr>
          <p:cNvPr id="48130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3225" lvl="1" indent="0">
              <a:buFont typeface="Verdana" charset="0"/>
              <a:buNone/>
              <a:defRPr/>
            </a:pPr>
            <a:r>
              <a:rPr lang="fr-FR" dirty="0">
                <a:latin typeface="Gill Sans MT" charset="0"/>
                <a:ea typeface="ＭＳ Ｐゴシック" charset="0"/>
              </a:rPr>
              <a:t>«  Les plus braves de tous ces peuples sont les Belges, </a:t>
            </a:r>
          </a:p>
          <a:p>
            <a:pPr marL="403225" lvl="1" indent="0">
              <a:buFont typeface="Verdana" charset="0"/>
              <a:buNone/>
              <a:defRPr/>
            </a:pPr>
            <a:r>
              <a:rPr lang="fr-FR" dirty="0">
                <a:latin typeface="Gill Sans MT" charset="0"/>
                <a:ea typeface="ＭＳ Ｐゴシック" charset="0"/>
              </a:rPr>
              <a:t>	parce qu’ils sont les plus éloignés de la civilisation et des mœurs raffinées de la Province, </a:t>
            </a:r>
          </a:p>
          <a:p>
            <a:pPr marL="403225" lvl="1" indent="0">
              <a:buFont typeface="Verdana" charset="0"/>
              <a:buNone/>
              <a:defRPr/>
            </a:pPr>
            <a:r>
              <a:rPr lang="fr-FR" dirty="0">
                <a:latin typeface="Gill Sans MT" charset="0"/>
                <a:ea typeface="ＭＳ Ｐゴシック" charset="0"/>
              </a:rPr>
              <a:t>	parce que les marchands vont très rarement chez eux et n’y importent pas ce qui est propre à amollir les cœurs, </a:t>
            </a:r>
          </a:p>
          <a:p>
            <a:pPr marL="403225" lvl="1" indent="0">
              <a:buFont typeface="Verdana" charset="0"/>
              <a:buNone/>
              <a:defRPr/>
            </a:pPr>
            <a:r>
              <a:rPr lang="fr-FR" dirty="0">
                <a:latin typeface="Gill Sans MT" charset="0"/>
                <a:ea typeface="ＭＳ Ｐゴシック" charset="0"/>
              </a:rPr>
              <a:t>	parce qu’ils sont les plus voisins des Germains qui habitent au-delà du Rhin et avec qui ils sont continuellement en guerre. »</a:t>
            </a:r>
          </a:p>
          <a:p>
            <a:pPr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1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17563"/>
            <a:ext cx="8064500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489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pays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Trois communautés</a:t>
            </a:r>
          </a:p>
          <a:p>
            <a:pPr lvl="1"/>
            <a:r>
              <a:rPr lang="fr-FR" dirty="0"/>
              <a:t>Flamande</a:t>
            </a:r>
          </a:p>
          <a:p>
            <a:pPr lvl="1"/>
            <a:r>
              <a:rPr lang="fr-FR" dirty="0"/>
              <a:t>Française</a:t>
            </a:r>
          </a:p>
          <a:p>
            <a:pPr lvl="1"/>
            <a:r>
              <a:rPr lang="fr-FR" dirty="0"/>
              <a:t>Germanophone</a:t>
            </a:r>
          </a:p>
          <a:p>
            <a:r>
              <a:rPr lang="fr-FR" dirty="0"/>
              <a:t>Trois régions</a:t>
            </a:r>
          </a:p>
          <a:p>
            <a:pPr lvl="1"/>
            <a:r>
              <a:rPr lang="fr-FR" dirty="0"/>
              <a:t>Wallonne</a:t>
            </a:r>
          </a:p>
          <a:p>
            <a:pPr lvl="1"/>
            <a:r>
              <a:rPr lang="fr-FR" dirty="0"/>
              <a:t>Flamande</a:t>
            </a:r>
          </a:p>
          <a:p>
            <a:pPr lvl="1"/>
            <a:r>
              <a:rPr lang="fr-FR" dirty="0"/>
              <a:t>Bruxelles-Capitale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8233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Belgique romaine, IIIe siècle</a:t>
            </a:r>
          </a:p>
        </p:txBody>
      </p:sp>
      <p:sp>
        <p:nvSpPr>
          <p:cNvPr id="27650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27651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295400"/>
            <a:ext cx="5616575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046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fr-FR" dirty="0"/>
              <a:t>Charlemagne: 800 empereur</a:t>
            </a:r>
          </a:p>
        </p:txBody>
      </p:sp>
      <p:sp>
        <p:nvSpPr>
          <p:cNvPr id="31746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31747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89038"/>
            <a:ext cx="77343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602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32770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817688"/>
            <a:ext cx="72263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130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Moyen-âge et systèmes de pouvoir</a:t>
            </a:r>
          </a:p>
        </p:txBody>
      </p:sp>
      <p:sp>
        <p:nvSpPr>
          <p:cNvPr id="3379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Vassalité et seigneurs locaux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Eglise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Fonction royale (Eglise </a:t>
            </a:r>
            <a:r>
              <a:rPr lang="fr-FR">
                <a:latin typeface="Gill Sans MT" charset="0"/>
                <a:ea typeface="ＭＳ Ｐゴシック" charset="0"/>
                <a:cs typeface="ＭＳ Ｐゴシック" charset="0"/>
              </a:rPr>
              <a:t>et féodalité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Villes: libre de servitudes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Communes paysannes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Systèmes relativement imperméables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Juridictions propres</a:t>
            </a:r>
            <a:r>
              <a:rPr lang="nl-BE" dirty="0">
                <a:latin typeface="Gill Sans MT" charset="0"/>
                <a:ea typeface="ＭＳ Ｐゴシック" charset="0"/>
                <a:cs typeface="ＭＳ Ｐゴシック" charset="0"/>
              </a:rPr>
              <a:t>... 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5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2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Communes et libertés</a:t>
            </a:r>
          </a:p>
        </p:txBody>
      </p:sp>
      <p:sp>
        <p:nvSpPr>
          <p:cNvPr id="34818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Charte de Huy		1066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Bataille des éperons d’or	1302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Joyeuses entrées		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Paix de Fexhe	Liège	1316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Liberté de commerce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Justice locale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19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b="1" dirty="0"/>
              <a:t>Symbole du perron</a:t>
            </a:r>
          </a:p>
        </p:txBody>
      </p:sp>
      <p:sp>
        <p:nvSpPr>
          <p:cNvPr id="4915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Liberté collective: juridiction (pilori)</a:t>
            </a:r>
          </a:p>
          <a:p>
            <a:pPr>
              <a:defRPr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Territoire de « liberté »   collective</a:t>
            </a:r>
          </a:p>
          <a:p>
            <a:pPr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			« </a:t>
            </a:r>
            <a:r>
              <a:rPr lang="fr-FR" i="1" dirty="0" err="1">
                <a:latin typeface="Gill Sans MT" charset="0"/>
                <a:ea typeface="ＭＳ Ｐゴシック" charset="0"/>
                <a:cs typeface="ＭＳ Ｐゴシック" charset="0"/>
              </a:rPr>
              <a:t>Libertas</a:t>
            </a:r>
            <a:r>
              <a:rPr lang="fr-FR" i="1" dirty="0"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  <a:r>
              <a:rPr lang="fr-FR" i="1" dirty="0" err="1">
                <a:latin typeface="Gill Sans MT" charset="0"/>
                <a:ea typeface="ＭＳ Ｐゴシック" charset="0"/>
                <a:cs typeface="ＭＳ Ｐゴシック" charset="0"/>
              </a:rPr>
              <a:t>gentis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 »</a:t>
            </a:r>
          </a:p>
          <a:p>
            <a:pPr marL="82550" indent="0">
              <a:buFont typeface="Wingdings 2" charset="0"/>
              <a:buNone/>
              <a:defRPr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			Liberté du peuple</a:t>
            </a:r>
          </a:p>
          <a:p>
            <a:pPr marL="82550" indent="0">
              <a:buFont typeface="Wingdings 2" charset="0"/>
              <a:buNone/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/>
              <a:t>http://</a:t>
            </a:r>
            <a:r>
              <a:rPr lang="en-US" dirty="0" err="1"/>
              <a:t>hdl.handle.net</a:t>
            </a:r>
            <a:r>
              <a:rPr lang="en-US" dirty="0"/>
              <a:t>/2268/200624</a:t>
            </a: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7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B5A788"/>
                </a:solidFill>
                <a:latin typeface="Gill Sans MT" charset="0"/>
              </a:rPr>
              <a:t>HPB  5 et 8 février 2019</a:t>
            </a:r>
          </a:p>
        </p:txBody>
      </p:sp>
      <p:pic>
        <p:nvPicPr>
          <p:cNvPr id="93188" name="Imag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997200"/>
            <a:ext cx="19843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04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 err="1"/>
              <a:t>Pays-bas</a:t>
            </a:r>
            <a:r>
              <a:rPr lang="fr-FR" dirty="0"/>
              <a:t>… embouchures</a:t>
            </a:r>
          </a:p>
        </p:txBody>
      </p:sp>
      <p:sp>
        <p:nvSpPr>
          <p:cNvPr id="3789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P-B bourguignons :1387 – 1477 … ou 1556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P-B espagnols: 1556 - 1714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République hollandaise: 1579- 1795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P-B autrichiens: 1714-1794</a:t>
            </a:r>
          </a:p>
        </p:txBody>
      </p:sp>
      <p:sp>
        <p:nvSpPr>
          <p:cNvPr id="37891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6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43010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8913"/>
            <a:ext cx="6840537" cy="659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366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18434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001713"/>
            <a:ext cx="72263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1975"/>
            <a:ext cx="91440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924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onstantia" charset="0"/>
              </a:rPr>
              <a:t>« Inexorable fatalité »?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r-FR" sz="2200" dirty="0">
                <a:latin typeface="Franklin Gothic Book" charset="0"/>
              </a:rPr>
              <a:t>« Pour peu qu’on se prenne à méditer sur les longs siècles écoulés dans la persévérante poursuite d’une indépendance que l’état de l’Europe rendit impossible jusqu’à nous,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FR" sz="2200" dirty="0">
                <a:latin typeface="Franklin Gothic Book" charset="0"/>
              </a:rPr>
              <a:t>et sur les sanglantes réserves par lesquelles la Belgique, à chaque domination étrangère, rappela ses droits méconnus et violés […]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FR" sz="2200" dirty="0">
                <a:latin typeface="Franklin Gothic Book" charset="0"/>
              </a:rPr>
              <a:t>alors on sent que ce peuple pourrait se créer un avenir ; que son sort dépend plus de l’habilité des ses hommes politiques que de l’inexorable fatalité des événements »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fr-FR" sz="2000" dirty="0">
                <a:latin typeface="Verdana" charset="0"/>
                <a:ea typeface="ＭＳ Ｐゴシック" charset="0"/>
                <a:cs typeface="ＭＳ Ｐゴシック" charset="0"/>
              </a:rPr>
              <a:t>De Carné, </a:t>
            </a:r>
            <a:r>
              <a:rPr lang="fr-FR" sz="2000" i="1" dirty="0">
                <a:latin typeface="Verdana" charset="0"/>
                <a:ea typeface="ＭＳ Ｐゴシック" charset="0"/>
                <a:cs typeface="ＭＳ Ｐゴシック" charset="0"/>
              </a:rPr>
              <a:t>Revue des deux Mondes</a:t>
            </a:r>
            <a:r>
              <a:rPr lang="fr-FR" sz="2000" dirty="0">
                <a:latin typeface="Verdana" charset="0"/>
                <a:ea typeface="ＭＳ Ｐゴシック" charset="0"/>
                <a:cs typeface="ＭＳ Ｐゴシック" charset="0"/>
              </a:rPr>
              <a:t>, 1836</a:t>
            </a:r>
            <a:r>
              <a:rPr lang="nl-NL" sz="2200" dirty="0">
                <a:latin typeface="Franklin Gothic Book" charset="0"/>
              </a:rPr>
              <a:t>.</a:t>
            </a:r>
            <a:endParaRPr lang="fr-FR" sz="2200" dirty="0">
              <a:latin typeface="Franklin Gothic Book" charset="0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19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 régions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545" y="1743211"/>
            <a:ext cx="5756910" cy="4669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576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 août 1830 </a:t>
            </a:r>
            <a:r>
              <a:rPr lang="mr-IN" dirty="0"/>
              <a:t>–</a:t>
            </a:r>
            <a:r>
              <a:rPr lang="fr-FR" dirty="0"/>
              <a:t> février 1831: monarchie constitutionnelle</a:t>
            </a:r>
          </a:p>
        </p:txBody>
      </p:sp>
      <p:sp>
        <p:nvSpPr>
          <p:cNvPr id="16386" name="Espace réservé du contenu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fr-FR" dirty="0">
                <a:latin typeface="Verdana" charset="0"/>
                <a:ea typeface="ＭＳ Ｐゴシック" charset="0"/>
                <a:cs typeface="ＭＳ Ｐゴシック" charset="0"/>
              </a:rPr>
              <a:t>Peuples différents </a:t>
            </a:r>
          </a:p>
          <a:p>
            <a:endParaRPr lang="fr-FR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r>
              <a:rPr lang="fr-FR" dirty="0">
                <a:latin typeface="Verdana" charset="0"/>
                <a:ea typeface="ＭＳ Ｐゴシック" charset="0"/>
                <a:cs typeface="ＭＳ Ｐゴシック" charset="0"/>
              </a:rPr>
              <a:t> « nationalité flamande et </a:t>
            </a:r>
            <a:r>
              <a:rPr lang="fr-FR" dirty="0" err="1">
                <a:latin typeface="Verdana" charset="0"/>
                <a:ea typeface="ＭＳ Ｐゴシック" charset="0"/>
                <a:cs typeface="ＭＳ Ｐゴシック" charset="0"/>
              </a:rPr>
              <a:t>wallone</a:t>
            </a:r>
            <a:r>
              <a:rPr lang="fr-FR" dirty="0">
                <a:latin typeface="Verdana" charset="0"/>
                <a:ea typeface="ＭＳ Ｐゴシック" charset="0"/>
                <a:cs typeface="ＭＳ Ｐゴシック" charset="0"/>
              </a:rPr>
              <a:t> » De Carné, </a:t>
            </a:r>
            <a:r>
              <a:rPr lang="fr-FR" i="1" dirty="0">
                <a:latin typeface="Verdana" charset="0"/>
                <a:ea typeface="ＭＳ Ｐゴシック" charset="0"/>
                <a:cs typeface="ＭＳ Ｐゴシック" charset="0"/>
              </a:rPr>
              <a:t>Revue des deux Mondes</a:t>
            </a:r>
            <a:r>
              <a:rPr lang="fr-FR" dirty="0">
                <a:latin typeface="Verdana" charset="0"/>
                <a:ea typeface="ＭＳ Ｐゴシック" charset="0"/>
                <a:cs typeface="ＭＳ Ｐゴシック" charset="0"/>
              </a:rPr>
              <a:t>, 1836</a:t>
            </a:r>
          </a:p>
          <a:p>
            <a:r>
              <a:rPr lang="fr-FR" dirty="0">
                <a:latin typeface="Verdana" charset="0"/>
                <a:ea typeface="ＭＳ Ｐゴシック" charset="0"/>
                <a:cs typeface="ＭＳ Ｐゴシック" charset="0"/>
              </a:rPr>
              <a:t>« Flamands, Wallons, ce ne sont là que des prénoms ; Belge est notre nom de famille » </a:t>
            </a:r>
            <a:r>
              <a:rPr lang="nl-BE" dirty="0">
                <a:latin typeface="Verdana" charset="0"/>
                <a:ea typeface="ＭＳ Ｐゴシック" charset="0"/>
                <a:cs typeface="ＭＳ Ｐゴシック" charset="0"/>
              </a:rPr>
              <a:t>Clesse, 1847</a:t>
            </a:r>
            <a:endParaRPr lang="fr-FR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95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143000" y="5610938"/>
            <a:ext cx="7497763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« Henri Conscience écoutant les doléances »</a:t>
            </a:r>
            <a:br>
              <a:rPr lang="fr-FR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</a:br>
            <a:r>
              <a:rPr lang="fr-FR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1847: Manifeste du mouvement flamand</a:t>
            </a:r>
          </a:p>
        </p:txBody>
      </p:sp>
      <p:sp>
        <p:nvSpPr>
          <p:cNvPr id="72706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</a:endParaRPr>
          </a:p>
        </p:txBody>
      </p:sp>
      <p:pic>
        <p:nvPicPr>
          <p:cNvPr id="72707" name="Picture 2" descr="Henrik Con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6320"/>
            <a:ext cx="6172200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569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Romantisme germanique</a:t>
            </a:r>
          </a:p>
        </p:txBody>
      </p:sp>
      <p:sp>
        <p:nvSpPr>
          <p:cNvPr id="13619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fr-FR" i="1" dirty="0">
                <a:latin typeface="Gill Sans MT" charset="0"/>
                <a:ea typeface="ＭＳ Ｐゴシック" charset="0"/>
                <a:cs typeface="ＭＳ Ｐゴシック" charset="0"/>
              </a:rPr>
              <a:t>De Leeuw van Vlaanderen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 1838</a:t>
            </a:r>
          </a:p>
          <a:p>
            <a:pPr>
              <a:defRPr/>
            </a:pPr>
            <a:r>
              <a:rPr lang="fr-FR" i="1" dirty="0">
                <a:latin typeface="Gill Sans MT" charset="0"/>
                <a:ea typeface="ＭＳ Ｐゴシック" charset="0"/>
                <a:cs typeface="ＭＳ Ｐゴシック" charset="0"/>
              </a:rPr>
              <a:t>De </a:t>
            </a:r>
            <a:r>
              <a:rPr lang="fr-FR" i="1" dirty="0" err="1">
                <a:latin typeface="Gill Sans MT" charset="0"/>
                <a:ea typeface="ＭＳ Ｐゴシック" charset="0"/>
                <a:cs typeface="ＭＳ Ｐゴシック" charset="0"/>
              </a:rPr>
              <a:t>vlaamse</a:t>
            </a:r>
            <a:r>
              <a:rPr lang="fr-FR" i="1" dirty="0">
                <a:latin typeface="Gill Sans MT" charset="0"/>
                <a:ea typeface="ＭＳ Ｐゴシック" charset="0"/>
                <a:cs typeface="ＭＳ Ｐゴシック" charset="0"/>
              </a:rPr>
              <a:t> Leeuw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 1847</a:t>
            </a:r>
          </a:p>
          <a:p>
            <a:pPr>
              <a:defRPr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r>
              <a:rPr lang="fr-FR" i="1" dirty="0" err="1"/>
              <a:t>Zij</a:t>
            </a:r>
            <a:r>
              <a:rPr lang="fr-FR" i="1" dirty="0"/>
              <a:t> </a:t>
            </a:r>
            <a:r>
              <a:rPr lang="fr-FR" i="1" dirty="0" err="1"/>
              <a:t>zullen</a:t>
            </a:r>
            <a:r>
              <a:rPr lang="fr-FR" i="1" dirty="0"/>
              <a:t> hem niet </a:t>
            </a:r>
            <a:r>
              <a:rPr lang="fr-FR" i="1" dirty="0" err="1"/>
              <a:t>temmen</a:t>
            </a:r>
            <a:r>
              <a:rPr lang="fr-FR" i="1" dirty="0"/>
              <a:t>, </a:t>
            </a:r>
          </a:p>
          <a:p>
            <a:pPr marL="82550" indent="0">
              <a:buFont typeface="Wingdings 2" charset="0"/>
              <a:buNone/>
              <a:defRPr/>
            </a:pPr>
            <a:r>
              <a:rPr lang="fr-FR" i="1" dirty="0"/>
              <a:t>de </a:t>
            </a:r>
            <a:r>
              <a:rPr lang="fr-FR" i="1" dirty="0" err="1"/>
              <a:t>fiere</a:t>
            </a:r>
            <a:r>
              <a:rPr lang="fr-FR" i="1" dirty="0"/>
              <a:t> Vlaamse Leeuw,</a:t>
            </a:r>
          </a:p>
          <a:p>
            <a:pPr marL="82550" indent="0">
              <a:buFont typeface="Wingdings 2" charset="0"/>
              <a:buNone/>
              <a:defRPr/>
            </a:pPr>
            <a:endParaRPr lang="fr-FR" i="1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 algn="r">
              <a:buFont typeface="Wingdings 2" charset="0"/>
              <a:buNone/>
              <a:defRPr/>
            </a:pPr>
            <a:r>
              <a:rPr lang="fr-FR" i="1" dirty="0" err="1"/>
              <a:t>Sie</a:t>
            </a:r>
            <a:r>
              <a:rPr lang="fr-FR" i="1" dirty="0"/>
              <a:t> </a:t>
            </a:r>
            <a:r>
              <a:rPr lang="fr-FR" i="1" dirty="0" err="1"/>
              <a:t>sollen</a:t>
            </a:r>
            <a:r>
              <a:rPr lang="fr-FR" i="1" dirty="0"/>
              <a:t> </a:t>
            </a:r>
            <a:r>
              <a:rPr lang="fr-FR" i="1" dirty="0" err="1"/>
              <a:t>ihn</a:t>
            </a:r>
            <a:r>
              <a:rPr lang="fr-FR" i="1" dirty="0"/>
              <a:t> </a:t>
            </a:r>
            <a:r>
              <a:rPr lang="fr-FR" i="1" dirty="0" err="1"/>
              <a:t>nicht</a:t>
            </a:r>
            <a:r>
              <a:rPr lang="fr-FR" i="1" dirty="0"/>
              <a:t> </a:t>
            </a:r>
            <a:r>
              <a:rPr lang="fr-FR" i="1" dirty="0" err="1"/>
              <a:t>haben</a:t>
            </a:r>
            <a:r>
              <a:rPr lang="fr-FR" i="1" dirty="0"/>
              <a:t>,</a:t>
            </a:r>
          </a:p>
          <a:p>
            <a:pPr marL="82550" indent="0" algn="r">
              <a:buFont typeface="Wingdings 2" charset="0"/>
              <a:buNone/>
              <a:defRPr/>
            </a:pPr>
            <a:r>
              <a:rPr lang="fr-FR" i="1" dirty="0"/>
              <a:t>den </a:t>
            </a:r>
            <a:r>
              <a:rPr lang="fr-FR" i="1" dirty="0" err="1"/>
              <a:t>freien</a:t>
            </a:r>
            <a:r>
              <a:rPr lang="fr-FR" i="1" dirty="0"/>
              <a:t>, </a:t>
            </a:r>
            <a:r>
              <a:rPr lang="fr-FR" i="1" dirty="0" err="1"/>
              <a:t>deutschen</a:t>
            </a:r>
            <a:r>
              <a:rPr lang="fr-FR" i="1" dirty="0"/>
              <a:t> </a:t>
            </a:r>
            <a:r>
              <a:rPr lang="fr-FR" i="1" dirty="0" err="1"/>
              <a:t>Rhein</a:t>
            </a:r>
            <a:endParaRPr lang="fr-FR" i="1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82550" indent="0">
              <a:buFont typeface="Wingdings 2" charset="0"/>
              <a:buNone/>
              <a:defRPr/>
            </a:pPr>
            <a:endParaRPr lang="fr-FR" i="1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79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1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Industrialisation</a:t>
            </a: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0415703"/>
              </p:ext>
            </p:extLst>
          </p:nvPr>
        </p:nvGraphicFramePr>
        <p:xfrm>
          <a:off x="838660" y="1720850"/>
          <a:ext cx="7499352" cy="4389569"/>
        </p:xfrm>
        <a:graphic>
          <a:graphicData uri="http://schemas.openxmlformats.org/drawingml/2006/table">
            <a:tbl>
              <a:tblPr/>
              <a:tblGrid>
                <a:gridCol w="1874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4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4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4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748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Population des principales grandes villes de 1784 </a:t>
                      </a:r>
                      <a:r>
                        <a:rPr lang="fr-FR" sz="20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à 1846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313">
                <a:tc gridSpan="4">
                  <a:txBody>
                    <a:bodyPr/>
                    <a:lstStyle/>
                    <a:p>
                      <a:pPr indent="0" algn="ctr" fontAlgn="b"/>
                      <a:r>
                        <a:rPr lang="fr-FR" sz="20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en milliers d'habitants, et pourcentages d'augmentation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Gand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106%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Verviers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23,5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Liège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Mons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24,5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Charleroi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7,5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Bruxelles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124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Anvers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88,5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Belgique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2.673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4.337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485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villes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256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447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75%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2227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Pierre LEBRUN et </a:t>
                      </a:r>
                      <a:r>
                        <a:rPr lang="fr-FR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alii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fr-FR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Essai sur la révolution industrielle en Belgique,</a:t>
                      </a:r>
                      <a:r>
                        <a:rPr lang="fr-FR" sz="20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1770-1847</a:t>
                      </a:r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Académie royale de Belgique, 1981, p.588.</a:t>
                      </a:r>
                    </a:p>
                  </a:txBody>
                  <a:tcPr marL="12700" marR="12700" marT="126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fr-F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62858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97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</a:endParaRPr>
          </a:p>
        </p:txBody>
      </p:sp>
      <p:pic>
        <p:nvPicPr>
          <p:cNvPr id="16384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6975"/>
            <a:ext cx="8588375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46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82" y="194868"/>
            <a:ext cx="7286056" cy="574727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9793" y="5875266"/>
            <a:ext cx="877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Philippe </a:t>
            </a:r>
            <a:r>
              <a:rPr lang="fr-FR" dirty="0" err="1"/>
              <a:t>Destatte</a:t>
            </a:r>
            <a:r>
              <a:rPr lang="fr-FR" dirty="0"/>
              <a:t>, « L'</a:t>
            </a:r>
            <a:r>
              <a:rPr lang="fr-FR" dirty="0" err="1"/>
              <a:t>économie</a:t>
            </a:r>
            <a:r>
              <a:rPr lang="fr-FR" dirty="0"/>
              <a:t> wallonne dans une perspective historique (1886-2006) », </a:t>
            </a:r>
          </a:p>
          <a:p>
            <a:r>
              <a:rPr lang="fr-FR" dirty="0"/>
              <a:t>Intervention au colloque </a:t>
            </a:r>
            <a:r>
              <a:rPr lang="fr-FR" i="1" dirty="0" err="1"/>
              <a:t>Développement</a:t>
            </a:r>
            <a:r>
              <a:rPr lang="fr-FR" i="1" dirty="0"/>
              <a:t> </a:t>
            </a:r>
            <a:r>
              <a:rPr lang="fr-FR" i="1" dirty="0" err="1"/>
              <a:t>économique</a:t>
            </a:r>
            <a:r>
              <a:rPr lang="fr-FR" i="1" dirty="0"/>
              <a:t>, justice sociale et solidarité</a:t>
            </a:r>
            <a:r>
              <a:rPr lang="fr-FR" dirty="0"/>
              <a:t>, </a:t>
            </a:r>
            <a:r>
              <a:rPr lang="fr-FR" dirty="0" err="1"/>
              <a:t>Umons</a:t>
            </a:r>
            <a:r>
              <a:rPr lang="fr-FR" dirty="0"/>
              <a:t>, 2010.</a:t>
            </a:r>
          </a:p>
        </p:txBody>
      </p:sp>
    </p:spTree>
    <p:extLst>
      <p:ext uri="{BB962C8B-B14F-4D97-AF65-F5344CB8AC3E}">
        <p14:creationId xmlns:p14="http://schemas.microsoft.com/office/powerpoint/2010/main" val="467156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22" y="624638"/>
            <a:ext cx="8009878" cy="56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08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39" y="499710"/>
            <a:ext cx="7839261" cy="604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29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Part des secteurs dans le produit physique belge</a:t>
            </a: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6706217"/>
              </p:ext>
            </p:extLst>
          </p:nvPr>
        </p:nvGraphicFramePr>
        <p:xfrm>
          <a:off x="790044" y="1780936"/>
          <a:ext cx="749934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Années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% agriculture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% industrie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1906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1913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60304" y="5483950"/>
            <a:ext cx="11764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Jean </a:t>
            </a:r>
            <a:r>
              <a:rPr lang="fr-FR" dirty="0" err="1"/>
              <a:t>Gadisseur</a:t>
            </a:r>
            <a:r>
              <a:rPr lang="fr-FR" dirty="0"/>
              <a:t>, « Contribution à l’étude de la production agricole en Belgique de 1846 à 1913 », </a:t>
            </a:r>
          </a:p>
          <a:p>
            <a:r>
              <a:rPr lang="is-IS" dirty="0"/>
              <a:t>BTNG-RBHC, 04, 1973, 1-2, pp 001-048</a:t>
            </a:r>
            <a:endParaRPr lang="fr-FR" dirty="0"/>
          </a:p>
          <a:p>
            <a:r>
              <a:rPr lang="fr-FR" dirty="0">
                <a:hlinkClick r:id="rId2"/>
              </a:rPr>
              <a:t>http://www.journalbelgianhistory.be/fr/system/files/article_pdf/BTNG-RBHC,%2004,%201973,%201-2,%20pp%20001-048.pdf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7813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Parti catholique</a:t>
            </a:r>
          </a:p>
        </p:txBody>
      </p:sp>
      <p:sp>
        <p:nvSpPr>
          <p:cNvPr id="53250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1886, 1887, 1890 : congrès sociaux à Liège, qui donnent une assise à la Démocratie Chrétienne</a:t>
            </a:r>
          </a:p>
          <a:p>
            <a:pPr eaLnBrk="1" hangingPunct="1"/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1890 : </a:t>
            </a:r>
            <a:r>
              <a:rPr lang="fr-FR" i="1" dirty="0">
                <a:latin typeface="Gill Sans MT" charset="0"/>
                <a:ea typeface="ＭＳ Ｐゴシック" charset="0"/>
                <a:cs typeface="ＭＳ Ｐゴシック" charset="0"/>
              </a:rPr>
              <a:t>Boerenbond</a:t>
            </a:r>
          </a:p>
          <a:p>
            <a:pPr eaLnBrk="1" hangingPunct="1"/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1891 : </a:t>
            </a:r>
            <a:r>
              <a:rPr lang="fr-FR" i="1" dirty="0">
                <a:latin typeface="Gill Sans MT" charset="0"/>
                <a:ea typeface="ＭＳ Ｐゴシック" charset="0"/>
                <a:cs typeface="ＭＳ Ｐゴシック" charset="0"/>
              </a:rPr>
              <a:t>Rerum Novarum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 : </a:t>
            </a:r>
          </a:p>
          <a:p>
            <a:pPr lvl="1" eaLnBrk="1" hangingPunct="1"/>
            <a:r>
              <a:rPr lang="fr-FR" dirty="0">
                <a:latin typeface="Gill Sans MT" charset="0"/>
                <a:ea typeface="ＭＳ Ｐゴシック" charset="0"/>
              </a:rPr>
              <a:t>Admet la démocratie</a:t>
            </a:r>
          </a:p>
          <a:p>
            <a:pPr lvl="1" eaLnBrk="1" hangingPunct="1"/>
            <a:r>
              <a:rPr lang="fr-FR" dirty="0">
                <a:latin typeface="Gill Sans MT" charset="0"/>
                <a:ea typeface="ＭＳ Ｐゴシック" charset="0"/>
              </a:rPr>
              <a:t>Permet que les ouvriers catholiques se syndicalisent</a:t>
            </a:r>
          </a:p>
          <a:p>
            <a:pPr lvl="1"/>
            <a:r>
              <a:rPr lang="fr-FR" dirty="0">
                <a:latin typeface="Gill Sans MT" charset="0"/>
                <a:ea typeface="ＭＳ Ｐゴシック" charset="0"/>
              </a:rPr>
              <a:t>Ligue démocratique belge 1891</a:t>
            </a:r>
          </a:p>
          <a:p>
            <a:pPr lvl="1" eaLnBrk="1" hangingPunct="1"/>
            <a:endParaRPr lang="fr-FR" dirty="0">
              <a:latin typeface="Gill Sans MT" charset="0"/>
              <a:ea typeface="ＭＳ Ｐゴシック" charset="0"/>
            </a:endParaRPr>
          </a:p>
          <a:p>
            <a:pPr eaLnBrk="1" hangingPunct="1"/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Nouveau paysage catholique : </a:t>
            </a:r>
          </a:p>
          <a:p>
            <a:pPr lvl="1" eaLnBrk="1" hangingPunct="1">
              <a:buFontTx/>
              <a:buNone/>
            </a:pPr>
            <a:r>
              <a:rPr lang="fr-FR" dirty="0">
                <a:latin typeface="Gill Sans MT" charset="0"/>
                <a:ea typeface="ＭＳ Ｐゴシック" charset="0"/>
              </a:rPr>
              <a:t>Démocrates-chrétiens  -  Conservateurs</a:t>
            </a:r>
          </a:p>
        </p:txBody>
      </p:sp>
      <p:sp>
        <p:nvSpPr>
          <p:cNvPr id="53251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64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 communautés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545" y="1705146"/>
            <a:ext cx="5756910" cy="4689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624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http://w2.vatican.va/content/</a:t>
            </a:r>
            <a:r>
              <a:rPr lang="fr-FR" sz="1800" dirty="0" err="1"/>
              <a:t>leo</a:t>
            </a:r>
            <a:r>
              <a:rPr lang="fr-FR" sz="1800" dirty="0"/>
              <a:t>-xiii/</a:t>
            </a:r>
            <a:r>
              <a:rPr lang="fr-FR" sz="1800" dirty="0" err="1"/>
              <a:t>fr</a:t>
            </a:r>
            <a:r>
              <a:rPr lang="fr-FR" sz="1800" dirty="0"/>
              <a:t>/</a:t>
            </a:r>
            <a:r>
              <a:rPr lang="fr-FR" sz="1800" dirty="0" err="1"/>
              <a:t>encyclicals</a:t>
            </a:r>
            <a:r>
              <a:rPr lang="fr-FR" sz="1800" dirty="0"/>
              <a:t>/documents/hf_l-xiii_enc_15051891_</a:t>
            </a:r>
            <a:r>
              <a:rPr lang="fr-FR" sz="1800" b="1" dirty="0"/>
              <a:t>rerum-novarum</a:t>
            </a:r>
            <a:r>
              <a:rPr lang="fr-FR" sz="1800" dirty="0"/>
              <a:t>.html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«  Si, contraint par la nécessité ou poussé par la crainte d'un mal plus grand, </a:t>
            </a:r>
          </a:p>
          <a:p>
            <a:r>
              <a:rPr lang="fr-FR" dirty="0"/>
              <a:t>l'ouvrier accepte des conditions dures, que d'ailleurs il ne peut refuser parce qu'elles lui sont imposées par le patron ou par celui qui fait l'offre du travail, </a:t>
            </a:r>
          </a:p>
          <a:p>
            <a:r>
              <a:rPr lang="fr-FR" dirty="0"/>
              <a:t>il subit une violence contre laquelle la justice proteste »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58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Syndicalisme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« Aussi, Nous voyons avec plaisir se former partout des [corporations ouvrières], </a:t>
            </a:r>
          </a:p>
          <a:p>
            <a:r>
              <a:rPr lang="fr-FR" dirty="0"/>
              <a:t>soit composées des seuls ouvriers, </a:t>
            </a:r>
          </a:p>
          <a:p>
            <a:r>
              <a:rPr lang="fr-FR" dirty="0"/>
              <a:t>soit mixtes, réunissant à la fois des ouvriers et des patrons. </a:t>
            </a:r>
          </a:p>
          <a:p>
            <a:r>
              <a:rPr lang="fr-FR" dirty="0"/>
              <a:t>Il est à désirer qu'elles accroissent leur nombre et l'efficacité de leur action. »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66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Syndicalisme chrétien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« les ouvriers chrétiens n'ont plus qu'à choisir entre ces deux partis: </a:t>
            </a:r>
          </a:p>
          <a:p>
            <a:r>
              <a:rPr lang="fr-FR" dirty="0"/>
              <a:t>ou de donner leur nom à des sociétés dont la religion a tout à craindre, </a:t>
            </a:r>
          </a:p>
          <a:p>
            <a:r>
              <a:rPr lang="fr-FR" dirty="0"/>
              <a:t>ou de s'organiser eux-mêmes et de joindre leurs forces </a:t>
            </a:r>
          </a:p>
          <a:p>
            <a:r>
              <a:rPr lang="fr-FR" dirty="0"/>
              <a:t>pour pouvoir secouer hardiment un joug si injuste et à intolérable »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87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54274" name="Picture 2" descr="Da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22" y="404813"/>
            <a:ext cx="34337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535" y="333375"/>
            <a:ext cx="281940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66465" y="4437063"/>
            <a:ext cx="3960813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Adolphe Daens (1838-1907)</a:t>
            </a:r>
          </a:p>
          <a:p>
            <a:pPr>
              <a:defRPr/>
            </a:pPr>
            <a:r>
              <a:rPr lang="fr-FR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Député du </a:t>
            </a:r>
            <a:r>
              <a:rPr lang="fr-FR" sz="28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Christene</a:t>
            </a:r>
            <a:r>
              <a:rPr lang="fr-FR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 </a:t>
            </a:r>
            <a:r>
              <a:rPr lang="fr-FR" sz="28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Volkspartij</a:t>
            </a:r>
            <a:r>
              <a:rPr lang="fr-FR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 1894</a:t>
            </a:r>
            <a:endParaRPr lang="fr-FR" sz="2800" dirty="0"/>
          </a:p>
        </p:txBody>
      </p:sp>
      <p:sp>
        <p:nvSpPr>
          <p:cNvPr id="3" name="ZoneTexte 2"/>
          <p:cNvSpPr txBox="1"/>
          <p:nvPr/>
        </p:nvSpPr>
        <p:spPr>
          <a:xfrm>
            <a:off x="4557157" y="4365625"/>
            <a:ext cx="4211637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fr-FR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Charles Woeste (1837-1922)</a:t>
            </a:r>
          </a:p>
          <a:p>
            <a:pPr>
              <a:defRPr/>
            </a:pPr>
            <a:r>
              <a:rPr lang="fr-FR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</a:rPr>
              <a:t>président de la Fédération des Cercles catholiques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916266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Parti socialiste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POB, 1885</a:t>
            </a:r>
          </a:p>
          <a:p>
            <a:endParaRPr lang="fr-FR" dirty="0"/>
          </a:p>
          <a:p>
            <a:r>
              <a:rPr lang="fr-FR" dirty="0"/>
              <a:t>Issu du Parti Libéral (1846), parti anticlérical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609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20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1886, émeutes en Wallonie</a:t>
            </a:r>
            <a:r>
              <a:rPr lang="fr-FR" sz="18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,</a:t>
            </a:r>
            <a:br>
              <a:rPr lang="fr-FR" sz="18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</a:br>
            <a:r>
              <a:rPr lang="fr-FR" sz="18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Liège, pont des Arches, manifestation arrêtée par l</a:t>
            </a:r>
            <a:r>
              <a:rPr lang="ja-JP" altLang="fr-FR" sz="18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’</a:t>
            </a:r>
            <a:r>
              <a:rPr lang="fr-FR" sz="18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armée;</a:t>
            </a:r>
            <a:br>
              <a:rPr lang="fr-FR" sz="18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</a:br>
            <a:r>
              <a:rPr lang="fr-FR" sz="18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Roux (Charleroi),  la répression fait12 tués</a:t>
            </a:r>
          </a:p>
        </p:txBody>
      </p:sp>
      <p:sp>
        <p:nvSpPr>
          <p:cNvPr id="55298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pic>
        <p:nvPicPr>
          <p:cNvPr id="55299" name="Picture 2" descr="Emeutes 18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30375"/>
            <a:ext cx="868680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1510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Premières lois sociales</a:t>
            </a:r>
          </a:p>
        </p:txBody>
      </p:sp>
      <p:sp>
        <p:nvSpPr>
          <p:cNvPr id="56322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1887 : paiement du salaire en espèces et en-dehors des cafés</a:t>
            </a:r>
          </a:p>
          <a:p>
            <a:pPr eaLnBrk="1" hangingPunct="1"/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1887 : Conseils (paritaires) de l</a:t>
            </a:r>
            <a:r>
              <a:rPr lang="ja-JP" altLang="fr-FR" dirty="0">
                <a:latin typeface="Gill Sans MT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dirty="0">
                <a:latin typeface="Gill Sans MT" charset="0"/>
                <a:ea typeface="ＭＳ Ｐゴシック" charset="0"/>
                <a:cs typeface="ＭＳ Ｐゴシック" charset="0"/>
              </a:rPr>
              <a:t>industrie et du travail</a:t>
            </a:r>
          </a:p>
          <a:p>
            <a:pPr eaLnBrk="1" hangingPunct="1"/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1889 : Travail des femmes et enfants limité (en âge et en durée)</a:t>
            </a:r>
          </a:p>
          <a:p>
            <a:pPr eaLnBrk="1" hangingPunct="1"/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67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486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35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« Lettre au Roi » de Jules Destrée, 1912</a:t>
            </a:r>
          </a:p>
        </p:txBody>
      </p:sp>
      <p:sp>
        <p:nvSpPr>
          <p:cNvPr id="89090" name="Espace réservé du contenu 4"/>
          <p:cNvSpPr>
            <a:spLocks noGrp="1"/>
          </p:cNvSpPr>
          <p:nvPr>
            <p:ph sz="half" idx="1"/>
          </p:nvPr>
        </p:nvSpPr>
        <p:spPr>
          <a:xfrm>
            <a:off x="723220" y="1524000"/>
            <a:ext cx="3657600" cy="4664075"/>
          </a:xfrm>
        </p:spPr>
        <p:txBody>
          <a:bodyPr>
            <a:normAutofit lnSpcReduction="10000"/>
          </a:bodyPr>
          <a:lstStyle/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Arrondissements de langue française:</a:t>
            </a:r>
          </a:p>
          <a:p>
            <a:r>
              <a:rPr lang="fr-FR" sz="2000" dirty="0">
                <a:latin typeface="Gill Sans MT" charset="0"/>
                <a:ea typeface="ＭＳ Ｐゴシック" charset="0"/>
                <a:cs typeface="ＭＳ Ｐゴシック" charset="0"/>
              </a:rPr>
              <a:t>Charleroi, Thuin, Mons, Soignies, Tournai, Ath, Liège, Huy, Waremme, Verviers, Nivelles, Arlon, Marche, Bastogne, Neufchâteau, Virton, Namur, Dinant, Philippeville</a:t>
            </a:r>
          </a:p>
          <a:p>
            <a:pPr>
              <a:buFont typeface="Wingdings 2" charset="0"/>
              <a:buNone/>
            </a:pPr>
            <a:endParaRPr lang="fr-FR" sz="2000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Opposition: 708.056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Majorité: 466.927</a:t>
            </a:r>
          </a:p>
        </p:txBody>
      </p:sp>
      <p:sp>
        <p:nvSpPr>
          <p:cNvPr id="89091" name="Espace réservé du contenu 5"/>
          <p:cNvSpPr>
            <a:spLocks noGrp="1"/>
          </p:cNvSpPr>
          <p:nvPr>
            <p:ph sz="half" idx="2"/>
          </p:nvPr>
        </p:nvSpPr>
        <p:spPr>
          <a:xfrm>
            <a:off x="4930530" y="1524000"/>
            <a:ext cx="3657600" cy="4664075"/>
          </a:xfrm>
        </p:spPr>
        <p:txBody>
          <a:bodyPr>
            <a:normAutofit lnSpcReduction="10000"/>
          </a:bodyPr>
          <a:lstStyle/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Arrondissements de langue flamande:</a:t>
            </a:r>
          </a:p>
          <a:p>
            <a:r>
              <a:rPr lang="fr-FR" sz="2000" dirty="0">
                <a:latin typeface="Gill Sans MT" charset="0"/>
                <a:ea typeface="ＭＳ Ｐゴシック" charset="0"/>
                <a:cs typeface="ＭＳ Ｐゴシック" charset="0"/>
              </a:rPr>
              <a:t>Gand, Eeklo, Alost, Audenarde, Saint-Nicolas, Termonde, Tongres, Maeseyck, Hasselt, Saint-Trond, Louvain, Anvers, Malines, Turnhout, Bruges, Courtrai, Ostende, Furnes, Dixmude, Roulers, Tielt, Ypres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Opposition: 382.924</a:t>
            </a:r>
          </a:p>
          <a:p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Majorité: 733.097</a:t>
            </a:r>
          </a:p>
        </p:txBody>
      </p:sp>
      <p:sp>
        <p:nvSpPr>
          <p:cNvPr id="89092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685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Congrès wallon, Liège, 7 juillet 1912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/>
              <a:t>« Le congrès, </a:t>
            </a:r>
          </a:p>
          <a:p>
            <a:pPr marL="0" lvl="0" indent="0">
              <a:buNone/>
            </a:pPr>
            <a:r>
              <a:rPr lang="fr-FR" dirty="0"/>
              <a:t>toutes réserves faites au sujet des formes à donner à l’idée </a:t>
            </a:r>
            <a:r>
              <a:rPr lang="fr-FR" b="1" dirty="0"/>
              <a:t>séparatiste </a:t>
            </a:r>
            <a:r>
              <a:rPr lang="fr-FR" dirty="0"/>
              <a:t>;</a:t>
            </a:r>
          </a:p>
          <a:p>
            <a:pPr marL="0" lvl="0" indent="0">
              <a:buNone/>
            </a:pPr>
            <a:r>
              <a:rPr lang="fr-FR" dirty="0"/>
              <a:t>émet le vœu de voir la Wallonie </a:t>
            </a:r>
            <a:r>
              <a:rPr lang="fr-FR" b="1" dirty="0"/>
              <a:t>séparée</a:t>
            </a:r>
            <a:r>
              <a:rPr lang="fr-FR" dirty="0"/>
              <a:t> de la Flandre en vue de l’extension de son </a:t>
            </a:r>
            <a:r>
              <a:rPr lang="fr-FR" b="1" dirty="0"/>
              <a:t>indépendance</a:t>
            </a:r>
            <a:r>
              <a:rPr lang="fr-FR" dirty="0"/>
              <a:t> à l’égard du pouvoir central et de la libre expansion de son activité propre ;</a:t>
            </a:r>
          </a:p>
          <a:p>
            <a:pPr marL="0" lvl="0" indent="0">
              <a:buNone/>
            </a:pPr>
            <a:r>
              <a:rPr lang="fr-FR" dirty="0"/>
              <a:t>désigne aux fins d’étudier la question une Commission, à raison d’un membre par quarante mille habitants. »</a:t>
            </a:r>
          </a:p>
          <a:p>
            <a:r>
              <a:rPr lang="fr-FR" dirty="0"/>
              <a:t>Cette assemblée wallonne se réunira le 20 octobre, après la publication de la </a:t>
            </a:r>
            <a:r>
              <a:rPr lang="fr-FR" i="1" dirty="0"/>
              <a:t>Lettre</a:t>
            </a:r>
            <a:r>
              <a:rPr lang="fr-FR" dirty="0"/>
              <a:t> de Jules Destrée.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72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z="35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Fin de la guerre et grande tranformation</a:t>
            </a:r>
          </a:p>
        </p:txBody>
      </p:sp>
      <p:sp>
        <p:nvSpPr>
          <p:cNvPr id="44034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Démoralisation des soldats, </a:t>
            </a:r>
            <a:r>
              <a:rPr lang="fr-FR" dirty="0" err="1">
                <a:latin typeface="Gill Sans MT" charset="0"/>
                <a:ea typeface="ＭＳ Ｐゴシック" charset="0"/>
                <a:cs typeface="ＭＳ Ｐゴシック" charset="0"/>
              </a:rPr>
              <a:t>brutalisation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 de la politique</a:t>
            </a: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Révolution bolchévique, octobre (novembre) 1917</a:t>
            </a:r>
          </a:p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Effets de la parenthèse bolchévique (1917-1991)</a:t>
            </a:r>
          </a:p>
          <a:p>
            <a:pPr marL="0" indent="0">
              <a:buNone/>
            </a:pPr>
            <a:r>
              <a:rPr lang="fr-FR" b="1" dirty="0">
                <a:latin typeface="Gill Sans MT" charset="0"/>
                <a:ea typeface="ＭＳ Ｐゴシック" charset="0"/>
                <a:cs typeface="ＭＳ Ｐゴシック" charset="0"/>
              </a:rPr>
              <a:t>		Fordisme 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technique et social</a:t>
            </a:r>
          </a:p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		</a:t>
            </a:r>
            <a:r>
              <a:rPr lang="fr-FR" dirty="0" err="1">
                <a:latin typeface="Gill Sans MT" charset="0"/>
                <a:ea typeface="ＭＳ Ｐゴシック" charset="0"/>
                <a:cs typeface="ＭＳ Ｐゴシック" charset="0"/>
              </a:rPr>
              <a:t>Contre-partie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 de la social-démocratie</a:t>
            </a:r>
          </a:p>
        </p:txBody>
      </p:sp>
      <p:sp>
        <p:nvSpPr>
          <p:cNvPr id="44035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4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744663"/>
            <a:ext cx="5062538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2215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« séparation administrative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Terme déjà utilisé en septembre 1830 !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Après le conseil des Flandres, terme inutilisable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Projets wallons entre deux guerres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02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Projets fédéralistes: </a:t>
            </a:r>
            <a:r>
              <a:rPr lang="fr-FR" dirty="0" err="1"/>
              <a:t>Mockel</a:t>
            </a:r>
            <a:r>
              <a:rPr lang="fr-FR" dirty="0"/>
              <a:t>, 1919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i="1" dirty="0"/>
              <a:t>Esquisse d’une organisation fédéraliste de la Belgique</a:t>
            </a:r>
            <a:r>
              <a:rPr lang="fr-FR" dirty="0"/>
              <a:t> : </a:t>
            </a:r>
          </a:p>
          <a:p>
            <a:endParaRPr lang="fr-FR" dirty="0"/>
          </a:p>
          <a:p>
            <a:r>
              <a:rPr lang="fr-FR" dirty="0"/>
              <a:t>deux parlements élus directement </a:t>
            </a:r>
          </a:p>
          <a:p>
            <a:r>
              <a:rPr lang="fr-FR" dirty="0"/>
              <a:t>et un conseil fédéral siégeant à Bruxelles </a:t>
            </a:r>
          </a:p>
          <a:p>
            <a:endParaRPr lang="fr-FR" dirty="0"/>
          </a:p>
          <a:p>
            <a:r>
              <a:rPr lang="fr-FR" dirty="0"/>
              <a:t>qui gérerait les compétences des Etats-Unis de Flandre et de Wallonie…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32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1930 - 1938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Projets de la Concentration wallonne de 1930 puis de </a:t>
            </a:r>
            <a:r>
              <a:rPr lang="fr-FR" dirty="0" err="1"/>
              <a:t>Dehousse</a:t>
            </a:r>
            <a:r>
              <a:rPr lang="fr-FR" dirty="0"/>
              <a:t> –Truffaut de 1938 : </a:t>
            </a:r>
          </a:p>
          <a:p>
            <a:endParaRPr lang="fr-FR" dirty="0"/>
          </a:p>
          <a:p>
            <a:r>
              <a:rPr lang="fr-FR" dirty="0"/>
              <a:t>trois régions </a:t>
            </a:r>
          </a:p>
          <a:p>
            <a:pPr lvl="1"/>
            <a:r>
              <a:rPr lang="fr-FR" dirty="0"/>
              <a:t>avec compétences sur l’enseignement,</a:t>
            </a:r>
          </a:p>
          <a:p>
            <a:pPr lvl="1"/>
            <a:r>
              <a:rPr lang="fr-FR" dirty="0"/>
              <a:t> la législation sociale et industrielle,</a:t>
            </a:r>
          </a:p>
          <a:p>
            <a:pPr lvl="1"/>
            <a:r>
              <a:rPr lang="fr-FR" dirty="0"/>
              <a:t> les travaux publics, </a:t>
            </a:r>
          </a:p>
          <a:p>
            <a:pPr lvl="1"/>
            <a:r>
              <a:rPr lang="fr-FR" dirty="0"/>
              <a:t>la police et la gendarmerie,</a:t>
            </a:r>
          </a:p>
          <a:p>
            <a:pPr lvl="1"/>
            <a:r>
              <a:rPr lang="fr-FR" dirty="0"/>
              <a:t> les impôts régionaux </a:t>
            </a:r>
          </a:p>
          <a:p>
            <a:pPr lvl="1"/>
            <a:r>
              <a:rPr lang="fr-FR" dirty="0"/>
              <a:t>et recrutement des fonctionnaires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3201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Congès</a:t>
            </a:r>
            <a:r>
              <a:rPr lang="fr-FR" dirty="0"/>
              <a:t> wallon 1945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Vote « sentimental »: rattachement à la France</a:t>
            </a:r>
          </a:p>
          <a:p>
            <a:endParaRPr lang="fr-FR" dirty="0"/>
          </a:p>
          <a:p>
            <a:r>
              <a:rPr lang="fr-FR" dirty="0"/>
              <a:t>Vote fédéral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091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 Harmel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établi entre 1948 et 1958 par le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 « Centre de recherches pour la solution nationale des problèmes sociaux, politiques et juridiques en région wallonne et flamande »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 : frontière linguistique mais solution anti-fédéraliste…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51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Partis politiques périphéristes</a:t>
            </a:r>
          </a:p>
        </p:txBody>
      </p:sp>
      <p:sp>
        <p:nvSpPr>
          <p:cNvPr id="96258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>
                <a:latin typeface="Gill Sans MT" charset="0"/>
                <a:ea typeface="ＭＳ Ｐゴシック" charset="0"/>
                <a:cs typeface="ＭＳ Ｐゴシック" charset="0"/>
              </a:rPr>
              <a:t>Partis régionaux / communautaires : </a:t>
            </a:r>
          </a:p>
          <a:p>
            <a:pPr lvl="1"/>
            <a:r>
              <a:rPr lang="fr-BE" dirty="0">
                <a:latin typeface="Gill Sans MT" charset="0"/>
                <a:ea typeface="ＭＳ Ｐゴシック" charset="0"/>
              </a:rPr>
              <a:t>1862: 		Meetingpartij</a:t>
            </a:r>
          </a:p>
          <a:p>
            <a:pPr lvl="1"/>
            <a:r>
              <a:rPr lang="fr-BE" dirty="0">
                <a:latin typeface="Gill Sans MT" charset="0"/>
                <a:ea typeface="ＭＳ Ｐゴシック" charset="0"/>
              </a:rPr>
              <a:t>1919:	 	Frontpartij</a:t>
            </a:r>
          </a:p>
          <a:p>
            <a:pPr lvl="1"/>
            <a:r>
              <a:rPr lang="fr-BE" dirty="0">
                <a:latin typeface="Gill Sans MT" charset="0"/>
                <a:ea typeface="ＭＳ Ｐゴシック" charset="0"/>
              </a:rPr>
              <a:t>1932:  		VNV</a:t>
            </a:r>
          </a:p>
          <a:p>
            <a:pPr lvl="1"/>
            <a:r>
              <a:rPr lang="fr-BE" dirty="0">
                <a:latin typeface="Gill Sans MT" charset="0"/>
                <a:ea typeface="ＭＳ Ｐゴシック" charset="0"/>
              </a:rPr>
              <a:t>1954 - 2001 : 	Volksunie</a:t>
            </a:r>
          </a:p>
          <a:p>
            <a:pPr lvl="1"/>
            <a:r>
              <a:rPr lang="fr-BE" dirty="0">
                <a:latin typeface="Gill Sans MT" charset="0"/>
                <a:ea typeface="ＭＳ Ｐゴシック" charset="0"/>
              </a:rPr>
              <a:t>1964 : 		FDF -&gt; DéFI</a:t>
            </a:r>
          </a:p>
          <a:p>
            <a:pPr lvl="1"/>
            <a:r>
              <a:rPr lang="fr-BE" dirty="0">
                <a:latin typeface="Gill Sans MT" charset="0"/>
                <a:ea typeface="ＭＳ Ｐゴシック" charset="0"/>
              </a:rPr>
              <a:t>1968 - 1985 : 	Rassemblement Wallon</a:t>
            </a:r>
          </a:p>
          <a:p>
            <a:pPr lvl="1"/>
            <a:r>
              <a:rPr lang="fr-BE" dirty="0">
                <a:latin typeface="Gill Sans MT" charset="0"/>
                <a:ea typeface="ＭＳ Ｐゴシック" charset="0"/>
                <a:cs typeface="ＭＳ Ｐゴシック" charset="0"/>
              </a:rPr>
              <a:t>1979 - </a:t>
            </a:r>
            <a:r>
              <a:rPr lang="mr-IN" dirty="0">
                <a:latin typeface="Gill Sans MT" charset="0"/>
                <a:ea typeface="ＭＳ Ｐゴシック" charset="0"/>
                <a:cs typeface="ＭＳ Ｐゴシック" charset="0"/>
              </a:rPr>
              <a:t>…</a:t>
            </a:r>
            <a:r>
              <a:rPr lang="nl-BE" dirty="0"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  <a:r>
              <a:rPr lang="fr-BE" dirty="0">
                <a:latin typeface="Gill Sans MT" charset="0"/>
                <a:ea typeface="ＭＳ Ｐゴシック" charset="0"/>
                <a:cs typeface="ＭＳ Ｐゴシック" charset="0"/>
              </a:rPr>
              <a:t>:	 	Vlaams Blok -&gt; Vlaams Belang</a:t>
            </a: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 2001 - </a:t>
            </a:r>
            <a:r>
              <a:rPr lang="mr-IN" dirty="0">
                <a:latin typeface="Gill Sans MT" charset="0"/>
                <a:ea typeface="ＭＳ Ｐゴシック" charset="0"/>
                <a:cs typeface="ＭＳ Ｐゴシック" charset="0"/>
              </a:rPr>
              <a:t>…</a:t>
            </a:r>
            <a:r>
              <a:rPr lang="nl-BE" dirty="0">
                <a:latin typeface="Gill Sans MT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: 	N-VA</a:t>
            </a:r>
            <a:endParaRPr lang="fr-BE" dirty="0">
              <a:latin typeface="Gill Sans MT" charset="0"/>
              <a:ea typeface="ＭＳ Ｐゴシック" charset="0"/>
            </a:endParaRPr>
          </a:p>
        </p:txBody>
      </p:sp>
      <p:sp>
        <p:nvSpPr>
          <p:cNvPr id="96259" name="Espace réservé du pied de page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09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André Renard – Wilfried Martens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997233"/>
              </p:ext>
            </p:extLst>
          </p:nvPr>
        </p:nvGraphicFramePr>
        <p:xfrm>
          <a:off x="900113" y="2096201"/>
          <a:ext cx="7626560" cy="363231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813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3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FGTB métallos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Expo 1958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Grève 1960-61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Mars op Brussel</a:t>
                      </a:r>
                      <a:endParaRPr lang="fr-FR" sz="28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MPW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CVP </a:t>
                      </a:r>
                      <a:r>
                        <a:rPr lang="fr-FR" sz="2800" dirty="0" err="1"/>
                        <a:t>Jongeren</a:t>
                      </a:r>
                      <a:endParaRPr lang="fr-F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487">
                <a:tc>
                  <a:txBody>
                    <a:bodyPr/>
                    <a:lstStyle/>
                    <a:p>
                      <a:r>
                        <a:rPr lang="fr-FR" sz="2800" dirty="0"/>
                        <a:t>Réformes des 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Autonomie</a:t>
                      </a:r>
                      <a:endParaRPr lang="fr-FR" sz="28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487">
                <a:tc>
                  <a:txBody>
                    <a:bodyPr/>
                    <a:lstStyle/>
                    <a:p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Revendication économique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Revendication culturelle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165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z="35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1970-71: 1</a:t>
            </a:r>
            <a:r>
              <a:rPr lang="fr-FR" sz="3500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e</a:t>
            </a:r>
            <a:r>
              <a:rPr lang="fr-FR" sz="35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 réforme de l’Etat</a:t>
            </a:r>
          </a:p>
        </p:txBody>
      </p:sp>
      <p:sp>
        <p:nvSpPr>
          <p:cNvPr id="68610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BE" b="1" dirty="0">
                <a:latin typeface="Gill Sans MT" charset="0"/>
                <a:ea typeface="ＭＳ Ｐゴシック" charset="0"/>
                <a:cs typeface="ＭＳ Ｐゴシック" charset="0"/>
              </a:rPr>
              <a:t>Flamands</a:t>
            </a:r>
            <a:r>
              <a:rPr lang="fr-BE" dirty="0">
                <a:latin typeface="Gill Sans MT" charset="0"/>
                <a:ea typeface="ＭＳ Ｐゴシック" charset="0"/>
                <a:cs typeface="ＭＳ Ｐゴシック" charset="0"/>
              </a:rPr>
              <a:t> : veulent une reconnaissance culturelle (conception d’une Belgique composée de 2 grandes communautés)</a:t>
            </a:r>
          </a:p>
          <a:p>
            <a:pPr marL="0" indent="0">
              <a:buNone/>
            </a:pPr>
            <a:r>
              <a:rPr lang="fr-BE" b="1" dirty="0">
                <a:latin typeface="Gill Sans MT" charset="0"/>
                <a:ea typeface="ＭＳ Ｐゴシック" charset="0"/>
                <a:cs typeface="ＭＳ Ｐゴシック" charset="0"/>
              </a:rPr>
              <a:t>Wallons</a:t>
            </a:r>
            <a:r>
              <a:rPr lang="fr-BE" dirty="0">
                <a:latin typeface="Gill Sans MT" charset="0"/>
                <a:ea typeface="ＭＳ Ｐゴシック" charset="0"/>
                <a:cs typeface="ＭＳ Ｐゴシック" charset="0"/>
              </a:rPr>
              <a:t> : veulent une maîtrise propre des instruments économiques (basée sur la reconnaissance du fait régional)</a:t>
            </a:r>
          </a:p>
          <a:p>
            <a:pPr>
              <a:buFont typeface="Wingdings" charset="0"/>
              <a:buNone/>
            </a:pPr>
            <a:endParaRPr lang="fr-BE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  <a:sym typeface="Symbol" charset="0"/>
              </a:rPr>
              <a:t> </a:t>
            </a:r>
            <a:r>
              <a:rPr lang="fr-BE" sz="3000" dirty="0">
                <a:latin typeface="Gill Sans MT" charset="0"/>
                <a:ea typeface="ＭＳ Ｐゴシック" charset="0"/>
                <a:cs typeface="ＭＳ Ｐゴシック" charset="0"/>
              </a:rPr>
              <a:t>Il y aura donc </a:t>
            </a:r>
            <a:r>
              <a:rPr lang="fr-BE" sz="3000" b="1" dirty="0">
                <a:latin typeface="Gill Sans MT" charset="0"/>
                <a:ea typeface="ＭＳ Ｐゴシック" charset="0"/>
                <a:cs typeface="ＭＳ Ｐゴシック" charset="0"/>
              </a:rPr>
              <a:t>deux systèmes fédérés concurrents</a:t>
            </a:r>
          </a:p>
          <a:p>
            <a:pPr>
              <a:buFont typeface="Wingdings" charset="0"/>
              <a:buNone/>
            </a:pP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76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Etapes des réformes de l’Etat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1970: 3 communautés, principe des régions</a:t>
            </a:r>
          </a:p>
          <a:p>
            <a:pPr marL="0" indent="0">
              <a:buNone/>
            </a:pPr>
            <a:r>
              <a:rPr lang="fr-FR" dirty="0"/>
              <a:t>1974: régionalisation préparatoire</a:t>
            </a:r>
          </a:p>
          <a:p>
            <a:pPr marL="0" indent="0">
              <a:buNone/>
            </a:pPr>
            <a:r>
              <a:rPr lang="fr-FR" dirty="0"/>
              <a:t>1980: 2 régions, fusion région-communauté flamande</a:t>
            </a:r>
          </a:p>
          <a:p>
            <a:pPr marL="0" indent="0">
              <a:buNone/>
            </a:pPr>
            <a:r>
              <a:rPr lang="fr-FR" dirty="0"/>
              <a:t>1988: Région de Bruxelles-capitale</a:t>
            </a:r>
          </a:p>
          <a:p>
            <a:pPr marL="0" indent="0">
              <a:buNone/>
            </a:pPr>
            <a:r>
              <a:rPr lang="fr-FR" dirty="0"/>
              <a:t>1992: « Etat fédéral »</a:t>
            </a:r>
          </a:p>
          <a:p>
            <a:pPr marL="0" indent="0">
              <a:buNone/>
            </a:pPr>
            <a:r>
              <a:rPr lang="fr-FR" dirty="0"/>
              <a:t>2011-2014: 6</a:t>
            </a:r>
            <a:r>
              <a:rPr lang="fr-FR" baseline="30000" dirty="0"/>
              <a:t>e</a:t>
            </a:r>
            <a:r>
              <a:rPr lang="fr-FR" dirty="0"/>
              <a:t> réforme de l’Etat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63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5 résolutions Parlement flamand</a:t>
            </a:r>
          </a:p>
        </p:txBody>
      </p:sp>
      <p:sp>
        <p:nvSpPr>
          <p:cNvPr id="3993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3 mars 1999:</a:t>
            </a:r>
          </a:p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Cogestion de Bruxelles par les Communautés</a:t>
            </a:r>
          </a:p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Communautarisation des soins de santé</a:t>
            </a:r>
          </a:p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Communautarisation emploi</a:t>
            </a:r>
          </a:p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Autonomie fiscale</a:t>
            </a:r>
          </a:p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« Confédéralisme »</a:t>
            </a:r>
          </a:p>
        </p:txBody>
      </p:sp>
      <p:sp>
        <p:nvSpPr>
          <p:cNvPr id="39939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8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26 mai 2019: 3 élections?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Régionales</a:t>
            </a:r>
          </a:p>
          <a:p>
            <a:r>
              <a:rPr lang="fr-FR" dirty="0"/>
              <a:t>Fédérales</a:t>
            </a:r>
          </a:p>
          <a:p>
            <a:r>
              <a:rPr lang="fr-FR" dirty="0"/>
              <a:t>Européennes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Communautaires</a:t>
            </a:r>
          </a:p>
        </p:txBody>
      </p:sp>
    </p:spTree>
    <p:extLst>
      <p:ext uri="{BB962C8B-B14F-4D97-AF65-F5344CB8AC3E}">
        <p14:creationId xmlns:p14="http://schemas.microsoft.com/office/powerpoint/2010/main" val="39220235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2007-2009</a:t>
            </a:r>
          </a:p>
        </p:txBody>
      </p:sp>
      <p:sp>
        <p:nvSpPr>
          <p:cNvPr id="16386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2007: campagne électorale en « double sourd »</a:t>
            </a:r>
          </a:p>
          <a:p>
            <a:pPr marL="0" indent="0">
              <a:buNone/>
            </a:pPr>
            <a:r>
              <a:rPr lang="fr-FR" dirty="0">
                <a:latin typeface="Gill Sans MT" charset="0"/>
                <a:ea typeface="ＭＳ Ｐゴシック" charset="0"/>
                <a:cs typeface="ＭＳ Ｐゴシック" charset="0"/>
              </a:rPr>
              <a:t> fausse symétrie;</a:t>
            </a:r>
          </a:p>
          <a:p>
            <a:pPr lvl="1"/>
            <a:r>
              <a:rPr lang="fr-FR" dirty="0">
                <a:latin typeface="Gill Sans MT" charset="0"/>
                <a:ea typeface="ＭＳ Ｐゴシック" charset="0"/>
              </a:rPr>
              <a:t>NL demandent réforme institutionnelle et scission BHV (« 5 minutes de courage politique pour scinder BHV »);</a:t>
            </a:r>
          </a:p>
          <a:p>
            <a:pPr lvl="1"/>
            <a:r>
              <a:rPr lang="fr-FR" dirty="0">
                <a:latin typeface="Gill Sans MT" charset="0"/>
                <a:ea typeface="ＭＳ Ｐゴシック" charset="0"/>
              </a:rPr>
              <a:t>Fr refusent (déclaration du 20 décembre 2006 « demandeurs de rien »)</a:t>
            </a:r>
          </a:p>
        </p:txBody>
      </p:sp>
      <p:sp>
        <p:nvSpPr>
          <p:cNvPr id="16387" name="Espace réservé du pied de page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9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sz="390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Communiqué de JL Dehaene, 20 avril 2010.</a:t>
            </a:r>
          </a:p>
        </p:txBody>
      </p:sp>
      <p:sp>
        <p:nvSpPr>
          <p:cNvPr id="56322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altLang="ja-JP" sz="2400" b="1" i="1" dirty="0">
                <a:latin typeface="Gill Sans MT" charset="0"/>
                <a:ea typeface="ＭＳ Ｐゴシック" charset="0"/>
                <a:cs typeface="ＭＳ Ｐゴシック" charset="0"/>
              </a:rPr>
              <a:t>« Une communauté part du principe de territorialité ; l</a:t>
            </a:r>
            <a:r>
              <a:rPr lang="ja-JP" altLang="fr-FR" sz="2400" b="1" i="1" dirty="0">
                <a:latin typeface="Gill Sans MT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400" b="1" i="1" dirty="0">
                <a:latin typeface="Gill Sans MT" charset="0"/>
                <a:ea typeface="ＭＳ Ｐゴシック" charset="0"/>
                <a:cs typeface="ＭＳ Ｐゴシック" charset="0"/>
              </a:rPr>
              <a:t>autre du principe de personnalité. </a:t>
            </a:r>
            <a:r>
              <a:rPr lang="fr-FR" altLang="ja-JP" sz="2400" i="1" dirty="0">
                <a:latin typeface="Gill Sans MT" charset="0"/>
                <a:ea typeface="ＭＳ Ｐゴシック" charset="0"/>
                <a:cs typeface="ＭＳ Ｐゴシック" charset="0"/>
              </a:rPr>
              <a:t>Les deux sont en opposition totale. </a:t>
            </a:r>
          </a:p>
          <a:p>
            <a:pPr marL="0" indent="0">
              <a:buNone/>
            </a:pPr>
            <a:r>
              <a:rPr lang="fr-FR" altLang="ja-JP" i="1" dirty="0">
                <a:latin typeface="Gill Sans MT" charset="0"/>
                <a:ea typeface="ＭＳ Ｐゴシック" charset="0"/>
                <a:cs typeface="ＭＳ Ｐゴシック" charset="0"/>
              </a:rPr>
              <a:t>Un compromis n</a:t>
            </a:r>
            <a:r>
              <a:rPr lang="ja-JP" altLang="fr-FR" i="1" dirty="0">
                <a:latin typeface="Gill Sans MT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i="1" dirty="0">
                <a:latin typeface="Gill Sans MT" charset="0"/>
                <a:ea typeface="ＭＳ Ｐゴシック" charset="0"/>
                <a:cs typeface="ＭＳ Ｐゴシック" charset="0"/>
              </a:rPr>
              <a:t>est possible que si chaque partie est disposée à se départir en partie de sa propre logique, à intégrer des éléments de la logique du partenaire de discussion et inversement. </a:t>
            </a:r>
          </a:p>
          <a:p>
            <a:pPr marL="0" indent="0">
              <a:buNone/>
            </a:pPr>
            <a:r>
              <a:rPr lang="fr-FR" altLang="ja-JP" i="1" dirty="0">
                <a:latin typeface="Gill Sans MT" charset="0"/>
                <a:ea typeface="ＭＳ Ｐゴシック" charset="0"/>
                <a:cs typeface="ＭＳ Ｐゴシック" charset="0"/>
              </a:rPr>
              <a:t>Cela a été le cas lors des compromis conclus lors de chaque phase de la réforme de l</a:t>
            </a:r>
            <a:r>
              <a:rPr lang="ja-JP" altLang="fr-FR" i="1" dirty="0">
                <a:latin typeface="Gill Sans MT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i="1" dirty="0">
                <a:latin typeface="Gill Sans MT" charset="0"/>
                <a:ea typeface="ＭＳ Ｐゴシック" charset="0"/>
                <a:cs typeface="ＭＳ Ｐゴシック" charset="0"/>
              </a:rPr>
              <a:t>Etat.</a:t>
            </a:r>
            <a:endParaRPr lang="fr-FR" dirty="0">
              <a:latin typeface="Gill Sans MT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fr-FR" altLang="ja-JP" sz="2400" i="1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09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mr-IN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Ｐゴシック" charset="0"/>
                <a:cs typeface="ＭＳ Ｐゴシック" charset="0"/>
              </a:rPr>
              <a:t>…</a:t>
            </a:r>
            <a:endParaRPr lang="fr-FR" dirty="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6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800" i="1" dirty="0">
                <a:latin typeface="Gill Sans MT" charset="0"/>
                <a:ea typeface="ＭＳ Ｐゴシック" charset="0"/>
                <a:cs typeface="ＭＳ Ｐゴシック" charset="0"/>
              </a:rPr>
              <a:t>Au cours des phases successives de la réforme de l</a:t>
            </a:r>
            <a:r>
              <a:rPr lang="ja-JP" altLang="fr-FR" sz="2800" i="1" dirty="0">
                <a:latin typeface="Gill Sans MT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 i="1" dirty="0">
                <a:latin typeface="Gill Sans MT" charset="0"/>
                <a:ea typeface="ＭＳ Ｐゴシック" charset="0"/>
                <a:cs typeface="ＭＳ Ｐゴシック" charset="0"/>
              </a:rPr>
              <a:t>Etat belge, la base du compromis de 1970 a toujours été respectée : </a:t>
            </a:r>
          </a:p>
          <a:p>
            <a:pPr marL="0" indent="0">
              <a:buNone/>
            </a:pPr>
            <a:r>
              <a:rPr lang="fr-FR" altLang="ja-JP" sz="2800" b="1" i="1" dirty="0">
                <a:latin typeface="Gill Sans MT" charset="0"/>
                <a:ea typeface="ＭＳ Ｐゴシック" charset="0"/>
                <a:cs typeface="ＭＳ Ｐゴシック" charset="0"/>
              </a:rPr>
              <a:t>la majorité ne peut imposer sa volonté à la minorité, mais la minorité accepte </a:t>
            </a:r>
            <a:r>
              <a:rPr lang="fr-FR" altLang="ja-JP" sz="2800" b="1" i="1" dirty="0" err="1">
                <a:latin typeface="Gill Sans MT" charset="0"/>
                <a:ea typeface="ＭＳ Ｐゴシック" charset="0"/>
                <a:cs typeface="ＭＳ Ｐゴシック" charset="0"/>
              </a:rPr>
              <a:t>qu</a:t>
            </a:r>
            <a:r>
              <a:rPr lang="ja-JP" altLang="fr-FR" sz="2800" b="1" i="1" dirty="0">
                <a:latin typeface="Gill Sans MT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 b="1" i="1" dirty="0">
                <a:latin typeface="Gill Sans MT" charset="0"/>
                <a:ea typeface="ＭＳ Ｐゴシック" charset="0"/>
                <a:cs typeface="ＭＳ Ｐゴシック" charset="0"/>
              </a:rPr>
              <a:t>il faille négocier</a:t>
            </a:r>
            <a:r>
              <a:rPr lang="fr-FR" altLang="ja-JP" sz="2800" i="1" dirty="0">
                <a:latin typeface="Gill Sans MT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0" indent="0">
              <a:buNone/>
            </a:pPr>
            <a:r>
              <a:rPr lang="fr-FR" altLang="ja-JP" sz="2800" i="1" dirty="0">
                <a:latin typeface="Gill Sans MT" charset="0"/>
                <a:ea typeface="ＭＳ Ｐゴシック" charset="0"/>
                <a:cs typeface="ＭＳ Ｐゴシック" charset="0"/>
              </a:rPr>
              <a:t> Le processus risque d</a:t>
            </a:r>
            <a:r>
              <a:rPr lang="ja-JP" altLang="fr-FR" sz="2800" i="1" dirty="0">
                <a:latin typeface="Gill Sans MT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sz="2800" i="1" dirty="0">
                <a:latin typeface="Gill Sans MT" charset="0"/>
                <a:ea typeface="ＭＳ Ｐゴシック" charset="0"/>
                <a:cs typeface="ＭＳ Ｐゴシック" charset="0"/>
              </a:rPr>
              <a:t>échouer si la minorité refuse de négocier. »</a:t>
            </a:r>
            <a:endParaRPr lang="fr-FR" sz="2800" dirty="0">
              <a:latin typeface="Gill Sans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7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28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Minorités en Belgique en 2019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dirty="0"/>
              <a:t>Néerlandophones à Bruxelles: </a:t>
            </a:r>
          </a:p>
          <a:p>
            <a:pPr lvl="1">
              <a:defRPr/>
            </a:pPr>
            <a:r>
              <a:rPr lang="fr-FR" dirty="0"/>
              <a:t>41898 voix = 8,4% des votes valables à Bruxelles</a:t>
            </a:r>
          </a:p>
          <a:p>
            <a:pPr marL="0" indent="0">
              <a:buNone/>
              <a:defRPr/>
            </a:pPr>
            <a:r>
              <a:rPr lang="fr-FR" dirty="0"/>
              <a:t>Francophones en Flandre</a:t>
            </a:r>
          </a:p>
          <a:p>
            <a:pPr lvl="1">
              <a:defRPr/>
            </a:pPr>
            <a:r>
              <a:rPr lang="fr-FR" dirty="0"/>
              <a:t>UF: </a:t>
            </a:r>
            <a:r>
              <a:rPr lang="fr-BE" dirty="0"/>
              <a:t>28.804 </a:t>
            </a:r>
            <a:r>
              <a:rPr lang="fr-FR" dirty="0"/>
              <a:t>/4.838.566 = 0,59% des votes flamands</a:t>
            </a:r>
          </a:p>
          <a:p>
            <a:pPr lvl="1">
              <a:defRPr/>
            </a:pPr>
            <a:r>
              <a:rPr lang="fr-FR" dirty="0"/>
              <a:t>Canton </a:t>
            </a:r>
            <a:r>
              <a:rPr lang="fr-FR" dirty="0" err="1"/>
              <a:t>Rhode</a:t>
            </a:r>
            <a:r>
              <a:rPr lang="fr-FR" dirty="0"/>
              <a:t>-St-Genèse, Chambre: inscrits: 45.236</a:t>
            </a:r>
          </a:p>
          <a:p>
            <a:pPr lvl="2">
              <a:defRPr/>
            </a:pPr>
            <a:r>
              <a:rPr lang="fr-FR" dirty="0"/>
              <a:t>Votes valables Bruxelles-Capitale:23.538 = 52% EI	</a:t>
            </a:r>
          </a:p>
          <a:p>
            <a:pPr lvl="2">
              <a:defRPr/>
            </a:pPr>
            <a:r>
              <a:rPr lang="fr-FR" dirty="0"/>
              <a:t>Votes valable Brabant flamand: 13.337 = 29% EI</a:t>
            </a:r>
          </a:p>
        </p:txBody>
      </p:sp>
      <p:sp>
        <p:nvSpPr>
          <p:cNvPr id="58371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7400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100 ans, 30 élections, 3 « familles » de &gt;80% à 37%</a:t>
            </a:r>
          </a:p>
        </p:txBody>
      </p:sp>
      <p:graphicFrame>
        <p:nvGraphicFramePr>
          <p:cNvPr id="3" name="Graphique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847549"/>
              </p:ext>
            </p:extLst>
          </p:nvPr>
        </p:nvGraphicFramePr>
        <p:xfrm>
          <a:off x="423333" y="1982901"/>
          <a:ext cx="8382000" cy="4384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82418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696913" y="5441950"/>
            <a:ext cx="8183562" cy="105251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Gill Sans MT" pitchFamily="-65" charset="-18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>
              <a:defRPr/>
            </a:pPr>
            <a:r>
              <a:rPr lang="fr-FR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Parallélogramme des forces</a:t>
            </a:r>
          </a:p>
        </p:txBody>
      </p:sp>
      <p:graphicFrame>
        <p:nvGraphicFramePr>
          <p:cNvPr id="6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9583779"/>
              </p:ext>
            </p:extLst>
          </p:nvPr>
        </p:nvGraphicFramePr>
        <p:xfrm>
          <a:off x="503238" y="530225"/>
          <a:ext cx="8183562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à coins arrondis 6"/>
          <p:cNvSpPr/>
          <p:nvPr/>
        </p:nvSpPr>
        <p:spPr>
          <a:xfrm>
            <a:off x="3160889" y="3716337"/>
            <a:ext cx="763411" cy="833437"/>
          </a:xfrm>
          <a:prstGeom prst="roundRect">
            <a:avLst>
              <a:gd name="adj" fmla="val 38848"/>
            </a:avLst>
          </a:pr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à coins arrondis 7"/>
          <p:cNvSpPr/>
          <p:nvPr/>
        </p:nvSpPr>
        <p:spPr>
          <a:xfrm>
            <a:off x="3946525" y="3716338"/>
            <a:ext cx="1273175" cy="833437"/>
          </a:xfrm>
          <a:prstGeom prst="roundRect">
            <a:avLst/>
          </a:prstGeom>
          <a:solidFill>
            <a:srgbClr val="0000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tangle à coins arrondis 8"/>
          <p:cNvSpPr/>
          <p:nvPr/>
        </p:nvSpPr>
        <p:spPr>
          <a:xfrm>
            <a:off x="5427663" y="1284288"/>
            <a:ext cx="584200" cy="561975"/>
          </a:xfrm>
          <a:prstGeom prst="roundRect">
            <a:avLst/>
          </a:prstGeom>
          <a:solidFill>
            <a:srgbClr val="0000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 à coins arrondis 9"/>
          <p:cNvSpPr/>
          <p:nvPr/>
        </p:nvSpPr>
        <p:spPr>
          <a:xfrm>
            <a:off x="3990975" y="1111250"/>
            <a:ext cx="796925" cy="735013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Rectangle à coins arrondis 10"/>
          <p:cNvSpPr/>
          <p:nvPr/>
        </p:nvSpPr>
        <p:spPr>
          <a:xfrm>
            <a:off x="7196667" y="446088"/>
            <a:ext cx="1490133" cy="1190801"/>
          </a:xfrm>
          <a:prstGeom prst="roundRect">
            <a:avLst/>
          </a:prstGeom>
          <a:solidFill>
            <a:srgbClr val="800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ctangle à coins arrondis 11"/>
          <p:cNvSpPr/>
          <p:nvPr/>
        </p:nvSpPr>
        <p:spPr>
          <a:xfrm>
            <a:off x="3448050" y="1284288"/>
            <a:ext cx="619125" cy="561975"/>
          </a:xfrm>
          <a:prstGeom prst="roundRect">
            <a:avLst/>
          </a:prstGeom>
          <a:solidFill>
            <a:srgbClr val="008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Rectangle à coins arrondis 13"/>
          <p:cNvSpPr/>
          <p:nvPr/>
        </p:nvSpPr>
        <p:spPr>
          <a:xfrm>
            <a:off x="5692775" y="4419600"/>
            <a:ext cx="319088" cy="298450"/>
          </a:xfrm>
          <a:prstGeom prst="roundRect">
            <a:avLst/>
          </a:prstGeom>
          <a:solidFill>
            <a:srgbClr val="0000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51845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Evolution: tout le pays</a:t>
            </a:r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355788"/>
              </p:ext>
            </p:extLst>
          </p:nvPr>
        </p:nvGraphicFramePr>
        <p:xfrm>
          <a:off x="725488" y="1574801"/>
          <a:ext cx="7693024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35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Moyenne</a:t>
                      </a:r>
                    </a:p>
                    <a:p>
                      <a:pPr algn="ctr"/>
                      <a:r>
                        <a:rPr lang="fr-FR" dirty="0"/>
                        <a:t>1919 - 1961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Moyenne</a:t>
                      </a:r>
                    </a:p>
                    <a:p>
                      <a:pPr algn="ctr"/>
                      <a:r>
                        <a:rPr lang="fr-FR" dirty="0"/>
                        <a:t>1965 - 2010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Moyenne</a:t>
                      </a:r>
                    </a:p>
                    <a:p>
                      <a:pPr algn="ctr"/>
                      <a:r>
                        <a:rPr lang="fr-FR" dirty="0"/>
                        <a:t>2010</a:t>
                      </a:r>
                      <a:r>
                        <a:rPr lang="fr-FR" baseline="0" dirty="0"/>
                        <a:t> - 2019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r>
                        <a:rPr lang="fr-FR" dirty="0"/>
                        <a:t>Chrétiens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33,5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24,3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14,0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r>
                        <a:rPr lang="fr-FR" dirty="0"/>
                        <a:t>Socialistes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30,5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22,4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18,4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r>
                        <a:rPr lang="fr-FR" dirty="0"/>
                        <a:t>Libéraux</a:t>
                      </a:r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Hors</a:t>
                      </a:r>
                      <a:r>
                        <a:rPr lang="fr-FR" baseline="0" dirty="0"/>
                        <a:t> jeu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12,0</a:t>
                      </a:r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17,5</a:t>
                      </a:r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15,9</a:t>
                      </a:r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endParaRPr lang="fr-FR" sz="2400" dirty="0"/>
                    </a:p>
                    <a:p>
                      <a:pPr algn="ctr"/>
                      <a:r>
                        <a:rPr lang="fr-FR" sz="2400" dirty="0"/>
                        <a:t>15,3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0726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Evolution par parti traditionnel par région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15925"/>
              </p:ext>
            </p:extLst>
          </p:nvPr>
        </p:nvGraphicFramePr>
        <p:xfrm>
          <a:off x="203200" y="2150532"/>
          <a:ext cx="8737601" cy="3379006"/>
        </p:xfrm>
        <a:graphic>
          <a:graphicData uri="http://schemas.openxmlformats.org/drawingml/2006/table">
            <a:tbl>
              <a:tblPr/>
              <a:tblGrid>
                <a:gridCol w="805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2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799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92158"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% 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Socialistes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Chrétiens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Libéraux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158">
                <a:tc>
                  <a:txBody>
                    <a:bodyPr/>
                    <a:lstStyle/>
                    <a:p>
                      <a:pPr algn="ctr" fontAlgn="b"/>
                      <a:r>
                        <a:rPr lang="sk-SK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inscrits</a:t>
                      </a:r>
                    </a:p>
                    <a:p>
                      <a:pPr algn="ctr" fontAlgn="b"/>
                      <a:r>
                        <a:rPr lang="sk-SK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 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Flandre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Wallonie</a:t>
                      </a:r>
                    </a:p>
                  </a:txBody>
                  <a:tcPr marL="10912" marR="10912" marT="10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Brux</a:t>
                      </a:r>
                      <a:endParaRPr lang="fr-FR" sz="1800" b="1" i="1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Flandre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Wallonie</a:t>
                      </a:r>
                    </a:p>
                  </a:txBody>
                  <a:tcPr marL="10912" marR="10912" marT="10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Brux</a:t>
                      </a:r>
                      <a:endParaRPr lang="fr-FR" sz="1800" b="1" i="1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Flandre</a:t>
                      </a:r>
                    </a:p>
                  </a:txBody>
                  <a:tcPr marL="10912" marR="10912" marT="109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Wallonie</a:t>
                      </a:r>
                    </a:p>
                  </a:txBody>
                  <a:tcPr marL="10912" marR="10912" marT="1091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Brux</a:t>
                      </a:r>
                      <a:endParaRPr lang="fr-FR" sz="1800" b="1" i="1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293"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Moy 19-61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24,4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40,1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28,1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42,7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25,8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26,6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10,4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12,8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17,2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293"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Moy. 65-07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19,4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30,4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16,2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29,8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18,1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18,6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16,4</a:t>
                      </a: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18,9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19,9</a:t>
                      </a: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616"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Moy 10-19</a:t>
                      </a:r>
                    </a:p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11,6</a:t>
                      </a:r>
                    </a:p>
                    <a:p>
                      <a:pPr algn="ctr" fontAlgn="b"/>
                      <a:endParaRPr lang="cs-CZ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25,8</a:t>
                      </a:r>
                    </a:p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20,6</a:t>
                      </a:r>
                    </a:p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14,5</a:t>
                      </a:r>
                    </a:p>
                    <a:p>
                      <a:pPr algn="ctr" fontAlgn="b"/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10,6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uk-UA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8,7</a:t>
                      </a:r>
                    </a:p>
                    <a:p>
                      <a:pPr algn="ctr" fontAlgn="b"/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12,3</a:t>
                      </a:r>
                    </a:p>
                    <a:p>
                      <a:pPr algn="ctr" fontAlgn="b"/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18,5</a:t>
                      </a:r>
                    </a:p>
                    <a:p>
                      <a:pPr algn="ctr" fontAlgn="b"/>
                      <a:endParaRPr lang="fi-FI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20,4</a:t>
                      </a:r>
                    </a:p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0912" marR="10912" marT="109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4506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Différence communautaire </a:t>
            </a:r>
            <a:r>
              <a:rPr lang="fr-FR" sz="2000" dirty="0"/>
              <a:t>2019 PE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359578"/>
              </p:ext>
            </p:extLst>
          </p:nvPr>
        </p:nvGraphicFramePr>
        <p:xfrm>
          <a:off x="726140" y="2506117"/>
          <a:ext cx="7454906" cy="3060700"/>
        </p:xfrm>
        <a:graphic>
          <a:graphicData uri="http://schemas.openxmlformats.org/drawingml/2006/table">
            <a:tbl>
              <a:tblPr/>
              <a:tblGrid>
                <a:gridCol w="1945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4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52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8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fr-FR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Gauche</a:t>
                      </a:r>
                      <a:r>
                        <a:rPr lang="fr-FR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(?)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Sud</a:t>
                      </a:r>
                    </a:p>
                    <a:p>
                      <a:pPr algn="ctr" fontAlgn="b"/>
                      <a:r>
                        <a:rPr lang="mr-IN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61,2%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40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Nord</a:t>
                      </a:r>
                    </a:p>
                    <a:p>
                      <a:pPr algn="ctr" fontAlgn="b"/>
                      <a:r>
                        <a:rPr lang="mr-IN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27,5%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fr-FR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Centre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40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40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40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b"/>
                      <a:r>
                        <a:rPr lang="fr-FR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Droite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40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24,0%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40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57,5%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68714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vieille histoire?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340811"/>
              </p:ext>
            </p:extLst>
          </p:nvPr>
        </p:nvGraphicFramePr>
        <p:xfrm>
          <a:off x="890688" y="1396998"/>
          <a:ext cx="7059540" cy="3518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4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4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29966">
                <a:tc>
                  <a:txBody>
                    <a:bodyPr/>
                    <a:lstStyle/>
                    <a:p>
                      <a:r>
                        <a:rPr lang="fr-FR" sz="2400" dirty="0"/>
                        <a:t>Elections de 1870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Flandre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Bruxelles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Wallonie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346">
                <a:tc>
                  <a:txBody>
                    <a:bodyPr/>
                    <a:lstStyle/>
                    <a:p>
                      <a:r>
                        <a:rPr lang="fr-FR" sz="2400" dirty="0"/>
                        <a:t>Parti libéral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54,7%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64,2%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346">
                <a:tc>
                  <a:txBody>
                    <a:bodyPr/>
                    <a:lstStyle/>
                    <a:p>
                      <a:r>
                        <a:rPr lang="fr-FR" sz="2400" dirty="0"/>
                        <a:t>Votes catholiques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69,8%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36,9%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35,8%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7650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8" y="2250891"/>
            <a:ext cx="6413500" cy="41148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Communauté germanophone: 60.000 habitants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773349" y="2319867"/>
            <a:ext cx="18086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Majorité: 13/25</a:t>
            </a:r>
          </a:p>
          <a:p>
            <a:endParaRPr lang="fr-FR" dirty="0"/>
          </a:p>
          <a:p>
            <a:r>
              <a:rPr lang="fr-FR" dirty="0"/>
              <a:t>6+4+3 = 13/25</a:t>
            </a:r>
          </a:p>
          <a:p>
            <a:endParaRPr lang="fr-FR" dirty="0"/>
          </a:p>
          <a:p>
            <a:r>
              <a:rPr lang="fr-FR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8983579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vieille histoire?</a:t>
            </a:r>
          </a:p>
        </p:txBody>
      </p:sp>
      <p:graphicFrame>
        <p:nvGraphicFramePr>
          <p:cNvPr id="3" name="Espace réservé du contenu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1347767"/>
              </p:ext>
            </p:extLst>
          </p:nvPr>
        </p:nvGraphicFramePr>
        <p:xfrm>
          <a:off x="910177" y="2389189"/>
          <a:ext cx="7499349" cy="340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9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9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400" dirty="0"/>
                        <a:t>Jules Destrée </a:t>
                      </a:r>
                      <a:r>
                        <a:rPr lang="fr-FR" sz="2400" i="1" dirty="0"/>
                        <a:t>Lettre au Roi</a:t>
                      </a:r>
                      <a:r>
                        <a:rPr lang="fr-FR" sz="2400" dirty="0"/>
                        <a:t>, 1912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Arrondissements</a:t>
                      </a:r>
                      <a:r>
                        <a:rPr lang="fr-FR" sz="2400" baseline="0" dirty="0"/>
                        <a:t> f</a:t>
                      </a:r>
                      <a:r>
                        <a:rPr lang="fr-FR" sz="2400" dirty="0"/>
                        <a:t>rançais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Arrondissements</a:t>
                      </a:r>
                      <a:r>
                        <a:rPr lang="fr-FR" sz="2400" baseline="0" dirty="0"/>
                        <a:t> f</a:t>
                      </a:r>
                      <a:r>
                        <a:rPr lang="fr-FR" sz="2400" dirty="0"/>
                        <a:t>lamands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r>
                        <a:rPr lang="fr-F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Votes anticléricaux</a:t>
                      </a:r>
                    </a:p>
                    <a:p>
                      <a:pPr algn="ctr" fontAlgn="b"/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60,3%</a:t>
                      </a:r>
                      <a:endParaRPr lang="nl-BE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mr-IN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34,3%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mr-IN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r>
                        <a:rPr lang="fr-FR" sz="24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Votes cléricaux</a:t>
                      </a:r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fr-FR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39,7%</a:t>
                      </a:r>
                      <a:endParaRPr lang="nl-BE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mr-IN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65,7%</a:t>
                      </a:r>
                      <a:endParaRPr lang="nl-BE" sz="24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  <a:p>
                      <a:pPr algn="ctr" fontAlgn="b"/>
                      <a:endParaRPr lang="mr-IN" sz="2400" b="0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7203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314325"/>
            <a:ext cx="7693025" cy="1143000"/>
          </a:xfrm>
        </p:spPr>
        <p:txBody>
          <a:bodyPr/>
          <a:lstStyle/>
          <a:p>
            <a:r>
              <a:rPr lang="fr-FR" dirty="0"/>
              <a:t>Une vieille histoire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113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42900"/>
            <a:ext cx="89789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079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Chambre: extrême droite 2019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57211"/>
              </p:ext>
            </p:extLst>
          </p:nvPr>
        </p:nvGraphicFramePr>
        <p:xfrm>
          <a:off x="726144" y="2707608"/>
          <a:ext cx="7691719" cy="1493374"/>
        </p:xfrm>
        <a:graphic>
          <a:graphicData uri="http://schemas.openxmlformats.org/drawingml/2006/table">
            <a:tbl>
              <a:tblPr/>
              <a:tblGrid>
                <a:gridCol w="1098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8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6687">
                <a:tc>
                  <a:txBody>
                    <a:bodyPr/>
                    <a:lstStyle/>
                    <a:p>
                      <a:pPr algn="ctr" fontAlgn="b"/>
                      <a:r>
                        <a:rPr lang="nl-N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CH19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Hainaut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Liège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BrabW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Namur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Lux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Wallonie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687">
                <a:tc>
                  <a:txBody>
                    <a:bodyPr/>
                    <a:lstStyle/>
                    <a:p>
                      <a:pPr algn="ctr" fontAlgn="b"/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6,19%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6,54%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5,38%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5,61%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5,07%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6,03%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3632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Rapports de force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5593935"/>
              </p:ext>
            </p:extLst>
          </p:nvPr>
        </p:nvGraphicFramePr>
        <p:xfrm>
          <a:off x="725488" y="1926160"/>
          <a:ext cx="7693024" cy="3954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3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VB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18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N-VA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25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SPA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PS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20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oVLD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MR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14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Groen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Ecolo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CD&amp;V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12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cdH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5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PvdA</a:t>
                      </a:r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4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PTB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8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Défi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2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89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lvl="1" algn="l" fontAlgn="b"/>
                      <a:endParaRPr lang="fr-FR" sz="28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  <a:cs typeface="Garamond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  <a:cs typeface="Garamond"/>
                        </a:rPr>
                        <a:t>61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7092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 « régions linguistiques »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1744663"/>
            <a:ext cx="5062538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3805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Des questions?</a:t>
            </a:r>
          </a:p>
          <a:p>
            <a:endParaRPr lang="fr-FR" dirty="0"/>
          </a:p>
          <a:p>
            <a:r>
              <a:rPr lang="fr-FR" dirty="0"/>
              <a:t>Un débat?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83233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/>
              <a:t>Quota de présence sur listes et effets parlementaires</a:t>
            </a:r>
          </a:p>
        </p:txBody>
      </p:sp>
      <p:sp>
        <p:nvSpPr>
          <p:cNvPr id="112642" name="Espace réservé du pied de page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 sz="1200">
              <a:solidFill>
                <a:srgbClr val="B5A788"/>
              </a:solidFill>
              <a:latin typeface="Gill Sans MT" charset="0"/>
            </a:endParaRPr>
          </a:p>
        </p:txBody>
      </p:sp>
      <p:graphicFrame>
        <p:nvGraphicFramePr>
          <p:cNvPr id="112643" name="Objet 5"/>
          <p:cNvGraphicFramePr>
            <a:graphicFrameLocks noChangeAspect="1"/>
          </p:cNvGraphicFramePr>
          <p:nvPr/>
        </p:nvGraphicFramePr>
        <p:xfrm>
          <a:off x="1001713" y="1844675"/>
          <a:ext cx="7789862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2" name="Document" r:id="rId3" imgW="5867400" imgH="2603500" progId="Word.Document.12">
                  <p:embed/>
                </p:oleObj>
              </mc:Choice>
              <mc:Fallback>
                <p:oleObj name="Document" r:id="rId3" imgW="5867400" imgH="26035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1713" y="1844675"/>
                        <a:ext cx="7789862" cy="345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06963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PubliFin</a:t>
            </a:r>
            <a:r>
              <a:rPr lang="fr-FR" dirty="0"/>
              <a:t>, </a:t>
            </a:r>
            <a:r>
              <a:rPr lang="fr-FR" dirty="0" err="1"/>
              <a:t>SamuSocial</a:t>
            </a:r>
            <a:r>
              <a:rPr lang="fr-FR" dirty="0"/>
              <a:t>: décumul?</a:t>
            </a:r>
          </a:p>
        </p:txBody>
      </p:sp>
      <p:pic>
        <p:nvPicPr>
          <p:cNvPr id="3" name="Imag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545" y="1558702"/>
            <a:ext cx="5756910" cy="4981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2975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700"/>
            <a:ext cx="86106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54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06" y="1375695"/>
            <a:ext cx="5422900" cy="34798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Wallonie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690538" y="1468123"/>
            <a:ext cx="339680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Majorité: 38/75 </a:t>
            </a:r>
            <a:r>
              <a:rPr lang="fr-FR" sz="2000" dirty="0"/>
              <a:t>: </a:t>
            </a:r>
            <a:endParaRPr lang="fr-BE" sz="2000" dirty="0"/>
          </a:p>
          <a:p>
            <a:r>
              <a:rPr lang="fr-FR" sz="2000" dirty="0"/>
              <a:t>23 PS + 20 MR = 43 &gt; 38/75</a:t>
            </a:r>
            <a:endParaRPr lang="fr-BE" sz="2000" dirty="0"/>
          </a:p>
          <a:p>
            <a:endParaRPr lang="nl-BE" sz="2000" dirty="0"/>
          </a:p>
          <a:p>
            <a:r>
              <a:rPr lang="nl-BE" sz="2000" dirty="0"/>
              <a:t>Négociations “coquelicot”</a:t>
            </a:r>
          </a:p>
          <a:p>
            <a:r>
              <a:rPr lang="nl-BE" sz="2000" dirty="0"/>
              <a:t> PS+Ecolo</a:t>
            </a:r>
          </a:p>
          <a:p>
            <a:endParaRPr lang="nl-BE" sz="2000" dirty="0"/>
          </a:p>
          <a:p>
            <a:r>
              <a:rPr lang="nl-BE" sz="2000" dirty="0"/>
              <a:t>Puis  MR</a:t>
            </a:r>
          </a:p>
          <a:p>
            <a:endParaRPr lang="nl-BE" sz="2000" dirty="0"/>
          </a:p>
          <a:p>
            <a:r>
              <a:rPr lang="nl-BE" sz="2000" dirty="0"/>
              <a:t>23+20+12= 55 &gt; 38</a:t>
            </a:r>
            <a:endParaRPr lang="fr-FR" sz="2000" dirty="0"/>
          </a:p>
          <a:p>
            <a:endParaRPr lang="fr-BE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129250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79040"/>
            <a:ext cx="4699887" cy="647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96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Flandre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8" y="1693738"/>
            <a:ext cx="5600700" cy="44069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554696" y="1781513"/>
            <a:ext cx="339174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Majorité : 63/124 	(118+6)</a:t>
            </a:r>
          </a:p>
          <a:p>
            <a:endParaRPr lang="fr-BE" dirty="0"/>
          </a:p>
          <a:p>
            <a:r>
              <a:rPr lang="fr-BE" dirty="0"/>
              <a:t>N</a:t>
            </a:r>
            <a:r>
              <a:rPr lang="nl-BE" dirty="0"/>
              <a:t>éogciations N-VA - VB</a:t>
            </a:r>
            <a:endParaRPr lang="fr-FR" dirty="0"/>
          </a:p>
          <a:p>
            <a:endParaRPr lang="fr-FR" strike="sngStrike" dirty="0"/>
          </a:p>
          <a:p>
            <a:endParaRPr lang="fr-FR" strike="sngStrike" dirty="0"/>
          </a:p>
          <a:p>
            <a:r>
              <a:rPr lang="fr-FR" dirty="0"/>
              <a:t>Puis OK: N-VA+CD&amp;V+OVLD</a:t>
            </a:r>
          </a:p>
          <a:p>
            <a:endParaRPr lang="fr-FR" dirty="0"/>
          </a:p>
          <a:p>
            <a:r>
              <a:rPr lang="fr-FR" dirty="0"/>
              <a:t>35+19+16 = 70 &gt; 63</a:t>
            </a:r>
          </a:p>
          <a:p>
            <a:endParaRPr lang="fr-BE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16013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3899</TotalTime>
  <Words>1772</Words>
  <Application>Microsoft Macintosh PowerPoint</Application>
  <PresentationFormat>Affichage à l'écran (4:3)</PresentationFormat>
  <Paragraphs>747</Paragraphs>
  <Slides>80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80</vt:i4>
      </vt:variant>
    </vt:vector>
  </HeadingPairs>
  <TitlesOfParts>
    <vt:vector size="93" baseType="lpstr">
      <vt:lpstr>Brush Script MT</vt:lpstr>
      <vt:lpstr>Arial</vt:lpstr>
      <vt:lpstr>Calibri</vt:lpstr>
      <vt:lpstr>Calisto MT</vt:lpstr>
      <vt:lpstr>Constantia</vt:lpstr>
      <vt:lpstr>Franklin Gothic Book</vt:lpstr>
      <vt:lpstr>Garamond</vt:lpstr>
      <vt:lpstr>Gill Sans MT</vt:lpstr>
      <vt:lpstr>Verdana</vt:lpstr>
      <vt:lpstr>Wingdings</vt:lpstr>
      <vt:lpstr>Wingdings 2</vt:lpstr>
      <vt:lpstr>Capital</vt:lpstr>
      <vt:lpstr>Document</vt:lpstr>
      <vt:lpstr>La Belgique?</vt:lpstr>
      <vt:lpstr>Un pays</vt:lpstr>
      <vt:lpstr>3 régions</vt:lpstr>
      <vt:lpstr>3 communautés</vt:lpstr>
      <vt:lpstr>Présentation PowerPoint</vt:lpstr>
      <vt:lpstr>26 mai 2019: 3 élections?</vt:lpstr>
      <vt:lpstr>Communauté germanophone: 60.000 habitants</vt:lpstr>
      <vt:lpstr>Wallonie</vt:lpstr>
      <vt:lpstr>Flandre</vt:lpstr>
      <vt:lpstr>Bruxelles</vt:lpstr>
      <vt:lpstr>Communauté française (=Fédération Wallonie Bruxelles)</vt:lpstr>
      <vt:lpstr>Chambre fédérale ??</vt:lpstr>
      <vt:lpstr>Comment en est-on arrivé là?</vt:lpstr>
      <vt:lpstr>Evolution Flandre</vt:lpstr>
      <vt:lpstr>Evolution Wallonie</vt:lpstr>
      <vt:lpstr>Histoire de la Belgique</vt:lpstr>
      <vt:lpstr>Présentation PowerPoint</vt:lpstr>
      <vt:lpstr>JULES César, La guerre des Gaules, 51 avant Jésus-Christ, Rome, traduction</vt:lpstr>
      <vt:lpstr>Présentation PowerPoint</vt:lpstr>
      <vt:lpstr>Belgique romaine, IIIe siècle</vt:lpstr>
      <vt:lpstr>Charlemagne: 800 empereur</vt:lpstr>
      <vt:lpstr>Présentation PowerPoint</vt:lpstr>
      <vt:lpstr>Moyen-âge et systèmes de pouvoir</vt:lpstr>
      <vt:lpstr>Communes et libertés</vt:lpstr>
      <vt:lpstr>Symbole du perron</vt:lpstr>
      <vt:lpstr>Pays-bas… embouchures</vt:lpstr>
      <vt:lpstr>Présentation PowerPoint</vt:lpstr>
      <vt:lpstr>Présentation PowerPoint</vt:lpstr>
      <vt:lpstr>« Inexorable fatalité »?</vt:lpstr>
      <vt:lpstr> août 1830 – février 1831: monarchie constitutionnelle</vt:lpstr>
      <vt:lpstr>« Henri Conscience écoutant les doléances » 1847: Manifeste du mouvement flamand</vt:lpstr>
      <vt:lpstr>Romantisme germanique</vt:lpstr>
      <vt:lpstr>Industrialisation</vt:lpstr>
      <vt:lpstr>Présentation PowerPoint</vt:lpstr>
      <vt:lpstr>Présentation PowerPoint</vt:lpstr>
      <vt:lpstr>Présentation PowerPoint</vt:lpstr>
      <vt:lpstr>Présentation PowerPoint</vt:lpstr>
      <vt:lpstr>Part des secteurs dans le produit physique belge</vt:lpstr>
      <vt:lpstr>Parti catholique</vt:lpstr>
      <vt:lpstr>http://w2.vatican.va/content/leo-xiii/fr/encyclicals/documents/hf_l-xiii_enc_15051891_rerum-novarum.html</vt:lpstr>
      <vt:lpstr>Syndicalisme </vt:lpstr>
      <vt:lpstr>Syndicalisme chrétien</vt:lpstr>
      <vt:lpstr>Présentation PowerPoint</vt:lpstr>
      <vt:lpstr>Parti socialiste</vt:lpstr>
      <vt:lpstr>1886, émeutes en Wallonie, Liège, pont des Arches, manifestation arrêtée par l’armée; Roux (Charleroi),  la répression fait12 tués</vt:lpstr>
      <vt:lpstr>Premières lois sociales</vt:lpstr>
      <vt:lpstr>« Lettre au Roi » de Jules Destrée, 1912</vt:lpstr>
      <vt:lpstr>Congrès wallon, Liège, 7 juillet 1912</vt:lpstr>
      <vt:lpstr>Fin de la guerre et grande tranformation</vt:lpstr>
      <vt:lpstr>« séparation administrative »</vt:lpstr>
      <vt:lpstr>Projets fédéralistes: Mockel, 1919</vt:lpstr>
      <vt:lpstr>1930 - 1938</vt:lpstr>
      <vt:lpstr>Congès wallon 1945</vt:lpstr>
      <vt:lpstr>Rapport Harmel</vt:lpstr>
      <vt:lpstr>Partis politiques périphéristes</vt:lpstr>
      <vt:lpstr>André Renard – Wilfried Martens</vt:lpstr>
      <vt:lpstr>1970-71: 1e réforme de l’Etat</vt:lpstr>
      <vt:lpstr>Etapes des réformes de l’Etat</vt:lpstr>
      <vt:lpstr>5 résolutions Parlement flamand</vt:lpstr>
      <vt:lpstr>2007-2009</vt:lpstr>
      <vt:lpstr>Communiqué de JL Dehaene, 20 avril 2010.</vt:lpstr>
      <vt:lpstr>…</vt:lpstr>
      <vt:lpstr>Minorités en Belgique en 2019</vt:lpstr>
      <vt:lpstr>100 ans, 30 élections, 3 « familles » de &gt;80% à 37%</vt:lpstr>
      <vt:lpstr>Présentation PowerPoint</vt:lpstr>
      <vt:lpstr>Evolution: tout le pays</vt:lpstr>
      <vt:lpstr>Evolution par parti traditionnel par région</vt:lpstr>
      <vt:lpstr>Différence communautaire 2019 PE</vt:lpstr>
      <vt:lpstr>Une vieille histoire?</vt:lpstr>
      <vt:lpstr>Une vieille histoire?</vt:lpstr>
      <vt:lpstr>Une vieille histoire</vt:lpstr>
      <vt:lpstr>Présentation PowerPoint</vt:lpstr>
      <vt:lpstr>Chambre: extrême droite 2019</vt:lpstr>
      <vt:lpstr>Rapports de force</vt:lpstr>
      <vt:lpstr>4 « régions linguistiques »</vt:lpstr>
      <vt:lpstr>Merci</vt:lpstr>
      <vt:lpstr>Quota de présence sur listes et effets parlementaires</vt:lpstr>
      <vt:lpstr>PubliFin, SamuSocial: décumul?</vt:lpstr>
      <vt:lpstr>Présentation PowerPoint</vt:lpstr>
      <vt:lpstr>Présentation PowerPoint</vt:lpstr>
    </vt:vector>
  </TitlesOfParts>
  <Company>ULg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Quo vadis? Belgique: situation et itinérance</dc:title>
  <dc:creator>Pierre Verjans</dc:creator>
  <cp:lastModifiedBy>Microsoft Office User</cp:lastModifiedBy>
  <cp:revision>41</cp:revision>
  <dcterms:created xsi:type="dcterms:W3CDTF">2017-10-03T14:30:48Z</dcterms:created>
  <dcterms:modified xsi:type="dcterms:W3CDTF">2019-10-09T13:55:06Z</dcterms:modified>
</cp:coreProperties>
</file>