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e Servais" userId="49c7a879ea3ff795" providerId="LiveId" clId="{2D7BE9EB-1F84-4FAD-90C0-9CCF95F75EDE}"/>
    <pc:docChg chg="undo custSel addSld modSld">
      <pc:chgData name="Marie Servais" userId="49c7a879ea3ff795" providerId="LiveId" clId="{2D7BE9EB-1F84-4FAD-90C0-9CCF95F75EDE}" dt="2019-10-24T10:51:39.864" v="610"/>
      <pc:docMkLst>
        <pc:docMk/>
      </pc:docMkLst>
      <pc:sldChg chg="modSp">
        <pc:chgData name="Marie Servais" userId="49c7a879ea3ff795" providerId="LiveId" clId="{2D7BE9EB-1F84-4FAD-90C0-9CCF95F75EDE}" dt="2019-10-22T10:02:10.079" v="609" actId="20577"/>
        <pc:sldMkLst>
          <pc:docMk/>
          <pc:sldMk cId="4157406814" sldId="256"/>
        </pc:sldMkLst>
        <pc:spChg chg="mod">
          <ac:chgData name="Marie Servais" userId="49c7a879ea3ff795" providerId="LiveId" clId="{2D7BE9EB-1F84-4FAD-90C0-9CCF95F75EDE}" dt="2019-10-22T10:02:10.079" v="609" actId="20577"/>
          <ac:spMkLst>
            <pc:docMk/>
            <pc:sldMk cId="4157406814" sldId="256"/>
            <ac:spMk id="3" creationId="{E5ABCA8C-7A4B-471B-B882-079777B02BA1}"/>
          </ac:spMkLst>
        </pc:spChg>
      </pc:sldChg>
      <pc:sldChg chg="modSp">
        <pc:chgData name="Marie Servais" userId="49c7a879ea3ff795" providerId="LiveId" clId="{2D7BE9EB-1F84-4FAD-90C0-9CCF95F75EDE}" dt="2019-10-22T09:52:26.852" v="496" actId="313"/>
        <pc:sldMkLst>
          <pc:docMk/>
          <pc:sldMk cId="1500823820" sldId="257"/>
        </pc:sldMkLst>
        <pc:spChg chg="mod">
          <ac:chgData name="Marie Servais" userId="49c7a879ea3ff795" providerId="LiveId" clId="{2D7BE9EB-1F84-4FAD-90C0-9CCF95F75EDE}" dt="2019-10-22T09:52:26.852" v="496" actId="313"/>
          <ac:spMkLst>
            <pc:docMk/>
            <pc:sldMk cId="1500823820" sldId="257"/>
            <ac:spMk id="3" creationId="{29CE2541-720E-48AF-BCF3-A4801232C318}"/>
          </ac:spMkLst>
        </pc:spChg>
      </pc:sldChg>
      <pc:sldChg chg="modSp">
        <pc:chgData name="Marie Servais" userId="49c7a879ea3ff795" providerId="LiveId" clId="{2D7BE9EB-1F84-4FAD-90C0-9CCF95F75EDE}" dt="2019-10-22T09:52:50.827" v="500" actId="123"/>
        <pc:sldMkLst>
          <pc:docMk/>
          <pc:sldMk cId="2575270511" sldId="258"/>
        </pc:sldMkLst>
        <pc:spChg chg="mod">
          <ac:chgData name="Marie Servais" userId="49c7a879ea3ff795" providerId="LiveId" clId="{2D7BE9EB-1F84-4FAD-90C0-9CCF95F75EDE}" dt="2019-10-22T09:52:50.827" v="500" actId="123"/>
          <ac:spMkLst>
            <pc:docMk/>
            <pc:sldMk cId="2575270511" sldId="258"/>
            <ac:spMk id="3" creationId="{529D5DD1-9420-42E1-8FCB-1A37AD8D52DC}"/>
          </ac:spMkLst>
        </pc:spChg>
      </pc:sldChg>
      <pc:sldChg chg="modSp">
        <pc:chgData name="Marie Servais" userId="49c7a879ea3ff795" providerId="LiveId" clId="{2D7BE9EB-1F84-4FAD-90C0-9CCF95F75EDE}" dt="2019-10-22T09:53:12.368" v="506" actId="1076"/>
        <pc:sldMkLst>
          <pc:docMk/>
          <pc:sldMk cId="670754113" sldId="259"/>
        </pc:sldMkLst>
        <pc:spChg chg="mod">
          <ac:chgData name="Marie Servais" userId="49c7a879ea3ff795" providerId="LiveId" clId="{2D7BE9EB-1F84-4FAD-90C0-9CCF95F75EDE}" dt="2019-10-22T09:53:12.368" v="506" actId="1076"/>
          <ac:spMkLst>
            <pc:docMk/>
            <pc:sldMk cId="670754113" sldId="259"/>
            <ac:spMk id="3" creationId="{A1EB9187-6BF5-4CEB-BCC7-2A22EBCF8EEE}"/>
          </ac:spMkLst>
        </pc:spChg>
      </pc:sldChg>
      <pc:sldChg chg="modSp">
        <pc:chgData name="Marie Servais" userId="49c7a879ea3ff795" providerId="LiveId" clId="{2D7BE9EB-1F84-4FAD-90C0-9CCF95F75EDE}" dt="2019-10-22T09:54:49.668" v="528" actId="1076"/>
        <pc:sldMkLst>
          <pc:docMk/>
          <pc:sldMk cId="4095292707" sldId="260"/>
        </pc:sldMkLst>
        <pc:spChg chg="mod">
          <ac:chgData name="Marie Servais" userId="49c7a879ea3ff795" providerId="LiveId" clId="{2D7BE9EB-1F84-4FAD-90C0-9CCF95F75EDE}" dt="2019-10-22T09:53:45.640" v="508" actId="122"/>
          <ac:spMkLst>
            <pc:docMk/>
            <pc:sldMk cId="4095292707" sldId="260"/>
            <ac:spMk id="2" creationId="{237EEFC7-F412-45C3-92EE-C1551B9087AD}"/>
          </ac:spMkLst>
        </pc:spChg>
        <pc:spChg chg="mod">
          <ac:chgData name="Marie Servais" userId="49c7a879ea3ff795" providerId="LiveId" clId="{2D7BE9EB-1F84-4FAD-90C0-9CCF95F75EDE}" dt="2019-10-22T09:54:49.668" v="528" actId="1076"/>
          <ac:spMkLst>
            <pc:docMk/>
            <pc:sldMk cId="4095292707" sldId="260"/>
            <ac:spMk id="3" creationId="{3E2A03F2-C8B8-47BD-94B5-56205CA1F6DE}"/>
          </ac:spMkLst>
        </pc:spChg>
      </pc:sldChg>
      <pc:sldChg chg="modSp">
        <pc:chgData name="Marie Servais" userId="49c7a879ea3ff795" providerId="LiveId" clId="{2D7BE9EB-1F84-4FAD-90C0-9CCF95F75EDE}" dt="2019-10-22T09:56:00.825" v="540" actId="123"/>
        <pc:sldMkLst>
          <pc:docMk/>
          <pc:sldMk cId="1073255222" sldId="261"/>
        </pc:sldMkLst>
        <pc:spChg chg="mod">
          <ac:chgData name="Marie Servais" userId="49c7a879ea3ff795" providerId="LiveId" clId="{2D7BE9EB-1F84-4FAD-90C0-9CCF95F75EDE}" dt="2019-10-22T09:56:00.825" v="540" actId="123"/>
          <ac:spMkLst>
            <pc:docMk/>
            <pc:sldMk cId="1073255222" sldId="261"/>
            <ac:spMk id="3" creationId="{73A14B9F-C412-4406-A012-0265ED4A00EF}"/>
          </ac:spMkLst>
        </pc:spChg>
      </pc:sldChg>
      <pc:sldChg chg="modSp">
        <pc:chgData name="Marie Servais" userId="49c7a879ea3ff795" providerId="LiveId" clId="{2D7BE9EB-1F84-4FAD-90C0-9CCF95F75EDE}" dt="2019-10-22T09:56:18.786" v="544" actId="403"/>
        <pc:sldMkLst>
          <pc:docMk/>
          <pc:sldMk cId="1572153159" sldId="262"/>
        </pc:sldMkLst>
        <pc:spChg chg="mod">
          <ac:chgData name="Marie Servais" userId="49c7a879ea3ff795" providerId="LiveId" clId="{2D7BE9EB-1F84-4FAD-90C0-9CCF95F75EDE}" dt="2019-10-22T09:56:18.786" v="544" actId="403"/>
          <ac:spMkLst>
            <pc:docMk/>
            <pc:sldMk cId="1572153159" sldId="262"/>
            <ac:spMk id="3" creationId="{50FCAE1A-6654-4D56-B6C8-C0858EFD1B65}"/>
          </ac:spMkLst>
        </pc:spChg>
      </pc:sldChg>
      <pc:sldChg chg="modSp">
        <pc:chgData name="Marie Servais" userId="49c7a879ea3ff795" providerId="LiveId" clId="{2D7BE9EB-1F84-4FAD-90C0-9CCF95F75EDE}" dt="2019-10-22T09:57:57.377" v="551" actId="1076"/>
        <pc:sldMkLst>
          <pc:docMk/>
          <pc:sldMk cId="3099460740" sldId="263"/>
        </pc:sldMkLst>
        <pc:spChg chg="mod">
          <ac:chgData name="Marie Servais" userId="49c7a879ea3ff795" providerId="LiveId" clId="{2D7BE9EB-1F84-4FAD-90C0-9CCF95F75EDE}" dt="2019-10-22T09:57:47.090" v="547" actId="403"/>
          <ac:spMkLst>
            <pc:docMk/>
            <pc:sldMk cId="3099460740" sldId="263"/>
            <ac:spMk id="2" creationId="{DC6B5C2B-94A2-4953-89E9-6966EB3BBB2D}"/>
          </ac:spMkLst>
        </pc:spChg>
        <pc:spChg chg="mod">
          <ac:chgData name="Marie Servais" userId="49c7a879ea3ff795" providerId="LiveId" clId="{2D7BE9EB-1F84-4FAD-90C0-9CCF95F75EDE}" dt="2019-10-22T09:57:57.377" v="551" actId="1076"/>
          <ac:spMkLst>
            <pc:docMk/>
            <pc:sldMk cId="3099460740" sldId="263"/>
            <ac:spMk id="3" creationId="{6825AC17-099F-40A1-82DC-DA1563908D16}"/>
          </ac:spMkLst>
        </pc:spChg>
      </pc:sldChg>
      <pc:sldChg chg="modSp">
        <pc:chgData name="Marie Servais" userId="49c7a879ea3ff795" providerId="LiveId" clId="{2D7BE9EB-1F84-4FAD-90C0-9CCF95F75EDE}" dt="2019-10-22T09:58:17.276" v="558" actId="1076"/>
        <pc:sldMkLst>
          <pc:docMk/>
          <pc:sldMk cId="97578083" sldId="264"/>
        </pc:sldMkLst>
        <pc:spChg chg="mod">
          <ac:chgData name="Marie Servais" userId="49c7a879ea3ff795" providerId="LiveId" clId="{2D7BE9EB-1F84-4FAD-90C0-9CCF95F75EDE}" dt="2019-10-22T09:58:17.276" v="558" actId="1076"/>
          <ac:spMkLst>
            <pc:docMk/>
            <pc:sldMk cId="97578083" sldId="264"/>
            <ac:spMk id="3" creationId="{41EAD28E-4803-4C03-A548-222CF3EAEF38}"/>
          </ac:spMkLst>
        </pc:spChg>
      </pc:sldChg>
      <pc:sldChg chg="modSp">
        <pc:chgData name="Marie Servais" userId="49c7a879ea3ff795" providerId="LiveId" clId="{2D7BE9EB-1F84-4FAD-90C0-9CCF95F75EDE}" dt="2019-10-22T09:58:40.718" v="562" actId="1076"/>
        <pc:sldMkLst>
          <pc:docMk/>
          <pc:sldMk cId="1961965278" sldId="265"/>
        </pc:sldMkLst>
        <pc:spChg chg="mod">
          <ac:chgData name="Marie Servais" userId="49c7a879ea3ff795" providerId="LiveId" clId="{2D7BE9EB-1F84-4FAD-90C0-9CCF95F75EDE}" dt="2019-10-22T09:00:29.673" v="2"/>
          <ac:spMkLst>
            <pc:docMk/>
            <pc:sldMk cId="1961965278" sldId="265"/>
            <ac:spMk id="2" creationId="{41530E2D-B39A-4D35-BC04-766DA144F2D0}"/>
          </ac:spMkLst>
        </pc:spChg>
        <pc:spChg chg="mod">
          <ac:chgData name="Marie Servais" userId="49c7a879ea3ff795" providerId="LiveId" clId="{2D7BE9EB-1F84-4FAD-90C0-9CCF95F75EDE}" dt="2019-10-22T09:58:40.718" v="562" actId="1076"/>
          <ac:spMkLst>
            <pc:docMk/>
            <pc:sldMk cId="1961965278" sldId="265"/>
            <ac:spMk id="3" creationId="{E7BF1C2B-6B7B-4BD7-A882-10D2298D34E8}"/>
          </ac:spMkLst>
        </pc:spChg>
      </pc:sldChg>
      <pc:sldChg chg="modSp add">
        <pc:chgData name="Marie Servais" userId="49c7a879ea3ff795" providerId="LiveId" clId="{2D7BE9EB-1F84-4FAD-90C0-9CCF95F75EDE}" dt="2019-10-22T09:59:12.814" v="566" actId="1076"/>
        <pc:sldMkLst>
          <pc:docMk/>
          <pc:sldMk cId="3210060671" sldId="266"/>
        </pc:sldMkLst>
        <pc:spChg chg="mod">
          <ac:chgData name="Marie Servais" userId="49c7a879ea3ff795" providerId="LiveId" clId="{2D7BE9EB-1F84-4FAD-90C0-9CCF95F75EDE}" dt="2019-10-22T09:04:11.791" v="67" actId="20577"/>
          <ac:spMkLst>
            <pc:docMk/>
            <pc:sldMk cId="3210060671" sldId="266"/>
            <ac:spMk id="2" creationId="{92F0F4B0-8BFF-41A6-8B28-170CC1639A87}"/>
          </ac:spMkLst>
        </pc:spChg>
        <pc:spChg chg="mod">
          <ac:chgData name="Marie Servais" userId="49c7a879ea3ff795" providerId="LiveId" clId="{2D7BE9EB-1F84-4FAD-90C0-9CCF95F75EDE}" dt="2019-10-22T09:59:12.814" v="566" actId="1076"/>
          <ac:spMkLst>
            <pc:docMk/>
            <pc:sldMk cId="3210060671" sldId="266"/>
            <ac:spMk id="3" creationId="{19349A1F-C1A3-447B-8974-861187F0FD21}"/>
          </ac:spMkLst>
        </pc:spChg>
      </pc:sldChg>
      <pc:sldChg chg="modSp add">
        <pc:chgData name="Marie Servais" userId="49c7a879ea3ff795" providerId="LiveId" clId="{2D7BE9EB-1F84-4FAD-90C0-9CCF95F75EDE}" dt="2019-10-22T09:59:53.804" v="573" actId="14100"/>
        <pc:sldMkLst>
          <pc:docMk/>
          <pc:sldMk cId="2558772233" sldId="267"/>
        </pc:sldMkLst>
        <pc:spChg chg="mod">
          <ac:chgData name="Marie Servais" userId="49c7a879ea3ff795" providerId="LiveId" clId="{2D7BE9EB-1F84-4FAD-90C0-9CCF95F75EDE}" dt="2019-10-22T09:59:39.072" v="568" actId="123"/>
          <ac:spMkLst>
            <pc:docMk/>
            <pc:sldMk cId="2558772233" sldId="267"/>
            <ac:spMk id="2" creationId="{8705AADA-ACC0-4923-894B-C70B3E6621ED}"/>
          </ac:spMkLst>
        </pc:spChg>
        <pc:spChg chg="mod">
          <ac:chgData name="Marie Servais" userId="49c7a879ea3ff795" providerId="LiveId" clId="{2D7BE9EB-1F84-4FAD-90C0-9CCF95F75EDE}" dt="2019-10-22T09:59:53.804" v="573" actId="14100"/>
          <ac:spMkLst>
            <pc:docMk/>
            <pc:sldMk cId="2558772233" sldId="267"/>
            <ac:spMk id="3" creationId="{01E29637-B0C3-4699-B735-E34B936676B2}"/>
          </ac:spMkLst>
        </pc:spChg>
      </pc:sldChg>
      <pc:sldChg chg="modSp add">
        <pc:chgData name="Marie Servais" userId="49c7a879ea3ff795" providerId="LiveId" clId="{2D7BE9EB-1F84-4FAD-90C0-9CCF95F75EDE}" dt="2019-10-22T10:00:28.407" v="585" actId="1076"/>
        <pc:sldMkLst>
          <pc:docMk/>
          <pc:sldMk cId="2198202201" sldId="268"/>
        </pc:sldMkLst>
        <pc:spChg chg="mod">
          <ac:chgData name="Marie Servais" userId="49c7a879ea3ff795" providerId="LiveId" clId="{2D7BE9EB-1F84-4FAD-90C0-9CCF95F75EDE}" dt="2019-10-22T09:13:25.961" v="286" actId="20577"/>
          <ac:spMkLst>
            <pc:docMk/>
            <pc:sldMk cId="2198202201" sldId="268"/>
            <ac:spMk id="2" creationId="{AB182E72-CEF8-415C-8742-285DF5E842FC}"/>
          </ac:spMkLst>
        </pc:spChg>
        <pc:spChg chg="mod">
          <ac:chgData name="Marie Servais" userId="49c7a879ea3ff795" providerId="LiveId" clId="{2D7BE9EB-1F84-4FAD-90C0-9CCF95F75EDE}" dt="2019-10-22T10:00:28.407" v="585" actId="1076"/>
          <ac:spMkLst>
            <pc:docMk/>
            <pc:sldMk cId="2198202201" sldId="268"/>
            <ac:spMk id="3" creationId="{B585314D-54C6-44A3-A59C-070430BBD5B0}"/>
          </ac:spMkLst>
        </pc:spChg>
      </pc:sldChg>
      <pc:sldChg chg="modSp add">
        <pc:chgData name="Marie Servais" userId="49c7a879ea3ff795" providerId="LiveId" clId="{2D7BE9EB-1F84-4FAD-90C0-9CCF95F75EDE}" dt="2019-10-22T10:01:13.672" v="605" actId="20577"/>
        <pc:sldMkLst>
          <pc:docMk/>
          <pc:sldMk cId="1243656221" sldId="269"/>
        </pc:sldMkLst>
        <pc:spChg chg="mod">
          <ac:chgData name="Marie Servais" userId="49c7a879ea3ff795" providerId="LiveId" clId="{2D7BE9EB-1F84-4FAD-90C0-9CCF95F75EDE}" dt="2019-10-22T10:00:34.371" v="586" actId="123"/>
          <ac:spMkLst>
            <pc:docMk/>
            <pc:sldMk cId="1243656221" sldId="269"/>
            <ac:spMk id="2" creationId="{6A5A728A-768E-456C-9B11-84F5367FB84F}"/>
          </ac:spMkLst>
        </pc:spChg>
        <pc:spChg chg="mod">
          <ac:chgData name="Marie Servais" userId="49c7a879ea3ff795" providerId="LiveId" clId="{2D7BE9EB-1F84-4FAD-90C0-9CCF95F75EDE}" dt="2019-10-22T10:01:13.672" v="605" actId="20577"/>
          <ac:spMkLst>
            <pc:docMk/>
            <pc:sldMk cId="1243656221" sldId="269"/>
            <ac:spMk id="3" creationId="{09E432BA-B41A-401A-B9D3-8279A27F8A0B}"/>
          </ac:spMkLst>
        </pc:spChg>
      </pc:sldChg>
      <pc:sldChg chg="add">
        <pc:chgData name="Marie Servais" userId="49c7a879ea3ff795" providerId="LiveId" clId="{2D7BE9EB-1F84-4FAD-90C0-9CCF95F75EDE}" dt="2019-10-24T10:51:39.864" v="610"/>
        <pc:sldMkLst>
          <pc:docMk/>
          <pc:sldMk cId="667860465" sldId="27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3E285DF8-9B2C-421A-9A13-3E8C189367EB}" type="datetimeFigureOut">
              <a:rPr lang="fr-BE" smtClean="0"/>
              <a:t>24-10-19</a:t>
            </a:fld>
            <a:endParaRPr lang="fr-BE"/>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fr-BE"/>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34B048FD-7902-4448-872E-A5B6CC666B0B}" type="slidenum">
              <a:rPr lang="fr-BE" smtClean="0"/>
              <a:t>‹N°›</a:t>
            </a:fld>
            <a:endParaRPr lang="fr-BE"/>
          </a:p>
        </p:txBody>
      </p:sp>
    </p:spTree>
    <p:extLst>
      <p:ext uri="{BB962C8B-B14F-4D97-AF65-F5344CB8AC3E}">
        <p14:creationId xmlns:p14="http://schemas.microsoft.com/office/powerpoint/2010/main" val="47839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E285DF8-9B2C-421A-9A13-3E8C189367EB}" type="datetimeFigureOut">
              <a:rPr lang="fr-BE" smtClean="0"/>
              <a:t>24-10-19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4B048FD-7902-4448-872E-A5B6CC666B0B}" type="slidenum">
              <a:rPr lang="fr-BE" smtClean="0"/>
              <a:t>‹N°›</a:t>
            </a:fld>
            <a:endParaRPr lang="fr-BE"/>
          </a:p>
        </p:txBody>
      </p:sp>
    </p:spTree>
    <p:extLst>
      <p:ext uri="{BB962C8B-B14F-4D97-AF65-F5344CB8AC3E}">
        <p14:creationId xmlns:p14="http://schemas.microsoft.com/office/powerpoint/2010/main" val="995596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E285DF8-9B2C-421A-9A13-3E8C189367EB}" type="datetimeFigureOut">
              <a:rPr lang="fr-BE" smtClean="0"/>
              <a:t>24-10-19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4B048FD-7902-4448-872E-A5B6CC666B0B}" type="slidenum">
              <a:rPr lang="fr-BE" smtClean="0"/>
              <a:t>‹N°›</a:t>
            </a:fld>
            <a:endParaRPr lang="fr-BE"/>
          </a:p>
        </p:txBody>
      </p:sp>
    </p:spTree>
    <p:extLst>
      <p:ext uri="{BB962C8B-B14F-4D97-AF65-F5344CB8AC3E}">
        <p14:creationId xmlns:p14="http://schemas.microsoft.com/office/powerpoint/2010/main" val="3875304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E285DF8-9B2C-421A-9A13-3E8C189367EB}" type="datetimeFigureOut">
              <a:rPr lang="fr-BE" smtClean="0"/>
              <a:t>24-10-19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4B048FD-7902-4448-872E-A5B6CC666B0B}" type="slidenum">
              <a:rPr lang="fr-BE" smtClean="0"/>
              <a:t>‹N°›</a:t>
            </a:fld>
            <a:endParaRPr lang="fr-BE"/>
          </a:p>
        </p:txBody>
      </p:sp>
    </p:spTree>
    <p:extLst>
      <p:ext uri="{BB962C8B-B14F-4D97-AF65-F5344CB8AC3E}">
        <p14:creationId xmlns:p14="http://schemas.microsoft.com/office/powerpoint/2010/main" val="248708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fr-FR"/>
              <a:t>Modifiez le style du titre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E285DF8-9B2C-421A-9A13-3E8C189367EB}" type="datetimeFigureOut">
              <a:rPr lang="fr-BE" smtClean="0"/>
              <a:t>24-10-19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4B048FD-7902-4448-872E-A5B6CC666B0B}" type="slidenum">
              <a:rPr lang="fr-BE" smtClean="0"/>
              <a:t>‹N°›</a:t>
            </a:fld>
            <a:endParaRPr lang="fr-BE"/>
          </a:p>
        </p:txBody>
      </p:sp>
    </p:spTree>
    <p:extLst>
      <p:ext uri="{BB962C8B-B14F-4D97-AF65-F5344CB8AC3E}">
        <p14:creationId xmlns:p14="http://schemas.microsoft.com/office/powerpoint/2010/main" val="95667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E285DF8-9B2C-421A-9A13-3E8C189367EB}" type="datetimeFigureOut">
              <a:rPr lang="fr-BE" smtClean="0"/>
              <a:t>24-10-19</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34B048FD-7902-4448-872E-A5B6CC666B0B}" type="slidenum">
              <a:rPr lang="fr-BE" smtClean="0"/>
              <a:t>‹N°›</a:t>
            </a:fld>
            <a:endParaRPr lang="fr-BE"/>
          </a:p>
        </p:txBody>
      </p:sp>
    </p:spTree>
    <p:extLst>
      <p:ext uri="{BB962C8B-B14F-4D97-AF65-F5344CB8AC3E}">
        <p14:creationId xmlns:p14="http://schemas.microsoft.com/office/powerpoint/2010/main" val="3043952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E285DF8-9B2C-421A-9A13-3E8C189367EB}" type="datetimeFigureOut">
              <a:rPr lang="fr-BE" smtClean="0"/>
              <a:t>24-10-19</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34B048FD-7902-4448-872E-A5B6CC666B0B}" type="slidenum">
              <a:rPr lang="fr-BE" smtClean="0"/>
              <a:t>‹N°›</a:t>
            </a:fld>
            <a:endParaRPr lang="fr-BE"/>
          </a:p>
        </p:txBody>
      </p:sp>
    </p:spTree>
    <p:extLst>
      <p:ext uri="{BB962C8B-B14F-4D97-AF65-F5344CB8AC3E}">
        <p14:creationId xmlns:p14="http://schemas.microsoft.com/office/powerpoint/2010/main" val="2561313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E285DF8-9B2C-421A-9A13-3E8C189367EB}" type="datetimeFigureOut">
              <a:rPr lang="fr-BE" smtClean="0"/>
              <a:t>24-10-19</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34B048FD-7902-4448-872E-A5B6CC666B0B}" type="slidenum">
              <a:rPr lang="fr-BE" smtClean="0"/>
              <a:t>‹N°›</a:t>
            </a:fld>
            <a:endParaRPr lang="fr-BE"/>
          </a:p>
        </p:txBody>
      </p:sp>
    </p:spTree>
    <p:extLst>
      <p:ext uri="{BB962C8B-B14F-4D97-AF65-F5344CB8AC3E}">
        <p14:creationId xmlns:p14="http://schemas.microsoft.com/office/powerpoint/2010/main" val="3513075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285DF8-9B2C-421A-9A13-3E8C189367EB}" type="datetimeFigureOut">
              <a:rPr lang="fr-BE" smtClean="0"/>
              <a:t>24-10-19</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34B048FD-7902-4448-872E-A5B6CC666B0B}" type="slidenum">
              <a:rPr lang="fr-BE" smtClean="0"/>
              <a:t>‹N°›</a:t>
            </a:fld>
            <a:endParaRPr lang="fr-BE"/>
          </a:p>
        </p:txBody>
      </p:sp>
    </p:spTree>
    <p:extLst>
      <p:ext uri="{BB962C8B-B14F-4D97-AF65-F5344CB8AC3E}">
        <p14:creationId xmlns:p14="http://schemas.microsoft.com/office/powerpoint/2010/main" val="3779119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fr-FR"/>
              <a:t>Cliquez pour modifier les styles du texte du masque</a:t>
            </a:r>
          </a:p>
        </p:txBody>
      </p:sp>
      <p:sp>
        <p:nvSpPr>
          <p:cNvPr id="5" name="Date Placeholder 4"/>
          <p:cNvSpPr>
            <a:spLocks noGrp="1"/>
          </p:cNvSpPr>
          <p:nvPr>
            <p:ph type="dt" sz="half" idx="10"/>
          </p:nvPr>
        </p:nvSpPr>
        <p:spPr/>
        <p:txBody>
          <a:bodyPr/>
          <a:lstStyle/>
          <a:p>
            <a:fld id="{3E285DF8-9B2C-421A-9A13-3E8C189367EB}" type="datetimeFigureOut">
              <a:rPr lang="fr-BE" smtClean="0"/>
              <a:t>24-10-19</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34B048FD-7902-4448-872E-A5B6CC666B0B}" type="slidenum">
              <a:rPr lang="fr-BE" smtClean="0"/>
              <a:t>‹N°›</a:t>
            </a:fld>
            <a:endParaRPr lang="fr-BE"/>
          </a:p>
        </p:txBody>
      </p:sp>
    </p:spTree>
    <p:extLst>
      <p:ext uri="{BB962C8B-B14F-4D97-AF65-F5344CB8AC3E}">
        <p14:creationId xmlns:p14="http://schemas.microsoft.com/office/powerpoint/2010/main" val="1946164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3E285DF8-9B2C-421A-9A13-3E8C189367EB}" type="datetimeFigureOut">
              <a:rPr lang="fr-BE" smtClean="0"/>
              <a:t>24-10-19</a:t>
            </a:fld>
            <a:endParaRPr lang="fr-BE"/>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fr-BE"/>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34B048FD-7902-4448-872E-A5B6CC666B0B}" type="slidenum">
              <a:rPr lang="fr-BE" smtClean="0"/>
              <a:t>‹N°›</a:t>
            </a:fld>
            <a:endParaRPr lang="fr-BE"/>
          </a:p>
        </p:txBody>
      </p:sp>
    </p:spTree>
    <p:extLst>
      <p:ext uri="{BB962C8B-B14F-4D97-AF65-F5344CB8AC3E}">
        <p14:creationId xmlns:p14="http://schemas.microsoft.com/office/powerpoint/2010/main" val="1507700308"/>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3E285DF8-9B2C-421A-9A13-3E8C189367EB}" type="datetimeFigureOut">
              <a:rPr lang="fr-BE" smtClean="0"/>
              <a:t>24-10-19</a:t>
            </a:fld>
            <a:endParaRPr lang="fr-BE"/>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fr-BE"/>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34B048FD-7902-4448-872E-A5B6CC666B0B}" type="slidenum">
              <a:rPr lang="fr-BE" smtClean="0"/>
              <a:t>‹N°›</a:t>
            </a:fld>
            <a:endParaRPr lang="fr-BE"/>
          </a:p>
        </p:txBody>
      </p:sp>
    </p:spTree>
    <p:extLst>
      <p:ext uri="{BB962C8B-B14F-4D97-AF65-F5344CB8AC3E}">
        <p14:creationId xmlns:p14="http://schemas.microsoft.com/office/powerpoint/2010/main" val="3551079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A7A40C-FD12-4EEA-AC2A-A019470DB650}"/>
              </a:ext>
            </a:extLst>
          </p:cNvPr>
          <p:cNvSpPr>
            <a:spLocks noGrp="1"/>
          </p:cNvSpPr>
          <p:nvPr>
            <p:ph type="ctrTitle"/>
          </p:nvPr>
        </p:nvSpPr>
        <p:spPr/>
        <p:txBody>
          <a:bodyPr>
            <a:normAutofit/>
          </a:bodyPr>
          <a:lstStyle/>
          <a:p>
            <a:r>
              <a:rPr lang="en-GB" dirty="0">
                <a:latin typeface="Arial Nova Cond Light" panose="020B0306020202020204" pitchFamily="34" charset="0"/>
              </a:rPr>
              <a:t>Freedom of expression under Belgian law</a:t>
            </a:r>
            <a:endParaRPr lang="fr-BE" dirty="0">
              <a:latin typeface="Arial Nova Cond Light" panose="020B0306020202020204" pitchFamily="34" charset="0"/>
            </a:endParaRPr>
          </a:p>
        </p:txBody>
      </p:sp>
      <p:sp>
        <p:nvSpPr>
          <p:cNvPr id="3" name="Sous-titre 2">
            <a:extLst>
              <a:ext uri="{FF2B5EF4-FFF2-40B4-BE49-F238E27FC236}">
                <a16:creationId xmlns:a16="http://schemas.microsoft.com/office/drawing/2014/main" id="{E5ABCA8C-7A4B-471B-B882-079777B02BA1}"/>
              </a:ext>
            </a:extLst>
          </p:cNvPr>
          <p:cNvSpPr>
            <a:spLocks noGrp="1"/>
          </p:cNvSpPr>
          <p:nvPr>
            <p:ph type="subTitle" idx="1"/>
          </p:nvPr>
        </p:nvSpPr>
        <p:spPr>
          <a:xfrm>
            <a:off x="8610599" y="4907756"/>
            <a:ext cx="3400425" cy="1655762"/>
          </a:xfrm>
        </p:spPr>
        <p:txBody>
          <a:bodyPr>
            <a:normAutofit/>
          </a:bodyPr>
          <a:lstStyle/>
          <a:p>
            <a:r>
              <a:rPr lang="fr-BE" dirty="0">
                <a:latin typeface="Arial Nova Cond Light" panose="020B0306020202020204" pitchFamily="34" charset="0"/>
              </a:rPr>
              <a:t>Marie Servais</a:t>
            </a:r>
          </a:p>
          <a:p>
            <a:r>
              <a:rPr lang="fr-BE" sz="2000" dirty="0" err="1">
                <a:latin typeface="Arial Nova Cond Light" panose="020B0306020202020204" pitchFamily="34" charset="0"/>
              </a:rPr>
              <a:t>Research</a:t>
            </a:r>
            <a:r>
              <a:rPr lang="fr-BE" sz="2000" dirty="0">
                <a:latin typeface="Arial Nova Cond Light" panose="020B0306020202020204" pitchFamily="34" charset="0"/>
              </a:rPr>
              <a:t> Assistant at the Public and </a:t>
            </a:r>
            <a:r>
              <a:rPr lang="fr-BE" sz="2000" dirty="0" err="1">
                <a:latin typeface="Arial Nova Cond Light" panose="020B0306020202020204" pitchFamily="34" charset="0"/>
              </a:rPr>
              <a:t>Constitutional</a:t>
            </a:r>
            <a:r>
              <a:rPr lang="fr-BE" sz="2000" dirty="0">
                <a:latin typeface="Arial Nova Cond Light" panose="020B0306020202020204" pitchFamily="34" charset="0"/>
              </a:rPr>
              <a:t> </a:t>
            </a:r>
            <a:r>
              <a:rPr lang="fr-BE" sz="2000" dirty="0" err="1">
                <a:latin typeface="Arial Nova Cond Light" panose="020B0306020202020204" pitchFamily="34" charset="0"/>
              </a:rPr>
              <a:t>law</a:t>
            </a:r>
            <a:r>
              <a:rPr lang="fr-BE" sz="2000" dirty="0">
                <a:latin typeface="Arial Nova Cond Light" panose="020B0306020202020204" pitchFamily="34" charset="0"/>
              </a:rPr>
              <a:t> </a:t>
            </a:r>
            <a:r>
              <a:rPr lang="fr-BE" sz="2000" dirty="0" err="1">
                <a:latin typeface="Arial Nova Cond Light" panose="020B0306020202020204" pitchFamily="34" charset="0"/>
              </a:rPr>
              <a:t>department</a:t>
            </a:r>
            <a:r>
              <a:rPr lang="fr-BE" sz="2000" dirty="0">
                <a:latin typeface="Arial Nova Cond Light" panose="020B0306020202020204" pitchFamily="34" charset="0"/>
              </a:rPr>
              <a:t> of the </a:t>
            </a:r>
            <a:r>
              <a:rPr lang="fr-BE" sz="2000" dirty="0" err="1">
                <a:latin typeface="Arial Nova Cond Light" panose="020B0306020202020204" pitchFamily="34" charset="0"/>
              </a:rPr>
              <a:t>University</a:t>
            </a:r>
            <a:r>
              <a:rPr lang="fr-BE" sz="2000" dirty="0">
                <a:latin typeface="Arial Nova Cond Light" panose="020B0306020202020204" pitchFamily="34" charset="0"/>
              </a:rPr>
              <a:t> of Liège</a:t>
            </a:r>
          </a:p>
        </p:txBody>
      </p:sp>
    </p:spTree>
    <p:extLst>
      <p:ext uri="{BB962C8B-B14F-4D97-AF65-F5344CB8AC3E}">
        <p14:creationId xmlns:p14="http://schemas.microsoft.com/office/powerpoint/2010/main" val="4157406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530E2D-B39A-4D35-BC04-766DA144F2D0}"/>
              </a:ext>
            </a:extLst>
          </p:cNvPr>
          <p:cNvSpPr>
            <a:spLocks noGrp="1"/>
          </p:cNvSpPr>
          <p:nvPr>
            <p:ph type="title"/>
          </p:nvPr>
        </p:nvSpPr>
        <p:spPr/>
        <p:txBody>
          <a:bodyPr/>
          <a:lstStyle/>
          <a:p>
            <a:r>
              <a:rPr lang="fr-BE" dirty="0" err="1"/>
              <a:t>Slander</a:t>
            </a:r>
            <a:r>
              <a:rPr lang="fr-BE" dirty="0"/>
              <a:t> and </a:t>
            </a:r>
            <a:r>
              <a:rPr lang="fr-BE" dirty="0" err="1"/>
              <a:t>defamation</a:t>
            </a:r>
            <a:endParaRPr lang="fr-BE" dirty="0"/>
          </a:p>
        </p:txBody>
      </p:sp>
      <p:sp>
        <p:nvSpPr>
          <p:cNvPr id="3" name="Espace réservé du contenu 2">
            <a:extLst>
              <a:ext uri="{FF2B5EF4-FFF2-40B4-BE49-F238E27FC236}">
                <a16:creationId xmlns:a16="http://schemas.microsoft.com/office/drawing/2014/main" id="{E7BF1C2B-6B7B-4BD7-A882-10D2298D34E8}"/>
              </a:ext>
            </a:extLst>
          </p:cNvPr>
          <p:cNvSpPr>
            <a:spLocks noGrp="1"/>
          </p:cNvSpPr>
          <p:nvPr>
            <p:ph idx="1"/>
          </p:nvPr>
        </p:nvSpPr>
        <p:spPr>
          <a:xfrm>
            <a:off x="676274" y="2440305"/>
            <a:ext cx="10753725" cy="3766185"/>
          </a:xfrm>
        </p:spPr>
        <p:txBody>
          <a:bodyPr/>
          <a:lstStyle/>
          <a:p>
            <a:pPr marL="514350" indent="-514350" algn="just">
              <a:buAutoNum type="arabicPeriod"/>
            </a:pPr>
            <a:r>
              <a:rPr lang="en-GB" sz="2800" dirty="0">
                <a:latin typeface="Arial Nova Cond Light" panose="020B0306020202020204" pitchFamily="34" charset="0"/>
              </a:rPr>
              <a:t>The imputation of a specific fact to a specified person</a:t>
            </a:r>
          </a:p>
          <a:p>
            <a:pPr marL="514350" indent="-514350" algn="just">
              <a:buAutoNum type="arabicPeriod"/>
            </a:pPr>
            <a:r>
              <a:rPr lang="en-GB" sz="2800" dirty="0">
                <a:latin typeface="Arial Nova Cond Light" panose="020B0306020202020204" pitchFamily="34" charset="0"/>
              </a:rPr>
              <a:t>An act likely to damage the honour of the latter or to expose it to public contempt </a:t>
            </a:r>
          </a:p>
          <a:p>
            <a:pPr marL="514350" indent="-514350" algn="just">
              <a:buAutoNum type="arabicPeriod"/>
            </a:pPr>
            <a:r>
              <a:rPr lang="en-GB" sz="2800" dirty="0">
                <a:latin typeface="Arial Nova Cond Light" panose="020B0306020202020204" pitchFamily="34" charset="0"/>
              </a:rPr>
              <a:t>A fact for which legal proof is not provided or for which the law does not admit the proof </a:t>
            </a:r>
          </a:p>
          <a:p>
            <a:pPr marL="514350" indent="-514350" algn="just">
              <a:buAutoNum type="arabicPeriod"/>
            </a:pPr>
            <a:r>
              <a:rPr lang="en-GB" sz="2800" dirty="0">
                <a:latin typeface="Arial Nova Cond Light" panose="020B0306020202020204" pitchFamily="34" charset="0"/>
              </a:rPr>
              <a:t>A malicious intention </a:t>
            </a:r>
          </a:p>
          <a:p>
            <a:pPr marL="514350" indent="-514350" algn="just">
              <a:buAutoNum type="arabicPeriod"/>
            </a:pPr>
            <a:r>
              <a:rPr lang="en-GB" sz="2800" dirty="0">
                <a:latin typeface="Arial Nova Cond Light" panose="020B0306020202020204" pitchFamily="34" charset="0"/>
              </a:rPr>
              <a:t>The disclosure of the imputation </a:t>
            </a:r>
            <a:endParaRPr lang="fr-BE" sz="2800" dirty="0">
              <a:latin typeface="Arial Nova Cond Light" panose="020B0306020202020204" pitchFamily="34" charset="0"/>
            </a:endParaRPr>
          </a:p>
          <a:p>
            <a:endParaRPr lang="fr-BE" dirty="0"/>
          </a:p>
        </p:txBody>
      </p:sp>
    </p:spTree>
    <p:extLst>
      <p:ext uri="{BB962C8B-B14F-4D97-AF65-F5344CB8AC3E}">
        <p14:creationId xmlns:p14="http://schemas.microsoft.com/office/powerpoint/2010/main" val="1961965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F0F4B0-8BFF-41A6-8B28-170CC1639A87}"/>
              </a:ext>
            </a:extLst>
          </p:cNvPr>
          <p:cNvSpPr>
            <a:spLocks noGrp="1"/>
          </p:cNvSpPr>
          <p:nvPr>
            <p:ph type="title"/>
          </p:nvPr>
        </p:nvSpPr>
        <p:spPr/>
        <p:txBody>
          <a:bodyPr/>
          <a:lstStyle/>
          <a:p>
            <a:r>
              <a:rPr lang="fr-BE" dirty="0"/>
              <a:t>Tort </a:t>
            </a:r>
            <a:r>
              <a:rPr lang="fr-BE" dirty="0" err="1"/>
              <a:t>law</a:t>
            </a:r>
            <a:endParaRPr lang="fr-BE" dirty="0"/>
          </a:p>
        </p:txBody>
      </p:sp>
      <p:sp>
        <p:nvSpPr>
          <p:cNvPr id="3" name="Espace réservé du contenu 2">
            <a:extLst>
              <a:ext uri="{FF2B5EF4-FFF2-40B4-BE49-F238E27FC236}">
                <a16:creationId xmlns:a16="http://schemas.microsoft.com/office/drawing/2014/main" id="{19349A1F-C1A3-447B-8974-861187F0FD21}"/>
              </a:ext>
            </a:extLst>
          </p:cNvPr>
          <p:cNvSpPr>
            <a:spLocks noGrp="1"/>
          </p:cNvSpPr>
          <p:nvPr>
            <p:ph idx="1"/>
          </p:nvPr>
        </p:nvSpPr>
        <p:spPr>
          <a:xfrm>
            <a:off x="676274" y="2630806"/>
            <a:ext cx="10753725" cy="1836420"/>
          </a:xfrm>
        </p:spPr>
        <p:txBody>
          <a:bodyPr/>
          <a:lstStyle/>
          <a:p>
            <a:r>
              <a:rPr lang="fr-BE" sz="2800" dirty="0">
                <a:latin typeface="Arial Nova Cond Light" panose="020B0306020202020204" pitchFamily="34" charset="0"/>
              </a:rPr>
              <a:t>Article 1382 of the Civil code: </a:t>
            </a:r>
            <a:r>
              <a:rPr lang="en-GB" sz="2800" i="1" dirty="0">
                <a:latin typeface="Arial Nova Cond Light" panose="020B0306020202020204" pitchFamily="34" charset="0"/>
              </a:rPr>
              <a:t>Any act whatever of man, which causes damage to another, obliges the one by whose fault it occurred, to compensate it. </a:t>
            </a:r>
          </a:p>
          <a:p>
            <a:endParaRPr lang="fr-BE" dirty="0"/>
          </a:p>
        </p:txBody>
      </p:sp>
    </p:spTree>
    <p:extLst>
      <p:ext uri="{BB962C8B-B14F-4D97-AF65-F5344CB8AC3E}">
        <p14:creationId xmlns:p14="http://schemas.microsoft.com/office/powerpoint/2010/main" val="3210060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05AADA-ACC0-4923-894B-C70B3E6621ED}"/>
              </a:ext>
            </a:extLst>
          </p:cNvPr>
          <p:cNvSpPr>
            <a:spLocks noGrp="1"/>
          </p:cNvSpPr>
          <p:nvPr>
            <p:ph type="title"/>
          </p:nvPr>
        </p:nvSpPr>
        <p:spPr/>
        <p:txBody>
          <a:bodyPr>
            <a:normAutofit fontScale="90000"/>
          </a:bodyPr>
          <a:lstStyle/>
          <a:p>
            <a:pPr algn="just"/>
            <a:r>
              <a:rPr lang="fr-BE" dirty="0" err="1"/>
              <a:t>Act</a:t>
            </a:r>
            <a:r>
              <a:rPr lang="fr-BE" dirty="0"/>
              <a:t> of 30 July 1981 on the </a:t>
            </a:r>
            <a:r>
              <a:rPr lang="fr-BE" dirty="0" err="1"/>
              <a:t>repression</a:t>
            </a:r>
            <a:r>
              <a:rPr lang="fr-BE" dirty="0"/>
              <a:t> of certain </a:t>
            </a:r>
            <a:r>
              <a:rPr lang="fr-BE" dirty="0" err="1"/>
              <a:t>acts</a:t>
            </a:r>
            <a:r>
              <a:rPr lang="fr-BE" dirty="0"/>
              <a:t> </a:t>
            </a:r>
            <a:r>
              <a:rPr lang="fr-BE" dirty="0" err="1"/>
              <a:t>inspired</a:t>
            </a:r>
            <a:r>
              <a:rPr lang="fr-BE" dirty="0"/>
              <a:t> by </a:t>
            </a:r>
            <a:r>
              <a:rPr lang="fr-BE" dirty="0" err="1"/>
              <a:t>racism</a:t>
            </a:r>
            <a:r>
              <a:rPr lang="fr-BE" dirty="0"/>
              <a:t> or </a:t>
            </a:r>
            <a:r>
              <a:rPr lang="fr-BE" dirty="0" err="1"/>
              <a:t>xenophobia</a:t>
            </a:r>
            <a:endParaRPr lang="fr-BE" dirty="0"/>
          </a:p>
        </p:txBody>
      </p:sp>
      <p:sp>
        <p:nvSpPr>
          <p:cNvPr id="3" name="Espace réservé du contenu 2">
            <a:extLst>
              <a:ext uri="{FF2B5EF4-FFF2-40B4-BE49-F238E27FC236}">
                <a16:creationId xmlns:a16="http://schemas.microsoft.com/office/drawing/2014/main" id="{01E29637-B0C3-4699-B735-E34B936676B2}"/>
              </a:ext>
            </a:extLst>
          </p:cNvPr>
          <p:cNvSpPr>
            <a:spLocks noGrp="1"/>
          </p:cNvSpPr>
          <p:nvPr>
            <p:ph idx="1"/>
          </p:nvPr>
        </p:nvSpPr>
        <p:spPr>
          <a:xfrm>
            <a:off x="676274" y="2817177"/>
            <a:ext cx="10753725" cy="1964373"/>
          </a:xfrm>
        </p:spPr>
        <p:txBody>
          <a:bodyPr>
            <a:normAutofit/>
          </a:bodyPr>
          <a:lstStyle/>
          <a:p>
            <a:pPr algn="just"/>
            <a:r>
              <a:rPr lang="en-GB" sz="2800" dirty="0">
                <a:latin typeface="Arial Nova Cond Light" panose="020B0306020202020204" pitchFamily="34" charset="0"/>
              </a:rPr>
              <a:t>Anyone who disseminates ideas based on racial superiority or hatred and anyone who is a member of a group or association which, manifestly and repeatedly, advocates or assists discrimination or segregation on the basis of one of the protected criteria in the circumstances set out in Article 444 of the Criminal code. </a:t>
            </a:r>
            <a:endParaRPr lang="fr-BE" sz="2800" dirty="0">
              <a:latin typeface="Arial Nova Cond Light" panose="020B0306020202020204" pitchFamily="34" charset="0"/>
            </a:endParaRPr>
          </a:p>
        </p:txBody>
      </p:sp>
    </p:spTree>
    <p:extLst>
      <p:ext uri="{BB962C8B-B14F-4D97-AF65-F5344CB8AC3E}">
        <p14:creationId xmlns:p14="http://schemas.microsoft.com/office/powerpoint/2010/main" val="2558772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182E72-CEF8-415C-8742-285DF5E842FC}"/>
              </a:ext>
            </a:extLst>
          </p:cNvPr>
          <p:cNvSpPr>
            <a:spLocks noGrp="1"/>
          </p:cNvSpPr>
          <p:nvPr>
            <p:ph type="title"/>
          </p:nvPr>
        </p:nvSpPr>
        <p:spPr/>
        <p:txBody>
          <a:bodyPr/>
          <a:lstStyle/>
          <a:p>
            <a:r>
              <a:rPr lang="fr-BE" dirty="0"/>
              <a:t>The </a:t>
            </a:r>
            <a:r>
              <a:rPr lang="fr-BE" dirty="0" err="1"/>
              <a:t>Offence</a:t>
            </a:r>
            <a:r>
              <a:rPr lang="fr-BE" dirty="0"/>
              <a:t> of </a:t>
            </a:r>
            <a:r>
              <a:rPr lang="fr-BE" dirty="0" err="1"/>
              <a:t>negationism</a:t>
            </a:r>
            <a:r>
              <a:rPr lang="fr-BE" dirty="0"/>
              <a:t> (</a:t>
            </a:r>
            <a:r>
              <a:rPr lang="fr-BE" dirty="0" err="1"/>
              <a:t>Act</a:t>
            </a:r>
            <a:r>
              <a:rPr lang="fr-BE" dirty="0"/>
              <a:t> of March 23, 1995)</a:t>
            </a:r>
          </a:p>
        </p:txBody>
      </p:sp>
      <p:sp>
        <p:nvSpPr>
          <p:cNvPr id="3" name="Espace réservé du contenu 2">
            <a:extLst>
              <a:ext uri="{FF2B5EF4-FFF2-40B4-BE49-F238E27FC236}">
                <a16:creationId xmlns:a16="http://schemas.microsoft.com/office/drawing/2014/main" id="{B585314D-54C6-44A3-A59C-070430BBD5B0}"/>
              </a:ext>
            </a:extLst>
          </p:cNvPr>
          <p:cNvSpPr>
            <a:spLocks noGrp="1"/>
          </p:cNvSpPr>
          <p:nvPr>
            <p:ph idx="1"/>
          </p:nvPr>
        </p:nvSpPr>
        <p:spPr>
          <a:xfrm>
            <a:off x="676274" y="2449830"/>
            <a:ext cx="10753725" cy="3766185"/>
          </a:xfrm>
        </p:spPr>
        <p:txBody>
          <a:bodyPr>
            <a:normAutofit/>
          </a:bodyPr>
          <a:lstStyle/>
          <a:p>
            <a:pPr algn="just">
              <a:buFont typeface="Arial" panose="020B0604020202020204" pitchFamily="34" charset="0"/>
              <a:buChar char="•"/>
            </a:pPr>
            <a:r>
              <a:rPr lang="fr-BE" sz="2800" dirty="0">
                <a:latin typeface="Arial Nova Cond Light" panose="020B0306020202020204" pitchFamily="34" charset="0"/>
              </a:rPr>
              <a:t> </a:t>
            </a:r>
            <a:r>
              <a:rPr lang="fr-BE" sz="2800" dirty="0" err="1">
                <a:latin typeface="Arial Nova Cond Light" panose="020B0306020202020204" pitchFamily="34" charset="0"/>
              </a:rPr>
              <a:t>Punished</a:t>
            </a:r>
            <a:r>
              <a:rPr lang="fr-BE" sz="2800" dirty="0">
                <a:latin typeface="Arial Nova Cond Light" panose="020B0306020202020204" pitchFamily="34" charset="0"/>
              </a:rPr>
              <a:t> the </a:t>
            </a:r>
            <a:r>
              <a:rPr lang="fr-BE" sz="2800" dirty="0" err="1">
                <a:latin typeface="Arial Nova Cond Light" panose="020B0306020202020204" pitchFamily="34" charset="0"/>
              </a:rPr>
              <a:t>behaviour</a:t>
            </a:r>
            <a:r>
              <a:rPr lang="fr-BE" sz="2800" dirty="0">
                <a:latin typeface="Arial Nova Cond Light" panose="020B0306020202020204" pitchFamily="34" charset="0"/>
              </a:rPr>
              <a:t> of </a:t>
            </a:r>
            <a:r>
              <a:rPr lang="en-GB" sz="2800" dirty="0">
                <a:latin typeface="Arial Nova Cond Light" panose="020B0306020202020204" pitchFamily="34" charset="0"/>
              </a:rPr>
              <a:t>denying, minimizing, justifying or approving the genocide committed by the German National Socialist regime during World War II. </a:t>
            </a:r>
          </a:p>
          <a:p>
            <a:pPr algn="just"/>
            <a:endParaRPr lang="en-GB" sz="2800" dirty="0">
              <a:latin typeface="Arial Nova Cond Light" panose="020B0306020202020204" pitchFamily="34" charset="0"/>
            </a:endParaRPr>
          </a:p>
          <a:p>
            <a:pPr algn="just">
              <a:buFont typeface="Arial" panose="020B0604020202020204" pitchFamily="34" charset="0"/>
              <a:buChar char="•"/>
            </a:pPr>
            <a:r>
              <a:rPr lang="en-GB" sz="2800" dirty="0">
                <a:latin typeface="Arial Nova Cond Light" panose="020B0306020202020204" pitchFamily="34" charset="0"/>
              </a:rPr>
              <a:t> Article 2 of the International Convention of 9 December 1948 on the Prevention and Punishment of the Crime of Genocide. </a:t>
            </a:r>
          </a:p>
          <a:p>
            <a:pPr algn="just"/>
            <a:endParaRPr lang="en-GB" sz="2800" dirty="0">
              <a:latin typeface="Arial Nova Cond Light" panose="020B0306020202020204" pitchFamily="34" charset="0"/>
            </a:endParaRPr>
          </a:p>
          <a:p>
            <a:pPr algn="just">
              <a:buFont typeface="Arial" panose="020B0604020202020204" pitchFamily="34" charset="0"/>
              <a:buChar char="•"/>
            </a:pPr>
            <a:r>
              <a:rPr lang="en-GB" sz="2800" dirty="0">
                <a:latin typeface="Arial Nova Cond Light" panose="020B0306020202020204" pitchFamily="34" charset="0"/>
              </a:rPr>
              <a:t> Extension of the scope of application: Rwanda and Srebrenica’s genocides.</a:t>
            </a:r>
            <a:endParaRPr lang="fr-BE" sz="2800" dirty="0">
              <a:latin typeface="Arial Nova Cond Light" panose="020B0306020202020204" pitchFamily="34" charset="0"/>
            </a:endParaRPr>
          </a:p>
        </p:txBody>
      </p:sp>
    </p:spTree>
    <p:extLst>
      <p:ext uri="{BB962C8B-B14F-4D97-AF65-F5344CB8AC3E}">
        <p14:creationId xmlns:p14="http://schemas.microsoft.com/office/powerpoint/2010/main" val="2198202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5A728A-768E-456C-9B11-84F5367FB84F}"/>
              </a:ext>
            </a:extLst>
          </p:cNvPr>
          <p:cNvSpPr>
            <a:spLocks noGrp="1"/>
          </p:cNvSpPr>
          <p:nvPr>
            <p:ph type="title"/>
          </p:nvPr>
        </p:nvSpPr>
        <p:spPr/>
        <p:txBody>
          <a:bodyPr/>
          <a:lstStyle/>
          <a:p>
            <a:pPr algn="just"/>
            <a:r>
              <a:rPr lang="fr-BE" dirty="0" err="1"/>
              <a:t>Conflitcs</a:t>
            </a:r>
            <a:r>
              <a:rPr lang="fr-BE" dirty="0"/>
              <a:t> of </a:t>
            </a:r>
            <a:r>
              <a:rPr lang="fr-BE" dirty="0" err="1"/>
              <a:t>laws</a:t>
            </a:r>
            <a:r>
              <a:rPr lang="fr-BE" dirty="0"/>
              <a:t> and restrictions to </a:t>
            </a:r>
            <a:r>
              <a:rPr lang="fr-BE" dirty="0" err="1"/>
              <a:t>freedom</a:t>
            </a:r>
            <a:r>
              <a:rPr lang="fr-BE" dirty="0"/>
              <a:t> of expression</a:t>
            </a:r>
          </a:p>
        </p:txBody>
      </p:sp>
      <p:sp>
        <p:nvSpPr>
          <p:cNvPr id="3" name="Espace réservé du contenu 2">
            <a:extLst>
              <a:ext uri="{FF2B5EF4-FFF2-40B4-BE49-F238E27FC236}">
                <a16:creationId xmlns:a16="http://schemas.microsoft.com/office/drawing/2014/main" id="{09E432BA-B41A-401A-B9D3-8279A27F8A0B}"/>
              </a:ext>
            </a:extLst>
          </p:cNvPr>
          <p:cNvSpPr>
            <a:spLocks noGrp="1"/>
          </p:cNvSpPr>
          <p:nvPr>
            <p:ph idx="1"/>
          </p:nvPr>
        </p:nvSpPr>
        <p:spPr>
          <a:xfrm>
            <a:off x="676274" y="2535556"/>
            <a:ext cx="10753725" cy="2827020"/>
          </a:xfrm>
        </p:spPr>
        <p:txBody>
          <a:bodyPr/>
          <a:lstStyle/>
          <a:p>
            <a:pPr lvl="0">
              <a:buFont typeface="Arial" panose="020B0604020202020204" pitchFamily="34" charset="0"/>
              <a:buChar char="•"/>
            </a:pPr>
            <a:r>
              <a:rPr lang="en-GB" sz="2800" dirty="0">
                <a:latin typeface="Arial Nova Cond Light" panose="020B0306020202020204" pitchFamily="34" charset="0"/>
              </a:rPr>
              <a:t> The restriction must be provided for by law ; </a:t>
            </a:r>
          </a:p>
          <a:p>
            <a:pPr marL="0" lvl="0" indent="0">
              <a:buNone/>
            </a:pPr>
            <a:endParaRPr lang="fr-BE" sz="2800" dirty="0">
              <a:latin typeface="Arial Nova Cond Light" panose="020B0306020202020204" pitchFamily="34" charset="0"/>
            </a:endParaRPr>
          </a:p>
          <a:p>
            <a:pPr lvl="0">
              <a:buFont typeface="Arial" panose="020B0604020202020204" pitchFamily="34" charset="0"/>
              <a:buChar char="•"/>
            </a:pPr>
            <a:r>
              <a:rPr lang="en-GB" sz="2800" dirty="0">
                <a:latin typeface="Arial Nova Cond Light" panose="020B0306020202020204" pitchFamily="34" charset="0"/>
              </a:rPr>
              <a:t> the restriction must pursue a legitimate goal ; </a:t>
            </a:r>
          </a:p>
          <a:p>
            <a:pPr marL="0" lvl="0" indent="0">
              <a:buNone/>
            </a:pPr>
            <a:endParaRPr lang="fr-BE" sz="2800" dirty="0">
              <a:latin typeface="Arial Nova Cond Light" panose="020B0306020202020204" pitchFamily="34" charset="0"/>
            </a:endParaRPr>
          </a:p>
          <a:p>
            <a:pPr lvl="0">
              <a:buFont typeface="Arial" panose="020B0604020202020204" pitchFamily="34" charset="0"/>
              <a:buChar char="•"/>
            </a:pPr>
            <a:r>
              <a:rPr lang="en-GB" sz="2800" dirty="0">
                <a:latin typeface="Arial Nova Cond Light" panose="020B0306020202020204" pitchFamily="34" charset="0"/>
              </a:rPr>
              <a:t> the restriction must be necessary in a democratic society. </a:t>
            </a:r>
            <a:endParaRPr lang="fr-BE" sz="2800" dirty="0">
              <a:latin typeface="Arial Nova Cond Light" panose="020B0306020202020204" pitchFamily="34" charset="0"/>
            </a:endParaRPr>
          </a:p>
          <a:p>
            <a:endParaRPr lang="fr-BE" dirty="0"/>
          </a:p>
        </p:txBody>
      </p:sp>
    </p:spTree>
    <p:extLst>
      <p:ext uri="{BB962C8B-B14F-4D97-AF65-F5344CB8AC3E}">
        <p14:creationId xmlns:p14="http://schemas.microsoft.com/office/powerpoint/2010/main" val="1243656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A7A40C-FD12-4EEA-AC2A-A019470DB650}"/>
              </a:ext>
            </a:extLst>
          </p:cNvPr>
          <p:cNvSpPr>
            <a:spLocks noGrp="1"/>
          </p:cNvSpPr>
          <p:nvPr>
            <p:ph type="ctrTitle"/>
          </p:nvPr>
        </p:nvSpPr>
        <p:spPr/>
        <p:txBody>
          <a:bodyPr>
            <a:normAutofit/>
          </a:bodyPr>
          <a:lstStyle/>
          <a:p>
            <a:r>
              <a:rPr lang="en-GB" dirty="0">
                <a:latin typeface="Arial Nova Cond Light" panose="020B0306020202020204" pitchFamily="34" charset="0"/>
              </a:rPr>
              <a:t>Freedom of expression under Belgian law</a:t>
            </a:r>
            <a:endParaRPr lang="fr-BE" dirty="0">
              <a:latin typeface="Arial Nova Cond Light" panose="020B0306020202020204" pitchFamily="34" charset="0"/>
            </a:endParaRPr>
          </a:p>
        </p:txBody>
      </p:sp>
      <p:sp>
        <p:nvSpPr>
          <p:cNvPr id="3" name="Sous-titre 2">
            <a:extLst>
              <a:ext uri="{FF2B5EF4-FFF2-40B4-BE49-F238E27FC236}">
                <a16:creationId xmlns:a16="http://schemas.microsoft.com/office/drawing/2014/main" id="{E5ABCA8C-7A4B-471B-B882-079777B02BA1}"/>
              </a:ext>
            </a:extLst>
          </p:cNvPr>
          <p:cNvSpPr>
            <a:spLocks noGrp="1"/>
          </p:cNvSpPr>
          <p:nvPr>
            <p:ph type="subTitle" idx="1"/>
          </p:nvPr>
        </p:nvSpPr>
        <p:spPr>
          <a:xfrm>
            <a:off x="8610599" y="4907756"/>
            <a:ext cx="3400425" cy="1655762"/>
          </a:xfrm>
        </p:spPr>
        <p:txBody>
          <a:bodyPr>
            <a:normAutofit/>
          </a:bodyPr>
          <a:lstStyle/>
          <a:p>
            <a:r>
              <a:rPr lang="fr-BE" dirty="0">
                <a:latin typeface="Arial Nova Cond Light" panose="020B0306020202020204" pitchFamily="34" charset="0"/>
              </a:rPr>
              <a:t>Marie Servais</a:t>
            </a:r>
          </a:p>
          <a:p>
            <a:r>
              <a:rPr lang="fr-BE" sz="2000" dirty="0" err="1">
                <a:latin typeface="Arial Nova Cond Light" panose="020B0306020202020204" pitchFamily="34" charset="0"/>
              </a:rPr>
              <a:t>Research</a:t>
            </a:r>
            <a:r>
              <a:rPr lang="fr-BE" sz="2000" dirty="0">
                <a:latin typeface="Arial Nova Cond Light" panose="020B0306020202020204" pitchFamily="34" charset="0"/>
              </a:rPr>
              <a:t> Assistant at the Public and </a:t>
            </a:r>
            <a:r>
              <a:rPr lang="fr-BE" sz="2000" dirty="0" err="1">
                <a:latin typeface="Arial Nova Cond Light" panose="020B0306020202020204" pitchFamily="34" charset="0"/>
              </a:rPr>
              <a:t>Constitutional</a:t>
            </a:r>
            <a:r>
              <a:rPr lang="fr-BE" sz="2000" dirty="0">
                <a:latin typeface="Arial Nova Cond Light" panose="020B0306020202020204" pitchFamily="34" charset="0"/>
              </a:rPr>
              <a:t> </a:t>
            </a:r>
            <a:r>
              <a:rPr lang="fr-BE" sz="2000" dirty="0" err="1">
                <a:latin typeface="Arial Nova Cond Light" panose="020B0306020202020204" pitchFamily="34" charset="0"/>
              </a:rPr>
              <a:t>law</a:t>
            </a:r>
            <a:r>
              <a:rPr lang="fr-BE" sz="2000" dirty="0">
                <a:latin typeface="Arial Nova Cond Light" panose="020B0306020202020204" pitchFamily="34" charset="0"/>
              </a:rPr>
              <a:t> </a:t>
            </a:r>
            <a:r>
              <a:rPr lang="fr-BE" sz="2000" dirty="0" err="1">
                <a:latin typeface="Arial Nova Cond Light" panose="020B0306020202020204" pitchFamily="34" charset="0"/>
              </a:rPr>
              <a:t>department</a:t>
            </a:r>
            <a:r>
              <a:rPr lang="fr-BE" sz="2000" dirty="0">
                <a:latin typeface="Arial Nova Cond Light" panose="020B0306020202020204" pitchFamily="34" charset="0"/>
              </a:rPr>
              <a:t> of the </a:t>
            </a:r>
            <a:r>
              <a:rPr lang="fr-BE" sz="2000" dirty="0" err="1">
                <a:latin typeface="Arial Nova Cond Light" panose="020B0306020202020204" pitchFamily="34" charset="0"/>
              </a:rPr>
              <a:t>University</a:t>
            </a:r>
            <a:r>
              <a:rPr lang="fr-BE" sz="2000" dirty="0">
                <a:latin typeface="Arial Nova Cond Light" panose="020B0306020202020204" pitchFamily="34" charset="0"/>
              </a:rPr>
              <a:t> of Liège</a:t>
            </a:r>
          </a:p>
        </p:txBody>
      </p:sp>
    </p:spTree>
    <p:extLst>
      <p:ext uri="{BB962C8B-B14F-4D97-AF65-F5344CB8AC3E}">
        <p14:creationId xmlns:p14="http://schemas.microsoft.com/office/powerpoint/2010/main" val="667860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DE209F-8718-414D-AE2B-BF20E3FC30C6}"/>
              </a:ext>
            </a:extLst>
          </p:cNvPr>
          <p:cNvSpPr>
            <a:spLocks noGrp="1"/>
          </p:cNvSpPr>
          <p:nvPr>
            <p:ph type="title"/>
          </p:nvPr>
        </p:nvSpPr>
        <p:spPr/>
        <p:txBody>
          <a:bodyPr/>
          <a:lstStyle/>
          <a:p>
            <a:pPr algn="ctr"/>
            <a:r>
              <a:rPr lang="fr-BE" dirty="0">
                <a:latin typeface="Arial Nova Cond Light" panose="020B0306020202020204" pitchFamily="34" charset="0"/>
              </a:rPr>
              <a:t>Freedom of expression : </a:t>
            </a:r>
            <a:r>
              <a:rPr lang="fr-BE" dirty="0" err="1">
                <a:latin typeface="Arial Nova Cond Light" panose="020B0306020202020204" pitchFamily="34" charset="0"/>
              </a:rPr>
              <a:t>definition</a:t>
            </a:r>
            <a:endParaRPr lang="fr-BE" dirty="0">
              <a:latin typeface="Arial Nova Cond Light" panose="020B0306020202020204" pitchFamily="34" charset="0"/>
            </a:endParaRPr>
          </a:p>
        </p:txBody>
      </p:sp>
      <p:sp>
        <p:nvSpPr>
          <p:cNvPr id="3" name="Espace réservé du contenu 2">
            <a:extLst>
              <a:ext uri="{FF2B5EF4-FFF2-40B4-BE49-F238E27FC236}">
                <a16:creationId xmlns:a16="http://schemas.microsoft.com/office/drawing/2014/main" id="{29CE2541-720E-48AF-BCF3-A4801232C318}"/>
              </a:ext>
            </a:extLst>
          </p:cNvPr>
          <p:cNvSpPr>
            <a:spLocks noGrp="1"/>
          </p:cNvSpPr>
          <p:nvPr>
            <p:ph idx="1"/>
          </p:nvPr>
        </p:nvSpPr>
        <p:spPr>
          <a:xfrm>
            <a:off x="666748" y="2392680"/>
            <a:ext cx="10753725" cy="3766185"/>
          </a:xfrm>
        </p:spPr>
        <p:txBody>
          <a:bodyPr/>
          <a:lstStyle/>
          <a:p>
            <a:pPr algn="just"/>
            <a:r>
              <a:rPr lang="en-GB" sz="2800" dirty="0">
                <a:latin typeface="Arial Nova Cond Light" panose="020B0306020202020204" pitchFamily="34" charset="0"/>
              </a:rPr>
              <a:t>“</a:t>
            </a:r>
            <a:r>
              <a:rPr lang="en-GB" sz="2800" i="1" dirty="0">
                <a:latin typeface="Arial Nova Cond Light" panose="020B0306020202020204" pitchFamily="34" charset="0"/>
              </a:rPr>
              <a:t>The right to express spontaneously and freely its opinions in all matters and by all means, subject to the repression of offences committed in the exercise of this freedom</a:t>
            </a:r>
            <a:r>
              <a:rPr lang="en-GB" sz="2800" dirty="0">
                <a:latin typeface="Arial Nova Cond Light" panose="020B0306020202020204" pitchFamily="34" charset="0"/>
              </a:rPr>
              <a:t>" (Constitutional court, case n° 24/96 of March 27, 1996). </a:t>
            </a:r>
          </a:p>
          <a:p>
            <a:pPr algn="just"/>
            <a:endParaRPr lang="en-GB" sz="2800" dirty="0">
              <a:latin typeface="Arial Nova Cond Light" panose="020B0306020202020204" pitchFamily="34" charset="0"/>
            </a:endParaRPr>
          </a:p>
          <a:p>
            <a:pPr algn="just"/>
            <a:r>
              <a:rPr lang="en-GB" sz="2800" i="1" dirty="0">
                <a:latin typeface="Arial Nova Cond Light" panose="020B0306020202020204" pitchFamily="34" charset="0"/>
              </a:rPr>
              <a:t>“The freedom to seek, receive and spread information and ideas of all kinds (…) either orally, in writing, in print or in the form of art or by any other means of his choice” </a:t>
            </a:r>
            <a:r>
              <a:rPr lang="en-GB" sz="2800" dirty="0">
                <a:latin typeface="Arial Nova Cond Light" panose="020B0306020202020204" pitchFamily="34" charset="0"/>
              </a:rPr>
              <a:t>(Constitutional court, case n° 9/2009 Of January 15, 2009).</a:t>
            </a:r>
            <a:endParaRPr lang="fr-BE" sz="2800" dirty="0">
              <a:latin typeface="Arial Nova Cond Light" panose="020B0306020202020204" pitchFamily="34" charset="0"/>
            </a:endParaRPr>
          </a:p>
          <a:p>
            <a:endParaRPr lang="fr-BE" dirty="0"/>
          </a:p>
        </p:txBody>
      </p:sp>
    </p:spTree>
    <p:extLst>
      <p:ext uri="{BB962C8B-B14F-4D97-AF65-F5344CB8AC3E}">
        <p14:creationId xmlns:p14="http://schemas.microsoft.com/office/powerpoint/2010/main" val="1500823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BC62AA-D4D7-4520-BE7C-9CB4EF741C04}"/>
              </a:ext>
            </a:extLst>
          </p:cNvPr>
          <p:cNvSpPr>
            <a:spLocks noGrp="1"/>
          </p:cNvSpPr>
          <p:nvPr>
            <p:ph type="title"/>
          </p:nvPr>
        </p:nvSpPr>
        <p:spPr/>
        <p:txBody>
          <a:bodyPr/>
          <a:lstStyle/>
          <a:p>
            <a:pPr algn="ctr"/>
            <a:r>
              <a:rPr lang="fr-BE" dirty="0">
                <a:latin typeface="Arial Nova Cond Light" panose="020B0306020202020204" pitchFamily="34" charset="0"/>
              </a:rPr>
              <a:t>The </a:t>
            </a:r>
            <a:r>
              <a:rPr lang="fr-BE" dirty="0" err="1">
                <a:latin typeface="Arial Nova Cond Light" panose="020B0306020202020204" pitchFamily="34" charset="0"/>
              </a:rPr>
              <a:t>Belgian</a:t>
            </a:r>
            <a:r>
              <a:rPr lang="fr-BE" dirty="0">
                <a:latin typeface="Arial Nova Cond Light" panose="020B0306020202020204" pitchFamily="34" charset="0"/>
              </a:rPr>
              <a:t> Constitution</a:t>
            </a:r>
          </a:p>
        </p:txBody>
      </p:sp>
      <p:sp>
        <p:nvSpPr>
          <p:cNvPr id="3" name="Espace réservé du contenu 2">
            <a:extLst>
              <a:ext uri="{FF2B5EF4-FFF2-40B4-BE49-F238E27FC236}">
                <a16:creationId xmlns:a16="http://schemas.microsoft.com/office/drawing/2014/main" id="{529D5DD1-9420-42E1-8FCB-1A37AD8D52DC}"/>
              </a:ext>
            </a:extLst>
          </p:cNvPr>
          <p:cNvSpPr>
            <a:spLocks noGrp="1"/>
          </p:cNvSpPr>
          <p:nvPr>
            <p:ph idx="1"/>
          </p:nvPr>
        </p:nvSpPr>
        <p:spPr>
          <a:xfrm>
            <a:off x="676274" y="2240280"/>
            <a:ext cx="10753725" cy="3766185"/>
          </a:xfrm>
        </p:spPr>
        <p:txBody>
          <a:bodyPr/>
          <a:lstStyle/>
          <a:p>
            <a:pPr algn="just"/>
            <a:r>
              <a:rPr lang="fr-BE" sz="2800" dirty="0">
                <a:latin typeface="Arial Nova Cond Light" panose="020B0306020202020204" pitchFamily="34" charset="0"/>
              </a:rPr>
              <a:t>Article 19: </a:t>
            </a:r>
            <a:r>
              <a:rPr lang="en-GB" sz="2800" dirty="0">
                <a:latin typeface="Arial Nova Cond Light" panose="020B0306020202020204" pitchFamily="34" charset="0"/>
              </a:rPr>
              <a:t>« </a:t>
            </a:r>
            <a:r>
              <a:rPr lang="en-GB" sz="2800" i="1" dirty="0">
                <a:latin typeface="Arial Nova Cond Light" panose="020B0306020202020204" pitchFamily="34" charset="0"/>
              </a:rPr>
              <a:t>Freedom of worship, its public practice and freedom to demonstrate one’s opinions on all matters are guaranteed, but offences committed when this freedom is used may be punished »</a:t>
            </a:r>
            <a:r>
              <a:rPr lang="en-GB" sz="2800" dirty="0">
                <a:latin typeface="Arial Nova Cond Light" panose="020B0306020202020204" pitchFamily="34" charset="0"/>
              </a:rPr>
              <a:t>. </a:t>
            </a:r>
            <a:endParaRPr lang="fr-BE" sz="2800" dirty="0">
              <a:latin typeface="Arial Nova Cond Light" panose="020B0306020202020204" pitchFamily="34" charset="0"/>
            </a:endParaRPr>
          </a:p>
          <a:p>
            <a:endParaRPr lang="fr-BE" sz="2800" dirty="0"/>
          </a:p>
          <a:p>
            <a:pPr algn="just"/>
            <a:r>
              <a:rPr lang="fr-BE" sz="2800" dirty="0">
                <a:latin typeface="Arial Nova Cond Light" panose="020B0306020202020204" pitchFamily="34" charset="0"/>
              </a:rPr>
              <a:t>Article 25:</a:t>
            </a:r>
            <a:r>
              <a:rPr lang="en-GB" sz="2800" dirty="0">
                <a:latin typeface="Arial Nova Cond Light" panose="020B0306020202020204" pitchFamily="34" charset="0"/>
              </a:rPr>
              <a:t> « </a:t>
            </a:r>
            <a:r>
              <a:rPr lang="en-GB" sz="2800" i="1" dirty="0">
                <a:latin typeface="Arial Nova Cond Light" panose="020B0306020202020204" pitchFamily="34" charset="0"/>
              </a:rPr>
              <a:t>The press is free; censorship can never be introduced; no security can be demanded from authors, publishers or printers. When the author is known and resident in Belgium, neither the publisher, the printer nor the distributor can be prosecuted »</a:t>
            </a:r>
            <a:r>
              <a:rPr lang="en-GB" sz="2800" dirty="0">
                <a:latin typeface="Arial Nova Cond Light" panose="020B0306020202020204" pitchFamily="34" charset="0"/>
              </a:rPr>
              <a:t>. </a:t>
            </a:r>
            <a:endParaRPr lang="fr-BE" sz="2800" dirty="0">
              <a:latin typeface="Arial Nova Cond Light" panose="020B0306020202020204" pitchFamily="34" charset="0"/>
            </a:endParaRPr>
          </a:p>
          <a:p>
            <a:endParaRPr lang="fr-BE" dirty="0"/>
          </a:p>
        </p:txBody>
      </p:sp>
    </p:spTree>
    <p:extLst>
      <p:ext uri="{BB962C8B-B14F-4D97-AF65-F5344CB8AC3E}">
        <p14:creationId xmlns:p14="http://schemas.microsoft.com/office/powerpoint/2010/main" val="2575270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8D60F6-F998-4A77-95C2-469122429847}"/>
              </a:ext>
            </a:extLst>
          </p:cNvPr>
          <p:cNvSpPr>
            <a:spLocks noGrp="1"/>
          </p:cNvSpPr>
          <p:nvPr>
            <p:ph type="title"/>
          </p:nvPr>
        </p:nvSpPr>
        <p:spPr/>
        <p:txBody>
          <a:bodyPr/>
          <a:lstStyle/>
          <a:p>
            <a:pPr algn="ctr"/>
            <a:r>
              <a:rPr lang="fr-BE" dirty="0">
                <a:latin typeface="Arial Nova Cond Light" panose="020B0306020202020204" pitchFamily="34" charset="0"/>
              </a:rPr>
              <a:t>Article 25 of the Constitution: Freedom of </a:t>
            </a:r>
            <a:r>
              <a:rPr lang="fr-BE" dirty="0" err="1">
                <a:latin typeface="Arial Nova Cond Light" panose="020B0306020202020204" pitchFamily="34" charset="0"/>
              </a:rPr>
              <a:t>Press</a:t>
            </a:r>
            <a:endParaRPr lang="fr-BE" dirty="0">
              <a:latin typeface="Arial Nova Cond Light" panose="020B0306020202020204" pitchFamily="34" charset="0"/>
            </a:endParaRPr>
          </a:p>
        </p:txBody>
      </p:sp>
      <p:sp>
        <p:nvSpPr>
          <p:cNvPr id="3" name="Espace réservé du contenu 2">
            <a:extLst>
              <a:ext uri="{FF2B5EF4-FFF2-40B4-BE49-F238E27FC236}">
                <a16:creationId xmlns:a16="http://schemas.microsoft.com/office/drawing/2014/main" id="{A1EB9187-6BF5-4CEB-BCC7-2A22EBCF8EEE}"/>
              </a:ext>
            </a:extLst>
          </p:cNvPr>
          <p:cNvSpPr>
            <a:spLocks noGrp="1"/>
          </p:cNvSpPr>
          <p:nvPr>
            <p:ph idx="1"/>
          </p:nvPr>
        </p:nvSpPr>
        <p:spPr>
          <a:xfrm>
            <a:off x="657224" y="2497455"/>
            <a:ext cx="10753725" cy="3766185"/>
          </a:xfrm>
        </p:spPr>
        <p:txBody>
          <a:bodyPr>
            <a:normAutofit/>
          </a:bodyPr>
          <a:lstStyle/>
          <a:p>
            <a:pPr algn="just"/>
            <a:r>
              <a:rPr lang="fr-BE" sz="2800" dirty="0" err="1">
                <a:latin typeface="Arial Nova Cond Light" panose="020B0306020202020204" pitchFamily="34" charset="0"/>
              </a:rPr>
              <a:t>Censorship</a:t>
            </a:r>
            <a:r>
              <a:rPr lang="fr-BE" sz="2800" dirty="0">
                <a:latin typeface="Arial Nova Cond Light" panose="020B0306020202020204" pitchFamily="34" charset="0"/>
              </a:rPr>
              <a:t> : the </a:t>
            </a:r>
            <a:r>
              <a:rPr lang="fr-BE" sz="2800" dirty="0" err="1">
                <a:latin typeface="Arial Nova Cond Light" panose="020B0306020202020204" pitchFamily="34" charset="0"/>
              </a:rPr>
              <a:t>authorization</a:t>
            </a:r>
            <a:r>
              <a:rPr lang="fr-BE" sz="2800" dirty="0">
                <a:latin typeface="Arial Nova Cond Light" panose="020B0306020202020204" pitchFamily="34" charset="0"/>
              </a:rPr>
              <a:t> </a:t>
            </a:r>
            <a:r>
              <a:rPr lang="fr-BE" sz="2800" dirty="0" err="1">
                <a:latin typeface="Arial Nova Cond Light" panose="020B0306020202020204" pitchFamily="34" charset="0"/>
              </a:rPr>
              <a:t>that</a:t>
            </a:r>
            <a:r>
              <a:rPr lang="fr-BE" sz="2800" dirty="0">
                <a:latin typeface="Arial Nova Cond Light" panose="020B0306020202020204" pitchFamily="34" charset="0"/>
              </a:rPr>
              <a:t> must </a:t>
            </a:r>
            <a:r>
              <a:rPr lang="fr-BE" sz="2800" dirty="0" err="1">
                <a:latin typeface="Arial Nova Cond Light" panose="020B0306020202020204" pitchFamily="34" charset="0"/>
              </a:rPr>
              <a:t>be</a:t>
            </a:r>
            <a:r>
              <a:rPr lang="fr-BE" sz="2800" dirty="0">
                <a:latin typeface="Arial Nova Cond Light" panose="020B0306020202020204" pitchFamily="34" charset="0"/>
              </a:rPr>
              <a:t> </a:t>
            </a:r>
            <a:r>
              <a:rPr lang="fr-BE" sz="2800" dirty="0" err="1">
                <a:latin typeface="Arial Nova Cond Light" panose="020B0306020202020204" pitchFamily="34" charset="0"/>
              </a:rPr>
              <a:t>given</a:t>
            </a:r>
            <a:r>
              <a:rPr lang="fr-BE" sz="2800" dirty="0">
                <a:latin typeface="Arial Nova Cond Light" panose="020B0306020202020204" pitchFamily="34" charset="0"/>
              </a:rPr>
              <a:t> by the State in </a:t>
            </a:r>
            <a:r>
              <a:rPr lang="fr-BE" sz="2800" dirty="0" err="1">
                <a:latin typeface="Arial Nova Cond Light" panose="020B0306020202020204" pitchFamily="34" charset="0"/>
              </a:rPr>
              <a:t>order</a:t>
            </a:r>
            <a:r>
              <a:rPr lang="fr-BE" sz="2800" dirty="0">
                <a:latin typeface="Arial Nova Cond Light" panose="020B0306020202020204" pitchFamily="34" charset="0"/>
              </a:rPr>
              <a:t> for the </a:t>
            </a:r>
            <a:r>
              <a:rPr lang="fr-BE" sz="2800" dirty="0" err="1">
                <a:latin typeface="Arial Nova Cond Light" panose="020B0306020202020204" pitchFamily="34" charset="0"/>
              </a:rPr>
              <a:t>author</a:t>
            </a:r>
            <a:r>
              <a:rPr lang="fr-BE" sz="2800" dirty="0">
                <a:latin typeface="Arial Nova Cond Light" panose="020B0306020202020204" pitchFamily="34" charset="0"/>
              </a:rPr>
              <a:t> to </a:t>
            </a:r>
            <a:r>
              <a:rPr lang="fr-BE" sz="2800" dirty="0" err="1">
                <a:latin typeface="Arial Nova Cond Light" panose="020B0306020202020204" pitchFamily="34" charset="0"/>
              </a:rPr>
              <a:t>be</a:t>
            </a:r>
            <a:r>
              <a:rPr lang="fr-BE" sz="2800" dirty="0">
                <a:latin typeface="Arial Nova Cond Light" panose="020B0306020202020204" pitchFamily="34" charset="0"/>
              </a:rPr>
              <a:t> </a:t>
            </a:r>
            <a:r>
              <a:rPr lang="fr-BE" sz="2800" dirty="0" err="1">
                <a:latin typeface="Arial Nova Cond Light" panose="020B0306020202020204" pitchFamily="34" charset="0"/>
              </a:rPr>
              <a:t>allowed</a:t>
            </a:r>
            <a:r>
              <a:rPr lang="fr-BE" sz="2800" dirty="0">
                <a:latin typeface="Arial Nova Cond Light" panose="020B0306020202020204" pitchFamily="34" charset="0"/>
              </a:rPr>
              <a:t> to </a:t>
            </a:r>
            <a:r>
              <a:rPr lang="fr-BE" sz="2800" dirty="0" err="1">
                <a:latin typeface="Arial Nova Cond Light" panose="020B0306020202020204" pitchFamily="34" charset="0"/>
              </a:rPr>
              <a:t>publish</a:t>
            </a:r>
            <a:r>
              <a:rPr lang="fr-BE" sz="2800" dirty="0">
                <a:latin typeface="Arial Nova Cond Light" panose="020B0306020202020204" pitchFamily="34" charset="0"/>
              </a:rPr>
              <a:t> </a:t>
            </a:r>
            <a:r>
              <a:rPr lang="fr-BE" sz="2800" dirty="0" err="1">
                <a:latin typeface="Arial Nova Cond Light" panose="020B0306020202020204" pitchFamily="34" charset="0"/>
              </a:rPr>
              <a:t>something</a:t>
            </a:r>
            <a:r>
              <a:rPr lang="fr-BE" sz="2800" dirty="0">
                <a:latin typeface="Arial Nova Cond Light" panose="020B0306020202020204" pitchFamily="34" charset="0"/>
              </a:rPr>
              <a:t>. </a:t>
            </a:r>
          </a:p>
          <a:p>
            <a:pPr algn="just"/>
            <a:endParaRPr lang="fr-BE" sz="2800" dirty="0">
              <a:latin typeface="Arial Nova Cond Light" panose="020B0306020202020204" pitchFamily="34" charset="0"/>
            </a:endParaRPr>
          </a:p>
          <a:p>
            <a:pPr algn="just"/>
            <a:r>
              <a:rPr lang="fr-BE" sz="2800" dirty="0">
                <a:latin typeface="Arial Nova Cond Light" panose="020B0306020202020204" pitchFamily="34" charset="0"/>
              </a:rPr>
              <a:t>Abuse of </a:t>
            </a:r>
            <a:r>
              <a:rPr lang="fr-BE" sz="2800" dirty="0" err="1">
                <a:latin typeface="Arial Nova Cond Light" panose="020B0306020202020204" pitchFamily="34" charset="0"/>
              </a:rPr>
              <a:t>freedom</a:t>
            </a:r>
            <a:r>
              <a:rPr lang="fr-BE" sz="2800" dirty="0">
                <a:latin typeface="Arial Nova Cond Light" panose="020B0306020202020204" pitchFamily="34" charset="0"/>
              </a:rPr>
              <a:t> of </a:t>
            </a:r>
            <a:r>
              <a:rPr lang="fr-BE" sz="2800" dirty="0" err="1">
                <a:latin typeface="Arial Nova Cond Light" panose="020B0306020202020204" pitchFamily="34" charset="0"/>
              </a:rPr>
              <a:t>press</a:t>
            </a:r>
            <a:r>
              <a:rPr lang="fr-BE" sz="2800" dirty="0">
                <a:latin typeface="Arial Nova Cond Light" panose="020B0306020202020204" pitchFamily="34" charset="0"/>
              </a:rPr>
              <a:t>: the publication of an article or of a </a:t>
            </a:r>
            <a:r>
              <a:rPr lang="fr-BE" sz="2800" dirty="0" err="1">
                <a:latin typeface="Arial Nova Cond Light" panose="020B0306020202020204" pitchFamily="34" charset="0"/>
              </a:rPr>
              <a:t>picture</a:t>
            </a:r>
            <a:r>
              <a:rPr lang="fr-BE" sz="2800" dirty="0">
                <a:latin typeface="Arial Nova Cond Light" panose="020B0306020202020204" pitchFamily="34" charset="0"/>
              </a:rPr>
              <a:t> </a:t>
            </a:r>
            <a:r>
              <a:rPr lang="fr-BE" sz="2800" dirty="0" err="1">
                <a:latin typeface="Arial Nova Cond Light" panose="020B0306020202020204" pitchFamily="34" charset="0"/>
              </a:rPr>
              <a:t>which</a:t>
            </a:r>
            <a:r>
              <a:rPr lang="fr-BE" sz="2800" dirty="0">
                <a:latin typeface="Arial Nova Cond Light" panose="020B0306020202020204" pitchFamily="34" charset="0"/>
              </a:rPr>
              <a:t> </a:t>
            </a:r>
            <a:r>
              <a:rPr lang="fr-BE" sz="2800" dirty="0" err="1">
                <a:latin typeface="Arial Nova Cond Light" panose="020B0306020202020204" pitchFamily="34" charset="0"/>
              </a:rPr>
              <a:t>hurts</a:t>
            </a:r>
            <a:r>
              <a:rPr lang="fr-BE" sz="2800" dirty="0">
                <a:latin typeface="Arial Nova Cond Light" panose="020B0306020202020204" pitchFamily="34" charset="0"/>
              </a:rPr>
              <a:t> the </a:t>
            </a:r>
            <a:r>
              <a:rPr lang="fr-BE" sz="2800" dirty="0" err="1">
                <a:latin typeface="Arial Nova Cond Light" panose="020B0306020202020204" pitchFamily="34" charset="0"/>
              </a:rPr>
              <a:t>freedom</a:t>
            </a:r>
            <a:r>
              <a:rPr lang="fr-BE" sz="2800" dirty="0">
                <a:latin typeface="Arial Nova Cond Light" panose="020B0306020202020204" pitchFamily="34" charset="0"/>
              </a:rPr>
              <a:t> of </a:t>
            </a:r>
            <a:r>
              <a:rPr lang="fr-BE" sz="2800" dirty="0" err="1">
                <a:latin typeface="Arial Nova Cond Light" panose="020B0306020202020204" pitchFamily="34" charset="0"/>
              </a:rPr>
              <a:t>other</a:t>
            </a:r>
            <a:r>
              <a:rPr lang="fr-BE" sz="2800" dirty="0">
                <a:latin typeface="Arial Nova Cond Light" panose="020B0306020202020204" pitchFamily="34" charset="0"/>
              </a:rPr>
              <a:t> people </a:t>
            </a:r>
            <a:r>
              <a:rPr lang="fr-BE" sz="2800" dirty="0" err="1">
                <a:latin typeface="Arial Nova Cond Light" panose="020B0306020202020204" pitchFamily="34" charset="0"/>
              </a:rPr>
              <a:t>such</a:t>
            </a:r>
            <a:r>
              <a:rPr lang="fr-BE" sz="2800" dirty="0">
                <a:latin typeface="Arial Nova Cond Light" panose="020B0306020202020204" pitchFamily="34" charset="0"/>
              </a:rPr>
              <a:t> as the right of </a:t>
            </a:r>
            <a:r>
              <a:rPr lang="fr-BE" sz="2800" dirty="0" err="1">
                <a:latin typeface="Arial Nova Cond Light" panose="020B0306020202020204" pitchFamily="34" charset="0"/>
              </a:rPr>
              <a:t>honour</a:t>
            </a:r>
            <a:r>
              <a:rPr lang="fr-BE" sz="2800" dirty="0">
                <a:latin typeface="Arial Nova Cond Light" panose="020B0306020202020204" pitchFamily="34" charset="0"/>
              </a:rPr>
              <a:t>, of image. </a:t>
            </a:r>
          </a:p>
        </p:txBody>
      </p:sp>
    </p:spTree>
    <p:extLst>
      <p:ext uri="{BB962C8B-B14F-4D97-AF65-F5344CB8AC3E}">
        <p14:creationId xmlns:p14="http://schemas.microsoft.com/office/powerpoint/2010/main" val="670754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7EEFC7-F412-45C3-92EE-C1551B9087AD}"/>
              </a:ext>
            </a:extLst>
          </p:cNvPr>
          <p:cNvSpPr>
            <a:spLocks noGrp="1"/>
          </p:cNvSpPr>
          <p:nvPr>
            <p:ph type="title"/>
          </p:nvPr>
        </p:nvSpPr>
        <p:spPr/>
        <p:txBody>
          <a:bodyPr/>
          <a:lstStyle/>
          <a:p>
            <a:pPr algn="ctr"/>
            <a:r>
              <a:rPr lang="fr-BE" dirty="0">
                <a:latin typeface="Arial Nova Cond Light" panose="020B0306020202020204" pitchFamily="34" charset="0"/>
              </a:rPr>
              <a:t>Article 25 of the Constitution: Freedom of </a:t>
            </a:r>
            <a:r>
              <a:rPr lang="fr-BE" dirty="0" err="1">
                <a:latin typeface="Arial Nova Cond Light" panose="020B0306020202020204" pitchFamily="34" charset="0"/>
              </a:rPr>
              <a:t>Press</a:t>
            </a:r>
            <a:endParaRPr lang="fr-BE" dirty="0"/>
          </a:p>
        </p:txBody>
      </p:sp>
      <p:sp>
        <p:nvSpPr>
          <p:cNvPr id="3" name="Espace réservé du contenu 2">
            <a:extLst>
              <a:ext uri="{FF2B5EF4-FFF2-40B4-BE49-F238E27FC236}">
                <a16:creationId xmlns:a16="http://schemas.microsoft.com/office/drawing/2014/main" id="{3E2A03F2-C8B8-47BD-94B5-56205CA1F6DE}"/>
              </a:ext>
            </a:extLst>
          </p:cNvPr>
          <p:cNvSpPr>
            <a:spLocks noGrp="1"/>
          </p:cNvSpPr>
          <p:nvPr>
            <p:ph idx="1"/>
          </p:nvPr>
        </p:nvSpPr>
        <p:spPr>
          <a:xfrm>
            <a:off x="1547811" y="2383155"/>
            <a:ext cx="8991599" cy="3766185"/>
          </a:xfrm>
        </p:spPr>
        <p:txBody>
          <a:bodyPr>
            <a:normAutofit/>
          </a:bodyPr>
          <a:lstStyle/>
          <a:p>
            <a:pPr marL="0" indent="0" algn="ctr">
              <a:buNone/>
            </a:pPr>
            <a:r>
              <a:rPr lang="fr-BE" sz="2800" dirty="0" err="1">
                <a:latin typeface="Arial Nova Cond Light" panose="020B0306020202020204" pitchFamily="34" charset="0"/>
              </a:rPr>
              <a:t>Specific</a:t>
            </a:r>
            <a:r>
              <a:rPr lang="fr-BE" sz="2800" dirty="0">
                <a:latin typeface="Arial Nova Cond Light" panose="020B0306020202020204" pitchFamily="34" charset="0"/>
              </a:rPr>
              <a:t> </a:t>
            </a:r>
            <a:r>
              <a:rPr lang="fr-BE" sz="2800" dirty="0" err="1">
                <a:latin typeface="Arial Nova Cond Light" panose="020B0306020202020204" pitchFamily="34" charset="0"/>
              </a:rPr>
              <a:t>regime</a:t>
            </a:r>
            <a:r>
              <a:rPr lang="fr-BE" sz="2800" dirty="0">
                <a:latin typeface="Arial Nova Cond Light" panose="020B0306020202020204" pitchFamily="34" charset="0"/>
              </a:rPr>
              <a:t>: </a:t>
            </a:r>
          </a:p>
          <a:p>
            <a:pPr marL="0" indent="0">
              <a:buNone/>
            </a:pPr>
            <a:endParaRPr lang="fr-BE" sz="2800" dirty="0">
              <a:latin typeface="Arial Nova Cond Light" panose="020B0306020202020204" pitchFamily="34" charset="0"/>
            </a:endParaRPr>
          </a:p>
          <a:p>
            <a:pPr>
              <a:buFont typeface="Arial" panose="020B0604020202020204" pitchFamily="34" charset="0"/>
              <a:buChar char="•"/>
            </a:pPr>
            <a:r>
              <a:rPr lang="fr-BE" sz="2800" dirty="0">
                <a:latin typeface="Arial Nova Cond Light" panose="020B0306020202020204" pitchFamily="34" charset="0"/>
              </a:rPr>
              <a:t> </a:t>
            </a:r>
            <a:r>
              <a:rPr lang="fr-BE" sz="2800" dirty="0" err="1">
                <a:latin typeface="Arial Nova Cond Light" panose="020B0306020202020204" pitchFamily="34" charset="0"/>
              </a:rPr>
              <a:t>Waterfalls</a:t>
            </a:r>
            <a:r>
              <a:rPr lang="fr-BE" sz="2800" dirty="0">
                <a:latin typeface="Arial Nova Cond Light" panose="020B0306020202020204" pitchFamily="34" charset="0"/>
              </a:rPr>
              <a:t> </a:t>
            </a:r>
            <a:r>
              <a:rPr lang="fr-BE" sz="2800" dirty="0" err="1">
                <a:latin typeface="Arial Nova Cond Light" panose="020B0306020202020204" pitchFamily="34" charset="0"/>
              </a:rPr>
              <a:t>liability</a:t>
            </a:r>
            <a:r>
              <a:rPr lang="fr-BE" sz="2800" dirty="0">
                <a:latin typeface="Arial Nova Cond Light" panose="020B0306020202020204" pitchFamily="34" charset="0"/>
              </a:rPr>
              <a:t>; </a:t>
            </a:r>
          </a:p>
          <a:p>
            <a:endParaRPr lang="fr-BE" sz="2800" dirty="0">
              <a:latin typeface="Arial Nova Cond Light" panose="020B0306020202020204" pitchFamily="34" charset="0"/>
            </a:endParaRPr>
          </a:p>
          <a:p>
            <a:pPr>
              <a:buFont typeface="Arial" panose="020B0604020202020204" pitchFamily="34" charset="0"/>
              <a:buChar char="•"/>
            </a:pPr>
            <a:r>
              <a:rPr lang="fr-BE" sz="2800" dirty="0">
                <a:latin typeface="Arial Nova Cond Light" panose="020B0306020202020204" pitchFamily="34" charset="0"/>
              </a:rPr>
              <a:t> Trial by jury; </a:t>
            </a:r>
          </a:p>
          <a:p>
            <a:pPr marL="0" indent="0">
              <a:buNone/>
            </a:pPr>
            <a:endParaRPr lang="fr-BE" sz="2800" dirty="0">
              <a:latin typeface="Arial Nova Cond Light" panose="020B0306020202020204" pitchFamily="34" charset="0"/>
            </a:endParaRPr>
          </a:p>
          <a:p>
            <a:pPr>
              <a:buFont typeface="Arial" panose="020B0604020202020204" pitchFamily="34" charset="0"/>
              <a:buChar char="•"/>
            </a:pPr>
            <a:r>
              <a:rPr lang="fr-BE" sz="2800" dirty="0">
                <a:latin typeface="Arial Nova Cond Light" panose="020B0306020202020204" pitchFamily="34" charset="0"/>
              </a:rPr>
              <a:t> Public </a:t>
            </a:r>
            <a:r>
              <a:rPr lang="fr-BE" sz="2800" dirty="0" err="1">
                <a:latin typeface="Arial Nova Cond Light" panose="020B0306020202020204" pitchFamily="34" charset="0"/>
              </a:rPr>
              <a:t>proceedings</a:t>
            </a:r>
            <a:r>
              <a:rPr lang="fr-BE" sz="2800" dirty="0">
                <a:latin typeface="Arial Nova Cond Light" panose="020B0306020202020204" pitchFamily="34" charset="0"/>
              </a:rPr>
              <a:t>. </a:t>
            </a:r>
          </a:p>
        </p:txBody>
      </p:sp>
    </p:spTree>
    <p:extLst>
      <p:ext uri="{BB962C8B-B14F-4D97-AF65-F5344CB8AC3E}">
        <p14:creationId xmlns:p14="http://schemas.microsoft.com/office/powerpoint/2010/main" val="4095292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B078DE-91A9-4EA2-80CB-617667ACBA5A}"/>
              </a:ext>
            </a:extLst>
          </p:cNvPr>
          <p:cNvSpPr>
            <a:spLocks noGrp="1"/>
          </p:cNvSpPr>
          <p:nvPr>
            <p:ph type="title"/>
          </p:nvPr>
        </p:nvSpPr>
        <p:spPr/>
        <p:txBody>
          <a:bodyPr/>
          <a:lstStyle/>
          <a:p>
            <a:r>
              <a:rPr lang="fr-BE" dirty="0" err="1"/>
              <a:t>Interpretation</a:t>
            </a:r>
            <a:r>
              <a:rPr lang="fr-BE" dirty="0"/>
              <a:t> of the notion of </a:t>
            </a:r>
            <a:r>
              <a:rPr lang="fr-BE" dirty="0" err="1"/>
              <a:t>press</a:t>
            </a:r>
            <a:endParaRPr lang="fr-BE" dirty="0"/>
          </a:p>
        </p:txBody>
      </p:sp>
      <p:sp>
        <p:nvSpPr>
          <p:cNvPr id="3" name="Espace réservé du contenu 2">
            <a:extLst>
              <a:ext uri="{FF2B5EF4-FFF2-40B4-BE49-F238E27FC236}">
                <a16:creationId xmlns:a16="http://schemas.microsoft.com/office/drawing/2014/main" id="{73A14B9F-C412-4406-A012-0265ED4A00EF}"/>
              </a:ext>
            </a:extLst>
          </p:cNvPr>
          <p:cNvSpPr>
            <a:spLocks noGrp="1"/>
          </p:cNvSpPr>
          <p:nvPr>
            <p:ph idx="1"/>
          </p:nvPr>
        </p:nvSpPr>
        <p:spPr>
          <a:xfrm>
            <a:off x="676274" y="2440305"/>
            <a:ext cx="10753725" cy="3766185"/>
          </a:xfrm>
        </p:spPr>
        <p:txBody>
          <a:bodyPr>
            <a:normAutofit/>
          </a:bodyPr>
          <a:lstStyle/>
          <a:p>
            <a:pPr algn="just">
              <a:buFont typeface="Arial" panose="020B0604020202020204" pitchFamily="34" charset="0"/>
              <a:buChar char="•"/>
            </a:pPr>
            <a:r>
              <a:rPr lang="fr-BE" sz="2800" dirty="0">
                <a:latin typeface="Arial Nova Cond Light" panose="020B0306020202020204" pitchFamily="34" charset="0"/>
              </a:rPr>
              <a:t> Supreme court, </a:t>
            </a:r>
            <a:r>
              <a:rPr lang="fr-BE" sz="2800" dirty="0" err="1">
                <a:latin typeface="Arial Nova Cond Light" panose="020B0306020202020204" pitchFamily="34" charset="0"/>
              </a:rPr>
              <a:t>December</a:t>
            </a:r>
            <a:r>
              <a:rPr lang="fr-BE" sz="2800" dirty="0">
                <a:latin typeface="Arial Nova Cond Light" panose="020B0306020202020204" pitchFamily="34" charset="0"/>
              </a:rPr>
              <a:t> 9, 1981 and June 2, 2006 : the protection of Article 25 of the Constitution </a:t>
            </a:r>
            <a:r>
              <a:rPr lang="fr-BE" sz="2800" dirty="0" err="1">
                <a:latin typeface="Arial Nova Cond Light" panose="020B0306020202020204" pitchFamily="34" charset="0"/>
              </a:rPr>
              <a:t>is</a:t>
            </a:r>
            <a:r>
              <a:rPr lang="fr-BE" sz="2800" dirty="0">
                <a:latin typeface="Arial Nova Cond Light" panose="020B0306020202020204" pitchFamily="34" charset="0"/>
              </a:rPr>
              <a:t> </a:t>
            </a:r>
            <a:r>
              <a:rPr lang="fr-BE" sz="2800" dirty="0" err="1">
                <a:latin typeface="Arial Nova Cond Light" panose="020B0306020202020204" pitchFamily="34" charset="0"/>
              </a:rPr>
              <a:t>granted</a:t>
            </a:r>
            <a:r>
              <a:rPr lang="fr-BE" sz="2800" dirty="0">
                <a:latin typeface="Arial Nova Cond Light" panose="020B0306020202020204" pitchFamily="34" charset="0"/>
              </a:rPr>
              <a:t> </a:t>
            </a:r>
            <a:r>
              <a:rPr lang="fr-BE" sz="2800" dirty="0" err="1">
                <a:latin typeface="Arial Nova Cond Light" panose="020B0306020202020204" pitchFamily="34" charset="0"/>
              </a:rPr>
              <a:t>only</a:t>
            </a:r>
            <a:r>
              <a:rPr lang="fr-BE" sz="2800" dirty="0">
                <a:latin typeface="Arial Nova Cond Light" panose="020B0306020202020204" pitchFamily="34" charset="0"/>
              </a:rPr>
              <a:t> to the </a:t>
            </a:r>
            <a:r>
              <a:rPr lang="fr-BE" sz="2800" dirty="0" err="1">
                <a:latin typeface="Arial Nova Cond Light" panose="020B0306020202020204" pitchFamily="34" charset="0"/>
              </a:rPr>
              <a:t>written</a:t>
            </a:r>
            <a:r>
              <a:rPr lang="fr-BE" sz="2800" dirty="0">
                <a:latin typeface="Arial Nova Cond Light" panose="020B0306020202020204" pitchFamily="34" charset="0"/>
              </a:rPr>
              <a:t> </a:t>
            </a:r>
            <a:r>
              <a:rPr lang="fr-BE" sz="2800" dirty="0" err="1">
                <a:latin typeface="Arial Nova Cond Light" panose="020B0306020202020204" pitchFamily="34" charset="0"/>
              </a:rPr>
              <a:t>press</a:t>
            </a:r>
            <a:r>
              <a:rPr lang="fr-BE" sz="2800" dirty="0">
                <a:latin typeface="Arial Nova Cond Light" panose="020B0306020202020204" pitchFamily="34" charset="0"/>
              </a:rPr>
              <a:t>. </a:t>
            </a:r>
          </a:p>
          <a:p>
            <a:pPr algn="just"/>
            <a:endParaRPr lang="fr-BE" sz="2800" dirty="0">
              <a:latin typeface="Arial Nova Cond Light" panose="020B0306020202020204" pitchFamily="34" charset="0"/>
            </a:endParaRPr>
          </a:p>
          <a:p>
            <a:pPr algn="just">
              <a:buFont typeface="Arial" panose="020B0604020202020204" pitchFamily="34" charset="0"/>
              <a:buChar char="•"/>
            </a:pPr>
            <a:r>
              <a:rPr lang="fr-BE" sz="2800" dirty="0">
                <a:latin typeface="Arial Nova Cond Light" panose="020B0306020202020204" pitchFamily="34" charset="0"/>
              </a:rPr>
              <a:t> Supreme court, March 6 2012: a </a:t>
            </a:r>
            <a:r>
              <a:rPr lang="fr-BE" sz="2800" dirty="0" err="1">
                <a:latin typeface="Arial Nova Cond Light" panose="020B0306020202020204" pitchFamily="34" charset="0"/>
              </a:rPr>
              <a:t>text</a:t>
            </a:r>
            <a:r>
              <a:rPr lang="fr-BE" sz="2800" dirty="0">
                <a:latin typeface="Arial Nova Cond Light" panose="020B0306020202020204" pitchFamily="34" charset="0"/>
              </a:rPr>
              <a:t> </a:t>
            </a:r>
            <a:r>
              <a:rPr lang="fr-BE" sz="2800" dirty="0" err="1">
                <a:latin typeface="Arial Nova Cond Light" panose="020B0306020202020204" pitchFamily="34" charset="0"/>
              </a:rPr>
              <a:t>published</a:t>
            </a:r>
            <a:r>
              <a:rPr lang="fr-BE" sz="2800" dirty="0">
                <a:latin typeface="Arial Nova Cond Light" panose="020B0306020202020204" pitchFamily="34" charset="0"/>
              </a:rPr>
              <a:t> on the Internet </a:t>
            </a:r>
            <a:r>
              <a:rPr lang="fr-BE" sz="2800" dirty="0" err="1">
                <a:latin typeface="Arial Nova Cond Light" panose="020B0306020202020204" pitchFamily="34" charset="0"/>
              </a:rPr>
              <a:t>does</a:t>
            </a:r>
            <a:r>
              <a:rPr lang="fr-BE" sz="2800" dirty="0">
                <a:latin typeface="Arial Nova Cond Light" panose="020B0306020202020204" pitchFamily="34" charset="0"/>
              </a:rPr>
              <a:t> constitue a </a:t>
            </a:r>
            <a:r>
              <a:rPr lang="fr-BE" sz="2800" dirty="0" err="1">
                <a:latin typeface="Arial Nova Cond Light" panose="020B0306020202020204" pitchFamily="34" charset="0"/>
              </a:rPr>
              <a:t>written</a:t>
            </a:r>
            <a:r>
              <a:rPr lang="fr-BE" sz="2800" dirty="0">
                <a:latin typeface="Arial Nova Cond Light" panose="020B0306020202020204" pitchFamily="34" charset="0"/>
              </a:rPr>
              <a:t> document </a:t>
            </a:r>
            <a:r>
              <a:rPr lang="fr-BE" sz="2800" dirty="0" err="1">
                <a:latin typeface="Arial Nova Cond Light" panose="020B0306020202020204" pitchFamily="34" charset="0"/>
              </a:rPr>
              <a:t>that</a:t>
            </a:r>
            <a:r>
              <a:rPr lang="fr-BE" sz="2800" dirty="0">
                <a:latin typeface="Arial Nova Cond Light" panose="020B0306020202020204" pitchFamily="34" charset="0"/>
              </a:rPr>
              <a:t> </a:t>
            </a:r>
            <a:r>
              <a:rPr lang="fr-BE" sz="2800" dirty="0" err="1">
                <a:latin typeface="Arial Nova Cond Light" panose="020B0306020202020204" pitchFamily="34" charset="0"/>
              </a:rPr>
              <a:t>may</a:t>
            </a:r>
            <a:r>
              <a:rPr lang="fr-BE" sz="2800" dirty="0">
                <a:latin typeface="Arial Nova Cond Light" panose="020B0306020202020204" pitchFamily="34" charset="0"/>
              </a:rPr>
              <a:t> </a:t>
            </a:r>
            <a:r>
              <a:rPr lang="fr-BE" sz="2800" dirty="0" err="1">
                <a:latin typeface="Arial Nova Cond Light" panose="020B0306020202020204" pitchFamily="34" charset="0"/>
              </a:rPr>
              <a:t>be</a:t>
            </a:r>
            <a:r>
              <a:rPr lang="fr-BE" sz="2800" dirty="0">
                <a:latin typeface="Arial Nova Cond Light" panose="020B0306020202020204" pitchFamily="34" charset="0"/>
              </a:rPr>
              <a:t> </a:t>
            </a:r>
            <a:r>
              <a:rPr lang="fr-BE" sz="2800" dirty="0" err="1">
                <a:latin typeface="Arial Nova Cond Light" panose="020B0306020202020204" pitchFamily="34" charset="0"/>
              </a:rPr>
              <a:t>covered</a:t>
            </a:r>
            <a:r>
              <a:rPr lang="fr-BE" sz="2800" dirty="0">
                <a:latin typeface="Arial Nova Cond Light" panose="020B0306020202020204" pitchFamily="34" charset="0"/>
              </a:rPr>
              <a:t> by Article 25 of the Constitution. </a:t>
            </a:r>
          </a:p>
          <a:p>
            <a:pPr marL="0" indent="0" algn="just">
              <a:buNone/>
            </a:pPr>
            <a:endParaRPr lang="fr-BE" sz="2800" dirty="0">
              <a:latin typeface="Arial Nova Cond Light" panose="020B0306020202020204" pitchFamily="34" charset="0"/>
              <a:sym typeface="Wingdings" panose="05000000000000000000" pitchFamily="2" charset="2"/>
            </a:endParaRPr>
          </a:p>
          <a:p>
            <a:pPr marL="0" indent="0" algn="just">
              <a:buNone/>
            </a:pPr>
            <a:r>
              <a:rPr lang="fr-BE" sz="2800" dirty="0">
                <a:latin typeface="Arial Nova Cond Light" panose="020B0306020202020204" pitchFamily="34" charset="0"/>
                <a:sym typeface="Wingdings" panose="05000000000000000000" pitchFamily="2" charset="2"/>
              </a:rPr>
              <a:t> Distinction </a:t>
            </a:r>
            <a:r>
              <a:rPr lang="fr-BE" sz="2800" dirty="0" err="1">
                <a:latin typeface="Arial Nova Cond Light" panose="020B0306020202020204" pitchFamily="34" charset="0"/>
                <a:sym typeface="Wingdings" panose="05000000000000000000" pitchFamily="2" charset="2"/>
              </a:rPr>
              <a:t>between</a:t>
            </a:r>
            <a:r>
              <a:rPr lang="fr-BE" sz="2800" dirty="0">
                <a:latin typeface="Arial Nova Cond Light" panose="020B0306020202020204" pitchFamily="34" charset="0"/>
                <a:sym typeface="Wingdings" panose="05000000000000000000" pitchFamily="2" charset="2"/>
              </a:rPr>
              <a:t> </a:t>
            </a:r>
            <a:r>
              <a:rPr lang="fr-BE" sz="2800" dirty="0" err="1">
                <a:latin typeface="Arial Nova Cond Light" panose="020B0306020202020204" pitchFamily="34" charset="0"/>
                <a:sym typeface="Wingdings" panose="05000000000000000000" pitchFamily="2" charset="2"/>
              </a:rPr>
              <a:t>written</a:t>
            </a:r>
            <a:r>
              <a:rPr lang="fr-BE" sz="2800" dirty="0">
                <a:latin typeface="Arial Nova Cond Light" panose="020B0306020202020204" pitchFamily="34" charset="0"/>
                <a:sym typeface="Wingdings" panose="05000000000000000000" pitchFamily="2" charset="2"/>
              </a:rPr>
              <a:t> documents and </a:t>
            </a:r>
            <a:r>
              <a:rPr lang="fr-BE" sz="2800" dirty="0" err="1">
                <a:latin typeface="Arial Nova Cond Light" panose="020B0306020202020204" pitchFamily="34" charset="0"/>
                <a:sym typeface="Wingdings" panose="05000000000000000000" pitchFamily="2" charset="2"/>
              </a:rPr>
              <a:t>audio-visual</a:t>
            </a:r>
            <a:r>
              <a:rPr lang="fr-BE" sz="2800" dirty="0">
                <a:latin typeface="Arial Nova Cond Light" panose="020B0306020202020204" pitchFamily="34" charset="0"/>
                <a:sym typeface="Wingdings" panose="05000000000000000000" pitchFamily="2" charset="2"/>
              </a:rPr>
              <a:t> </a:t>
            </a:r>
            <a:r>
              <a:rPr lang="fr-BE" sz="2800" dirty="0" err="1">
                <a:latin typeface="Arial Nova Cond Light" panose="020B0306020202020204" pitchFamily="34" charset="0"/>
                <a:sym typeface="Wingdings" panose="05000000000000000000" pitchFamily="2" charset="2"/>
              </a:rPr>
              <a:t>materials</a:t>
            </a:r>
            <a:endParaRPr lang="fr-BE" sz="2800" dirty="0">
              <a:latin typeface="Arial Nova Cond Light" panose="020B0306020202020204" pitchFamily="34" charset="0"/>
            </a:endParaRPr>
          </a:p>
        </p:txBody>
      </p:sp>
    </p:spTree>
    <p:extLst>
      <p:ext uri="{BB962C8B-B14F-4D97-AF65-F5344CB8AC3E}">
        <p14:creationId xmlns:p14="http://schemas.microsoft.com/office/powerpoint/2010/main" val="1073255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30184B-9F36-4ECF-AFDC-08825797A51E}"/>
              </a:ext>
            </a:extLst>
          </p:cNvPr>
          <p:cNvSpPr>
            <a:spLocks noGrp="1"/>
          </p:cNvSpPr>
          <p:nvPr>
            <p:ph type="title"/>
          </p:nvPr>
        </p:nvSpPr>
        <p:spPr/>
        <p:txBody>
          <a:bodyPr/>
          <a:lstStyle/>
          <a:p>
            <a:r>
              <a:rPr lang="fr-BE" dirty="0" err="1"/>
              <a:t>Interpretation</a:t>
            </a:r>
            <a:r>
              <a:rPr lang="fr-BE" dirty="0"/>
              <a:t> of the notion of </a:t>
            </a:r>
            <a:r>
              <a:rPr lang="fr-BE" dirty="0" err="1"/>
              <a:t>press</a:t>
            </a:r>
            <a:endParaRPr lang="fr-BE" dirty="0"/>
          </a:p>
        </p:txBody>
      </p:sp>
      <p:sp>
        <p:nvSpPr>
          <p:cNvPr id="3" name="Espace réservé du contenu 2">
            <a:extLst>
              <a:ext uri="{FF2B5EF4-FFF2-40B4-BE49-F238E27FC236}">
                <a16:creationId xmlns:a16="http://schemas.microsoft.com/office/drawing/2014/main" id="{50FCAE1A-6654-4D56-B6C8-C0858EFD1B65}"/>
              </a:ext>
            </a:extLst>
          </p:cNvPr>
          <p:cNvSpPr>
            <a:spLocks noGrp="1"/>
          </p:cNvSpPr>
          <p:nvPr>
            <p:ph idx="1"/>
          </p:nvPr>
        </p:nvSpPr>
        <p:spPr>
          <a:xfrm>
            <a:off x="676274" y="2383155"/>
            <a:ext cx="10753725" cy="3766185"/>
          </a:xfrm>
        </p:spPr>
        <p:txBody>
          <a:bodyPr>
            <a:normAutofit/>
          </a:bodyPr>
          <a:lstStyle/>
          <a:p>
            <a:pPr algn="just"/>
            <a:r>
              <a:rPr lang="fr-BE" sz="2800" dirty="0">
                <a:latin typeface="Arial Nova Cond Light" panose="020B0306020202020204" pitchFamily="34" charset="0"/>
              </a:rPr>
              <a:t>Court of </a:t>
            </a:r>
            <a:r>
              <a:rPr lang="fr-BE" sz="2800" dirty="0" err="1">
                <a:latin typeface="Arial Nova Cond Light" panose="020B0306020202020204" pitchFamily="34" charset="0"/>
              </a:rPr>
              <a:t>Appeal</a:t>
            </a:r>
            <a:r>
              <a:rPr lang="fr-BE" sz="2800" dirty="0">
                <a:latin typeface="Arial Nova Cond Light" panose="020B0306020202020204" pitchFamily="34" charset="0"/>
              </a:rPr>
              <a:t> of Liège, May 28, 2019: </a:t>
            </a:r>
            <a:r>
              <a:rPr lang="en-GB" sz="2800" dirty="0">
                <a:latin typeface="Arial Nova Cond Light" panose="020B0306020202020204" pitchFamily="34" charset="0"/>
              </a:rPr>
              <a:t>« </a:t>
            </a:r>
            <a:r>
              <a:rPr lang="en-GB" sz="2800" i="1" dirty="0">
                <a:latin typeface="Arial Nova Cond Light" panose="020B0306020202020204" pitchFamily="34" charset="0"/>
              </a:rPr>
              <a:t>It is obvious that nowadays, press offences can be committed on other media than the print media, including the Internet; the expression of a thought, which is required by the offence (…) cannot be considered within the meaning of the Constitution and in accordance with the evolution of society, as any thought, without taking into account its relevance such as mere insults or slander. There must be an argumentative logic, a logical way of thinking, a pamphlet etc. (…). </a:t>
            </a:r>
            <a:r>
              <a:rPr lang="en-GB" sz="2800" b="1" i="1" dirty="0">
                <a:latin typeface="Arial Nova Cond Light" panose="020B0306020202020204" pitchFamily="34" charset="0"/>
              </a:rPr>
              <a:t>It is therefore apparent that the intention of the original legislator was not to create a special jurisdiction privilege – pursuant to Article 150 of the Constitution – for the digital era for individuals feeding the web “small talk</a:t>
            </a:r>
            <a:r>
              <a:rPr lang="en-GB" sz="2800" dirty="0">
                <a:latin typeface="Arial Nova Cond Light" panose="020B0306020202020204" pitchFamily="34" charset="0"/>
              </a:rPr>
              <a:t>»</a:t>
            </a:r>
            <a:r>
              <a:rPr lang="en-GB" sz="2800" i="1" dirty="0">
                <a:latin typeface="Arial Nova Cond Light" panose="020B0306020202020204" pitchFamily="34" charset="0"/>
              </a:rPr>
              <a:t>. </a:t>
            </a:r>
            <a:r>
              <a:rPr lang="en-GB" sz="2800" dirty="0">
                <a:latin typeface="Arial Nova Cond Light" panose="020B0306020202020204" pitchFamily="34" charset="0"/>
              </a:rPr>
              <a:t> </a:t>
            </a:r>
            <a:endParaRPr lang="fr-BE" sz="2800" dirty="0">
              <a:latin typeface="Arial Nova Cond Light" panose="020B0306020202020204" pitchFamily="34" charset="0"/>
            </a:endParaRPr>
          </a:p>
          <a:p>
            <a:endParaRPr lang="fr-BE" dirty="0"/>
          </a:p>
        </p:txBody>
      </p:sp>
    </p:spTree>
    <p:extLst>
      <p:ext uri="{BB962C8B-B14F-4D97-AF65-F5344CB8AC3E}">
        <p14:creationId xmlns:p14="http://schemas.microsoft.com/office/powerpoint/2010/main" val="1572153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6B5C2B-94A2-4953-89E9-6966EB3BBB2D}"/>
              </a:ext>
            </a:extLst>
          </p:cNvPr>
          <p:cNvSpPr>
            <a:spLocks noGrp="1"/>
          </p:cNvSpPr>
          <p:nvPr>
            <p:ph type="title"/>
          </p:nvPr>
        </p:nvSpPr>
        <p:spPr/>
        <p:txBody>
          <a:bodyPr/>
          <a:lstStyle/>
          <a:p>
            <a:r>
              <a:rPr lang="fr-BE" dirty="0"/>
              <a:t>Article 58 of the Constitution</a:t>
            </a:r>
          </a:p>
        </p:txBody>
      </p:sp>
      <p:sp>
        <p:nvSpPr>
          <p:cNvPr id="3" name="Espace réservé du contenu 2">
            <a:extLst>
              <a:ext uri="{FF2B5EF4-FFF2-40B4-BE49-F238E27FC236}">
                <a16:creationId xmlns:a16="http://schemas.microsoft.com/office/drawing/2014/main" id="{6825AC17-099F-40A1-82DC-DA1563908D16}"/>
              </a:ext>
            </a:extLst>
          </p:cNvPr>
          <p:cNvSpPr>
            <a:spLocks noGrp="1"/>
          </p:cNvSpPr>
          <p:nvPr>
            <p:ph idx="1"/>
          </p:nvPr>
        </p:nvSpPr>
        <p:spPr>
          <a:xfrm>
            <a:off x="719137" y="3107055"/>
            <a:ext cx="10753725" cy="1483995"/>
          </a:xfrm>
        </p:spPr>
        <p:txBody>
          <a:bodyPr/>
          <a:lstStyle/>
          <a:p>
            <a:pPr algn="just"/>
            <a:r>
              <a:rPr lang="en-GB" sz="2800" dirty="0">
                <a:latin typeface="Arial Nova Cond Light" panose="020B0306020202020204" pitchFamily="34" charset="0"/>
              </a:rPr>
              <a:t>« </a:t>
            </a:r>
            <a:r>
              <a:rPr lang="en-GB" sz="2800" i="1" dirty="0">
                <a:latin typeface="Arial Nova Cond Light" panose="020B0306020202020204" pitchFamily="34" charset="0"/>
              </a:rPr>
              <a:t>No member of either House can be prosecuted or be the subject of any investigation with regard to opinions expressed and votes cast by him in the exercise of his duties</a:t>
            </a:r>
            <a:r>
              <a:rPr lang="en-GB" sz="2800" dirty="0">
                <a:latin typeface="Arial Nova Cond Light" panose="020B0306020202020204" pitchFamily="34" charset="0"/>
              </a:rPr>
              <a:t> ». </a:t>
            </a:r>
            <a:endParaRPr lang="fr-BE" sz="2800" dirty="0">
              <a:latin typeface="Arial Nova Cond Light" panose="020B0306020202020204" pitchFamily="34" charset="0"/>
            </a:endParaRPr>
          </a:p>
          <a:p>
            <a:endParaRPr lang="fr-BE" dirty="0"/>
          </a:p>
        </p:txBody>
      </p:sp>
    </p:spTree>
    <p:extLst>
      <p:ext uri="{BB962C8B-B14F-4D97-AF65-F5344CB8AC3E}">
        <p14:creationId xmlns:p14="http://schemas.microsoft.com/office/powerpoint/2010/main" val="3099460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FE48FB-7E4A-4566-A29C-BBE584F40875}"/>
              </a:ext>
            </a:extLst>
          </p:cNvPr>
          <p:cNvSpPr>
            <a:spLocks noGrp="1"/>
          </p:cNvSpPr>
          <p:nvPr>
            <p:ph type="title"/>
          </p:nvPr>
        </p:nvSpPr>
        <p:spPr/>
        <p:txBody>
          <a:bodyPr/>
          <a:lstStyle/>
          <a:p>
            <a:r>
              <a:rPr lang="fr-BE" dirty="0" err="1"/>
              <a:t>Slander</a:t>
            </a:r>
            <a:r>
              <a:rPr lang="fr-BE" dirty="0"/>
              <a:t> and </a:t>
            </a:r>
            <a:r>
              <a:rPr lang="fr-BE" dirty="0" err="1"/>
              <a:t>defamation</a:t>
            </a:r>
            <a:endParaRPr lang="fr-BE" dirty="0"/>
          </a:p>
        </p:txBody>
      </p:sp>
      <p:sp>
        <p:nvSpPr>
          <p:cNvPr id="3" name="Espace réservé du contenu 2">
            <a:extLst>
              <a:ext uri="{FF2B5EF4-FFF2-40B4-BE49-F238E27FC236}">
                <a16:creationId xmlns:a16="http://schemas.microsoft.com/office/drawing/2014/main" id="{41EAD28E-4803-4C03-A548-222CF3EAEF38}"/>
              </a:ext>
            </a:extLst>
          </p:cNvPr>
          <p:cNvSpPr>
            <a:spLocks noGrp="1"/>
          </p:cNvSpPr>
          <p:nvPr>
            <p:ph idx="1"/>
          </p:nvPr>
        </p:nvSpPr>
        <p:spPr>
          <a:xfrm>
            <a:off x="719137" y="2440305"/>
            <a:ext cx="10753725" cy="3766185"/>
          </a:xfrm>
        </p:spPr>
        <p:txBody>
          <a:bodyPr/>
          <a:lstStyle/>
          <a:p>
            <a:pPr algn="just"/>
            <a:r>
              <a:rPr lang="fr-BE" sz="2800" dirty="0">
                <a:latin typeface="Arial Nova Cond Light" panose="020B0306020202020204" pitchFamily="34" charset="0"/>
              </a:rPr>
              <a:t>Article 443 of the Criminal code: </a:t>
            </a:r>
            <a:r>
              <a:rPr lang="en-GB" sz="2800" dirty="0">
                <a:latin typeface="Arial Nova Cond Light" panose="020B0306020202020204" pitchFamily="34" charset="0"/>
              </a:rPr>
              <a:t>« </a:t>
            </a:r>
            <a:r>
              <a:rPr lang="en-GB" sz="2800" i="1" dirty="0">
                <a:latin typeface="Arial Nova Cond Light" panose="020B0306020202020204" pitchFamily="34" charset="0"/>
              </a:rPr>
              <a:t>any person who, in the cases hereinafter indicated, has improperly imputed to a person a specific fact which is likely to damage that person's honour or expose him to public contempt, and whose legal evidence is not proven, is guilty of slander where the law admits the evidence of the imputed fact, and of defamation where the law does not admit that evidence »</a:t>
            </a:r>
            <a:r>
              <a:rPr lang="en-GB" sz="2800" dirty="0">
                <a:latin typeface="Arial Nova Cond Light" panose="020B0306020202020204" pitchFamily="34" charset="0"/>
              </a:rPr>
              <a:t>.</a:t>
            </a:r>
          </a:p>
          <a:p>
            <a:endParaRPr lang="en-GB" dirty="0"/>
          </a:p>
          <a:p>
            <a:pPr marL="0" indent="0">
              <a:buNone/>
            </a:pPr>
            <a:endParaRPr lang="fr-BE" dirty="0"/>
          </a:p>
        </p:txBody>
      </p:sp>
    </p:spTree>
    <p:extLst>
      <p:ext uri="{BB962C8B-B14F-4D97-AF65-F5344CB8AC3E}">
        <p14:creationId xmlns:p14="http://schemas.microsoft.com/office/powerpoint/2010/main" val="97578083"/>
      </p:ext>
    </p:extLst>
  </p:cSld>
  <p:clrMapOvr>
    <a:masterClrMapping/>
  </p:clrMapOvr>
</p:sld>
</file>

<file path=ppt/theme/theme1.xml><?xml version="1.0" encoding="utf-8"?>
<a:theme xmlns:a="http://schemas.openxmlformats.org/drawingml/2006/main" name="Métropolitain">
  <a:themeElements>
    <a:clrScheme name="Métropolitai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étropolitai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étropolitai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TM03457491[[fn=Métropolitain]]</Template>
  <TotalTime>0</TotalTime>
  <Words>789</Words>
  <Application>Microsoft Office PowerPoint</Application>
  <PresentationFormat>Grand écran</PresentationFormat>
  <Paragraphs>60</Paragraphs>
  <Slides>15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15</vt:i4>
      </vt:variant>
    </vt:vector>
  </HeadingPairs>
  <TitlesOfParts>
    <vt:vector size="19" baseType="lpstr">
      <vt:lpstr>Arial</vt:lpstr>
      <vt:lpstr>Arial Nova Cond Light</vt:lpstr>
      <vt:lpstr>Calibri Light</vt:lpstr>
      <vt:lpstr>Métropolitain</vt:lpstr>
      <vt:lpstr>Freedom of expression under Belgian law</vt:lpstr>
      <vt:lpstr>Freedom of expression : definition</vt:lpstr>
      <vt:lpstr>The Belgian Constitution</vt:lpstr>
      <vt:lpstr>Article 25 of the Constitution: Freedom of Press</vt:lpstr>
      <vt:lpstr>Article 25 of the Constitution: Freedom of Press</vt:lpstr>
      <vt:lpstr>Interpretation of the notion of press</vt:lpstr>
      <vt:lpstr>Interpretation of the notion of press</vt:lpstr>
      <vt:lpstr>Article 58 of the Constitution</vt:lpstr>
      <vt:lpstr>Slander and defamation</vt:lpstr>
      <vt:lpstr>Slander and defamation</vt:lpstr>
      <vt:lpstr>Tort law</vt:lpstr>
      <vt:lpstr>Act of 30 July 1981 on the repression of certain acts inspired by racism or xenophobia</vt:lpstr>
      <vt:lpstr>The Offence of negationism (Act of March 23, 1995)</vt:lpstr>
      <vt:lpstr>Conflitcs of laws and restrictions to freedom of expression</vt:lpstr>
      <vt:lpstr>Freedom of expression under Belgian law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 of expression under Belgian law</dc:title>
  <dc:creator>Marie Servais</dc:creator>
  <cp:lastModifiedBy>Marie Servais</cp:lastModifiedBy>
  <cp:revision>7</cp:revision>
  <dcterms:created xsi:type="dcterms:W3CDTF">2019-10-22T07:56:42Z</dcterms:created>
  <dcterms:modified xsi:type="dcterms:W3CDTF">2019-10-24T11:01:36Z</dcterms:modified>
</cp:coreProperties>
</file>