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6" r:id="rId3"/>
    <p:sldId id="259" r:id="rId4"/>
    <p:sldId id="260" r:id="rId5"/>
    <p:sldId id="284" r:id="rId6"/>
    <p:sldId id="261" r:id="rId7"/>
    <p:sldId id="262" r:id="rId8"/>
    <p:sldId id="265" r:id="rId9"/>
    <p:sldId id="273" r:id="rId10"/>
    <p:sldId id="283" r:id="rId11"/>
    <p:sldId id="275" r:id="rId12"/>
    <p:sldId id="267" r:id="rId13"/>
    <p:sldId id="271" r:id="rId14"/>
    <p:sldId id="277" r:id="rId15"/>
    <p:sldId id="278" r:id="rId16"/>
    <p:sldId id="280" r:id="rId17"/>
    <p:sldId id="281" r:id="rId18"/>
    <p:sldId id="282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50" autoAdjust="0"/>
    <p:restoredTop sz="67684" autoAdjust="0"/>
  </p:normalViewPr>
  <p:slideViewPr>
    <p:cSldViewPr snapToGrid="0">
      <p:cViewPr varScale="1">
        <p:scale>
          <a:sx n="76" d="100"/>
          <a:sy n="76" d="100"/>
        </p:scale>
        <p:origin x="900" y="78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ilprotect\Desktop\CGO%20Henri\OILPROTECT\GC%20FID%20cinn&#233;tiques%20d'&#233;vaporation%20et%20taux%20de%20p&#233;n&#233;tration\Angle%20Contact%20Tensioacti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Graphique%20dans%20Microsoft%20PowerPoint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600" b="1" dirty="0" smtClean="0"/>
              <a:t>CONTACT</a:t>
            </a:r>
            <a:r>
              <a:rPr lang="fr-BE" sz="1600" b="1" baseline="0" dirty="0" smtClean="0"/>
              <a:t> ANGLE ON BEESWAX  </a:t>
            </a:r>
            <a:endParaRPr lang="fr-BE" sz="16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7.7488748302108654E-2"/>
          <c:y val="0.1262858447439579"/>
          <c:w val="0.89015924137200897"/>
          <c:h val="0.695610358858431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1.31486222245536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1823063276232933E-3"/>
                  <c:y val="-2.19143703742560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3338567867298577E-17"/>
                  <c:y val="-2.62972444491072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3.50629925988096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Feuil1!$D$62:$D$71</c:f>
                <c:numCache>
                  <c:formatCode>General</c:formatCode>
                  <c:ptCount val="10"/>
                  <c:pt idx="0">
                    <c:v>0.44444444444444403</c:v>
                  </c:pt>
                  <c:pt idx="1">
                    <c:v>0.44444444444444403</c:v>
                  </c:pt>
                  <c:pt idx="2">
                    <c:v>2</c:v>
                  </c:pt>
                  <c:pt idx="3">
                    <c:v>2.4444444444444442</c:v>
                  </c:pt>
                  <c:pt idx="4">
                    <c:v>0.88888888888888928</c:v>
                  </c:pt>
                  <c:pt idx="5">
                    <c:v>2.6666666666666665</c:v>
                  </c:pt>
                  <c:pt idx="6">
                    <c:v>0.66666666666666663</c:v>
                  </c:pt>
                  <c:pt idx="7">
                    <c:v>0.66666666666666663</c:v>
                  </c:pt>
                  <c:pt idx="8">
                    <c:v>0.44444444444444403</c:v>
                  </c:pt>
                  <c:pt idx="9">
                    <c:v>2.2222222222222214</c:v>
                  </c:pt>
                </c:numCache>
              </c:numRef>
            </c:plus>
            <c:minus>
              <c:numRef>
                <c:f>Feuil1!$D$62:$D$71</c:f>
                <c:numCache>
                  <c:formatCode>General</c:formatCode>
                  <c:ptCount val="10"/>
                  <c:pt idx="0">
                    <c:v>0.44444444444444403</c:v>
                  </c:pt>
                  <c:pt idx="1">
                    <c:v>0.44444444444444403</c:v>
                  </c:pt>
                  <c:pt idx="2">
                    <c:v>2</c:v>
                  </c:pt>
                  <c:pt idx="3">
                    <c:v>2.4444444444444442</c:v>
                  </c:pt>
                  <c:pt idx="4">
                    <c:v>0.88888888888888928</c:v>
                  </c:pt>
                  <c:pt idx="5">
                    <c:v>2.6666666666666665</c:v>
                  </c:pt>
                  <c:pt idx="6">
                    <c:v>0.66666666666666663</c:v>
                  </c:pt>
                  <c:pt idx="7">
                    <c:v>0.66666666666666663</c:v>
                  </c:pt>
                  <c:pt idx="8">
                    <c:v>0.44444444444444403</c:v>
                  </c:pt>
                  <c:pt idx="9">
                    <c:v>2.2222222222222214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Feuil1!$B$62:$B$71</c:f>
              <c:strCache>
                <c:ptCount val="10"/>
                <c:pt idx="0">
                  <c:v>Solvent A 100%</c:v>
                </c:pt>
                <c:pt idx="1">
                  <c:v>Synthetic insecticid</c:v>
                </c:pt>
                <c:pt idx="2">
                  <c:v>Adjuvant 1  - Solvent A - EO A </c:v>
                </c:pt>
                <c:pt idx="3">
                  <c:v>EO A - Solvant A (25-75%)</c:v>
                </c:pt>
                <c:pt idx="4">
                  <c:v>Adjuvant 2  - Solvent A - EO A </c:v>
                </c:pt>
                <c:pt idx="5">
                  <c:v>Adjuvant 3  - Solvent A - EO A </c:v>
                </c:pt>
                <c:pt idx="6">
                  <c:v>Adjuvant 4  - Solvent A - EO A </c:v>
                </c:pt>
                <c:pt idx="7">
                  <c:v>Adjuvant 5  - Solvent A - EO A </c:v>
                </c:pt>
                <c:pt idx="8">
                  <c:v>EO A - Solvant A (50-50%)</c:v>
                </c:pt>
                <c:pt idx="9">
                  <c:v>EO A 100%</c:v>
                </c:pt>
              </c:strCache>
            </c:strRef>
          </c:cat>
          <c:val>
            <c:numRef>
              <c:f>Feuil1!$C$62:$C$71</c:f>
              <c:numCache>
                <c:formatCode>0</c:formatCode>
                <c:ptCount val="10"/>
                <c:pt idx="0">
                  <c:v>19.333333333333332</c:v>
                </c:pt>
                <c:pt idx="1">
                  <c:v>20.666666666666668</c:v>
                </c:pt>
                <c:pt idx="2">
                  <c:v>22</c:v>
                </c:pt>
                <c:pt idx="3">
                  <c:v>24.333333333333332</c:v>
                </c:pt>
                <c:pt idx="4">
                  <c:v>24.333333333333332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28.666666666666668</c:v>
                </c:pt>
                <c:pt idx="9">
                  <c:v>35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6309160"/>
        <c:axId val="516309552"/>
      </c:barChart>
      <c:catAx>
        <c:axId val="516309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6309552"/>
        <c:crosses val="autoZero"/>
        <c:auto val="1"/>
        <c:lblAlgn val="ctr"/>
        <c:lblOffset val="100"/>
        <c:noMultiLvlLbl val="0"/>
      </c:catAx>
      <c:valAx>
        <c:axId val="516309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Contact angle °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6309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2000" b="1" dirty="0" smtClean="0"/>
              <a:t>Cuticle</a:t>
            </a:r>
            <a:r>
              <a:rPr lang="en-US" sz="2000" b="1" baseline="0" dirty="0" smtClean="0"/>
              <a:t> </a:t>
            </a:r>
            <a:r>
              <a:rPr lang="en-US" sz="2000" b="1" baseline="0" dirty="0"/>
              <a:t>penetration kinetics of compound A</a:t>
            </a:r>
            <a:endParaRPr lang="fr-BE" sz="2000" b="1" dirty="0"/>
          </a:p>
        </c:rich>
      </c:tx>
      <c:layout>
        <c:manualLayout>
          <c:xMode val="edge"/>
          <c:yMode val="edge"/>
          <c:x val="0.17120779200277833"/>
          <c:y val="2.57645229112795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0016951119542848"/>
          <c:y val="0.13518335794403163"/>
          <c:w val="0.56359029127404492"/>
          <c:h val="0.713938733688914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'[Graphique dans Microsoft PowerPoint]Eug+Terp (2h)'!$Z$118:$AA$118</c:f>
              <c:strCache>
                <c:ptCount val="1"/>
                <c:pt idx="0">
                  <c:v>compound A (pure)</c:v>
                </c:pt>
              </c:strCache>
            </c:strRef>
          </c:tx>
          <c:spPr>
            <a:solidFill>
              <a:schemeClr val="accent1">
                <a:shade val="53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'[Graphique dans Microsoft PowerPoint]Eug+Terp (2h)'!$AA$121:$AA$123</c:f>
                <c:numCache>
                  <c:formatCode>General</c:formatCode>
                  <c:ptCount val="3"/>
                  <c:pt idx="0">
                    <c:v>4.2206643766367806E-3</c:v>
                  </c:pt>
                  <c:pt idx="1">
                    <c:v>1.3932575180563506E-2</c:v>
                  </c:pt>
                  <c:pt idx="2">
                    <c:v>5.8264760640079551E-4</c:v>
                  </c:pt>
                </c:numCache>
              </c:numRef>
            </c:plus>
            <c:minus>
              <c:numRef>
                <c:f>'[Graphique dans Microsoft PowerPoint]Eug+Terp (2h)'!$AA$121:$AA$123</c:f>
                <c:numCache>
                  <c:formatCode>General</c:formatCode>
                  <c:ptCount val="3"/>
                  <c:pt idx="0">
                    <c:v>4.2206643766367806E-3</c:v>
                  </c:pt>
                  <c:pt idx="1">
                    <c:v>1.3932575180563506E-2</c:v>
                  </c:pt>
                  <c:pt idx="2">
                    <c:v>5.8264760640079551E-4</c:v>
                  </c:pt>
                </c:numCache>
              </c:numRef>
            </c:minus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strRef>
              <c:f>'[Graphique dans Microsoft PowerPoint]Eug+Terp (2h)'!$Y$121:$Y$122</c:f>
              <c:strCache>
                <c:ptCount val="2"/>
                <c:pt idx="0">
                  <c:v>30min</c:v>
                </c:pt>
                <c:pt idx="1">
                  <c:v>60min</c:v>
                </c:pt>
              </c:strCache>
            </c:strRef>
          </c:cat>
          <c:val>
            <c:numRef>
              <c:f>'[Graphique dans Microsoft PowerPoint]Eug+Terp (2h)'!$Z$121:$Z$122</c:f>
              <c:numCache>
                <c:formatCode>0%</c:formatCode>
                <c:ptCount val="2"/>
                <c:pt idx="0">
                  <c:v>4.1790690513129093E-2</c:v>
                </c:pt>
                <c:pt idx="1">
                  <c:v>4.830012296945535E-2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7E-4DD0-8F83-7EC5633DD809}"/>
            </c:ext>
          </c:extLst>
        </c:ser>
        <c:ser>
          <c:idx val="1"/>
          <c:order val="1"/>
          <c:tx>
            <c:strRef>
              <c:f>'[Graphique dans Microsoft PowerPoint]Eug+Terp (2h)'!$AB$118:$AC$118</c:f>
              <c:strCache>
                <c:ptCount val="1"/>
                <c:pt idx="0">
                  <c:v>compound A + adjuvent 1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'[Graphique dans Microsoft PowerPoint]Eug+Terp (2h)'!$AC$121:$AC$123</c:f>
                <c:numCache>
                  <c:formatCode>General</c:formatCode>
                  <c:ptCount val="3"/>
                  <c:pt idx="0">
                    <c:v>8.9396140926526133E-3</c:v>
                  </c:pt>
                  <c:pt idx="1">
                    <c:v>8.5277743502003948E-3</c:v>
                  </c:pt>
                  <c:pt idx="2">
                    <c:v>4.6542505457160717E-3</c:v>
                  </c:pt>
                </c:numCache>
              </c:numRef>
            </c:plus>
            <c:minus>
              <c:numRef>
                <c:f>'[Graphique dans Microsoft PowerPoint]Eug+Terp (2h)'!$AC$121:$AC$123</c:f>
                <c:numCache>
                  <c:formatCode>General</c:formatCode>
                  <c:ptCount val="3"/>
                  <c:pt idx="0">
                    <c:v>8.9396140926526133E-3</c:v>
                  </c:pt>
                  <c:pt idx="1">
                    <c:v>8.5277743502003948E-3</c:v>
                  </c:pt>
                  <c:pt idx="2">
                    <c:v>4.6542505457160717E-3</c:v>
                  </c:pt>
                </c:numCache>
              </c:numRef>
            </c:minus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strRef>
              <c:f>'[Graphique dans Microsoft PowerPoint]Eug+Terp (2h)'!$Y$121:$Y$122</c:f>
              <c:strCache>
                <c:ptCount val="2"/>
                <c:pt idx="0">
                  <c:v>30min</c:v>
                </c:pt>
                <c:pt idx="1">
                  <c:v>60min</c:v>
                </c:pt>
              </c:strCache>
            </c:strRef>
          </c:cat>
          <c:val>
            <c:numRef>
              <c:f>'[Graphique dans Microsoft PowerPoint]Eug+Terp (2h)'!$AB$121:$AB$122</c:f>
              <c:numCache>
                <c:formatCode>0%</c:formatCode>
                <c:ptCount val="2"/>
                <c:pt idx="0">
                  <c:v>5.0624081544493993E-2</c:v>
                </c:pt>
                <c:pt idx="1">
                  <c:v>5.5563286220970676E-2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7E-4DD0-8F83-7EC5633DD809}"/>
            </c:ext>
          </c:extLst>
        </c:ser>
        <c:ser>
          <c:idx val="2"/>
          <c:order val="2"/>
          <c:tx>
            <c:strRef>
              <c:f>'[Graphique dans Microsoft PowerPoint]Eug+Terp (2h)'!$AD$118:$AE$118</c:f>
              <c:strCache>
                <c:ptCount val="1"/>
                <c:pt idx="0">
                  <c:v>compound A + adjuvent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'[Graphique dans Microsoft PowerPoint]Eug+Terp (2h)'!$AE$121:$AE$123</c:f>
                <c:numCache>
                  <c:formatCode>General</c:formatCode>
                  <c:ptCount val="3"/>
                  <c:pt idx="0">
                    <c:v>2.7193180553305046E-3</c:v>
                  </c:pt>
                  <c:pt idx="1">
                    <c:v>1.0122033832882451E-2</c:v>
                  </c:pt>
                  <c:pt idx="2">
                    <c:v>1.8081753310621815E-2</c:v>
                  </c:pt>
                </c:numCache>
              </c:numRef>
            </c:plus>
            <c:minus>
              <c:numRef>
                <c:f>'[Graphique dans Microsoft PowerPoint]Eug+Terp (2h)'!$AE$121:$AE$123</c:f>
                <c:numCache>
                  <c:formatCode>General</c:formatCode>
                  <c:ptCount val="3"/>
                  <c:pt idx="0">
                    <c:v>2.7193180553305046E-3</c:v>
                  </c:pt>
                  <c:pt idx="1">
                    <c:v>1.0122033832882451E-2</c:v>
                  </c:pt>
                  <c:pt idx="2">
                    <c:v>1.8081753310621815E-2</c:v>
                  </c:pt>
                </c:numCache>
              </c:numRef>
            </c:minus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strRef>
              <c:f>'[Graphique dans Microsoft PowerPoint]Eug+Terp (2h)'!$Y$121:$Y$122</c:f>
              <c:strCache>
                <c:ptCount val="2"/>
                <c:pt idx="0">
                  <c:v>30min</c:v>
                </c:pt>
                <c:pt idx="1">
                  <c:v>60min</c:v>
                </c:pt>
              </c:strCache>
            </c:strRef>
          </c:cat>
          <c:val>
            <c:numRef>
              <c:f>'[Graphique dans Microsoft PowerPoint]Eug+Terp (2h)'!$AD$121:$AD$122</c:f>
              <c:numCache>
                <c:formatCode>0%</c:formatCode>
                <c:ptCount val="2"/>
                <c:pt idx="0">
                  <c:v>5.7227877339833977E-2</c:v>
                </c:pt>
                <c:pt idx="1">
                  <c:v>5.7632195835643801E-2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07E-4DD0-8F83-7EC5633DD809}"/>
            </c:ext>
          </c:extLst>
        </c:ser>
        <c:ser>
          <c:idx val="3"/>
          <c:order val="3"/>
          <c:tx>
            <c:strRef>
              <c:f>'[Graphique dans Microsoft PowerPoint]Eug+Terp (2h)'!$AF$118:$AG$118</c:f>
              <c:strCache>
                <c:ptCount val="1"/>
                <c:pt idx="0">
                  <c:v>compound A + adjuvent 3 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'[Graphique dans Microsoft PowerPoint]Eug+Terp (2h)'!$AG$121:$AG$123</c:f>
                <c:numCache>
                  <c:formatCode>General</c:formatCode>
                  <c:ptCount val="3"/>
                  <c:pt idx="0">
                    <c:v>3.0265880940197865E-3</c:v>
                  </c:pt>
                  <c:pt idx="1">
                    <c:v>4.5959076738918622E-4</c:v>
                  </c:pt>
                  <c:pt idx="2">
                    <c:v>1.2943861976765411E-2</c:v>
                  </c:pt>
                </c:numCache>
              </c:numRef>
            </c:plus>
            <c:minus>
              <c:numRef>
                <c:f>'[Graphique dans Microsoft PowerPoint]Eug+Terp (2h)'!$AG$121:$AG$123</c:f>
                <c:numCache>
                  <c:formatCode>General</c:formatCode>
                  <c:ptCount val="3"/>
                  <c:pt idx="0">
                    <c:v>3.0265880940197865E-3</c:v>
                  </c:pt>
                  <c:pt idx="1">
                    <c:v>4.5959076738918622E-4</c:v>
                  </c:pt>
                  <c:pt idx="2">
                    <c:v>1.2943861976765411E-2</c:v>
                  </c:pt>
                </c:numCache>
              </c:numRef>
            </c:minus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strRef>
              <c:f>'[Graphique dans Microsoft PowerPoint]Eug+Terp (2h)'!$Y$121:$Y$122</c:f>
              <c:strCache>
                <c:ptCount val="2"/>
                <c:pt idx="0">
                  <c:v>30min</c:v>
                </c:pt>
                <c:pt idx="1">
                  <c:v>60min</c:v>
                </c:pt>
              </c:strCache>
            </c:strRef>
          </c:cat>
          <c:val>
            <c:numRef>
              <c:f>'[Graphique dans Microsoft PowerPoint]Eug+Terp (2h)'!$AF$121:$AF$122</c:f>
              <c:numCache>
                <c:formatCode>0%</c:formatCode>
                <c:ptCount val="2"/>
                <c:pt idx="0">
                  <c:v>6.5710313157710615E-2</c:v>
                </c:pt>
                <c:pt idx="1">
                  <c:v>7.0928508485987349E-2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07E-4DD0-8F83-7EC5633DD809}"/>
            </c:ext>
          </c:extLst>
        </c:ser>
        <c:ser>
          <c:idx val="4"/>
          <c:order val="4"/>
          <c:tx>
            <c:strRef>
              <c:f>'[Graphique dans Microsoft PowerPoint]Eug+Terp (2h)'!$AH$118:$AI$118</c:f>
              <c:strCache>
                <c:ptCount val="1"/>
                <c:pt idx="0">
                  <c:v>compound A + adjuvent 4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'[Graphique dans Microsoft PowerPoint]Eug+Terp (2h)'!$AI$121:$AI$123</c:f>
                <c:numCache>
                  <c:formatCode>General</c:formatCode>
                  <c:ptCount val="3"/>
                  <c:pt idx="0">
                    <c:v>7.4058588121159487E-3</c:v>
                  </c:pt>
                  <c:pt idx="1">
                    <c:v>1.1085600349389149E-2</c:v>
                  </c:pt>
                  <c:pt idx="2">
                    <c:v>1.0134599270926367E-2</c:v>
                  </c:pt>
                </c:numCache>
              </c:numRef>
            </c:plus>
            <c:minus>
              <c:numRef>
                <c:f>'[Graphique dans Microsoft PowerPoint]Eug+Terp (2h)'!$AI$121:$AI$123</c:f>
                <c:numCache>
                  <c:formatCode>General</c:formatCode>
                  <c:ptCount val="3"/>
                  <c:pt idx="0">
                    <c:v>7.4058588121159487E-3</c:v>
                  </c:pt>
                  <c:pt idx="1">
                    <c:v>1.1085600349389149E-2</c:v>
                  </c:pt>
                  <c:pt idx="2">
                    <c:v>1.0134599270926367E-2</c:v>
                  </c:pt>
                </c:numCache>
              </c:numRef>
            </c:minus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strRef>
              <c:f>'[Graphique dans Microsoft PowerPoint]Eug+Terp (2h)'!$Y$121:$Y$122</c:f>
              <c:strCache>
                <c:ptCount val="2"/>
                <c:pt idx="0">
                  <c:v>30min</c:v>
                </c:pt>
                <c:pt idx="1">
                  <c:v>60min</c:v>
                </c:pt>
              </c:strCache>
            </c:strRef>
          </c:cat>
          <c:val>
            <c:numRef>
              <c:f>'[Graphique dans Microsoft PowerPoint]Eug+Terp (2h)'!$AH$121:$AH$122</c:f>
              <c:numCache>
                <c:formatCode>0%</c:formatCode>
                <c:ptCount val="2"/>
                <c:pt idx="0">
                  <c:v>7.7192658280149623E-2</c:v>
                </c:pt>
                <c:pt idx="1">
                  <c:v>8.2448532605419844E-2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07E-4DD0-8F83-7EC5633DD8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516306808"/>
        <c:axId val="516306024"/>
      </c:barChart>
      <c:catAx>
        <c:axId val="516306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/>
                  <a:t>time (minutes)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6306024"/>
        <c:crosses val="autoZero"/>
        <c:auto val="1"/>
        <c:lblAlgn val="ctr"/>
        <c:lblOffset val="100"/>
        <c:noMultiLvlLbl val="0"/>
      </c:catAx>
      <c:valAx>
        <c:axId val="516306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600"/>
                  <a:t>penetration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6306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115549100232084"/>
          <c:y val="0.28643581552703029"/>
          <c:w val="0.34164341807364251"/>
          <c:h val="0.442049222918151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1C95A-A501-49DD-934B-2F5932DA697B}" type="datetimeFigureOut">
              <a:rPr lang="fr-BE" smtClean="0"/>
              <a:t>21-10-19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A72DA-22C7-4B76-AB25-38B2AD5B287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7067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A72DA-22C7-4B76-AB25-38B2AD5B287C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69579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A72DA-22C7-4B76-AB25-38B2AD5B287C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9875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A72DA-22C7-4B76-AB25-38B2AD5B287C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0607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A72DA-22C7-4B76-AB25-38B2AD5B287C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62735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A72DA-22C7-4B76-AB25-38B2AD5B287C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05989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A72DA-22C7-4B76-AB25-38B2AD5B287C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28129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A72DA-22C7-4B76-AB25-38B2AD5B287C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9197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A72DA-22C7-4B76-AB25-38B2AD5B287C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40652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A72DA-22C7-4B76-AB25-38B2AD5B287C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86973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A72DA-22C7-4B76-AB25-38B2AD5B287C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18071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A72DA-22C7-4B76-AB25-38B2AD5B287C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52344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A72DA-22C7-4B76-AB25-38B2AD5B287C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6481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BE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A72DA-22C7-4B76-AB25-38B2AD5B287C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51048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A72DA-22C7-4B76-AB25-38B2AD5B287C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01241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A72DA-22C7-4B76-AB25-38B2AD5B287C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28385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A72DA-22C7-4B76-AB25-38B2AD5B287C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9314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A72DA-22C7-4B76-AB25-38B2AD5B287C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00181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A72DA-22C7-4B76-AB25-38B2AD5B287C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53489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48F3-1910-47E3-A3D4-BADB545188A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2515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48F3-1910-47E3-A3D4-BADB545188A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65639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48F3-1910-47E3-A3D4-BADB545188A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77109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/>
          <p:cNvSpPr/>
          <p:nvPr userDrawn="1"/>
        </p:nvSpPr>
        <p:spPr>
          <a:xfrm>
            <a:off x="-151189" y="-14173"/>
            <a:ext cx="3256111" cy="6873945"/>
          </a:xfrm>
          <a:custGeom>
            <a:avLst/>
            <a:gdLst>
              <a:gd name="connsiteX0" fmla="*/ 161269 w 3447117"/>
              <a:gd name="connsiteY0" fmla="*/ 9776277 h 9776277"/>
              <a:gd name="connsiteX1" fmla="*/ 1673162 w 3447117"/>
              <a:gd name="connsiteY1" fmla="*/ 6430170 h 9776277"/>
              <a:gd name="connsiteX2" fmla="*/ 967612 w 3447117"/>
              <a:gd name="connsiteY2" fmla="*/ 2539816 h 9776277"/>
              <a:gd name="connsiteX3" fmla="*/ 806343 w 3447117"/>
              <a:gd name="connsiteY3" fmla="*/ 1290065 h 9776277"/>
              <a:gd name="connsiteX4" fmla="*/ 604758 w 3447117"/>
              <a:gd name="connsiteY4" fmla="*/ 2559973 h 9776277"/>
              <a:gd name="connsiteX5" fmla="*/ 1189356 w 3447117"/>
              <a:gd name="connsiteY5" fmla="*/ 6530956 h 9776277"/>
              <a:gd name="connsiteX6" fmla="*/ 141110 w 3447117"/>
              <a:gd name="connsiteY6" fmla="*/ 8728099 h 9776277"/>
              <a:gd name="connsiteX7" fmla="*/ 0 w 3447117"/>
              <a:gd name="connsiteY7" fmla="*/ 0 h 9776277"/>
              <a:gd name="connsiteX8" fmla="*/ 1330466 w 3447117"/>
              <a:gd name="connsiteY8" fmla="*/ 0 h 9776277"/>
              <a:gd name="connsiteX9" fmla="*/ 1673162 w 3447117"/>
              <a:gd name="connsiteY9" fmla="*/ 1652896 h 9776277"/>
              <a:gd name="connsiteX10" fmla="*/ 3447117 w 3447117"/>
              <a:gd name="connsiteY10" fmla="*/ 7014730 h 9776277"/>
              <a:gd name="connsiteX11" fmla="*/ 1552211 w 3447117"/>
              <a:gd name="connsiteY11" fmla="*/ 9776277 h 9776277"/>
              <a:gd name="connsiteX12" fmla="*/ 161269 w 3447117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430170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04758 w 3473185"/>
              <a:gd name="connsiteY4" fmla="*/ 2559973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430170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04758 w 3473185"/>
              <a:gd name="connsiteY4" fmla="*/ 2559973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430170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04758 w 3473185"/>
              <a:gd name="connsiteY4" fmla="*/ 2559973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430170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04758 w 3473185"/>
              <a:gd name="connsiteY4" fmla="*/ 2559973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430170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04758 w 3473185"/>
              <a:gd name="connsiteY4" fmla="*/ 2559973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430170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04758 w 3473185"/>
              <a:gd name="connsiteY4" fmla="*/ 2559973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04758 w 3473185"/>
              <a:gd name="connsiteY4" fmla="*/ 2559973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04758 w 3473185"/>
              <a:gd name="connsiteY4" fmla="*/ 2559973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04758 w 3473185"/>
              <a:gd name="connsiteY4" fmla="*/ 2559973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04758 w 3473185"/>
              <a:gd name="connsiteY4" fmla="*/ 2559973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04758 w 3473185"/>
              <a:gd name="connsiteY4" fmla="*/ 2559973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04758 w 3473185"/>
              <a:gd name="connsiteY4" fmla="*/ 2559973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85392 w 3473185"/>
              <a:gd name="connsiteY4" fmla="*/ 2539816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85392 w 3473185"/>
              <a:gd name="connsiteY4" fmla="*/ 2539816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85392 w 3473185"/>
              <a:gd name="connsiteY4" fmla="*/ 2539816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85392 w 3473185"/>
              <a:gd name="connsiteY4" fmla="*/ 2539816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85392 w 3473185"/>
              <a:gd name="connsiteY4" fmla="*/ 2539816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85392 w 3473185"/>
              <a:gd name="connsiteY4" fmla="*/ 2539816 h 9776277"/>
              <a:gd name="connsiteX5" fmla="*/ 1189356 w 3473185"/>
              <a:gd name="connsiteY5" fmla="*/ 6530956 h 9776277"/>
              <a:gd name="connsiteX6" fmla="*/ 141110 w 3473185"/>
              <a:gd name="connsiteY6" fmla="*/ 8728099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85392 w 3473185"/>
              <a:gd name="connsiteY4" fmla="*/ 2539816 h 9776277"/>
              <a:gd name="connsiteX5" fmla="*/ 1189356 w 3473185"/>
              <a:gd name="connsiteY5" fmla="*/ 6530956 h 9776277"/>
              <a:gd name="connsiteX6" fmla="*/ 141110 w 3473185"/>
              <a:gd name="connsiteY6" fmla="*/ 8828885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85392 w 3473185"/>
              <a:gd name="connsiteY4" fmla="*/ 2539816 h 9776277"/>
              <a:gd name="connsiteX5" fmla="*/ 1189356 w 3473185"/>
              <a:gd name="connsiteY5" fmla="*/ 6530956 h 9776277"/>
              <a:gd name="connsiteX6" fmla="*/ 141110 w 3473185"/>
              <a:gd name="connsiteY6" fmla="*/ 8828885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85392 w 3473185"/>
              <a:gd name="connsiteY4" fmla="*/ 2539816 h 9776277"/>
              <a:gd name="connsiteX5" fmla="*/ 1189356 w 3473185"/>
              <a:gd name="connsiteY5" fmla="*/ 6530956 h 9776277"/>
              <a:gd name="connsiteX6" fmla="*/ 141110 w 3473185"/>
              <a:gd name="connsiteY6" fmla="*/ 8828885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685392 w 3473185"/>
              <a:gd name="connsiteY4" fmla="*/ 2539816 h 9776277"/>
              <a:gd name="connsiteX5" fmla="*/ 1189356 w 3473185"/>
              <a:gd name="connsiteY5" fmla="*/ 6530956 h 9776277"/>
              <a:gd name="connsiteX6" fmla="*/ 141110 w 3473185"/>
              <a:gd name="connsiteY6" fmla="*/ 8828885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713153 w 3473185"/>
              <a:gd name="connsiteY4" fmla="*/ 2539816 h 9776277"/>
              <a:gd name="connsiteX5" fmla="*/ 1189356 w 3473185"/>
              <a:gd name="connsiteY5" fmla="*/ 6530956 h 9776277"/>
              <a:gd name="connsiteX6" fmla="*/ 141110 w 3473185"/>
              <a:gd name="connsiteY6" fmla="*/ 8828885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713153 w 3473185"/>
              <a:gd name="connsiteY4" fmla="*/ 2539816 h 9776277"/>
              <a:gd name="connsiteX5" fmla="*/ 1189356 w 3473185"/>
              <a:gd name="connsiteY5" fmla="*/ 6530956 h 9776277"/>
              <a:gd name="connsiteX6" fmla="*/ 141110 w 3473185"/>
              <a:gd name="connsiteY6" fmla="*/ 8828885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  <a:gd name="connsiteX0" fmla="*/ 161269 w 3473185"/>
              <a:gd name="connsiteY0" fmla="*/ 9776277 h 9776277"/>
              <a:gd name="connsiteX1" fmla="*/ 1673162 w 3473185"/>
              <a:gd name="connsiteY1" fmla="*/ 6389855 h 9776277"/>
              <a:gd name="connsiteX2" fmla="*/ 967612 w 3473185"/>
              <a:gd name="connsiteY2" fmla="*/ 2539816 h 9776277"/>
              <a:gd name="connsiteX3" fmla="*/ 806343 w 3473185"/>
              <a:gd name="connsiteY3" fmla="*/ 1290065 h 9776277"/>
              <a:gd name="connsiteX4" fmla="*/ 713153 w 3473185"/>
              <a:gd name="connsiteY4" fmla="*/ 2539816 h 9776277"/>
              <a:gd name="connsiteX5" fmla="*/ 1189356 w 3473185"/>
              <a:gd name="connsiteY5" fmla="*/ 6530956 h 9776277"/>
              <a:gd name="connsiteX6" fmla="*/ 141110 w 3473185"/>
              <a:gd name="connsiteY6" fmla="*/ 8828885 h 9776277"/>
              <a:gd name="connsiteX7" fmla="*/ 0 w 3473185"/>
              <a:gd name="connsiteY7" fmla="*/ 0 h 9776277"/>
              <a:gd name="connsiteX8" fmla="*/ 1330466 w 3473185"/>
              <a:gd name="connsiteY8" fmla="*/ 0 h 9776277"/>
              <a:gd name="connsiteX9" fmla="*/ 1673162 w 3473185"/>
              <a:gd name="connsiteY9" fmla="*/ 1652896 h 9776277"/>
              <a:gd name="connsiteX10" fmla="*/ 3447117 w 3473185"/>
              <a:gd name="connsiteY10" fmla="*/ 7014730 h 9776277"/>
              <a:gd name="connsiteX11" fmla="*/ 1552211 w 3473185"/>
              <a:gd name="connsiteY11" fmla="*/ 9776277 h 9776277"/>
              <a:gd name="connsiteX12" fmla="*/ 161269 w 3473185"/>
              <a:gd name="connsiteY12" fmla="*/ 9776277 h 977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3185" h="9776277">
                <a:moveTo>
                  <a:pt x="161269" y="9776277"/>
                </a:moveTo>
                <a:cubicBezTo>
                  <a:pt x="624916" y="9131245"/>
                  <a:pt x="1451418" y="8808728"/>
                  <a:pt x="1673162" y="6389855"/>
                </a:cubicBezTo>
                <a:cubicBezTo>
                  <a:pt x="1700041" y="4602577"/>
                  <a:pt x="1202795" y="3823162"/>
                  <a:pt x="967612" y="2539816"/>
                </a:cubicBezTo>
                <a:lnTo>
                  <a:pt x="806343" y="1290065"/>
                </a:lnTo>
                <a:cubicBezTo>
                  <a:pt x="766026" y="1706649"/>
                  <a:pt x="698610" y="1898206"/>
                  <a:pt x="713153" y="2539816"/>
                </a:cubicBezTo>
                <a:cubicBezTo>
                  <a:pt x="791024" y="3451708"/>
                  <a:pt x="1236393" y="5207295"/>
                  <a:pt x="1189356" y="6530956"/>
                </a:cubicBezTo>
                <a:cubicBezTo>
                  <a:pt x="1001210" y="8089785"/>
                  <a:pt x="395673" y="8487769"/>
                  <a:pt x="141110" y="8828885"/>
                </a:cubicBezTo>
                <a:lnTo>
                  <a:pt x="0" y="0"/>
                </a:lnTo>
                <a:lnTo>
                  <a:pt x="1330466" y="0"/>
                </a:lnTo>
                <a:cubicBezTo>
                  <a:pt x="1444698" y="550965"/>
                  <a:pt x="1357344" y="799572"/>
                  <a:pt x="1673162" y="1652896"/>
                </a:cubicBezTo>
                <a:cubicBezTo>
                  <a:pt x="2264480" y="3440174"/>
                  <a:pt x="3682300" y="4904936"/>
                  <a:pt x="3447117" y="7014730"/>
                </a:cubicBezTo>
                <a:cubicBezTo>
                  <a:pt x="3258969" y="9023739"/>
                  <a:pt x="1881468" y="9541108"/>
                  <a:pt x="1552211" y="9776277"/>
                </a:cubicBezTo>
                <a:lnTo>
                  <a:pt x="161269" y="9776277"/>
                </a:lnTo>
                <a:close/>
              </a:path>
            </a:pathLst>
          </a:custGeom>
          <a:solidFill>
            <a:srgbClr val="4989A4"/>
          </a:solidFill>
          <a:ln>
            <a:solidFill>
              <a:srgbClr val="4989A4"/>
            </a:solidFill>
          </a:ln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953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-23454" y="6770622"/>
            <a:ext cx="12278320" cy="3349"/>
          </a:xfrm>
          <a:prstGeom prst="line">
            <a:avLst/>
          </a:prstGeom>
          <a:noFill/>
          <a:ln w="25400" cap="flat">
            <a:solidFill>
              <a:srgbClr val="3A7692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 sz="1266" dirty="0"/>
          </a:p>
        </p:txBody>
      </p:sp>
      <p:sp>
        <p:nvSpPr>
          <p:cNvPr id="6" name="Rectangle 3"/>
          <p:cNvSpPr>
            <a:spLocks/>
          </p:cNvSpPr>
          <p:nvPr userDrawn="1"/>
        </p:nvSpPr>
        <p:spPr bwMode="auto">
          <a:xfrm>
            <a:off x="2394646" y="6274524"/>
            <a:ext cx="740587" cy="44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883" dirty="0">
                <a:solidFill>
                  <a:srgbClr val="FFFFFF"/>
                </a:solidFill>
                <a:latin typeface="Frutiger 75 Black" charset="0"/>
                <a:ea typeface="ＭＳ Ｐゴシック" charset="0"/>
                <a:cs typeface="Frutiger 75 Black" charset="0"/>
                <a:sym typeface="Frutiger 75 Black" charset="0"/>
              </a:rPr>
              <a:t>UCL</a:t>
            </a:r>
          </a:p>
        </p:txBody>
      </p:sp>
      <p:sp>
        <p:nvSpPr>
          <p:cNvPr id="11" name="Line 10"/>
          <p:cNvSpPr>
            <a:spLocks noChangeShapeType="1"/>
          </p:cNvSpPr>
          <p:nvPr userDrawn="1"/>
        </p:nvSpPr>
        <p:spPr bwMode="auto">
          <a:xfrm flipV="1">
            <a:off x="-47183" y="6770621"/>
            <a:ext cx="1552673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 sz="1266" dirty="0"/>
          </a:p>
        </p:txBody>
      </p:sp>
      <p:pic>
        <p:nvPicPr>
          <p:cNvPr id="12" name="Picture 12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6" y="84832"/>
            <a:ext cx="1023938" cy="76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 descr="ucl_white.gi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61" y="6337844"/>
            <a:ext cx="1092851" cy="331516"/>
          </a:xfrm>
          <a:prstGeom prst="rect">
            <a:avLst/>
          </a:prstGeom>
        </p:spPr>
      </p:pic>
      <p:pic>
        <p:nvPicPr>
          <p:cNvPr id="14" name="Image 13" descr="Screen Shot 2012-03-06 at 21.44.41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413" y="6365577"/>
            <a:ext cx="5313753" cy="287600"/>
          </a:xfrm>
          <a:prstGeom prst="rect">
            <a:avLst/>
          </a:prstGeom>
        </p:spPr>
      </p:pic>
      <p:pic>
        <p:nvPicPr>
          <p:cNvPr id="15" name="Image 14" descr="eli_turq.pdf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983" y="87379"/>
            <a:ext cx="6286500" cy="60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8358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 userDrawn="1"/>
        </p:nvSpPr>
        <p:spPr bwMode="auto">
          <a:xfrm>
            <a:off x="-928687" y="-17859"/>
            <a:ext cx="1488281" cy="6891486"/>
          </a:xfrm>
          <a:custGeom>
            <a:avLst/>
            <a:gdLst>
              <a:gd name="T0" fmla="*/ 0 w 21600"/>
              <a:gd name="T1" fmla="*/ 21600 h 21600"/>
              <a:gd name="T2" fmla="*/ 21600 w 21600"/>
              <a:gd name="T3" fmla="*/ 21576 h 21600"/>
              <a:gd name="T4" fmla="*/ 15593 w 21600"/>
              <a:gd name="T5" fmla="*/ 10104 h 21600"/>
              <a:gd name="T6" fmla="*/ 21600 w 21600"/>
              <a:gd name="T7" fmla="*/ 0 h 21600"/>
              <a:gd name="T8" fmla="*/ 139 w 21600"/>
              <a:gd name="T9" fmla="*/ 4 h 21600"/>
              <a:gd name="T10" fmla="*/ 0 w 21600"/>
              <a:gd name="T11" fmla="*/ 21600 h 21600"/>
              <a:gd name="T12" fmla="*/ 0 w 21600"/>
              <a:gd name="T13" fmla="*/ 21600 h 21600"/>
              <a:gd name="connsiteX0" fmla="*/ 0 w 21600"/>
              <a:gd name="connsiteY0" fmla="*/ 21600 h 21600"/>
              <a:gd name="connsiteX1" fmla="*/ 21600 w 21600"/>
              <a:gd name="connsiteY1" fmla="*/ 21576 h 21600"/>
              <a:gd name="connsiteX2" fmla="*/ 15593 w 21600"/>
              <a:gd name="connsiteY2" fmla="*/ 10104 h 21600"/>
              <a:gd name="connsiteX3" fmla="*/ 21600 w 21600"/>
              <a:gd name="connsiteY3" fmla="*/ 0 h 21600"/>
              <a:gd name="connsiteX4" fmla="*/ 10939 w 21600"/>
              <a:gd name="connsiteY4" fmla="*/ 4 h 21600"/>
              <a:gd name="connsiteX5" fmla="*/ 0 w 21600"/>
              <a:gd name="connsiteY5" fmla="*/ 21600 h 21600"/>
              <a:gd name="connsiteX6" fmla="*/ 0 w 21600"/>
              <a:gd name="connsiteY6" fmla="*/ 21600 h 21600"/>
              <a:gd name="connsiteX0" fmla="*/ 10800 w 21600"/>
              <a:gd name="connsiteY0" fmla="*/ 21600 h 21600"/>
              <a:gd name="connsiteX1" fmla="*/ 21600 w 21600"/>
              <a:gd name="connsiteY1" fmla="*/ 21576 h 21600"/>
              <a:gd name="connsiteX2" fmla="*/ 15593 w 21600"/>
              <a:gd name="connsiteY2" fmla="*/ 10104 h 21600"/>
              <a:gd name="connsiteX3" fmla="*/ 21600 w 21600"/>
              <a:gd name="connsiteY3" fmla="*/ 0 h 21600"/>
              <a:gd name="connsiteX4" fmla="*/ 10939 w 21600"/>
              <a:gd name="connsiteY4" fmla="*/ 4 h 21600"/>
              <a:gd name="connsiteX5" fmla="*/ 10800 w 21600"/>
              <a:gd name="connsiteY5" fmla="*/ 21600 h 21600"/>
              <a:gd name="connsiteX6" fmla="*/ 0 w 21600"/>
              <a:gd name="connsiteY6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0" h="21600">
                <a:moveTo>
                  <a:pt x="10800" y="21600"/>
                </a:moveTo>
                <a:lnTo>
                  <a:pt x="21600" y="21576"/>
                </a:lnTo>
                <a:cubicBezTo>
                  <a:pt x="21600" y="21576"/>
                  <a:pt x="15321" y="15849"/>
                  <a:pt x="15593" y="10104"/>
                </a:cubicBezTo>
                <a:cubicBezTo>
                  <a:pt x="15860" y="4454"/>
                  <a:pt x="21600" y="0"/>
                  <a:pt x="21600" y="0"/>
                </a:cubicBezTo>
                <a:lnTo>
                  <a:pt x="10939" y="4"/>
                </a:lnTo>
                <a:cubicBezTo>
                  <a:pt x="10893" y="7203"/>
                  <a:pt x="10846" y="14401"/>
                  <a:pt x="10800" y="21600"/>
                </a:cubicBezTo>
                <a:close/>
                <a:moveTo>
                  <a:pt x="0" y="21600"/>
                </a:moveTo>
              </a:path>
            </a:pathLst>
          </a:custGeom>
          <a:solidFill>
            <a:srgbClr val="4989A4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fr-FR" sz="1266" dirty="0"/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178594" y="6286500"/>
            <a:ext cx="678656" cy="508992"/>
            <a:chOff x="0" y="0"/>
            <a:chExt cx="456" cy="456"/>
          </a:xfrm>
        </p:grpSpPr>
        <p:sp>
          <p:nvSpPr>
            <p:cNvPr id="7" name="Oval 6"/>
            <p:cNvSpPr>
              <a:spLocks/>
            </p:cNvSpPr>
            <p:nvPr/>
          </p:nvSpPr>
          <p:spPr bwMode="auto">
            <a:xfrm>
              <a:off x="0" y="0"/>
              <a:ext cx="456" cy="45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 sz="1266" dirty="0"/>
            </a:p>
          </p:txBody>
        </p:sp>
        <p:pic>
          <p:nvPicPr>
            <p:cNvPr id="8" name="Picture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" y="24"/>
              <a:ext cx="424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ZoneTexte 1"/>
          <p:cNvSpPr txBox="1"/>
          <p:nvPr userDrawn="1"/>
        </p:nvSpPr>
        <p:spPr>
          <a:xfrm>
            <a:off x="833437" y="6349870"/>
            <a:ext cx="11228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0" baseline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OILPROTECT</a:t>
            </a:r>
            <a:r>
              <a:rPr lang="fr-BE" sz="2000" dirty="0" smtClean="0"/>
              <a:t>____________________________________________________________________________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1452610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48F3-1910-47E3-A3D4-BADB545188A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936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48F3-1910-47E3-A3D4-BADB545188A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1639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48F3-1910-47E3-A3D4-BADB545188A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6990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48F3-1910-47E3-A3D4-BADB545188A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432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48F3-1910-47E3-A3D4-BADB545188A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4168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48F3-1910-47E3-A3D4-BADB545188A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74207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48F3-1910-47E3-A3D4-BADB545188A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8642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48F3-1910-47E3-A3D4-BADB545188A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6224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A48F3-1910-47E3-A3D4-BADB545188A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3124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jpe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34685" y="5674821"/>
            <a:ext cx="12514254" cy="1334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2580196" y="1422047"/>
            <a:ext cx="9144000" cy="166638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21457" algn="ctr" rtl="0" eaLnBrk="1" fontAlgn="base" hangingPunct="1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915" algn="ctr" rtl="0" eaLnBrk="1" fontAlgn="base" hangingPunct="1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372" algn="ctr" rtl="0" eaLnBrk="1" fontAlgn="base" hangingPunct="1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829" algn="ctr" rtl="0" eaLnBrk="1" fontAlgn="base" hangingPunct="1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Gill Sans" charset="0"/>
              </a:rPr>
              <a:t>OILPROTECT </a:t>
            </a:r>
            <a:r>
              <a:rPr kumimoji="0" lang="fr-BE" sz="4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Gill Sans" charset="0"/>
              </a:rPr>
              <a:t>– </a:t>
            </a:r>
            <a:r>
              <a:rPr lang="fr-BE" sz="4800" b="1" kern="0" smtClean="0">
                <a:solidFill>
                  <a:prstClr val="black"/>
                </a:solidFill>
                <a:latin typeface="Calibri Light" panose="020F0302020204030204"/>
              </a:rPr>
              <a:t>Development of new insecticides containing essential oils</a:t>
            </a:r>
            <a:r>
              <a:rPr kumimoji="0" lang="fr-BE" sz="4800" b="1" i="0" u="none" strike="noStrike" kern="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Gill Sans" charset="0"/>
              </a:rPr>
              <a:t> </a:t>
            </a:r>
            <a:r>
              <a:rPr kumimoji="0" lang="fr-BE" sz="48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Gill Sans" charset="0"/>
              </a:rPr>
              <a:t>for grain </a:t>
            </a:r>
            <a:r>
              <a:rPr kumimoji="0" lang="fr-BE" sz="48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Gill Sans" charset="0"/>
              </a:rPr>
              <a:t>storage</a:t>
            </a:r>
            <a:endParaRPr kumimoji="0" lang="fr-BE" sz="4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  <a:sym typeface="Gill Sans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8223" y="3513050"/>
            <a:ext cx="1435070" cy="19970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7652" y="3887437"/>
            <a:ext cx="2636885" cy="137997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0458" y="3885538"/>
            <a:ext cx="1035151" cy="167635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44" y="6161976"/>
            <a:ext cx="2141932" cy="46298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8599" y="6059043"/>
            <a:ext cx="1596557" cy="56591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88" y="5349761"/>
            <a:ext cx="3628792" cy="15093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64566" y="102625"/>
            <a:ext cx="6752492" cy="7273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7638" y="-46921"/>
            <a:ext cx="1753830" cy="175383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071200" y="145391"/>
            <a:ext cx="3067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 err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Laboratory</a:t>
            </a:r>
            <a:r>
              <a:rPr lang="fr-BE" sz="20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of </a:t>
            </a:r>
            <a:r>
              <a:rPr lang="fr-BE" sz="2000" b="1" dirty="0" err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chemistry</a:t>
            </a:r>
            <a:r>
              <a:rPr lang="fr-BE" sz="20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of </a:t>
            </a:r>
            <a:r>
              <a:rPr lang="fr-BE" sz="2000" b="1" dirty="0" err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natural</a:t>
            </a:r>
            <a:r>
              <a:rPr lang="fr-BE" sz="20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fr-BE" sz="2000" b="1" dirty="0" err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molecules</a:t>
            </a:r>
            <a:endParaRPr lang="fr-BE" sz="20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89211" y="798676"/>
            <a:ext cx="2308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Ir. Henri Martin</a:t>
            </a:r>
          </a:p>
          <a:p>
            <a:r>
              <a:rPr lang="fr-BE" sz="1400" dirty="0" smtClean="0"/>
              <a:t>Pr. Marie-Laure Fauconnier</a:t>
            </a:r>
            <a:endParaRPr lang="fr-BE" sz="1400" dirty="0"/>
          </a:p>
        </p:txBody>
      </p:sp>
      <p:pic>
        <p:nvPicPr>
          <p:cNvPr id="2050" name="Picture 2" descr="Résultat de recherche d'images pour &quot;eohub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706" y="92494"/>
            <a:ext cx="2665161" cy="94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1789383" y="40523"/>
            <a:ext cx="352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1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91607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38200" y="456396"/>
            <a:ext cx="10515600" cy="90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4. Essential </a:t>
            </a:r>
            <a:r>
              <a:rPr kumimoji="0" lang="fr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oils</a:t>
            </a: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as insecticide</a:t>
            </a:r>
            <a:endParaRPr kumimoji="0" lang="fr-B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838199" y="1793352"/>
            <a:ext cx="833807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Point of entry of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toxins</a:t>
            </a: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None/>
              <a:defRPr/>
            </a:pP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0B99DB11-E747-4B9C-91FA-52A7A728848F}"/>
              </a:ext>
            </a:extLst>
          </p:cNvPr>
          <p:cNvGrpSpPr/>
          <p:nvPr/>
        </p:nvGrpSpPr>
        <p:grpSpPr>
          <a:xfrm>
            <a:off x="4797351" y="1948562"/>
            <a:ext cx="6288239" cy="4542468"/>
            <a:chOff x="3411840" y="3768184"/>
            <a:chExt cx="5197193" cy="4419731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xmlns="" id="{B77B5237-D679-4385-A24A-54ACFE959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4438394" y="6362572"/>
              <a:ext cx="2369063" cy="1281624"/>
            </a:xfrm>
            <a:prstGeom prst="rect">
              <a:avLst/>
            </a:prstGeom>
          </p:spPr>
        </p:pic>
        <p:sp>
          <p:nvSpPr>
            <p:cNvPr id="6" name="Éclair 5">
              <a:extLst>
                <a:ext uri="{FF2B5EF4-FFF2-40B4-BE49-F238E27FC236}">
                  <a16:creationId xmlns:a16="http://schemas.microsoft.com/office/drawing/2014/main" xmlns="" id="{FA5FD608-5796-4F06-B1BD-169FFF49376F}"/>
                </a:ext>
              </a:extLst>
            </p:cNvPr>
            <p:cNvSpPr/>
            <p:nvPr/>
          </p:nvSpPr>
          <p:spPr>
            <a:xfrm rot="20586700">
              <a:off x="3988594" y="4768705"/>
              <a:ext cx="771469" cy="1398695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15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C3E800D-7B69-429A-952B-2333B1449EAC}"/>
                </a:ext>
              </a:extLst>
            </p:cNvPr>
            <p:cNvSpPr/>
            <p:nvPr/>
          </p:nvSpPr>
          <p:spPr>
            <a:xfrm>
              <a:off x="5422219" y="3768184"/>
              <a:ext cx="1070520" cy="329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B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ingestion</a:t>
              </a:r>
              <a:endParaRPr lang="fr-B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9FAD9CE-9455-4304-AE74-05C25F3DB573}"/>
                </a:ext>
              </a:extLst>
            </p:cNvPr>
            <p:cNvSpPr/>
            <p:nvPr/>
          </p:nvSpPr>
          <p:spPr>
            <a:xfrm>
              <a:off x="3411840" y="4464112"/>
              <a:ext cx="1022943" cy="329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BE" sz="16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inhalation</a:t>
              </a:r>
              <a:endParaRPr lang="fr-BE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Éclair 11">
              <a:extLst>
                <a:ext uri="{FF2B5EF4-FFF2-40B4-BE49-F238E27FC236}">
                  <a16:creationId xmlns:a16="http://schemas.microsoft.com/office/drawing/2014/main" xmlns="" id="{C12A7A49-AAC8-4DDC-9B60-4817BC3D991A}"/>
                </a:ext>
              </a:extLst>
            </p:cNvPr>
            <p:cNvSpPr/>
            <p:nvPr/>
          </p:nvSpPr>
          <p:spPr>
            <a:xfrm rot="1906891">
              <a:off x="5302226" y="4192786"/>
              <a:ext cx="641399" cy="1349212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15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B0B6B7BD-56CA-461B-ABBC-3241062FB667}"/>
                </a:ext>
              </a:extLst>
            </p:cNvPr>
            <p:cNvSpPr/>
            <p:nvPr/>
          </p:nvSpPr>
          <p:spPr>
            <a:xfrm>
              <a:off x="7097100" y="4451138"/>
              <a:ext cx="1511933" cy="329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BE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Cuticle</a:t>
              </a:r>
              <a:r>
                <a:rPr lang="fr-B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absorption</a:t>
              </a:r>
              <a:endParaRPr lang="fr-B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Éclair 13">
            <a:extLst>
              <a:ext uri="{FF2B5EF4-FFF2-40B4-BE49-F238E27FC236}">
                <a16:creationId xmlns:a16="http://schemas.microsoft.com/office/drawing/2014/main" xmlns="" id="{C12A7A49-AAC8-4DDC-9B60-4817BC3D991A}"/>
              </a:ext>
            </a:extLst>
          </p:cNvPr>
          <p:cNvSpPr/>
          <p:nvPr/>
        </p:nvSpPr>
        <p:spPr>
          <a:xfrm rot="4965183">
            <a:off x="8646105" y="2792944"/>
            <a:ext cx="796913" cy="1386680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1500"/>
          </a:p>
        </p:txBody>
      </p:sp>
      <p:pic>
        <p:nvPicPr>
          <p:cNvPr id="16" name="Picture 2" descr="Résultat de recherche d'images pour &quot;eohub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358278"/>
            <a:ext cx="789715" cy="2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11762515" y="40523"/>
            <a:ext cx="589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10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1454661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38200" y="456396"/>
            <a:ext cx="10515600" cy="90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4. Essential </a:t>
            </a:r>
            <a:r>
              <a:rPr kumimoji="0" lang="fr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oils</a:t>
            </a: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as insecticide</a:t>
            </a:r>
            <a:endParaRPr kumimoji="0" lang="fr-B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838199" y="1793352"/>
            <a:ext cx="833807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Insecticidal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activity</a:t>
            </a: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defRPr/>
            </a:pPr>
            <a:r>
              <a:rPr lang="fr-BE" sz="1800" dirty="0" smtClean="0">
                <a:solidFill>
                  <a:prstClr val="black"/>
                </a:solidFill>
                <a:latin typeface="Calibri" panose="020F0502020204030204"/>
              </a:rPr>
              <a:t>Ex : </a:t>
            </a:r>
            <a:r>
              <a:rPr lang="fr-BE" sz="1800" dirty="0" err="1" smtClean="0">
                <a:solidFill>
                  <a:prstClr val="black"/>
                </a:solidFill>
                <a:latin typeface="Calibri" panose="020F0502020204030204"/>
              </a:rPr>
              <a:t>Eugenol</a:t>
            </a:r>
            <a:r>
              <a:rPr lang="fr-BE" sz="1800" dirty="0" smtClean="0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fr-BE" sz="1800" dirty="0" err="1" smtClean="0">
                <a:solidFill>
                  <a:prstClr val="black"/>
                </a:solidFill>
                <a:latin typeface="Calibri" panose="020F0502020204030204"/>
              </a:rPr>
              <a:t>Clove</a:t>
            </a:r>
            <a:r>
              <a:rPr lang="fr-BE" sz="18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sz="1800" dirty="0" err="1" smtClean="0">
                <a:solidFill>
                  <a:prstClr val="black"/>
                </a:solidFill>
                <a:latin typeface="Calibri" panose="020F0502020204030204"/>
              </a:rPr>
              <a:t>oil</a:t>
            </a:r>
            <a:r>
              <a:rPr lang="fr-BE" sz="1800" dirty="0" smtClean="0">
                <a:solidFill>
                  <a:prstClr val="black"/>
                </a:solidFill>
                <a:latin typeface="Calibri" panose="020F0502020204030204"/>
              </a:rPr>
              <a:t>)</a:t>
            </a:r>
            <a:endParaRPr lang="fr-BE" sz="1800" noProof="0" dirty="0" smtClean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Repellent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activity</a:t>
            </a: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defRPr/>
            </a:pPr>
            <a:r>
              <a:rPr lang="fr-BE" sz="1800" noProof="0" dirty="0" smtClean="0">
                <a:solidFill>
                  <a:prstClr val="black"/>
                </a:solidFill>
                <a:latin typeface="Calibri" panose="020F0502020204030204"/>
              </a:rPr>
              <a:t>Ex : Beta-</a:t>
            </a:r>
            <a:r>
              <a:rPr lang="fr-BE" sz="1800" noProof="0" dirty="0" err="1" smtClean="0">
                <a:solidFill>
                  <a:prstClr val="black"/>
                </a:solidFill>
                <a:latin typeface="Calibri" panose="020F0502020204030204"/>
              </a:rPr>
              <a:t>Caryophyllene</a:t>
            </a:r>
            <a:endParaRPr lang="fr-BE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lvl="1" indent="0">
              <a:buNone/>
              <a:defRPr/>
            </a:pPr>
            <a:r>
              <a:rPr lang="fr-BE" sz="1800" noProof="0" dirty="0" smtClean="0">
                <a:solidFill>
                  <a:prstClr val="black"/>
                </a:solidFill>
                <a:latin typeface="Calibri" panose="020F0502020204030204"/>
              </a:rPr>
              <a:t>	     (black </a:t>
            </a:r>
            <a:r>
              <a:rPr lang="fr-BE" sz="1800" noProof="0" dirty="0" err="1" smtClean="0">
                <a:solidFill>
                  <a:prstClr val="black"/>
                </a:solidFill>
                <a:latin typeface="Calibri" panose="020F0502020204030204"/>
              </a:rPr>
              <a:t>pepper</a:t>
            </a:r>
            <a:r>
              <a:rPr lang="fr-BE" sz="1800" noProof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sz="1800" noProof="0" dirty="0" err="1" smtClean="0">
                <a:solidFill>
                  <a:prstClr val="black"/>
                </a:solidFill>
                <a:latin typeface="Calibri" panose="020F0502020204030204"/>
              </a:rPr>
              <a:t>oil</a:t>
            </a:r>
            <a:r>
              <a:rPr lang="fr-BE" sz="1800" noProof="0" dirty="0" smtClean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>
              <a:defRPr/>
            </a:pPr>
            <a:endParaRPr lang="fr-BE" dirty="0" smtClean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Fumigant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activity</a:t>
            </a: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defRPr/>
            </a:pPr>
            <a:r>
              <a:rPr lang="fr-BE" sz="1800" noProof="0" dirty="0" smtClean="0">
                <a:solidFill>
                  <a:prstClr val="black"/>
                </a:solidFill>
                <a:latin typeface="Calibri" panose="020F0502020204030204"/>
              </a:rPr>
              <a:t>Ex : alpha-</a:t>
            </a:r>
            <a:r>
              <a:rPr lang="fr-BE" sz="1800" noProof="0" dirty="0" err="1" smtClean="0">
                <a:solidFill>
                  <a:prstClr val="black"/>
                </a:solidFill>
                <a:latin typeface="Calibri" panose="020F0502020204030204"/>
              </a:rPr>
              <a:t>terpineol</a:t>
            </a:r>
            <a:r>
              <a:rPr lang="fr-BE" sz="1800" noProof="0" dirty="0" smtClean="0">
                <a:solidFill>
                  <a:prstClr val="black"/>
                </a:solidFill>
                <a:latin typeface="Calibri" panose="020F0502020204030204"/>
              </a:rPr>
              <a:t> (pine </a:t>
            </a:r>
            <a:r>
              <a:rPr lang="fr-BE" sz="1800" noProof="0" dirty="0" err="1" smtClean="0">
                <a:solidFill>
                  <a:prstClr val="black"/>
                </a:solidFill>
                <a:latin typeface="Calibri" panose="020F0502020204030204"/>
              </a:rPr>
              <a:t>oil</a:t>
            </a:r>
            <a:r>
              <a:rPr lang="fr-BE" sz="1800" noProof="0" dirty="0" smtClean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marL="0" indent="0">
              <a:buNone/>
              <a:defRPr/>
            </a:pP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0B99DB11-E747-4B9C-91FA-52A7A728848F}"/>
              </a:ext>
            </a:extLst>
          </p:cNvPr>
          <p:cNvGrpSpPr/>
          <p:nvPr/>
        </p:nvGrpSpPr>
        <p:grpSpPr>
          <a:xfrm>
            <a:off x="6054121" y="962885"/>
            <a:ext cx="6421856" cy="5434169"/>
            <a:chOff x="4583631" y="2697791"/>
            <a:chExt cx="5307628" cy="5287338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xmlns="" id="{B77B5237-D679-4385-A24A-54ACFE959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4039911" y="4246419"/>
              <a:ext cx="2369063" cy="1281624"/>
            </a:xfrm>
            <a:prstGeom prst="rect">
              <a:avLst/>
            </a:prstGeom>
          </p:spPr>
        </p:pic>
        <p:sp>
          <p:nvSpPr>
            <p:cNvPr id="6" name="Éclair 5">
              <a:extLst>
                <a:ext uri="{FF2B5EF4-FFF2-40B4-BE49-F238E27FC236}">
                  <a16:creationId xmlns:a16="http://schemas.microsoft.com/office/drawing/2014/main" xmlns="" id="{FA5FD608-5796-4F06-B1BD-169FFF49376F}"/>
                </a:ext>
              </a:extLst>
            </p:cNvPr>
            <p:cNvSpPr/>
            <p:nvPr/>
          </p:nvSpPr>
          <p:spPr>
            <a:xfrm rot="5400000">
              <a:off x="5932551" y="2654670"/>
              <a:ext cx="908202" cy="1188116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1500"/>
            </a:p>
          </p:txBody>
        </p:sp>
        <p:sp>
          <p:nvSpPr>
            <p:cNvPr id="7" name="Éclair 6">
              <a:extLst>
                <a:ext uri="{FF2B5EF4-FFF2-40B4-BE49-F238E27FC236}">
                  <a16:creationId xmlns:a16="http://schemas.microsoft.com/office/drawing/2014/main" xmlns="" id="{80900E09-C386-40FC-AC4A-FCC5C41B826C}"/>
                </a:ext>
              </a:extLst>
            </p:cNvPr>
            <p:cNvSpPr/>
            <p:nvPr/>
          </p:nvSpPr>
          <p:spPr>
            <a:xfrm rot="9970869">
              <a:off x="5793082" y="6223144"/>
              <a:ext cx="633115" cy="1179205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15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BE830D4-2BE1-4BCB-82A8-4CB886C2D880}"/>
                </a:ext>
              </a:extLst>
            </p:cNvPr>
            <p:cNvSpPr/>
            <p:nvPr/>
          </p:nvSpPr>
          <p:spPr>
            <a:xfrm>
              <a:off x="6339368" y="7426416"/>
              <a:ext cx="2309524" cy="558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BE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Octopaminergic</a:t>
              </a:r>
              <a:r>
                <a:rPr lang="fr-BE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BE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receptors</a:t>
              </a:r>
              <a:r>
                <a:rPr lang="fr-BE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BE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inhibitor</a:t>
              </a:r>
              <a:endParaRPr lang="fr-B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EA88A884-776E-4D01-83E9-F6B3D2C47864}"/>
                </a:ext>
              </a:extLst>
            </p:cNvPr>
            <p:cNvSpPr/>
            <p:nvPr/>
          </p:nvSpPr>
          <p:spPr>
            <a:xfrm>
              <a:off x="7121426" y="6010809"/>
              <a:ext cx="2769833" cy="558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BE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Acetylcholinesterase</a:t>
              </a:r>
              <a:r>
                <a:rPr lang="fr-BE" sz="1600" dirty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fr-BE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AChE</a:t>
              </a:r>
              <a:r>
                <a:rPr lang="fr-BE" sz="1600" dirty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fr-BE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activity</a:t>
              </a:r>
              <a:r>
                <a:rPr lang="fr-BE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BE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inhibitor</a:t>
              </a:r>
              <a:endParaRPr lang="fr-B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C3E800D-7B69-429A-952B-2333B1449EAC}"/>
                </a:ext>
              </a:extLst>
            </p:cNvPr>
            <p:cNvSpPr/>
            <p:nvPr/>
          </p:nvSpPr>
          <p:spPr>
            <a:xfrm>
              <a:off x="7288848" y="3702699"/>
              <a:ext cx="2383908" cy="3234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BE" sz="1600" dirty="0">
                  <a:latin typeface="Arial" panose="020B0604020202020204" pitchFamily="34" charset="0"/>
                  <a:cs typeface="Arial" panose="020B0604020202020204" pitchFamily="34" charset="0"/>
                </a:rPr>
                <a:t>Neuronal </a:t>
              </a:r>
              <a:r>
                <a:rPr lang="fr-BE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activity</a:t>
              </a:r>
              <a:r>
                <a:rPr lang="fr-BE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BE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inhibitor</a:t>
              </a:r>
              <a:endParaRPr lang="fr-B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9FAD9CE-9455-4304-AE74-05C25F3DB573}"/>
                </a:ext>
              </a:extLst>
            </p:cNvPr>
            <p:cNvSpPr/>
            <p:nvPr/>
          </p:nvSpPr>
          <p:spPr>
            <a:xfrm>
              <a:off x="7288848" y="4667711"/>
              <a:ext cx="2271021" cy="5689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BE" sz="1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Adenosine</a:t>
              </a:r>
              <a:r>
                <a:rPr lang="fr-BE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BE" sz="1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Triphosphatase</a:t>
              </a:r>
              <a:r>
                <a:rPr lang="fr-BE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(ATPase) </a:t>
              </a:r>
              <a:r>
                <a:rPr lang="fr-BE" sz="1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activity</a:t>
              </a:r>
              <a:r>
                <a:rPr lang="fr-BE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BE" sz="1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inhibitor</a:t>
              </a:r>
              <a:endParaRPr lang="fr-BE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Éclair 11">
              <a:extLst>
                <a:ext uri="{FF2B5EF4-FFF2-40B4-BE49-F238E27FC236}">
                  <a16:creationId xmlns:a16="http://schemas.microsoft.com/office/drawing/2014/main" xmlns="" id="{C12A7A49-AAC8-4DDC-9B60-4817BC3D991A}"/>
                </a:ext>
              </a:extLst>
            </p:cNvPr>
            <p:cNvSpPr/>
            <p:nvPr/>
          </p:nvSpPr>
          <p:spPr>
            <a:xfrm rot="6056850">
              <a:off x="6387079" y="4417768"/>
              <a:ext cx="449840" cy="1146083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15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B0B6B7BD-56CA-461B-ABBC-3241062FB667}"/>
                </a:ext>
              </a:extLst>
            </p:cNvPr>
            <p:cNvSpPr/>
            <p:nvPr/>
          </p:nvSpPr>
          <p:spPr>
            <a:xfrm>
              <a:off x="7058273" y="2697791"/>
              <a:ext cx="2614484" cy="3234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BE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Antifeedant</a:t>
              </a:r>
              <a:r>
                <a:rPr lang="fr-BE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BE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effect</a:t>
              </a:r>
              <a:endParaRPr lang="fr-B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Éclair 13">
            <a:extLst>
              <a:ext uri="{FF2B5EF4-FFF2-40B4-BE49-F238E27FC236}">
                <a16:creationId xmlns:a16="http://schemas.microsoft.com/office/drawing/2014/main" xmlns="" id="{C12A7A49-AAC8-4DDC-9B60-4817BC3D991A}"/>
              </a:ext>
            </a:extLst>
          </p:cNvPr>
          <p:cNvSpPr/>
          <p:nvPr/>
        </p:nvSpPr>
        <p:spPr>
          <a:xfrm rot="4965183">
            <a:off x="8256471" y="1678139"/>
            <a:ext cx="462332" cy="1386680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1500"/>
          </a:p>
        </p:txBody>
      </p:sp>
      <p:sp>
        <p:nvSpPr>
          <p:cNvPr id="15" name="Éclair 14">
            <a:extLst>
              <a:ext uri="{FF2B5EF4-FFF2-40B4-BE49-F238E27FC236}">
                <a16:creationId xmlns:a16="http://schemas.microsoft.com/office/drawing/2014/main" xmlns="" id="{C12A7A49-AAC8-4DDC-9B60-4817BC3D991A}"/>
              </a:ext>
            </a:extLst>
          </p:cNvPr>
          <p:cNvSpPr/>
          <p:nvPr/>
        </p:nvSpPr>
        <p:spPr>
          <a:xfrm rot="7377419">
            <a:off x="8185984" y="3586808"/>
            <a:ext cx="462332" cy="1386680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1500"/>
          </a:p>
        </p:txBody>
      </p:sp>
      <p:pic>
        <p:nvPicPr>
          <p:cNvPr id="16" name="Picture 2" descr="Résultat de recherche d'images pour &quot;eohub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358278"/>
            <a:ext cx="789715" cy="2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11762515" y="40523"/>
            <a:ext cx="589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11</a:t>
            </a:r>
            <a:endParaRPr lang="fr-BE" sz="2000" b="1" dirty="0"/>
          </a:p>
        </p:txBody>
      </p:sp>
      <p:sp>
        <p:nvSpPr>
          <p:cNvPr id="17" name="Flèche droite 16"/>
          <p:cNvSpPr/>
          <p:nvPr/>
        </p:nvSpPr>
        <p:spPr>
          <a:xfrm rot="1176891">
            <a:off x="4149457" y="2251681"/>
            <a:ext cx="1995581" cy="3310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ZoneTexte 18"/>
          <p:cNvSpPr txBox="1"/>
          <p:nvPr/>
        </p:nvSpPr>
        <p:spPr>
          <a:xfrm rot="1183079">
            <a:off x="4056019" y="2022976"/>
            <a:ext cx="2182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dirty="0" err="1" smtClean="0"/>
              <a:t>Various</a:t>
            </a:r>
            <a:r>
              <a:rPr lang="fr-BE" sz="1400" dirty="0" smtClean="0"/>
              <a:t> modes of action</a:t>
            </a:r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1180709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38200" y="456396"/>
            <a:ext cx="10515600" cy="90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4. Essential </a:t>
            </a:r>
            <a:r>
              <a:rPr kumimoji="0" lang="fr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oils</a:t>
            </a: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as insecticide</a:t>
            </a:r>
            <a:endParaRPr kumimoji="0" lang="fr-B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151204" y="1366221"/>
            <a:ext cx="3777927" cy="4242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sz="3600" dirty="0" err="1" smtClean="0">
                <a:solidFill>
                  <a:prstClr val="black"/>
                </a:solidFill>
                <a:latin typeface="Calibri" panose="020F0502020204030204"/>
              </a:rPr>
              <a:t>Advantages</a:t>
            </a:r>
            <a:endParaRPr lang="fr-BE" sz="3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defRPr/>
            </a:pPr>
            <a:r>
              <a:rPr lang="fr-BE" dirty="0" err="1" smtClean="0">
                <a:solidFill>
                  <a:prstClr val="black"/>
                </a:solidFill>
              </a:rPr>
              <a:t>Less</a:t>
            </a:r>
            <a:r>
              <a:rPr lang="fr-BE" dirty="0" smtClean="0">
                <a:solidFill>
                  <a:prstClr val="black"/>
                </a:solidFill>
              </a:rPr>
              <a:t> </a:t>
            </a:r>
            <a:r>
              <a:rPr lang="fr-BE" dirty="0" err="1" smtClean="0">
                <a:solidFill>
                  <a:prstClr val="black"/>
                </a:solidFill>
              </a:rPr>
              <a:t>toxic</a:t>
            </a:r>
            <a:r>
              <a:rPr lang="fr-BE" dirty="0" smtClean="0">
                <a:solidFill>
                  <a:prstClr val="black"/>
                </a:solidFill>
              </a:rPr>
              <a:t> </a:t>
            </a:r>
            <a:r>
              <a:rPr lang="fr-BE" dirty="0">
                <a:solidFill>
                  <a:prstClr val="black"/>
                </a:solidFill>
              </a:rPr>
              <a:t>for </a:t>
            </a:r>
            <a:r>
              <a:rPr lang="fr-BE" dirty="0" err="1" smtClean="0">
                <a:solidFill>
                  <a:prstClr val="black"/>
                </a:solidFill>
              </a:rPr>
              <a:t>mammals</a:t>
            </a:r>
            <a:endParaRPr lang="fr-BE" dirty="0" smtClean="0">
              <a:solidFill>
                <a:prstClr val="black"/>
              </a:solidFill>
            </a:endParaRPr>
          </a:p>
          <a:p>
            <a:pPr marL="914400" lvl="2" indent="0">
              <a:buNone/>
              <a:defRPr/>
            </a:pPr>
            <a:r>
              <a:rPr lang="fr-BE" sz="18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fr-BE" sz="1800" dirty="0" err="1" smtClean="0">
                <a:solidFill>
                  <a:prstClr val="black"/>
                </a:solidFill>
              </a:rPr>
              <a:t>Octopaminergic</a:t>
            </a:r>
            <a:r>
              <a:rPr lang="fr-BE" sz="1800" dirty="0" smtClean="0">
                <a:solidFill>
                  <a:prstClr val="black"/>
                </a:solidFill>
              </a:rPr>
              <a:t> </a:t>
            </a:r>
            <a:r>
              <a:rPr lang="fr-BE" sz="1800" dirty="0" err="1" smtClean="0">
                <a:solidFill>
                  <a:prstClr val="black"/>
                </a:solidFill>
              </a:rPr>
              <a:t>receptor</a:t>
            </a:r>
            <a:endParaRPr lang="fr-BE" sz="1800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fr-BE" dirty="0" err="1" smtClean="0">
                <a:solidFill>
                  <a:prstClr val="black"/>
                </a:solidFill>
              </a:rPr>
              <a:t>Less</a:t>
            </a:r>
            <a:r>
              <a:rPr lang="fr-BE" dirty="0" smtClean="0">
                <a:solidFill>
                  <a:prstClr val="black"/>
                </a:solidFill>
              </a:rPr>
              <a:t> </a:t>
            </a:r>
            <a:r>
              <a:rPr lang="fr-BE" dirty="0" err="1" smtClean="0">
                <a:solidFill>
                  <a:prstClr val="black"/>
                </a:solidFill>
              </a:rPr>
              <a:t>residues</a:t>
            </a:r>
            <a:endParaRPr lang="fr-BE" dirty="0" smtClean="0">
              <a:solidFill>
                <a:prstClr val="black"/>
              </a:solidFill>
            </a:endParaRPr>
          </a:p>
          <a:p>
            <a:pPr lvl="2">
              <a:defRPr/>
            </a:pPr>
            <a:r>
              <a:rPr lang="fr-BE" sz="1800" dirty="0" smtClean="0">
                <a:solidFill>
                  <a:prstClr val="black"/>
                </a:solidFill>
              </a:rPr>
              <a:t>High </a:t>
            </a:r>
            <a:r>
              <a:rPr lang="fr-BE" sz="1800" dirty="0" err="1" smtClean="0">
                <a:solidFill>
                  <a:prstClr val="black"/>
                </a:solidFill>
              </a:rPr>
              <a:t>volatility</a:t>
            </a:r>
            <a:endParaRPr lang="fr-BE" sz="1800" dirty="0">
              <a:solidFill>
                <a:prstClr val="black"/>
              </a:solidFill>
            </a:endParaRPr>
          </a:p>
          <a:p>
            <a:pPr lvl="2">
              <a:defRPr/>
            </a:pPr>
            <a:r>
              <a:rPr lang="fr-BE" sz="18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biodegradability</a:t>
            </a:r>
            <a:endParaRPr lang="fr-BE" sz="1800" dirty="0" smtClean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fr-BE" dirty="0" err="1" smtClean="0">
                <a:solidFill>
                  <a:prstClr val="black"/>
                </a:solidFill>
              </a:rPr>
              <a:t>Less</a:t>
            </a:r>
            <a:r>
              <a:rPr lang="fr-BE" dirty="0" smtClean="0">
                <a:solidFill>
                  <a:prstClr val="black"/>
                </a:solidFill>
              </a:rPr>
              <a:t> </a:t>
            </a:r>
            <a:r>
              <a:rPr lang="fr-BE" dirty="0" err="1" smtClean="0">
                <a:solidFill>
                  <a:prstClr val="black"/>
                </a:solidFill>
              </a:rPr>
              <a:t>insect</a:t>
            </a:r>
            <a:r>
              <a:rPr lang="fr-BE" dirty="0" smtClean="0">
                <a:solidFill>
                  <a:prstClr val="black"/>
                </a:solidFill>
              </a:rPr>
              <a:t> </a:t>
            </a:r>
            <a:r>
              <a:rPr lang="fr-BE" dirty="0" err="1" smtClean="0">
                <a:solidFill>
                  <a:prstClr val="black"/>
                </a:solidFill>
              </a:rPr>
              <a:t>resistances</a:t>
            </a:r>
            <a:r>
              <a:rPr lang="fr-BE" dirty="0" smtClean="0">
                <a:solidFill>
                  <a:prstClr val="black"/>
                </a:solidFill>
              </a:rPr>
              <a:t> </a:t>
            </a:r>
          </a:p>
          <a:p>
            <a:pPr marL="914400" lvl="2" indent="0">
              <a:buNone/>
              <a:defRPr/>
            </a:pPr>
            <a:r>
              <a:rPr lang="fr-BE" sz="18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mixture</a:t>
            </a:r>
            <a:endParaRPr lang="fr-BE" sz="1800" dirty="0">
              <a:solidFill>
                <a:prstClr val="black"/>
              </a:solidFill>
            </a:endParaRPr>
          </a:p>
          <a:p>
            <a:pPr lvl="1">
              <a:defRPr/>
            </a:pPr>
            <a:endParaRPr lang="fr-BE" sz="1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7791450" y="1395541"/>
            <a:ext cx="4231044" cy="44909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sz="3600" dirty="0" smtClean="0">
                <a:solidFill>
                  <a:prstClr val="black"/>
                </a:solidFill>
              </a:rPr>
              <a:t>Points of attention</a:t>
            </a:r>
            <a:endParaRPr lang="fr-BE" sz="3600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fr-BE" dirty="0" err="1">
                <a:solidFill>
                  <a:prstClr val="black"/>
                </a:solidFill>
              </a:rPr>
              <a:t>Consequences</a:t>
            </a:r>
            <a:r>
              <a:rPr lang="fr-BE" dirty="0">
                <a:solidFill>
                  <a:prstClr val="black"/>
                </a:solidFill>
              </a:rPr>
              <a:t> on the </a:t>
            </a:r>
            <a:r>
              <a:rPr lang="fr-BE" dirty="0" err="1">
                <a:solidFill>
                  <a:prstClr val="black"/>
                </a:solidFill>
              </a:rPr>
              <a:t>product</a:t>
            </a:r>
            <a:endParaRPr lang="fr-BE" dirty="0">
              <a:solidFill>
                <a:prstClr val="black"/>
              </a:solidFill>
            </a:endParaRPr>
          </a:p>
          <a:p>
            <a:pPr lvl="2">
              <a:defRPr/>
            </a:pPr>
            <a:r>
              <a:rPr lang="fr-BE" sz="1800" dirty="0" err="1" smtClean="0">
                <a:solidFill>
                  <a:prstClr val="black"/>
                </a:solidFill>
              </a:rPr>
              <a:t>Effect</a:t>
            </a:r>
            <a:r>
              <a:rPr lang="fr-BE" sz="1800" dirty="0" smtClean="0">
                <a:solidFill>
                  <a:prstClr val="black"/>
                </a:solidFill>
              </a:rPr>
              <a:t> </a:t>
            </a:r>
            <a:r>
              <a:rPr lang="fr-BE" sz="1800" dirty="0">
                <a:solidFill>
                  <a:prstClr val="black"/>
                </a:solidFill>
              </a:rPr>
              <a:t>on </a:t>
            </a:r>
            <a:r>
              <a:rPr lang="fr-BE" sz="1800" dirty="0" err="1">
                <a:solidFill>
                  <a:prstClr val="black"/>
                </a:solidFill>
              </a:rPr>
              <a:t>organoleptic</a:t>
            </a:r>
            <a:r>
              <a:rPr lang="fr-BE" sz="1800" dirty="0">
                <a:solidFill>
                  <a:prstClr val="black"/>
                </a:solidFill>
              </a:rPr>
              <a:t> </a:t>
            </a:r>
            <a:r>
              <a:rPr lang="fr-BE" sz="1800" dirty="0" err="1" smtClean="0">
                <a:solidFill>
                  <a:prstClr val="black"/>
                </a:solidFill>
              </a:rPr>
              <a:t>properties</a:t>
            </a:r>
            <a:r>
              <a:rPr lang="fr-BE" sz="1800" dirty="0" smtClean="0">
                <a:solidFill>
                  <a:prstClr val="black"/>
                </a:solidFill>
              </a:rPr>
              <a:t> ?</a:t>
            </a:r>
            <a:endParaRPr lang="fr-BE" sz="1800" dirty="0">
              <a:solidFill>
                <a:prstClr val="black"/>
              </a:solidFill>
            </a:endParaRPr>
          </a:p>
          <a:p>
            <a:pPr lvl="2">
              <a:defRPr/>
            </a:pPr>
            <a:r>
              <a:rPr lang="fr-BE" sz="1800" dirty="0" err="1">
                <a:solidFill>
                  <a:prstClr val="black"/>
                </a:solidFill>
              </a:rPr>
              <a:t>Phytotoxic</a:t>
            </a:r>
            <a:r>
              <a:rPr lang="fr-BE" sz="1800" dirty="0">
                <a:solidFill>
                  <a:prstClr val="black"/>
                </a:solidFill>
              </a:rPr>
              <a:t> </a:t>
            </a:r>
            <a:r>
              <a:rPr lang="fr-BE" sz="1800" dirty="0" err="1">
                <a:solidFill>
                  <a:prstClr val="black"/>
                </a:solidFill>
              </a:rPr>
              <a:t>activity</a:t>
            </a:r>
            <a:r>
              <a:rPr lang="fr-BE" sz="1800" dirty="0">
                <a:solidFill>
                  <a:prstClr val="black"/>
                </a:solidFill>
              </a:rPr>
              <a:t> </a:t>
            </a:r>
            <a:r>
              <a:rPr lang="fr-BE" sz="1800" dirty="0" smtClean="0">
                <a:solidFill>
                  <a:prstClr val="black"/>
                </a:solidFill>
              </a:rPr>
              <a:t>?</a:t>
            </a:r>
            <a:endParaRPr lang="fr-BE" sz="1800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fr-BE" dirty="0" err="1" smtClean="0">
                <a:solidFill>
                  <a:prstClr val="black"/>
                </a:solidFill>
              </a:rPr>
              <a:t>Efficiency</a:t>
            </a:r>
            <a:r>
              <a:rPr lang="fr-BE" dirty="0" smtClean="0">
                <a:solidFill>
                  <a:prstClr val="black"/>
                </a:solidFill>
              </a:rPr>
              <a:t> duration</a:t>
            </a:r>
          </a:p>
          <a:p>
            <a:pPr lvl="2">
              <a:defRPr/>
            </a:pPr>
            <a:r>
              <a:rPr lang="fr-BE" sz="1800" dirty="0" smtClean="0">
                <a:solidFill>
                  <a:prstClr val="black"/>
                </a:solidFill>
              </a:rPr>
              <a:t>High </a:t>
            </a:r>
            <a:r>
              <a:rPr lang="fr-BE" sz="1800" dirty="0" err="1" smtClean="0">
                <a:solidFill>
                  <a:prstClr val="black"/>
                </a:solidFill>
              </a:rPr>
              <a:t>volatility</a:t>
            </a:r>
            <a:endParaRPr lang="fr-BE" sz="1800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fr-BE" dirty="0" err="1" smtClean="0">
                <a:solidFill>
                  <a:prstClr val="black"/>
                </a:solidFill>
              </a:rPr>
              <a:t>Oxidation</a:t>
            </a:r>
            <a:endParaRPr lang="fr-BE" dirty="0" smtClean="0">
              <a:solidFill>
                <a:prstClr val="black"/>
              </a:solidFill>
            </a:endParaRPr>
          </a:p>
          <a:p>
            <a:pPr lvl="2">
              <a:defRPr/>
            </a:pPr>
            <a:r>
              <a:rPr lang="fr-BE" sz="1800" dirty="0" smtClean="0">
                <a:solidFill>
                  <a:prstClr val="black"/>
                </a:solidFill>
              </a:rPr>
              <a:t>Light, </a:t>
            </a:r>
            <a:r>
              <a:rPr lang="fr-BE" sz="1800" dirty="0" err="1" smtClean="0">
                <a:solidFill>
                  <a:prstClr val="black"/>
                </a:solidFill>
              </a:rPr>
              <a:t>temperature</a:t>
            </a:r>
            <a:endParaRPr lang="fr-BE" sz="1800" dirty="0">
              <a:solidFill>
                <a:prstClr val="black"/>
              </a:solidFill>
            </a:endParaRPr>
          </a:p>
          <a:p>
            <a:pPr>
              <a:defRPr/>
            </a:pP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131" y="2152650"/>
            <a:ext cx="3862319" cy="2574236"/>
          </a:xfrm>
          <a:prstGeom prst="rect">
            <a:avLst/>
          </a:prstGeom>
        </p:spPr>
      </p:pic>
      <p:pic>
        <p:nvPicPr>
          <p:cNvPr id="8" name="Picture 2" descr="Résultat de recherche d'images pour &quot;eohub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358278"/>
            <a:ext cx="789715" cy="2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1762515" y="40523"/>
            <a:ext cx="589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12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2777312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38200" y="456396"/>
            <a:ext cx="10515600" cy="90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4. Essential </a:t>
            </a:r>
            <a:r>
              <a:rPr kumimoji="0" lang="fr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oils</a:t>
            </a: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as insecticide</a:t>
            </a:r>
            <a:endParaRPr kumimoji="0" lang="fr-B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838199" y="1793352"/>
            <a:ext cx="833807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How to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find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good candidates?</a:t>
            </a:r>
          </a:p>
          <a:p>
            <a:pPr lvl="1">
              <a:defRPr/>
            </a:pP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Screening of plants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with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insecticidal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activity</a:t>
            </a: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2">
              <a:defRPr/>
            </a:pP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Edible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plants 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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less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toxic</a:t>
            </a:r>
            <a:endParaRPr lang="fr-BE" noProof="0" dirty="0" smtClean="0">
              <a:solidFill>
                <a:prstClr val="black"/>
              </a:solidFill>
              <a:latin typeface="Calibri" panose="020F0502020204030204"/>
              <a:sym typeface="Wingdings" panose="05000000000000000000" pitchFamily="2" charset="2"/>
            </a:endParaRPr>
          </a:p>
          <a:p>
            <a:pPr lvl="2">
              <a:defRPr/>
            </a:pP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Medicinal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plants</a:t>
            </a:r>
          </a:p>
          <a:p>
            <a:pPr lvl="1">
              <a:defRPr/>
            </a:pPr>
            <a:r>
              <a:rPr lang="fr-BE" dirty="0" err="1" smtClean="0">
                <a:solidFill>
                  <a:prstClr val="black"/>
                </a:solidFill>
              </a:rPr>
              <a:t>Other</a:t>
            </a:r>
            <a:r>
              <a:rPr lang="fr-BE" dirty="0" smtClean="0">
                <a:solidFill>
                  <a:prstClr val="black"/>
                </a:solidFill>
              </a:rPr>
              <a:t> </a:t>
            </a:r>
            <a:r>
              <a:rPr lang="fr-BE" dirty="0">
                <a:solidFill>
                  <a:prstClr val="black"/>
                </a:solidFill>
              </a:rPr>
              <a:t>aspects</a:t>
            </a:r>
          </a:p>
          <a:p>
            <a:pPr lvl="2">
              <a:defRPr/>
            </a:pPr>
            <a:r>
              <a:rPr lang="fr-BE" dirty="0" err="1">
                <a:solidFill>
                  <a:prstClr val="black"/>
                </a:solidFill>
              </a:rPr>
              <a:t>Availability</a:t>
            </a:r>
            <a:r>
              <a:rPr lang="fr-BE" dirty="0">
                <a:solidFill>
                  <a:prstClr val="black"/>
                </a:solidFill>
              </a:rPr>
              <a:t> of plant for a large </a:t>
            </a:r>
            <a:r>
              <a:rPr lang="fr-BE" dirty="0" err="1">
                <a:solidFill>
                  <a:prstClr val="black"/>
                </a:solidFill>
              </a:rPr>
              <a:t>scale</a:t>
            </a:r>
            <a:r>
              <a:rPr lang="fr-BE" dirty="0">
                <a:solidFill>
                  <a:prstClr val="black"/>
                </a:solidFill>
              </a:rPr>
              <a:t> </a:t>
            </a:r>
            <a:r>
              <a:rPr lang="fr-BE" dirty="0" smtClean="0">
                <a:solidFill>
                  <a:prstClr val="black"/>
                </a:solidFill>
              </a:rPr>
              <a:t>production</a:t>
            </a:r>
          </a:p>
          <a:p>
            <a:pPr lvl="2">
              <a:defRPr/>
            </a:pPr>
            <a:r>
              <a:rPr lang="fr-BE" dirty="0" err="1" smtClean="0">
                <a:solidFill>
                  <a:prstClr val="black"/>
                </a:solidFill>
              </a:rPr>
              <a:t>Low</a:t>
            </a:r>
            <a:r>
              <a:rPr lang="fr-BE" dirty="0" smtClean="0">
                <a:solidFill>
                  <a:prstClr val="black"/>
                </a:solidFill>
              </a:rPr>
              <a:t> </a:t>
            </a:r>
            <a:r>
              <a:rPr lang="fr-BE" dirty="0" err="1" smtClean="0">
                <a:solidFill>
                  <a:prstClr val="black"/>
                </a:solidFill>
              </a:rPr>
              <a:t>price</a:t>
            </a:r>
            <a:r>
              <a:rPr lang="fr-BE" dirty="0" smtClean="0">
                <a:solidFill>
                  <a:prstClr val="black"/>
                </a:solidFill>
              </a:rPr>
              <a:t>/kg of EO</a:t>
            </a:r>
            <a:endParaRPr lang="fr-BE" dirty="0">
              <a:solidFill>
                <a:prstClr val="black"/>
              </a:solidFill>
            </a:endParaRPr>
          </a:p>
          <a:p>
            <a:pPr lvl="2">
              <a:defRPr/>
            </a:pPr>
            <a:r>
              <a:rPr lang="fr-BE" dirty="0" err="1">
                <a:solidFill>
                  <a:prstClr val="black"/>
                </a:solidFill>
              </a:rPr>
              <a:t>Study</a:t>
            </a:r>
            <a:r>
              <a:rPr lang="fr-BE" dirty="0">
                <a:solidFill>
                  <a:prstClr val="black"/>
                </a:solidFill>
              </a:rPr>
              <a:t> of EO </a:t>
            </a:r>
            <a:r>
              <a:rPr lang="fr-BE" dirty="0" err="1">
                <a:solidFill>
                  <a:prstClr val="black"/>
                </a:solidFill>
              </a:rPr>
              <a:t>compostion</a:t>
            </a:r>
            <a:endParaRPr lang="fr-BE" dirty="0">
              <a:solidFill>
                <a:prstClr val="black"/>
              </a:solidFill>
            </a:endParaRPr>
          </a:p>
          <a:p>
            <a:pPr lvl="2">
              <a:defRPr/>
            </a:pPr>
            <a:r>
              <a:rPr lang="fr-BE" dirty="0" err="1">
                <a:solidFill>
                  <a:prstClr val="black"/>
                </a:solidFill>
              </a:rPr>
              <a:t>Study</a:t>
            </a:r>
            <a:r>
              <a:rPr lang="fr-BE" dirty="0">
                <a:solidFill>
                  <a:prstClr val="black"/>
                </a:solidFill>
              </a:rPr>
              <a:t> of </a:t>
            </a:r>
            <a:r>
              <a:rPr lang="fr-BE" dirty="0" err="1">
                <a:solidFill>
                  <a:prstClr val="black"/>
                </a:solidFill>
              </a:rPr>
              <a:t>different</a:t>
            </a:r>
            <a:r>
              <a:rPr lang="fr-BE" dirty="0">
                <a:solidFill>
                  <a:prstClr val="black"/>
                </a:solidFill>
              </a:rPr>
              <a:t> </a:t>
            </a:r>
            <a:r>
              <a:rPr lang="fr-BE" dirty="0" err="1">
                <a:solidFill>
                  <a:prstClr val="black"/>
                </a:solidFill>
              </a:rPr>
              <a:t>chemotypes</a:t>
            </a:r>
            <a:endParaRPr lang="fr-BE" dirty="0">
              <a:solidFill>
                <a:prstClr val="black"/>
              </a:solidFill>
            </a:endParaRPr>
          </a:p>
          <a:p>
            <a:pPr lvl="2">
              <a:defRPr/>
            </a:pPr>
            <a:r>
              <a:rPr lang="fr-BE" dirty="0" err="1" smtClean="0">
                <a:solidFill>
                  <a:prstClr val="black"/>
                </a:solidFill>
              </a:rPr>
              <a:t>Quantify</a:t>
            </a:r>
            <a:r>
              <a:rPr lang="fr-BE" dirty="0" smtClean="0">
                <a:solidFill>
                  <a:prstClr val="black"/>
                </a:solidFill>
              </a:rPr>
              <a:t> the </a:t>
            </a:r>
            <a:r>
              <a:rPr lang="fr-BE" dirty="0" err="1" smtClean="0">
                <a:solidFill>
                  <a:prstClr val="black"/>
                </a:solidFill>
              </a:rPr>
              <a:t>insecticidal</a:t>
            </a:r>
            <a:r>
              <a:rPr lang="fr-BE" dirty="0" smtClean="0">
                <a:solidFill>
                  <a:prstClr val="black"/>
                </a:solidFill>
              </a:rPr>
              <a:t> </a:t>
            </a:r>
            <a:r>
              <a:rPr lang="fr-BE" dirty="0" err="1">
                <a:solidFill>
                  <a:prstClr val="black"/>
                </a:solidFill>
              </a:rPr>
              <a:t>activity</a:t>
            </a:r>
            <a:r>
              <a:rPr lang="fr-BE" dirty="0">
                <a:solidFill>
                  <a:prstClr val="black"/>
                </a:solidFill>
              </a:rPr>
              <a:t> </a:t>
            </a:r>
            <a:r>
              <a:rPr lang="fr-BE" dirty="0" smtClean="0">
                <a:solidFill>
                  <a:prstClr val="black"/>
                </a:solidFill>
              </a:rPr>
              <a:t>: LD50</a:t>
            </a:r>
            <a:r>
              <a:rPr lang="fr-BE" dirty="0">
                <a:solidFill>
                  <a:prstClr val="black"/>
                </a:solidFill>
              </a:rPr>
              <a:t>, LD90, … </a:t>
            </a:r>
            <a:endParaRPr lang="fr-BE" dirty="0" smtClean="0">
              <a:solidFill>
                <a:prstClr val="black"/>
              </a:solidFill>
            </a:endParaRPr>
          </a:p>
          <a:p>
            <a:pPr marL="1371600" lvl="3" indent="0">
              <a:buNone/>
              <a:defRPr/>
            </a:pPr>
            <a:r>
              <a:rPr lang="fr-BE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fr-BE" dirty="0" smtClean="0">
                <a:solidFill>
                  <a:prstClr val="black"/>
                </a:solidFill>
              </a:rPr>
              <a:t>µg of EO per </a:t>
            </a:r>
            <a:r>
              <a:rPr lang="fr-BE" dirty="0" err="1" smtClean="0">
                <a:solidFill>
                  <a:prstClr val="black"/>
                </a:solidFill>
              </a:rPr>
              <a:t>insect</a:t>
            </a:r>
            <a:r>
              <a:rPr lang="fr-BE" dirty="0" smtClean="0">
                <a:solidFill>
                  <a:prstClr val="black"/>
                </a:solidFill>
              </a:rPr>
              <a:t> and ml of EO per ton of grain</a:t>
            </a:r>
            <a:endParaRPr lang="fr-BE" dirty="0">
              <a:solidFill>
                <a:prstClr val="black"/>
              </a:solidFill>
            </a:endParaRPr>
          </a:p>
          <a:p>
            <a:pPr lvl="1">
              <a:defRPr/>
            </a:pPr>
            <a:endParaRPr lang="fr-BE" noProof="0" dirty="0" smtClean="0">
              <a:solidFill>
                <a:prstClr val="black"/>
              </a:solidFill>
              <a:latin typeface="Calibri" panose="020F0502020204030204"/>
              <a:sym typeface="Wingdings" panose="05000000000000000000" pitchFamily="2" charset="2"/>
            </a:endParaRPr>
          </a:p>
          <a:p>
            <a:pPr lvl="1">
              <a:defRPr/>
            </a:pP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2" descr="Résultat de recherche d'images pour &quot;eohub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358278"/>
            <a:ext cx="789715" cy="2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3300" y="2948667"/>
            <a:ext cx="4409215" cy="336542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870459" y="2521536"/>
            <a:ext cx="1754155" cy="367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Mortality</a:t>
            </a:r>
            <a:r>
              <a:rPr lang="fr-BE" dirty="0" smtClean="0"/>
              <a:t> </a:t>
            </a:r>
            <a:r>
              <a:rPr lang="fr-BE" dirty="0" err="1" smtClean="0"/>
              <a:t>curve</a:t>
            </a:r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11762515" y="40523"/>
            <a:ext cx="589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13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1444791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38200" y="456396"/>
            <a:ext cx="10515600" cy="90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4. Essential </a:t>
            </a:r>
            <a:r>
              <a:rPr kumimoji="0" lang="fr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oils</a:t>
            </a: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as insecticide</a:t>
            </a:r>
            <a:endParaRPr kumimoji="0" lang="fr-B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838199" y="1793352"/>
            <a:ext cx="833807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Formulation</a:t>
            </a:r>
          </a:p>
          <a:p>
            <a:pPr lvl="1">
              <a:defRPr/>
            </a:pP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Synergies</a:t>
            </a:r>
          </a:p>
          <a:p>
            <a:pPr lvl="2">
              <a:defRPr/>
            </a:pP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Improve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 the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toxicity</a:t>
            </a:r>
            <a:endParaRPr lang="fr-BE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2">
              <a:defRPr/>
            </a:pP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Decrease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 the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cost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lvl="2">
              <a:defRPr/>
            </a:pP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Decrease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 the volume to spread</a:t>
            </a:r>
          </a:p>
          <a:p>
            <a:pPr lvl="1">
              <a:defRPr/>
            </a:pPr>
            <a:endParaRPr lang="fr-BE" dirty="0">
              <a:solidFill>
                <a:prstClr val="black"/>
              </a:solidFill>
            </a:endParaRPr>
          </a:p>
          <a:p>
            <a:pPr lvl="1">
              <a:defRPr/>
            </a:pPr>
            <a:endParaRPr lang="fr-BE" dirty="0">
              <a:solidFill>
                <a:prstClr val="black"/>
              </a:solidFill>
            </a:endParaRPr>
          </a:p>
          <a:p>
            <a:pPr lvl="1">
              <a:defRPr/>
            </a:pPr>
            <a:endParaRPr lang="fr-BE" noProof="0" dirty="0" smtClean="0">
              <a:solidFill>
                <a:prstClr val="black"/>
              </a:solidFill>
              <a:latin typeface="Calibri" panose="020F0502020204030204"/>
              <a:sym typeface="Wingdings" panose="05000000000000000000" pitchFamily="2" charset="2"/>
            </a:endParaRPr>
          </a:p>
          <a:p>
            <a:pPr lvl="1">
              <a:defRPr/>
            </a:pP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55793" t="13070" r="22510" b="677"/>
          <a:stretch/>
        </p:blipFill>
        <p:spPr>
          <a:xfrm>
            <a:off x="2883444" y="3795639"/>
            <a:ext cx="490915" cy="130271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77329" t="11672" r="5526" b="5154"/>
          <a:stretch/>
        </p:blipFill>
        <p:spPr>
          <a:xfrm>
            <a:off x="6953209" y="3802955"/>
            <a:ext cx="400050" cy="12954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978903" y="4262331"/>
            <a:ext cx="37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+</a:t>
            </a:r>
            <a:endParaRPr lang="fr-BE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238645" y="5234400"/>
            <a:ext cx="535952" cy="29108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877441" y="5258571"/>
            <a:ext cx="535952" cy="29108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951217" y="4375487"/>
            <a:ext cx="53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=</a:t>
            </a:r>
            <a:endParaRPr lang="fr-BE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l="57237" t="11672" r="5526" b="5154"/>
          <a:stretch/>
        </p:blipFill>
        <p:spPr>
          <a:xfrm>
            <a:off x="10474165" y="3799297"/>
            <a:ext cx="868868" cy="12954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806276" y="5310506"/>
            <a:ext cx="535952" cy="29108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531957" y="5310507"/>
            <a:ext cx="535952" cy="29108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1270902" y="5278513"/>
            <a:ext cx="535952" cy="29108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877247" y="5234400"/>
            <a:ext cx="535952" cy="29108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558959" y="5234400"/>
            <a:ext cx="535952" cy="29108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249978" y="5259659"/>
            <a:ext cx="535952" cy="29108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526899" y="5258571"/>
            <a:ext cx="535952" cy="291086"/>
          </a:xfrm>
          <a:prstGeom prst="rect">
            <a:avLst/>
          </a:prstGeom>
        </p:spPr>
      </p:pic>
      <p:sp>
        <p:nvSpPr>
          <p:cNvPr id="21" name="Multiplier 20"/>
          <p:cNvSpPr/>
          <p:nvPr/>
        </p:nvSpPr>
        <p:spPr>
          <a:xfrm>
            <a:off x="2356272" y="5023187"/>
            <a:ext cx="269636" cy="713511"/>
          </a:xfrm>
          <a:prstGeom prst="mathMultiply">
            <a:avLst/>
          </a:prstGeom>
          <a:ln w="31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Multiplier 21"/>
          <p:cNvSpPr/>
          <p:nvPr/>
        </p:nvSpPr>
        <p:spPr>
          <a:xfrm>
            <a:off x="6350002" y="5047358"/>
            <a:ext cx="269636" cy="713511"/>
          </a:xfrm>
          <a:prstGeom prst="mathMultiply">
            <a:avLst/>
          </a:prstGeom>
          <a:ln w="31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Multiplier 22"/>
          <p:cNvSpPr/>
          <p:nvPr/>
        </p:nvSpPr>
        <p:spPr>
          <a:xfrm>
            <a:off x="9901953" y="5099294"/>
            <a:ext cx="269636" cy="713511"/>
          </a:xfrm>
          <a:prstGeom prst="mathMultiply">
            <a:avLst/>
          </a:prstGeom>
          <a:ln w="31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Multiplier 23"/>
          <p:cNvSpPr/>
          <p:nvPr/>
        </p:nvSpPr>
        <p:spPr>
          <a:xfrm>
            <a:off x="10671747" y="5087427"/>
            <a:ext cx="269636" cy="713511"/>
          </a:xfrm>
          <a:prstGeom prst="mathMultiply">
            <a:avLst/>
          </a:prstGeom>
          <a:ln w="31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Multiplier 24"/>
          <p:cNvSpPr/>
          <p:nvPr/>
        </p:nvSpPr>
        <p:spPr>
          <a:xfrm>
            <a:off x="11401793" y="5098355"/>
            <a:ext cx="269636" cy="713511"/>
          </a:xfrm>
          <a:prstGeom prst="mathMultiply">
            <a:avLst/>
          </a:prstGeom>
          <a:ln w="31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7" name="Picture 2" descr="Résultat de recherche d'images pour &quot;eohub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358278"/>
            <a:ext cx="789715" cy="2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/>
          <p:cNvSpPr txBox="1"/>
          <p:nvPr/>
        </p:nvSpPr>
        <p:spPr>
          <a:xfrm>
            <a:off x="11762515" y="40523"/>
            <a:ext cx="589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14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4222098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38200" y="456396"/>
            <a:ext cx="10515600" cy="90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4. Essential </a:t>
            </a:r>
            <a:r>
              <a:rPr kumimoji="0" lang="fr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oils</a:t>
            </a: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as insecticide</a:t>
            </a:r>
            <a:endParaRPr kumimoji="0" lang="fr-B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838199" y="1793352"/>
            <a:ext cx="833807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Formulation</a:t>
            </a:r>
          </a:p>
          <a:p>
            <a:pPr lvl="1">
              <a:defRPr/>
            </a:pP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Contact angle 	</a:t>
            </a:r>
          </a:p>
          <a:p>
            <a:pPr lvl="2">
              <a:defRPr/>
            </a:pP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A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small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 contact angle (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insect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) 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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increase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wetting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,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improve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penetration</a:t>
            </a:r>
            <a:endParaRPr lang="fr-BE" dirty="0" smtClean="0">
              <a:solidFill>
                <a:prstClr val="black"/>
              </a:solidFill>
              <a:latin typeface="Calibri" panose="020F0502020204030204"/>
              <a:sym typeface="Wingdings" panose="05000000000000000000" pitchFamily="2" charset="2"/>
            </a:endParaRPr>
          </a:p>
          <a:p>
            <a:pPr lvl="2">
              <a:defRPr/>
            </a:pPr>
            <a:r>
              <a:rPr lang="fr-BE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On the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contrary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, a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big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contact angle (grain) 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less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residues</a:t>
            </a:r>
            <a:endParaRPr lang="fr-BE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defRPr/>
            </a:pPr>
            <a:endParaRPr lang="fr-BE" noProof="0" dirty="0" smtClean="0">
              <a:solidFill>
                <a:prstClr val="black"/>
              </a:solidFill>
              <a:latin typeface="Calibri" panose="020F0502020204030204"/>
              <a:sym typeface="Wingdings" panose="05000000000000000000" pitchFamily="2" charset="2"/>
            </a:endParaRPr>
          </a:p>
          <a:p>
            <a:pPr lvl="1">
              <a:defRPr/>
            </a:pP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086294"/>
              </p:ext>
            </p:extLst>
          </p:nvPr>
        </p:nvGraphicFramePr>
        <p:xfrm>
          <a:off x="541867" y="3694922"/>
          <a:ext cx="11427247" cy="2878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8097" y="755780"/>
            <a:ext cx="3061017" cy="2737424"/>
          </a:xfrm>
          <a:prstGeom prst="rect">
            <a:avLst/>
          </a:prstGeom>
        </p:spPr>
      </p:pic>
      <p:pic>
        <p:nvPicPr>
          <p:cNvPr id="8" name="Picture 2" descr="Résultat de recherche d'images pour &quot;eohub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358278"/>
            <a:ext cx="789715" cy="2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1762515" y="40523"/>
            <a:ext cx="589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15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2096838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38200" y="456396"/>
            <a:ext cx="10515600" cy="90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4. Essential </a:t>
            </a:r>
            <a:r>
              <a:rPr kumimoji="0" lang="fr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oils</a:t>
            </a: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as insecticide</a:t>
            </a:r>
            <a:endParaRPr kumimoji="0" lang="fr-B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838199" y="1793352"/>
            <a:ext cx="833807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Formulation</a:t>
            </a:r>
          </a:p>
          <a:p>
            <a:pPr lvl="1">
              <a:defRPr/>
            </a:pP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Penetration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increasing</a:t>
            </a:r>
            <a:endParaRPr lang="fr-BE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defRPr/>
            </a:pPr>
            <a:endParaRPr lang="fr-BE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457200" lvl="1" indent="0">
              <a:buNone/>
              <a:defRPr/>
            </a:pPr>
            <a:endParaRPr lang="fr-BE" dirty="0">
              <a:solidFill>
                <a:prstClr val="black"/>
              </a:solidFill>
            </a:endParaRPr>
          </a:p>
          <a:p>
            <a:pPr lvl="1">
              <a:defRPr/>
            </a:pPr>
            <a:endParaRPr lang="fr-BE" noProof="0" dirty="0" smtClean="0">
              <a:solidFill>
                <a:prstClr val="black"/>
              </a:solidFill>
              <a:latin typeface="Calibri" panose="020F0502020204030204"/>
              <a:sym typeface="Wingdings" panose="05000000000000000000" pitchFamily="2" charset="2"/>
            </a:endParaRPr>
          </a:p>
          <a:p>
            <a:pPr lvl="1">
              <a:defRPr/>
            </a:pP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F9C1D41F-00A6-439C-8B86-484C36A30E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757" t="60569" r="27472" b="19105"/>
          <a:stretch/>
        </p:blipFill>
        <p:spPr>
          <a:xfrm>
            <a:off x="8355194" y="941448"/>
            <a:ext cx="3181656" cy="1703808"/>
          </a:xfrm>
          <a:prstGeom prst="rect">
            <a:avLst/>
          </a:prstGeom>
        </p:spPr>
      </p:pic>
      <p:pic>
        <p:nvPicPr>
          <p:cNvPr id="6" name="Picture 2" descr="Résultat de recherche d'images pour &quot;eohub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358278"/>
            <a:ext cx="789715" cy="2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1762515" y="40523"/>
            <a:ext cx="589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16</a:t>
            </a:r>
            <a:endParaRPr lang="fr-BE" sz="2000" b="1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15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316994"/>
              </p:ext>
            </p:extLst>
          </p:nvPr>
        </p:nvGraphicFramePr>
        <p:xfrm>
          <a:off x="838197" y="2645256"/>
          <a:ext cx="10924317" cy="3943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93817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38200" y="456396"/>
            <a:ext cx="10515600" cy="90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5.</a:t>
            </a:r>
            <a:r>
              <a:rPr kumimoji="0" lang="fr-BE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Conclusion </a:t>
            </a:r>
            <a:endParaRPr kumimoji="0" lang="fr-B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838200" y="1488552"/>
            <a:ext cx="10591801" cy="45649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What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about OILPROTECT?</a:t>
            </a:r>
          </a:p>
          <a:p>
            <a:pPr lvl="1">
              <a:defRPr/>
            </a:pP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Formulation of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EOs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 + </a:t>
            </a:r>
            <a:r>
              <a:rPr lang="fr-BE" dirty="0">
                <a:solidFill>
                  <a:prstClr val="black"/>
                </a:solidFill>
                <a:latin typeface="Calibri" panose="020F0502020204030204"/>
              </a:rPr>
              <a:t>N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atural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adjuvents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914400" lvl="2" indent="0">
              <a:buNone/>
              <a:defRPr/>
            </a:pPr>
            <a:r>
              <a:rPr lang="fr-BE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 Good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mortality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results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in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laboratory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conditions</a:t>
            </a:r>
            <a:endParaRPr lang="fr-BE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defRPr/>
            </a:pP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Need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to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try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in the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field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(in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big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silos)</a:t>
            </a:r>
          </a:p>
          <a:p>
            <a:pPr lvl="1">
              <a:defRPr/>
            </a:pP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Need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to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undersand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mode of action of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our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product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lvl="2">
              <a:buFont typeface="Wingdings" panose="05000000000000000000" pitchFamily="2" charset="2"/>
              <a:buChar char="à"/>
              <a:defRPr/>
            </a:pP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Study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of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proteomics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(UCL)</a:t>
            </a:r>
          </a:p>
          <a:p>
            <a:pPr lvl="2">
              <a:buFont typeface="Wingdings" panose="05000000000000000000" pitchFamily="2" charset="2"/>
              <a:buChar char="à"/>
              <a:defRPr/>
            </a:pP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Study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of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behaviour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in silo (ULB)</a:t>
            </a: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Essential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oils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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promising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alternative to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synthetic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insecticides</a:t>
            </a:r>
          </a:p>
          <a:p>
            <a:pPr>
              <a:defRPr/>
            </a:pP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Need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to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be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competitive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: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efficiency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and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cost</a:t>
            </a: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defRPr/>
            </a:pP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Solutions </a:t>
            </a:r>
          </a:p>
          <a:p>
            <a:pPr lvl="2">
              <a:defRPr/>
            </a:pP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Synergies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between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EOs</a:t>
            </a: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2">
              <a:defRPr/>
            </a:pP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Formulation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with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adjuvents</a:t>
            </a:r>
            <a:endParaRPr lang="fr-BE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2" descr="Résultat de recherche d'images pour &quot;eohub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358278"/>
            <a:ext cx="789715" cy="2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1762515" y="40523"/>
            <a:ext cx="589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17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1433446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2341914" y="2146996"/>
            <a:ext cx="942060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BE" sz="4800" noProof="0" dirty="0" err="1" smtClean="0">
                <a:solidFill>
                  <a:prstClr val="black"/>
                </a:solidFill>
                <a:latin typeface="Calibri" panose="020F0502020204030204"/>
              </a:rPr>
              <a:t>Thank</a:t>
            </a:r>
            <a:r>
              <a:rPr lang="fr-BE" sz="4800" noProof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sz="4800" noProof="0" dirty="0" err="1" smtClean="0">
                <a:solidFill>
                  <a:prstClr val="black"/>
                </a:solidFill>
                <a:latin typeface="Calibri" panose="020F0502020204030204"/>
              </a:rPr>
              <a:t>you</a:t>
            </a:r>
            <a:r>
              <a:rPr lang="fr-BE" sz="4800" noProof="0" dirty="0" smtClean="0">
                <a:solidFill>
                  <a:prstClr val="black"/>
                </a:solidFill>
                <a:latin typeface="Calibri" panose="020F0502020204030204"/>
              </a:rPr>
              <a:t> for </a:t>
            </a:r>
            <a:r>
              <a:rPr lang="fr-BE" sz="4800" noProof="0" dirty="0" err="1" smtClean="0">
                <a:solidFill>
                  <a:prstClr val="black"/>
                </a:solidFill>
                <a:latin typeface="Calibri" panose="020F0502020204030204"/>
              </a:rPr>
              <a:t>you</a:t>
            </a:r>
            <a:r>
              <a:rPr lang="fr-BE" sz="4800" dirty="0" smtClean="0">
                <a:solidFill>
                  <a:prstClr val="black"/>
                </a:solidFill>
                <a:latin typeface="Calibri" panose="020F0502020204030204"/>
              </a:rPr>
              <a:t>r attention!</a:t>
            </a:r>
          </a:p>
          <a:p>
            <a:pPr marL="0" indent="0">
              <a:buNone/>
              <a:defRPr/>
            </a:pPr>
            <a:r>
              <a:rPr lang="fr-BE" sz="4800" dirty="0" smtClean="0">
                <a:solidFill>
                  <a:prstClr val="black"/>
                </a:solidFill>
                <a:latin typeface="Calibri" panose="020F0502020204030204"/>
              </a:rPr>
              <a:t>Do </a:t>
            </a:r>
            <a:r>
              <a:rPr lang="fr-BE" sz="4800" dirty="0" err="1" smtClean="0">
                <a:solidFill>
                  <a:prstClr val="black"/>
                </a:solidFill>
                <a:latin typeface="Calibri" panose="020F0502020204030204"/>
              </a:rPr>
              <a:t>you</a:t>
            </a:r>
            <a:r>
              <a:rPr lang="fr-BE" sz="4800" dirty="0" smtClean="0">
                <a:solidFill>
                  <a:prstClr val="black"/>
                </a:solidFill>
                <a:latin typeface="Calibri" panose="020F0502020204030204"/>
              </a:rPr>
              <a:t> have </a:t>
            </a:r>
            <a:r>
              <a:rPr lang="fr-BE" sz="4800" dirty="0" err="1" smtClean="0">
                <a:solidFill>
                  <a:prstClr val="black"/>
                </a:solidFill>
                <a:latin typeface="Calibri" panose="020F0502020204030204"/>
              </a:rPr>
              <a:t>any</a:t>
            </a:r>
            <a:r>
              <a:rPr lang="fr-BE" sz="4800" dirty="0" smtClean="0">
                <a:solidFill>
                  <a:prstClr val="black"/>
                </a:solidFill>
                <a:latin typeface="Calibri" panose="020F0502020204030204"/>
              </a:rPr>
              <a:t> questions?</a:t>
            </a:r>
          </a:p>
          <a:p>
            <a:pPr>
              <a:defRPr/>
            </a:pPr>
            <a:endParaRPr lang="fr-BE" sz="3200" noProof="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1988" y="5180637"/>
            <a:ext cx="1375337" cy="92422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414" y="5417271"/>
            <a:ext cx="2976813" cy="64344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760" y="5214183"/>
            <a:ext cx="2418140" cy="85713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68" y="74102"/>
            <a:ext cx="3457159" cy="1437992"/>
          </a:xfrm>
          <a:prstGeom prst="rect">
            <a:avLst/>
          </a:prstGeom>
        </p:spPr>
      </p:pic>
      <p:pic>
        <p:nvPicPr>
          <p:cNvPr id="9" name="Picture 2" descr="Résultat de recherche d'images pour &quot;eohub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358278"/>
            <a:ext cx="789715" cy="2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ésultat de recherche d'images pour &quot;eohub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173" y="121693"/>
            <a:ext cx="2417629" cy="85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555457" y="4082309"/>
            <a:ext cx="3474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u="sng" dirty="0" smtClean="0"/>
              <a:t>Contact</a:t>
            </a:r>
            <a:r>
              <a:rPr lang="fr-BE" dirty="0" smtClean="0"/>
              <a:t>: 	Henri Martin</a:t>
            </a:r>
            <a:endParaRPr lang="fr-BE" dirty="0"/>
          </a:p>
          <a:p>
            <a:r>
              <a:rPr lang="fr-BE" dirty="0" smtClean="0"/>
              <a:t>	henri.martin@uliege.be</a:t>
            </a:r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4403773" y="4023784"/>
            <a:ext cx="3559127" cy="7633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ZoneTexte 11"/>
          <p:cNvSpPr txBox="1"/>
          <p:nvPr/>
        </p:nvSpPr>
        <p:spPr>
          <a:xfrm>
            <a:off x="11762515" y="40523"/>
            <a:ext cx="589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18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546802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38200" y="456396"/>
            <a:ext cx="10515600" cy="90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OILPROTECT </a:t>
            </a:r>
            <a:r>
              <a:rPr kumimoji="0" lang="fr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project</a:t>
            </a:r>
            <a:endParaRPr kumimoji="0" lang="fr-B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838199" y="1793352"/>
            <a:ext cx="833807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fr-BE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WALInnov</a:t>
            </a:r>
            <a:r>
              <a:rPr lang="fr-BE" dirty="0">
                <a:solidFill>
                  <a:prstClr val="black"/>
                </a:solidFill>
              </a:rPr>
              <a:t> Project </a:t>
            </a:r>
            <a:r>
              <a:rPr lang="fr-BE" dirty="0" err="1" smtClean="0">
                <a:solidFill>
                  <a:prstClr val="black"/>
                </a:solidFill>
              </a:rPr>
              <a:t>financed</a:t>
            </a:r>
            <a:r>
              <a:rPr lang="fr-BE" dirty="0" smtClean="0">
                <a:solidFill>
                  <a:prstClr val="black"/>
                </a:solidFill>
              </a:rPr>
              <a:t> </a:t>
            </a:r>
            <a:r>
              <a:rPr kumimoji="0" lang="fr-BE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DGO6 (</a:t>
            </a:r>
            <a:r>
              <a:rPr kumimoji="0" lang="fr-BE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Walloon</a:t>
            </a:r>
            <a:r>
              <a:rPr kumimoji="0" lang="fr-BE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BE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</a:t>
            </a:r>
            <a:r>
              <a:rPr kumimoji="0" lang="fr-BE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fr-BE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Belgium</a:t>
            </a:r>
            <a:r>
              <a:rPr kumimoji="0" lang="fr-BE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Collaboration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between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three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Universities</a:t>
            </a:r>
            <a:endParaRPr kumimoji="0" lang="fr-BE" sz="28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spcBef>
                <a:spcPts val="1000"/>
              </a:spcBef>
              <a:defRPr/>
            </a:pP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ULiège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 – Gembloux Agro-Bio Tech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fr-BE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ULB – </a:t>
            </a:r>
            <a:r>
              <a:rPr kumimoji="0" lang="fr-BE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</a:t>
            </a:r>
            <a:r>
              <a:rPr kumimoji="0" lang="fr-BE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Brussels</a:t>
            </a:r>
          </a:p>
          <a:p>
            <a:pPr lvl="1">
              <a:spcBef>
                <a:spcPts val="1000"/>
              </a:spcBef>
              <a:defRPr/>
            </a:pP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UCL –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University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 of Louvain</a:t>
            </a:r>
          </a:p>
          <a:p>
            <a:pPr>
              <a:defRPr/>
            </a:pP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One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industrial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partner</a:t>
            </a:r>
            <a:endParaRPr lang="fr-BE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spcBef>
                <a:spcPts val="1000"/>
              </a:spcBef>
              <a:defRPr/>
            </a:pPr>
            <a:r>
              <a:rPr kumimoji="0" lang="fr-BE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Biosix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Belgium</a:t>
            </a:r>
            <a:endParaRPr kumimoji="0" lang="fr-BE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4146" y="1571248"/>
            <a:ext cx="1012116" cy="95813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6272" y="3975927"/>
            <a:ext cx="2312587" cy="81972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8275" y="5159794"/>
            <a:ext cx="3133725" cy="76013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794" y="5204056"/>
            <a:ext cx="1399753" cy="94063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48" y="2743868"/>
            <a:ext cx="2446411" cy="1017575"/>
          </a:xfrm>
          <a:prstGeom prst="rect">
            <a:avLst/>
          </a:prstGeom>
        </p:spPr>
      </p:pic>
      <p:pic>
        <p:nvPicPr>
          <p:cNvPr id="12" name="Picture 2" descr="Résultat de recherche d'images pour &quot;eohub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358278"/>
            <a:ext cx="789715" cy="2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11789383" y="40523"/>
            <a:ext cx="352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2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157441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38200" y="456396"/>
            <a:ext cx="10515600" cy="90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1000"/>
              </a:spcBef>
              <a:defRPr/>
            </a:pPr>
            <a:r>
              <a:rPr lang="fr-BE" dirty="0" smtClean="0">
                <a:solidFill>
                  <a:prstClr val="black"/>
                </a:solidFill>
              </a:rPr>
              <a:t>Table of content</a:t>
            </a:r>
            <a:endParaRPr lang="fr-BE" dirty="0">
              <a:solidFill>
                <a:prstClr val="black"/>
              </a:solidFill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838200" y="1489701"/>
            <a:ext cx="693420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BE" sz="3600" dirty="0" smtClean="0">
                <a:solidFill>
                  <a:prstClr val="black"/>
                </a:solidFill>
                <a:latin typeface="Calibri" panose="020F0502020204030204"/>
              </a:rPr>
              <a:t>1. Grain </a:t>
            </a:r>
            <a:r>
              <a:rPr lang="fr-BE" sz="3600" dirty="0" err="1" smtClean="0">
                <a:solidFill>
                  <a:prstClr val="black"/>
                </a:solidFill>
                <a:latin typeface="Calibri" panose="020F0502020204030204"/>
              </a:rPr>
              <a:t>storage</a:t>
            </a:r>
            <a:endParaRPr lang="fr-BE" sz="3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None/>
              <a:defRPr/>
            </a:pPr>
            <a:r>
              <a:rPr kumimoji="0" lang="fr-BE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2. </a:t>
            </a:r>
            <a:r>
              <a:rPr kumimoji="0" lang="fr-BE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Current</a:t>
            </a:r>
            <a:r>
              <a:rPr lang="fr-BE" sz="3600" dirty="0" smtClean="0">
                <a:solidFill>
                  <a:prstClr val="black"/>
                </a:solidFill>
                <a:latin typeface="Calibri" panose="020F0502020204030204"/>
              </a:rPr>
              <a:t> s</a:t>
            </a:r>
            <a:r>
              <a:rPr kumimoji="0" lang="fr-BE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olutions</a:t>
            </a:r>
            <a:r>
              <a:rPr kumimoji="0" lang="fr-BE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</a:p>
          <a:p>
            <a:pPr marL="0" indent="0">
              <a:buNone/>
              <a:defRPr/>
            </a:pPr>
            <a:r>
              <a:rPr lang="fr-BE" sz="3600" dirty="0" smtClean="0">
                <a:solidFill>
                  <a:prstClr val="black"/>
                </a:solidFill>
                <a:latin typeface="Calibri" panose="020F0502020204030204"/>
              </a:rPr>
              <a:t>3. Natural alternatives</a:t>
            </a:r>
          </a:p>
          <a:p>
            <a:pPr marL="0" indent="0">
              <a:buNone/>
              <a:defRPr/>
            </a:pPr>
            <a:r>
              <a:rPr lang="fr-BE" sz="3600" dirty="0" smtClean="0">
                <a:solidFill>
                  <a:prstClr val="black"/>
                </a:solidFill>
                <a:latin typeface="Calibri" panose="020F0502020204030204"/>
              </a:rPr>
              <a:t>4. Essential </a:t>
            </a:r>
            <a:r>
              <a:rPr lang="fr-BE" sz="3600" dirty="0" err="1" smtClean="0">
                <a:solidFill>
                  <a:prstClr val="black"/>
                </a:solidFill>
                <a:latin typeface="Calibri" panose="020F0502020204030204"/>
              </a:rPr>
              <a:t>oils</a:t>
            </a:r>
            <a:r>
              <a:rPr lang="fr-BE" sz="3600" dirty="0" smtClean="0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fr-BE" sz="3600" dirty="0" err="1" smtClean="0">
                <a:solidFill>
                  <a:prstClr val="black"/>
                </a:solidFill>
                <a:latin typeface="Calibri" panose="020F0502020204030204"/>
              </a:rPr>
              <a:t>EOs</a:t>
            </a:r>
            <a:r>
              <a:rPr lang="fr-BE" sz="3600" dirty="0" smtClean="0">
                <a:solidFill>
                  <a:prstClr val="black"/>
                </a:solidFill>
                <a:latin typeface="Calibri" panose="020F0502020204030204"/>
              </a:rPr>
              <a:t>) as insecticides</a:t>
            </a:r>
          </a:p>
          <a:p>
            <a:pPr marL="0" indent="0">
              <a:buNone/>
              <a:defRPr/>
            </a:pPr>
            <a:r>
              <a:rPr lang="fr-BE" sz="3600" dirty="0" smtClean="0">
                <a:solidFill>
                  <a:prstClr val="black"/>
                </a:solidFill>
                <a:latin typeface="Calibri" panose="020F0502020204030204"/>
              </a:rPr>
              <a:t>5. Conclusions</a:t>
            </a:r>
          </a:p>
        </p:txBody>
      </p:sp>
      <p:pic>
        <p:nvPicPr>
          <p:cNvPr id="1026" name="Picture 2" descr="Résultat de recherche d'images pour &quot;grain silo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304" y="456396"/>
            <a:ext cx="4318581" cy="273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62567" t="22838" r="18115" b="48617"/>
          <a:stretch/>
        </p:blipFill>
        <p:spPr>
          <a:xfrm>
            <a:off x="7323304" y="3986842"/>
            <a:ext cx="4356161" cy="2219036"/>
          </a:xfrm>
          <a:prstGeom prst="rect">
            <a:avLst/>
          </a:prstGeom>
        </p:spPr>
      </p:pic>
      <p:pic>
        <p:nvPicPr>
          <p:cNvPr id="10" name="Picture 2" descr="Résultat de recherche d'images pour &quot;eohub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358278"/>
            <a:ext cx="789715" cy="2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1789383" y="40523"/>
            <a:ext cx="352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3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2179738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38200" y="456396"/>
            <a:ext cx="10515600" cy="90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dirty="0" smtClean="0">
                <a:solidFill>
                  <a:prstClr val="black"/>
                </a:solidFill>
              </a:rPr>
              <a:t>1. Grain </a:t>
            </a:r>
            <a:r>
              <a:rPr lang="fr-BE" dirty="0" err="1" smtClean="0">
                <a:solidFill>
                  <a:prstClr val="black"/>
                </a:solidFill>
              </a:rPr>
              <a:t>storage</a:t>
            </a:r>
            <a:r>
              <a:rPr lang="fr-BE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838199" y="1793352"/>
            <a:ext cx="833807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dirty="0" smtClean="0">
                <a:solidFill>
                  <a:prstClr val="black"/>
                </a:solidFill>
              </a:rPr>
              <a:t>Grain global production </a:t>
            </a:r>
            <a:r>
              <a:rPr lang="fr-BE" dirty="0">
                <a:solidFill>
                  <a:prstClr val="black"/>
                </a:solidFill>
              </a:rPr>
              <a:t>(2019)</a:t>
            </a:r>
            <a:r>
              <a:rPr lang="fr-BE" dirty="0" smtClean="0">
                <a:solidFill>
                  <a:prstClr val="black"/>
                </a:solidFill>
              </a:rPr>
              <a:t> :</a:t>
            </a:r>
          </a:p>
          <a:p>
            <a:pPr lvl="1">
              <a:defRPr/>
            </a:pPr>
            <a:r>
              <a:rPr lang="fr-BE" dirty="0" smtClean="0">
                <a:solidFill>
                  <a:prstClr val="black"/>
                </a:solidFill>
              </a:rPr>
              <a:t>2,7 billion tons </a:t>
            </a:r>
            <a:r>
              <a:rPr lang="fr-BE" sz="1800" dirty="0" smtClean="0">
                <a:solidFill>
                  <a:prstClr val="black"/>
                </a:solidFill>
              </a:rPr>
              <a:t>(</a:t>
            </a:r>
            <a:r>
              <a:rPr lang="fr-BE" sz="1400" dirty="0" smtClean="0"/>
              <a:t>http</a:t>
            </a:r>
            <a:r>
              <a:rPr lang="fr-BE" sz="1400" dirty="0"/>
              <a:t>://</a:t>
            </a:r>
            <a:r>
              <a:rPr lang="fr-BE" sz="1400" dirty="0" smtClean="0"/>
              <a:t>www.fao.org)</a:t>
            </a:r>
          </a:p>
          <a:p>
            <a:pPr>
              <a:defRPr/>
            </a:pPr>
            <a:r>
              <a:rPr lang="fr-BE" dirty="0" smtClean="0">
                <a:solidFill>
                  <a:prstClr val="black"/>
                </a:solidFill>
              </a:rPr>
              <a:t>Importance of silos</a:t>
            </a:r>
          </a:p>
          <a:p>
            <a:pPr lvl="1">
              <a:defRPr/>
            </a:pPr>
            <a:r>
              <a:rPr lang="fr-BE" dirty="0" smtClean="0">
                <a:solidFill>
                  <a:prstClr val="black"/>
                </a:solidFill>
              </a:rPr>
              <a:t>Food : conservation </a:t>
            </a:r>
            <a:r>
              <a:rPr lang="fr-BE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fr-BE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avoid</a:t>
            </a:r>
            <a:r>
              <a:rPr lang="fr-BE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fr-BE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food</a:t>
            </a:r>
            <a:r>
              <a:rPr lang="fr-BE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fr-BE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crisis</a:t>
            </a:r>
            <a:endParaRPr lang="fr-BE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>
              <a:defRPr/>
            </a:pPr>
            <a:r>
              <a:rPr lang="fr-BE" dirty="0" smtClean="0">
                <a:solidFill>
                  <a:prstClr val="black"/>
                </a:solidFill>
              </a:rPr>
              <a:t>Agriculture </a:t>
            </a:r>
            <a:r>
              <a:rPr lang="fr-BE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fr-BE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seeds</a:t>
            </a:r>
            <a:r>
              <a:rPr lang="fr-BE" dirty="0" smtClean="0">
                <a:solidFill>
                  <a:prstClr val="black"/>
                </a:solidFill>
                <a:sym typeface="Wingdings" panose="05000000000000000000" pitchFamily="2" charset="2"/>
              </a:rPr>
              <a:t> conservation for future </a:t>
            </a:r>
            <a:r>
              <a:rPr lang="fr-BE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years</a:t>
            </a:r>
            <a:endParaRPr lang="fr-BE" dirty="0" smtClean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fr-BE" dirty="0" smtClean="0">
                <a:solidFill>
                  <a:prstClr val="black"/>
                </a:solidFill>
              </a:rPr>
              <a:t>International </a:t>
            </a:r>
            <a:r>
              <a:rPr lang="fr-BE" dirty="0" err="1" smtClean="0">
                <a:solidFill>
                  <a:prstClr val="black"/>
                </a:solidFill>
              </a:rPr>
              <a:t>trade</a:t>
            </a:r>
            <a:endParaRPr lang="fr-BE" dirty="0" smtClean="0">
              <a:solidFill>
                <a:prstClr val="black"/>
              </a:solidFill>
            </a:endParaRPr>
          </a:p>
          <a:p>
            <a:pPr lvl="2">
              <a:defRPr/>
            </a:pPr>
            <a:endParaRPr lang="fr-BE" dirty="0">
              <a:solidFill>
                <a:prstClr val="black"/>
              </a:solidFill>
            </a:endParaRPr>
          </a:p>
          <a:p>
            <a:pPr marL="457200" lvl="1" indent="0">
              <a:buNone/>
              <a:defRPr/>
            </a:pPr>
            <a:endParaRPr lang="fr-BE" sz="1400" dirty="0">
              <a:solidFill>
                <a:prstClr val="black"/>
              </a:solidFill>
            </a:endParaRPr>
          </a:p>
        </p:txBody>
      </p:sp>
      <p:pic>
        <p:nvPicPr>
          <p:cNvPr id="15" name="Picture 2" descr="Résultat de recherche d'images pour &quot;eohub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358278"/>
            <a:ext cx="789715" cy="2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les plus grands silos du mond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028" y="4316532"/>
            <a:ext cx="4808630" cy="196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griavis.com/documents/actualites/optimized/2017/04/2f4e0f0f9d437847c06b0a6b89c55f201295ccd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125" y="380695"/>
            <a:ext cx="3515982" cy="427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11789383" y="40523"/>
            <a:ext cx="352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4</a:t>
            </a:r>
            <a:endParaRPr lang="fr-BE" sz="20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8937391" y="4656642"/>
            <a:ext cx="335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/>
              <a:t>World’s</a:t>
            </a:r>
            <a:r>
              <a:rPr lang="fr-BE" sz="1400" dirty="0" smtClean="0"/>
              <a:t> </a:t>
            </a:r>
            <a:r>
              <a:rPr lang="fr-BE" sz="1400" dirty="0" err="1" smtClean="0"/>
              <a:t>Highest</a:t>
            </a:r>
            <a:r>
              <a:rPr lang="fr-BE" sz="1400" dirty="0" smtClean="0"/>
              <a:t> silo (Zurich, TZ). </a:t>
            </a:r>
          </a:p>
          <a:p>
            <a:r>
              <a:rPr lang="fr-BE" sz="1400" dirty="0" err="1" smtClean="0"/>
              <a:t>Height</a:t>
            </a:r>
            <a:r>
              <a:rPr lang="fr-BE" sz="1400" dirty="0" smtClean="0"/>
              <a:t> : 118m, </a:t>
            </a:r>
            <a:r>
              <a:rPr lang="fr-BE" sz="1400" dirty="0" err="1"/>
              <a:t>C</a:t>
            </a:r>
            <a:r>
              <a:rPr lang="fr-BE" sz="1400" dirty="0" err="1" smtClean="0"/>
              <a:t>apacity</a:t>
            </a:r>
            <a:r>
              <a:rPr lang="fr-BE" sz="1400" dirty="0" smtClean="0"/>
              <a:t> : 60 000 tons.</a:t>
            </a:r>
            <a:r>
              <a:rPr lang="fr-BE" sz="1400" dirty="0"/>
              <a:t> 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698544" y="6236724"/>
            <a:ext cx="335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/>
              <a:t>World’s</a:t>
            </a:r>
            <a:r>
              <a:rPr lang="fr-BE" sz="1400" dirty="0" smtClean="0"/>
              <a:t> </a:t>
            </a:r>
            <a:r>
              <a:rPr lang="fr-BE" sz="1400" dirty="0" err="1" smtClean="0"/>
              <a:t>largest</a:t>
            </a:r>
            <a:r>
              <a:rPr lang="fr-BE" sz="1400" dirty="0" smtClean="0"/>
              <a:t> silo (Hutchinson, Kansas). </a:t>
            </a:r>
            <a:r>
              <a:rPr lang="fr-BE" sz="1400" dirty="0" err="1"/>
              <a:t>C</a:t>
            </a:r>
            <a:r>
              <a:rPr lang="fr-BE" sz="1400" dirty="0" err="1" smtClean="0"/>
              <a:t>apacity</a:t>
            </a:r>
            <a:r>
              <a:rPr lang="fr-BE" sz="1400" dirty="0" smtClean="0"/>
              <a:t> : 500 000 tons</a:t>
            </a:r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3308164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38200" y="456396"/>
            <a:ext cx="10515600" cy="90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dirty="0" smtClean="0">
                <a:solidFill>
                  <a:prstClr val="black"/>
                </a:solidFill>
              </a:rPr>
              <a:t>1. Grain </a:t>
            </a:r>
            <a:r>
              <a:rPr lang="fr-BE" dirty="0" err="1" smtClean="0">
                <a:solidFill>
                  <a:prstClr val="black"/>
                </a:solidFill>
              </a:rPr>
              <a:t>storage</a:t>
            </a:r>
            <a:r>
              <a:rPr lang="fr-BE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838199" y="1793352"/>
            <a:ext cx="833807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dirty="0" smtClean="0">
                <a:solidFill>
                  <a:prstClr val="black"/>
                </a:solidFill>
              </a:rPr>
              <a:t>Grain </a:t>
            </a:r>
            <a:r>
              <a:rPr lang="fr-BE" dirty="0" err="1" smtClean="0">
                <a:solidFill>
                  <a:prstClr val="black"/>
                </a:solidFill>
              </a:rPr>
              <a:t>storage</a:t>
            </a:r>
            <a:r>
              <a:rPr lang="fr-BE" dirty="0" smtClean="0">
                <a:solidFill>
                  <a:prstClr val="black"/>
                </a:solidFill>
              </a:rPr>
              <a:t> issues :</a:t>
            </a:r>
          </a:p>
          <a:p>
            <a:pPr lvl="1">
              <a:defRPr/>
            </a:pPr>
            <a:r>
              <a:rPr lang="fr-BE" dirty="0" err="1" smtClean="0">
                <a:solidFill>
                  <a:prstClr val="black"/>
                </a:solidFill>
              </a:rPr>
              <a:t>Insects</a:t>
            </a:r>
            <a:r>
              <a:rPr lang="fr-BE" dirty="0" smtClean="0">
                <a:solidFill>
                  <a:prstClr val="black"/>
                </a:solidFill>
              </a:rPr>
              <a:t> : </a:t>
            </a:r>
          </a:p>
          <a:p>
            <a:pPr lvl="2">
              <a:defRPr/>
            </a:pPr>
            <a:r>
              <a:rPr lang="fr-BE" dirty="0" err="1" smtClean="0">
                <a:solidFill>
                  <a:prstClr val="black"/>
                </a:solidFill>
              </a:rPr>
              <a:t>Eat</a:t>
            </a:r>
            <a:r>
              <a:rPr lang="fr-BE" dirty="0" smtClean="0">
                <a:solidFill>
                  <a:prstClr val="black"/>
                </a:solidFill>
              </a:rPr>
              <a:t> grains</a:t>
            </a:r>
          </a:p>
          <a:p>
            <a:pPr lvl="2">
              <a:defRPr/>
            </a:pPr>
            <a:r>
              <a:rPr lang="fr-BE" dirty="0" smtClean="0">
                <a:solidFill>
                  <a:prstClr val="black"/>
                </a:solidFill>
              </a:rPr>
              <a:t>Lay </a:t>
            </a:r>
            <a:r>
              <a:rPr lang="fr-BE" dirty="0" err="1" smtClean="0">
                <a:solidFill>
                  <a:prstClr val="black"/>
                </a:solidFill>
              </a:rPr>
              <a:t>eggs</a:t>
            </a:r>
            <a:endParaRPr lang="fr-BE" dirty="0" smtClean="0">
              <a:solidFill>
                <a:prstClr val="black"/>
              </a:solidFill>
            </a:endParaRPr>
          </a:p>
          <a:p>
            <a:pPr lvl="2">
              <a:defRPr/>
            </a:pPr>
            <a:r>
              <a:rPr lang="fr-BE" dirty="0" err="1" smtClean="0">
                <a:solidFill>
                  <a:prstClr val="black"/>
                </a:solidFill>
              </a:rPr>
              <a:t>Larvae</a:t>
            </a:r>
            <a:r>
              <a:rPr lang="fr-BE" dirty="0" smtClean="0">
                <a:solidFill>
                  <a:prstClr val="black"/>
                </a:solidFill>
              </a:rPr>
              <a:t> </a:t>
            </a:r>
            <a:r>
              <a:rPr lang="fr-BE" dirty="0" err="1" smtClean="0">
                <a:solidFill>
                  <a:prstClr val="black"/>
                </a:solidFill>
              </a:rPr>
              <a:t>development</a:t>
            </a:r>
            <a:endParaRPr lang="fr-BE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fr-BE" dirty="0" smtClean="0">
                <a:solidFill>
                  <a:prstClr val="black"/>
                </a:solidFill>
              </a:rPr>
              <a:t>Up </a:t>
            </a:r>
            <a:r>
              <a:rPr lang="fr-BE" dirty="0">
                <a:solidFill>
                  <a:prstClr val="black"/>
                </a:solidFill>
              </a:rPr>
              <a:t>to 30% of </a:t>
            </a:r>
            <a:r>
              <a:rPr lang="fr-BE" dirty="0" err="1">
                <a:solidFill>
                  <a:prstClr val="black"/>
                </a:solidFill>
              </a:rPr>
              <a:t>loss</a:t>
            </a:r>
            <a:r>
              <a:rPr lang="fr-BE" dirty="0">
                <a:solidFill>
                  <a:prstClr val="black"/>
                </a:solidFill>
              </a:rPr>
              <a:t> in </a:t>
            </a:r>
            <a:r>
              <a:rPr lang="fr-BE" dirty="0" smtClean="0">
                <a:solidFill>
                  <a:prstClr val="black"/>
                </a:solidFill>
              </a:rPr>
              <a:t>silo</a:t>
            </a:r>
          </a:p>
          <a:p>
            <a:pPr lvl="2">
              <a:defRPr/>
            </a:pPr>
            <a:r>
              <a:rPr lang="fr-BE" dirty="0" smtClean="0">
                <a:solidFill>
                  <a:prstClr val="black"/>
                </a:solidFill>
              </a:rPr>
              <a:t>About 800 million tons a </a:t>
            </a:r>
            <a:r>
              <a:rPr lang="fr-BE" dirty="0" err="1" smtClean="0">
                <a:solidFill>
                  <a:prstClr val="black"/>
                </a:solidFill>
              </a:rPr>
              <a:t>year</a:t>
            </a:r>
            <a:endParaRPr lang="fr-BE" dirty="0" smtClean="0">
              <a:solidFill>
                <a:prstClr val="black"/>
              </a:solidFill>
            </a:endParaRPr>
          </a:p>
          <a:p>
            <a:pPr lvl="2">
              <a:defRPr/>
            </a:pPr>
            <a:endParaRPr lang="fr-BE" dirty="0">
              <a:solidFill>
                <a:prstClr val="black"/>
              </a:solidFill>
            </a:endParaRPr>
          </a:p>
          <a:p>
            <a:pPr marL="457200" lvl="1" indent="0">
              <a:buNone/>
              <a:defRPr/>
            </a:pPr>
            <a:endParaRPr lang="fr-BE" sz="1400" dirty="0">
              <a:solidFill>
                <a:prstClr val="black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8646603" y="5084478"/>
            <a:ext cx="2121638" cy="1413449"/>
            <a:chOff x="9229949" y="746852"/>
            <a:chExt cx="2121638" cy="1413449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9229949" y="746852"/>
              <a:ext cx="1922444" cy="1044117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9229949" y="1790969"/>
              <a:ext cx="21216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i="1" dirty="0" smtClean="0"/>
                <a:t>Sitophilus granarius</a:t>
              </a:r>
              <a:endParaRPr lang="fr-BE" i="1" dirty="0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4780990" y="5070310"/>
            <a:ext cx="2282302" cy="1347095"/>
            <a:chOff x="9229949" y="2041990"/>
            <a:chExt cx="2282302" cy="1347095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9229949" y="2041990"/>
              <a:ext cx="1719248" cy="1262047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9229949" y="3019753"/>
              <a:ext cx="22823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i="1" dirty="0" smtClean="0"/>
                <a:t>Rhyzopertha dominica</a:t>
              </a:r>
              <a:endParaRPr lang="fr-BE" i="1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993967" y="5084478"/>
            <a:ext cx="2724722" cy="1270014"/>
            <a:chOff x="9183995" y="3336510"/>
            <a:chExt cx="2724722" cy="1270014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9183995" y="3336510"/>
              <a:ext cx="1834182" cy="881149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>
              <a:off x="9229948" y="4237192"/>
              <a:ext cx="2678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i="1" dirty="0" smtClean="0"/>
                <a:t>Oryzeaphilus surinamensis</a:t>
              </a:r>
              <a:endParaRPr lang="fr-BE" i="1" dirty="0"/>
            </a:p>
          </p:txBody>
        </p:sp>
      </p:grpSp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3292" y="432722"/>
            <a:ext cx="4814615" cy="3905833"/>
          </a:xfrm>
          <a:prstGeom prst="rect">
            <a:avLst/>
          </a:prstGeom>
        </p:spPr>
      </p:pic>
      <p:pic>
        <p:nvPicPr>
          <p:cNvPr id="15" name="Picture 2" descr="Résultat de recherche d'images pour &quot;eohub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358278"/>
            <a:ext cx="789715" cy="2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11789383" y="40523"/>
            <a:ext cx="352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5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592471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38200" y="456396"/>
            <a:ext cx="10515600" cy="90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r-BE" dirty="0" smtClean="0">
                <a:solidFill>
                  <a:prstClr val="black"/>
                </a:solidFill>
              </a:rPr>
              <a:t>2. </a:t>
            </a:r>
            <a:r>
              <a:rPr lang="fr-BE" dirty="0" err="1" smtClean="0">
                <a:solidFill>
                  <a:prstClr val="black"/>
                </a:solidFill>
              </a:rPr>
              <a:t>Current</a:t>
            </a:r>
            <a:r>
              <a:rPr lang="fr-BE" dirty="0" smtClean="0">
                <a:solidFill>
                  <a:prstClr val="black"/>
                </a:solidFill>
              </a:rPr>
              <a:t> </a:t>
            </a:r>
            <a:r>
              <a:rPr lang="fr-BE" dirty="0">
                <a:solidFill>
                  <a:prstClr val="black"/>
                </a:solidFill>
              </a:rPr>
              <a:t>solutions</a:t>
            </a:r>
            <a:endParaRPr kumimoji="0" lang="fr-B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838199" y="1793352"/>
            <a:ext cx="833807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dirty="0" err="1" smtClean="0">
                <a:solidFill>
                  <a:prstClr val="black"/>
                </a:solidFill>
              </a:rPr>
              <a:t>Synthetic</a:t>
            </a:r>
            <a:r>
              <a:rPr lang="fr-BE" dirty="0" smtClean="0">
                <a:solidFill>
                  <a:prstClr val="black"/>
                </a:solidFill>
              </a:rPr>
              <a:t> </a:t>
            </a:r>
            <a:r>
              <a:rPr lang="fr-BE" dirty="0" err="1" smtClean="0">
                <a:solidFill>
                  <a:prstClr val="black"/>
                </a:solidFill>
              </a:rPr>
              <a:t>pesticids</a:t>
            </a:r>
            <a:endParaRPr lang="fr-BE" dirty="0" smtClean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fr-BE" dirty="0" smtClean="0">
                <a:solidFill>
                  <a:prstClr val="black"/>
                </a:solidFill>
              </a:rPr>
              <a:t>Ex: </a:t>
            </a:r>
            <a:r>
              <a:rPr lang="fr-BE" dirty="0" err="1" smtClean="0">
                <a:solidFill>
                  <a:prstClr val="black"/>
                </a:solidFill>
              </a:rPr>
              <a:t>Chlorpyrifos-methyl</a:t>
            </a:r>
            <a:r>
              <a:rPr lang="fr-BE" dirty="0" smtClean="0">
                <a:solidFill>
                  <a:prstClr val="black"/>
                </a:solidFill>
              </a:rPr>
              <a:t>, </a:t>
            </a:r>
            <a:r>
              <a:rPr lang="fr-BE" dirty="0" err="1" smtClean="0">
                <a:solidFill>
                  <a:prstClr val="black"/>
                </a:solidFill>
              </a:rPr>
              <a:t>Deltaméthrine</a:t>
            </a:r>
            <a:r>
              <a:rPr lang="fr-BE" dirty="0" smtClean="0">
                <a:solidFill>
                  <a:prstClr val="black"/>
                </a:solidFill>
              </a:rPr>
              <a:t>, Cyperméthrine, </a:t>
            </a:r>
            <a:r>
              <a:rPr lang="fr-BE" dirty="0" err="1" smtClean="0">
                <a:solidFill>
                  <a:prstClr val="black"/>
                </a:solidFill>
              </a:rPr>
              <a:t>Pirimiphos-methyl</a:t>
            </a:r>
            <a:r>
              <a:rPr lang="fr-BE" dirty="0" smtClean="0">
                <a:solidFill>
                  <a:prstClr val="black"/>
                </a:solidFill>
              </a:rPr>
              <a:t>, </a:t>
            </a:r>
            <a:r>
              <a:rPr lang="fr-BE" dirty="0" err="1" smtClean="0">
                <a:solidFill>
                  <a:prstClr val="black"/>
                </a:solidFill>
              </a:rPr>
              <a:t>pyrethroids</a:t>
            </a:r>
            <a:r>
              <a:rPr lang="fr-BE" dirty="0" smtClean="0">
                <a:solidFill>
                  <a:prstClr val="black"/>
                </a:solidFill>
              </a:rPr>
              <a:t>, …</a:t>
            </a:r>
          </a:p>
          <a:p>
            <a:pPr>
              <a:defRPr/>
            </a:pPr>
            <a:r>
              <a:rPr lang="fr-BE" dirty="0" err="1" smtClean="0">
                <a:solidFill>
                  <a:prstClr val="black"/>
                </a:solidFill>
              </a:rPr>
              <a:t>Consequences</a:t>
            </a:r>
            <a:endParaRPr lang="fr-BE" dirty="0" smtClean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fr-BE" dirty="0" err="1" smtClean="0">
                <a:solidFill>
                  <a:prstClr val="black"/>
                </a:solidFill>
              </a:rPr>
              <a:t>Effect</a:t>
            </a:r>
            <a:r>
              <a:rPr lang="fr-BE" dirty="0" smtClean="0">
                <a:solidFill>
                  <a:prstClr val="black"/>
                </a:solidFill>
              </a:rPr>
              <a:t> on non-</a:t>
            </a:r>
            <a:r>
              <a:rPr lang="fr-BE" dirty="0" err="1" smtClean="0">
                <a:solidFill>
                  <a:prstClr val="black"/>
                </a:solidFill>
              </a:rPr>
              <a:t>target</a:t>
            </a:r>
            <a:r>
              <a:rPr lang="fr-BE" dirty="0" smtClean="0">
                <a:solidFill>
                  <a:prstClr val="black"/>
                </a:solidFill>
              </a:rPr>
              <a:t> </a:t>
            </a:r>
            <a:r>
              <a:rPr lang="fr-BE" dirty="0" err="1" smtClean="0">
                <a:solidFill>
                  <a:prstClr val="black"/>
                </a:solidFill>
              </a:rPr>
              <a:t>organism</a:t>
            </a:r>
            <a:r>
              <a:rPr lang="fr-BE" dirty="0" smtClean="0">
                <a:solidFill>
                  <a:prstClr val="black"/>
                </a:solidFill>
              </a:rPr>
              <a:t> &amp; </a:t>
            </a:r>
            <a:r>
              <a:rPr lang="fr-BE" dirty="0" err="1" smtClean="0">
                <a:solidFill>
                  <a:prstClr val="black"/>
                </a:solidFill>
              </a:rPr>
              <a:t>environment</a:t>
            </a:r>
            <a:endParaRPr lang="fr-BE" dirty="0" smtClean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fr-BE" dirty="0" err="1" smtClean="0">
                <a:solidFill>
                  <a:prstClr val="black"/>
                </a:solidFill>
              </a:rPr>
              <a:t>Presence</a:t>
            </a:r>
            <a:r>
              <a:rPr lang="fr-BE" dirty="0" smtClean="0">
                <a:solidFill>
                  <a:prstClr val="black"/>
                </a:solidFill>
              </a:rPr>
              <a:t> of </a:t>
            </a:r>
            <a:r>
              <a:rPr lang="fr-BE" dirty="0" err="1" smtClean="0">
                <a:solidFill>
                  <a:prstClr val="black"/>
                </a:solidFill>
              </a:rPr>
              <a:t>residues</a:t>
            </a:r>
            <a:r>
              <a:rPr lang="fr-BE" dirty="0" smtClean="0">
                <a:solidFill>
                  <a:prstClr val="black"/>
                </a:solidFill>
              </a:rPr>
              <a:t> </a:t>
            </a:r>
          </a:p>
          <a:p>
            <a:pPr lvl="1">
              <a:defRPr/>
            </a:pPr>
            <a:r>
              <a:rPr lang="fr-BE" dirty="0" err="1" smtClean="0">
                <a:solidFill>
                  <a:prstClr val="black"/>
                </a:solidFill>
              </a:rPr>
              <a:t>Development</a:t>
            </a:r>
            <a:r>
              <a:rPr lang="fr-BE" dirty="0" smtClean="0">
                <a:solidFill>
                  <a:prstClr val="black"/>
                </a:solidFill>
              </a:rPr>
              <a:t> of </a:t>
            </a:r>
            <a:r>
              <a:rPr lang="fr-BE" dirty="0" err="1" smtClean="0">
                <a:solidFill>
                  <a:prstClr val="black"/>
                </a:solidFill>
              </a:rPr>
              <a:t>insect</a:t>
            </a:r>
            <a:r>
              <a:rPr lang="fr-BE" dirty="0" smtClean="0">
                <a:solidFill>
                  <a:prstClr val="black"/>
                </a:solidFill>
              </a:rPr>
              <a:t> </a:t>
            </a:r>
            <a:r>
              <a:rPr lang="fr-BE" dirty="0" err="1" smtClean="0">
                <a:solidFill>
                  <a:prstClr val="black"/>
                </a:solidFill>
              </a:rPr>
              <a:t>resistances</a:t>
            </a:r>
            <a:endParaRPr lang="fr-BE" dirty="0" smtClean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fr-BE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	</a:t>
            </a:r>
            <a:endParaRPr kumimoji="0" lang="fr-BE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99" r="18256"/>
          <a:stretch/>
        </p:blipFill>
        <p:spPr>
          <a:xfrm>
            <a:off x="10468332" y="570195"/>
            <a:ext cx="1264913" cy="2019184"/>
          </a:xfrm>
          <a:prstGeom prst="rect">
            <a:avLst/>
          </a:prstGeom>
        </p:spPr>
      </p:pic>
      <p:pic>
        <p:nvPicPr>
          <p:cNvPr id="6" name="Picture 2" descr="RÃ©sultat de recherche d'images pour &quot;toxicitÃ© log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484" y="231201"/>
            <a:ext cx="1703420" cy="170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6547" y="4702280"/>
            <a:ext cx="1228759" cy="188292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6272" y="3672349"/>
            <a:ext cx="1213956" cy="205409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2601" y="4891555"/>
            <a:ext cx="1208853" cy="1690760"/>
          </a:xfrm>
          <a:prstGeom prst="rect">
            <a:avLst/>
          </a:prstGeom>
        </p:spPr>
      </p:pic>
      <p:pic>
        <p:nvPicPr>
          <p:cNvPr id="11" name="Picture 2" descr="Résultat de recherche d'images pour &quot;eohub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358278"/>
            <a:ext cx="789715" cy="2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1789383" y="40523"/>
            <a:ext cx="352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6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2608094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38200" y="456396"/>
            <a:ext cx="10515600" cy="90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1000"/>
              </a:spcBef>
              <a:defRPr/>
            </a:pP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3. Natural alternatives</a:t>
            </a:r>
            <a:endParaRPr lang="fr-BE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838199" y="1793352"/>
            <a:ext cx="833807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fr-BE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Diatomateous</a:t>
            </a:r>
            <a:r>
              <a:rPr kumimoji="0" lang="fr-BE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BE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earth</a:t>
            </a:r>
            <a:endParaRPr kumimoji="0" lang="fr-BE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defRPr/>
            </a:pP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Cuticle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drying</a:t>
            </a:r>
            <a:endParaRPr kumimoji="0" lang="fr-BE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Vegetable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oils</a:t>
            </a:r>
            <a:endParaRPr lang="fr-BE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defRPr/>
            </a:pP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Ex: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Neem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oil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Azadirachtin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>
              <a:defRPr/>
            </a:pPr>
            <a:r>
              <a:rPr kumimoji="0" lang="fr-BE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Essential </a:t>
            </a:r>
            <a:r>
              <a:rPr kumimoji="0" lang="fr-BE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oils</a:t>
            </a:r>
            <a:r>
              <a:rPr kumimoji="0" lang="fr-BE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fr-BE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EOs</a:t>
            </a:r>
            <a:r>
              <a:rPr kumimoji="0" lang="fr-BE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457200" lvl="1" indent="0">
              <a:buNone/>
              <a:defRPr/>
            </a:pPr>
            <a:endParaRPr kumimoji="0" lang="fr-BE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918" y="456396"/>
            <a:ext cx="3452957" cy="151546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4077" y="4667250"/>
            <a:ext cx="2330336" cy="174775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923" y="2393716"/>
            <a:ext cx="2117840" cy="2117840"/>
          </a:xfrm>
          <a:prstGeom prst="rect">
            <a:avLst/>
          </a:prstGeom>
        </p:spPr>
      </p:pic>
      <p:pic>
        <p:nvPicPr>
          <p:cNvPr id="12" name="Picture 2" descr="Résultat de recherche d'images pour &quot;eohub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358278"/>
            <a:ext cx="789715" cy="2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1789383" y="40523"/>
            <a:ext cx="352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7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2958651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38200" y="456396"/>
            <a:ext cx="10515600" cy="90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4. Essential </a:t>
            </a:r>
            <a:r>
              <a:rPr kumimoji="0" lang="fr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oils</a:t>
            </a: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as insecticide</a:t>
            </a:r>
            <a:endParaRPr kumimoji="0" lang="fr-B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838199" y="1793352"/>
            <a:ext cx="833807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Introduction </a:t>
            </a:r>
          </a:p>
          <a:p>
            <a:pPr lvl="1">
              <a:defRPr/>
            </a:pP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17 500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aromatic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plant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species</a:t>
            </a: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defRPr/>
            </a:pP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3000 essential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oils</a:t>
            </a:r>
            <a:endParaRPr lang="fr-BE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defRPr/>
            </a:pP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300 essential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oils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are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used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in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industry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fr-BE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Essential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oil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extraction and distillation</a:t>
            </a:r>
          </a:p>
          <a:p>
            <a:pPr lvl="1">
              <a:defRPr/>
            </a:pP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Hydrodistillation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lvl="1">
              <a:defRPr/>
            </a:pP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Mechanical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process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(citrus)</a:t>
            </a:r>
          </a:p>
          <a:p>
            <a:pPr lvl="1">
              <a:defRPr/>
            </a:pP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Dry distillation for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woods</a:t>
            </a: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Solvent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extract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of plant </a:t>
            </a:r>
            <a:r>
              <a:rPr lang="fr-BE" sz="4800" dirty="0" smtClean="0">
                <a:solidFill>
                  <a:prstClr val="black"/>
                </a:solidFill>
                <a:latin typeface="Calibri" panose="020F0502020204030204"/>
              </a:rPr>
              <a:t>=</a:t>
            </a:r>
            <a:r>
              <a:rPr lang="fr-BE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EO</a:t>
            </a: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92870" y="3542518"/>
            <a:ext cx="2274674" cy="29408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5268" y="513679"/>
            <a:ext cx="2690151" cy="2690151"/>
          </a:xfrm>
          <a:prstGeom prst="rect">
            <a:avLst/>
          </a:prstGeom>
        </p:spPr>
      </p:pic>
      <p:pic>
        <p:nvPicPr>
          <p:cNvPr id="6" name="Picture 2" descr="Résultat de recherche d'images pour &quot;eohub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358278"/>
            <a:ext cx="789715" cy="2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ultiplier 6"/>
          <p:cNvSpPr/>
          <p:nvPr/>
        </p:nvSpPr>
        <p:spPr>
          <a:xfrm>
            <a:off x="4669104" y="5096696"/>
            <a:ext cx="184619" cy="811559"/>
          </a:xfrm>
          <a:prstGeom prst="mathMultiply">
            <a:avLst/>
          </a:prstGeom>
          <a:ln w="31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11789383" y="40523"/>
            <a:ext cx="352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8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1247198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38200" y="456396"/>
            <a:ext cx="10515600" cy="90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4. Essential </a:t>
            </a:r>
            <a:r>
              <a:rPr kumimoji="0" lang="fr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oils</a:t>
            </a: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as insecticide</a:t>
            </a:r>
            <a:endParaRPr kumimoji="0" lang="fr-B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838199" y="1793352"/>
            <a:ext cx="833807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Composition</a:t>
            </a:r>
          </a:p>
          <a:p>
            <a:pPr lvl="1">
              <a:defRPr/>
            </a:pP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Volatile components :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terpenes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benzene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derivatives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hydrocarbons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and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other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noProof="0" dirty="0" err="1" smtClean="0">
                <a:solidFill>
                  <a:prstClr val="black"/>
                </a:solidFill>
                <a:latin typeface="Calibri" panose="020F0502020204030204"/>
              </a:rPr>
              <a:t>various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compounds.</a:t>
            </a:r>
          </a:p>
          <a:p>
            <a:pPr lvl="2">
              <a:defRPr/>
            </a:pP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90% of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monoterpenoids</a:t>
            </a:r>
            <a:r>
              <a:rPr lang="fr-BE" noProof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lvl="1">
              <a:defRPr/>
            </a:pPr>
            <a:endParaRPr lang="fr-BE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defRPr/>
            </a:pP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Essential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Oil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 =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blend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 of compounds</a:t>
            </a:r>
          </a:p>
          <a:p>
            <a:pPr lvl="2">
              <a:defRPr/>
            </a:pPr>
            <a:r>
              <a:rPr lang="fr-BE" dirty="0">
                <a:solidFill>
                  <a:prstClr val="black"/>
                </a:solidFill>
              </a:rPr>
              <a:t>Major compound(s) </a:t>
            </a:r>
            <a:r>
              <a:rPr lang="fr-BE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main impact or not ?</a:t>
            </a:r>
            <a:endParaRPr lang="fr-BE" dirty="0" smtClean="0">
              <a:solidFill>
                <a:prstClr val="black"/>
              </a:solidFill>
            </a:endParaRPr>
          </a:p>
          <a:p>
            <a:pPr lvl="3">
              <a:defRPr/>
            </a:pP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Synergic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effect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 or </a:t>
            </a:r>
            <a:r>
              <a:rPr lang="fr-BE" dirty="0" err="1" smtClean="0">
                <a:solidFill>
                  <a:prstClr val="black"/>
                </a:solidFill>
              </a:rPr>
              <a:t>antagonist</a:t>
            </a:r>
            <a:r>
              <a:rPr lang="fr-BE" dirty="0" smtClean="0">
                <a:solidFill>
                  <a:prstClr val="black"/>
                </a:solidFill>
              </a:rPr>
              <a:t> </a:t>
            </a:r>
            <a:r>
              <a:rPr lang="fr-BE" dirty="0" err="1" smtClean="0">
                <a:solidFill>
                  <a:prstClr val="black"/>
                </a:solidFill>
              </a:rPr>
              <a:t>effect</a:t>
            </a:r>
            <a:r>
              <a:rPr lang="fr-BE" dirty="0" smtClean="0">
                <a:solidFill>
                  <a:prstClr val="black"/>
                </a:solidFill>
              </a:rPr>
              <a:t> ?</a:t>
            </a:r>
            <a:endParaRPr lang="fr-BE" dirty="0">
              <a:solidFill>
                <a:prstClr val="black"/>
              </a:solidFill>
            </a:endParaRPr>
          </a:p>
          <a:p>
            <a:pPr lvl="1">
              <a:defRPr/>
            </a:pPr>
            <a:endParaRPr lang="fr-BE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defRPr/>
            </a:pP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Variation in composition  </a:t>
            </a:r>
          </a:p>
          <a:p>
            <a:pPr lvl="2">
              <a:defRPr/>
            </a:pP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</a:rPr>
              <a:t>Season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</a:rPr>
              <a:t>, location, part of the plant </a:t>
            </a:r>
            <a:r>
              <a:rPr lang="fr-BE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 </a:t>
            </a:r>
            <a:r>
              <a:rPr lang="fr-BE" dirty="0" err="1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chemotype</a:t>
            </a: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endParaRPr lang="fr-BE" noProof="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61686" t="5074" r="28458" b="72628"/>
          <a:stretch/>
        </p:blipFill>
        <p:spPr>
          <a:xfrm>
            <a:off x="8248834" y="2639745"/>
            <a:ext cx="790575" cy="12668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71304" t="5074" r="17891" b="72628"/>
          <a:stretch/>
        </p:blipFill>
        <p:spPr>
          <a:xfrm>
            <a:off x="10258544" y="4151072"/>
            <a:ext cx="866776" cy="12668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39357" t="5074" r="48690" b="72628"/>
          <a:stretch/>
        </p:blipFill>
        <p:spPr>
          <a:xfrm>
            <a:off x="9505588" y="1372921"/>
            <a:ext cx="958832" cy="12668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50881" t="5074" r="38076" b="72628"/>
          <a:stretch/>
        </p:blipFill>
        <p:spPr>
          <a:xfrm>
            <a:off x="10691932" y="2702196"/>
            <a:ext cx="885826" cy="12668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81872" t="4404" r="7323" b="73298"/>
          <a:stretch/>
        </p:blipFill>
        <p:spPr>
          <a:xfrm>
            <a:off x="8826344" y="4151072"/>
            <a:ext cx="866776" cy="1266825"/>
          </a:xfrm>
          <a:prstGeom prst="rect">
            <a:avLst/>
          </a:prstGeom>
        </p:spPr>
      </p:pic>
      <p:pic>
        <p:nvPicPr>
          <p:cNvPr id="10" name="Picture 2" descr="Résultat de recherche d'images pour &quot;eohub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358278"/>
            <a:ext cx="789715" cy="2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11789383" y="40523"/>
            <a:ext cx="352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9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196516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25262</TotalTime>
  <Words>721</Words>
  <Application>Microsoft Office PowerPoint</Application>
  <PresentationFormat>Grand écran</PresentationFormat>
  <Paragraphs>207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8" baseType="lpstr">
      <vt:lpstr>ＭＳ Ｐゴシック</vt:lpstr>
      <vt:lpstr>Arial</vt:lpstr>
      <vt:lpstr>Book Antiqua</vt:lpstr>
      <vt:lpstr>Calibri</vt:lpstr>
      <vt:lpstr>Calibri Light</vt:lpstr>
      <vt:lpstr>Frutiger 75 Black</vt:lpstr>
      <vt:lpstr>Gill Sans</vt:lpstr>
      <vt:lpstr>Wingdings</vt:lpstr>
      <vt:lpstr>ヒラギノ角ゴ ProN W3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oilprotect</dc:creator>
  <cp:lastModifiedBy>oilprotect</cp:lastModifiedBy>
  <cp:revision>380</cp:revision>
  <dcterms:created xsi:type="dcterms:W3CDTF">2019-09-23T09:21:02Z</dcterms:created>
  <dcterms:modified xsi:type="dcterms:W3CDTF">2019-10-21T07:37:34Z</dcterms:modified>
</cp:coreProperties>
</file>