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2" r:id="rId4"/>
    <p:sldId id="261" r:id="rId5"/>
    <p:sldId id="263" r:id="rId6"/>
    <p:sldId id="266" r:id="rId7"/>
    <p:sldId id="267" r:id="rId8"/>
    <p:sldId id="268" r:id="rId9"/>
    <p:sldId id="270" r:id="rId10"/>
    <p:sldId id="271" r:id="rId11"/>
    <p:sldId id="258" r:id="rId12"/>
    <p:sldId id="272" r:id="rId13"/>
    <p:sldId id="273" r:id="rId14"/>
    <p:sldId id="274" r:id="rId15"/>
    <p:sldId id="275" r:id="rId16"/>
    <p:sldId id="276" r:id="rId17"/>
    <p:sldId id="277" r:id="rId18"/>
    <p:sldId id="278" r:id="rId19"/>
    <p:sldId id="257" r:id="rId20"/>
    <p:sldId id="265" r:id="rId21"/>
    <p:sldId id="280" r:id="rId22"/>
    <p:sldId id="281" r:id="rId23"/>
    <p:sldId id="264" r:id="rId2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5" d="100"/>
          <a:sy n="95" d="100"/>
        </p:scale>
        <p:origin x="-203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1335694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279900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27483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2473312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50131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FDF63A6E-9BA5-BE4A-87C8-603C304C0686}" type="datetimeFigureOut">
              <a:rPr lang="fr-FR" smtClean="0"/>
              <a:t>26/10/19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839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FDF63A6E-9BA5-BE4A-87C8-603C304C0686}" type="datetimeFigureOut">
              <a:rPr lang="fr-FR" smtClean="0"/>
              <a:t>26/10/19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358276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FDF63A6E-9BA5-BE4A-87C8-603C304C0686}" type="datetimeFigureOut">
              <a:rPr lang="fr-FR" smtClean="0"/>
              <a:t>26/10/19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119160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F63A6E-9BA5-BE4A-87C8-603C304C0686}" type="datetimeFigureOut">
              <a:rPr lang="fr-FR" smtClean="0"/>
              <a:t>26/10/19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205203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FDF63A6E-9BA5-BE4A-87C8-603C304C0686}" type="datetimeFigureOut">
              <a:rPr lang="fr-FR" smtClean="0"/>
              <a:t>26/10/19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115519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FDF63A6E-9BA5-BE4A-87C8-603C304C0686}" type="datetimeFigureOut">
              <a:rPr lang="fr-FR" smtClean="0"/>
              <a:t>26/10/19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BA52B3-C9DB-134C-9ECA-F198E654827F}" type="slidenum">
              <a:rPr lang="fr-FR" smtClean="0"/>
              <a:t>‹#›</a:t>
            </a:fld>
            <a:endParaRPr lang="fr-FR"/>
          </a:p>
        </p:txBody>
      </p:sp>
    </p:spTree>
    <p:extLst>
      <p:ext uri="{BB962C8B-B14F-4D97-AF65-F5344CB8AC3E}">
        <p14:creationId xmlns:p14="http://schemas.microsoft.com/office/powerpoint/2010/main" val="19582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63A6E-9BA5-BE4A-87C8-603C304C0686}" type="datetimeFigureOut">
              <a:rPr lang="fr-FR" smtClean="0"/>
              <a:t>26/10/19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A52B3-C9DB-134C-9ECA-F198E654827F}" type="slidenum">
              <a:rPr lang="fr-FR" smtClean="0"/>
              <a:t>‹#›</a:t>
            </a:fld>
            <a:endParaRPr lang="fr-FR"/>
          </a:p>
        </p:txBody>
      </p:sp>
    </p:spTree>
    <p:extLst>
      <p:ext uri="{BB962C8B-B14F-4D97-AF65-F5344CB8AC3E}">
        <p14:creationId xmlns:p14="http://schemas.microsoft.com/office/powerpoint/2010/main" val="179643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4.jpeg"/><Relationship Id="rId5" Type="http://schemas.microsoft.com/office/2007/relationships/hdphoto" Target="../media/hdphoto1.wdp"/><Relationship Id="rId6" Type="http://schemas.openxmlformats.org/officeDocument/2006/relationships/image" Target="../media/image35.png"/><Relationship Id="rId7" Type="http://schemas.openxmlformats.org/officeDocument/2006/relationships/image" Target="../media/image36.jpeg"/><Relationship Id="rId8"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mailto:Boris.krywicki@uliege.b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alphaModFix amt="70000"/>
          </a:blip>
          <a:stretch>
            <a:fillRect/>
          </a:stretch>
        </p:blipFill>
        <p:spPr>
          <a:xfrm>
            <a:off x="-2425022" y="-124527"/>
            <a:ext cx="12513728" cy="7038972"/>
          </a:xfrm>
          <a:prstGeom prst="rect">
            <a:avLst/>
          </a:prstGeom>
        </p:spPr>
      </p:pic>
      <p:sp>
        <p:nvSpPr>
          <p:cNvPr id="5" name="Rectangle à coins arrondis 4"/>
          <p:cNvSpPr/>
          <p:nvPr/>
        </p:nvSpPr>
        <p:spPr>
          <a:xfrm>
            <a:off x="685800" y="2271889"/>
            <a:ext cx="7772400" cy="1328561"/>
          </a:xfrm>
          <a:prstGeom prst="roundRect">
            <a:avLst/>
          </a:prstGeom>
          <a:solidFill>
            <a:schemeClr val="bg1">
              <a:alpha val="77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ctrTitle"/>
          </p:nvPr>
        </p:nvSpPr>
        <p:spPr>
          <a:xfrm>
            <a:off x="685800" y="2116668"/>
            <a:ext cx="7772400" cy="1470025"/>
          </a:xfrm>
        </p:spPr>
        <p:txBody>
          <a:bodyPr>
            <a:normAutofit/>
          </a:bodyPr>
          <a:lstStyle/>
          <a:p>
            <a:r>
              <a:rPr lang="fr-BE" b="1" dirty="0"/>
              <a:t>Angles journalistiques originaux au sein des tests vidéoludiques </a:t>
            </a:r>
            <a:endParaRPr lang="fr-BE" dirty="0"/>
          </a:p>
        </p:txBody>
      </p:sp>
      <p:sp>
        <p:nvSpPr>
          <p:cNvPr id="6" name="Rectangle à coins arrondis 5"/>
          <p:cNvSpPr/>
          <p:nvPr/>
        </p:nvSpPr>
        <p:spPr>
          <a:xfrm>
            <a:off x="1876777" y="4229913"/>
            <a:ext cx="5334000" cy="2373488"/>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3" name="Sous-titre 2"/>
          <p:cNvSpPr>
            <a:spLocks noGrp="1"/>
          </p:cNvSpPr>
          <p:nvPr>
            <p:ph type="subTitle" idx="1"/>
          </p:nvPr>
        </p:nvSpPr>
        <p:spPr>
          <a:xfrm>
            <a:off x="1371600" y="4313813"/>
            <a:ext cx="6400800" cy="2393251"/>
          </a:xfrm>
        </p:spPr>
        <p:txBody>
          <a:bodyPr>
            <a:normAutofit/>
          </a:bodyPr>
          <a:lstStyle/>
          <a:p>
            <a:r>
              <a:rPr lang="fr-BE" sz="2400" b="1" dirty="0">
                <a:solidFill>
                  <a:schemeClr val="tx1"/>
                </a:solidFill>
              </a:rPr>
              <a:t>L</a:t>
            </a:r>
            <a:r>
              <a:rPr lang="fr-BE" sz="2400" b="1" dirty="0" smtClean="0">
                <a:solidFill>
                  <a:schemeClr val="tx1"/>
                </a:solidFill>
              </a:rPr>
              <a:t>a pluralité discursive comme </a:t>
            </a:r>
            <a:br>
              <a:rPr lang="fr-BE" sz="2400" b="1" dirty="0" smtClean="0">
                <a:solidFill>
                  <a:schemeClr val="tx1"/>
                </a:solidFill>
              </a:rPr>
            </a:br>
            <a:r>
              <a:rPr lang="fr-BE" sz="2400" b="1" dirty="0" smtClean="0">
                <a:solidFill>
                  <a:schemeClr val="tx1"/>
                </a:solidFill>
              </a:rPr>
              <a:t>résistances des journalistes spécialisés</a:t>
            </a:r>
            <a:endParaRPr lang="fr-BE" sz="2400" b="1" dirty="0">
              <a:solidFill>
                <a:schemeClr val="tx1"/>
              </a:solidFill>
            </a:endParaRPr>
          </a:p>
          <a:p>
            <a:endParaRPr lang="fr-BE" sz="1500" b="1" dirty="0" smtClean="0">
              <a:solidFill>
                <a:schemeClr val="tx1"/>
              </a:solidFill>
              <a:latin typeface="Times New Roman"/>
              <a:cs typeface="Times New Roman"/>
            </a:endParaRPr>
          </a:p>
          <a:p>
            <a:r>
              <a:rPr lang="fr-BE" sz="1500" b="1" dirty="0" smtClean="0">
                <a:solidFill>
                  <a:schemeClr val="tx1"/>
                </a:solidFill>
                <a:latin typeface="Times New Roman"/>
                <a:cs typeface="Times New Roman"/>
              </a:rPr>
              <a:t>Boris Krywicki (Liège Game Lab, Université de Liège)</a:t>
            </a:r>
          </a:p>
          <a:p>
            <a:r>
              <a:rPr lang="fr-BE" sz="1500" b="1" dirty="0" smtClean="0">
                <a:solidFill>
                  <a:schemeClr val="tx1"/>
                </a:solidFill>
                <a:latin typeface="Times New Roman"/>
                <a:cs typeface="Times New Roman"/>
              </a:rPr>
              <a:t>Twitter : @Bkrywicki</a:t>
            </a:r>
          </a:p>
          <a:p>
            <a:r>
              <a:rPr lang="fr-BE" sz="1500" b="1" dirty="0" smtClean="0">
                <a:solidFill>
                  <a:schemeClr val="tx1"/>
                </a:solidFill>
                <a:latin typeface="Times New Roman"/>
                <a:cs typeface="Times New Roman"/>
              </a:rPr>
              <a:t>Université de Lausanne, « Les langages du jeu vidéo : </a:t>
            </a:r>
            <a:br>
              <a:rPr lang="fr-BE" sz="1500" b="1" dirty="0" smtClean="0">
                <a:solidFill>
                  <a:schemeClr val="tx1"/>
                </a:solidFill>
                <a:latin typeface="Times New Roman"/>
                <a:cs typeface="Times New Roman"/>
              </a:rPr>
            </a:br>
            <a:r>
              <a:rPr lang="fr-BE" sz="1500" b="1" dirty="0" smtClean="0">
                <a:solidFill>
                  <a:schemeClr val="tx1"/>
                </a:solidFill>
                <a:latin typeface="Times New Roman"/>
                <a:cs typeface="Times New Roman"/>
              </a:rPr>
              <a:t>codes, discours et images en jeu » - 25/10/19 </a:t>
            </a:r>
          </a:p>
        </p:txBody>
      </p:sp>
    </p:spTree>
    <p:extLst>
      <p:ext uri="{BB962C8B-B14F-4D97-AF65-F5344CB8AC3E}">
        <p14:creationId xmlns:p14="http://schemas.microsoft.com/office/powerpoint/2010/main" val="36249849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25000"/>
          </a:blip>
          <a:srcRect t="10948" b="10948"/>
          <a:stretch>
            <a:fillRect/>
          </a:stretch>
        </p:blipFill>
        <p:spPr>
          <a:xfrm>
            <a:off x="-2807370" y="0"/>
            <a:ext cx="12640119" cy="6951579"/>
          </a:xfrm>
        </p:spPr>
      </p:pic>
      <p:sp>
        <p:nvSpPr>
          <p:cNvPr id="7" name="Rectangle à coins arrondis 6"/>
          <p:cNvSpPr/>
          <p:nvPr/>
        </p:nvSpPr>
        <p:spPr>
          <a:xfrm>
            <a:off x="2499895" y="347587"/>
            <a:ext cx="3756525"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6" name="Titre 1"/>
          <p:cNvSpPr txBox="1">
            <a:spLocks/>
          </p:cNvSpPr>
          <p:nvPr/>
        </p:nvSpPr>
        <p:spPr>
          <a:xfrm>
            <a:off x="155095" y="5124"/>
            <a:ext cx="854507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000" dirty="0" smtClean="0"/>
              <a:t>L’angle journalistique</a:t>
            </a:r>
            <a:endParaRPr lang="fr-FR" sz="3000" dirty="0"/>
          </a:p>
        </p:txBody>
      </p:sp>
      <p:sp>
        <p:nvSpPr>
          <p:cNvPr id="8" name="Rectangle à coins arrondis 7"/>
          <p:cNvSpPr/>
          <p:nvPr/>
        </p:nvSpPr>
        <p:spPr>
          <a:xfrm>
            <a:off x="155095" y="2219156"/>
            <a:ext cx="8803436" cy="3195055"/>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339964" y="2413173"/>
            <a:ext cx="8384290" cy="3170099"/>
          </a:xfrm>
          <a:prstGeom prst="rect">
            <a:avLst/>
          </a:prstGeom>
          <a:noFill/>
        </p:spPr>
        <p:txBody>
          <a:bodyPr wrap="square" rtlCol="0">
            <a:spAutoFit/>
          </a:bodyPr>
          <a:lstStyle/>
          <a:p>
            <a:pPr algn="just"/>
            <a:r>
              <a:rPr lang="nl-BE" sz="2000" dirty="0" smtClean="0">
                <a:latin typeface="Times New Roman"/>
                <a:cs typeface="Times New Roman"/>
              </a:rPr>
              <a:t>Le terme « angle » désigne </a:t>
            </a:r>
            <a:r>
              <a:rPr lang="fr-BE" sz="2000" dirty="0">
                <a:latin typeface="Times New Roman"/>
                <a:ea typeface="ＭＳ 明朝"/>
              </a:rPr>
              <a:t>« </a:t>
            </a:r>
            <a:r>
              <a:rPr lang="fr-BE" sz="2000" b="1" dirty="0">
                <a:latin typeface="Times New Roman"/>
                <a:ea typeface="ＭＳ 明朝"/>
              </a:rPr>
              <a:t>la manière d’aborder un sujet, de le ramener à un aspect principal bien délimité</a:t>
            </a:r>
            <a:r>
              <a:rPr lang="fr-BE" sz="2000" dirty="0">
                <a:latin typeface="Times New Roman"/>
                <a:ea typeface="ＭＳ 明朝"/>
              </a:rPr>
              <a:t> » (Agnès, 2008 : 448), et la plupart des manuels considèrent à ce titre que « </a:t>
            </a:r>
            <a:r>
              <a:rPr lang="fr-BE" sz="2000" b="1" dirty="0">
                <a:latin typeface="Times New Roman"/>
                <a:ea typeface="ＭＳ 明朝"/>
              </a:rPr>
              <a:t>plus l’angle est étroit, plus le sujet sera original</a:t>
            </a:r>
            <a:r>
              <a:rPr lang="fr-BE" sz="2000" dirty="0">
                <a:latin typeface="Times New Roman"/>
                <a:ea typeface="ＭＳ 明朝"/>
              </a:rPr>
              <a:t> » (Vanesse, 2016). </a:t>
            </a:r>
            <a:r>
              <a:rPr lang="nl-BE" sz="2000" dirty="0" smtClean="0">
                <a:latin typeface="Times New Roman"/>
                <a:cs typeface="Times New Roman"/>
              </a:rPr>
              <a:t> </a:t>
            </a:r>
          </a:p>
          <a:p>
            <a:pPr algn="just"/>
            <a:endParaRPr lang="nl-BE" sz="2000" b="1" dirty="0">
              <a:latin typeface="Times New Roman"/>
              <a:cs typeface="Times New Roman"/>
            </a:endParaRPr>
          </a:p>
          <a:p>
            <a:pPr algn="just"/>
            <a:r>
              <a:rPr lang="nl-BE" sz="2000" dirty="0" smtClean="0">
                <a:latin typeface="Times New Roman"/>
                <a:cs typeface="Times New Roman"/>
              </a:rPr>
              <a:t>Comme nous l’avons vu en décrivant leur forme-type, les tests de jeux vidéo ont plutôt tendance à adopter un </a:t>
            </a:r>
            <a:r>
              <a:rPr lang="nl-BE" sz="2000" b="1" dirty="0" smtClean="0">
                <a:latin typeface="Times New Roman"/>
                <a:cs typeface="Times New Roman"/>
              </a:rPr>
              <a:t>angle large</a:t>
            </a:r>
            <a:r>
              <a:rPr lang="nl-BE" sz="2000" dirty="0" smtClean="0">
                <a:latin typeface="Times New Roman"/>
                <a:cs typeface="Times New Roman"/>
              </a:rPr>
              <a:t>, dans le sens où ils abordent successivement de nombreux points pour tenter de livrer un </a:t>
            </a:r>
            <a:r>
              <a:rPr lang="nl-BE" sz="2000" b="1" dirty="0" smtClean="0">
                <a:latin typeface="Times New Roman"/>
                <a:cs typeface="Times New Roman"/>
              </a:rPr>
              <a:t>aperçu évaluatif complet</a:t>
            </a:r>
            <a:r>
              <a:rPr lang="nl-BE" sz="2000" dirty="0" smtClean="0">
                <a:latin typeface="Times New Roman"/>
                <a:cs typeface="Times New Roman"/>
              </a:rPr>
              <a:t> de l’œuvre. </a:t>
            </a:r>
          </a:p>
          <a:p>
            <a:pPr algn="just"/>
            <a:endParaRPr lang="nl-BE" sz="2000" b="1" dirty="0">
              <a:latin typeface="Times New Roman"/>
              <a:cs typeface="Times New Roman"/>
            </a:endParaRPr>
          </a:p>
        </p:txBody>
      </p:sp>
    </p:spTree>
    <p:extLst>
      <p:ext uri="{BB962C8B-B14F-4D97-AF65-F5344CB8AC3E}">
        <p14:creationId xmlns:p14="http://schemas.microsoft.com/office/powerpoint/2010/main" val="1141804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64000"/>
          </a:blip>
          <a:srcRect l="-1140" r="-1140"/>
          <a:stretch>
            <a:fillRect/>
          </a:stretch>
        </p:blipFill>
        <p:spPr>
          <a:xfrm>
            <a:off x="-2841209" y="-23395"/>
            <a:ext cx="12469964" cy="6858000"/>
          </a:xfrm>
        </p:spPr>
      </p:pic>
      <p:pic>
        <p:nvPicPr>
          <p:cNvPr id="5" name="Image 4" descr="Noddus control 1.png"/>
          <p:cNvPicPr>
            <a:picLocks noChangeAspect="1"/>
          </p:cNvPicPr>
          <p:nvPr/>
        </p:nvPicPr>
        <p:blipFill rotWithShape="1">
          <a:blip r:embed="rId3">
            <a:extLst>
              <a:ext uri="{28A0092B-C50C-407E-A947-70E740481C1C}">
                <a14:useLocalDpi xmlns:a14="http://schemas.microsoft.com/office/drawing/2010/main" val="0"/>
              </a:ext>
            </a:extLst>
          </a:blip>
          <a:srcRect t="13226" b="25744"/>
          <a:stretch/>
        </p:blipFill>
        <p:spPr>
          <a:xfrm>
            <a:off x="3636398" y="129582"/>
            <a:ext cx="2605919" cy="2827354"/>
          </a:xfrm>
          <a:prstGeom prst="rect">
            <a:avLst/>
          </a:prstGeom>
          <a:ln>
            <a:solidFill>
              <a:schemeClr val="tx1"/>
            </a:solidFill>
          </a:ln>
        </p:spPr>
      </p:pic>
      <p:pic>
        <p:nvPicPr>
          <p:cNvPr id="6" name="Image 5" descr="Noddus Control 2.png"/>
          <p:cNvPicPr>
            <a:picLocks noChangeAspect="1"/>
          </p:cNvPicPr>
          <p:nvPr/>
        </p:nvPicPr>
        <p:blipFill rotWithShape="1">
          <a:blip r:embed="rId4">
            <a:extLst>
              <a:ext uri="{28A0092B-C50C-407E-A947-70E740481C1C}">
                <a14:useLocalDpi xmlns:a14="http://schemas.microsoft.com/office/drawing/2010/main" val="0"/>
              </a:ext>
            </a:extLst>
          </a:blip>
          <a:srcRect t="12471" b="30467"/>
          <a:stretch/>
        </p:blipFill>
        <p:spPr>
          <a:xfrm>
            <a:off x="105705" y="129582"/>
            <a:ext cx="2787125" cy="2827354"/>
          </a:xfrm>
          <a:prstGeom prst="rect">
            <a:avLst/>
          </a:prstGeom>
          <a:ln>
            <a:solidFill>
              <a:srgbClr val="000000"/>
            </a:solidFill>
          </a:ln>
        </p:spPr>
      </p:pic>
      <p:pic>
        <p:nvPicPr>
          <p:cNvPr id="7" name="Image 6" descr="Noddus control 3.png"/>
          <p:cNvPicPr>
            <a:picLocks noChangeAspect="1"/>
          </p:cNvPicPr>
          <p:nvPr/>
        </p:nvPicPr>
        <p:blipFill rotWithShape="1">
          <a:blip r:embed="rId5">
            <a:extLst>
              <a:ext uri="{28A0092B-C50C-407E-A947-70E740481C1C}">
                <a14:useLocalDpi xmlns:a14="http://schemas.microsoft.com/office/drawing/2010/main" val="0"/>
              </a:ext>
            </a:extLst>
          </a:blip>
          <a:srcRect t="13037" b="25933"/>
          <a:stretch/>
        </p:blipFill>
        <p:spPr>
          <a:xfrm>
            <a:off x="3351308" y="3731891"/>
            <a:ext cx="2770802" cy="3006248"/>
          </a:xfrm>
          <a:prstGeom prst="rect">
            <a:avLst/>
          </a:prstGeom>
          <a:ln>
            <a:solidFill>
              <a:srgbClr val="000000"/>
            </a:solidFill>
          </a:ln>
        </p:spPr>
      </p:pic>
      <p:pic>
        <p:nvPicPr>
          <p:cNvPr id="8" name="Image 7" descr="Noddus control 4.png"/>
          <p:cNvPicPr>
            <a:picLocks noChangeAspect="1"/>
          </p:cNvPicPr>
          <p:nvPr/>
        </p:nvPicPr>
        <p:blipFill rotWithShape="1">
          <a:blip r:embed="rId6">
            <a:extLst>
              <a:ext uri="{28A0092B-C50C-407E-A947-70E740481C1C}">
                <a14:useLocalDpi xmlns:a14="http://schemas.microsoft.com/office/drawing/2010/main" val="0"/>
              </a:ext>
            </a:extLst>
          </a:blip>
          <a:srcRect t="13037" b="30845"/>
          <a:stretch/>
        </p:blipFill>
        <p:spPr>
          <a:xfrm>
            <a:off x="6274597" y="4004010"/>
            <a:ext cx="2740601" cy="2734129"/>
          </a:xfrm>
          <a:prstGeom prst="rect">
            <a:avLst/>
          </a:prstGeom>
          <a:ln>
            <a:solidFill>
              <a:srgbClr val="000000"/>
            </a:solidFill>
          </a:ln>
        </p:spPr>
      </p:pic>
      <p:pic>
        <p:nvPicPr>
          <p:cNvPr id="9" name="Image 8" descr="Noddus Control 5.png"/>
          <p:cNvPicPr>
            <a:picLocks noChangeAspect="1"/>
          </p:cNvPicPr>
          <p:nvPr/>
        </p:nvPicPr>
        <p:blipFill rotWithShape="1">
          <a:blip r:embed="rId7">
            <a:extLst>
              <a:ext uri="{28A0092B-C50C-407E-A947-70E740481C1C}">
                <a14:useLocalDpi xmlns:a14="http://schemas.microsoft.com/office/drawing/2010/main" val="0"/>
              </a:ext>
            </a:extLst>
          </a:blip>
          <a:srcRect t="13226" b="30090"/>
          <a:stretch/>
        </p:blipFill>
        <p:spPr>
          <a:xfrm>
            <a:off x="170501" y="3731891"/>
            <a:ext cx="2996089" cy="3019206"/>
          </a:xfrm>
          <a:prstGeom prst="rect">
            <a:avLst/>
          </a:prstGeom>
          <a:ln>
            <a:solidFill>
              <a:srgbClr val="000000"/>
            </a:solidFill>
          </a:ln>
        </p:spPr>
      </p:pic>
      <p:pic>
        <p:nvPicPr>
          <p:cNvPr id="10" name="Image 9" descr="Noddus control 6.png"/>
          <p:cNvPicPr>
            <a:picLocks noChangeAspect="1"/>
          </p:cNvPicPr>
          <p:nvPr/>
        </p:nvPicPr>
        <p:blipFill rotWithShape="1">
          <a:blip r:embed="rId8">
            <a:extLst>
              <a:ext uri="{28A0092B-C50C-407E-A947-70E740481C1C}">
                <a14:useLocalDpi xmlns:a14="http://schemas.microsoft.com/office/drawing/2010/main" val="0"/>
              </a:ext>
            </a:extLst>
          </a:blip>
          <a:srcRect t="12659" b="26042"/>
          <a:stretch/>
        </p:blipFill>
        <p:spPr>
          <a:xfrm>
            <a:off x="6407731" y="129582"/>
            <a:ext cx="2594508" cy="2827354"/>
          </a:xfrm>
          <a:prstGeom prst="rect">
            <a:avLst/>
          </a:prstGeom>
          <a:ln>
            <a:solidFill>
              <a:srgbClr val="000000"/>
            </a:solidFill>
          </a:ln>
        </p:spPr>
      </p:pic>
      <p:sp>
        <p:nvSpPr>
          <p:cNvPr id="11" name="ZoneTexte 10"/>
          <p:cNvSpPr txBox="1"/>
          <p:nvPr/>
        </p:nvSpPr>
        <p:spPr>
          <a:xfrm>
            <a:off x="6407732" y="3109910"/>
            <a:ext cx="2594508" cy="784830"/>
          </a:xfrm>
          <a:prstGeom prst="rect">
            <a:avLst/>
          </a:prstGeom>
          <a:noFill/>
        </p:spPr>
        <p:txBody>
          <a:bodyPr wrap="square" rtlCol="0">
            <a:spAutoFit/>
          </a:bodyPr>
          <a:lstStyle/>
          <a:p>
            <a:pPr algn="just"/>
            <a:r>
              <a:rPr lang="fr-FR" sz="1500" i="1" dirty="0" err="1" smtClean="0"/>
              <a:t>Tweets</a:t>
            </a:r>
            <a:r>
              <a:rPr lang="fr-FR" sz="1500" i="1" dirty="0" smtClean="0"/>
              <a:t> </a:t>
            </a:r>
            <a:r>
              <a:rPr lang="fr-FR" sz="1500" dirty="0" smtClean="0"/>
              <a:t>de Valentin « </a:t>
            </a:r>
            <a:r>
              <a:rPr lang="fr-FR" sz="1500" dirty="0" err="1" smtClean="0"/>
              <a:t>Noddus</a:t>
            </a:r>
            <a:r>
              <a:rPr lang="fr-FR" sz="1500" dirty="0" smtClean="0"/>
              <a:t> » </a:t>
            </a:r>
            <a:r>
              <a:rPr lang="fr-FR" sz="1500" dirty="0" err="1" smtClean="0"/>
              <a:t>Cebo</a:t>
            </a:r>
            <a:r>
              <a:rPr lang="fr-FR" sz="1500" dirty="0" smtClean="0"/>
              <a:t> (</a:t>
            </a:r>
            <a:r>
              <a:rPr lang="fr-FR" sz="1500" i="1" dirty="0" err="1" smtClean="0"/>
              <a:t>Gamekult</a:t>
            </a:r>
            <a:r>
              <a:rPr lang="fr-FR" sz="1500" dirty="0" smtClean="0"/>
              <a:t>) à propos de </a:t>
            </a:r>
            <a:r>
              <a:rPr lang="fr-FR" sz="1500" i="1" dirty="0" smtClean="0"/>
              <a:t>Control </a:t>
            </a:r>
            <a:r>
              <a:rPr lang="fr-FR" sz="1500" dirty="0" smtClean="0"/>
              <a:t>(</a:t>
            </a:r>
            <a:r>
              <a:rPr lang="fr-FR" sz="1500" dirty="0" err="1" smtClean="0"/>
              <a:t>Remedy</a:t>
            </a:r>
            <a:r>
              <a:rPr lang="fr-FR" sz="1500" dirty="0" smtClean="0"/>
              <a:t>, 2019)</a:t>
            </a:r>
            <a:endParaRPr lang="fr-FR" sz="1500" i="1" dirty="0"/>
          </a:p>
        </p:txBody>
      </p:sp>
      <p:sp>
        <p:nvSpPr>
          <p:cNvPr id="14" name="Rectangle à coins arrondis 13"/>
          <p:cNvSpPr/>
          <p:nvPr/>
        </p:nvSpPr>
        <p:spPr>
          <a:xfrm>
            <a:off x="-40104" y="3109910"/>
            <a:ext cx="4839368" cy="44609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13" name="Titre 1"/>
          <p:cNvSpPr txBox="1">
            <a:spLocks/>
          </p:cNvSpPr>
          <p:nvPr/>
        </p:nvSpPr>
        <p:spPr>
          <a:xfrm>
            <a:off x="-1898441" y="2747924"/>
            <a:ext cx="854507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dirty="0" smtClean="0"/>
              <a:t>Les </a:t>
            </a:r>
            <a:r>
              <a:rPr lang="fr-FR" sz="2400" i="1" dirty="0" err="1" smtClean="0"/>
              <a:t>tweets</a:t>
            </a:r>
            <a:r>
              <a:rPr lang="fr-FR" sz="2400" i="1" dirty="0" smtClean="0"/>
              <a:t> </a:t>
            </a:r>
            <a:r>
              <a:rPr lang="fr-FR" sz="2400" dirty="0" smtClean="0"/>
              <a:t>comme paratextes du test</a:t>
            </a:r>
            <a:endParaRPr lang="fr-FR" sz="2400" dirty="0"/>
          </a:p>
        </p:txBody>
      </p:sp>
    </p:spTree>
    <p:extLst>
      <p:ext uri="{BB962C8B-B14F-4D97-AF65-F5344CB8AC3E}">
        <p14:creationId xmlns:p14="http://schemas.microsoft.com/office/powerpoint/2010/main" val="25111841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25000"/>
          </a:blip>
          <a:srcRect t="10948" b="10948"/>
          <a:stretch>
            <a:fillRect/>
          </a:stretch>
        </p:blipFill>
        <p:spPr>
          <a:xfrm>
            <a:off x="-2807370" y="0"/>
            <a:ext cx="12640119" cy="6951579"/>
          </a:xfrm>
        </p:spPr>
      </p:pic>
      <p:sp>
        <p:nvSpPr>
          <p:cNvPr id="7" name="Rectangle à coins arrondis 6"/>
          <p:cNvSpPr/>
          <p:nvPr/>
        </p:nvSpPr>
        <p:spPr>
          <a:xfrm>
            <a:off x="508002" y="347587"/>
            <a:ext cx="7820526"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6" name="Titre 1"/>
          <p:cNvSpPr txBox="1">
            <a:spLocks/>
          </p:cNvSpPr>
          <p:nvPr/>
        </p:nvSpPr>
        <p:spPr>
          <a:xfrm>
            <a:off x="155095" y="5124"/>
            <a:ext cx="854507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000" dirty="0" smtClean="0"/>
              <a:t>L’angle journalistique : « assez difficile à définir »</a:t>
            </a:r>
            <a:endParaRPr lang="fr-FR" sz="3000" dirty="0"/>
          </a:p>
        </p:txBody>
      </p:sp>
      <p:sp>
        <p:nvSpPr>
          <p:cNvPr id="8" name="Rectangle à coins arrondis 7"/>
          <p:cNvSpPr/>
          <p:nvPr/>
        </p:nvSpPr>
        <p:spPr>
          <a:xfrm>
            <a:off x="155095" y="1390325"/>
            <a:ext cx="8803436" cy="4879474"/>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339964" y="1611068"/>
            <a:ext cx="8384290" cy="5016758"/>
          </a:xfrm>
          <a:prstGeom prst="rect">
            <a:avLst/>
          </a:prstGeom>
          <a:noFill/>
        </p:spPr>
        <p:txBody>
          <a:bodyPr wrap="square" rtlCol="0">
            <a:spAutoFit/>
          </a:bodyPr>
          <a:lstStyle/>
          <a:p>
            <a:pPr algn="just"/>
            <a:r>
              <a:rPr lang="nl-BE" sz="2000" dirty="0" smtClean="0">
                <a:latin typeface="Times New Roman"/>
                <a:cs typeface="Times New Roman"/>
              </a:rPr>
              <a:t>Selon Laborde-Milaa, la notion d’angle est empêtrée dans un </a:t>
            </a:r>
            <a:r>
              <a:rPr lang="nl-BE" sz="2000" b="1" dirty="0" smtClean="0">
                <a:latin typeface="Times New Roman"/>
                <a:cs typeface="Times New Roman"/>
              </a:rPr>
              <a:t>entre-deux épistémologique</a:t>
            </a:r>
            <a:r>
              <a:rPr lang="nl-BE" sz="2000" dirty="0" smtClean="0">
                <a:latin typeface="Times New Roman"/>
                <a:cs typeface="Times New Roman"/>
              </a:rPr>
              <a:t>, en ce qu’il peut désigner à la fois un « point de vue </a:t>
            </a:r>
            <a:r>
              <a:rPr lang="nl-BE" sz="2000" b="1" dirty="0" smtClean="0">
                <a:latin typeface="Times New Roman"/>
                <a:cs typeface="Times New Roman"/>
              </a:rPr>
              <a:t>narratologique </a:t>
            </a:r>
            <a:r>
              <a:rPr lang="nl-BE" sz="2000" dirty="0" smtClean="0">
                <a:latin typeface="Times New Roman"/>
                <a:cs typeface="Times New Roman"/>
              </a:rPr>
              <a:t>et/ou </a:t>
            </a:r>
            <a:r>
              <a:rPr lang="nl-BE" sz="2000" b="1" dirty="0" smtClean="0">
                <a:latin typeface="Times New Roman"/>
                <a:cs typeface="Times New Roman"/>
              </a:rPr>
              <a:t>argumentatif</a:t>
            </a:r>
            <a:r>
              <a:rPr lang="nl-BE" sz="2000" dirty="0" smtClean="0">
                <a:latin typeface="Times New Roman"/>
                <a:cs typeface="Times New Roman"/>
              </a:rPr>
              <a:t> » (2002 : 97). Un article journalistique peut ainsi notamment s’apparenter au récit, à la thèse, ou mélanger ces deux postures littéraires. Le choix de l’angle peut modifier radicalement la façon de travailler du journaliste.</a:t>
            </a:r>
          </a:p>
          <a:p>
            <a:pPr algn="just"/>
            <a:endParaRPr lang="nl-BE" sz="2000" dirty="0">
              <a:latin typeface="Times New Roman"/>
              <a:cs typeface="Times New Roman"/>
            </a:endParaRPr>
          </a:p>
          <a:p>
            <a:pPr algn="just"/>
            <a:r>
              <a:rPr lang="nl-BE" sz="2000" dirty="0" smtClean="0">
                <a:latin typeface="Times New Roman"/>
                <a:cs typeface="Times New Roman"/>
              </a:rPr>
              <a:t>Pour Denis Ruellan, la notion d’angle ne constitue jamais qu’un prolongement de celle de genre journalistique. Un genre donné reposerait sur un </a:t>
            </a:r>
            <a:r>
              <a:rPr lang="fr-BE" sz="2000" dirty="0">
                <a:latin typeface="Times New Roman"/>
                <a:ea typeface="ＭＳ 明朝"/>
              </a:rPr>
              <a:t>« scénario pré-construit répondant à des questions-types </a:t>
            </a:r>
            <a:r>
              <a:rPr lang="fr-BE" sz="2000" dirty="0" smtClean="0">
                <a:latin typeface="Times New Roman"/>
                <a:ea typeface="ＭＳ 明朝"/>
              </a:rPr>
              <a:t>» (1993). </a:t>
            </a:r>
            <a:r>
              <a:rPr lang="nl-BE" sz="2000" dirty="0" smtClean="0">
                <a:latin typeface="Times New Roman"/>
                <a:ea typeface="ＭＳ 明朝"/>
              </a:rPr>
              <a:t>Appliqué au journalisme vidéoludique, ce postulat envisage tous les tests comme partageant un même </a:t>
            </a:r>
            <a:r>
              <a:rPr lang="nl-BE" sz="2000" b="1" dirty="0" smtClean="0">
                <a:latin typeface="Times New Roman"/>
                <a:ea typeface="ＭＳ 明朝"/>
              </a:rPr>
              <a:t>angle-type</a:t>
            </a:r>
            <a:r>
              <a:rPr lang="nl-BE" sz="2000" dirty="0" smtClean="0">
                <a:latin typeface="Times New Roman"/>
                <a:ea typeface="ＭＳ 明朝"/>
              </a:rPr>
              <a:t>, alimenté par l’évaluation des critères cités (graphismes, durée de vie</a:t>
            </a:r>
            <a:r>
              <a:rPr lang="mr-IN" sz="2000" dirty="0" smtClean="0">
                <a:latin typeface="Times New Roman"/>
                <a:ea typeface="ＭＳ 明朝"/>
              </a:rPr>
              <a:t>…</a:t>
            </a:r>
            <a:r>
              <a:rPr lang="nl-BE" sz="2000" dirty="0" smtClean="0">
                <a:latin typeface="Times New Roman"/>
                <a:ea typeface="ＭＳ 明朝"/>
              </a:rPr>
              <a:t>), ce qui imposerait à ces articles une certaine longueur (pour pouvoir aborder tout ce qui est nécessaire). </a:t>
            </a:r>
            <a:endParaRPr lang="nl-BE" sz="2000" b="1" dirty="0">
              <a:latin typeface="Times New Roman"/>
              <a:cs typeface="Times New Roman"/>
            </a:endParaRPr>
          </a:p>
          <a:p>
            <a:pPr algn="just"/>
            <a:endParaRPr lang="nl-BE" sz="2000" dirty="0" smtClean="0">
              <a:latin typeface="Times New Roman"/>
              <a:cs typeface="Times New Roman"/>
            </a:endParaRPr>
          </a:p>
          <a:p>
            <a:pPr algn="just"/>
            <a:endParaRPr lang="nl-BE" sz="2000" b="1" dirty="0">
              <a:latin typeface="Times New Roman"/>
              <a:cs typeface="Times New Roman"/>
            </a:endParaRPr>
          </a:p>
        </p:txBody>
      </p:sp>
    </p:spTree>
    <p:extLst>
      <p:ext uri="{BB962C8B-B14F-4D97-AF65-F5344CB8AC3E}">
        <p14:creationId xmlns:p14="http://schemas.microsoft.com/office/powerpoint/2010/main" val="38047402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27000"/>
          </a:blip>
          <a:stretch>
            <a:fillRect/>
          </a:stretch>
        </p:blipFill>
        <p:spPr>
          <a:xfrm>
            <a:off x="4642187" y="-254003"/>
            <a:ext cx="5334002" cy="7112003"/>
          </a:xfrm>
          <a:prstGeom prst="rect">
            <a:avLst/>
          </a:prstGeom>
        </p:spPr>
      </p:pic>
      <p:pic>
        <p:nvPicPr>
          <p:cNvPr id="4" name="Espace réservé du contenu 3"/>
          <p:cNvPicPr>
            <a:picLocks noGrp="1" noChangeAspect="1"/>
          </p:cNvPicPr>
          <p:nvPr>
            <p:ph idx="1"/>
          </p:nvPr>
        </p:nvPicPr>
        <p:blipFill rotWithShape="1">
          <a:blip r:embed="rId3">
            <a:alphaModFix amt="29000"/>
          </a:blip>
          <a:srcRect l="-390" r="4"/>
          <a:stretch/>
        </p:blipFill>
        <p:spPr>
          <a:xfrm>
            <a:off x="-523246" y="0"/>
            <a:ext cx="5165433" cy="6858000"/>
          </a:xfrm>
        </p:spPr>
      </p:pic>
      <p:sp>
        <p:nvSpPr>
          <p:cNvPr id="7" name="Rectangle à coins arrondis 6"/>
          <p:cNvSpPr/>
          <p:nvPr/>
        </p:nvSpPr>
        <p:spPr>
          <a:xfrm>
            <a:off x="1978526" y="347587"/>
            <a:ext cx="5106737"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457200" y="0"/>
            <a:ext cx="8229600" cy="1143000"/>
          </a:xfrm>
        </p:spPr>
        <p:txBody>
          <a:bodyPr>
            <a:normAutofit/>
          </a:bodyPr>
          <a:lstStyle/>
          <a:p>
            <a:r>
              <a:rPr lang="fr-FR" sz="3200" i="1" dirty="0" smtClean="0"/>
              <a:t>JV </a:t>
            </a:r>
            <a:r>
              <a:rPr lang="fr-FR" sz="3200" dirty="0" smtClean="0"/>
              <a:t>récuse le terme de « test »</a:t>
            </a:r>
            <a:endParaRPr lang="fr-FR" sz="3200" i="1" dirty="0"/>
          </a:p>
        </p:txBody>
      </p:sp>
      <p:sp>
        <p:nvSpPr>
          <p:cNvPr id="8" name="Rectangle à coins arrondis 7"/>
          <p:cNvSpPr/>
          <p:nvPr/>
        </p:nvSpPr>
        <p:spPr>
          <a:xfrm>
            <a:off x="288775" y="2112209"/>
            <a:ext cx="8531705" cy="3195055"/>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390769" y="2259257"/>
            <a:ext cx="8376239" cy="3785652"/>
          </a:xfrm>
          <a:prstGeom prst="rect">
            <a:avLst/>
          </a:prstGeom>
          <a:noFill/>
        </p:spPr>
        <p:txBody>
          <a:bodyPr wrap="square" rtlCol="0">
            <a:spAutoFit/>
          </a:bodyPr>
          <a:lstStyle/>
          <a:p>
            <a:pPr algn="just"/>
            <a:r>
              <a:rPr lang="nl-BE" sz="2000" dirty="0" smtClean="0">
                <a:latin typeface="Times New Roman"/>
                <a:cs typeface="Times New Roman"/>
              </a:rPr>
              <a:t>Comme si la « </a:t>
            </a:r>
            <a:r>
              <a:rPr lang="nl-BE" sz="2000" b="1" dirty="0" smtClean="0">
                <a:latin typeface="Times New Roman"/>
                <a:cs typeface="Times New Roman"/>
              </a:rPr>
              <a:t>la </a:t>
            </a:r>
            <a:r>
              <a:rPr lang="fr-BE" sz="2000" b="1" dirty="0" smtClean="0">
                <a:latin typeface="Times New Roman"/>
                <a:cs typeface="Times New Roman"/>
              </a:rPr>
              <a:t>logique </a:t>
            </a:r>
            <a:r>
              <a:rPr lang="fr-BE" sz="2000" b="1" dirty="0">
                <a:latin typeface="Times New Roman"/>
                <a:cs typeface="Times New Roman"/>
              </a:rPr>
              <a:t>pragmatique inhérente à la </a:t>
            </a:r>
            <a:r>
              <a:rPr lang="fr-BE" sz="2000" b="1" dirty="0" smtClean="0">
                <a:latin typeface="Times New Roman"/>
                <a:cs typeface="Times New Roman"/>
              </a:rPr>
              <a:t>généricité </a:t>
            </a:r>
            <a:r>
              <a:rPr lang="fr-BE" sz="2000" dirty="0" smtClean="0">
                <a:latin typeface="Times New Roman"/>
                <a:cs typeface="Times New Roman"/>
              </a:rPr>
              <a:t>» (Schaeffer, 1989) du « test » le rendait indissociable d’un passage en revue technique et méthodique. Les « </a:t>
            </a:r>
            <a:r>
              <a:rPr lang="fr-BE" sz="2000" b="1" dirty="0" smtClean="0">
                <a:latin typeface="Times New Roman"/>
                <a:cs typeface="Times New Roman"/>
              </a:rPr>
              <a:t>critiques</a:t>
            </a:r>
            <a:r>
              <a:rPr lang="fr-BE" sz="2000" dirty="0" smtClean="0">
                <a:latin typeface="Times New Roman"/>
                <a:cs typeface="Times New Roman"/>
              </a:rPr>
              <a:t> » de </a:t>
            </a:r>
            <a:r>
              <a:rPr lang="fr-BE" sz="2000" i="1" dirty="0" smtClean="0">
                <a:latin typeface="Times New Roman"/>
                <a:cs typeface="Times New Roman"/>
              </a:rPr>
              <a:t>JV </a:t>
            </a:r>
            <a:r>
              <a:rPr lang="fr-BE" sz="2000" dirty="0" smtClean="0">
                <a:latin typeface="Times New Roman"/>
                <a:cs typeface="Times New Roman"/>
              </a:rPr>
              <a:t>veulent pouvoir se permettre d’être </a:t>
            </a:r>
            <a:r>
              <a:rPr lang="fr-BE" sz="2000" b="1" dirty="0" smtClean="0">
                <a:latin typeface="Times New Roman"/>
                <a:cs typeface="Times New Roman"/>
              </a:rPr>
              <a:t>moins longues </a:t>
            </a:r>
            <a:r>
              <a:rPr lang="fr-BE" sz="2000" dirty="0" smtClean="0">
                <a:latin typeface="Times New Roman"/>
                <a:cs typeface="Times New Roman"/>
              </a:rPr>
              <a:t>(parfois une colonne) et, surtout, </a:t>
            </a:r>
            <a:r>
              <a:rPr lang="fr-BE" sz="2000" b="1" dirty="0" smtClean="0">
                <a:latin typeface="Times New Roman"/>
                <a:cs typeface="Times New Roman"/>
              </a:rPr>
              <a:t>s’affranchir de la note</a:t>
            </a:r>
            <a:r>
              <a:rPr lang="fr-BE" sz="2000" dirty="0" smtClean="0">
                <a:latin typeface="Times New Roman"/>
                <a:cs typeface="Times New Roman"/>
              </a:rPr>
              <a:t> (ou, en pratique, lui attribuer une importance moins centrale). </a:t>
            </a:r>
          </a:p>
          <a:p>
            <a:pPr algn="just"/>
            <a:endParaRPr lang="fr-BE" sz="2000" dirty="0">
              <a:latin typeface="Times New Roman"/>
              <a:cs typeface="Times New Roman"/>
            </a:endParaRPr>
          </a:p>
          <a:p>
            <a:pPr algn="just"/>
            <a:r>
              <a:rPr lang="fr-BE" sz="2000" dirty="0">
                <a:latin typeface="Times New Roman"/>
                <a:cs typeface="Times New Roman"/>
              </a:rPr>
              <a:t>« Les tests cèdent la place à des critiques sans note, un produit culturel ne devant, selon nous, pas être traité comme un produit de grande consommation </a:t>
            </a:r>
            <a:r>
              <a:rPr lang="fr-BE" sz="2000" dirty="0" smtClean="0">
                <a:latin typeface="Times New Roman"/>
                <a:cs typeface="Times New Roman"/>
              </a:rPr>
              <a:t>» (Communiqué de presse de </a:t>
            </a:r>
            <a:r>
              <a:rPr lang="fr-BE" sz="2000" i="1" dirty="0" smtClean="0">
                <a:latin typeface="Times New Roman"/>
                <a:cs typeface="Times New Roman"/>
              </a:rPr>
              <a:t>JV</a:t>
            </a:r>
            <a:r>
              <a:rPr lang="fr-BE" sz="2000" dirty="0" smtClean="0">
                <a:latin typeface="Times New Roman"/>
                <a:cs typeface="Times New Roman"/>
              </a:rPr>
              <a:t>, 6 novembre 2013).</a:t>
            </a:r>
            <a:r>
              <a:rPr lang="fr-BE" sz="2000" baseline="30000" dirty="0" smtClean="0">
                <a:latin typeface="Times New Roman"/>
                <a:cs typeface="Times New Roman"/>
              </a:rPr>
              <a:t> </a:t>
            </a:r>
            <a:endParaRPr lang="fr-BE" sz="2000" dirty="0" smtClean="0">
              <a:latin typeface="Times New Roman"/>
              <a:cs typeface="Times New Roman"/>
            </a:endParaRPr>
          </a:p>
          <a:p>
            <a:pPr algn="just"/>
            <a:endParaRPr lang="fr-BE" sz="2000" dirty="0">
              <a:latin typeface="Times New Roman"/>
              <a:cs typeface="Times New Roman"/>
            </a:endParaRPr>
          </a:p>
          <a:p>
            <a:pPr algn="just"/>
            <a:r>
              <a:rPr lang="fr-BE" sz="2000" dirty="0">
                <a:latin typeface="Times New Roman"/>
                <a:cs typeface="Times New Roman"/>
              </a:rPr>
              <a:t>  </a:t>
            </a:r>
            <a:r>
              <a:rPr lang="nl-BE" sz="2000" dirty="0" smtClean="0">
                <a:latin typeface="Times New Roman"/>
                <a:cs typeface="Times New Roman"/>
              </a:rPr>
              <a:t> </a:t>
            </a:r>
          </a:p>
          <a:p>
            <a:pPr algn="just"/>
            <a:endParaRPr lang="nl-BE" sz="2000" b="1" dirty="0">
              <a:latin typeface="Times New Roman"/>
              <a:cs typeface="Times New Roman"/>
            </a:endParaRPr>
          </a:p>
        </p:txBody>
      </p:sp>
    </p:spTree>
    <p:extLst>
      <p:ext uri="{BB962C8B-B14F-4D97-AF65-F5344CB8AC3E}">
        <p14:creationId xmlns:p14="http://schemas.microsoft.com/office/powerpoint/2010/main" val="20112366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32000"/>
          </a:blip>
          <a:stretch>
            <a:fillRect/>
          </a:stretch>
        </p:blipFill>
        <p:spPr>
          <a:xfrm>
            <a:off x="4496643" y="-12958"/>
            <a:ext cx="5153219" cy="6870958"/>
          </a:xfrm>
          <a:prstGeom prst="rect">
            <a:avLst/>
          </a:prstGeom>
        </p:spPr>
      </p:pic>
      <p:pic>
        <p:nvPicPr>
          <p:cNvPr id="4" name="Espace réservé du contenu 3"/>
          <p:cNvPicPr>
            <a:picLocks noGrp="1" noChangeAspect="1"/>
          </p:cNvPicPr>
          <p:nvPr>
            <p:ph idx="1"/>
          </p:nvPr>
        </p:nvPicPr>
        <p:blipFill rotWithShape="1">
          <a:blip r:embed="rId3">
            <a:alphaModFix amt="34000"/>
          </a:blip>
          <a:srcRect l="-320" r="299"/>
          <a:stretch/>
        </p:blipFill>
        <p:spPr>
          <a:xfrm>
            <a:off x="-634979" y="0"/>
            <a:ext cx="5144582" cy="6858000"/>
          </a:xfrm>
        </p:spPr>
      </p:pic>
      <p:sp>
        <p:nvSpPr>
          <p:cNvPr id="6" name="Rectangle à coins arrondis 5"/>
          <p:cNvSpPr/>
          <p:nvPr/>
        </p:nvSpPr>
        <p:spPr>
          <a:xfrm>
            <a:off x="656736" y="557192"/>
            <a:ext cx="7740517" cy="689125"/>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p:txBody>
          <a:bodyPr>
            <a:normAutofit fontScale="90000"/>
          </a:bodyPr>
          <a:lstStyle/>
          <a:p>
            <a:r>
              <a:rPr lang="fr-FR" dirty="0" smtClean="0"/>
              <a:t>Les tests pourvus d’angles originaux</a:t>
            </a:r>
            <a:endParaRPr lang="fr-FR" dirty="0"/>
          </a:p>
        </p:txBody>
      </p:sp>
      <p:sp>
        <p:nvSpPr>
          <p:cNvPr id="7" name="Rectangle à coins arrondis 6"/>
          <p:cNvSpPr/>
          <p:nvPr/>
        </p:nvSpPr>
        <p:spPr>
          <a:xfrm>
            <a:off x="288775" y="2876729"/>
            <a:ext cx="8531705" cy="2267581"/>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8" name="ZoneTexte 7"/>
          <p:cNvSpPr txBox="1"/>
          <p:nvPr/>
        </p:nvSpPr>
        <p:spPr>
          <a:xfrm>
            <a:off x="390769" y="2967435"/>
            <a:ext cx="8376239" cy="2554545"/>
          </a:xfrm>
          <a:prstGeom prst="rect">
            <a:avLst/>
          </a:prstGeom>
          <a:noFill/>
        </p:spPr>
        <p:txBody>
          <a:bodyPr wrap="square" rtlCol="0">
            <a:spAutoFit/>
          </a:bodyPr>
          <a:lstStyle/>
          <a:p>
            <a:pPr algn="just"/>
            <a:r>
              <a:rPr lang="fr-BE" sz="2000" i="1" dirty="0" smtClean="0">
                <a:latin typeface="Times New Roman"/>
                <a:cs typeface="Times New Roman"/>
              </a:rPr>
              <a:t>Canard PC </a:t>
            </a:r>
            <a:r>
              <a:rPr lang="fr-BE" sz="2000" dirty="0" smtClean="0">
                <a:latin typeface="Times New Roman"/>
                <a:cs typeface="Times New Roman"/>
              </a:rPr>
              <a:t>revendique une mission de </a:t>
            </a:r>
            <a:r>
              <a:rPr lang="fr-BE" sz="2000" b="1" dirty="0" smtClean="0">
                <a:latin typeface="Times New Roman"/>
                <a:cs typeface="Times New Roman"/>
              </a:rPr>
              <a:t>guide d’achat </a:t>
            </a:r>
            <a:r>
              <a:rPr lang="fr-BE" sz="2000" dirty="0" smtClean="0">
                <a:latin typeface="Times New Roman"/>
                <a:cs typeface="Times New Roman"/>
              </a:rPr>
              <a:t>: </a:t>
            </a:r>
            <a:r>
              <a:rPr lang="fr-FR" sz="2000" dirty="0" smtClean="0">
                <a:latin typeface="Times New Roman"/>
                <a:cs typeface="Times New Roman"/>
              </a:rPr>
              <a:t>«</a:t>
            </a:r>
            <a:r>
              <a:rPr lang="fr-FR" sz="2000" dirty="0">
                <a:latin typeface="Times New Roman"/>
                <a:cs typeface="Times New Roman"/>
              </a:rPr>
              <a:t> [notre] argument principal, c’est aussi “payer cinq euros pour ne pas se tromper sur soixante euros” </a:t>
            </a:r>
            <a:r>
              <a:rPr lang="fr-FR" sz="2000" dirty="0" smtClean="0">
                <a:latin typeface="Times New Roman"/>
                <a:cs typeface="Times New Roman"/>
              </a:rPr>
              <a:t>», explique Ivan </a:t>
            </a:r>
            <a:r>
              <a:rPr lang="fr-FR" sz="2000" dirty="0" err="1" smtClean="0">
                <a:latin typeface="Times New Roman"/>
                <a:cs typeface="Times New Roman"/>
              </a:rPr>
              <a:t>Gaudé</a:t>
            </a:r>
            <a:r>
              <a:rPr lang="fr-FR" sz="2000" dirty="0" smtClean="0">
                <a:latin typeface="Times New Roman"/>
                <a:cs typeface="Times New Roman"/>
              </a:rPr>
              <a:t>, le directeur de la publication.</a:t>
            </a:r>
          </a:p>
          <a:p>
            <a:pPr algn="just"/>
            <a:endParaRPr lang="fr-FR" sz="2000" dirty="0">
              <a:latin typeface="Times New Roman"/>
              <a:cs typeface="Times New Roman"/>
            </a:endParaRPr>
          </a:p>
          <a:p>
            <a:pPr algn="just"/>
            <a:r>
              <a:rPr lang="fr-FR" sz="2000" dirty="0" smtClean="0">
                <a:latin typeface="Times New Roman"/>
                <a:cs typeface="Times New Roman"/>
              </a:rPr>
              <a:t>Pour la revue, cette mission n’est pas incompatible avec beaucoup d’</a:t>
            </a:r>
            <a:r>
              <a:rPr lang="fr-FR" sz="2000" b="1" dirty="0" smtClean="0">
                <a:latin typeface="Times New Roman"/>
                <a:cs typeface="Times New Roman"/>
              </a:rPr>
              <a:t>humour</a:t>
            </a:r>
            <a:r>
              <a:rPr lang="fr-FR" sz="2000" dirty="0" smtClean="0">
                <a:latin typeface="Times New Roman"/>
                <a:cs typeface="Times New Roman"/>
              </a:rPr>
              <a:t>, de l’écriture </a:t>
            </a:r>
            <a:r>
              <a:rPr lang="fr-FR" sz="2000" b="1" dirty="0" smtClean="0">
                <a:latin typeface="Times New Roman"/>
                <a:cs typeface="Times New Roman"/>
              </a:rPr>
              <a:t>à la première personne</a:t>
            </a:r>
            <a:r>
              <a:rPr lang="fr-FR" sz="2000" dirty="0" smtClean="0">
                <a:latin typeface="Times New Roman"/>
                <a:cs typeface="Times New Roman"/>
              </a:rPr>
              <a:t> et des </a:t>
            </a:r>
            <a:r>
              <a:rPr lang="fr-FR" sz="2000" b="1" dirty="0" smtClean="0">
                <a:latin typeface="Times New Roman"/>
                <a:cs typeface="Times New Roman"/>
              </a:rPr>
              <a:t>angles détonants</a:t>
            </a:r>
            <a:r>
              <a:rPr lang="fr-FR" sz="2000" dirty="0" smtClean="0">
                <a:latin typeface="Times New Roman"/>
                <a:cs typeface="Times New Roman"/>
              </a:rPr>
              <a:t>.  </a:t>
            </a:r>
            <a:r>
              <a:rPr lang="fr-BE" sz="2000" dirty="0" smtClean="0">
                <a:latin typeface="Times New Roman"/>
                <a:cs typeface="Times New Roman"/>
              </a:rPr>
              <a:t>  </a:t>
            </a:r>
            <a:endParaRPr lang="fr-BE" sz="2000" i="1" dirty="0">
              <a:latin typeface="Times New Roman"/>
              <a:cs typeface="Times New Roman"/>
            </a:endParaRPr>
          </a:p>
          <a:p>
            <a:pPr algn="just"/>
            <a:r>
              <a:rPr lang="fr-BE" sz="2000" dirty="0">
                <a:latin typeface="Times New Roman"/>
                <a:cs typeface="Times New Roman"/>
              </a:rPr>
              <a:t>  </a:t>
            </a:r>
            <a:r>
              <a:rPr lang="nl-BE" sz="2000" dirty="0" smtClean="0">
                <a:latin typeface="Times New Roman"/>
                <a:cs typeface="Times New Roman"/>
              </a:rPr>
              <a:t> </a:t>
            </a:r>
          </a:p>
          <a:p>
            <a:pPr algn="just"/>
            <a:endParaRPr lang="nl-BE" sz="2000" b="1" dirty="0">
              <a:latin typeface="Times New Roman"/>
              <a:cs typeface="Times New Roman"/>
            </a:endParaRPr>
          </a:p>
        </p:txBody>
      </p:sp>
    </p:spTree>
    <p:extLst>
      <p:ext uri="{BB962C8B-B14F-4D97-AF65-F5344CB8AC3E}">
        <p14:creationId xmlns:p14="http://schemas.microsoft.com/office/powerpoint/2010/main" val="29845273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31000"/>
          </a:blip>
          <a:srcRect l="-1140" r="-1140"/>
          <a:stretch>
            <a:fillRect/>
          </a:stretch>
        </p:blipFill>
        <p:spPr>
          <a:xfrm>
            <a:off x="-3226979" y="-26736"/>
            <a:ext cx="12652566" cy="6958424"/>
          </a:xfrm>
        </p:spPr>
      </p:pic>
      <p:sp>
        <p:nvSpPr>
          <p:cNvPr id="2" name="Titre 1"/>
          <p:cNvSpPr>
            <a:spLocks noGrp="1"/>
          </p:cNvSpPr>
          <p:nvPr>
            <p:ph type="title"/>
          </p:nvPr>
        </p:nvSpPr>
        <p:spPr>
          <a:xfrm>
            <a:off x="684463" y="14547"/>
            <a:ext cx="8229600" cy="1143000"/>
          </a:xfrm>
        </p:spPr>
        <p:txBody>
          <a:bodyPr>
            <a:normAutofit/>
          </a:bodyPr>
          <a:lstStyle/>
          <a:p>
            <a:pPr algn="r"/>
            <a:r>
              <a:rPr lang="fr-FR" sz="3000" dirty="0" smtClean="0"/>
              <a:t>Test de </a:t>
            </a:r>
            <a:r>
              <a:rPr lang="fr-FR" sz="3000" i="1" dirty="0" err="1" smtClean="0"/>
              <a:t>Payday</a:t>
            </a:r>
            <a:r>
              <a:rPr lang="fr-FR" sz="3000" i="1" dirty="0" smtClean="0"/>
              <a:t> : The </a:t>
            </a:r>
            <a:r>
              <a:rPr lang="fr-FR" sz="3000" i="1" dirty="0" err="1" smtClean="0"/>
              <a:t>Heist</a:t>
            </a:r>
            <a:r>
              <a:rPr lang="fr-FR" sz="3000" i="1" dirty="0" smtClean="0"/>
              <a:t> </a:t>
            </a:r>
            <a:br>
              <a:rPr lang="fr-FR" sz="3000" i="1" dirty="0" smtClean="0"/>
            </a:br>
            <a:r>
              <a:rPr lang="fr-FR" sz="3000" dirty="0" smtClean="0"/>
              <a:t>(Ambroise </a:t>
            </a:r>
            <a:r>
              <a:rPr lang="fr-FR" sz="3000" dirty="0" err="1" smtClean="0"/>
              <a:t>Garel</a:t>
            </a:r>
            <a:r>
              <a:rPr lang="fr-FR" sz="3000" dirty="0" smtClean="0"/>
              <a:t>, CPC 243, 01/11/11)</a:t>
            </a:r>
            <a:endParaRPr lang="fr-FR" sz="3000" dirty="0"/>
          </a:p>
        </p:txBody>
      </p:sp>
      <p:sp>
        <p:nvSpPr>
          <p:cNvPr id="6" name="Rectangle à coins arrondis 5"/>
          <p:cNvSpPr/>
          <p:nvPr/>
        </p:nvSpPr>
        <p:spPr>
          <a:xfrm>
            <a:off x="4050632" y="1224388"/>
            <a:ext cx="4871842" cy="5272664"/>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5" name="ZoneTexte 4"/>
          <p:cNvSpPr txBox="1"/>
          <p:nvPr/>
        </p:nvSpPr>
        <p:spPr>
          <a:xfrm>
            <a:off x="4130843" y="1470169"/>
            <a:ext cx="4743115" cy="5324535"/>
          </a:xfrm>
          <a:prstGeom prst="rect">
            <a:avLst/>
          </a:prstGeom>
          <a:noFill/>
        </p:spPr>
        <p:txBody>
          <a:bodyPr wrap="square" rtlCol="0">
            <a:spAutoFit/>
          </a:bodyPr>
          <a:lstStyle/>
          <a:p>
            <a:pPr algn="just"/>
            <a:r>
              <a:rPr lang="nl-BE" sz="2000" dirty="0" smtClean="0">
                <a:latin typeface="Times New Roman"/>
                <a:cs typeface="Times New Roman"/>
              </a:rPr>
              <a:t>Narrateur </a:t>
            </a:r>
            <a:r>
              <a:rPr lang="nl-BE" sz="2000" b="1" dirty="0" smtClean="0">
                <a:latin typeface="Times New Roman"/>
                <a:cs typeface="Times New Roman"/>
              </a:rPr>
              <a:t>autodiégétique </a:t>
            </a:r>
            <a:r>
              <a:rPr lang="nl-BE" sz="2000" dirty="0" smtClean="0">
                <a:latin typeface="Times New Roman"/>
                <a:cs typeface="Times New Roman"/>
              </a:rPr>
              <a:t>en </a:t>
            </a:r>
            <a:r>
              <a:rPr lang="nl-BE" sz="2000" b="1" dirty="0" smtClean="0">
                <a:latin typeface="Times New Roman"/>
                <a:cs typeface="Times New Roman"/>
              </a:rPr>
              <a:t>focalisation interne</a:t>
            </a:r>
            <a:r>
              <a:rPr lang="nl-BE" sz="2000" dirty="0" smtClean="0">
                <a:latin typeface="Times New Roman"/>
                <a:cs typeface="Times New Roman"/>
              </a:rPr>
              <a:t> (il fait partie de la diégèse de </a:t>
            </a:r>
            <a:r>
              <a:rPr lang="nl-BE" sz="2000" i="1" dirty="0" smtClean="0">
                <a:latin typeface="Times New Roman"/>
                <a:cs typeface="Times New Roman"/>
              </a:rPr>
              <a:t>Payday </a:t>
            </a:r>
            <a:r>
              <a:rPr lang="nl-BE" sz="2000" dirty="0" smtClean="0">
                <a:latin typeface="Times New Roman"/>
                <a:cs typeface="Times New Roman"/>
              </a:rPr>
              <a:t>et raconte ses souvenirs). L’équipe de </a:t>
            </a:r>
            <a:r>
              <a:rPr lang="nl-BE" sz="2000" i="1" dirty="0" smtClean="0">
                <a:latin typeface="Times New Roman"/>
                <a:cs typeface="Times New Roman"/>
              </a:rPr>
              <a:t>Canard PC </a:t>
            </a:r>
            <a:r>
              <a:rPr lang="nl-BE" sz="2000" dirty="0" smtClean="0">
                <a:latin typeface="Times New Roman"/>
                <a:cs typeface="Times New Roman"/>
              </a:rPr>
              <a:t>est fictionnalisée dans l’univers du jeu (« L’gros boulon » </a:t>
            </a:r>
            <a:r>
              <a:rPr lang="mr-IN" sz="2000" dirty="0" smtClean="0">
                <a:latin typeface="Times New Roman"/>
                <a:cs typeface="Times New Roman"/>
              </a:rPr>
              <a:t>…</a:t>
            </a:r>
            <a:r>
              <a:rPr lang="nl-BE" sz="2000" dirty="0" smtClean="0">
                <a:latin typeface="Times New Roman"/>
                <a:cs typeface="Times New Roman"/>
              </a:rPr>
              <a:t>)</a:t>
            </a:r>
          </a:p>
          <a:p>
            <a:pPr algn="just"/>
            <a:endParaRPr lang="nl-BE" sz="2000" dirty="0">
              <a:latin typeface="Times New Roman"/>
              <a:cs typeface="Times New Roman"/>
            </a:endParaRPr>
          </a:p>
          <a:p>
            <a:pPr algn="just"/>
            <a:r>
              <a:rPr lang="fr-BE" sz="2000" dirty="0">
                <a:latin typeface="Times New Roman"/>
                <a:cs typeface="Times New Roman"/>
              </a:rPr>
              <a:t>« […] quand j’suis rentré dans la banque, j’étais pas fier. Mon salaud, c’était bien entretenu là-dedans, rien à voir avec le rade à Dédé. Y’avait d’la propreté qu’ça en avait l’air vide, pas chargé en détails, limite triste. Enfin si c’était pas beau au moins on y voyait clair, c’qui compte toujours pas mal au moment de défourailler </a:t>
            </a:r>
            <a:r>
              <a:rPr lang="fr-BE" sz="2000" dirty="0" smtClean="0">
                <a:latin typeface="Times New Roman"/>
                <a:cs typeface="Times New Roman"/>
              </a:rPr>
              <a:t>»</a:t>
            </a:r>
          </a:p>
          <a:p>
            <a:pPr algn="just"/>
            <a:r>
              <a:rPr lang="fr-BE" sz="2000" b="1" dirty="0" smtClean="0">
                <a:latin typeface="Times New Roman"/>
                <a:cs typeface="Times New Roman"/>
              </a:rPr>
              <a:t>Angle narratif =&gt; Narration &gt; Évaluation 							</a:t>
            </a:r>
            <a:endParaRPr lang="fr-BE" sz="2000" dirty="0">
              <a:latin typeface="Times New Roman"/>
              <a:cs typeface="Times New Roman"/>
            </a:endParaRPr>
          </a:p>
          <a:p>
            <a:pPr algn="just"/>
            <a:endParaRPr lang="nl-BE" sz="2000" dirty="0" smtClean="0">
              <a:latin typeface="Times New Roman"/>
              <a:cs typeface="Times New Roman"/>
            </a:endParaRPr>
          </a:p>
          <a:p>
            <a:pPr algn="just"/>
            <a:endParaRPr lang="nl-BE" sz="2000" b="1" dirty="0">
              <a:latin typeface="Times New Roman"/>
              <a:cs typeface="Times New Roman"/>
            </a:endParaRPr>
          </a:p>
        </p:txBody>
      </p:sp>
      <p:pic>
        <p:nvPicPr>
          <p:cNvPr id="8" name="Image 7" descr="Capture d’écran 2019-10-09 à 12.15.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7838"/>
            <a:ext cx="4050632" cy="1484352"/>
          </a:xfrm>
          <a:prstGeom prst="rect">
            <a:avLst/>
          </a:prstGeom>
          <a:ln>
            <a:solidFill>
              <a:srgbClr val="000000"/>
            </a:solidFill>
          </a:ln>
        </p:spPr>
      </p:pic>
      <p:sp>
        <p:nvSpPr>
          <p:cNvPr id="9" name="Rectangle à coins arrondis 8"/>
          <p:cNvSpPr/>
          <p:nvPr/>
        </p:nvSpPr>
        <p:spPr>
          <a:xfrm>
            <a:off x="122994" y="4147414"/>
            <a:ext cx="3767219" cy="2483326"/>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10" name="ZoneTexte 9"/>
          <p:cNvSpPr txBox="1"/>
          <p:nvPr/>
        </p:nvSpPr>
        <p:spPr>
          <a:xfrm>
            <a:off x="96258" y="4214254"/>
            <a:ext cx="3793957" cy="2923878"/>
          </a:xfrm>
          <a:prstGeom prst="rect">
            <a:avLst/>
          </a:prstGeom>
          <a:noFill/>
        </p:spPr>
        <p:txBody>
          <a:bodyPr wrap="square" rtlCol="0">
            <a:spAutoFit/>
          </a:bodyPr>
          <a:lstStyle/>
          <a:p>
            <a:pPr algn="just"/>
            <a:r>
              <a:rPr lang="fr-BE" dirty="0">
                <a:latin typeface="Times New Roman"/>
                <a:cs typeface="Times New Roman"/>
              </a:rPr>
              <a:t>« </a:t>
            </a:r>
            <a:r>
              <a:rPr lang="fr-BE" i="1" dirty="0">
                <a:latin typeface="Times New Roman"/>
                <a:cs typeface="Times New Roman"/>
              </a:rPr>
              <a:t>Ce test a été extrêmement mal reçu par les lecteurs, et c’est rarissime qu’ils s’attaquent à la forme d’un test. Les infos y étaient mais n’étaient pas présentées de façon claire, les décoder demande plus </a:t>
            </a:r>
            <a:r>
              <a:rPr lang="fr-BE" i="1" dirty="0" smtClean="0">
                <a:latin typeface="Times New Roman"/>
                <a:cs typeface="Times New Roman"/>
              </a:rPr>
              <a:t>de </a:t>
            </a:r>
            <a:r>
              <a:rPr lang="fr-BE" i="1" dirty="0">
                <a:latin typeface="Times New Roman"/>
                <a:cs typeface="Times New Roman"/>
              </a:rPr>
              <a:t>compétences </a:t>
            </a:r>
            <a:r>
              <a:rPr lang="fr-BE" i="1" dirty="0" smtClean="0">
                <a:latin typeface="Times New Roman"/>
                <a:cs typeface="Times New Roman"/>
              </a:rPr>
              <a:t>au lecteur</a:t>
            </a:r>
            <a:r>
              <a:rPr lang="fr-BE" dirty="0">
                <a:latin typeface="Times New Roman"/>
                <a:cs typeface="Times New Roman"/>
              </a:rPr>
              <a:t> » (Entretien avec Ambroise Garel, </a:t>
            </a:r>
            <a:r>
              <a:rPr lang="fr-BE" dirty="0" smtClean="0">
                <a:latin typeface="Times New Roman"/>
                <a:cs typeface="Times New Roman"/>
              </a:rPr>
              <a:t>16/05/17)</a:t>
            </a:r>
            <a:r>
              <a:rPr lang="fr-BE" dirty="0">
                <a:latin typeface="Times New Roman"/>
                <a:cs typeface="Times New Roman"/>
              </a:rPr>
              <a:t>. </a:t>
            </a:r>
          </a:p>
          <a:p>
            <a:pPr algn="just"/>
            <a:endParaRPr lang="nl-BE" sz="2000" dirty="0" smtClean="0">
              <a:latin typeface="Times New Roman"/>
              <a:cs typeface="Times New Roman"/>
            </a:endParaRPr>
          </a:p>
          <a:p>
            <a:pPr algn="just"/>
            <a:endParaRPr lang="nl-BE" sz="2000" b="1" dirty="0">
              <a:latin typeface="Times New Roman"/>
              <a:cs typeface="Times New Roman"/>
            </a:endParaRPr>
          </a:p>
        </p:txBody>
      </p:sp>
    </p:spTree>
    <p:extLst>
      <p:ext uri="{BB962C8B-B14F-4D97-AF65-F5344CB8AC3E}">
        <p14:creationId xmlns:p14="http://schemas.microsoft.com/office/powerpoint/2010/main" val="10175822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uper-mario-odyssey-uhd-8k-wallpaper.jpg"/>
          <p:cNvPicPr>
            <a:picLocks noGrp="1" noChangeAspect="1"/>
          </p:cNvPicPr>
          <p:nvPr>
            <p:ph idx="1"/>
          </p:nvPr>
        </p:nvPicPr>
        <p:blipFill>
          <a:blip r:embed="rId2">
            <a:alphaModFix amt="48000"/>
            <a:extLst>
              <a:ext uri="{28A0092B-C50C-407E-A947-70E740481C1C}">
                <a14:useLocalDpi xmlns:a14="http://schemas.microsoft.com/office/drawing/2010/main" val="0"/>
              </a:ext>
            </a:extLst>
          </a:blip>
          <a:srcRect l="-1140" r="-1140"/>
          <a:stretch>
            <a:fillRect/>
          </a:stretch>
        </p:blipFill>
        <p:spPr>
          <a:xfrm>
            <a:off x="1313721" y="0"/>
            <a:ext cx="12469964" cy="6858000"/>
          </a:xfrm>
        </p:spPr>
      </p:pic>
      <p:sp>
        <p:nvSpPr>
          <p:cNvPr id="2" name="Titre 1"/>
          <p:cNvSpPr>
            <a:spLocks noGrp="1"/>
          </p:cNvSpPr>
          <p:nvPr>
            <p:ph type="title"/>
          </p:nvPr>
        </p:nvSpPr>
        <p:spPr>
          <a:xfrm>
            <a:off x="149729" y="167694"/>
            <a:ext cx="8229600" cy="1143000"/>
          </a:xfrm>
        </p:spPr>
        <p:txBody>
          <a:bodyPr>
            <a:normAutofit/>
          </a:bodyPr>
          <a:lstStyle/>
          <a:p>
            <a:pPr algn="l"/>
            <a:r>
              <a:rPr lang="fr-FR" sz="3000" dirty="0" smtClean="0"/>
              <a:t>Test de </a:t>
            </a:r>
            <a:r>
              <a:rPr lang="fr-FR" sz="3000" i="1" dirty="0" smtClean="0"/>
              <a:t>Super Mario </a:t>
            </a:r>
            <a:r>
              <a:rPr lang="fr-FR" sz="3000" i="1" dirty="0" err="1" smtClean="0"/>
              <a:t>Odyssey</a:t>
            </a:r>
            <a:r>
              <a:rPr lang="fr-FR" sz="3000" i="1" dirty="0" smtClean="0"/>
              <a:t/>
            </a:r>
            <a:br>
              <a:rPr lang="fr-FR" sz="3000" i="1" dirty="0" smtClean="0"/>
            </a:br>
            <a:r>
              <a:rPr lang="fr-FR" sz="3000" i="1" dirty="0" smtClean="0"/>
              <a:t> </a:t>
            </a:r>
            <a:r>
              <a:rPr lang="fr-FR" sz="3000" dirty="0" smtClean="0"/>
              <a:t>(P-A </a:t>
            </a:r>
            <a:r>
              <a:rPr lang="fr-FR" sz="3000" dirty="0" err="1" smtClean="0"/>
              <a:t>Rouillon</a:t>
            </a:r>
            <a:r>
              <a:rPr lang="fr-FR" sz="3000" dirty="0" smtClean="0"/>
              <a:t>, CPC 369, 01/11/17 </a:t>
            </a:r>
            <a:endParaRPr lang="fr-FR" sz="3000" dirty="0"/>
          </a:p>
        </p:txBody>
      </p:sp>
      <p:sp>
        <p:nvSpPr>
          <p:cNvPr id="6" name="Rectangle à coins arrondis 5"/>
          <p:cNvSpPr/>
          <p:nvPr/>
        </p:nvSpPr>
        <p:spPr>
          <a:xfrm>
            <a:off x="-80208" y="5146841"/>
            <a:ext cx="6269789" cy="1898319"/>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5" name="ZoneTexte 4"/>
          <p:cNvSpPr txBox="1"/>
          <p:nvPr/>
        </p:nvSpPr>
        <p:spPr>
          <a:xfrm>
            <a:off x="96257" y="1350798"/>
            <a:ext cx="6066585" cy="6740308"/>
          </a:xfrm>
          <a:prstGeom prst="rect">
            <a:avLst/>
          </a:prstGeom>
          <a:noFill/>
        </p:spPr>
        <p:txBody>
          <a:bodyPr wrap="square" rtlCol="0">
            <a:spAutoFit/>
          </a:bodyPr>
          <a:lstStyle/>
          <a:p>
            <a:pPr algn="just"/>
            <a:r>
              <a:rPr lang="fr-BE" sz="2000" dirty="0">
                <a:latin typeface="Times New Roman"/>
                <a:cs typeface="Times New Roman"/>
              </a:rPr>
              <a:t>« Nos confrères de la revue britannique </a:t>
            </a:r>
            <a:r>
              <a:rPr lang="fr-BE" sz="2000" i="1" dirty="0">
                <a:latin typeface="Times New Roman"/>
                <a:cs typeface="Times New Roman"/>
              </a:rPr>
              <a:t>Edge </a:t>
            </a:r>
            <a:r>
              <a:rPr lang="fr-BE" sz="2000" dirty="0">
                <a:latin typeface="Times New Roman"/>
                <a:cs typeface="Times New Roman"/>
              </a:rPr>
              <a:t>(qui fait encore aujourd'hui autorité chez certaines vieilles personnes qui n'ont plus toute leur tête) ont mis 10/10 à </a:t>
            </a:r>
            <a:r>
              <a:rPr lang="fr-BE" sz="2000" i="1" dirty="0">
                <a:latin typeface="Times New Roman"/>
                <a:cs typeface="Times New Roman"/>
              </a:rPr>
              <a:t>Super Mario Odyssey</a:t>
            </a:r>
            <a:r>
              <a:rPr lang="fr-BE" sz="2000" dirty="0">
                <a:latin typeface="Times New Roman"/>
                <a:cs typeface="Times New Roman"/>
              </a:rPr>
              <a:t>. Depuis que j'ai fini </a:t>
            </a:r>
            <a:r>
              <a:rPr lang="fr-BE" sz="2000" i="1" dirty="0">
                <a:latin typeface="Times New Roman"/>
                <a:cs typeface="Times New Roman"/>
              </a:rPr>
              <a:t>Super Mario Odyssey</a:t>
            </a:r>
            <a:r>
              <a:rPr lang="fr-BE" sz="2000" dirty="0">
                <a:latin typeface="Times New Roman"/>
                <a:cs typeface="Times New Roman"/>
              </a:rPr>
              <a:t>, je continue de me demander pourquoi, </a:t>
            </a:r>
            <a:r>
              <a:rPr lang="fr-BE" sz="2000" dirty="0" smtClean="0">
                <a:latin typeface="Times New Roman"/>
                <a:cs typeface="Times New Roman"/>
              </a:rPr>
              <a:t>comment.</a:t>
            </a:r>
            <a:r>
              <a:rPr lang="fr-BE" sz="2000" dirty="0">
                <a:latin typeface="Times New Roman"/>
                <a:cs typeface="Times New Roman"/>
              </a:rPr>
              <a:t> </a:t>
            </a:r>
            <a:r>
              <a:rPr lang="fr-BE" sz="2000" dirty="0" smtClean="0">
                <a:latin typeface="Times New Roman"/>
                <a:cs typeface="Times New Roman"/>
              </a:rPr>
              <a:t>»</a:t>
            </a:r>
          </a:p>
          <a:p>
            <a:pPr algn="just"/>
            <a:endParaRPr lang="fr-BE" sz="2000" dirty="0">
              <a:latin typeface="Times New Roman"/>
              <a:cs typeface="Times New Roman"/>
            </a:endParaRPr>
          </a:p>
          <a:p>
            <a:pPr algn="just"/>
            <a:r>
              <a:rPr lang="fr-BE" sz="2000" dirty="0" smtClean="0">
                <a:latin typeface="Times New Roman"/>
                <a:cs typeface="Times New Roman"/>
              </a:rPr>
              <a:t>Évaluer Mario Odyssey par rapport aux autres jeux couronnés d’un 10/10 par </a:t>
            </a:r>
            <a:r>
              <a:rPr lang="fr-BE" sz="2000" i="1" dirty="0" smtClean="0">
                <a:latin typeface="Times New Roman"/>
                <a:cs typeface="Times New Roman"/>
              </a:rPr>
              <a:t>Edge </a:t>
            </a:r>
            <a:r>
              <a:rPr lang="fr-BE" sz="2000" dirty="0" smtClean="0">
                <a:latin typeface="Times New Roman"/>
                <a:cs typeface="Times New Roman"/>
              </a:rPr>
              <a:t>pour </a:t>
            </a:r>
            <a:r>
              <a:rPr lang="fr-BE" sz="2000" b="1" dirty="0" smtClean="0">
                <a:latin typeface="Times New Roman"/>
                <a:cs typeface="Times New Roman"/>
              </a:rPr>
              <a:t>démontrer</a:t>
            </a:r>
            <a:r>
              <a:rPr lang="fr-BE" sz="2000" dirty="0" smtClean="0">
                <a:latin typeface="Times New Roman"/>
                <a:cs typeface="Times New Roman"/>
              </a:rPr>
              <a:t> par l’absurde en quoi il n’est pas « révolutionnaire ».</a:t>
            </a:r>
          </a:p>
          <a:p>
            <a:pPr algn="just"/>
            <a:r>
              <a:rPr lang="fr-BE" sz="2000" b="1" dirty="0" smtClean="0">
                <a:latin typeface="Times New Roman"/>
                <a:cs typeface="Times New Roman"/>
              </a:rPr>
              <a:t>Angle argumentatif =&gt; Thèse &gt; Évaluation</a:t>
            </a:r>
          </a:p>
          <a:p>
            <a:pPr algn="just"/>
            <a:endParaRPr lang="fr-BE" sz="2000" b="1" dirty="0">
              <a:latin typeface="Times New Roman"/>
              <a:cs typeface="Times New Roman"/>
            </a:endParaRPr>
          </a:p>
          <a:p>
            <a:pPr algn="just"/>
            <a:endParaRPr lang="fr-FR" dirty="0" smtClean="0">
              <a:latin typeface="Times New Roman"/>
              <a:cs typeface="Times New Roman"/>
            </a:endParaRPr>
          </a:p>
          <a:p>
            <a:pPr algn="just"/>
            <a:r>
              <a:rPr lang="fr-FR" sz="1600" dirty="0">
                <a:latin typeface="Times New Roman"/>
                <a:cs typeface="Times New Roman"/>
              </a:rPr>
              <a:t>« </a:t>
            </a:r>
            <a:r>
              <a:rPr lang="fr-FR" sz="1600" i="1" dirty="0">
                <a:latin typeface="Times New Roman"/>
                <a:cs typeface="Times New Roman"/>
              </a:rPr>
              <a:t>C’est aussi le fait que je suis préposé aux Mario chez Canard PC. En 7-8 ans, j’ai eu l’occasion de faire pas mal de tests de Mario et à en autant de temps, on fatigue un peu de dire que Mario court après la princesse et que </a:t>
            </a:r>
            <a:r>
              <a:rPr lang="fr-FR" sz="1600" i="1" dirty="0" err="1">
                <a:latin typeface="Times New Roman"/>
                <a:cs typeface="Times New Roman"/>
              </a:rPr>
              <a:t>Bowser</a:t>
            </a:r>
            <a:r>
              <a:rPr lang="fr-FR" sz="1600" i="1" dirty="0">
                <a:latin typeface="Times New Roman"/>
                <a:cs typeface="Times New Roman"/>
              </a:rPr>
              <a:t> n’est pas gentil. Donc on essaie de trouver des moyens détournés de s’amuser en écrivant le test du </a:t>
            </a:r>
            <a:r>
              <a:rPr lang="fr-FR" sz="1600" i="1" dirty="0" smtClean="0">
                <a:latin typeface="Times New Roman"/>
                <a:cs typeface="Times New Roman"/>
              </a:rPr>
              <a:t>jeu </a:t>
            </a:r>
            <a:r>
              <a:rPr lang="fr-FR" sz="1600" dirty="0" smtClean="0">
                <a:latin typeface="Times New Roman"/>
                <a:cs typeface="Times New Roman"/>
              </a:rPr>
              <a:t>» </a:t>
            </a:r>
          </a:p>
          <a:p>
            <a:pPr algn="just"/>
            <a:r>
              <a:rPr lang="fr-FR" sz="1600" dirty="0" smtClean="0">
                <a:latin typeface="Times New Roman"/>
                <a:cs typeface="Times New Roman"/>
              </a:rPr>
              <a:t>(Entretien avec P-A </a:t>
            </a:r>
            <a:r>
              <a:rPr lang="fr-FR" sz="1600" dirty="0" err="1" smtClean="0">
                <a:latin typeface="Times New Roman"/>
                <a:cs typeface="Times New Roman"/>
              </a:rPr>
              <a:t>Rouillon</a:t>
            </a:r>
            <a:r>
              <a:rPr lang="fr-FR" sz="1600" dirty="0" smtClean="0">
                <a:latin typeface="Times New Roman"/>
                <a:cs typeface="Times New Roman"/>
              </a:rPr>
              <a:t>, 14/12/17).</a:t>
            </a:r>
            <a:r>
              <a:rPr lang="fr-BE" sz="1600" dirty="0">
                <a:latin typeface="Times New Roman"/>
                <a:cs typeface="Times New Roman"/>
              </a:rPr>
              <a:t> </a:t>
            </a:r>
          </a:p>
          <a:p>
            <a:pPr algn="just"/>
            <a:endParaRPr lang="fr-FR" dirty="0" smtClean="0">
              <a:latin typeface="Times New Roman"/>
              <a:cs typeface="Times New Roman"/>
            </a:endParaRPr>
          </a:p>
          <a:p>
            <a:pPr algn="just"/>
            <a:endParaRPr lang="fr-BE" sz="2000" b="1" dirty="0">
              <a:latin typeface="Times New Roman"/>
              <a:cs typeface="Times New Roman"/>
            </a:endParaRPr>
          </a:p>
          <a:p>
            <a:pPr algn="just"/>
            <a:endParaRPr lang="nl-BE" sz="2000" dirty="0" smtClean="0">
              <a:latin typeface="Times New Roman"/>
              <a:cs typeface="Times New Roman"/>
            </a:endParaRPr>
          </a:p>
          <a:p>
            <a:pPr algn="just"/>
            <a:endParaRPr lang="nl-BE" sz="2000" b="1" dirty="0">
              <a:latin typeface="Times New Roman"/>
              <a:cs typeface="Times New Roman"/>
            </a:endParaRPr>
          </a:p>
        </p:txBody>
      </p:sp>
    </p:spTree>
    <p:extLst>
      <p:ext uri="{BB962C8B-B14F-4D97-AF65-F5344CB8AC3E}">
        <p14:creationId xmlns:p14="http://schemas.microsoft.com/office/powerpoint/2010/main" val="37416400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32000"/>
          </a:blip>
          <a:stretch>
            <a:fillRect/>
          </a:stretch>
        </p:blipFill>
        <p:spPr>
          <a:xfrm>
            <a:off x="4496643" y="-12958"/>
            <a:ext cx="5153219" cy="6870958"/>
          </a:xfrm>
          <a:prstGeom prst="rect">
            <a:avLst/>
          </a:prstGeom>
        </p:spPr>
      </p:pic>
      <p:pic>
        <p:nvPicPr>
          <p:cNvPr id="4" name="Espace réservé du contenu 3"/>
          <p:cNvPicPr>
            <a:picLocks noGrp="1" noChangeAspect="1"/>
          </p:cNvPicPr>
          <p:nvPr>
            <p:ph idx="1"/>
          </p:nvPr>
        </p:nvPicPr>
        <p:blipFill rotWithShape="1">
          <a:blip r:embed="rId3">
            <a:alphaModFix amt="34000"/>
          </a:blip>
          <a:srcRect l="-320" r="299"/>
          <a:stretch/>
        </p:blipFill>
        <p:spPr>
          <a:xfrm>
            <a:off x="-634979" y="0"/>
            <a:ext cx="5144582" cy="6858000"/>
          </a:xfrm>
        </p:spPr>
      </p:pic>
      <p:sp>
        <p:nvSpPr>
          <p:cNvPr id="6" name="Rectangle à coins arrondis 5"/>
          <p:cNvSpPr/>
          <p:nvPr/>
        </p:nvSpPr>
        <p:spPr>
          <a:xfrm>
            <a:off x="894150" y="158016"/>
            <a:ext cx="7386472" cy="97167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457200" y="41394"/>
            <a:ext cx="8229600" cy="1143000"/>
          </a:xfrm>
        </p:spPr>
        <p:txBody>
          <a:bodyPr>
            <a:normAutofit/>
          </a:bodyPr>
          <a:lstStyle/>
          <a:p>
            <a:r>
              <a:rPr lang="fr-FR" sz="3000" dirty="0" smtClean="0"/>
              <a:t>Un Lecteur Modèle (Eco, 1989) qui préfère </a:t>
            </a:r>
            <a:br>
              <a:rPr lang="fr-FR" sz="3000" dirty="0" smtClean="0"/>
            </a:br>
            <a:r>
              <a:rPr lang="fr-FR" sz="3000" dirty="0" smtClean="0"/>
              <a:t>parfois l’humour à l’information</a:t>
            </a:r>
            <a:endParaRPr lang="fr-FR" sz="3000" dirty="0"/>
          </a:p>
        </p:txBody>
      </p:sp>
      <p:sp>
        <p:nvSpPr>
          <p:cNvPr id="7" name="Rectangle à coins arrondis 6"/>
          <p:cNvSpPr/>
          <p:nvPr/>
        </p:nvSpPr>
        <p:spPr>
          <a:xfrm>
            <a:off x="2643582" y="5455301"/>
            <a:ext cx="6248504" cy="1222458"/>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pic>
        <p:nvPicPr>
          <p:cNvPr id="3" name="Image 2" descr="Test disney collection spécial vieux.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778" r="35660"/>
          <a:stretch/>
        </p:blipFill>
        <p:spPr>
          <a:xfrm>
            <a:off x="5720951" y="1386502"/>
            <a:ext cx="3423049" cy="3528976"/>
          </a:xfrm>
          <a:prstGeom prst="rect">
            <a:avLst/>
          </a:prstGeom>
          <a:ln>
            <a:solidFill>
              <a:srgbClr val="000000"/>
            </a:solidFill>
          </a:ln>
        </p:spPr>
      </p:pic>
      <p:pic>
        <p:nvPicPr>
          <p:cNvPr id="9" name="Image 8" descr="Capture d’écran 2019-10-09 à 14.50.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24" y="1386502"/>
            <a:ext cx="2316487" cy="5291257"/>
          </a:xfrm>
          <a:prstGeom prst="rect">
            <a:avLst/>
          </a:prstGeom>
          <a:ln>
            <a:solidFill>
              <a:srgbClr val="000000"/>
            </a:solidFill>
          </a:ln>
        </p:spPr>
      </p:pic>
      <p:pic>
        <p:nvPicPr>
          <p:cNvPr id="11" name="Image 10"/>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t="2304" r="10053"/>
          <a:stretch/>
        </p:blipFill>
        <p:spPr>
          <a:xfrm>
            <a:off x="2565828" y="1386502"/>
            <a:ext cx="2991519" cy="3722697"/>
          </a:xfrm>
          <a:prstGeom prst="rect">
            <a:avLst/>
          </a:prstGeom>
          <a:ln>
            <a:solidFill>
              <a:srgbClr val="000000"/>
            </a:solidFill>
          </a:ln>
        </p:spPr>
      </p:pic>
      <p:sp>
        <p:nvSpPr>
          <p:cNvPr id="12" name="ZoneTexte 11"/>
          <p:cNvSpPr txBox="1"/>
          <p:nvPr/>
        </p:nvSpPr>
        <p:spPr>
          <a:xfrm>
            <a:off x="2652369" y="5559089"/>
            <a:ext cx="6120972" cy="1015663"/>
          </a:xfrm>
          <a:prstGeom prst="rect">
            <a:avLst/>
          </a:prstGeom>
          <a:noFill/>
        </p:spPr>
        <p:txBody>
          <a:bodyPr wrap="square" rtlCol="0">
            <a:spAutoFit/>
          </a:bodyPr>
          <a:lstStyle/>
          <a:p>
            <a:pPr marL="342900" indent="-342900" algn="just">
              <a:buFont typeface="Arial"/>
              <a:buChar char="•"/>
            </a:pPr>
            <a:r>
              <a:rPr lang="nl-BE" sz="1500" b="1" dirty="0" smtClean="0">
                <a:latin typeface="Times New Roman"/>
                <a:cs typeface="Times New Roman"/>
              </a:rPr>
              <a:t>MALAVASI Freddi, « News online », CPC 398, septembre 2019</a:t>
            </a:r>
          </a:p>
          <a:p>
            <a:pPr marL="342900" indent="-342900" algn="just">
              <a:buFont typeface="Arial"/>
              <a:buChar char="•"/>
            </a:pPr>
            <a:r>
              <a:rPr lang="nl-BE" sz="1500" b="1" dirty="0" smtClean="0">
                <a:latin typeface="Times New Roman"/>
                <a:cs typeface="Times New Roman"/>
              </a:rPr>
              <a:t>MALAVASI Freddi, « Moto GP 13 », CPC 277, juin 2013</a:t>
            </a:r>
          </a:p>
          <a:p>
            <a:pPr marL="342900" indent="-342900" algn="just">
              <a:buFont typeface="Arial"/>
              <a:buChar char="•"/>
            </a:pPr>
            <a:r>
              <a:rPr lang="nl-BE" sz="1500" b="1" dirty="0" smtClean="0">
                <a:latin typeface="Times New Roman"/>
                <a:cs typeface="Times New Roman"/>
              </a:rPr>
              <a:t>ROUILLON Pierre-Alexandre, « The Disney Afternoon Collection », CPC 360, avril 2017</a:t>
            </a:r>
            <a:endParaRPr lang="nl-BE" sz="1500" b="1" dirty="0">
              <a:latin typeface="Times New Roman"/>
              <a:cs typeface="Times New Roman"/>
            </a:endParaRPr>
          </a:p>
        </p:txBody>
      </p:sp>
    </p:spTree>
    <p:extLst>
      <p:ext uri="{BB962C8B-B14F-4D97-AF65-F5344CB8AC3E}">
        <p14:creationId xmlns:p14="http://schemas.microsoft.com/office/powerpoint/2010/main" val="16854631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32000"/>
          </a:blip>
          <a:stretch>
            <a:fillRect/>
          </a:stretch>
        </p:blipFill>
        <p:spPr>
          <a:xfrm>
            <a:off x="4496643" y="-12958"/>
            <a:ext cx="5153219" cy="6870958"/>
          </a:xfrm>
          <a:prstGeom prst="rect">
            <a:avLst/>
          </a:prstGeom>
        </p:spPr>
      </p:pic>
      <p:pic>
        <p:nvPicPr>
          <p:cNvPr id="4" name="Espace réservé du contenu 3"/>
          <p:cNvPicPr>
            <a:picLocks noGrp="1" noChangeAspect="1"/>
          </p:cNvPicPr>
          <p:nvPr>
            <p:ph idx="1"/>
          </p:nvPr>
        </p:nvPicPr>
        <p:blipFill rotWithShape="1">
          <a:blip r:embed="rId3">
            <a:alphaModFix amt="34000"/>
          </a:blip>
          <a:srcRect l="-320" r="299"/>
          <a:stretch/>
        </p:blipFill>
        <p:spPr>
          <a:xfrm>
            <a:off x="-634979" y="0"/>
            <a:ext cx="5144582" cy="6858000"/>
          </a:xfrm>
        </p:spPr>
      </p:pic>
      <p:sp>
        <p:nvSpPr>
          <p:cNvPr id="7" name="Rectangle à coins arrondis 6"/>
          <p:cNvSpPr/>
          <p:nvPr/>
        </p:nvSpPr>
        <p:spPr>
          <a:xfrm>
            <a:off x="340611" y="1865946"/>
            <a:ext cx="8531705" cy="4172463"/>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8" name="ZoneTexte 7"/>
          <p:cNvSpPr txBox="1"/>
          <p:nvPr/>
        </p:nvSpPr>
        <p:spPr>
          <a:xfrm>
            <a:off x="390769" y="2967435"/>
            <a:ext cx="8376239" cy="707886"/>
          </a:xfrm>
          <a:prstGeom prst="rect">
            <a:avLst/>
          </a:prstGeom>
          <a:noFill/>
        </p:spPr>
        <p:txBody>
          <a:bodyPr wrap="square" rtlCol="0">
            <a:spAutoFit/>
          </a:bodyPr>
          <a:lstStyle/>
          <a:p>
            <a:pPr algn="just"/>
            <a:r>
              <a:rPr lang="fr-BE" sz="2000" dirty="0">
                <a:latin typeface="Times New Roman"/>
                <a:cs typeface="Times New Roman"/>
              </a:rPr>
              <a:t>  </a:t>
            </a:r>
            <a:r>
              <a:rPr lang="nl-BE" sz="2000" dirty="0" smtClean="0">
                <a:latin typeface="Times New Roman"/>
                <a:cs typeface="Times New Roman"/>
              </a:rPr>
              <a:t> </a:t>
            </a:r>
          </a:p>
          <a:p>
            <a:pPr algn="just"/>
            <a:endParaRPr lang="nl-BE" sz="2000" b="1" dirty="0">
              <a:latin typeface="Times New Roman"/>
              <a:cs typeface="Times New Roman"/>
            </a:endParaRPr>
          </a:p>
        </p:txBody>
      </p:sp>
      <p:sp>
        <p:nvSpPr>
          <p:cNvPr id="10" name="Rectangle à coins arrondis 9"/>
          <p:cNvSpPr/>
          <p:nvPr/>
        </p:nvSpPr>
        <p:spPr>
          <a:xfrm>
            <a:off x="894150" y="158016"/>
            <a:ext cx="7386472" cy="97167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9" name="Titre 1"/>
          <p:cNvSpPr>
            <a:spLocks noGrp="1"/>
          </p:cNvSpPr>
          <p:nvPr>
            <p:ph type="title"/>
          </p:nvPr>
        </p:nvSpPr>
        <p:spPr>
          <a:xfrm>
            <a:off x="457200" y="41394"/>
            <a:ext cx="8229600" cy="1143000"/>
          </a:xfrm>
        </p:spPr>
        <p:txBody>
          <a:bodyPr>
            <a:normAutofit/>
          </a:bodyPr>
          <a:lstStyle/>
          <a:p>
            <a:r>
              <a:rPr lang="fr-FR" sz="3000" dirty="0" smtClean="0"/>
              <a:t>Un Lecteur Modèle (Eco, 1989) qui préfère </a:t>
            </a:r>
            <a:br>
              <a:rPr lang="fr-FR" sz="3000" dirty="0" smtClean="0"/>
            </a:br>
            <a:r>
              <a:rPr lang="fr-FR" sz="3000" dirty="0" smtClean="0"/>
              <a:t>parfois l’humour à l’information</a:t>
            </a:r>
            <a:endParaRPr lang="fr-FR" sz="3000" dirty="0"/>
          </a:p>
        </p:txBody>
      </p:sp>
      <p:sp>
        <p:nvSpPr>
          <p:cNvPr id="11" name="Rectangle 10"/>
          <p:cNvSpPr/>
          <p:nvPr/>
        </p:nvSpPr>
        <p:spPr>
          <a:xfrm>
            <a:off x="442605" y="2066405"/>
            <a:ext cx="8296031" cy="4308872"/>
          </a:xfrm>
          <a:prstGeom prst="rect">
            <a:avLst/>
          </a:prstGeom>
        </p:spPr>
        <p:txBody>
          <a:bodyPr wrap="square">
            <a:spAutoFit/>
          </a:bodyPr>
          <a:lstStyle/>
          <a:p>
            <a:pPr algn="just"/>
            <a:r>
              <a:rPr lang="fr-BE" dirty="0">
                <a:latin typeface="Times New Roman"/>
                <a:cs typeface="Times New Roman"/>
              </a:rPr>
              <a:t>« </a:t>
            </a:r>
            <a:r>
              <a:rPr lang="fr-BE" i="1" dirty="0">
                <a:latin typeface="Times New Roman"/>
                <a:cs typeface="Times New Roman"/>
              </a:rPr>
              <a:t>On sait très bien qu’il nous est impossible de concurrencer le web sur la fraîcheur. Donc</a:t>
            </a:r>
            <a:r>
              <a:rPr lang="fr-BE" b="1" i="1" dirty="0">
                <a:latin typeface="Times New Roman"/>
                <a:cs typeface="Times New Roman"/>
              </a:rPr>
              <a:t>, pour nous, ce qui compte, c’est la blague</a:t>
            </a:r>
            <a:r>
              <a:rPr lang="fr-BE" i="1" dirty="0">
                <a:latin typeface="Times New Roman"/>
                <a:cs typeface="Times New Roman"/>
              </a:rPr>
              <a:t> </a:t>
            </a:r>
            <a:r>
              <a:rPr lang="fr-BE" dirty="0">
                <a:latin typeface="Times New Roman"/>
                <a:cs typeface="Times New Roman"/>
              </a:rPr>
              <a:t>» </a:t>
            </a:r>
            <a:r>
              <a:rPr lang="fr-BE" dirty="0" smtClean="0">
                <a:latin typeface="Times New Roman"/>
                <a:cs typeface="Times New Roman"/>
              </a:rPr>
              <a:t>(Ambroise Garel, 19/09/19). </a:t>
            </a:r>
            <a:endParaRPr lang="fr-BE" b="1" dirty="0">
              <a:latin typeface="Times New Roman"/>
              <a:cs typeface="Times New Roman"/>
            </a:endParaRPr>
          </a:p>
          <a:p>
            <a:pPr algn="just"/>
            <a:endParaRPr lang="fr-BE" b="1" dirty="0" smtClean="0">
              <a:latin typeface="Times New Roman"/>
              <a:cs typeface="Times New Roman"/>
            </a:endParaRPr>
          </a:p>
          <a:p>
            <a:pPr algn="just"/>
            <a:r>
              <a:rPr lang="fr-BE" dirty="0">
                <a:latin typeface="Times New Roman"/>
                <a:cs typeface="Times New Roman"/>
              </a:rPr>
              <a:t>« </a:t>
            </a:r>
            <a:r>
              <a:rPr lang="fr-BE" i="1" dirty="0">
                <a:latin typeface="Times New Roman"/>
                <a:cs typeface="Times New Roman"/>
              </a:rPr>
              <a:t>Cette </a:t>
            </a:r>
            <a:r>
              <a:rPr lang="fr-BE" i="1" dirty="0" smtClean="0">
                <a:latin typeface="Times New Roman"/>
                <a:cs typeface="Times New Roman"/>
              </a:rPr>
              <a:t>preview de </a:t>
            </a:r>
            <a:r>
              <a:rPr lang="fr-BE" dirty="0" smtClean="0">
                <a:latin typeface="Times New Roman"/>
                <a:cs typeface="Times New Roman"/>
              </a:rPr>
              <a:t>Moto GP 13</a:t>
            </a:r>
            <a:r>
              <a:rPr lang="fr-BE" i="1" dirty="0" smtClean="0">
                <a:latin typeface="Times New Roman"/>
                <a:cs typeface="Times New Roman"/>
              </a:rPr>
              <a:t> </a:t>
            </a:r>
            <a:r>
              <a:rPr lang="fr-BE" i="1" dirty="0">
                <a:latin typeface="Times New Roman"/>
                <a:cs typeface="Times New Roman"/>
              </a:rPr>
              <a:t>n’avait quelque part pas d’enjeu : il y avait toutes les informations que le lecteur attendait : </a:t>
            </a:r>
            <a:r>
              <a:rPr lang="fr-BE" dirty="0">
                <a:latin typeface="Times New Roman"/>
                <a:cs typeface="Times New Roman"/>
              </a:rPr>
              <a:t>Moto GP</a:t>
            </a:r>
            <a:r>
              <a:rPr lang="fr-BE" i="1" dirty="0">
                <a:latin typeface="Times New Roman"/>
                <a:cs typeface="Times New Roman"/>
              </a:rPr>
              <a:t>, la date de sortie en bas et c’était les seules infos qui étaient importantes. </a:t>
            </a:r>
            <a:r>
              <a:rPr lang="fr-BE" b="1" i="1" dirty="0">
                <a:latin typeface="Times New Roman"/>
                <a:cs typeface="Times New Roman"/>
              </a:rPr>
              <a:t>L’article n’apporte aucune information tout en les apportant toutes. Il est drôle et différent mais, en même temps, il ne suscite pas de frustration</a:t>
            </a:r>
            <a:r>
              <a:rPr lang="fr-BE" i="1" dirty="0">
                <a:latin typeface="Times New Roman"/>
                <a:cs typeface="Times New Roman"/>
              </a:rPr>
              <a:t>. C’est une preview et pas un test, donc l’enjeu est moindre. Et le jeu n’était pas attendu. Tout ce qu’il y a à dire sur </a:t>
            </a:r>
            <a:r>
              <a:rPr lang="fr-BE" dirty="0">
                <a:latin typeface="Times New Roman"/>
                <a:cs typeface="Times New Roman"/>
              </a:rPr>
              <a:t>Moto GP 13</a:t>
            </a:r>
            <a:r>
              <a:rPr lang="fr-BE" i="1" dirty="0">
                <a:latin typeface="Times New Roman"/>
                <a:cs typeface="Times New Roman"/>
              </a:rPr>
              <a:t>, c’est ça. Ç’aurait été un jeu extrêmement attendu avec des mécanismes originaux, il aurait fallu en parler. Là, vu que c’est un jeu banal, un prototype du jeu de moto, on a pu le décrire comme ça. Tout comme on aurait pu écrire sur les plus mauvais </a:t>
            </a:r>
            <a:r>
              <a:rPr lang="fr-BE" dirty="0">
                <a:latin typeface="Times New Roman"/>
                <a:cs typeface="Times New Roman"/>
              </a:rPr>
              <a:t>Call of Duty </a:t>
            </a:r>
            <a:r>
              <a:rPr lang="fr-BE" i="1" dirty="0">
                <a:latin typeface="Times New Roman"/>
                <a:cs typeface="Times New Roman"/>
              </a:rPr>
              <a:t>“takatakatak” </a:t>
            </a:r>
            <a:r>
              <a:rPr lang="fr-BE" dirty="0">
                <a:latin typeface="Times New Roman"/>
                <a:cs typeface="Times New Roman"/>
              </a:rPr>
              <a:t>» </a:t>
            </a:r>
            <a:r>
              <a:rPr lang="fr-BE" dirty="0" smtClean="0">
                <a:latin typeface="Times New Roman"/>
                <a:cs typeface="Times New Roman"/>
              </a:rPr>
              <a:t>(Ambroise </a:t>
            </a:r>
            <a:r>
              <a:rPr lang="fr-BE" dirty="0">
                <a:latin typeface="Times New Roman"/>
                <a:cs typeface="Times New Roman"/>
              </a:rPr>
              <a:t>Garel, </a:t>
            </a:r>
            <a:r>
              <a:rPr lang="fr-BE" dirty="0" smtClean="0">
                <a:latin typeface="Times New Roman"/>
                <a:cs typeface="Times New Roman"/>
              </a:rPr>
              <a:t>16/05/17</a:t>
            </a:r>
            <a:r>
              <a:rPr lang="fr-BE" dirty="0">
                <a:latin typeface="Times New Roman"/>
                <a:cs typeface="Times New Roman"/>
              </a:rPr>
              <a:t>). </a:t>
            </a:r>
          </a:p>
          <a:p>
            <a:pPr algn="just"/>
            <a:endParaRPr lang="fr-BE" sz="2000" b="1" dirty="0" smtClean="0">
              <a:latin typeface="Times New Roman"/>
              <a:cs typeface="Times New Roman"/>
            </a:endParaRPr>
          </a:p>
          <a:p>
            <a:pPr algn="just"/>
            <a:endParaRPr lang="fr-FR" sz="2000" dirty="0">
              <a:latin typeface="Times New Roman"/>
              <a:cs typeface="Times New Roman"/>
            </a:endParaRPr>
          </a:p>
        </p:txBody>
      </p:sp>
    </p:spTree>
    <p:extLst>
      <p:ext uri="{BB962C8B-B14F-4D97-AF65-F5344CB8AC3E}">
        <p14:creationId xmlns:p14="http://schemas.microsoft.com/office/powerpoint/2010/main" val="27348096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45000"/>
          </a:blip>
          <a:srcRect t="1091" b="1091"/>
          <a:stretch>
            <a:fillRect/>
          </a:stretch>
        </p:blipFill>
        <p:spPr>
          <a:xfrm>
            <a:off x="-3325965" y="0"/>
            <a:ext cx="12605257" cy="6932406"/>
          </a:xfrm>
        </p:spPr>
      </p:pic>
      <p:sp>
        <p:nvSpPr>
          <p:cNvPr id="5" name="Rectangle à coins arrondis 4"/>
          <p:cNvSpPr/>
          <p:nvPr/>
        </p:nvSpPr>
        <p:spPr>
          <a:xfrm>
            <a:off x="160422" y="5950844"/>
            <a:ext cx="3269878" cy="897583"/>
          </a:xfrm>
          <a:prstGeom prst="round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160422" y="5769353"/>
            <a:ext cx="3195058" cy="1163053"/>
          </a:xfrm>
        </p:spPr>
        <p:txBody>
          <a:bodyPr>
            <a:normAutofit/>
          </a:bodyPr>
          <a:lstStyle/>
          <a:p>
            <a:pPr algn="just"/>
            <a:r>
              <a:rPr lang="fr-FR" sz="1500" dirty="0" smtClean="0">
                <a:latin typeface="Times New Roman"/>
                <a:cs typeface="Times New Roman"/>
              </a:rPr>
              <a:t>LAMY Corentin, « Jeux vidéo : </a:t>
            </a:r>
            <a:r>
              <a:rPr lang="fr-FR" sz="1500" dirty="0" err="1" smtClean="0">
                <a:latin typeface="Times New Roman"/>
                <a:cs typeface="Times New Roman"/>
              </a:rPr>
              <a:t>Sekiro</a:t>
            </a:r>
            <a:r>
              <a:rPr lang="fr-FR" sz="1500" dirty="0" smtClean="0">
                <a:latin typeface="Times New Roman"/>
                <a:cs typeface="Times New Roman"/>
              </a:rPr>
              <a:t>, le plaisir dans la souffrance », </a:t>
            </a:r>
            <a:r>
              <a:rPr lang="fr-FR" sz="1500" i="1" dirty="0" err="1" smtClean="0">
                <a:latin typeface="Times New Roman"/>
                <a:cs typeface="Times New Roman"/>
              </a:rPr>
              <a:t>lemonde.fr</a:t>
            </a:r>
            <a:r>
              <a:rPr lang="fr-FR" sz="1500" dirty="0" smtClean="0">
                <a:latin typeface="Times New Roman"/>
                <a:cs typeface="Times New Roman"/>
              </a:rPr>
              <a:t>, 26 mars 2019</a:t>
            </a:r>
            <a:endParaRPr lang="fr-FR" sz="1500" dirty="0">
              <a:latin typeface="Times New Roman"/>
              <a:cs typeface="Times New Roman"/>
            </a:endParaRPr>
          </a:p>
        </p:txBody>
      </p:sp>
      <p:pic>
        <p:nvPicPr>
          <p:cNvPr id="3" name="Image 2" descr="Capture d’écran 2019-10-04 à 13.2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2" y="316646"/>
            <a:ext cx="5053886" cy="5460415"/>
          </a:xfrm>
          <a:prstGeom prst="rect">
            <a:avLst/>
          </a:prstGeom>
          <a:ln>
            <a:solidFill>
              <a:srgbClr val="000000"/>
            </a:solidFill>
          </a:ln>
        </p:spPr>
      </p:pic>
      <p:sp>
        <p:nvSpPr>
          <p:cNvPr id="6" name="Rectangle à coins arrondis 5"/>
          <p:cNvSpPr/>
          <p:nvPr/>
        </p:nvSpPr>
        <p:spPr>
          <a:xfrm>
            <a:off x="5376781" y="4193484"/>
            <a:ext cx="3646903" cy="2483326"/>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7" name="ZoneTexte 6"/>
          <p:cNvSpPr txBox="1"/>
          <p:nvPr/>
        </p:nvSpPr>
        <p:spPr>
          <a:xfrm>
            <a:off x="5403517" y="3956063"/>
            <a:ext cx="3646903" cy="2616101"/>
          </a:xfrm>
          <a:prstGeom prst="rect">
            <a:avLst/>
          </a:prstGeom>
          <a:noFill/>
        </p:spPr>
        <p:txBody>
          <a:bodyPr wrap="square" rtlCol="0">
            <a:spAutoFit/>
          </a:bodyPr>
          <a:lstStyle/>
          <a:p>
            <a:pPr algn="just"/>
            <a:endParaRPr lang="nl-BE" sz="2000" dirty="0" smtClean="0">
              <a:latin typeface="Times New Roman"/>
              <a:cs typeface="Times New Roman"/>
            </a:endParaRPr>
          </a:p>
          <a:p>
            <a:pPr algn="just"/>
            <a:r>
              <a:rPr lang="nl-BE" b="1" dirty="0" smtClean="0">
                <a:latin typeface="Times New Roman"/>
                <a:cs typeface="Times New Roman"/>
              </a:rPr>
              <a:t>Angle </a:t>
            </a:r>
            <a:r>
              <a:rPr lang="nl-BE" dirty="0" smtClean="0">
                <a:latin typeface="Times New Roman"/>
                <a:cs typeface="Times New Roman"/>
              </a:rPr>
              <a:t>:</a:t>
            </a:r>
            <a:r>
              <a:rPr lang="nl-BE" b="1" dirty="0" smtClean="0">
                <a:latin typeface="Times New Roman"/>
                <a:cs typeface="Times New Roman"/>
              </a:rPr>
              <a:t> </a:t>
            </a:r>
            <a:r>
              <a:rPr lang="nl-BE" i="1" dirty="0" smtClean="0">
                <a:latin typeface="Times New Roman"/>
                <a:cs typeface="Times New Roman"/>
              </a:rPr>
              <a:t>Sekiro </a:t>
            </a:r>
            <a:r>
              <a:rPr lang="nl-BE" dirty="0" smtClean="0">
                <a:latin typeface="Times New Roman"/>
                <a:cs typeface="Times New Roman"/>
              </a:rPr>
              <a:t>est-il trop difficile ?</a:t>
            </a:r>
          </a:p>
          <a:p>
            <a:pPr algn="just"/>
            <a:endParaRPr lang="nl-BE" dirty="0" smtClean="0">
              <a:latin typeface="Times New Roman"/>
              <a:cs typeface="Times New Roman"/>
            </a:endParaRPr>
          </a:p>
          <a:p>
            <a:pPr algn="just"/>
            <a:r>
              <a:rPr lang="nl-BE" b="1" dirty="0" smtClean="0">
                <a:latin typeface="Times New Roman"/>
                <a:cs typeface="Times New Roman"/>
              </a:rPr>
              <a:t>Narration </a:t>
            </a:r>
            <a:r>
              <a:rPr lang="nl-BE" dirty="0" smtClean="0">
                <a:latin typeface="Times New Roman"/>
                <a:cs typeface="Times New Roman"/>
              </a:rPr>
              <a:t>de séquences de jeu et </a:t>
            </a:r>
            <a:r>
              <a:rPr lang="nl-BE" b="1" dirty="0" smtClean="0">
                <a:latin typeface="Times New Roman"/>
                <a:cs typeface="Times New Roman"/>
              </a:rPr>
              <a:t>interviews </a:t>
            </a:r>
            <a:r>
              <a:rPr lang="nl-BE" dirty="0" smtClean="0">
                <a:latin typeface="Times New Roman"/>
                <a:cs typeface="Times New Roman"/>
              </a:rPr>
              <a:t>de journalistes spécialisés</a:t>
            </a:r>
          </a:p>
          <a:p>
            <a:pPr algn="just"/>
            <a:endParaRPr lang="nl-BE" dirty="0" smtClean="0">
              <a:latin typeface="Times New Roman"/>
              <a:cs typeface="Times New Roman"/>
            </a:endParaRPr>
          </a:p>
          <a:p>
            <a:pPr algn="just"/>
            <a:r>
              <a:rPr lang="nl-BE" dirty="0" smtClean="0">
                <a:latin typeface="Times New Roman"/>
                <a:cs typeface="Times New Roman"/>
              </a:rPr>
              <a:t>Angle </a:t>
            </a:r>
            <a:r>
              <a:rPr lang="nl-BE" b="1" dirty="0" smtClean="0">
                <a:latin typeface="Times New Roman"/>
                <a:cs typeface="Times New Roman"/>
              </a:rPr>
              <a:t>narratif </a:t>
            </a:r>
            <a:r>
              <a:rPr lang="nl-BE" dirty="0" smtClean="0">
                <a:latin typeface="Times New Roman"/>
                <a:cs typeface="Times New Roman"/>
              </a:rPr>
              <a:t>et </a:t>
            </a:r>
            <a:r>
              <a:rPr lang="nl-BE" b="1" dirty="0" smtClean="0">
                <a:latin typeface="Times New Roman"/>
                <a:cs typeface="Times New Roman"/>
              </a:rPr>
              <a:t>argumentatif</a:t>
            </a:r>
            <a:r>
              <a:rPr lang="nl-BE" dirty="0" smtClean="0">
                <a:latin typeface="Times New Roman"/>
                <a:cs typeface="Times New Roman"/>
              </a:rPr>
              <a:t> </a:t>
            </a:r>
          </a:p>
          <a:p>
            <a:pPr algn="just"/>
            <a:endParaRPr lang="nl-BE" dirty="0">
              <a:latin typeface="Times New Roman"/>
              <a:cs typeface="Times New Roman"/>
            </a:endParaRPr>
          </a:p>
          <a:p>
            <a:pPr algn="just"/>
            <a:r>
              <a:rPr lang="nl-BE" b="1" dirty="0" smtClean="0">
                <a:latin typeface="Times New Roman"/>
                <a:cs typeface="Times New Roman"/>
              </a:rPr>
              <a:t>Test</a:t>
            </a:r>
            <a:r>
              <a:rPr lang="mr-IN" dirty="0" smtClean="0">
                <a:latin typeface="Times New Roman"/>
                <a:cs typeface="Times New Roman"/>
              </a:rPr>
              <a:t>…</a:t>
            </a:r>
            <a:r>
              <a:rPr lang="nl-BE" b="1" dirty="0" smtClean="0">
                <a:latin typeface="Times New Roman"/>
                <a:cs typeface="Times New Roman"/>
              </a:rPr>
              <a:t> </a:t>
            </a:r>
            <a:r>
              <a:rPr lang="nl-BE" dirty="0" smtClean="0">
                <a:latin typeface="Times New Roman"/>
                <a:cs typeface="Times New Roman"/>
              </a:rPr>
              <a:t>de la difficulté du jeu !</a:t>
            </a:r>
            <a:endParaRPr lang="nl-BE" b="1" dirty="0">
              <a:latin typeface="Times New Roman"/>
              <a:cs typeface="Times New Roman"/>
            </a:endParaRPr>
          </a:p>
        </p:txBody>
      </p:sp>
    </p:spTree>
    <p:extLst>
      <p:ext uri="{BB962C8B-B14F-4D97-AF65-F5344CB8AC3E}">
        <p14:creationId xmlns:p14="http://schemas.microsoft.com/office/powerpoint/2010/main" val="42890605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20000"/>
          </a:blip>
          <a:stretch>
            <a:fillRect/>
          </a:stretch>
        </p:blipFill>
        <p:spPr>
          <a:xfrm>
            <a:off x="-574846" y="0"/>
            <a:ext cx="5106955" cy="6858000"/>
          </a:xfrm>
          <a:prstGeom prst="rect">
            <a:avLst/>
          </a:prstGeom>
        </p:spPr>
      </p:pic>
      <p:pic>
        <p:nvPicPr>
          <p:cNvPr id="4" name="Espace réservé du contenu 3"/>
          <p:cNvPicPr>
            <a:picLocks noGrp="1" noChangeAspect="1"/>
          </p:cNvPicPr>
          <p:nvPr>
            <p:ph idx="1"/>
          </p:nvPr>
        </p:nvPicPr>
        <p:blipFill rotWithShape="1">
          <a:blip r:embed="rId3">
            <a:alphaModFix amt="15000"/>
          </a:blip>
          <a:srcRect l="-746" r="80"/>
          <a:stretch/>
        </p:blipFill>
        <p:spPr>
          <a:xfrm>
            <a:off x="4424931" y="-40105"/>
            <a:ext cx="5320647" cy="6998697"/>
          </a:xfrm>
        </p:spPr>
      </p:pic>
      <p:sp>
        <p:nvSpPr>
          <p:cNvPr id="6" name="Rectangle à coins arrondis 5"/>
          <p:cNvSpPr/>
          <p:nvPr/>
        </p:nvSpPr>
        <p:spPr>
          <a:xfrm>
            <a:off x="168463" y="816350"/>
            <a:ext cx="8803436" cy="5701503"/>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7" name="ZoneTexte 6"/>
          <p:cNvSpPr txBox="1"/>
          <p:nvPr/>
        </p:nvSpPr>
        <p:spPr>
          <a:xfrm>
            <a:off x="401726" y="1049595"/>
            <a:ext cx="8384290" cy="5324535"/>
          </a:xfrm>
          <a:prstGeom prst="rect">
            <a:avLst/>
          </a:prstGeom>
          <a:noFill/>
        </p:spPr>
        <p:txBody>
          <a:bodyPr wrap="square" rtlCol="0">
            <a:spAutoFit/>
          </a:bodyPr>
          <a:lstStyle/>
          <a:p>
            <a:pPr algn="just"/>
            <a:r>
              <a:rPr lang="fr-FR" sz="2000" b="1" dirty="0" smtClean="0">
                <a:latin typeface="Times New Roman"/>
                <a:cs typeface="Times New Roman"/>
              </a:rPr>
              <a:t>Le « test » dans la presse jeu vidéo </a:t>
            </a:r>
            <a:r>
              <a:rPr lang="fr-FR" sz="2000" dirty="0" smtClean="0">
                <a:latin typeface="Times New Roman"/>
                <a:cs typeface="Times New Roman"/>
              </a:rPr>
              <a:t>: une </a:t>
            </a:r>
            <a:r>
              <a:rPr lang="fr-FR" sz="2000" dirty="0">
                <a:latin typeface="Times New Roman"/>
                <a:ea typeface="ＭＳ 明朝"/>
              </a:rPr>
              <a:t>évaluation, la plupart du temps publiée en synchronie avec la sortie commerciale de l’œuvre, qui s’attache à juger de sa qualité</a:t>
            </a:r>
            <a:r>
              <a:rPr lang="fr-FR" sz="2000" dirty="0" smtClean="0">
                <a:latin typeface="Times New Roman"/>
                <a:ea typeface="ＭＳ 明朝"/>
              </a:rPr>
              <a:t>.</a:t>
            </a:r>
          </a:p>
          <a:p>
            <a:pPr algn="just"/>
            <a:endParaRPr lang="fr-FR" sz="2000" dirty="0">
              <a:latin typeface="Times New Roman"/>
              <a:ea typeface="ＭＳ 明朝"/>
            </a:endParaRPr>
          </a:p>
          <a:p>
            <a:pPr algn="just"/>
            <a:r>
              <a:rPr lang="fr-FR" sz="2000" b="1" dirty="0" smtClean="0">
                <a:latin typeface="Times New Roman"/>
                <a:ea typeface="ＭＳ 明朝"/>
              </a:rPr>
              <a:t>Dans </a:t>
            </a:r>
            <a:r>
              <a:rPr lang="fr-FR" sz="2000" b="1" i="1" dirty="0" smtClean="0">
                <a:latin typeface="Times New Roman"/>
                <a:ea typeface="ＭＳ 明朝"/>
              </a:rPr>
              <a:t>Tilt </a:t>
            </a:r>
            <a:r>
              <a:rPr lang="fr-FR" sz="2000" dirty="0" smtClean="0">
                <a:latin typeface="Times New Roman"/>
                <a:ea typeface="ＭＳ 明朝"/>
              </a:rPr>
              <a:t>(septembre 1982)</a:t>
            </a:r>
            <a:r>
              <a:rPr lang="fr-FR" sz="2000" b="1" dirty="0" smtClean="0">
                <a:latin typeface="Times New Roman"/>
                <a:ea typeface="ＭＳ 明朝"/>
              </a:rPr>
              <a:t>, au départ </a:t>
            </a:r>
            <a:r>
              <a:rPr lang="fr-FR" sz="2000" dirty="0" smtClean="0">
                <a:latin typeface="Times New Roman"/>
                <a:ea typeface="ＭＳ 明朝"/>
              </a:rPr>
              <a:t>: </a:t>
            </a:r>
            <a:r>
              <a:rPr lang="fr-FR" sz="2000" dirty="0">
                <a:latin typeface="Times New Roman"/>
                <a:ea typeface="ＭＳ 明朝"/>
              </a:rPr>
              <a:t>vérifier l’exécution du programme et </a:t>
            </a:r>
            <a:r>
              <a:rPr lang="fr-FR" sz="2000" dirty="0" smtClean="0">
                <a:latin typeface="Times New Roman"/>
                <a:ea typeface="ＭＳ 明朝"/>
              </a:rPr>
              <a:t>expliquer </a:t>
            </a:r>
            <a:r>
              <a:rPr lang="fr-FR" sz="2000" dirty="0">
                <a:latin typeface="Times New Roman"/>
                <a:ea typeface="ＭＳ 明朝"/>
              </a:rPr>
              <a:t>ses </a:t>
            </a:r>
            <a:r>
              <a:rPr lang="fr-FR" sz="2000" dirty="0" smtClean="0">
                <a:latin typeface="Times New Roman"/>
                <a:ea typeface="ＭＳ 明朝"/>
              </a:rPr>
              <a:t>règles (la </a:t>
            </a:r>
            <a:r>
              <a:rPr lang="fr-FR" sz="2000" dirty="0">
                <a:latin typeface="Times New Roman"/>
                <a:ea typeface="ＭＳ 明朝"/>
              </a:rPr>
              <a:t>revue </a:t>
            </a:r>
            <a:r>
              <a:rPr lang="fr-FR" sz="2000" dirty="0" smtClean="0">
                <a:latin typeface="Times New Roman"/>
                <a:ea typeface="ＭＳ 明朝"/>
              </a:rPr>
              <a:t>revêt </a:t>
            </a:r>
            <a:r>
              <a:rPr lang="fr-FR" sz="2000" dirty="0">
                <a:latin typeface="Times New Roman"/>
                <a:ea typeface="ＭＳ 明朝"/>
              </a:rPr>
              <a:t>le rôle d’une notice ou d’un manuel de </a:t>
            </a:r>
            <a:r>
              <a:rPr lang="fr-FR" sz="2000" dirty="0" smtClean="0">
                <a:latin typeface="Times New Roman"/>
                <a:ea typeface="ＭＳ 明朝"/>
              </a:rPr>
              <a:t>découverte). Rubrique « </a:t>
            </a:r>
            <a:r>
              <a:rPr lang="fr-FR" sz="2000" b="1" dirty="0" smtClean="0">
                <a:latin typeface="Times New Roman"/>
                <a:ea typeface="ＭＳ 明朝"/>
              </a:rPr>
              <a:t>Tubes</a:t>
            </a:r>
            <a:r>
              <a:rPr lang="fr-FR" sz="2000" dirty="0" smtClean="0">
                <a:latin typeface="Times New Roman"/>
                <a:ea typeface="ＭＳ 明朝"/>
              </a:rPr>
              <a:t> ».</a:t>
            </a:r>
          </a:p>
          <a:p>
            <a:pPr algn="just"/>
            <a:endParaRPr lang="fr-FR" sz="2000" dirty="0" smtClean="0">
              <a:latin typeface="Times New Roman"/>
              <a:ea typeface="ＭＳ 明朝"/>
            </a:endParaRPr>
          </a:p>
          <a:p>
            <a:pPr algn="just"/>
            <a:r>
              <a:rPr lang="fr-FR" sz="2000" b="1" dirty="0" smtClean="0">
                <a:latin typeface="Times New Roman"/>
                <a:ea typeface="ＭＳ 明朝"/>
              </a:rPr>
              <a:t>Par la suite </a:t>
            </a:r>
            <a:r>
              <a:rPr lang="fr-FR" sz="2000" dirty="0" smtClean="0">
                <a:latin typeface="Times New Roman"/>
                <a:ea typeface="ＭＳ 明朝"/>
              </a:rPr>
              <a:t>: Les tests s’agrémentent de critères avant tout centrés autour de la </a:t>
            </a:r>
            <a:r>
              <a:rPr lang="fr-FR" sz="2000" b="1" dirty="0" smtClean="0">
                <a:latin typeface="Times New Roman"/>
                <a:ea typeface="ＭＳ 明朝"/>
              </a:rPr>
              <a:t>technique</a:t>
            </a:r>
            <a:r>
              <a:rPr lang="fr-FR" sz="2000" dirty="0" smtClean="0">
                <a:latin typeface="Times New Roman"/>
                <a:ea typeface="ＭＳ 明朝"/>
              </a:rPr>
              <a:t> (</a:t>
            </a:r>
            <a:r>
              <a:rPr lang="fr-FR" sz="2000" dirty="0" err="1" smtClean="0">
                <a:latin typeface="Times New Roman"/>
                <a:ea typeface="ＭＳ 明朝"/>
              </a:rPr>
              <a:t>Trajkov</a:t>
            </a:r>
            <a:r>
              <a:rPr lang="fr-FR" sz="2000" dirty="0" smtClean="0">
                <a:latin typeface="Times New Roman"/>
                <a:ea typeface="ＭＳ 明朝"/>
              </a:rPr>
              <a:t>, 2016 ; </a:t>
            </a:r>
            <a:r>
              <a:rPr lang="fr-FR" sz="2000" dirty="0" err="1" smtClean="0">
                <a:latin typeface="Times New Roman"/>
                <a:ea typeface="ＭＳ 明朝"/>
                <a:cs typeface="Times New Roman"/>
              </a:rPr>
              <a:t>Ammouche</a:t>
            </a:r>
            <a:r>
              <a:rPr lang="fr-FR" sz="2000" dirty="0" smtClean="0">
                <a:latin typeface="Times New Roman"/>
                <a:ea typeface="ＭＳ 明朝"/>
                <a:cs typeface="Times New Roman"/>
              </a:rPr>
              <a:t>, 2016)</a:t>
            </a:r>
            <a:r>
              <a:rPr lang="fr-BE" sz="2000" dirty="0" smtClean="0">
                <a:latin typeface="Times New Roman"/>
                <a:cs typeface="Times New Roman"/>
              </a:rPr>
              <a:t> : les graphismes</a:t>
            </a:r>
            <a:r>
              <a:rPr lang="fr-FR" sz="2000" dirty="0" smtClean="0">
                <a:latin typeface="Times New Roman"/>
                <a:ea typeface="ＭＳ 明朝"/>
                <a:cs typeface="Times New Roman"/>
              </a:rPr>
              <a:t> (presse annonciatrice des « lendemains qui chantent » - </a:t>
            </a:r>
            <a:r>
              <a:rPr lang="fr-FR" sz="2000" dirty="0" err="1" smtClean="0">
                <a:latin typeface="Times New Roman"/>
                <a:ea typeface="ＭＳ 明朝"/>
                <a:cs typeface="Times New Roman"/>
              </a:rPr>
              <a:t>Triclot</a:t>
            </a:r>
            <a:r>
              <a:rPr lang="fr-FR" sz="2000" dirty="0" smtClean="0">
                <a:latin typeface="Times New Roman"/>
                <a:ea typeface="ＭＳ 明朝"/>
                <a:cs typeface="Times New Roman"/>
              </a:rPr>
              <a:t>, 2016).</a:t>
            </a:r>
          </a:p>
          <a:p>
            <a:pPr algn="just"/>
            <a:endParaRPr lang="fr-FR" sz="2000" dirty="0">
              <a:latin typeface="Times New Roman"/>
              <a:ea typeface="ＭＳ 明朝"/>
              <a:cs typeface="Times New Roman"/>
            </a:endParaRPr>
          </a:p>
          <a:p>
            <a:pPr algn="just"/>
            <a:r>
              <a:rPr lang="fr-FR" sz="2000" dirty="0" smtClean="0">
                <a:latin typeface="Times New Roman"/>
                <a:cs typeface="Times New Roman"/>
              </a:rPr>
              <a:t> </a:t>
            </a:r>
            <a:r>
              <a:rPr lang="fr-FR" sz="2000" b="1" dirty="0" smtClean="0">
                <a:latin typeface="Times New Roman"/>
                <a:cs typeface="Times New Roman"/>
              </a:rPr>
              <a:t>Petit-à-petit </a:t>
            </a:r>
            <a:r>
              <a:rPr lang="fr-FR" sz="2000" dirty="0" smtClean="0">
                <a:latin typeface="Times New Roman"/>
                <a:cs typeface="Times New Roman"/>
              </a:rPr>
              <a:t>: Les grilles d’évaluation s’étoffent, mais les critères restent attachés à des </a:t>
            </a:r>
            <a:r>
              <a:rPr lang="fr-FR" sz="2000" b="1" dirty="0" smtClean="0">
                <a:latin typeface="Times New Roman"/>
                <a:cs typeface="Times New Roman"/>
              </a:rPr>
              <a:t>éléments techniques </a:t>
            </a:r>
            <a:r>
              <a:rPr lang="fr-FR" sz="2000" dirty="0" smtClean="0">
                <a:latin typeface="Times New Roman"/>
                <a:cs typeface="Times New Roman"/>
              </a:rPr>
              <a:t>(maniabilité, durée de vie, bruitages</a:t>
            </a:r>
            <a:r>
              <a:rPr lang="mr-IN" sz="2000" dirty="0" smtClean="0">
                <a:latin typeface="Times New Roman"/>
                <a:cs typeface="Times New Roman"/>
              </a:rPr>
              <a:t>…</a:t>
            </a:r>
            <a:r>
              <a:rPr lang="nl-BE" sz="2000" dirty="0" smtClean="0">
                <a:latin typeface="Times New Roman"/>
                <a:cs typeface="Times New Roman"/>
              </a:rPr>
              <a:t>). Certains titres développent cependant</a:t>
            </a:r>
            <a:r>
              <a:rPr lang="fr-FR" sz="2000" dirty="0" smtClean="0">
                <a:latin typeface="Times New Roman"/>
                <a:cs typeface="Times New Roman"/>
              </a:rPr>
              <a:t> leurs propres indices d’évaluation, mais ils restent minoritaires (ex. la « psychologie des personnages » dans </a:t>
            </a:r>
            <a:r>
              <a:rPr lang="fr-FR" sz="2000" i="1" dirty="0" err="1" smtClean="0">
                <a:latin typeface="Times New Roman"/>
                <a:cs typeface="Times New Roman"/>
              </a:rPr>
              <a:t>Gameplay</a:t>
            </a:r>
            <a:r>
              <a:rPr lang="fr-FR" sz="2000" i="1" dirty="0" smtClean="0">
                <a:latin typeface="Times New Roman"/>
                <a:cs typeface="Times New Roman"/>
              </a:rPr>
              <a:t> RPG</a:t>
            </a:r>
            <a:r>
              <a:rPr lang="fr-FR" sz="2000" dirty="0" smtClean="0">
                <a:latin typeface="Times New Roman"/>
                <a:cs typeface="Times New Roman"/>
              </a:rPr>
              <a:t>, à partir de 2000).</a:t>
            </a:r>
            <a:endParaRPr lang="fr-FR" sz="2000" dirty="0">
              <a:latin typeface="Times New Roman"/>
              <a:cs typeface="Times New Roman"/>
            </a:endParaRPr>
          </a:p>
        </p:txBody>
      </p:sp>
    </p:spTree>
    <p:extLst>
      <p:ext uri="{BB962C8B-B14F-4D97-AF65-F5344CB8AC3E}">
        <p14:creationId xmlns:p14="http://schemas.microsoft.com/office/powerpoint/2010/main" val="29536895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srcRect l="-2329" r="-2329"/>
          <a:stretch>
            <a:fillRect/>
          </a:stretch>
        </p:blipFill>
        <p:spPr>
          <a:xfrm>
            <a:off x="-438484" y="0"/>
            <a:ext cx="12490133" cy="6869092"/>
          </a:xfrm>
        </p:spPr>
      </p:pic>
      <p:pic>
        <p:nvPicPr>
          <p:cNvPr id="5" name="Image 4" descr="Capture d’écran 2019-10-04 à 16.4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63" y="301124"/>
            <a:ext cx="6454267" cy="1514777"/>
          </a:xfrm>
          <a:prstGeom prst="rect">
            <a:avLst/>
          </a:prstGeom>
          <a:ln>
            <a:solidFill>
              <a:srgbClr val="000000"/>
            </a:solidFill>
          </a:ln>
        </p:spPr>
      </p:pic>
      <p:pic>
        <p:nvPicPr>
          <p:cNvPr id="8" name="Image 7" descr="Audureau angle généraliste ne pas parler de la technique Pixels vs JVC Antistar.png"/>
          <p:cNvPicPr>
            <a:picLocks noChangeAspect="1"/>
          </p:cNvPicPr>
          <p:nvPr/>
        </p:nvPicPr>
        <p:blipFill rotWithShape="1">
          <a:blip r:embed="rId4">
            <a:extLst>
              <a:ext uri="{28A0092B-C50C-407E-A947-70E740481C1C}">
                <a14:useLocalDpi xmlns:a14="http://schemas.microsoft.com/office/drawing/2010/main" val="0"/>
              </a:ext>
            </a:extLst>
          </a:blip>
          <a:srcRect t="11891" b="6400"/>
          <a:stretch/>
        </p:blipFill>
        <p:spPr>
          <a:xfrm>
            <a:off x="3328729" y="1986230"/>
            <a:ext cx="3302001" cy="4796537"/>
          </a:xfrm>
          <a:prstGeom prst="rect">
            <a:avLst/>
          </a:prstGeom>
          <a:ln>
            <a:solidFill>
              <a:srgbClr val="000000"/>
            </a:solidFill>
          </a:ln>
        </p:spPr>
      </p:pic>
      <p:pic>
        <p:nvPicPr>
          <p:cNvPr id="9" name="Image 8" descr="Audureau angle généraliste ne pas parler de la technique 2 Pixels.png"/>
          <p:cNvPicPr>
            <a:picLocks noChangeAspect="1"/>
          </p:cNvPicPr>
          <p:nvPr/>
        </p:nvPicPr>
        <p:blipFill rotWithShape="1">
          <a:blip r:embed="rId5">
            <a:extLst>
              <a:ext uri="{28A0092B-C50C-407E-A947-70E740481C1C}">
                <a14:useLocalDpi xmlns:a14="http://schemas.microsoft.com/office/drawing/2010/main" val="0"/>
              </a:ext>
            </a:extLst>
          </a:blip>
          <a:srcRect t="13645" b="22222"/>
          <a:stretch/>
        </p:blipFill>
        <p:spPr>
          <a:xfrm>
            <a:off x="-37437" y="2932666"/>
            <a:ext cx="3236184" cy="3689685"/>
          </a:xfrm>
          <a:prstGeom prst="rect">
            <a:avLst/>
          </a:prstGeom>
          <a:ln>
            <a:solidFill>
              <a:srgbClr val="000000"/>
            </a:solidFill>
          </a:ln>
        </p:spPr>
      </p:pic>
      <p:pic>
        <p:nvPicPr>
          <p:cNvPr id="10" name="Image 9" descr="Capture d’écran 2019-10-04 à 16.54.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7" y="1986230"/>
            <a:ext cx="3241232" cy="681345"/>
          </a:xfrm>
          <a:prstGeom prst="rect">
            <a:avLst/>
          </a:prstGeom>
          <a:ln>
            <a:solidFill>
              <a:srgbClr val="000000"/>
            </a:solidFill>
          </a:ln>
        </p:spPr>
      </p:pic>
      <p:sp>
        <p:nvSpPr>
          <p:cNvPr id="11" name="Rectangle à coins arrondis 10"/>
          <p:cNvSpPr/>
          <p:nvPr/>
        </p:nvSpPr>
        <p:spPr>
          <a:xfrm>
            <a:off x="6844631" y="301124"/>
            <a:ext cx="4491789" cy="97167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12" name="Titre 1"/>
          <p:cNvSpPr>
            <a:spLocks noGrp="1"/>
          </p:cNvSpPr>
          <p:nvPr>
            <p:ph type="title"/>
          </p:nvPr>
        </p:nvSpPr>
        <p:spPr>
          <a:xfrm>
            <a:off x="6844631" y="301124"/>
            <a:ext cx="4491789" cy="971679"/>
          </a:xfrm>
        </p:spPr>
        <p:txBody>
          <a:bodyPr>
            <a:normAutofit fontScale="90000"/>
          </a:bodyPr>
          <a:lstStyle/>
          <a:p>
            <a:r>
              <a:rPr lang="fr-FR" sz="3000" i="1" dirty="0" smtClean="0"/>
              <a:t>Pixels </a:t>
            </a:r>
            <a:r>
              <a:rPr lang="fr-FR" sz="3000" dirty="0" smtClean="0"/>
              <a:t>:  un postulat généraliste et des notes parodiques</a:t>
            </a:r>
            <a:endParaRPr lang="fr-FR" sz="3000" i="1" dirty="0"/>
          </a:p>
        </p:txBody>
      </p:sp>
      <p:pic>
        <p:nvPicPr>
          <p:cNvPr id="2" name="Image 1" descr="Audureau nos notes sont des parodies de notes Fifa réponse aux lecteurs.png"/>
          <p:cNvPicPr>
            <a:picLocks noChangeAspect="1"/>
          </p:cNvPicPr>
          <p:nvPr/>
        </p:nvPicPr>
        <p:blipFill rotWithShape="1">
          <a:blip r:embed="rId7">
            <a:extLst>
              <a:ext uri="{28A0092B-C50C-407E-A947-70E740481C1C}">
                <a14:useLocalDpi xmlns:a14="http://schemas.microsoft.com/office/drawing/2010/main" val="0"/>
              </a:ext>
            </a:extLst>
          </a:blip>
          <a:srcRect t="67654" b="12671"/>
          <a:stretch/>
        </p:blipFill>
        <p:spPr>
          <a:xfrm>
            <a:off x="6844631" y="1684422"/>
            <a:ext cx="3946619" cy="1380458"/>
          </a:xfrm>
          <a:prstGeom prst="rect">
            <a:avLst/>
          </a:prstGeom>
          <a:ln>
            <a:solidFill>
              <a:schemeClr val="tx1"/>
            </a:solidFill>
          </a:ln>
        </p:spPr>
      </p:pic>
    </p:spTree>
    <p:extLst>
      <p:ext uri="{BB962C8B-B14F-4D97-AF65-F5344CB8AC3E}">
        <p14:creationId xmlns:p14="http://schemas.microsoft.com/office/powerpoint/2010/main" val="29247542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32000"/>
          </a:blip>
          <a:stretch>
            <a:fillRect/>
          </a:stretch>
        </p:blipFill>
        <p:spPr>
          <a:xfrm>
            <a:off x="4496643" y="-12958"/>
            <a:ext cx="5153219" cy="6870958"/>
          </a:xfrm>
          <a:prstGeom prst="rect">
            <a:avLst/>
          </a:prstGeom>
        </p:spPr>
      </p:pic>
      <p:pic>
        <p:nvPicPr>
          <p:cNvPr id="4" name="Espace réservé du contenu 3"/>
          <p:cNvPicPr>
            <a:picLocks noGrp="1" noChangeAspect="1"/>
          </p:cNvPicPr>
          <p:nvPr>
            <p:ph idx="1"/>
          </p:nvPr>
        </p:nvPicPr>
        <p:blipFill rotWithShape="1">
          <a:blip r:embed="rId3">
            <a:alphaModFix amt="34000"/>
          </a:blip>
          <a:srcRect l="-320" r="299"/>
          <a:stretch/>
        </p:blipFill>
        <p:spPr>
          <a:xfrm>
            <a:off x="-634979" y="0"/>
            <a:ext cx="5144582" cy="6858000"/>
          </a:xfrm>
        </p:spPr>
      </p:pic>
      <p:sp>
        <p:nvSpPr>
          <p:cNvPr id="7" name="Rectangle à coins arrondis 6"/>
          <p:cNvSpPr/>
          <p:nvPr/>
        </p:nvSpPr>
        <p:spPr>
          <a:xfrm>
            <a:off x="6104035" y="4839369"/>
            <a:ext cx="3080070" cy="1735362"/>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8" name="ZoneTexte 7"/>
          <p:cNvSpPr txBox="1"/>
          <p:nvPr/>
        </p:nvSpPr>
        <p:spPr>
          <a:xfrm>
            <a:off x="6063931" y="4999521"/>
            <a:ext cx="3112704" cy="2092881"/>
          </a:xfrm>
          <a:prstGeom prst="rect">
            <a:avLst/>
          </a:prstGeom>
          <a:noFill/>
        </p:spPr>
        <p:txBody>
          <a:bodyPr wrap="square" rtlCol="0">
            <a:spAutoFit/>
          </a:bodyPr>
          <a:lstStyle/>
          <a:p>
            <a:pPr marL="285750" indent="-285750" algn="just">
              <a:buFont typeface="Arial"/>
              <a:buChar char="•"/>
            </a:pPr>
            <a:r>
              <a:rPr lang="fr-BE" sz="1500" b="1" dirty="0" smtClean="0">
                <a:latin typeface="Times New Roman"/>
                <a:cs typeface="Times New Roman"/>
              </a:rPr>
              <a:t>Dr. Loser, « Dr. Loser teste Bioshock 2 », </a:t>
            </a:r>
            <a:r>
              <a:rPr lang="fr-BE" sz="1500" b="1" i="1" dirty="0" smtClean="0">
                <a:latin typeface="Times New Roman"/>
                <a:cs typeface="Times New Roman"/>
              </a:rPr>
              <a:t>NoFrag</a:t>
            </a:r>
            <a:r>
              <a:rPr lang="fr-BE" sz="1500" b="1" dirty="0" smtClean="0">
                <a:latin typeface="Times New Roman"/>
                <a:cs typeface="Times New Roman"/>
              </a:rPr>
              <a:t> [en ligne], 13 février 2010</a:t>
            </a:r>
          </a:p>
          <a:p>
            <a:pPr marL="285750" indent="-285750" algn="just">
              <a:buFont typeface="Arial"/>
              <a:buChar char="•"/>
            </a:pPr>
            <a:r>
              <a:rPr lang="fr-BE" sz="1500" b="1" dirty="0" smtClean="0">
                <a:latin typeface="Times New Roman"/>
                <a:cs typeface="Times New Roman"/>
              </a:rPr>
              <a:t>DELAHAYE Sébastien, </a:t>
            </a:r>
            <a:br>
              <a:rPr lang="fr-BE" sz="1500" b="1" dirty="0" smtClean="0">
                <a:latin typeface="Times New Roman"/>
                <a:cs typeface="Times New Roman"/>
              </a:rPr>
            </a:br>
            <a:r>
              <a:rPr lang="fr-BE" sz="1500" b="1" dirty="0" smtClean="0">
                <a:latin typeface="Times New Roman"/>
                <a:cs typeface="Times New Roman"/>
              </a:rPr>
              <a:t>« Destiny 2 </a:t>
            </a:r>
            <a:r>
              <a:rPr lang="mr-IN" sz="1500" b="1" dirty="0" smtClean="0">
                <a:latin typeface="Times New Roman"/>
                <a:cs typeface="Times New Roman"/>
              </a:rPr>
              <a:t>–</a:t>
            </a:r>
            <a:r>
              <a:rPr lang="fr-BE" sz="1500" b="1" dirty="0" smtClean="0">
                <a:latin typeface="Times New Roman"/>
                <a:cs typeface="Times New Roman"/>
              </a:rPr>
              <a:t> Notes de mise à jour », </a:t>
            </a:r>
            <a:r>
              <a:rPr lang="fr-BE" sz="1500" b="1" i="1" dirty="0" smtClean="0">
                <a:latin typeface="Times New Roman"/>
                <a:cs typeface="Times New Roman"/>
              </a:rPr>
              <a:t>CPC </a:t>
            </a:r>
            <a:r>
              <a:rPr lang="fr-BE" sz="1500" b="1" dirty="0" smtClean="0">
                <a:latin typeface="Times New Roman"/>
                <a:cs typeface="Times New Roman"/>
              </a:rPr>
              <a:t>367, octobre 2017</a:t>
            </a:r>
          </a:p>
          <a:p>
            <a:pPr algn="just"/>
            <a:r>
              <a:rPr lang="fr-BE" sz="2000" dirty="0">
                <a:latin typeface="Times New Roman"/>
                <a:cs typeface="Times New Roman"/>
              </a:rPr>
              <a:t>  </a:t>
            </a:r>
            <a:r>
              <a:rPr lang="nl-BE" sz="2000" dirty="0" smtClean="0">
                <a:latin typeface="Times New Roman"/>
                <a:cs typeface="Times New Roman"/>
              </a:rPr>
              <a:t> </a:t>
            </a:r>
          </a:p>
          <a:p>
            <a:pPr algn="just"/>
            <a:endParaRPr lang="nl-BE" sz="2000" b="1" dirty="0">
              <a:latin typeface="Times New Roman"/>
              <a:cs typeface="Times New Roman"/>
            </a:endParaRPr>
          </a:p>
        </p:txBody>
      </p:sp>
      <p:pic>
        <p:nvPicPr>
          <p:cNvPr id="10" name="Image 9" descr="Capture d’écran 2019-10-09 à 15.40.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8" y="4224150"/>
            <a:ext cx="5815263" cy="2633850"/>
          </a:xfrm>
          <a:prstGeom prst="rect">
            <a:avLst/>
          </a:prstGeom>
          <a:ln>
            <a:solidFill>
              <a:srgbClr val="000000"/>
            </a:solidFill>
          </a:ln>
        </p:spPr>
      </p:pic>
      <p:pic>
        <p:nvPicPr>
          <p:cNvPr id="11" name="Image 10" descr="Capture d’écran 2019-10-09 à 15.43.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828" y="3033944"/>
            <a:ext cx="5815263" cy="1043158"/>
          </a:xfrm>
          <a:prstGeom prst="rect">
            <a:avLst/>
          </a:prstGeom>
          <a:ln>
            <a:solidFill>
              <a:srgbClr val="000000"/>
            </a:solidFill>
          </a:ln>
        </p:spPr>
      </p:pic>
      <p:pic>
        <p:nvPicPr>
          <p:cNvPr id="12" name="Image 11" descr="Bioshock 2, c'est comme le premier en moins réussi.png"/>
          <p:cNvPicPr>
            <a:picLocks noChangeAspect="1"/>
          </p:cNvPicPr>
          <p:nvPr/>
        </p:nvPicPr>
        <p:blipFill rotWithShape="1">
          <a:blip r:embed="rId6">
            <a:extLst>
              <a:ext uri="{28A0092B-C50C-407E-A947-70E740481C1C}">
                <a14:useLocalDpi xmlns:a14="http://schemas.microsoft.com/office/drawing/2010/main" val="0"/>
              </a:ext>
            </a:extLst>
          </a:blip>
          <a:srcRect t="20999"/>
          <a:stretch/>
        </p:blipFill>
        <p:spPr>
          <a:xfrm>
            <a:off x="181828" y="4"/>
            <a:ext cx="5826025" cy="2874212"/>
          </a:xfrm>
          <a:prstGeom prst="rect">
            <a:avLst/>
          </a:prstGeom>
          <a:ln>
            <a:solidFill>
              <a:srgbClr val="000000"/>
            </a:solidFill>
          </a:ln>
        </p:spPr>
      </p:pic>
    </p:spTree>
    <p:extLst>
      <p:ext uri="{BB962C8B-B14F-4D97-AF65-F5344CB8AC3E}">
        <p14:creationId xmlns:p14="http://schemas.microsoft.com/office/powerpoint/2010/main" val="11424320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25000"/>
          </a:blip>
          <a:srcRect t="10948" b="10948"/>
          <a:stretch>
            <a:fillRect/>
          </a:stretch>
        </p:blipFill>
        <p:spPr>
          <a:xfrm>
            <a:off x="-2807370" y="0"/>
            <a:ext cx="12640119" cy="6951579"/>
          </a:xfrm>
        </p:spPr>
      </p:pic>
      <p:sp>
        <p:nvSpPr>
          <p:cNvPr id="7" name="Rectangle à coins arrondis 6"/>
          <p:cNvSpPr/>
          <p:nvPr/>
        </p:nvSpPr>
        <p:spPr>
          <a:xfrm>
            <a:off x="3221788" y="347587"/>
            <a:ext cx="2366210"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6" name="Titre 1"/>
          <p:cNvSpPr txBox="1">
            <a:spLocks/>
          </p:cNvSpPr>
          <p:nvPr/>
        </p:nvSpPr>
        <p:spPr>
          <a:xfrm>
            <a:off x="155095" y="5124"/>
            <a:ext cx="854507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000" dirty="0" smtClean="0"/>
              <a:t>Conclusion</a:t>
            </a:r>
            <a:endParaRPr lang="fr-FR" sz="3000" dirty="0"/>
          </a:p>
        </p:txBody>
      </p:sp>
      <p:sp>
        <p:nvSpPr>
          <p:cNvPr id="8" name="Rectangle à coins arrondis 7"/>
          <p:cNvSpPr/>
          <p:nvPr/>
        </p:nvSpPr>
        <p:spPr>
          <a:xfrm>
            <a:off x="155095" y="1042737"/>
            <a:ext cx="8803436" cy="5654841"/>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9" name="ZoneTexte 8"/>
          <p:cNvSpPr txBox="1"/>
          <p:nvPr/>
        </p:nvSpPr>
        <p:spPr>
          <a:xfrm>
            <a:off x="366699" y="1196654"/>
            <a:ext cx="8509931" cy="5324535"/>
          </a:xfrm>
          <a:prstGeom prst="rect">
            <a:avLst/>
          </a:prstGeom>
          <a:noFill/>
        </p:spPr>
        <p:txBody>
          <a:bodyPr wrap="square" rtlCol="0">
            <a:spAutoFit/>
          </a:bodyPr>
          <a:lstStyle/>
          <a:p>
            <a:pPr algn="just"/>
            <a:r>
              <a:rPr lang="nl-BE" sz="2000" dirty="0" smtClean="0">
                <a:latin typeface="Times New Roman"/>
                <a:cs typeface="Times New Roman"/>
              </a:rPr>
              <a:t>Les tests pourvus d’angles originaux comme une forme de </a:t>
            </a:r>
            <a:r>
              <a:rPr lang="nl-BE" sz="2000" b="1" dirty="0" smtClean="0">
                <a:latin typeface="Times New Roman"/>
                <a:cs typeface="Times New Roman"/>
              </a:rPr>
              <a:t>résistance </a:t>
            </a:r>
            <a:r>
              <a:rPr lang="nl-BE" sz="2000" dirty="0" smtClean="0">
                <a:latin typeface="Times New Roman"/>
                <a:cs typeface="Times New Roman"/>
              </a:rPr>
              <a:t>des journalistes spécialisés : détournement d’un cadre générique traditionnel, développement d’un axe précis, refus de détailler son propos</a:t>
            </a:r>
            <a:r>
              <a:rPr lang="mr-IN" sz="2000" dirty="0" smtClean="0">
                <a:latin typeface="Times New Roman"/>
                <a:cs typeface="Times New Roman"/>
              </a:rPr>
              <a:t>…</a:t>
            </a:r>
            <a:r>
              <a:rPr lang="nl-BE" sz="2000" dirty="0" smtClean="0">
                <a:latin typeface="Times New Roman"/>
                <a:cs typeface="Times New Roman"/>
              </a:rPr>
              <a:t> Qu’ils soient </a:t>
            </a:r>
            <a:r>
              <a:rPr lang="nl-BE" sz="2000" b="1" dirty="0" smtClean="0">
                <a:latin typeface="Times New Roman"/>
                <a:cs typeface="Times New Roman"/>
              </a:rPr>
              <a:t>narratifs </a:t>
            </a:r>
            <a:r>
              <a:rPr lang="nl-BE" sz="2000" dirty="0" smtClean="0">
                <a:latin typeface="Times New Roman"/>
                <a:cs typeface="Times New Roman"/>
              </a:rPr>
              <a:t>et/ou </a:t>
            </a:r>
            <a:r>
              <a:rPr lang="nl-BE" sz="2000" b="1" dirty="0" smtClean="0">
                <a:latin typeface="Times New Roman"/>
                <a:cs typeface="Times New Roman"/>
              </a:rPr>
              <a:t>argumentatifs</a:t>
            </a:r>
            <a:r>
              <a:rPr lang="nl-BE" sz="2000" dirty="0" smtClean="0">
                <a:latin typeface="Times New Roman"/>
                <a:cs typeface="Times New Roman"/>
              </a:rPr>
              <a:t>, ces angles jouent avec le langage habituellement prêté au jeu vidéo et transforment la forme-type du test, pour fournir une </a:t>
            </a:r>
            <a:r>
              <a:rPr lang="nl-BE" sz="2000" b="1" dirty="0" smtClean="0">
                <a:latin typeface="Times New Roman"/>
                <a:cs typeface="Times New Roman"/>
              </a:rPr>
              <a:t>valeur ajoutée </a:t>
            </a:r>
            <a:r>
              <a:rPr lang="nl-BE" sz="2000" dirty="0" smtClean="0">
                <a:latin typeface="Times New Roman"/>
                <a:cs typeface="Times New Roman"/>
              </a:rPr>
              <a:t>ou raviver </a:t>
            </a:r>
            <a:r>
              <a:rPr lang="nl-BE" sz="2000" b="1" dirty="0" smtClean="0">
                <a:latin typeface="Times New Roman"/>
                <a:cs typeface="Times New Roman"/>
              </a:rPr>
              <a:t>un goût du journaliste pour son travail</a:t>
            </a:r>
            <a:r>
              <a:rPr lang="nl-BE" sz="2000" dirty="0" smtClean="0">
                <a:latin typeface="Times New Roman"/>
                <a:cs typeface="Times New Roman"/>
              </a:rPr>
              <a:t>.   </a:t>
            </a:r>
          </a:p>
          <a:p>
            <a:pPr algn="just"/>
            <a:endParaRPr lang="nl-BE" sz="2000" dirty="0">
              <a:latin typeface="Times New Roman"/>
              <a:cs typeface="Times New Roman"/>
            </a:endParaRPr>
          </a:p>
          <a:p>
            <a:pPr algn="just"/>
            <a:r>
              <a:rPr lang="nl-BE" sz="2000" dirty="0" smtClean="0">
                <a:latin typeface="Times New Roman"/>
                <a:cs typeface="Times New Roman"/>
              </a:rPr>
              <a:t>Pour reprendre la pensée de De Certeau (1990), fréquemment convoquée au sujet des journalistes (Circama, 2009 ; </a:t>
            </a:r>
            <a:r>
              <a:rPr lang="fr-BE" sz="2000" dirty="0">
                <a:latin typeface="Times New Roman"/>
                <a:cs typeface="Times New Roman"/>
              </a:rPr>
              <a:t>Savard-Fournier, </a:t>
            </a:r>
            <a:r>
              <a:rPr lang="fr-BE" sz="2000" dirty="0" smtClean="0">
                <a:latin typeface="Times New Roman"/>
                <a:cs typeface="Times New Roman"/>
              </a:rPr>
              <a:t>2016), les angles originaux peuvent être envisagés comme des </a:t>
            </a:r>
            <a:r>
              <a:rPr lang="fr-BE" sz="2000" b="1" dirty="0" smtClean="0">
                <a:latin typeface="Times New Roman"/>
                <a:cs typeface="Times New Roman"/>
              </a:rPr>
              <a:t>tactiques </a:t>
            </a:r>
            <a:r>
              <a:rPr lang="fr-BE" sz="2000" dirty="0" smtClean="0">
                <a:latin typeface="Times New Roman"/>
                <a:cs typeface="Times New Roman"/>
              </a:rPr>
              <a:t>des spécialistes en jeu vidéo, qui font </a:t>
            </a:r>
            <a:r>
              <a:rPr lang="nl-BE" sz="2000" dirty="0" smtClean="0">
                <a:latin typeface="Times New Roman"/>
                <a:cs typeface="Times New Roman"/>
              </a:rPr>
              <a:t>face, selon les cas de figure, aux </a:t>
            </a:r>
            <a:r>
              <a:rPr lang="nl-BE" sz="2000" b="1" dirty="0" smtClean="0">
                <a:latin typeface="Times New Roman"/>
                <a:cs typeface="Times New Roman"/>
              </a:rPr>
              <a:t>stratégies </a:t>
            </a:r>
            <a:r>
              <a:rPr lang="nl-BE" sz="2000" dirty="0" smtClean="0">
                <a:latin typeface="Times New Roman"/>
                <a:cs typeface="Times New Roman"/>
              </a:rPr>
              <a:t>de communication de l’industrie vidéoludique, la redondance du processus de test, ou encore l’injonction à décortiquer chaque élément de l’œuvre. </a:t>
            </a:r>
          </a:p>
          <a:p>
            <a:pPr algn="just"/>
            <a:endParaRPr lang="nl-BE" sz="2000" dirty="0">
              <a:latin typeface="Times New Roman"/>
              <a:cs typeface="Times New Roman"/>
            </a:endParaRPr>
          </a:p>
          <a:p>
            <a:pPr algn="just"/>
            <a:r>
              <a:rPr lang="nl-BE" sz="2000" dirty="0" smtClean="0">
                <a:latin typeface="Times New Roman"/>
                <a:cs typeface="Times New Roman"/>
              </a:rPr>
              <a:t>Adopter un angle original symbolise la richesse et la diversité du jeu vidéo, ce qui peut participer à la séduction de certains lecteurs et en rebuter d’autres. Crée une </a:t>
            </a:r>
            <a:r>
              <a:rPr lang="nl-BE" sz="2000" b="1" dirty="0">
                <a:latin typeface="Times New Roman"/>
                <a:cs typeface="Times New Roman"/>
              </a:rPr>
              <a:t>v</a:t>
            </a:r>
            <a:r>
              <a:rPr lang="nl-BE" sz="2000" b="1" dirty="0" smtClean="0">
                <a:latin typeface="Times New Roman"/>
                <a:cs typeface="Times New Roman"/>
              </a:rPr>
              <a:t>aleur ajoutée</a:t>
            </a:r>
            <a:r>
              <a:rPr lang="nl-BE" sz="2000" dirty="0" smtClean="0">
                <a:latin typeface="Times New Roman"/>
                <a:cs typeface="Times New Roman"/>
              </a:rPr>
              <a:t> qui peut aussi bien toucher les lecteurs que les journalistes. </a:t>
            </a:r>
            <a:endParaRPr lang="nl-BE" sz="2000" dirty="0">
              <a:latin typeface="Times New Roman"/>
              <a:cs typeface="Times New Roman"/>
            </a:endParaRPr>
          </a:p>
        </p:txBody>
      </p:sp>
    </p:spTree>
    <p:extLst>
      <p:ext uri="{BB962C8B-B14F-4D97-AF65-F5344CB8AC3E}">
        <p14:creationId xmlns:p14="http://schemas.microsoft.com/office/powerpoint/2010/main" val="21255331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50000"/>
          </a:blip>
          <a:srcRect l="-1140" r="-1140"/>
          <a:stretch>
            <a:fillRect/>
          </a:stretch>
        </p:blipFill>
        <p:spPr>
          <a:xfrm>
            <a:off x="-2158763" y="-285467"/>
            <a:ext cx="13159187" cy="7237046"/>
          </a:xfrm>
        </p:spPr>
      </p:pic>
      <p:sp>
        <p:nvSpPr>
          <p:cNvPr id="5" name="Rectangle à coins arrondis 4"/>
          <p:cNvSpPr/>
          <p:nvPr/>
        </p:nvSpPr>
        <p:spPr>
          <a:xfrm>
            <a:off x="168463" y="589075"/>
            <a:ext cx="8803436" cy="5921335"/>
          </a:xfrm>
          <a:prstGeom prst="roundRect">
            <a:avLst/>
          </a:prstGeom>
          <a:solidFill>
            <a:schemeClr val="bg1">
              <a:alpha val="79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6" name="ZoneTexte 5"/>
          <p:cNvSpPr txBox="1"/>
          <p:nvPr/>
        </p:nvSpPr>
        <p:spPr>
          <a:xfrm>
            <a:off x="428462" y="623214"/>
            <a:ext cx="8384290" cy="5949319"/>
          </a:xfrm>
          <a:prstGeom prst="rect">
            <a:avLst/>
          </a:prstGeom>
          <a:noFill/>
        </p:spPr>
        <p:txBody>
          <a:bodyPr wrap="square" rtlCol="0">
            <a:spAutoFit/>
          </a:bodyPr>
          <a:lstStyle/>
          <a:p>
            <a:pPr algn="ctr"/>
            <a:r>
              <a:rPr lang="nl-BE" sz="2000" b="1" dirty="0" smtClean="0">
                <a:latin typeface="Times New Roman"/>
                <a:cs typeface="Times New Roman"/>
              </a:rPr>
              <a:t>Merci pour votre attention !</a:t>
            </a:r>
          </a:p>
          <a:p>
            <a:pPr algn="just"/>
            <a:r>
              <a:rPr lang="nl-BE" sz="1500" b="1" u="sng" dirty="0" smtClean="0">
                <a:latin typeface="Times New Roman"/>
                <a:cs typeface="Times New Roman"/>
              </a:rPr>
              <a:t>Bibliographie sélective</a:t>
            </a:r>
          </a:p>
          <a:p>
            <a:pPr algn="just"/>
            <a:endParaRPr lang="nl-BE" sz="1500" dirty="0">
              <a:latin typeface="Times New Roman"/>
              <a:cs typeface="Times New Roman"/>
            </a:endParaRPr>
          </a:p>
          <a:p>
            <a:pPr algn="just"/>
            <a:r>
              <a:rPr lang="fr-FR" sz="1200" dirty="0">
                <a:latin typeface="Times New Roman"/>
                <a:cs typeface="Times New Roman"/>
              </a:rPr>
              <a:t>AGNES Yves, </a:t>
            </a:r>
            <a:r>
              <a:rPr lang="fr-FR" sz="1200" i="1" dirty="0">
                <a:latin typeface="Times New Roman"/>
                <a:cs typeface="Times New Roman"/>
              </a:rPr>
              <a:t>Manuel de journalisme</a:t>
            </a:r>
            <a:r>
              <a:rPr lang="fr-FR" sz="1200" dirty="0">
                <a:latin typeface="Times New Roman"/>
                <a:cs typeface="Times New Roman"/>
              </a:rPr>
              <a:t>, La Découverte, 2008. </a:t>
            </a:r>
            <a:endParaRPr lang="fr-BE" sz="1200" dirty="0">
              <a:latin typeface="Times New Roman"/>
              <a:cs typeface="Times New Roman"/>
            </a:endParaRPr>
          </a:p>
          <a:p>
            <a:pPr algn="just"/>
            <a:r>
              <a:rPr lang="fr-FR" sz="1200" dirty="0">
                <a:latin typeface="Times New Roman"/>
                <a:cs typeface="Times New Roman"/>
              </a:rPr>
              <a:t>AMMOUCHE </a:t>
            </a:r>
            <a:r>
              <a:rPr lang="fr-FR" sz="1200" dirty="0" err="1">
                <a:latin typeface="Times New Roman"/>
                <a:cs typeface="Times New Roman"/>
              </a:rPr>
              <a:t>Sélim</a:t>
            </a:r>
            <a:r>
              <a:rPr lang="fr-FR" sz="1200" dirty="0">
                <a:latin typeface="Times New Roman"/>
                <a:cs typeface="Times New Roman"/>
              </a:rPr>
              <a:t>, « Les tests : généalogie, évolution, comparaisons. 2 », Colloque « La presse de jeu vidéo francophone », Université de Liège, 27-28 janvier 2016.</a:t>
            </a:r>
            <a:endParaRPr lang="fr-BE" sz="1200" dirty="0">
              <a:latin typeface="Times New Roman"/>
              <a:cs typeface="Times New Roman"/>
            </a:endParaRPr>
          </a:p>
          <a:p>
            <a:pPr algn="just"/>
            <a:r>
              <a:rPr lang="fr-FR" sz="1200" dirty="0">
                <a:latin typeface="Times New Roman"/>
                <a:cs typeface="Times New Roman"/>
              </a:rPr>
              <a:t>BUFFA Chris, « Opinion : </a:t>
            </a:r>
            <a:r>
              <a:rPr lang="fr-FR" sz="1200" dirty="0" err="1">
                <a:latin typeface="Times New Roman"/>
                <a:cs typeface="Times New Roman"/>
              </a:rPr>
              <a:t>Why</a:t>
            </a:r>
            <a:r>
              <a:rPr lang="fr-FR" sz="1200" dirty="0">
                <a:latin typeface="Times New Roman"/>
                <a:cs typeface="Times New Roman"/>
              </a:rPr>
              <a:t> </a:t>
            </a:r>
            <a:r>
              <a:rPr lang="fr-FR" sz="1200" dirty="0" err="1">
                <a:latin typeface="Times New Roman"/>
                <a:cs typeface="Times New Roman"/>
              </a:rPr>
              <a:t>Videogame</a:t>
            </a:r>
            <a:r>
              <a:rPr lang="fr-FR" sz="1200" dirty="0">
                <a:latin typeface="Times New Roman"/>
                <a:cs typeface="Times New Roman"/>
              </a:rPr>
              <a:t> </a:t>
            </a:r>
            <a:r>
              <a:rPr lang="fr-FR" sz="1200" dirty="0" err="1">
                <a:latin typeface="Times New Roman"/>
                <a:cs typeface="Times New Roman"/>
              </a:rPr>
              <a:t>Journalism</a:t>
            </a:r>
            <a:r>
              <a:rPr lang="fr-FR" sz="1200" dirty="0">
                <a:latin typeface="Times New Roman"/>
                <a:cs typeface="Times New Roman"/>
              </a:rPr>
              <a:t> </a:t>
            </a:r>
            <a:r>
              <a:rPr lang="fr-FR" sz="1200" dirty="0" err="1">
                <a:latin typeface="Times New Roman"/>
                <a:cs typeface="Times New Roman"/>
              </a:rPr>
              <a:t>sucks</a:t>
            </a:r>
            <a:r>
              <a:rPr lang="fr-FR" sz="1200" dirty="0">
                <a:latin typeface="Times New Roman"/>
                <a:cs typeface="Times New Roman"/>
              </a:rPr>
              <a:t> », in </a:t>
            </a:r>
            <a:r>
              <a:rPr lang="fr-FR" sz="1200" i="1" dirty="0">
                <a:latin typeface="Times New Roman"/>
                <a:cs typeface="Times New Roman"/>
              </a:rPr>
              <a:t>Game Daily</a:t>
            </a:r>
            <a:r>
              <a:rPr lang="fr-FR" sz="1200" dirty="0">
                <a:latin typeface="Times New Roman"/>
                <a:cs typeface="Times New Roman"/>
              </a:rPr>
              <a:t>, [en ligne</a:t>
            </a:r>
            <a:r>
              <a:rPr lang="fr-FR" sz="1200" dirty="0" smtClean="0">
                <a:latin typeface="Times New Roman"/>
                <a:cs typeface="Times New Roman"/>
              </a:rPr>
              <a:t>]</a:t>
            </a:r>
            <a:r>
              <a:rPr lang="fr-BE" sz="1200" dirty="0" smtClean="0">
                <a:latin typeface="Times New Roman"/>
                <a:cs typeface="Times New Roman"/>
              </a:rPr>
              <a:t>, </a:t>
            </a:r>
            <a:r>
              <a:rPr lang="fr-FR" sz="1200" i="1" dirty="0" err="1">
                <a:latin typeface="Times New Roman"/>
                <a:cs typeface="Times New Roman"/>
              </a:rPr>
              <a:t>snapshot</a:t>
            </a:r>
            <a:r>
              <a:rPr lang="fr-FR" sz="1200" i="1" dirty="0">
                <a:latin typeface="Times New Roman"/>
                <a:cs typeface="Times New Roman"/>
              </a:rPr>
              <a:t> </a:t>
            </a:r>
            <a:r>
              <a:rPr lang="fr-FR" sz="1200" dirty="0">
                <a:latin typeface="Times New Roman"/>
                <a:cs typeface="Times New Roman"/>
              </a:rPr>
              <a:t>du 18 juillet 2006.</a:t>
            </a:r>
            <a:endParaRPr lang="fr-BE" sz="1200" dirty="0">
              <a:latin typeface="Times New Roman"/>
              <a:cs typeface="Times New Roman"/>
            </a:endParaRPr>
          </a:p>
          <a:p>
            <a:pPr algn="just"/>
            <a:r>
              <a:rPr lang="fr-FR" sz="1200" dirty="0" smtClean="0">
                <a:latin typeface="Times New Roman"/>
                <a:cs typeface="Times New Roman"/>
              </a:rPr>
              <a:t>DE </a:t>
            </a:r>
            <a:r>
              <a:rPr lang="fr-FR" sz="1200" dirty="0">
                <a:latin typeface="Times New Roman"/>
                <a:cs typeface="Times New Roman"/>
              </a:rPr>
              <a:t>CERTEAU Michel, </a:t>
            </a:r>
            <a:r>
              <a:rPr lang="fr-FR" sz="1200" i="1" dirty="0">
                <a:latin typeface="Times New Roman"/>
                <a:cs typeface="Times New Roman"/>
              </a:rPr>
              <a:t>L’invention du quotidien</a:t>
            </a:r>
            <a:r>
              <a:rPr lang="fr-FR" sz="1200" dirty="0">
                <a:latin typeface="Times New Roman"/>
                <a:cs typeface="Times New Roman"/>
              </a:rPr>
              <a:t>, Gallimard, </a:t>
            </a:r>
            <a:r>
              <a:rPr lang="fr-FR" sz="1200" dirty="0" smtClean="0">
                <a:latin typeface="Times New Roman"/>
                <a:cs typeface="Times New Roman"/>
              </a:rPr>
              <a:t>1990</a:t>
            </a:r>
            <a:r>
              <a:rPr lang="fr-FR" sz="1200" dirty="0">
                <a:latin typeface="Times New Roman"/>
                <a:cs typeface="Times New Roman"/>
              </a:rPr>
              <a:t>.</a:t>
            </a:r>
            <a:endParaRPr lang="fr-BE" sz="1200" dirty="0">
              <a:latin typeface="Times New Roman"/>
              <a:cs typeface="Times New Roman"/>
            </a:endParaRPr>
          </a:p>
          <a:p>
            <a:pPr algn="just"/>
            <a:r>
              <a:rPr lang="fr-FR" sz="1200" dirty="0">
                <a:latin typeface="Times New Roman"/>
                <a:cs typeface="Times New Roman"/>
              </a:rPr>
              <a:t>GILLEN </a:t>
            </a:r>
            <a:r>
              <a:rPr lang="fr-FR" sz="1200" dirty="0" err="1">
                <a:latin typeface="Times New Roman"/>
                <a:cs typeface="Times New Roman"/>
              </a:rPr>
              <a:t>Kieron</a:t>
            </a:r>
            <a:r>
              <a:rPr lang="fr-FR" sz="1200" dirty="0">
                <a:latin typeface="Times New Roman"/>
                <a:cs typeface="Times New Roman"/>
              </a:rPr>
              <a:t>, « The New </a:t>
            </a:r>
            <a:r>
              <a:rPr lang="fr-FR" sz="1200" dirty="0" err="1">
                <a:latin typeface="Times New Roman"/>
                <a:cs typeface="Times New Roman"/>
              </a:rPr>
              <a:t>Games</a:t>
            </a:r>
            <a:r>
              <a:rPr lang="fr-FR" sz="1200" dirty="0">
                <a:latin typeface="Times New Roman"/>
                <a:cs typeface="Times New Roman"/>
              </a:rPr>
              <a:t> </a:t>
            </a:r>
            <a:r>
              <a:rPr lang="fr-FR" sz="1200" dirty="0" err="1">
                <a:latin typeface="Times New Roman"/>
                <a:cs typeface="Times New Roman"/>
              </a:rPr>
              <a:t>Journalism</a:t>
            </a:r>
            <a:r>
              <a:rPr lang="fr-FR" sz="1200" dirty="0">
                <a:latin typeface="Times New Roman"/>
                <a:cs typeface="Times New Roman"/>
              </a:rPr>
              <a:t> », </a:t>
            </a:r>
            <a:r>
              <a:rPr lang="fr-FR" sz="1200" i="1" dirty="0" err="1">
                <a:latin typeface="Times New Roman"/>
                <a:cs typeface="Times New Roman"/>
              </a:rPr>
              <a:t>Kieron</a:t>
            </a:r>
            <a:r>
              <a:rPr lang="fr-FR" sz="1200" i="1" dirty="0">
                <a:latin typeface="Times New Roman"/>
                <a:cs typeface="Times New Roman"/>
              </a:rPr>
              <a:t> </a:t>
            </a:r>
            <a:r>
              <a:rPr lang="fr-FR" sz="1200" i="1" dirty="0" err="1">
                <a:latin typeface="Times New Roman"/>
                <a:cs typeface="Times New Roman"/>
              </a:rPr>
              <a:t>Gillen’s</a:t>
            </a:r>
            <a:r>
              <a:rPr lang="fr-FR" sz="1200" i="1" dirty="0">
                <a:latin typeface="Times New Roman"/>
                <a:cs typeface="Times New Roman"/>
              </a:rPr>
              <a:t> </a:t>
            </a:r>
            <a:r>
              <a:rPr lang="fr-FR" sz="1200" i="1" dirty="0" err="1">
                <a:latin typeface="Times New Roman"/>
                <a:cs typeface="Times New Roman"/>
              </a:rPr>
              <a:t>workblog</a:t>
            </a:r>
            <a:r>
              <a:rPr lang="fr-FR" sz="1200" i="1" dirty="0">
                <a:latin typeface="Times New Roman"/>
                <a:cs typeface="Times New Roman"/>
              </a:rPr>
              <a:t>,</a:t>
            </a:r>
            <a:r>
              <a:rPr lang="fr-FR" sz="1200" dirty="0">
                <a:latin typeface="Times New Roman"/>
                <a:cs typeface="Times New Roman"/>
              </a:rPr>
              <a:t> [en ligne</a:t>
            </a:r>
            <a:r>
              <a:rPr lang="fr-FR" sz="1200" dirty="0" smtClean="0">
                <a:latin typeface="Times New Roman"/>
                <a:cs typeface="Times New Roman"/>
              </a:rPr>
              <a:t>], 2004</a:t>
            </a:r>
            <a:r>
              <a:rPr lang="fr-FR" sz="1200" dirty="0">
                <a:latin typeface="Times New Roman"/>
                <a:cs typeface="Times New Roman"/>
              </a:rPr>
              <a:t>. </a:t>
            </a:r>
            <a:endParaRPr lang="fr-BE" sz="1200" dirty="0">
              <a:latin typeface="Times New Roman"/>
              <a:cs typeface="Times New Roman"/>
            </a:endParaRPr>
          </a:p>
          <a:p>
            <a:pPr algn="just"/>
            <a:r>
              <a:rPr lang="fr-BE" sz="1200" dirty="0" smtClean="0">
                <a:latin typeface="Times New Roman"/>
                <a:cs typeface="Times New Roman"/>
              </a:rPr>
              <a:t>LABORDE</a:t>
            </a:r>
            <a:r>
              <a:rPr lang="fr-BE" sz="1200" dirty="0">
                <a:latin typeface="Times New Roman"/>
                <a:cs typeface="Times New Roman"/>
              </a:rPr>
              <a:t>-MILAA Isabelle, « L’angle journalistique : aide ou oubstacle au positionnement des étudiants scripteurs ? », in </a:t>
            </a:r>
            <a:r>
              <a:rPr lang="fr-BE" sz="1200" i="1" dirty="0">
                <a:latin typeface="Times New Roman"/>
                <a:cs typeface="Times New Roman"/>
              </a:rPr>
              <a:t>Pratiques : linguistique, littérature, didactique</a:t>
            </a:r>
            <a:r>
              <a:rPr lang="fr-BE" sz="1200" dirty="0">
                <a:latin typeface="Times New Roman"/>
                <a:cs typeface="Times New Roman"/>
              </a:rPr>
              <a:t>, vol.113-114, pp.95-112, 2002.</a:t>
            </a:r>
          </a:p>
          <a:p>
            <a:pPr algn="just"/>
            <a:r>
              <a:rPr lang="fr-BE" sz="1200" dirty="0">
                <a:latin typeface="Times New Roman"/>
                <a:cs typeface="Times New Roman"/>
              </a:rPr>
              <a:t>LAMY Corentin, « Jeux vidéo : “Sekiro”, le plaisir dans la souffrance », </a:t>
            </a:r>
            <a:r>
              <a:rPr lang="fr-BE" sz="1200" i="1" dirty="0">
                <a:latin typeface="Times New Roman"/>
                <a:cs typeface="Times New Roman"/>
              </a:rPr>
              <a:t>Lemonde.fr</a:t>
            </a:r>
            <a:r>
              <a:rPr lang="fr-BE" sz="1200" dirty="0">
                <a:latin typeface="Times New Roman"/>
                <a:cs typeface="Times New Roman"/>
              </a:rPr>
              <a:t>, [en ligne</a:t>
            </a:r>
            <a:r>
              <a:rPr lang="fr-BE" sz="1200" dirty="0" smtClean="0">
                <a:latin typeface="Times New Roman"/>
                <a:cs typeface="Times New Roman"/>
              </a:rPr>
              <a:t>], </a:t>
            </a:r>
            <a:r>
              <a:rPr lang="fr-BE" sz="1200" dirty="0">
                <a:latin typeface="Times New Roman"/>
                <a:cs typeface="Times New Roman"/>
              </a:rPr>
              <a:t>26 mars 2019. </a:t>
            </a:r>
          </a:p>
          <a:p>
            <a:pPr algn="just"/>
            <a:r>
              <a:rPr lang="fr-BE" sz="1200" dirty="0">
                <a:latin typeface="Times New Roman"/>
                <a:cs typeface="Times New Roman"/>
              </a:rPr>
              <a:t>McCREA Christian, « Fear and loading in game journalim », in </a:t>
            </a:r>
            <a:r>
              <a:rPr lang="fr-BE" sz="1200" i="1" dirty="0">
                <a:latin typeface="Times New Roman"/>
                <a:cs typeface="Times New Roman"/>
              </a:rPr>
              <a:t>Escapist Magazine</a:t>
            </a:r>
            <a:r>
              <a:rPr lang="fr-BE" sz="1200" dirty="0">
                <a:latin typeface="Times New Roman"/>
                <a:cs typeface="Times New Roman"/>
              </a:rPr>
              <a:t>, [en ligne</a:t>
            </a:r>
            <a:r>
              <a:rPr lang="fr-BE" sz="1200" dirty="0" smtClean="0">
                <a:latin typeface="Times New Roman"/>
                <a:cs typeface="Times New Roman"/>
              </a:rPr>
              <a:t>], </a:t>
            </a:r>
            <a:r>
              <a:rPr lang="fr-BE" sz="1200" dirty="0">
                <a:latin typeface="Times New Roman"/>
                <a:cs typeface="Times New Roman"/>
              </a:rPr>
              <a:t>31 juillet 2007. </a:t>
            </a:r>
          </a:p>
          <a:p>
            <a:pPr algn="just"/>
            <a:r>
              <a:rPr lang="fr-FR" sz="1200" dirty="0">
                <a:latin typeface="Times New Roman"/>
                <a:cs typeface="Times New Roman"/>
              </a:rPr>
              <a:t>NIEBORG David, SIHVONEN Tanja, « The new </a:t>
            </a:r>
            <a:r>
              <a:rPr lang="fr-FR" sz="1200" dirty="0" err="1">
                <a:latin typeface="Times New Roman"/>
                <a:cs typeface="Times New Roman"/>
              </a:rPr>
              <a:t>gatekeepers</a:t>
            </a:r>
            <a:r>
              <a:rPr lang="fr-FR" sz="1200" dirty="0">
                <a:latin typeface="Times New Roman"/>
                <a:cs typeface="Times New Roman"/>
              </a:rPr>
              <a:t> : the </a:t>
            </a:r>
            <a:r>
              <a:rPr lang="fr-FR" sz="1200" dirty="0" err="1">
                <a:latin typeface="Times New Roman"/>
                <a:cs typeface="Times New Roman"/>
              </a:rPr>
              <a:t>occupational</a:t>
            </a:r>
            <a:r>
              <a:rPr lang="fr-FR" sz="1200" dirty="0">
                <a:latin typeface="Times New Roman"/>
                <a:cs typeface="Times New Roman"/>
              </a:rPr>
              <a:t> </a:t>
            </a:r>
            <a:r>
              <a:rPr lang="fr-FR" sz="1200" dirty="0" err="1">
                <a:latin typeface="Times New Roman"/>
                <a:cs typeface="Times New Roman"/>
              </a:rPr>
              <a:t>ideology</a:t>
            </a:r>
            <a:r>
              <a:rPr lang="fr-FR" sz="1200" dirty="0">
                <a:latin typeface="Times New Roman"/>
                <a:cs typeface="Times New Roman"/>
              </a:rPr>
              <a:t> of </a:t>
            </a:r>
            <a:r>
              <a:rPr lang="fr-FR" sz="1200" dirty="0" err="1">
                <a:latin typeface="Times New Roman"/>
                <a:cs typeface="Times New Roman"/>
              </a:rPr>
              <a:t>game</a:t>
            </a:r>
            <a:r>
              <a:rPr lang="fr-FR" sz="1200" dirty="0">
                <a:latin typeface="Times New Roman"/>
                <a:cs typeface="Times New Roman"/>
              </a:rPr>
              <a:t> </a:t>
            </a:r>
            <a:r>
              <a:rPr lang="fr-FR" sz="1200" dirty="0" err="1">
                <a:latin typeface="Times New Roman"/>
                <a:cs typeface="Times New Roman"/>
              </a:rPr>
              <a:t>journalism</a:t>
            </a:r>
            <a:r>
              <a:rPr lang="fr-FR" sz="1200" dirty="0">
                <a:latin typeface="Times New Roman"/>
                <a:cs typeface="Times New Roman"/>
              </a:rPr>
              <a:t> », in </a:t>
            </a:r>
            <a:r>
              <a:rPr lang="fr-FR" sz="1200" i="1" dirty="0" err="1">
                <a:latin typeface="Times New Roman"/>
                <a:cs typeface="Times New Roman"/>
              </a:rPr>
              <a:t>Breaking</a:t>
            </a:r>
            <a:r>
              <a:rPr lang="fr-FR" sz="1200" i="1" dirty="0">
                <a:latin typeface="Times New Roman"/>
                <a:cs typeface="Times New Roman"/>
              </a:rPr>
              <a:t> new </a:t>
            </a:r>
            <a:r>
              <a:rPr lang="fr-FR" sz="1200" i="1" dirty="0" err="1">
                <a:latin typeface="Times New Roman"/>
                <a:cs typeface="Times New Roman"/>
              </a:rPr>
              <a:t>ground</a:t>
            </a:r>
            <a:r>
              <a:rPr lang="fr-FR" sz="1200" i="1" dirty="0">
                <a:latin typeface="Times New Roman"/>
                <a:cs typeface="Times New Roman"/>
              </a:rPr>
              <a:t> : Innovation in </a:t>
            </a:r>
            <a:r>
              <a:rPr lang="fr-FR" sz="1200" i="1" dirty="0" err="1">
                <a:latin typeface="Times New Roman"/>
                <a:cs typeface="Times New Roman"/>
              </a:rPr>
              <a:t>Games</a:t>
            </a:r>
            <a:r>
              <a:rPr lang="fr-FR" sz="1200" i="1" dirty="0">
                <a:latin typeface="Times New Roman"/>
                <a:cs typeface="Times New Roman"/>
              </a:rPr>
              <a:t>, </a:t>
            </a:r>
            <a:r>
              <a:rPr lang="fr-FR" sz="1200" i="1" dirty="0" err="1">
                <a:latin typeface="Times New Roman"/>
                <a:cs typeface="Times New Roman"/>
              </a:rPr>
              <a:t>play</a:t>
            </a:r>
            <a:r>
              <a:rPr lang="fr-FR" sz="1200" i="1" dirty="0">
                <a:latin typeface="Times New Roman"/>
                <a:cs typeface="Times New Roman"/>
              </a:rPr>
              <a:t>, practice and </a:t>
            </a:r>
            <a:r>
              <a:rPr lang="fr-FR" sz="1200" i="1" dirty="0" err="1">
                <a:latin typeface="Times New Roman"/>
                <a:cs typeface="Times New Roman"/>
              </a:rPr>
              <a:t>Theory</a:t>
            </a:r>
            <a:r>
              <a:rPr lang="fr-FR" sz="1200" dirty="0">
                <a:latin typeface="Times New Roman"/>
                <a:cs typeface="Times New Roman"/>
              </a:rPr>
              <a:t>, </a:t>
            </a:r>
            <a:r>
              <a:rPr lang="fr-FR" sz="1200" dirty="0" err="1">
                <a:latin typeface="Times New Roman"/>
                <a:cs typeface="Times New Roman"/>
              </a:rPr>
              <a:t>Proceedings</a:t>
            </a:r>
            <a:r>
              <a:rPr lang="fr-FR" sz="1200" dirty="0">
                <a:latin typeface="Times New Roman"/>
                <a:cs typeface="Times New Roman"/>
              </a:rPr>
              <a:t> of </a:t>
            </a:r>
            <a:r>
              <a:rPr lang="fr-FR" sz="1200" dirty="0" err="1">
                <a:latin typeface="Times New Roman"/>
                <a:cs typeface="Times New Roman"/>
              </a:rPr>
              <a:t>Digra</a:t>
            </a:r>
            <a:r>
              <a:rPr lang="fr-FR" sz="1200" dirty="0">
                <a:latin typeface="Times New Roman"/>
                <a:cs typeface="Times New Roman"/>
              </a:rPr>
              <a:t>, 2009. </a:t>
            </a:r>
            <a:endParaRPr lang="fr-BE" sz="1200" dirty="0">
              <a:latin typeface="Times New Roman"/>
              <a:cs typeface="Times New Roman"/>
            </a:endParaRPr>
          </a:p>
          <a:p>
            <a:pPr algn="just"/>
            <a:r>
              <a:rPr lang="fr-BE" sz="1200" dirty="0">
                <a:latin typeface="Times New Roman"/>
                <a:cs typeface="Times New Roman"/>
              </a:rPr>
              <a:t>RIBBENS Wannes, STEEGEN Ruben, « A qualitative inquiry and a quantitative exploration into the meaning of game reviews », </a:t>
            </a:r>
            <a:r>
              <a:rPr lang="fr-BE" sz="1200" i="1" dirty="0">
                <a:latin typeface="Times New Roman"/>
                <a:cs typeface="Times New Roman"/>
              </a:rPr>
              <a:t>Journal of Applied Journalism &amp; Media Studies</a:t>
            </a:r>
            <a:r>
              <a:rPr lang="fr-BE" sz="1200" dirty="0">
                <a:latin typeface="Times New Roman"/>
                <a:cs typeface="Times New Roman"/>
              </a:rPr>
              <a:t>, Vol. 1, N°2, 2012, pp.209-229. </a:t>
            </a:r>
          </a:p>
          <a:p>
            <a:pPr algn="just"/>
            <a:r>
              <a:rPr lang="fr-BE" sz="1200" dirty="0">
                <a:latin typeface="Times New Roman"/>
                <a:cs typeface="Times New Roman"/>
              </a:rPr>
              <a:t>RUELLAN Denis, </a:t>
            </a:r>
            <a:r>
              <a:rPr lang="fr-BE" sz="1200" i="1" dirty="0">
                <a:latin typeface="Times New Roman"/>
                <a:cs typeface="Times New Roman"/>
              </a:rPr>
              <a:t>Le professionnalisme du flou</a:t>
            </a:r>
            <a:r>
              <a:rPr lang="fr-BE" sz="1200" dirty="0">
                <a:latin typeface="Times New Roman"/>
                <a:cs typeface="Times New Roman"/>
              </a:rPr>
              <a:t>, Presses universitaires de Grenoble, 1993.</a:t>
            </a:r>
          </a:p>
          <a:p>
            <a:pPr algn="just"/>
            <a:r>
              <a:rPr lang="fr-BE" sz="1200" dirty="0">
                <a:latin typeface="Times New Roman"/>
                <a:cs typeface="Times New Roman"/>
              </a:rPr>
              <a:t>SCHAEFFER Jean-Marie, </a:t>
            </a:r>
            <a:r>
              <a:rPr lang="fr-BE" sz="1200" i="1" dirty="0">
                <a:latin typeface="Times New Roman"/>
                <a:cs typeface="Times New Roman"/>
              </a:rPr>
              <a:t>Qu’est-ce qu’un genre littéraire ?</a:t>
            </a:r>
            <a:r>
              <a:rPr lang="fr-BE" sz="1200" dirty="0">
                <a:latin typeface="Times New Roman"/>
                <a:cs typeface="Times New Roman"/>
              </a:rPr>
              <a:t>, Seuil, 1989.</a:t>
            </a:r>
          </a:p>
          <a:p>
            <a:pPr algn="just"/>
            <a:r>
              <a:rPr lang="fr-BE" sz="1200" dirty="0" smtClean="0">
                <a:latin typeface="Times New Roman"/>
                <a:cs typeface="Times New Roman"/>
              </a:rPr>
              <a:t>STUART </a:t>
            </a:r>
            <a:r>
              <a:rPr lang="fr-BE" sz="1200" dirty="0">
                <a:latin typeface="Times New Roman"/>
                <a:cs typeface="Times New Roman"/>
              </a:rPr>
              <a:t>Keith, « State of play : Is there a role for New Game Journalism », in </a:t>
            </a:r>
            <a:r>
              <a:rPr lang="fr-BE" sz="1200" i="1" dirty="0">
                <a:latin typeface="Times New Roman"/>
                <a:cs typeface="Times New Roman"/>
              </a:rPr>
              <a:t>Theguardian.com</a:t>
            </a:r>
            <a:r>
              <a:rPr lang="fr-BE" sz="1200" dirty="0">
                <a:latin typeface="Times New Roman"/>
                <a:cs typeface="Times New Roman"/>
              </a:rPr>
              <a:t>, [en ligne</a:t>
            </a:r>
            <a:r>
              <a:rPr lang="fr-BE" sz="1200" dirty="0" smtClean="0">
                <a:latin typeface="Times New Roman"/>
                <a:cs typeface="Times New Roman"/>
              </a:rPr>
              <a:t>], </a:t>
            </a:r>
            <a:r>
              <a:rPr lang="fr-BE" sz="1200" i="1" dirty="0" smtClean="0">
                <a:latin typeface="Times New Roman"/>
                <a:cs typeface="Times New Roman"/>
              </a:rPr>
              <a:t>snapshot </a:t>
            </a:r>
            <a:r>
              <a:rPr lang="fr-BE" sz="1200" dirty="0" smtClean="0">
                <a:latin typeface="Times New Roman"/>
                <a:cs typeface="Times New Roman"/>
              </a:rPr>
              <a:t>du 22 février 2005a.</a:t>
            </a:r>
          </a:p>
          <a:p>
            <a:pPr algn="just"/>
            <a:r>
              <a:rPr lang="fr-BE" sz="1200" dirty="0" smtClean="0">
                <a:latin typeface="Times New Roman"/>
                <a:cs typeface="Times New Roman"/>
              </a:rPr>
              <a:t>STUART Keith, « Ten unmissable examples of New Games Journalism », in </a:t>
            </a:r>
            <a:r>
              <a:rPr lang="fr-BE" sz="1200" i="1" dirty="0" smtClean="0">
                <a:latin typeface="Times New Roman"/>
                <a:cs typeface="Times New Roman"/>
              </a:rPr>
              <a:t>Theguardian.com</a:t>
            </a:r>
            <a:r>
              <a:rPr lang="fr-BE" sz="1200" dirty="0" smtClean="0">
                <a:latin typeface="Times New Roman"/>
                <a:cs typeface="Times New Roman"/>
              </a:rPr>
              <a:t>, [en ligne], 3 mars 2005b. </a:t>
            </a:r>
          </a:p>
          <a:p>
            <a:pPr algn="just">
              <a:lnSpc>
                <a:spcPct val="115000"/>
              </a:lnSpc>
              <a:spcAft>
                <a:spcPts val="0"/>
              </a:spcAft>
            </a:pPr>
            <a:r>
              <a:rPr lang="fr-FR" sz="1200" dirty="0" smtClean="0">
                <a:latin typeface="Times New Roman"/>
                <a:cs typeface="Times New Roman"/>
              </a:rPr>
              <a:t>TRAJKOV </a:t>
            </a:r>
            <a:r>
              <a:rPr lang="fr-BE" sz="1200" dirty="0" smtClean="0">
                <a:latin typeface="Times New Roman"/>
                <a:ea typeface="Times New Roman"/>
                <a:cs typeface="Times New Roman"/>
              </a:rPr>
              <a:t>Bojan</a:t>
            </a:r>
            <a:r>
              <a:rPr lang="fr-BE" sz="1200" dirty="0">
                <a:latin typeface="Times New Roman"/>
                <a:ea typeface="Times New Roman"/>
                <a:cs typeface="Times New Roman"/>
              </a:rPr>
              <a:t>, « Les tests : généalogie, évolution, comparaisons. 1 », </a:t>
            </a:r>
            <a:r>
              <a:rPr lang="fr-BE" sz="1200" dirty="0">
                <a:solidFill>
                  <a:srgbClr val="000000"/>
                </a:solidFill>
                <a:latin typeface="Times New Roman"/>
                <a:ea typeface="Times New Roman"/>
                <a:cs typeface="Times New Roman"/>
              </a:rPr>
              <a:t>Colloque « La presse de jeu vidéo francophone » (Université de Liège), 27-28 janvier 2016</a:t>
            </a:r>
            <a:r>
              <a:rPr lang="fr-BE" sz="1200" dirty="0" smtClean="0">
                <a:solidFill>
                  <a:srgbClr val="000000"/>
                </a:solidFill>
                <a:latin typeface="Times New Roman"/>
                <a:ea typeface="Times New Roman"/>
                <a:cs typeface="Times New Roman"/>
              </a:rPr>
              <a:t>.</a:t>
            </a:r>
            <a:endParaRPr lang="fr-FR" sz="1200" dirty="0" smtClean="0">
              <a:latin typeface="Times New Roman"/>
              <a:cs typeface="Times New Roman"/>
            </a:endParaRPr>
          </a:p>
          <a:p>
            <a:pPr algn="just"/>
            <a:r>
              <a:rPr lang="fr-FR" sz="1200" dirty="0" smtClean="0">
                <a:latin typeface="Times New Roman"/>
                <a:cs typeface="Times New Roman"/>
              </a:rPr>
              <a:t>TRICLOT </a:t>
            </a:r>
            <a:r>
              <a:rPr lang="fr-FR" sz="1200" dirty="0">
                <a:latin typeface="Times New Roman"/>
                <a:cs typeface="Times New Roman"/>
              </a:rPr>
              <a:t>Mathieu, « Les lendemains qui chantent : une histoire de l'avenir des jeux vidéo », Colloque « La presse de jeu vidéo francophone », Université de Liège, 27-28 janvier 2016.</a:t>
            </a:r>
            <a:endParaRPr lang="fr-BE" sz="1200" dirty="0">
              <a:latin typeface="Times New Roman"/>
              <a:cs typeface="Times New Roman"/>
            </a:endParaRPr>
          </a:p>
          <a:p>
            <a:pPr algn="just"/>
            <a:r>
              <a:rPr lang="fr-BE" sz="1200" dirty="0" smtClean="0">
                <a:latin typeface="Times New Roman"/>
                <a:cs typeface="Times New Roman"/>
              </a:rPr>
              <a:t>ZAGAL </a:t>
            </a:r>
            <a:r>
              <a:rPr lang="fr-BE" sz="1200" dirty="0">
                <a:latin typeface="Times New Roman"/>
                <a:cs typeface="Times New Roman"/>
              </a:rPr>
              <a:t>José, LADD Amanda, JOHNSON Terris, « Characterizing and Understanding Game Reviews », in </a:t>
            </a:r>
            <a:r>
              <a:rPr lang="fr-BE" sz="1200" i="1" dirty="0">
                <a:latin typeface="Times New Roman"/>
                <a:cs typeface="Times New Roman"/>
              </a:rPr>
              <a:t>Proceedings of the 4th International Conference on Foundations of Digital Games</a:t>
            </a:r>
            <a:r>
              <a:rPr lang="fr-BE" sz="1200" dirty="0">
                <a:latin typeface="Times New Roman"/>
                <a:cs typeface="Times New Roman"/>
              </a:rPr>
              <a:t>, 2009. </a:t>
            </a:r>
            <a:endParaRPr lang="fr-BE" sz="1200" dirty="0" smtClean="0">
              <a:latin typeface="Times New Roman"/>
              <a:cs typeface="Times New Roman"/>
            </a:endParaRPr>
          </a:p>
          <a:p>
            <a:pPr algn="ctr"/>
            <a:r>
              <a:rPr lang="fr-BE" sz="1200" dirty="0">
                <a:latin typeface="Times New Roman"/>
                <a:cs typeface="Times New Roman"/>
              </a:rPr>
              <a:t> </a:t>
            </a:r>
            <a:r>
              <a:rPr lang="fr-BE" sz="1200" dirty="0" smtClean="0">
                <a:latin typeface="Times New Roman"/>
                <a:cs typeface="Times New Roman"/>
              </a:rPr>
              <a:t>                                     						              </a:t>
            </a:r>
            <a:r>
              <a:rPr lang="fr-BE" sz="1200" b="1" dirty="0" smtClean="0">
                <a:latin typeface="Times New Roman"/>
                <a:cs typeface="Times New Roman"/>
              </a:rPr>
              <a:t>Contact </a:t>
            </a:r>
            <a:r>
              <a:rPr lang="fr-BE" sz="1200" dirty="0" smtClean="0">
                <a:latin typeface="Times New Roman"/>
                <a:cs typeface="Times New Roman"/>
              </a:rPr>
              <a:t>:</a:t>
            </a:r>
            <a:r>
              <a:rPr lang="fr-BE" sz="1200" b="1" dirty="0" smtClean="0">
                <a:latin typeface="Times New Roman"/>
                <a:cs typeface="Times New Roman"/>
              </a:rPr>
              <a:t> @Bkrywicki </a:t>
            </a:r>
            <a:r>
              <a:rPr lang="mr-IN" sz="1200" b="1" dirty="0" smtClean="0">
                <a:latin typeface="Times New Roman"/>
                <a:cs typeface="Times New Roman"/>
              </a:rPr>
              <a:t>–</a:t>
            </a:r>
            <a:r>
              <a:rPr lang="fr-BE" sz="1200" b="1" dirty="0" smtClean="0">
                <a:latin typeface="Times New Roman"/>
                <a:cs typeface="Times New Roman"/>
              </a:rPr>
              <a:t> </a:t>
            </a:r>
            <a:r>
              <a:rPr lang="fr-BE" sz="1200" b="1" dirty="0" smtClean="0">
                <a:latin typeface="Times New Roman"/>
                <a:cs typeface="Times New Roman"/>
                <a:hlinkClick r:id="rId3"/>
              </a:rPr>
              <a:t>Boris.krywicki@uliege.be</a:t>
            </a:r>
            <a:r>
              <a:rPr lang="fr-BE" sz="1200" dirty="0" smtClean="0">
                <a:latin typeface="Times New Roman"/>
                <a:cs typeface="Times New Roman"/>
              </a:rPr>
              <a:t>  </a:t>
            </a:r>
            <a:endParaRPr lang="fr-BE" sz="1200" dirty="0">
              <a:latin typeface="Times New Roman"/>
              <a:cs typeface="Times New Roman"/>
            </a:endParaRPr>
          </a:p>
          <a:p>
            <a:pPr algn="just"/>
            <a:endParaRPr lang="fr-FR" sz="1500" dirty="0">
              <a:latin typeface="Times New Roman"/>
              <a:cs typeface="Times New Roman"/>
            </a:endParaRPr>
          </a:p>
        </p:txBody>
      </p:sp>
    </p:spTree>
    <p:extLst>
      <p:ext uri="{BB962C8B-B14F-4D97-AF65-F5344CB8AC3E}">
        <p14:creationId xmlns:p14="http://schemas.microsoft.com/office/powerpoint/2010/main" val="35924123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alphaModFix amt="19000"/>
          </a:blip>
          <a:stretch>
            <a:fillRect/>
          </a:stretch>
        </p:blipFill>
        <p:spPr>
          <a:xfrm>
            <a:off x="4780872" y="0"/>
            <a:ext cx="4985148" cy="6858000"/>
          </a:xfrm>
          <a:prstGeom prst="rect">
            <a:avLst/>
          </a:prstGeom>
        </p:spPr>
      </p:pic>
      <p:pic>
        <p:nvPicPr>
          <p:cNvPr id="4" name="Espace réservé du contenu 3"/>
          <p:cNvPicPr>
            <a:picLocks noGrp="1" noChangeAspect="1"/>
          </p:cNvPicPr>
          <p:nvPr>
            <p:ph idx="1"/>
          </p:nvPr>
        </p:nvPicPr>
        <p:blipFill rotWithShape="1">
          <a:blip r:embed="rId3">
            <a:alphaModFix amt="20000"/>
          </a:blip>
          <a:srcRect l="-291" r="272"/>
          <a:stretch/>
        </p:blipFill>
        <p:spPr>
          <a:xfrm>
            <a:off x="-743978" y="-107953"/>
            <a:ext cx="5534527" cy="7017785"/>
          </a:xfrm>
        </p:spPr>
      </p:pic>
      <p:sp>
        <p:nvSpPr>
          <p:cNvPr id="10" name="Rectangle à coins arrondis 9"/>
          <p:cNvSpPr/>
          <p:nvPr/>
        </p:nvSpPr>
        <p:spPr>
          <a:xfrm>
            <a:off x="5973972" y="5551612"/>
            <a:ext cx="2670745" cy="784830"/>
          </a:xfrm>
          <a:prstGeom prst="round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11" name="Rectangle 10"/>
          <p:cNvSpPr/>
          <p:nvPr/>
        </p:nvSpPr>
        <p:spPr>
          <a:xfrm>
            <a:off x="5973972" y="5551612"/>
            <a:ext cx="2670745" cy="784830"/>
          </a:xfrm>
          <a:prstGeom prst="rect">
            <a:avLst/>
          </a:prstGeom>
        </p:spPr>
        <p:txBody>
          <a:bodyPr wrap="square">
            <a:spAutoFit/>
          </a:bodyPr>
          <a:lstStyle/>
          <a:p>
            <a:pPr marL="285750" indent="-285750" algn="just">
              <a:buFont typeface="Arial"/>
              <a:buChar char="•"/>
            </a:pPr>
            <a:r>
              <a:rPr lang="nl-BE" sz="1500" b="1" i="1" dirty="0" smtClean="0">
                <a:latin typeface="Times New Roman"/>
                <a:cs typeface="Times New Roman"/>
              </a:rPr>
              <a:t>Joypad </a:t>
            </a:r>
            <a:r>
              <a:rPr lang="nl-BE" sz="1500" b="1" dirty="0" smtClean="0">
                <a:latin typeface="Times New Roman"/>
                <a:cs typeface="Times New Roman"/>
              </a:rPr>
              <a:t>n°81 (déc. 1998)</a:t>
            </a:r>
          </a:p>
          <a:p>
            <a:pPr marL="285750" indent="-285750" algn="just">
              <a:buFont typeface="Arial"/>
              <a:buChar char="•"/>
            </a:pPr>
            <a:r>
              <a:rPr lang="nl-BE" sz="1500" b="1" i="1" dirty="0" smtClean="0">
                <a:latin typeface="Times New Roman"/>
                <a:cs typeface="Times New Roman"/>
              </a:rPr>
              <a:t>Joypad </a:t>
            </a:r>
            <a:r>
              <a:rPr lang="nl-BE" sz="1500" b="1" dirty="0" smtClean="0">
                <a:latin typeface="Times New Roman"/>
                <a:cs typeface="Times New Roman"/>
              </a:rPr>
              <a:t>n°112 (oct. 2001)</a:t>
            </a:r>
          </a:p>
          <a:p>
            <a:pPr marL="285750" indent="-285750" algn="just">
              <a:buFont typeface="Arial"/>
              <a:buChar char="•"/>
            </a:pPr>
            <a:r>
              <a:rPr lang="nl-BE" sz="1500" b="1" i="1" dirty="0" smtClean="0">
                <a:latin typeface="Times New Roman"/>
                <a:cs typeface="Times New Roman"/>
              </a:rPr>
              <a:t>Joypad </a:t>
            </a:r>
            <a:r>
              <a:rPr lang="nl-BE" sz="1500" b="1" dirty="0" smtClean="0">
                <a:latin typeface="Times New Roman"/>
                <a:cs typeface="Times New Roman"/>
              </a:rPr>
              <a:t>n°143 (été 2004)</a:t>
            </a:r>
            <a:endParaRPr lang="fr-FR" sz="1500" b="1" i="1" dirty="0">
              <a:latin typeface="Times New Roman"/>
              <a:cs typeface="Times New Roman"/>
            </a:endParaRPr>
          </a:p>
        </p:txBody>
      </p:sp>
      <p:pic>
        <p:nvPicPr>
          <p:cNvPr id="2" name="Image 1" descr="Joypad 112 octobre 2001 p.129.png"/>
          <p:cNvPicPr>
            <a:picLocks noChangeAspect="1"/>
          </p:cNvPicPr>
          <p:nvPr/>
        </p:nvPicPr>
        <p:blipFill rotWithShape="1">
          <a:blip r:embed="rId4">
            <a:extLst>
              <a:ext uri="{28A0092B-C50C-407E-A947-70E740481C1C}">
                <a14:useLocalDpi xmlns:a14="http://schemas.microsoft.com/office/drawing/2010/main" val="0"/>
              </a:ext>
            </a:extLst>
          </a:blip>
          <a:srcRect t="5920"/>
          <a:stretch/>
        </p:blipFill>
        <p:spPr>
          <a:xfrm>
            <a:off x="3343351" y="160316"/>
            <a:ext cx="1712127" cy="6556728"/>
          </a:xfrm>
          <a:prstGeom prst="rect">
            <a:avLst/>
          </a:prstGeom>
          <a:ln>
            <a:solidFill>
              <a:srgbClr val="000000"/>
            </a:solidFill>
          </a:ln>
        </p:spPr>
      </p:pic>
      <p:pic>
        <p:nvPicPr>
          <p:cNvPr id="3" name="Image 2" descr="Joypad 143 été 2004 p.8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53" y="263980"/>
            <a:ext cx="3441700" cy="4940300"/>
          </a:xfrm>
          <a:prstGeom prst="rect">
            <a:avLst/>
          </a:prstGeom>
          <a:ln>
            <a:solidFill>
              <a:srgbClr val="000000"/>
            </a:solidFill>
          </a:ln>
        </p:spPr>
      </p:pic>
      <p:pic>
        <p:nvPicPr>
          <p:cNvPr id="5" name="Image 4" descr="Capture d’écran 2019-10-04 à 16.30.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707" y="160316"/>
            <a:ext cx="1891120" cy="6590014"/>
          </a:xfrm>
          <a:prstGeom prst="rect">
            <a:avLst/>
          </a:prstGeom>
          <a:ln>
            <a:solidFill>
              <a:srgbClr val="000000"/>
            </a:solidFill>
          </a:ln>
        </p:spPr>
      </p:pic>
    </p:spTree>
    <p:extLst>
      <p:ext uri="{BB962C8B-B14F-4D97-AF65-F5344CB8AC3E}">
        <p14:creationId xmlns:p14="http://schemas.microsoft.com/office/powerpoint/2010/main" val="29369869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alphaModFix amt="19000"/>
          </a:blip>
          <a:stretch>
            <a:fillRect/>
          </a:stretch>
        </p:blipFill>
        <p:spPr>
          <a:xfrm>
            <a:off x="4780872" y="0"/>
            <a:ext cx="4985148" cy="6858000"/>
          </a:xfrm>
          <a:prstGeom prst="rect">
            <a:avLst/>
          </a:prstGeom>
        </p:spPr>
      </p:pic>
      <p:pic>
        <p:nvPicPr>
          <p:cNvPr id="4" name="Espace réservé du contenu 3"/>
          <p:cNvPicPr>
            <a:picLocks noGrp="1" noChangeAspect="1"/>
          </p:cNvPicPr>
          <p:nvPr>
            <p:ph idx="1"/>
          </p:nvPr>
        </p:nvPicPr>
        <p:blipFill rotWithShape="1">
          <a:blip r:embed="rId3">
            <a:alphaModFix amt="20000"/>
          </a:blip>
          <a:srcRect l="-291" r="272"/>
          <a:stretch/>
        </p:blipFill>
        <p:spPr>
          <a:xfrm>
            <a:off x="-743978" y="-107953"/>
            <a:ext cx="5534527" cy="7017785"/>
          </a:xfrm>
        </p:spPr>
      </p:pic>
      <p:pic>
        <p:nvPicPr>
          <p:cNvPr id="7" name="Image 6" descr="C+ 99 avril 2000 p.8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45" y="207326"/>
            <a:ext cx="3529917" cy="6129116"/>
          </a:xfrm>
          <a:prstGeom prst="rect">
            <a:avLst/>
          </a:prstGeom>
          <a:ln>
            <a:solidFill>
              <a:srgbClr val="000000"/>
            </a:solidFill>
          </a:ln>
        </p:spPr>
      </p:pic>
      <p:pic>
        <p:nvPicPr>
          <p:cNvPr id="8" name="Image 7" descr="C+ 114 juillet 2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623" y="207326"/>
            <a:ext cx="2330129" cy="4625991"/>
          </a:xfrm>
          <a:prstGeom prst="rect">
            <a:avLst/>
          </a:prstGeom>
          <a:ln>
            <a:solidFill>
              <a:srgbClr val="000000"/>
            </a:solidFill>
          </a:ln>
        </p:spPr>
      </p:pic>
      <p:pic>
        <p:nvPicPr>
          <p:cNvPr id="9" name="Image 8" descr="C+ 149 juin 2004 p.6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625" y="220282"/>
            <a:ext cx="2026189" cy="6414193"/>
          </a:xfrm>
          <a:prstGeom prst="rect">
            <a:avLst/>
          </a:prstGeom>
          <a:ln>
            <a:solidFill>
              <a:srgbClr val="000000"/>
            </a:solidFill>
          </a:ln>
        </p:spPr>
      </p:pic>
      <p:sp>
        <p:nvSpPr>
          <p:cNvPr id="10" name="Rectangle à coins arrondis 9"/>
          <p:cNvSpPr/>
          <p:nvPr/>
        </p:nvSpPr>
        <p:spPr>
          <a:xfrm>
            <a:off x="3910087" y="5512738"/>
            <a:ext cx="2261648" cy="784830"/>
          </a:xfrm>
          <a:prstGeom prst="roundRect">
            <a:avLst/>
          </a:prstGeom>
          <a:solidFill>
            <a:schemeClr val="bg1">
              <a:alpha val="8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11" name="Rectangle 10"/>
          <p:cNvSpPr/>
          <p:nvPr/>
        </p:nvSpPr>
        <p:spPr>
          <a:xfrm>
            <a:off x="3880787" y="5512738"/>
            <a:ext cx="2381965" cy="784830"/>
          </a:xfrm>
          <a:prstGeom prst="rect">
            <a:avLst/>
          </a:prstGeom>
        </p:spPr>
        <p:txBody>
          <a:bodyPr wrap="square">
            <a:spAutoFit/>
          </a:bodyPr>
          <a:lstStyle/>
          <a:p>
            <a:pPr marL="285750" indent="-285750" algn="just">
              <a:buFont typeface="Arial"/>
              <a:buChar char="•"/>
            </a:pPr>
            <a:r>
              <a:rPr lang="nl-BE" sz="1500" b="1" i="1" dirty="0" smtClean="0">
                <a:latin typeface="Times New Roman"/>
                <a:cs typeface="Times New Roman"/>
              </a:rPr>
              <a:t>C+ </a:t>
            </a:r>
            <a:r>
              <a:rPr lang="nl-BE" sz="1500" b="1" dirty="0" smtClean="0">
                <a:latin typeface="Times New Roman"/>
                <a:cs typeface="Times New Roman"/>
              </a:rPr>
              <a:t>n°99 (avril 2000)</a:t>
            </a:r>
          </a:p>
          <a:p>
            <a:pPr marL="285750" indent="-285750" algn="just">
              <a:buFont typeface="Arial"/>
              <a:buChar char="•"/>
            </a:pPr>
            <a:r>
              <a:rPr lang="nl-BE" sz="1500" b="1" i="1" dirty="0" smtClean="0">
                <a:latin typeface="Times New Roman"/>
                <a:cs typeface="Times New Roman"/>
              </a:rPr>
              <a:t>C+ </a:t>
            </a:r>
            <a:r>
              <a:rPr lang="nl-BE" sz="1500" b="1" dirty="0" smtClean="0">
                <a:latin typeface="Times New Roman"/>
                <a:cs typeface="Times New Roman"/>
              </a:rPr>
              <a:t>n°114 (juillet 2001)</a:t>
            </a:r>
          </a:p>
          <a:p>
            <a:pPr marL="285750" indent="-285750" algn="just">
              <a:buFont typeface="Arial"/>
              <a:buChar char="•"/>
            </a:pPr>
            <a:r>
              <a:rPr lang="nl-BE" sz="1500" b="1" i="1" dirty="0" smtClean="0">
                <a:latin typeface="Times New Roman"/>
                <a:cs typeface="Times New Roman"/>
              </a:rPr>
              <a:t>C+ </a:t>
            </a:r>
            <a:r>
              <a:rPr lang="nl-BE" sz="1500" b="1" dirty="0" smtClean="0">
                <a:latin typeface="Times New Roman"/>
                <a:cs typeface="Times New Roman"/>
              </a:rPr>
              <a:t>n°149 (juin 2004)</a:t>
            </a:r>
            <a:endParaRPr lang="fr-FR" sz="1500" b="1" i="1" dirty="0">
              <a:latin typeface="Times New Roman"/>
              <a:cs typeface="Times New Roman"/>
            </a:endParaRPr>
          </a:p>
        </p:txBody>
      </p:sp>
    </p:spTree>
    <p:extLst>
      <p:ext uri="{BB962C8B-B14F-4D97-AF65-F5344CB8AC3E}">
        <p14:creationId xmlns:p14="http://schemas.microsoft.com/office/powerpoint/2010/main" val="26645334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yokus-island-express-4k-8k-1440x900.jpg"/>
          <p:cNvPicPr>
            <a:picLocks noGrp="1" noChangeAspect="1"/>
          </p:cNvPicPr>
          <p:nvPr>
            <p:ph idx="1"/>
          </p:nvPr>
        </p:nvPicPr>
        <p:blipFill>
          <a:blip r:embed="rId2">
            <a:alphaModFix amt="44000"/>
            <a:extLst>
              <a:ext uri="{28A0092B-C50C-407E-A947-70E740481C1C}">
                <a14:useLocalDpi xmlns:a14="http://schemas.microsoft.com/office/drawing/2010/main" val="0"/>
              </a:ext>
            </a:extLst>
          </a:blip>
          <a:srcRect l="-6822" r="-6822"/>
          <a:stretch>
            <a:fillRect/>
          </a:stretch>
        </p:blipFill>
        <p:spPr>
          <a:xfrm>
            <a:off x="-1904718" y="-77399"/>
            <a:ext cx="12853771" cy="7069079"/>
          </a:xfrm>
        </p:spPr>
      </p:pic>
      <p:sp>
        <p:nvSpPr>
          <p:cNvPr id="7" name="Rectangle à coins arrondis 6"/>
          <p:cNvSpPr/>
          <p:nvPr/>
        </p:nvSpPr>
        <p:spPr>
          <a:xfrm>
            <a:off x="1951789" y="173800"/>
            <a:ext cx="5186948" cy="869533"/>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443832" y="-99666"/>
            <a:ext cx="8229600" cy="1143000"/>
          </a:xfrm>
        </p:spPr>
        <p:txBody>
          <a:bodyPr/>
          <a:lstStyle/>
          <a:p>
            <a:r>
              <a:rPr lang="fr-FR" dirty="0" smtClean="0"/>
              <a:t>La forme-type du test</a:t>
            </a:r>
            <a:endParaRPr lang="fr-FR" dirty="0"/>
          </a:p>
        </p:txBody>
      </p:sp>
      <p:pic>
        <p:nvPicPr>
          <p:cNvPr id="8" name="Image 7" descr="Capture d’écran 2019-10-08 à 13.5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48" y="1296738"/>
            <a:ext cx="7245689" cy="4267660"/>
          </a:xfrm>
          <a:prstGeom prst="rect">
            <a:avLst/>
          </a:prstGeom>
          <a:ln>
            <a:solidFill>
              <a:schemeClr val="tx1"/>
            </a:solidFill>
          </a:ln>
        </p:spPr>
      </p:pic>
      <p:cxnSp>
        <p:nvCxnSpPr>
          <p:cNvPr id="10" name="Connecteur droit 9"/>
          <p:cNvCxnSpPr/>
          <p:nvPr/>
        </p:nvCxnSpPr>
        <p:spPr>
          <a:xfrm>
            <a:off x="7606633" y="1296738"/>
            <a:ext cx="0" cy="26202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713583" y="2072105"/>
            <a:ext cx="1310105" cy="369332"/>
          </a:xfrm>
          <a:prstGeom prst="rect">
            <a:avLst/>
          </a:prstGeom>
          <a:noFill/>
        </p:spPr>
        <p:txBody>
          <a:bodyPr wrap="square" rtlCol="0">
            <a:spAutoFit/>
          </a:bodyPr>
          <a:lstStyle/>
          <a:p>
            <a:r>
              <a:rPr lang="fr-FR" b="1" dirty="0" smtClean="0">
                <a:solidFill>
                  <a:srgbClr val="FF0000"/>
                </a:solidFill>
              </a:rPr>
              <a:t>Histoire</a:t>
            </a:r>
            <a:endParaRPr lang="fr-FR" b="1" dirty="0">
              <a:solidFill>
                <a:srgbClr val="FF0000"/>
              </a:solidFill>
            </a:endParaRPr>
          </a:p>
        </p:txBody>
      </p:sp>
      <p:cxnSp>
        <p:nvCxnSpPr>
          <p:cNvPr id="14" name="Connecteur droit 13"/>
          <p:cNvCxnSpPr/>
          <p:nvPr/>
        </p:nvCxnSpPr>
        <p:spPr>
          <a:xfrm>
            <a:off x="7606633" y="4043533"/>
            <a:ext cx="0" cy="1397413"/>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7713583" y="4465053"/>
            <a:ext cx="1136320" cy="369332"/>
          </a:xfrm>
          <a:prstGeom prst="rect">
            <a:avLst/>
          </a:prstGeom>
          <a:noFill/>
          <a:ln>
            <a:noFill/>
          </a:ln>
        </p:spPr>
        <p:txBody>
          <a:bodyPr wrap="square" rtlCol="0">
            <a:spAutoFit/>
          </a:bodyPr>
          <a:lstStyle/>
          <a:p>
            <a:r>
              <a:rPr lang="fr-FR" b="1" dirty="0" smtClean="0">
                <a:solidFill>
                  <a:srgbClr val="3366FF"/>
                </a:solidFill>
              </a:rPr>
              <a:t>Concept</a:t>
            </a:r>
            <a:endParaRPr lang="fr-FR" b="1" dirty="0">
              <a:solidFill>
                <a:srgbClr val="3366FF"/>
              </a:solidFill>
            </a:endParaRPr>
          </a:p>
        </p:txBody>
      </p:sp>
      <p:cxnSp>
        <p:nvCxnSpPr>
          <p:cNvPr id="19" name="Connecteur droit 18"/>
          <p:cNvCxnSpPr/>
          <p:nvPr/>
        </p:nvCxnSpPr>
        <p:spPr>
          <a:xfrm flipV="1">
            <a:off x="272719" y="1409031"/>
            <a:ext cx="0" cy="24999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259350" y="1409031"/>
            <a:ext cx="69997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H="1">
            <a:off x="272720" y="3908931"/>
            <a:ext cx="698633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7259053" y="1409031"/>
            <a:ext cx="0" cy="2507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272720" y="3916947"/>
            <a:ext cx="0" cy="1523999"/>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a:off x="7259053" y="3908931"/>
            <a:ext cx="0" cy="155875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272720" y="5467682"/>
            <a:ext cx="6986333"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43" name="Connecteur droit 42"/>
          <p:cNvCxnSpPr/>
          <p:nvPr/>
        </p:nvCxnSpPr>
        <p:spPr>
          <a:xfrm>
            <a:off x="272720" y="3930315"/>
            <a:ext cx="6986333"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44" name="Rectangle à coins arrondis 43"/>
          <p:cNvSpPr/>
          <p:nvPr/>
        </p:nvSpPr>
        <p:spPr>
          <a:xfrm>
            <a:off x="147047" y="5807250"/>
            <a:ext cx="5943553" cy="638179"/>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45" name="ZoneTexte 44"/>
          <p:cNvSpPr txBox="1"/>
          <p:nvPr/>
        </p:nvSpPr>
        <p:spPr>
          <a:xfrm>
            <a:off x="233843" y="5868737"/>
            <a:ext cx="5701252" cy="523220"/>
          </a:xfrm>
          <a:prstGeom prst="rect">
            <a:avLst/>
          </a:prstGeom>
          <a:noFill/>
        </p:spPr>
        <p:txBody>
          <a:bodyPr wrap="square" rtlCol="0">
            <a:spAutoFit/>
          </a:bodyPr>
          <a:lstStyle/>
          <a:p>
            <a:pPr algn="just"/>
            <a:r>
              <a:rPr lang="fr-FR" sz="1400" b="1" dirty="0" smtClean="0">
                <a:solidFill>
                  <a:srgbClr val="000000"/>
                </a:solidFill>
                <a:latin typeface="Times New Roman"/>
                <a:cs typeface="Times New Roman"/>
              </a:rPr>
              <a:t>ROUILLON Pierre-Alexandre, «  </a:t>
            </a:r>
            <a:r>
              <a:rPr lang="fr-FR" sz="1400" b="1" dirty="0" err="1" smtClean="0">
                <a:solidFill>
                  <a:srgbClr val="000000"/>
                </a:solidFill>
                <a:latin typeface="Times New Roman"/>
                <a:cs typeface="Times New Roman"/>
              </a:rPr>
              <a:t>Yoku’s</a:t>
            </a:r>
            <a:r>
              <a:rPr lang="fr-FR" sz="1400" b="1" dirty="0" smtClean="0">
                <a:solidFill>
                  <a:srgbClr val="000000"/>
                </a:solidFill>
                <a:latin typeface="Times New Roman"/>
                <a:cs typeface="Times New Roman"/>
              </a:rPr>
              <a:t> </a:t>
            </a:r>
            <a:r>
              <a:rPr lang="fr-FR" sz="1400" b="1" dirty="0" err="1" smtClean="0">
                <a:solidFill>
                  <a:srgbClr val="000000"/>
                </a:solidFill>
                <a:latin typeface="Times New Roman"/>
                <a:cs typeface="Times New Roman"/>
              </a:rPr>
              <a:t>island</a:t>
            </a:r>
            <a:r>
              <a:rPr lang="fr-FR" sz="1400" b="1" dirty="0" smtClean="0">
                <a:solidFill>
                  <a:srgbClr val="000000"/>
                </a:solidFill>
                <a:latin typeface="Times New Roman"/>
                <a:cs typeface="Times New Roman"/>
              </a:rPr>
              <a:t> express, le flipper à monde ouvert qui nous emballe », </a:t>
            </a:r>
            <a:r>
              <a:rPr lang="fr-FR" sz="1400" b="1" i="1" dirty="0" err="1" smtClean="0">
                <a:solidFill>
                  <a:srgbClr val="000000"/>
                </a:solidFill>
                <a:latin typeface="Times New Roman"/>
                <a:cs typeface="Times New Roman"/>
              </a:rPr>
              <a:t>Gamekult.com</a:t>
            </a:r>
            <a:r>
              <a:rPr lang="fr-FR" sz="1400" b="1" dirty="0" smtClean="0">
                <a:solidFill>
                  <a:srgbClr val="000000"/>
                </a:solidFill>
                <a:latin typeface="Times New Roman"/>
                <a:cs typeface="Times New Roman"/>
              </a:rPr>
              <a:t>, [en ligne], 29 mai 2018.</a:t>
            </a:r>
            <a:endParaRPr lang="fr-FR" sz="1400" b="1" dirty="0">
              <a:solidFill>
                <a:srgbClr val="000000"/>
              </a:solidFill>
              <a:latin typeface="Times New Roman"/>
              <a:cs typeface="Times New Roman"/>
            </a:endParaRPr>
          </a:p>
        </p:txBody>
      </p:sp>
    </p:spTree>
    <p:extLst>
      <p:ext uri="{BB962C8B-B14F-4D97-AF65-F5344CB8AC3E}">
        <p14:creationId xmlns:p14="http://schemas.microsoft.com/office/powerpoint/2010/main" val="40553629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yokus-island-express-4k-8k-1440x900.jpg"/>
          <p:cNvPicPr>
            <a:picLocks noGrp="1" noChangeAspect="1"/>
          </p:cNvPicPr>
          <p:nvPr>
            <p:ph idx="1"/>
          </p:nvPr>
        </p:nvPicPr>
        <p:blipFill>
          <a:blip r:embed="rId2">
            <a:alphaModFix amt="44000"/>
            <a:extLst>
              <a:ext uri="{28A0092B-C50C-407E-A947-70E740481C1C}">
                <a14:useLocalDpi xmlns:a14="http://schemas.microsoft.com/office/drawing/2010/main" val="0"/>
              </a:ext>
            </a:extLst>
          </a:blip>
          <a:srcRect l="-6822" r="-6822"/>
          <a:stretch>
            <a:fillRect/>
          </a:stretch>
        </p:blipFill>
        <p:spPr>
          <a:xfrm>
            <a:off x="-1904718" y="-77399"/>
            <a:ext cx="12853771" cy="7069079"/>
          </a:xfrm>
        </p:spPr>
      </p:pic>
      <p:sp>
        <p:nvSpPr>
          <p:cNvPr id="7" name="Rectangle à coins arrondis 6"/>
          <p:cNvSpPr/>
          <p:nvPr/>
        </p:nvSpPr>
        <p:spPr>
          <a:xfrm>
            <a:off x="1951789" y="173800"/>
            <a:ext cx="5186948" cy="869533"/>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443832" y="-99666"/>
            <a:ext cx="8229600" cy="1143000"/>
          </a:xfrm>
        </p:spPr>
        <p:txBody>
          <a:bodyPr/>
          <a:lstStyle/>
          <a:p>
            <a:r>
              <a:rPr lang="fr-FR" dirty="0" smtClean="0"/>
              <a:t>La forme-type du test</a:t>
            </a:r>
            <a:endParaRPr lang="fr-FR" dirty="0"/>
          </a:p>
        </p:txBody>
      </p:sp>
      <p:pic>
        <p:nvPicPr>
          <p:cNvPr id="3" name="Image 2" descr="Capture d’écran 2019-10-08 à 14.0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96" y="1176737"/>
            <a:ext cx="6724319" cy="2378615"/>
          </a:xfrm>
          <a:prstGeom prst="rect">
            <a:avLst/>
          </a:prstGeom>
          <a:ln>
            <a:solidFill>
              <a:schemeClr val="tx1"/>
            </a:solidFill>
          </a:ln>
        </p:spPr>
      </p:pic>
      <p:sp>
        <p:nvSpPr>
          <p:cNvPr id="4" name="ZoneTexte 3"/>
          <p:cNvSpPr txBox="1"/>
          <p:nvPr/>
        </p:nvSpPr>
        <p:spPr>
          <a:xfrm>
            <a:off x="7138737" y="1123265"/>
            <a:ext cx="1323471" cy="923330"/>
          </a:xfrm>
          <a:prstGeom prst="rect">
            <a:avLst/>
          </a:prstGeom>
          <a:noFill/>
        </p:spPr>
        <p:txBody>
          <a:bodyPr wrap="square" rtlCol="0">
            <a:spAutoFit/>
          </a:bodyPr>
          <a:lstStyle/>
          <a:p>
            <a:r>
              <a:rPr lang="fr-FR" b="1" dirty="0" smtClean="0"/>
              <a:t>Conseils, guide de découverte</a:t>
            </a:r>
            <a:endParaRPr lang="fr-FR" b="1" dirty="0"/>
          </a:p>
        </p:txBody>
      </p:sp>
      <p:pic>
        <p:nvPicPr>
          <p:cNvPr id="5" name="Image 4" descr="Capture d’écran 2019-10-08 à 14.09.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96" y="3663234"/>
            <a:ext cx="6710951" cy="2035428"/>
          </a:xfrm>
          <a:prstGeom prst="rect">
            <a:avLst/>
          </a:prstGeom>
          <a:ln>
            <a:solidFill>
              <a:srgbClr val="000000"/>
            </a:solidFill>
          </a:ln>
        </p:spPr>
      </p:pic>
      <p:sp>
        <p:nvSpPr>
          <p:cNvPr id="21" name="ZoneTexte 20"/>
          <p:cNvSpPr txBox="1"/>
          <p:nvPr/>
        </p:nvSpPr>
        <p:spPr>
          <a:xfrm>
            <a:off x="7138737" y="3583313"/>
            <a:ext cx="1323471" cy="646331"/>
          </a:xfrm>
          <a:prstGeom prst="rect">
            <a:avLst/>
          </a:prstGeom>
          <a:noFill/>
        </p:spPr>
        <p:txBody>
          <a:bodyPr wrap="square" rtlCol="0">
            <a:spAutoFit/>
          </a:bodyPr>
          <a:lstStyle/>
          <a:p>
            <a:r>
              <a:rPr lang="fr-FR" b="1" dirty="0" smtClean="0"/>
              <a:t>Points forts</a:t>
            </a:r>
          </a:p>
          <a:p>
            <a:r>
              <a:rPr lang="fr-FR" b="1" dirty="0" smtClean="0"/>
              <a:t>et faibles</a:t>
            </a:r>
            <a:endParaRPr lang="fr-FR" b="1" dirty="0"/>
          </a:p>
        </p:txBody>
      </p:sp>
      <p:pic>
        <p:nvPicPr>
          <p:cNvPr id="11" name="Image 10" descr="Capture d’écran 2019-10-08 à 14.10.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113" y="5440946"/>
            <a:ext cx="959934" cy="1315083"/>
          </a:xfrm>
          <a:prstGeom prst="rect">
            <a:avLst/>
          </a:prstGeom>
          <a:ln>
            <a:solidFill>
              <a:srgbClr val="000000"/>
            </a:solidFill>
          </a:ln>
        </p:spPr>
      </p:pic>
      <p:sp>
        <p:nvSpPr>
          <p:cNvPr id="24" name="ZoneTexte 23"/>
          <p:cNvSpPr txBox="1"/>
          <p:nvPr/>
        </p:nvSpPr>
        <p:spPr>
          <a:xfrm>
            <a:off x="7141415" y="6354981"/>
            <a:ext cx="1323471" cy="369332"/>
          </a:xfrm>
          <a:prstGeom prst="rect">
            <a:avLst/>
          </a:prstGeom>
          <a:noFill/>
        </p:spPr>
        <p:txBody>
          <a:bodyPr wrap="square" rtlCol="0">
            <a:spAutoFit/>
          </a:bodyPr>
          <a:lstStyle/>
          <a:p>
            <a:r>
              <a:rPr lang="fr-FR" b="1" dirty="0" smtClean="0"/>
              <a:t>La note</a:t>
            </a:r>
            <a:endParaRPr lang="fr-FR" b="1" dirty="0"/>
          </a:p>
        </p:txBody>
      </p:sp>
      <p:sp>
        <p:nvSpPr>
          <p:cNvPr id="25" name="Rectangle à coins arrondis 24"/>
          <p:cNvSpPr/>
          <p:nvPr/>
        </p:nvSpPr>
        <p:spPr>
          <a:xfrm>
            <a:off x="93576" y="5828630"/>
            <a:ext cx="5561263" cy="895684"/>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fr-BE" sz="1400" dirty="0" smtClean="0">
                <a:solidFill>
                  <a:srgbClr val="000000"/>
                </a:solidFill>
                <a:latin typeface="Times New Roman"/>
                <a:cs typeface="Times New Roman"/>
              </a:rPr>
              <a:t>Voir notamment </a:t>
            </a:r>
            <a:r>
              <a:rPr lang="fr-BE" sz="1400" b="1" dirty="0" smtClean="0">
                <a:solidFill>
                  <a:srgbClr val="000000"/>
                </a:solidFill>
                <a:latin typeface="Times New Roman"/>
                <a:cs typeface="Times New Roman"/>
              </a:rPr>
              <a:t>ZAGAL </a:t>
            </a:r>
            <a:r>
              <a:rPr lang="fr-BE" sz="1400" b="1" dirty="0">
                <a:solidFill>
                  <a:srgbClr val="000000"/>
                </a:solidFill>
                <a:latin typeface="Times New Roman"/>
                <a:cs typeface="Times New Roman"/>
              </a:rPr>
              <a:t>José, LADD Amanda, JOHNSON Terris, « Characterizing and Understanding Game Reviews », in </a:t>
            </a:r>
            <a:r>
              <a:rPr lang="fr-BE" sz="1400" b="1" i="1" dirty="0">
                <a:solidFill>
                  <a:srgbClr val="000000"/>
                </a:solidFill>
                <a:latin typeface="Times New Roman"/>
                <a:cs typeface="Times New Roman"/>
              </a:rPr>
              <a:t>Proceedings </a:t>
            </a:r>
            <a:r>
              <a:rPr lang="fr-BE" sz="1400" b="1" i="1" dirty="0" smtClean="0">
                <a:solidFill>
                  <a:srgbClr val="000000"/>
                </a:solidFill>
                <a:latin typeface="Times New Roman"/>
                <a:cs typeface="Times New Roman"/>
              </a:rPr>
              <a:t>of </a:t>
            </a:r>
            <a:r>
              <a:rPr lang="fr-BE" sz="1400" b="1" i="1" dirty="0">
                <a:solidFill>
                  <a:srgbClr val="000000"/>
                </a:solidFill>
                <a:latin typeface="Times New Roman"/>
                <a:cs typeface="Times New Roman"/>
              </a:rPr>
              <a:t>International Conference on Foundations of Digital Games</a:t>
            </a:r>
            <a:r>
              <a:rPr lang="fr-BE" sz="1400" b="1" dirty="0">
                <a:solidFill>
                  <a:srgbClr val="000000"/>
                </a:solidFill>
                <a:latin typeface="Times New Roman"/>
                <a:cs typeface="Times New Roman"/>
              </a:rPr>
              <a:t>, 2009. </a:t>
            </a:r>
          </a:p>
        </p:txBody>
      </p:sp>
    </p:spTree>
    <p:extLst>
      <p:ext uri="{BB962C8B-B14F-4D97-AF65-F5344CB8AC3E}">
        <p14:creationId xmlns:p14="http://schemas.microsoft.com/office/powerpoint/2010/main" val="29122630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p:cNvPicPr>
            <a:picLocks noChangeAspect="1"/>
          </p:cNvPicPr>
          <p:nvPr/>
        </p:nvPicPr>
        <p:blipFill rotWithShape="1">
          <a:blip r:embed="rId2">
            <a:alphaModFix amt="20000"/>
          </a:blip>
          <a:srcRect l="-291" r="272"/>
          <a:stretch/>
        </p:blipFill>
        <p:spPr>
          <a:xfrm>
            <a:off x="-743978" y="-107953"/>
            <a:ext cx="5534527" cy="7017785"/>
          </a:xfrm>
          <a:prstGeom prst="rect">
            <a:avLst/>
          </a:prstGeom>
        </p:spPr>
      </p:pic>
      <p:pic>
        <p:nvPicPr>
          <p:cNvPr id="6" name="Image 5"/>
          <p:cNvPicPr>
            <a:picLocks noChangeAspect="1"/>
          </p:cNvPicPr>
          <p:nvPr/>
        </p:nvPicPr>
        <p:blipFill>
          <a:blip r:embed="rId3">
            <a:alphaModFix amt="19000"/>
          </a:blip>
          <a:stretch>
            <a:fillRect/>
          </a:stretch>
        </p:blipFill>
        <p:spPr>
          <a:xfrm>
            <a:off x="4780872" y="0"/>
            <a:ext cx="4985148" cy="6858000"/>
          </a:xfrm>
          <a:prstGeom prst="rect">
            <a:avLst/>
          </a:prstGeom>
        </p:spPr>
      </p:pic>
      <p:sp>
        <p:nvSpPr>
          <p:cNvPr id="4" name="Rectangle à coins arrondis 3"/>
          <p:cNvSpPr/>
          <p:nvPr/>
        </p:nvSpPr>
        <p:spPr>
          <a:xfrm>
            <a:off x="481256" y="347587"/>
            <a:ext cx="8234947"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457200" y="7278"/>
            <a:ext cx="8229600" cy="1143000"/>
          </a:xfrm>
        </p:spPr>
        <p:txBody>
          <a:bodyPr>
            <a:noAutofit/>
          </a:bodyPr>
          <a:lstStyle/>
          <a:p>
            <a:r>
              <a:rPr lang="fr-FR" sz="2500" dirty="0" smtClean="0"/>
              <a:t>« La presse jeu vidéo, ce n’est pas vraiment du journalisme »</a:t>
            </a:r>
            <a:endParaRPr lang="fr-FR" sz="2500" dirty="0"/>
          </a:p>
        </p:txBody>
      </p:sp>
      <p:sp>
        <p:nvSpPr>
          <p:cNvPr id="3" name="Espace réservé du contenu 2"/>
          <p:cNvSpPr>
            <a:spLocks noGrp="1"/>
          </p:cNvSpPr>
          <p:nvPr>
            <p:ph idx="1"/>
          </p:nvPr>
        </p:nvSpPr>
        <p:spPr/>
        <p:txBody>
          <a:bodyPr/>
          <a:lstStyle/>
          <a:p>
            <a:endParaRPr lang="fr-FR"/>
          </a:p>
        </p:txBody>
      </p:sp>
      <p:sp>
        <p:nvSpPr>
          <p:cNvPr id="7" name="Rectangle à coins arrondis 6"/>
          <p:cNvSpPr/>
          <p:nvPr/>
        </p:nvSpPr>
        <p:spPr>
          <a:xfrm>
            <a:off x="168463" y="1626936"/>
            <a:ext cx="8803436" cy="4001168"/>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8" name="ZoneTexte 7"/>
          <p:cNvSpPr txBox="1"/>
          <p:nvPr/>
        </p:nvSpPr>
        <p:spPr>
          <a:xfrm>
            <a:off x="401726" y="1865061"/>
            <a:ext cx="8384290" cy="4093428"/>
          </a:xfrm>
          <a:prstGeom prst="rect">
            <a:avLst/>
          </a:prstGeom>
          <a:noFill/>
        </p:spPr>
        <p:txBody>
          <a:bodyPr wrap="square" rtlCol="0">
            <a:spAutoFit/>
          </a:bodyPr>
          <a:lstStyle/>
          <a:p>
            <a:pPr algn="just"/>
            <a:r>
              <a:rPr lang="fr-FR" sz="2000" dirty="0" smtClean="0">
                <a:latin typeface="Times New Roman"/>
                <a:cs typeface="Times New Roman"/>
              </a:rPr>
              <a:t>La plupart des auteurs académiques qui se sont penchés sur la presse </a:t>
            </a:r>
            <a:r>
              <a:rPr lang="fr-FR" sz="2000" dirty="0" err="1" smtClean="0">
                <a:latin typeface="Times New Roman"/>
                <a:cs typeface="Times New Roman"/>
              </a:rPr>
              <a:t>vidéoludique</a:t>
            </a:r>
            <a:r>
              <a:rPr lang="fr-FR" sz="2000" dirty="0" smtClean="0">
                <a:latin typeface="Times New Roman"/>
                <a:cs typeface="Times New Roman"/>
              </a:rPr>
              <a:t> concluent qu’elle entretient « </a:t>
            </a:r>
            <a:r>
              <a:rPr lang="fr-FR" sz="2000" b="1" dirty="0" smtClean="0">
                <a:latin typeface="Times New Roman"/>
                <a:cs typeface="Times New Roman"/>
              </a:rPr>
              <a:t>une frontière floue entre l’éditorial et le marketing</a:t>
            </a:r>
            <a:r>
              <a:rPr lang="fr-FR" sz="2000" dirty="0" smtClean="0">
                <a:latin typeface="Times New Roman"/>
                <a:cs typeface="Times New Roman"/>
              </a:rPr>
              <a:t> » (</a:t>
            </a:r>
            <a:r>
              <a:rPr lang="en-GB" sz="2000" dirty="0" err="1" smtClean="0">
                <a:latin typeface="Times New Roman"/>
                <a:ea typeface="Calibri"/>
                <a:cs typeface="Times New Roman"/>
              </a:rPr>
              <a:t>Ribbens</a:t>
            </a:r>
            <a:r>
              <a:rPr lang="en-GB" sz="2000" dirty="0" smtClean="0">
                <a:latin typeface="Times New Roman"/>
                <a:ea typeface="Calibri"/>
                <a:cs typeface="Times New Roman"/>
              </a:rPr>
              <a:t> et </a:t>
            </a:r>
            <a:r>
              <a:rPr lang="en-GB" sz="2000" dirty="0" err="1" smtClean="0">
                <a:latin typeface="Times New Roman"/>
                <a:ea typeface="Calibri"/>
                <a:cs typeface="Times New Roman"/>
              </a:rPr>
              <a:t>Steegen</a:t>
            </a:r>
            <a:r>
              <a:rPr lang="en-GB" sz="2000" dirty="0" smtClean="0">
                <a:latin typeface="Times New Roman"/>
                <a:ea typeface="Calibri"/>
                <a:cs typeface="Times New Roman"/>
              </a:rPr>
              <a:t>, 2012 : 28).</a:t>
            </a:r>
          </a:p>
          <a:p>
            <a:pPr algn="just"/>
            <a:endParaRPr lang="en-GB" sz="2000" dirty="0" smtClean="0">
              <a:latin typeface="Times New Roman"/>
              <a:ea typeface="Calibri"/>
              <a:cs typeface="Times New Roman"/>
            </a:endParaRPr>
          </a:p>
          <a:p>
            <a:pPr algn="just"/>
            <a:r>
              <a:rPr lang="en-GB" sz="2000" dirty="0" smtClean="0">
                <a:latin typeface="Times New Roman"/>
                <a:ea typeface="Calibri"/>
                <a:cs typeface="Times New Roman"/>
              </a:rPr>
              <a:t>Les </a:t>
            </a:r>
            <a:r>
              <a:rPr lang="en-GB" sz="2000" dirty="0" err="1" smtClean="0">
                <a:latin typeface="Times New Roman"/>
                <a:ea typeface="Calibri"/>
                <a:cs typeface="Times New Roman"/>
              </a:rPr>
              <a:t>journalistes</a:t>
            </a:r>
            <a:r>
              <a:rPr lang="en-GB" sz="2000" dirty="0" smtClean="0">
                <a:latin typeface="Times New Roman"/>
                <a:ea typeface="Calibri"/>
                <a:cs typeface="Times New Roman"/>
              </a:rPr>
              <a:t> </a:t>
            </a:r>
            <a:r>
              <a:rPr lang="en-GB" sz="2000" dirty="0" err="1" smtClean="0">
                <a:latin typeface="Times New Roman"/>
                <a:ea typeface="Calibri"/>
                <a:cs typeface="Times New Roman"/>
              </a:rPr>
              <a:t>vidéoludiques</a:t>
            </a:r>
            <a:r>
              <a:rPr lang="en-GB" sz="2000" dirty="0" smtClean="0">
                <a:latin typeface="Times New Roman"/>
                <a:ea typeface="Calibri"/>
                <a:cs typeface="Times New Roman"/>
              </a:rPr>
              <a:t> </a:t>
            </a:r>
            <a:r>
              <a:rPr lang="en-GB" sz="2000" dirty="0" err="1" smtClean="0">
                <a:latin typeface="Times New Roman"/>
                <a:ea typeface="Calibri"/>
                <a:cs typeface="Times New Roman"/>
              </a:rPr>
              <a:t>sont</a:t>
            </a:r>
            <a:r>
              <a:rPr lang="en-GB" sz="2000" dirty="0" smtClean="0">
                <a:latin typeface="Times New Roman"/>
                <a:ea typeface="Calibri"/>
                <a:cs typeface="Times New Roman"/>
              </a:rPr>
              <a:t> </a:t>
            </a:r>
            <a:r>
              <a:rPr lang="en-GB" sz="2000" dirty="0" err="1" smtClean="0">
                <a:latin typeface="Times New Roman"/>
                <a:ea typeface="Calibri"/>
                <a:cs typeface="Times New Roman"/>
              </a:rPr>
              <a:t>souvent</a:t>
            </a:r>
            <a:r>
              <a:rPr lang="en-GB" sz="2000" dirty="0" smtClean="0">
                <a:latin typeface="Times New Roman"/>
                <a:ea typeface="Calibri"/>
                <a:cs typeface="Times New Roman"/>
              </a:rPr>
              <a:t> </a:t>
            </a:r>
            <a:r>
              <a:rPr lang="en-GB" sz="2000" dirty="0" err="1" smtClean="0">
                <a:latin typeface="Times New Roman"/>
                <a:ea typeface="Calibri"/>
                <a:cs typeface="Times New Roman"/>
              </a:rPr>
              <a:t>étudiés</a:t>
            </a:r>
            <a:r>
              <a:rPr lang="en-GB" sz="2000" dirty="0" smtClean="0">
                <a:latin typeface="Times New Roman"/>
                <a:ea typeface="Calibri"/>
                <a:cs typeface="Times New Roman"/>
              </a:rPr>
              <a:t> au </a:t>
            </a:r>
            <a:r>
              <a:rPr lang="en-GB" sz="2000" dirty="0" err="1" smtClean="0">
                <a:latin typeface="Times New Roman"/>
                <a:ea typeface="Calibri"/>
                <a:cs typeface="Times New Roman"/>
              </a:rPr>
              <a:t>prisme</a:t>
            </a:r>
            <a:r>
              <a:rPr lang="en-GB" sz="2000" dirty="0" smtClean="0">
                <a:latin typeface="Times New Roman"/>
                <a:ea typeface="Calibri"/>
                <a:cs typeface="Times New Roman"/>
              </a:rPr>
              <a:t> de </a:t>
            </a:r>
            <a:r>
              <a:rPr lang="en-GB" sz="2000" dirty="0" err="1" smtClean="0">
                <a:latin typeface="Times New Roman"/>
                <a:ea typeface="Calibri"/>
                <a:cs typeface="Times New Roman"/>
              </a:rPr>
              <a:t>leur</a:t>
            </a:r>
            <a:r>
              <a:rPr lang="en-GB" sz="2000" dirty="0" smtClean="0">
                <a:latin typeface="Times New Roman"/>
                <a:ea typeface="Calibri"/>
                <a:cs typeface="Times New Roman"/>
              </a:rPr>
              <a:t> </a:t>
            </a:r>
            <a:r>
              <a:rPr lang="en-GB" sz="2000" dirty="0" err="1" smtClean="0">
                <a:latin typeface="Times New Roman"/>
                <a:ea typeface="Calibri"/>
                <a:cs typeface="Times New Roman"/>
              </a:rPr>
              <a:t>rôle</a:t>
            </a:r>
            <a:r>
              <a:rPr lang="en-GB" sz="2000" dirty="0" smtClean="0">
                <a:latin typeface="Times New Roman"/>
                <a:ea typeface="Calibri"/>
                <a:cs typeface="Times New Roman"/>
              </a:rPr>
              <a:t> de </a:t>
            </a:r>
            <a:r>
              <a:rPr lang="en-GB" sz="2000" b="1" dirty="0" err="1" smtClean="0">
                <a:latin typeface="Times New Roman"/>
                <a:ea typeface="Calibri"/>
                <a:cs typeface="Times New Roman"/>
              </a:rPr>
              <a:t>prescripteur</a:t>
            </a:r>
            <a:r>
              <a:rPr lang="en-GB" sz="2000" dirty="0" smtClean="0">
                <a:latin typeface="Times New Roman"/>
                <a:ea typeface="Calibri"/>
                <a:cs typeface="Times New Roman"/>
              </a:rPr>
              <a:t>, </a:t>
            </a:r>
            <a:r>
              <a:rPr lang="en-GB" sz="2000" dirty="0" err="1" smtClean="0">
                <a:latin typeface="Times New Roman"/>
                <a:ea typeface="Calibri"/>
                <a:cs typeface="Times New Roman"/>
              </a:rPr>
              <a:t>notamment</a:t>
            </a:r>
            <a:r>
              <a:rPr lang="en-GB" sz="2000" dirty="0" smtClean="0">
                <a:latin typeface="Times New Roman"/>
                <a:ea typeface="Calibri"/>
                <a:cs typeface="Times New Roman"/>
              </a:rPr>
              <a:t> en </a:t>
            </a:r>
            <a:r>
              <a:rPr lang="en-GB" sz="2000" dirty="0" err="1" smtClean="0">
                <a:latin typeface="Times New Roman"/>
                <a:ea typeface="Calibri"/>
                <a:cs typeface="Times New Roman"/>
              </a:rPr>
              <a:t>ce</a:t>
            </a:r>
            <a:r>
              <a:rPr lang="en-GB" sz="2000" dirty="0" smtClean="0">
                <a:latin typeface="Times New Roman"/>
                <a:ea typeface="Calibri"/>
                <a:cs typeface="Times New Roman"/>
              </a:rPr>
              <a:t> </a:t>
            </a:r>
            <a:r>
              <a:rPr lang="en-GB" sz="2000" dirty="0" err="1" smtClean="0">
                <a:latin typeface="Times New Roman"/>
                <a:ea typeface="Calibri"/>
                <a:cs typeface="Times New Roman"/>
              </a:rPr>
              <a:t>qu’il</a:t>
            </a:r>
            <a:r>
              <a:rPr lang="en-GB" sz="2000" dirty="0" smtClean="0">
                <a:latin typeface="Times New Roman"/>
                <a:ea typeface="Calibri"/>
                <a:cs typeface="Times New Roman"/>
              </a:rPr>
              <a:t> </a:t>
            </a:r>
            <a:r>
              <a:rPr lang="en-GB" sz="2000" dirty="0" err="1" smtClean="0">
                <a:latin typeface="Times New Roman"/>
                <a:ea typeface="Calibri"/>
                <a:cs typeface="Times New Roman"/>
              </a:rPr>
              <a:t>charrie</a:t>
            </a:r>
            <a:r>
              <a:rPr lang="en-GB" sz="2000" dirty="0" smtClean="0">
                <a:latin typeface="Times New Roman"/>
                <a:ea typeface="Calibri"/>
                <a:cs typeface="Times New Roman"/>
              </a:rPr>
              <a:t> </a:t>
            </a:r>
            <a:r>
              <a:rPr lang="en-GB" sz="2000" b="1" dirty="0" smtClean="0">
                <a:latin typeface="Times New Roman"/>
                <a:ea typeface="Calibri"/>
                <a:cs typeface="Times New Roman"/>
              </a:rPr>
              <a:t>des </a:t>
            </a:r>
            <a:r>
              <a:rPr lang="en-GB" sz="2000" b="1" dirty="0" err="1" smtClean="0">
                <a:latin typeface="Times New Roman"/>
                <a:ea typeface="Calibri"/>
                <a:cs typeface="Times New Roman"/>
              </a:rPr>
              <a:t>enjeux</a:t>
            </a:r>
            <a:r>
              <a:rPr lang="en-GB" sz="2000" b="1" dirty="0" smtClean="0">
                <a:latin typeface="Times New Roman"/>
                <a:ea typeface="Calibri"/>
                <a:cs typeface="Times New Roman"/>
              </a:rPr>
              <a:t> </a:t>
            </a:r>
            <a:r>
              <a:rPr lang="en-GB" sz="2000" b="1" dirty="0" err="1" smtClean="0">
                <a:latin typeface="Times New Roman"/>
                <a:ea typeface="Calibri"/>
                <a:cs typeface="Times New Roman"/>
              </a:rPr>
              <a:t>économiques</a:t>
            </a:r>
            <a:r>
              <a:rPr lang="en-GB" sz="2000" b="1" dirty="0" smtClean="0">
                <a:latin typeface="Times New Roman"/>
                <a:ea typeface="Calibri"/>
                <a:cs typeface="Times New Roman"/>
              </a:rPr>
              <a:t> </a:t>
            </a:r>
            <a:r>
              <a:rPr lang="en-GB" sz="2000" dirty="0" smtClean="0">
                <a:latin typeface="Times New Roman"/>
                <a:ea typeface="Calibri"/>
                <a:cs typeface="Times New Roman"/>
              </a:rPr>
              <a:t>(</a:t>
            </a:r>
            <a:r>
              <a:rPr lang="fr-BE" sz="2000" dirty="0" smtClean="0">
                <a:latin typeface="Times New Roman"/>
                <a:cs typeface="Times New Roman"/>
              </a:rPr>
              <a:t>Noyer</a:t>
            </a:r>
            <a:r>
              <a:rPr lang="fr-BE" sz="2000" dirty="0">
                <a:latin typeface="Times New Roman"/>
                <a:cs typeface="Times New Roman"/>
              </a:rPr>
              <a:t>, 2001 ; Carlson, 2009 ; Zagal, Ladd et Johnson, 2009</a:t>
            </a:r>
            <a:r>
              <a:rPr lang="fr-BE" sz="2000" dirty="0" smtClean="0">
                <a:latin typeface="Times New Roman"/>
                <a:cs typeface="Times New Roman"/>
              </a:rPr>
              <a:t>).</a:t>
            </a:r>
          </a:p>
          <a:p>
            <a:pPr algn="just"/>
            <a:endParaRPr lang="fr-BE" sz="2000" dirty="0">
              <a:latin typeface="Times New Roman"/>
              <a:cs typeface="Times New Roman"/>
            </a:endParaRPr>
          </a:p>
          <a:p>
            <a:pPr algn="just"/>
            <a:r>
              <a:rPr lang="fr-BE" sz="2000" dirty="0" smtClean="0">
                <a:latin typeface="Times New Roman"/>
                <a:cs typeface="Times New Roman"/>
              </a:rPr>
              <a:t>Ainsi, selon Nieborg et Sihvonen, </a:t>
            </a:r>
            <a:r>
              <a:rPr lang="fr-BE" sz="2000" dirty="0">
                <a:latin typeface="Times New Roman"/>
                <a:cs typeface="Times New Roman"/>
              </a:rPr>
              <a:t>les journalistes spécialisés en jeu vidéo </a:t>
            </a:r>
            <a:r>
              <a:rPr lang="fr-BE" sz="2000" dirty="0" smtClean="0">
                <a:latin typeface="Times New Roman"/>
                <a:cs typeface="Times New Roman"/>
              </a:rPr>
              <a:t>seraient </a:t>
            </a:r>
            <a:r>
              <a:rPr lang="fr-BE" sz="2000" dirty="0">
                <a:latin typeface="Times New Roman"/>
                <a:cs typeface="Times New Roman"/>
              </a:rPr>
              <a:t>animés par </a:t>
            </a:r>
            <a:r>
              <a:rPr lang="fr-BE" sz="2000" b="1" dirty="0">
                <a:latin typeface="Times New Roman"/>
                <a:cs typeface="Times New Roman"/>
              </a:rPr>
              <a:t>une idéologie professionnelle différente de celle du journalisme généraliste, moins exigeante, moins rigoureuse </a:t>
            </a:r>
            <a:r>
              <a:rPr lang="fr-BE" sz="2000" dirty="0" smtClean="0">
                <a:latin typeface="Times New Roman"/>
                <a:cs typeface="Times New Roman"/>
              </a:rPr>
              <a:t>(2009</a:t>
            </a:r>
            <a:r>
              <a:rPr lang="fr-BE" sz="2000" dirty="0">
                <a:latin typeface="Times New Roman"/>
                <a:cs typeface="Times New Roman"/>
              </a:rPr>
              <a:t> : 7). </a:t>
            </a:r>
            <a:endParaRPr lang="fr-BE" sz="2000" dirty="0" smtClean="0">
              <a:latin typeface="Times New Roman"/>
              <a:cs typeface="Times New Roman"/>
            </a:endParaRPr>
          </a:p>
          <a:p>
            <a:pPr algn="just"/>
            <a:endParaRPr lang="en-GB" sz="2000" dirty="0" smtClean="0">
              <a:latin typeface="Times New Roman"/>
              <a:ea typeface="Calibri"/>
              <a:cs typeface="Times New Roman"/>
            </a:endParaRPr>
          </a:p>
          <a:p>
            <a:pPr algn="just"/>
            <a:endParaRPr lang="fr-FR" sz="2000" dirty="0">
              <a:latin typeface="Times New Roman"/>
              <a:cs typeface="Times New Roman"/>
            </a:endParaRPr>
          </a:p>
        </p:txBody>
      </p:sp>
    </p:spTree>
    <p:extLst>
      <p:ext uri="{BB962C8B-B14F-4D97-AF65-F5344CB8AC3E}">
        <p14:creationId xmlns:p14="http://schemas.microsoft.com/office/powerpoint/2010/main" val="22542556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p:cNvPicPr>
            <a:picLocks noChangeAspect="1"/>
          </p:cNvPicPr>
          <p:nvPr/>
        </p:nvPicPr>
        <p:blipFill rotWithShape="1">
          <a:blip r:embed="rId2">
            <a:alphaModFix amt="20000"/>
          </a:blip>
          <a:srcRect l="-291" r="272"/>
          <a:stretch/>
        </p:blipFill>
        <p:spPr>
          <a:xfrm>
            <a:off x="-743978" y="-107953"/>
            <a:ext cx="5534527" cy="7017785"/>
          </a:xfrm>
          <a:prstGeom prst="rect">
            <a:avLst/>
          </a:prstGeom>
        </p:spPr>
      </p:pic>
      <p:pic>
        <p:nvPicPr>
          <p:cNvPr id="6" name="Image 5"/>
          <p:cNvPicPr>
            <a:picLocks noChangeAspect="1"/>
          </p:cNvPicPr>
          <p:nvPr/>
        </p:nvPicPr>
        <p:blipFill>
          <a:blip r:embed="rId3">
            <a:alphaModFix amt="19000"/>
          </a:blip>
          <a:stretch>
            <a:fillRect/>
          </a:stretch>
        </p:blipFill>
        <p:spPr>
          <a:xfrm>
            <a:off x="4780872" y="0"/>
            <a:ext cx="4985148" cy="6858000"/>
          </a:xfrm>
          <a:prstGeom prst="rect">
            <a:avLst/>
          </a:prstGeom>
        </p:spPr>
      </p:pic>
      <p:sp>
        <p:nvSpPr>
          <p:cNvPr id="4" name="Rectangle à coins arrondis 3"/>
          <p:cNvSpPr/>
          <p:nvPr/>
        </p:nvSpPr>
        <p:spPr>
          <a:xfrm>
            <a:off x="168463" y="347587"/>
            <a:ext cx="8545073"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2" name="Titre 1"/>
          <p:cNvSpPr>
            <a:spLocks noGrp="1"/>
          </p:cNvSpPr>
          <p:nvPr>
            <p:ph type="title"/>
          </p:nvPr>
        </p:nvSpPr>
        <p:spPr>
          <a:xfrm>
            <a:off x="155095" y="5124"/>
            <a:ext cx="8545073" cy="1143000"/>
          </a:xfrm>
        </p:spPr>
        <p:txBody>
          <a:bodyPr>
            <a:noAutofit/>
          </a:bodyPr>
          <a:lstStyle/>
          <a:p>
            <a:r>
              <a:rPr lang="fr-FR" sz="3000" dirty="0" smtClean="0"/>
              <a:t>Une perception fondée, mais parfois trop généraliste</a:t>
            </a:r>
            <a:endParaRPr lang="fr-FR" sz="3000" dirty="0"/>
          </a:p>
        </p:txBody>
      </p:sp>
      <p:pic>
        <p:nvPicPr>
          <p:cNvPr id="9" name="Espace réservé du contenu 8"/>
          <p:cNvPicPr>
            <a:picLocks noGrp="1" noChangeAspect="1"/>
          </p:cNvPicPr>
          <p:nvPr>
            <p:ph idx="1"/>
          </p:nvPr>
        </p:nvPicPr>
        <p:blipFill>
          <a:blip r:embed="rId4"/>
          <a:srcRect l="3346" r="3346"/>
          <a:stretch>
            <a:fillRect/>
          </a:stretch>
        </p:blipFill>
        <p:spPr>
          <a:xfrm>
            <a:off x="155095" y="1148124"/>
            <a:ext cx="5432905" cy="2987889"/>
          </a:xfrm>
          <a:ln>
            <a:solidFill>
              <a:srgbClr val="000000"/>
            </a:solidFill>
          </a:ln>
        </p:spPr>
      </p:pic>
      <p:sp>
        <p:nvSpPr>
          <p:cNvPr id="7" name="Rectangle à coins arrondis 6"/>
          <p:cNvSpPr/>
          <p:nvPr/>
        </p:nvSpPr>
        <p:spPr>
          <a:xfrm>
            <a:off x="5882105" y="1148124"/>
            <a:ext cx="3089794" cy="5602929"/>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8" name="ZoneTexte 7"/>
          <p:cNvSpPr txBox="1"/>
          <p:nvPr/>
        </p:nvSpPr>
        <p:spPr>
          <a:xfrm>
            <a:off x="5989052" y="1382715"/>
            <a:ext cx="2942743" cy="2585323"/>
          </a:xfrm>
          <a:prstGeom prst="rect">
            <a:avLst/>
          </a:prstGeom>
          <a:noFill/>
        </p:spPr>
        <p:txBody>
          <a:bodyPr wrap="square" rtlCol="0">
            <a:spAutoFit/>
          </a:bodyPr>
          <a:lstStyle/>
          <a:p>
            <a:pPr algn="just"/>
            <a:r>
              <a:rPr lang="fr-FR" dirty="0" smtClean="0">
                <a:latin typeface="Times New Roman"/>
                <a:cs typeface="Times New Roman"/>
              </a:rPr>
              <a:t>En 2004, le journaliste jeu vidéo </a:t>
            </a:r>
            <a:r>
              <a:rPr lang="fr-FR" dirty="0" err="1" smtClean="0">
                <a:latin typeface="Times New Roman"/>
                <a:cs typeface="Times New Roman"/>
              </a:rPr>
              <a:t>Kieron</a:t>
            </a:r>
            <a:r>
              <a:rPr lang="fr-FR" dirty="0" smtClean="0">
                <a:latin typeface="Times New Roman"/>
                <a:cs typeface="Times New Roman"/>
              </a:rPr>
              <a:t> Gillen publie le manifeste du « New Game </a:t>
            </a:r>
            <a:r>
              <a:rPr lang="fr-FR" dirty="0" err="1" smtClean="0">
                <a:latin typeface="Times New Roman"/>
                <a:cs typeface="Times New Roman"/>
              </a:rPr>
              <a:t>Journalism</a:t>
            </a:r>
            <a:r>
              <a:rPr lang="fr-FR" dirty="0" smtClean="0">
                <a:latin typeface="Times New Roman"/>
                <a:cs typeface="Times New Roman"/>
              </a:rPr>
              <a:t> », qui s’inspire du New </a:t>
            </a:r>
            <a:r>
              <a:rPr lang="fr-FR" dirty="0" err="1" smtClean="0">
                <a:latin typeface="Times New Roman"/>
                <a:cs typeface="Times New Roman"/>
              </a:rPr>
              <a:t>Journalism</a:t>
            </a:r>
            <a:r>
              <a:rPr lang="fr-FR" dirty="0" smtClean="0">
                <a:latin typeface="Times New Roman"/>
                <a:cs typeface="Times New Roman"/>
              </a:rPr>
              <a:t> et encourage l’écriture à la première personne, l’expression du ressenti des testeurs, la subjectivité assumée</a:t>
            </a:r>
            <a:r>
              <a:rPr lang="mr-IN" dirty="0" smtClean="0">
                <a:latin typeface="Times New Roman"/>
                <a:cs typeface="Times New Roman"/>
              </a:rPr>
              <a:t>…</a:t>
            </a:r>
            <a:endParaRPr lang="fr-FR" dirty="0">
              <a:latin typeface="Times New Roman"/>
              <a:cs typeface="Times New Roman"/>
            </a:endParaRPr>
          </a:p>
        </p:txBody>
      </p:sp>
      <p:pic>
        <p:nvPicPr>
          <p:cNvPr id="10" name="Image 9" descr="Capture d’écran 2019-10-08 à 14.47.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63" y="4280345"/>
            <a:ext cx="5419537" cy="2470708"/>
          </a:xfrm>
          <a:prstGeom prst="rect">
            <a:avLst/>
          </a:prstGeom>
          <a:ln>
            <a:solidFill>
              <a:srgbClr val="000000"/>
            </a:solidFill>
          </a:ln>
        </p:spPr>
      </p:pic>
      <p:sp>
        <p:nvSpPr>
          <p:cNvPr id="12" name="ZoneTexte 11"/>
          <p:cNvSpPr txBox="1"/>
          <p:nvPr/>
        </p:nvSpPr>
        <p:spPr>
          <a:xfrm>
            <a:off x="6002417" y="4303229"/>
            <a:ext cx="2907984" cy="2308324"/>
          </a:xfrm>
          <a:prstGeom prst="rect">
            <a:avLst/>
          </a:prstGeom>
          <a:noFill/>
        </p:spPr>
        <p:txBody>
          <a:bodyPr wrap="square" rtlCol="0">
            <a:spAutoFit/>
          </a:bodyPr>
          <a:lstStyle/>
          <a:p>
            <a:pPr algn="just"/>
            <a:r>
              <a:rPr lang="fr-FR" dirty="0" smtClean="0">
                <a:latin typeface="Times New Roman"/>
                <a:cs typeface="Times New Roman"/>
              </a:rPr>
              <a:t>Le texte a ensuite inspiré de nombreuses critiques internes (</a:t>
            </a:r>
            <a:r>
              <a:rPr lang="fr-BE" dirty="0">
                <a:latin typeface="Times New Roman"/>
                <a:cs typeface="Times New Roman"/>
              </a:rPr>
              <a:t>Stuart, 2005a ; Buffa, 2006 ; McCrea, </a:t>
            </a:r>
            <a:r>
              <a:rPr lang="fr-BE" dirty="0" smtClean="0">
                <a:latin typeface="Times New Roman"/>
                <a:cs typeface="Times New Roman"/>
              </a:rPr>
              <a:t>2007</a:t>
            </a:r>
            <a:r>
              <a:rPr lang="mr-IN" dirty="0" smtClean="0">
                <a:latin typeface="Times New Roman"/>
                <a:cs typeface="Times New Roman"/>
              </a:rPr>
              <a:t>…</a:t>
            </a:r>
            <a:r>
              <a:rPr lang="nl-BE" dirty="0" smtClean="0">
                <a:latin typeface="Times New Roman"/>
                <a:cs typeface="Times New Roman"/>
              </a:rPr>
              <a:t>), mais aussi plusieurs articles qui cherchent à insuffler plus de richesse et d’originalité au journalisme vidéoludique.</a:t>
            </a:r>
            <a:r>
              <a:rPr lang="fr-BE" dirty="0" smtClean="0">
                <a:latin typeface="Times New Roman"/>
                <a:cs typeface="Times New Roman"/>
              </a:rPr>
              <a:t> </a:t>
            </a:r>
            <a:endParaRPr lang="fr-FR" dirty="0">
              <a:latin typeface="Times New Roman"/>
              <a:cs typeface="Times New Roman"/>
            </a:endParaRPr>
          </a:p>
        </p:txBody>
      </p:sp>
    </p:spTree>
    <p:extLst>
      <p:ext uri="{BB962C8B-B14F-4D97-AF65-F5344CB8AC3E}">
        <p14:creationId xmlns:p14="http://schemas.microsoft.com/office/powerpoint/2010/main" val="32020735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alphaModFix amt="20000"/>
          </a:blip>
          <a:stretch>
            <a:fillRect/>
          </a:stretch>
        </p:blipFill>
        <p:spPr>
          <a:xfrm>
            <a:off x="-574846" y="0"/>
            <a:ext cx="5106955" cy="6858000"/>
          </a:xfrm>
          <a:prstGeom prst="rect">
            <a:avLst/>
          </a:prstGeom>
        </p:spPr>
      </p:pic>
      <p:pic>
        <p:nvPicPr>
          <p:cNvPr id="4" name="Espace réservé du contenu 3"/>
          <p:cNvPicPr>
            <a:picLocks noGrp="1" noChangeAspect="1"/>
          </p:cNvPicPr>
          <p:nvPr>
            <p:ph idx="1"/>
          </p:nvPr>
        </p:nvPicPr>
        <p:blipFill rotWithShape="1">
          <a:blip r:embed="rId3">
            <a:alphaModFix amt="15000"/>
          </a:blip>
          <a:srcRect l="-746" r="80"/>
          <a:stretch/>
        </p:blipFill>
        <p:spPr>
          <a:xfrm>
            <a:off x="4424931" y="-40105"/>
            <a:ext cx="5320647" cy="6998697"/>
          </a:xfrm>
        </p:spPr>
      </p:pic>
      <p:sp>
        <p:nvSpPr>
          <p:cNvPr id="6" name="Rectangle à coins arrondis 5"/>
          <p:cNvSpPr/>
          <p:nvPr/>
        </p:nvSpPr>
        <p:spPr>
          <a:xfrm>
            <a:off x="155095" y="1564103"/>
            <a:ext cx="8803436" cy="4826001"/>
          </a:xfrm>
          <a:prstGeom prst="roundRect">
            <a:avLst/>
          </a:prstGeom>
          <a:solidFill>
            <a:schemeClr val="bg1">
              <a:alpha val="91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dirty="0">
              <a:ln>
                <a:solidFill>
                  <a:srgbClr val="FFFFFF"/>
                </a:solidFill>
              </a:ln>
              <a:solidFill>
                <a:srgbClr val="FFFFFF"/>
              </a:solidFill>
            </a:endParaRPr>
          </a:p>
        </p:txBody>
      </p:sp>
      <p:sp>
        <p:nvSpPr>
          <p:cNvPr id="7" name="ZoneTexte 6"/>
          <p:cNvSpPr txBox="1"/>
          <p:nvPr/>
        </p:nvSpPr>
        <p:spPr>
          <a:xfrm>
            <a:off x="339964" y="1771490"/>
            <a:ext cx="8384290" cy="4401205"/>
          </a:xfrm>
          <a:prstGeom prst="rect">
            <a:avLst/>
          </a:prstGeom>
          <a:noFill/>
        </p:spPr>
        <p:txBody>
          <a:bodyPr wrap="square" rtlCol="0">
            <a:spAutoFit/>
          </a:bodyPr>
          <a:lstStyle/>
          <a:p>
            <a:pPr algn="just"/>
            <a:r>
              <a:rPr lang="nl-BE" sz="2000" dirty="0" smtClean="0">
                <a:latin typeface="Times New Roman"/>
                <a:cs typeface="Times New Roman"/>
              </a:rPr>
              <a:t>Question de recherche : </a:t>
            </a:r>
            <a:r>
              <a:rPr lang="nl-BE" sz="2000" b="1" dirty="0" smtClean="0">
                <a:latin typeface="Times New Roman"/>
                <a:cs typeface="Times New Roman"/>
              </a:rPr>
              <a:t>Quels angles journalistiques </a:t>
            </a:r>
            <a:r>
              <a:rPr lang="nl-BE" sz="2000" dirty="0" smtClean="0">
                <a:latin typeface="Times New Roman"/>
                <a:cs typeface="Times New Roman"/>
              </a:rPr>
              <a:t>(Agnès, 2008) </a:t>
            </a:r>
            <a:r>
              <a:rPr lang="nl-BE" sz="2000" b="1" dirty="0" smtClean="0">
                <a:latin typeface="Times New Roman"/>
                <a:cs typeface="Times New Roman"/>
              </a:rPr>
              <a:t>possibles pour les tests de jeux vidéo ?</a:t>
            </a:r>
          </a:p>
          <a:p>
            <a:pPr algn="just"/>
            <a:endParaRPr lang="nl-BE" sz="2000" b="1" dirty="0">
              <a:latin typeface="Times New Roman"/>
              <a:cs typeface="Times New Roman"/>
            </a:endParaRPr>
          </a:p>
          <a:p>
            <a:pPr algn="just"/>
            <a:r>
              <a:rPr lang="nl-BE" sz="2000" dirty="0" smtClean="0">
                <a:latin typeface="Times New Roman"/>
                <a:cs typeface="Times New Roman"/>
              </a:rPr>
              <a:t>Exemples tirés d’un corpus très large (2010 </a:t>
            </a:r>
            <a:r>
              <a:rPr lang="mr-IN" sz="2000" dirty="0" smtClean="0">
                <a:latin typeface="Times New Roman"/>
                <a:cs typeface="Times New Roman"/>
              </a:rPr>
              <a:t>–</a:t>
            </a:r>
            <a:r>
              <a:rPr lang="nl-BE" sz="2000" dirty="0" smtClean="0">
                <a:latin typeface="Times New Roman"/>
                <a:cs typeface="Times New Roman"/>
              </a:rPr>
              <a:t> 2019) à l’intérieur duquel ont été effectués de </a:t>
            </a:r>
            <a:r>
              <a:rPr lang="nl-BE" sz="2000" b="1" dirty="0" smtClean="0">
                <a:latin typeface="Times New Roman"/>
                <a:cs typeface="Times New Roman"/>
              </a:rPr>
              <a:t>carottages successifs </a:t>
            </a:r>
            <a:r>
              <a:rPr lang="fr-BE" sz="2000" dirty="0">
                <a:latin typeface="Times New Roman"/>
                <a:cs typeface="Times New Roman"/>
              </a:rPr>
              <a:t>(Kirkpatrick, 2015 : </a:t>
            </a:r>
            <a:r>
              <a:rPr lang="fr-BE" sz="2000" dirty="0" smtClean="0">
                <a:latin typeface="Times New Roman"/>
                <a:cs typeface="Times New Roman"/>
              </a:rPr>
              <a:t>32</a:t>
            </a:r>
            <a:r>
              <a:rPr lang="fr-BE" sz="2000" dirty="0">
                <a:latin typeface="Times New Roman"/>
                <a:cs typeface="Times New Roman"/>
              </a:rPr>
              <a:t> ; Kirchane, 2018</a:t>
            </a:r>
            <a:r>
              <a:rPr lang="fr-BE" sz="2000" dirty="0" smtClean="0">
                <a:latin typeface="Times New Roman"/>
                <a:cs typeface="Times New Roman"/>
              </a:rPr>
              <a:t>). « </a:t>
            </a:r>
            <a:r>
              <a:rPr lang="fr-BE" sz="2000" b="1" dirty="0" smtClean="0">
                <a:latin typeface="Times New Roman"/>
                <a:cs typeface="Times New Roman"/>
              </a:rPr>
              <a:t>Lecture attentive</a:t>
            </a:r>
            <a:r>
              <a:rPr lang="fr-BE" sz="2000" dirty="0" smtClean="0">
                <a:latin typeface="Times New Roman"/>
                <a:cs typeface="Times New Roman"/>
              </a:rPr>
              <a:t> » (Bruke, 2016) des articles identifiés comme empreints d’un </a:t>
            </a:r>
            <a:r>
              <a:rPr lang="fr-BE" sz="2000" b="1" dirty="0" smtClean="0">
                <a:latin typeface="Times New Roman"/>
                <a:cs typeface="Times New Roman"/>
              </a:rPr>
              <a:t>angle « étroit » </a:t>
            </a:r>
            <a:r>
              <a:rPr lang="fr-BE" sz="2000" dirty="0" smtClean="0">
                <a:latin typeface="Times New Roman"/>
                <a:cs typeface="Times New Roman"/>
              </a:rPr>
              <a:t>(voir </a:t>
            </a:r>
            <a:r>
              <a:rPr lang="fr-BE" sz="2000" i="1" dirty="0" smtClean="0">
                <a:latin typeface="Times New Roman"/>
                <a:cs typeface="Times New Roman"/>
              </a:rPr>
              <a:t>slide </a:t>
            </a:r>
            <a:r>
              <a:rPr lang="fr-BE" sz="2000" dirty="0" smtClean="0">
                <a:latin typeface="Times New Roman"/>
                <a:cs typeface="Times New Roman"/>
              </a:rPr>
              <a:t>suivante) et/ou « </a:t>
            </a:r>
            <a:r>
              <a:rPr lang="fr-BE" sz="2000" b="1" dirty="0" smtClean="0">
                <a:latin typeface="Times New Roman"/>
                <a:cs typeface="Times New Roman"/>
              </a:rPr>
              <a:t>original</a:t>
            </a:r>
            <a:r>
              <a:rPr lang="fr-BE" sz="2000" dirty="0" smtClean="0">
                <a:latin typeface="Times New Roman"/>
                <a:cs typeface="Times New Roman"/>
              </a:rPr>
              <a:t> » (c’est-à-dire qui s’écarte de la forme-type définie en amont). L’analyse de ce corpus est toujours en cours (ici, exemples tirés principalement de </a:t>
            </a:r>
            <a:r>
              <a:rPr lang="fr-BE" sz="2000" b="1" i="1" dirty="0" smtClean="0">
                <a:latin typeface="Times New Roman"/>
                <a:cs typeface="Times New Roman"/>
              </a:rPr>
              <a:t>Canard PC</a:t>
            </a:r>
            <a:r>
              <a:rPr lang="fr-BE" sz="2000" dirty="0">
                <a:latin typeface="Times New Roman"/>
                <a:cs typeface="Times New Roman"/>
              </a:rPr>
              <a:t> </a:t>
            </a:r>
            <a:r>
              <a:rPr lang="fr-BE" sz="2000" dirty="0" smtClean="0">
                <a:latin typeface="Times New Roman"/>
                <a:cs typeface="Times New Roman"/>
              </a:rPr>
              <a:t>et </a:t>
            </a:r>
            <a:r>
              <a:rPr lang="fr-BE" sz="2000" b="1" i="1" dirty="0" smtClean="0">
                <a:latin typeface="Times New Roman"/>
                <a:cs typeface="Times New Roman"/>
              </a:rPr>
              <a:t>Le Monde</a:t>
            </a:r>
            <a:r>
              <a:rPr lang="fr-BE" sz="2000" dirty="0" smtClean="0">
                <a:latin typeface="Times New Roman"/>
                <a:cs typeface="Times New Roman"/>
              </a:rPr>
              <a:t> </a:t>
            </a:r>
            <a:r>
              <a:rPr lang="fr-BE" sz="2000" b="1" i="1" dirty="0" smtClean="0">
                <a:latin typeface="Times New Roman"/>
                <a:cs typeface="Times New Roman"/>
              </a:rPr>
              <a:t>Pixels</a:t>
            </a:r>
            <a:r>
              <a:rPr lang="fr-BE" sz="2000" dirty="0" smtClean="0">
                <a:latin typeface="Times New Roman"/>
                <a:cs typeface="Times New Roman"/>
              </a:rPr>
              <a:t>).</a:t>
            </a:r>
          </a:p>
          <a:p>
            <a:pPr algn="just"/>
            <a:endParaRPr lang="fr-BE" sz="2000" dirty="0">
              <a:latin typeface="Times New Roman"/>
              <a:cs typeface="Times New Roman"/>
            </a:endParaRPr>
          </a:p>
          <a:p>
            <a:pPr algn="just"/>
            <a:r>
              <a:rPr lang="fr-BE" sz="2000" dirty="0" smtClean="0">
                <a:latin typeface="Times New Roman"/>
                <a:cs typeface="Times New Roman"/>
              </a:rPr>
              <a:t>Certains de ces exemples verront leur analyse éclairée par des </a:t>
            </a:r>
            <a:r>
              <a:rPr lang="fr-BE" sz="2000" b="1" dirty="0" smtClean="0">
                <a:latin typeface="Times New Roman"/>
                <a:cs typeface="Times New Roman"/>
              </a:rPr>
              <a:t>entretiens compréhensifs </a:t>
            </a:r>
            <a:r>
              <a:rPr lang="fr-BE" sz="2000" dirty="0" smtClean="0">
                <a:latin typeface="Times New Roman"/>
                <a:cs typeface="Times New Roman"/>
              </a:rPr>
              <a:t>(Kaufmann, 1999) avec les auteurs des articles (Ambroise Garel </a:t>
            </a:r>
            <a:r>
              <a:rPr lang="mr-IN" sz="2000" dirty="0" smtClean="0">
                <a:latin typeface="Times New Roman"/>
                <a:cs typeface="Times New Roman"/>
              </a:rPr>
              <a:t>–</a:t>
            </a:r>
            <a:r>
              <a:rPr lang="fr-BE" sz="2000" dirty="0" smtClean="0">
                <a:latin typeface="Times New Roman"/>
                <a:cs typeface="Times New Roman"/>
              </a:rPr>
              <a:t> 16 mai 2017 ; Pierre-Alexandre Rouillon </a:t>
            </a:r>
            <a:r>
              <a:rPr lang="mr-IN" sz="2000" dirty="0" smtClean="0">
                <a:latin typeface="Times New Roman"/>
                <a:cs typeface="Times New Roman"/>
              </a:rPr>
              <a:t>–</a:t>
            </a:r>
            <a:r>
              <a:rPr lang="fr-BE" sz="2000" dirty="0" smtClean="0">
                <a:latin typeface="Times New Roman"/>
                <a:cs typeface="Times New Roman"/>
              </a:rPr>
              <a:t> 14 décembre 2017 ; Corentin Lamy </a:t>
            </a:r>
            <a:r>
              <a:rPr lang="mr-IN" sz="2000" dirty="0" smtClean="0">
                <a:latin typeface="Times New Roman"/>
                <a:cs typeface="Times New Roman"/>
              </a:rPr>
              <a:t>–</a:t>
            </a:r>
            <a:r>
              <a:rPr lang="fr-BE" sz="2000" dirty="0" smtClean="0">
                <a:latin typeface="Times New Roman"/>
                <a:cs typeface="Times New Roman"/>
              </a:rPr>
              <a:t> 8 février 2019).    </a:t>
            </a:r>
            <a:endParaRPr lang="fr-FR" sz="2000" dirty="0">
              <a:latin typeface="Times New Roman"/>
              <a:cs typeface="Times New Roman"/>
            </a:endParaRPr>
          </a:p>
        </p:txBody>
      </p:sp>
      <p:sp>
        <p:nvSpPr>
          <p:cNvPr id="9" name="Rectangle à coins arrondis 8"/>
          <p:cNvSpPr/>
          <p:nvPr/>
        </p:nvSpPr>
        <p:spPr>
          <a:xfrm>
            <a:off x="1443789" y="347587"/>
            <a:ext cx="5868737" cy="555960"/>
          </a:xfrm>
          <a:prstGeom prst="roundRect">
            <a:avLst/>
          </a:prstGeom>
          <a:solidFill>
            <a:schemeClr val="bg1">
              <a:alpha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FFFFFF"/>
                </a:solidFill>
              </a:ln>
              <a:solidFill>
                <a:srgbClr val="FFFFFF"/>
              </a:solidFill>
            </a:endParaRPr>
          </a:p>
        </p:txBody>
      </p:sp>
      <p:sp>
        <p:nvSpPr>
          <p:cNvPr id="8" name="Titre 1"/>
          <p:cNvSpPr>
            <a:spLocks noGrp="1"/>
          </p:cNvSpPr>
          <p:nvPr>
            <p:ph type="title"/>
          </p:nvPr>
        </p:nvSpPr>
        <p:spPr>
          <a:xfrm>
            <a:off x="155095" y="5124"/>
            <a:ext cx="8545073" cy="1143000"/>
          </a:xfrm>
        </p:spPr>
        <p:txBody>
          <a:bodyPr>
            <a:noAutofit/>
          </a:bodyPr>
          <a:lstStyle/>
          <a:p>
            <a:r>
              <a:rPr lang="fr-FR" sz="3000" dirty="0" smtClean="0"/>
              <a:t>Question de recherche et méthode</a:t>
            </a:r>
            <a:endParaRPr lang="fr-FR" sz="3000" dirty="0"/>
          </a:p>
        </p:txBody>
      </p:sp>
    </p:spTree>
    <p:extLst>
      <p:ext uri="{BB962C8B-B14F-4D97-AF65-F5344CB8AC3E}">
        <p14:creationId xmlns:p14="http://schemas.microsoft.com/office/powerpoint/2010/main" val="26468824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1352</TotalTime>
  <Words>783</Words>
  <Application>Microsoft Macintosh PowerPoint</Application>
  <PresentationFormat>Présentation à l'écran (4:3)</PresentationFormat>
  <Paragraphs>131</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Angles journalistiques originaux au sein des tests vidéoludiques </vt:lpstr>
      <vt:lpstr>Présentation PowerPoint</vt:lpstr>
      <vt:lpstr>Présentation PowerPoint</vt:lpstr>
      <vt:lpstr>Présentation PowerPoint</vt:lpstr>
      <vt:lpstr>La forme-type du test</vt:lpstr>
      <vt:lpstr>La forme-type du test</vt:lpstr>
      <vt:lpstr>« La presse jeu vidéo, ce n’est pas vraiment du journalisme »</vt:lpstr>
      <vt:lpstr>Une perception fondée, mais parfois trop généraliste</vt:lpstr>
      <vt:lpstr>Question de recherche et méthode</vt:lpstr>
      <vt:lpstr>Présentation PowerPoint</vt:lpstr>
      <vt:lpstr>Présentation PowerPoint</vt:lpstr>
      <vt:lpstr>Présentation PowerPoint</vt:lpstr>
      <vt:lpstr>JV récuse le terme de « test »</vt:lpstr>
      <vt:lpstr>Les tests pourvus d’angles originaux</vt:lpstr>
      <vt:lpstr>Test de Payday : The Heist  (Ambroise Garel, CPC 243, 01/11/11)</vt:lpstr>
      <vt:lpstr>Test de Super Mario Odyssey  (P-A Rouillon, CPC 369, 01/11/17 </vt:lpstr>
      <vt:lpstr>Un Lecteur Modèle (Eco, 1989) qui préfère  parfois l’humour à l’information</vt:lpstr>
      <vt:lpstr>Un Lecteur Modèle (Eco, 1989) qui préfère  parfois l’humour à l’information</vt:lpstr>
      <vt:lpstr>LAMY Corentin, « Jeux vidéo : Sekiro, le plaisir dans la souffrance », lemonde.fr, 26 mars 2019</vt:lpstr>
      <vt:lpstr>Pixels :  un postulat généraliste et des notes parodiques</vt:lpstr>
      <vt:lpstr>Présentation PowerPoint</vt:lpstr>
      <vt:lpstr>Présentation PowerPoint</vt:lpstr>
      <vt:lpstr>Présentation PowerPoint</vt:lpstr>
    </vt:vector>
  </TitlesOfParts>
  <Company>ULg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Angles journalistiques originaux au sein des tests vidéoludiques </dc:title>
  <dc:creator>Boris Krywicki</dc:creator>
  <cp:lastModifiedBy>Boris Krywicki</cp:lastModifiedBy>
  <cp:revision>65</cp:revision>
  <dcterms:created xsi:type="dcterms:W3CDTF">2019-10-03T10:01:45Z</dcterms:created>
  <dcterms:modified xsi:type="dcterms:W3CDTF">2019-10-26T08:15:45Z</dcterms:modified>
</cp:coreProperties>
</file>