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71" r:id="rId10"/>
    <p:sldId id="262" r:id="rId11"/>
    <p:sldId id="272" r:id="rId12"/>
    <p:sldId id="283" r:id="rId13"/>
    <p:sldId id="273" r:id="rId14"/>
    <p:sldId id="274" r:id="rId15"/>
    <p:sldId id="278" r:id="rId16"/>
    <p:sldId id="263" r:id="rId17"/>
    <p:sldId id="276" r:id="rId18"/>
    <p:sldId id="264" r:id="rId19"/>
    <p:sldId id="279" r:id="rId20"/>
    <p:sldId id="265" r:id="rId21"/>
    <p:sldId id="280" r:id="rId22"/>
    <p:sldId id="266" r:id="rId23"/>
    <p:sldId id="282" r:id="rId24"/>
    <p:sldId id="267" r:id="rId25"/>
    <p:sldId id="28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0693" autoAdjust="0"/>
  </p:normalViewPr>
  <p:slideViewPr>
    <p:cSldViewPr snapToGrid="0">
      <p:cViewPr>
        <p:scale>
          <a:sx n="60" d="100"/>
          <a:sy n="60" d="100"/>
        </p:scale>
        <p:origin x="8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F1A04-4188-4D52-AD90-420C6B374C18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4C2AB-4660-4E12-AE13-3FE61D00B6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442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595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Explications</a:t>
            </a:r>
            <a:r>
              <a:rPr lang="fr-BE" baseline="0" dirty="0" smtClean="0"/>
              <a:t> alternatives : chaine logique liée à l’intervention publique mais qui n’a pas été prise en compte dans la théorie du changement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477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Explications</a:t>
            </a:r>
            <a:r>
              <a:rPr lang="fr-BE" baseline="0" dirty="0" smtClean="0"/>
              <a:t> alternatives : chaine logique liée à l’intervention publique mais qui n’a pas été prise en compte dans la théorie du changement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77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830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Modèle</a:t>
            </a:r>
            <a:r>
              <a:rPr lang="fr-BE" baseline="0" dirty="0" smtClean="0"/>
              <a:t> logique linéaire avec changement législatif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0459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Modèle</a:t>
            </a:r>
            <a:r>
              <a:rPr lang="fr-BE" baseline="0" dirty="0" smtClean="0"/>
              <a:t> logique linéaire avec changement législatif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63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40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- 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Nécessité de considérer d’autres facteurs pour les éliminer ou tenir compte de leur contribution.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- 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Possibilité de compiler les affirmations causales pour construire le récit de contribution.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C2AB-4660-4E12-AE13-3FE61D00B66B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977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751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647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65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78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991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12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878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130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624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875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268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04-03-19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9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9045" y="1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865603"/>
            <a:ext cx="10515600" cy="293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9045" y="61801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432B-9F9D-4159-9BB4-6DCE9606103B}" type="datetimeFigureOut">
              <a:rPr lang="fr-BE" smtClean="0"/>
              <a:t>04-03-19</a:t>
            </a:fld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1445" y="6180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5C2-E4E8-4A57-9BE2-0ADCD144DEA0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-18309" y="1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91312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300" y="260741"/>
            <a:ext cx="1445400" cy="70119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839633" y="6653376"/>
            <a:ext cx="451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 smtClean="0">
                <a:solidFill>
                  <a:schemeClr val="bg1"/>
                </a:solidFill>
              </a:rPr>
              <a:t>www.uliege.be</a:t>
            </a:r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L’analyse de contribution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Formation donnée à l’IBSA</a:t>
            </a:r>
          </a:p>
          <a:p>
            <a:r>
              <a:rPr lang="fr-BE" dirty="0" smtClean="0"/>
              <a:t>05/03/2019</a:t>
            </a:r>
          </a:p>
          <a:p>
            <a:endParaRPr lang="fr-BE" dirty="0"/>
          </a:p>
          <a:p>
            <a:r>
              <a:rPr lang="fr-BE" dirty="0" smtClean="0"/>
              <a:t>Maxime Petit Jean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89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309025"/>
            <a:ext cx="10515600" cy="1325563"/>
          </a:xfrm>
        </p:spPr>
        <p:txBody>
          <a:bodyPr/>
          <a:lstStyle/>
          <a:p>
            <a:r>
              <a:rPr lang="fr-BE" dirty="0" smtClean="0"/>
              <a:t>Développement d’une théorie du changement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65603"/>
            <a:ext cx="10506445" cy="2936578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Documentation des explications alternatives (= théorie du changement rivale)</a:t>
            </a:r>
            <a:endParaRPr lang="fr-BE" dirty="0"/>
          </a:p>
          <a:p>
            <a:endParaRPr lang="fr-BE" dirty="0" smtClean="0"/>
          </a:p>
          <a:p>
            <a:r>
              <a:rPr lang="fr-BE" dirty="0" smtClean="0"/>
              <a:t>Identification des facteurs contributifs (= facteur externe, suffisant mais pas nécessaire) </a:t>
            </a:r>
          </a:p>
          <a:p>
            <a:endParaRPr lang="fr-BE" dirty="0"/>
          </a:p>
          <a:p>
            <a:r>
              <a:rPr lang="fr-BE" dirty="0" smtClean="0"/>
              <a:t>Identification des conditions (nécessaires mais pas suffisantes) 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956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146187"/>
            <a:ext cx="10515600" cy="1325563"/>
          </a:xfrm>
        </p:spPr>
        <p:txBody>
          <a:bodyPr>
            <a:normAutofit/>
          </a:bodyPr>
          <a:lstStyle/>
          <a:p>
            <a:r>
              <a:rPr lang="fr-BE" sz="4000" dirty="0" smtClean="0"/>
              <a:t>Développement d’une théorie du changement (3)</a:t>
            </a:r>
            <a:endParaRPr lang="fr-BE" sz="4000" dirty="0"/>
          </a:p>
        </p:txBody>
      </p:sp>
      <p:sp>
        <p:nvSpPr>
          <p:cNvPr id="5" name="Rectangle 4"/>
          <p:cNvSpPr/>
          <p:nvPr/>
        </p:nvSpPr>
        <p:spPr>
          <a:xfrm>
            <a:off x="728837" y="3745281"/>
            <a:ext cx="3331923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Parcours d’intégration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8012722" y="3745281"/>
            <a:ext cx="3331923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Intégration des primo-arrivant(e)s</a:t>
            </a:r>
            <a:endParaRPr lang="fr-BE" dirty="0"/>
          </a:p>
        </p:txBody>
      </p:sp>
      <p:cxnSp>
        <p:nvCxnSpPr>
          <p:cNvPr id="7" name="Connecteur droit avec flèche 6"/>
          <p:cNvCxnSpPr>
            <a:stCxn id="5" idx="3"/>
            <a:endCxn id="11" idx="1"/>
          </p:cNvCxnSpPr>
          <p:nvPr/>
        </p:nvCxnSpPr>
        <p:spPr>
          <a:xfrm>
            <a:off x="4060760" y="4258848"/>
            <a:ext cx="1237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54298" y="2354893"/>
            <a:ext cx="2318118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Actions répondants aux besoins exprimés par les primo-arrivant(e)s (1)</a:t>
            </a:r>
            <a:endParaRPr lang="fr-BE" sz="1400" dirty="0"/>
          </a:p>
        </p:txBody>
      </p:sp>
      <p:sp>
        <p:nvSpPr>
          <p:cNvPr id="9" name="Rectangle 8"/>
          <p:cNvSpPr/>
          <p:nvPr/>
        </p:nvSpPr>
        <p:spPr>
          <a:xfrm>
            <a:off x="4897553" y="2354893"/>
            <a:ext cx="2318118" cy="88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spc="-1" dirty="0">
                <a:solidFill>
                  <a:srgbClr val="000000"/>
                </a:solidFill>
              </a:rPr>
              <a:t>Actions articulées de manière cohérente et lisible pour le public-cible afin de fluidifier le </a:t>
            </a:r>
            <a:r>
              <a:rPr lang="fr-FR" sz="1400" spc="-1" dirty="0" smtClean="0">
                <a:solidFill>
                  <a:srgbClr val="000000"/>
                </a:solidFill>
              </a:rPr>
              <a:t>parcours (2)</a:t>
            </a:r>
            <a:endParaRPr lang="fr-BE" sz="1400" dirty="0"/>
          </a:p>
        </p:txBody>
      </p:sp>
      <p:sp>
        <p:nvSpPr>
          <p:cNvPr id="10" name="Rectangle 9"/>
          <p:cNvSpPr/>
          <p:nvPr/>
        </p:nvSpPr>
        <p:spPr>
          <a:xfrm>
            <a:off x="7364500" y="2354893"/>
            <a:ext cx="2318118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spc="-1" dirty="0">
                <a:solidFill>
                  <a:srgbClr val="000000"/>
                </a:solidFill>
              </a:rPr>
              <a:t>Offre harmonisée sur l’ensemble du </a:t>
            </a:r>
            <a:r>
              <a:rPr lang="fr-FR" sz="1400" spc="-1" dirty="0" smtClean="0">
                <a:solidFill>
                  <a:srgbClr val="000000"/>
                </a:solidFill>
              </a:rPr>
              <a:t>territoire (3)</a:t>
            </a:r>
            <a:endParaRPr lang="fr-BE" sz="1400" dirty="0"/>
          </a:p>
        </p:txBody>
      </p:sp>
      <p:sp>
        <p:nvSpPr>
          <p:cNvPr id="11" name="Rectangle 10"/>
          <p:cNvSpPr/>
          <p:nvPr/>
        </p:nvSpPr>
        <p:spPr>
          <a:xfrm>
            <a:off x="5297864" y="3745281"/>
            <a:ext cx="1517497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(1) + (2) + (3) + … ?</a:t>
            </a:r>
            <a:endParaRPr lang="fr-BE" dirty="0"/>
          </a:p>
        </p:txBody>
      </p:sp>
      <p:cxnSp>
        <p:nvCxnSpPr>
          <p:cNvPr id="12" name="Connecteur droit avec flèche 11"/>
          <p:cNvCxnSpPr>
            <a:stCxn id="11" idx="3"/>
            <a:endCxn id="6" idx="1"/>
          </p:cNvCxnSpPr>
          <p:nvPr/>
        </p:nvCxnSpPr>
        <p:spPr>
          <a:xfrm>
            <a:off x="6815361" y="4258848"/>
            <a:ext cx="1197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74643" y="5611681"/>
            <a:ext cx="1913683" cy="615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Mécanismes causaux ? </a:t>
            </a:r>
            <a:endParaRPr lang="fr-BE" sz="1400" dirty="0"/>
          </a:p>
        </p:txBody>
      </p:sp>
      <p:sp>
        <p:nvSpPr>
          <p:cNvPr id="14" name="Rectangle 13"/>
          <p:cNvSpPr/>
          <p:nvPr/>
        </p:nvSpPr>
        <p:spPr>
          <a:xfrm>
            <a:off x="8247266" y="5663839"/>
            <a:ext cx="2862834" cy="615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Explications alternatives / rivales ?</a:t>
            </a:r>
            <a:endParaRPr lang="fr-BE" sz="1400" dirty="0"/>
          </a:p>
        </p:txBody>
      </p:sp>
      <p:sp>
        <p:nvSpPr>
          <p:cNvPr id="15" name="Rectangle 14"/>
          <p:cNvSpPr/>
          <p:nvPr/>
        </p:nvSpPr>
        <p:spPr>
          <a:xfrm>
            <a:off x="1249823" y="5611681"/>
            <a:ext cx="3283213" cy="6158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Conditions / Hypothèses / Risques ?</a:t>
            </a:r>
            <a:endParaRPr lang="fr-BE" sz="1400" dirty="0"/>
          </a:p>
        </p:txBody>
      </p:sp>
      <p:cxnSp>
        <p:nvCxnSpPr>
          <p:cNvPr id="16" name="Connecteur droit avec flèche 15"/>
          <p:cNvCxnSpPr>
            <a:stCxn id="14" idx="0"/>
            <a:endCxn id="6" idx="2"/>
          </p:cNvCxnSpPr>
          <p:nvPr/>
        </p:nvCxnSpPr>
        <p:spPr>
          <a:xfrm flipV="1">
            <a:off x="9678683" y="4772415"/>
            <a:ext cx="1" cy="891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3" idx="0"/>
          </p:cNvCxnSpPr>
          <p:nvPr/>
        </p:nvCxnSpPr>
        <p:spPr>
          <a:xfrm flipH="1" flipV="1">
            <a:off x="4557391" y="4263003"/>
            <a:ext cx="1574094" cy="13486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3" idx="0"/>
          </p:cNvCxnSpPr>
          <p:nvPr/>
        </p:nvCxnSpPr>
        <p:spPr>
          <a:xfrm flipV="1">
            <a:off x="6131485" y="4263003"/>
            <a:ext cx="1281838" cy="13486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5" idx="0"/>
            <a:endCxn id="11" idx="2"/>
          </p:cNvCxnSpPr>
          <p:nvPr/>
        </p:nvCxnSpPr>
        <p:spPr>
          <a:xfrm flipV="1">
            <a:off x="2891430" y="4772415"/>
            <a:ext cx="3165183" cy="8392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7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309025"/>
            <a:ext cx="10515600" cy="1325563"/>
          </a:xfrm>
        </p:spPr>
        <p:txBody>
          <a:bodyPr/>
          <a:lstStyle/>
          <a:p>
            <a:r>
              <a:rPr lang="fr-BE" dirty="0" smtClean="0"/>
              <a:t>Développement d’une théorie du changement (4)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65603"/>
            <a:ext cx="10506445" cy="2936578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Différents types de mécanismes (flèche) : </a:t>
            </a:r>
          </a:p>
          <a:p>
            <a:pPr lvl="1"/>
            <a:r>
              <a:rPr lang="fr-BE" dirty="0"/>
              <a:t>Contribution souhaitée </a:t>
            </a:r>
            <a:r>
              <a:rPr lang="fr-BE" dirty="0" smtClean="0"/>
              <a:t>(suffisante mais pas nécessaire) </a:t>
            </a:r>
          </a:p>
          <a:p>
            <a:pPr lvl="1"/>
            <a:r>
              <a:rPr lang="fr-BE" dirty="0" smtClean="0"/>
              <a:t>Autre </a:t>
            </a:r>
            <a:r>
              <a:rPr lang="fr-BE" dirty="0"/>
              <a:t>contribution : influence d’un facteur </a:t>
            </a:r>
            <a:r>
              <a:rPr lang="fr-BE" dirty="0" smtClean="0"/>
              <a:t>contextuel (suffisant mais pas nécessaire)</a:t>
            </a:r>
          </a:p>
          <a:p>
            <a:pPr lvl="1"/>
            <a:r>
              <a:rPr lang="fr-BE" dirty="0" smtClean="0"/>
              <a:t>Condition </a:t>
            </a:r>
            <a:r>
              <a:rPr lang="fr-BE" dirty="0"/>
              <a:t>à une contribution souhaitée : influence d’un facteur </a:t>
            </a:r>
            <a:r>
              <a:rPr lang="fr-BE" dirty="0" smtClean="0"/>
              <a:t>contextuel (nécessaire mais pas suffisant) </a:t>
            </a:r>
          </a:p>
          <a:p>
            <a:pPr lvl="1"/>
            <a:r>
              <a:rPr lang="fr-BE" dirty="0" smtClean="0"/>
              <a:t>Condition </a:t>
            </a:r>
            <a:r>
              <a:rPr lang="fr-BE" dirty="0"/>
              <a:t>souhaitée d’une autre contribution : condition créée par l’intervention pour bloquer ou débloquer l’influence d’un facteur </a:t>
            </a:r>
            <a:r>
              <a:rPr lang="fr-BE" dirty="0" smtClean="0"/>
              <a:t>contextuel (nécessaire mais pas </a:t>
            </a:r>
            <a:r>
              <a:rPr lang="fr-BE" dirty="0" err="1" smtClean="0"/>
              <a:t>sufifsant</a:t>
            </a:r>
            <a:r>
              <a:rPr lang="fr-BE" dirty="0" smtClean="0"/>
              <a:t>) </a:t>
            </a:r>
            <a:endParaRPr lang="fr-BE" dirty="0"/>
          </a:p>
          <a:p>
            <a:pPr lvl="1"/>
            <a:r>
              <a:rPr lang="fr-BE" dirty="0"/>
              <a:t>Feedback : contribution inversée </a:t>
            </a:r>
          </a:p>
          <a:p>
            <a:endParaRPr lang="fr-BE" dirty="0" smtClean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0017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146187"/>
            <a:ext cx="10515600" cy="1325563"/>
          </a:xfrm>
        </p:spPr>
        <p:txBody>
          <a:bodyPr>
            <a:normAutofit/>
          </a:bodyPr>
          <a:lstStyle/>
          <a:p>
            <a:r>
              <a:rPr lang="fr-BE" sz="4000" dirty="0" smtClean="0"/>
              <a:t>Développement d’une théorie du changement (5)</a:t>
            </a:r>
            <a:endParaRPr lang="fr-BE" sz="4000" dirty="0"/>
          </a:p>
        </p:txBody>
      </p:sp>
      <p:sp>
        <p:nvSpPr>
          <p:cNvPr id="8" name="Rectangle 7"/>
          <p:cNvSpPr/>
          <p:nvPr/>
        </p:nvSpPr>
        <p:spPr>
          <a:xfrm>
            <a:off x="1805558" y="2833700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20" name="Rectangle 19"/>
          <p:cNvSpPr/>
          <p:nvPr/>
        </p:nvSpPr>
        <p:spPr>
          <a:xfrm>
            <a:off x="3783284" y="2833699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21" name="Rectangle 20"/>
          <p:cNvSpPr/>
          <p:nvPr/>
        </p:nvSpPr>
        <p:spPr>
          <a:xfrm>
            <a:off x="5757688" y="2833698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22" name="Rectangle 21"/>
          <p:cNvSpPr/>
          <p:nvPr/>
        </p:nvSpPr>
        <p:spPr>
          <a:xfrm>
            <a:off x="7732092" y="2833697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23" name="Rectangle 22"/>
          <p:cNvSpPr/>
          <p:nvPr/>
        </p:nvSpPr>
        <p:spPr>
          <a:xfrm>
            <a:off x="9706496" y="2833696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cxnSp>
        <p:nvCxnSpPr>
          <p:cNvPr id="4" name="Connecteur droit avec flèche 3"/>
          <p:cNvCxnSpPr>
            <a:stCxn id="8" idx="3"/>
            <a:endCxn id="20" idx="1"/>
          </p:cNvCxnSpPr>
          <p:nvPr/>
        </p:nvCxnSpPr>
        <p:spPr>
          <a:xfrm flipV="1">
            <a:off x="2820970" y="3278373"/>
            <a:ext cx="96231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0" idx="3"/>
            <a:endCxn id="21" idx="1"/>
          </p:cNvCxnSpPr>
          <p:nvPr/>
        </p:nvCxnSpPr>
        <p:spPr>
          <a:xfrm flipV="1">
            <a:off x="4798696" y="3278372"/>
            <a:ext cx="9589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21" idx="3"/>
            <a:endCxn id="22" idx="1"/>
          </p:cNvCxnSpPr>
          <p:nvPr/>
        </p:nvCxnSpPr>
        <p:spPr>
          <a:xfrm flipV="1">
            <a:off x="6773100" y="3278371"/>
            <a:ext cx="9589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2" idx="3"/>
            <a:endCxn id="23" idx="1"/>
          </p:cNvCxnSpPr>
          <p:nvPr/>
        </p:nvCxnSpPr>
        <p:spPr>
          <a:xfrm flipV="1">
            <a:off x="8747504" y="3278370"/>
            <a:ext cx="9589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757688" y="4403659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38" name="Rectangle 37"/>
          <p:cNvSpPr/>
          <p:nvPr/>
        </p:nvSpPr>
        <p:spPr>
          <a:xfrm>
            <a:off x="7732092" y="4403658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sp>
        <p:nvSpPr>
          <p:cNvPr id="39" name="Rectangle 38"/>
          <p:cNvSpPr/>
          <p:nvPr/>
        </p:nvSpPr>
        <p:spPr>
          <a:xfrm>
            <a:off x="9706496" y="4403657"/>
            <a:ext cx="1015412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  <p:cxnSp>
        <p:nvCxnSpPr>
          <p:cNvPr id="42" name="Connecteur droit avec flèche 41"/>
          <p:cNvCxnSpPr>
            <a:stCxn id="37" idx="3"/>
            <a:endCxn id="38" idx="1"/>
          </p:cNvCxnSpPr>
          <p:nvPr/>
        </p:nvCxnSpPr>
        <p:spPr>
          <a:xfrm flipV="1">
            <a:off x="6773100" y="4848332"/>
            <a:ext cx="9589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8" idx="3"/>
            <a:endCxn id="39" idx="1"/>
          </p:cNvCxnSpPr>
          <p:nvPr/>
        </p:nvCxnSpPr>
        <p:spPr>
          <a:xfrm flipV="1">
            <a:off x="8747504" y="4848331"/>
            <a:ext cx="9589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555842" y="3047536"/>
            <a:ext cx="103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2014</a:t>
            </a:r>
            <a:endParaRPr lang="fr-BE" sz="2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55842" y="4617497"/>
            <a:ext cx="103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2016</a:t>
            </a:r>
            <a:endParaRPr lang="fr-BE" sz="2400" dirty="0"/>
          </a:p>
        </p:txBody>
      </p:sp>
      <p:cxnSp>
        <p:nvCxnSpPr>
          <p:cNvPr id="46" name="Connecteur droit avec flèche 45"/>
          <p:cNvCxnSpPr>
            <a:stCxn id="20" idx="2"/>
            <a:endCxn id="37" idx="1"/>
          </p:cNvCxnSpPr>
          <p:nvPr/>
        </p:nvCxnSpPr>
        <p:spPr>
          <a:xfrm>
            <a:off x="4290990" y="3723046"/>
            <a:ext cx="1466698" cy="1125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ultiplication 48"/>
          <p:cNvSpPr/>
          <p:nvPr/>
        </p:nvSpPr>
        <p:spPr>
          <a:xfrm>
            <a:off x="5305720" y="2521041"/>
            <a:ext cx="1916026" cy="1514662"/>
          </a:xfrm>
          <a:prstGeom prst="mathMultiply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0" name="Multiplication 49"/>
          <p:cNvSpPr/>
          <p:nvPr/>
        </p:nvSpPr>
        <p:spPr>
          <a:xfrm>
            <a:off x="7281785" y="2521041"/>
            <a:ext cx="1916026" cy="1514662"/>
          </a:xfrm>
          <a:prstGeom prst="mathMultiply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Multiplication 50"/>
          <p:cNvSpPr/>
          <p:nvPr/>
        </p:nvSpPr>
        <p:spPr>
          <a:xfrm>
            <a:off x="9255210" y="2521041"/>
            <a:ext cx="1916026" cy="1514662"/>
          </a:xfrm>
          <a:prstGeom prst="mathMultiply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07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  <p:bldP spid="22" grpId="0" animBg="1"/>
      <p:bldP spid="23" grpId="0" animBg="1"/>
      <p:bldP spid="37" grpId="0" animBg="1"/>
      <p:bldP spid="38" grpId="0" animBg="1"/>
      <p:bldP spid="39" grpId="0" animBg="1"/>
      <p:bldP spid="44" grpId="0"/>
      <p:bldP spid="45" grpId="0"/>
      <p:bldP spid="49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146187"/>
            <a:ext cx="10515600" cy="1325563"/>
          </a:xfrm>
        </p:spPr>
        <p:txBody>
          <a:bodyPr>
            <a:normAutofit/>
          </a:bodyPr>
          <a:lstStyle/>
          <a:p>
            <a:r>
              <a:rPr lang="fr-BE" sz="4000" dirty="0" smtClean="0"/>
              <a:t>Développement d’une théorie du changement (6)</a:t>
            </a:r>
            <a:endParaRPr lang="fr-BE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829045" y="2471750"/>
            <a:ext cx="421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u="sng" dirty="0" smtClean="0"/>
              <a:t>Notion de faisceau causal</a:t>
            </a:r>
            <a:endParaRPr lang="fr-BE" sz="2800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2010145" y="4442429"/>
            <a:ext cx="184785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Cours de FLE</a:t>
            </a:r>
            <a:endParaRPr lang="fr-BE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953744" y="4073096"/>
            <a:ext cx="229515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Apprentissage du français par le primo-arrivant</a:t>
            </a:r>
            <a:endParaRPr lang="fr-BE" sz="2400" dirty="0"/>
          </a:p>
        </p:txBody>
      </p:sp>
      <p:cxnSp>
        <p:nvCxnSpPr>
          <p:cNvPr id="7" name="Connecteur droit avec flèche 6"/>
          <p:cNvCxnSpPr>
            <a:stCxn id="5" idx="3"/>
            <a:endCxn id="26" idx="1"/>
          </p:cNvCxnSpPr>
          <p:nvPr/>
        </p:nvCxnSpPr>
        <p:spPr>
          <a:xfrm flipV="1">
            <a:off x="3857995" y="4673261"/>
            <a:ext cx="409574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429245" y="5504259"/>
            <a:ext cx="2028455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Formation des professeurs</a:t>
            </a:r>
            <a:endParaRPr lang="fr-BE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967842" y="5786927"/>
            <a:ext cx="223800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Alphabétisation</a:t>
            </a:r>
            <a:endParaRPr lang="fr-BE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039095" y="2764138"/>
            <a:ext cx="2238005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Volonté d’apprendre</a:t>
            </a:r>
            <a:endParaRPr lang="fr-BE" sz="2400" dirty="0"/>
          </a:p>
        </p:txBody>
      </p:sp>
      <p:cxnSp>
        <p:nvCxnSpPr>
          <p:cNvPr id="11" name="Connecteur droit avec flèche 10"/>
          <p:cNvCxnSpPr>
            <a:stCxn id="31" idx="0"/>
          </p:cNvCxnSpPr>
          <p:nvPr/>
        </p:nvCxnSpPr>
        <p:spPr>
          <a:xfrm flipV="1">
            <a:off x="3443473" y="4708800"/>
            <a:ext cx="2823977" cy="7954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32" idx="0"/>
          </p:cNvCxnSpPr>
          <p:nvPr/>
        </p:nvCxnSpPr>
        <p:spPr>
          <a:xfrm flipV="1">
            <a:off x="6086845" y="4673260"/>
            <a:ext cx="218705" cy="1113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33" idx="2"/>
          </p:cNvCxnSpPr>
          <p:nvPr/>
        </p:nvCxnSpPr>
        <p:spPr>
          <a:xfrm>
            <a:off x="6158098" y="3595135"/>
            <a:ext cx="147452" cy="1078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1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309025"/>
            <a:ext cx="10515600" cy="1325563"/>
          </a:xfrm>
        </p:spPr>
        <p:txBody>
          <a:bodyPr/>
          <a:lstStyle/>
          <a:p>
            <a:r>
              <a:rPr lang="fr-BE" dirty="0" smtClean="0"/>
              <a:t>Développement d’une théorie du changement (7)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65603"/>
            <a:ext cx="10506445" cy="2936578"/>
          </a:xfrm>
        </p:spPr>
        <p:txBody>
          <a:bodyPr>
            <a:normAutofit/>
          </a:bodyPr>
          <a:lstStyle/>
          <a:p>
            <a:r>
              <a:rPr lang="fr-BE" dirty="0" smtClean="0"/>
              <a:t>Concrètement : </a:t>
            </a:r>
          </a:p>
          <a:p>
            <a:pPr lvl="1"/>
            <a:r>
              <a:rPr lang="fr-BE" dirty="0" smtClean="0"/>
              <a:t>Revue de la littérature</a:t>
            </a:r>
          </a:p>
          <a:p>
            <a:pPr lvl="1"/>
            <a:r>
              <a:rPr lang="fr-BE" dirty="0"/>
              <a:t>Revue des évaluations </a:t>
            </a:r>
            <a:r>
              <a:rPr lang="fr-BE" dirty="0" smtClean="0"/>
              <a:t>sur le même objet ou sur le même public </a:t>
            </a:r>
            <a:endParaRPr lang="fr-BE" dirty="0"/>
          </a:p>
          <a:p>
            <a:pPr lvl="1"/>
            <a:r>
              <a:rPr lang="fr-BE" dirty="0" smtClean="0"/>
              <a:t>Revue des débats parlementaires</a:t>
            </a:r>
          </a:p>
          <a:p>
            <a:pPr lvl="1"/>
            <a:r>
              <a:rPr lang="fr-BE" dirty="0" smtClean="0"/>
              <a:t>Revue de presse </a:t>
            </a:r>
          </a:p>
          <a:p>
            <a:pPr lvl="1"/>
            <a:r>
              <a:rPr lang="fr-BE" dirty="0" smtClean="0"/>
              <a:t>Entretiens avec les parties prenantes</a:t>
            </a:r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911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Collecte des données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Analyse systématique de chaque boite et de chaque flèche 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Compilation de l’ensemble des indices dans une base de données en indiquant notamment : </a:t>
            </a:r>
          </a:p>
          <a:p>
            <a:pPr lvl="1"/>
            <a:r>
              <a:rPr lang="fr-BE" dirty="0" smtClean="0"/>
              <a:t>L’information</a:t>
            </a:r>
          </a:p>
          <a:p>
            <a:pPr lvl="1"/>
            <a:r>
              <a:rPr lang="fr-BE" dirty="0" smtClean="0"/>
              <a:t>La source</a:t>
            </a:r>
          </a:p>
          <a:p>
            <a:pPr lvl="1"/>
            <a:r>
              <a:rPr lang="fr-BE" dirty="0" smtClean="0"/>
              <a:t>Le lien / faisceau causal concerné </a:t>
            </a:r>
          </a:p>
          <a:p>
            <a:pPr lvl="1"/>
            <a:r>
              <a:rPr lang="fr-BE" dirty="0" smtClean="0"/>
              <a:t>La confirmation ou l’infirmation de la théorie du changement</a:t>
            </a:r>
          </a:p>
          <a:p>
            <a:pPr lvl="1"/>
            <a:r>
              <a:rPr lang="fr-BE" dirty="0" smtClean="0"/>
              <a:t>Le type de mécanisme causal</a:t>
            </a:r>
          </a:p>
          <a:p>
            <a:pPr lvl="1"/>
            <a:r>
              <a:rPr lang="fr-BE" dirty="0" smtClean="0"/>
              <a:t>La force de cet indice 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4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Collecte des données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Triangulation si possible </a:t>
            </a:r>
          </a:p>
          <a:p>
            <a:endParaRPr lang="fr-BE" dirty="0"/>
          </a:p>
          <a:p>
            <a:r>
              <a:rPr lang="fr-BE" dirty="0"/>
              <a:t>Possibilité d’utiliser des études de cas intégrées 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Tendance au biais de positivité (= volonté de valider la théorie du changement)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51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4" y="1283973"/>
            <a:ext cx="11058156" cy="1325563"/>
          </a:xfrm>
        </p:spPr>
        <p:txBody>
          <a:bodyPr/>
          <a:lstStyle/>
          <a:p>
            <a:r>
              <a:rPr lang="fr-BE" dirty="0" smtClean="0"/>
              <a:t>Rédaction du récit de contribution provisoire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Elément central et innovant </a:t>
            </a:r>
          </a:p>
          <a:p>
            <a:endParaRPr lang="fr-BE" dirty="0"/>
          </a:p>
          <a:p>
            <a:r>
              <a:rPr lang="fr-BE" dirty="0"/>
              <a:t>Construction d’affirmations causales : </a:t>
            </a:r>
            <a:r>
              <a:rPr lang="fr-BE" dirty="0" smtClean="0"/>
              <a:t>Affirmation </a:t>
            </a:r>
            <a:r>
              <a:rPr lang="fr-BE" dirty="0"/>
              <a:t>qu’un changement donné (ou son absence) est une des causes d’un autre changement (ou de son absence</a:t>
            </a:r>
            <a:r>
              <a:rPr lang="fr-BE" dirty="0" smtClean="0"/>
              <a:t>).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69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4" y="1283973"/>
            <a:ext cx="11058156" cy="1325563"/>
          </a:xfrm>
        </p:spPr>
        <p:txBody>
          <a:bodyPr/>
          <a:lstStyle/>
          <a:p>
            <a:r>
              <a:rPr lang="fr-BE" dirty="0" smtClean="0"/>
              <a:t>Rédaction du récit de contribution provisoire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Récit de contribution : </a:t>
            </a:r>
          </a:p>
          <a:p>
            <a:pPr lvl="1"/>
            <a:r>
              <a:rPr lang="fr-BE" dirty="0" smtClean="0"/>
              <a:t>Le changement souhaité s’est produit ou non …</a:t>
            </a:r>
          </a:p>
          <a:p>
            <a:pPr lvl="1"/>
            <a:r>
              <a:rPr lang="fr-BE" dirty="0" smtClean="0"/>
              <a:t>… en raison ou non des contributions souhaitées …</a:t>
            </a:r>
          </a:p>
          <a:p>
            <a:pPr lvl="1"/>
            <a:r>
              <a:rPr lang="fr-BE" dirty="0" smtClean="0"/>
              <a:t>… et en </a:t>
            </a:r>
            <a:r>
              <a:rPr lang="fr-BE" dirty="0"/>
              <a:t>conjonction avec quelques facteurs contextuels </a:t>
            </a:r>
            <a:r>
              <a:rPr lang="fr-BE" dirty="0" smtClean="0"/>
              <a:t>choisis …</a:t>
            </a:r>
            <a:endParaRPr lang="fr-BE" dirty="0"/>
          </a:p>
          <a:p>
            <a:pPr lvl="1"/>
            <a:r>
              <a:rPr lang="fr-BE" dirty="0" smtClean="0"/>
              <a:t>… tous </a:t>
            </a:r>
            <a:r>
              <a:rPr lang="fr-BE" dirty="0"/>
              <a:t>les mécanismes considérés ayant été expliqué et classé par ordre </a:t>
            </a:r>
            <a:r>
              <a:rPr lang="fr-BE" dirty="0" smtClean="0"/>
              <a:t>d’influence …</a:t>
            </a:r>
            <a:endParaRPr lang="fr-BE" dirty="0"/>
          </a:p>
          <a:p>
            <a:pPr lvl="1"/>
            <a:r>
              <a:rPr lang="fr-BE" dirty="0" smtClean="0"/>
              <a:t>… et </a:t>
            </a:r>
            <a:r>
              <a:rPr lang="fr-BE" dirty="0"/>
              <a:t>tous les mécanismes non </a:t>
            </a:r>
            <a:r>
              <a:rPr lang="fr-BE" dirty="0" smtClean="0"/>
              <a:t>choisis ayant été pris en compte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230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Approche évaluative …</a:t>
            </a:r>
          </a:p>
          <a:p>
            <a:r>
              <a:rPr lang="fr-BE" dirty="0" smtClean="0"/>
              <a:t>… axée </a:t>
            </a:r>
            <a:r>
              <a:rPr lang="fr-BE" dirty="0"/>
              <a:t>sur la théorie de l’intervention </a:t>
            </a:r>
            <a:r>
              <a:rPr lang="fr-BE" dirty="0" smtClean="0"/>
              <a:t>…</a:t>
            </a:r>
          </a:p>
          <a:p>
            <a:r>
              <a:rPr lang="fr-BE" dirty="0" smtClean="0"/>
              <a:t>… qui </a:t>
            </a:r>
            <a:r>
              <a:rPr lang="fr-BE" dirty="0"/>
              <a:t>permet d’évaluer le degré auquel une intervention contribue de façon crédible aux résultats observés </a:t>
            </a:r>
          </a:p>
        </p:txBody>
      </p:sp>
    </p:spTree>
    <p:extLst>
      <p:ext uri="{BB962C8B-B14F-4D97-AF65-F5344CB8AC3E}">
        <p14:creationId xmlns:p14="http://schemas.microsoft.com/office/powerpoint/2010/main" val="25621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Recherche de données complémentaires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Sources d’amélioration 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Relecture par des experts externes</a:t>
            </a:r>
          </a:p>
          <a:p>
            <a:pPr lvl="1"/>
            <a:endParaRPr lang="fr-BE" dirty="0"/>
          </a:p>
          <a:p>
            <a:pPr lvl="1"/>
            <a:r>
              <a:rPr lang="fr-BE" dirty="0" smtClean="0"/>
              <a:t>Discussion avec le commanditaire et les parties prenantes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822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Recherche de données complémentaires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Scénarios suite à la mise en débat du récit provisoire </a:t>
            </a:r>
          </a:p>
          <a:p>
            <a:pPr lvl="1"/>
            <a:r>
              <a:rPr lang="fr-BE" dirty="0" smtClean="0"/>
              <a:t>Aucun nouvel élément apporté 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Nouveaux éléments qui permettent d’affiner la théorie du changement sans la modifier</a:t>
            </a:r>
          </a:p>
          <a:p>
            <a:pPr lvl="1"/>
            <a:endParaRPr lang="fr-BE" dirty="0"/>
          </a:p>
          <a:p>
            <a:pPr lvl="1"/>
            <a:r>
              <a:rPr lang="fr-BE" dirty="0" smtClean="0"/>
              <a:t>Nouveaux éléments qui modifient fondamentalement la théorie du changement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40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Finalisation du récit de contribution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Nécessité de réflexion sur le format en vue de l’appropriation</a:t>
            </a:r>
          </a:p>
          <a:p>
            <a:endParaRPr lang="fr-BE" dirty="0"/>
          </a:p>
          <a:p>
            <a:r>
              <a:rPr lang="fr-BE" dirty="0" smtClean="0"/>
              <a:t>Possibilité de rédiger un court rapport « user-</a:t>
            </a:r>
            <a:r>
              <a:rPr lang="fr-BE" dirty="0" err="1" smtClean="0"/>
              <a:t>friendly</a:t>
            </a:r>
            <a:r>
              <a:rPr lang="fr-BE" dirty="0" smtClean="0"/>
              <a:t> » et un rapport complet, incluant les bases de données des indices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78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lectures (1)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Mayne, J. (2012). "Contribution analysis: Coming of age?" </a:t>
            </a:r>
            <a:r>
              <a:rPr lang="en-US" u="sng" dirty="0"/>
              <a:t>Evaluation </a:t>
            </a:r>
            <a:r>
              <a:rPr lang="en-US" b="1" u="sng" dirty="0"/>
              <a:t>18</a:t>
            </a:r>
            <a:r>
              <a:rPr lang="en-US" u="sng" dirty="0"/>
              <a:t>(3): 270-280</a:t>
            </a:r>
            <a:r>
              <a:rPr lang="en-US" u="sng" dirty="0" smtClean="0"/>
              <a:t>.</a:t>
            </a:r>
          </a:p>
          <a:p>
            <a:r>
              <a:rPr lang="en-US" dirty="0" err="1"/>
              <a:t>Lemire</a:t>
            </a:r>
            <a:r>
              <a:rPr lang="en-US" dirty="0"/>
              <a:t>, S. T., et al. (2012). "Making contribution analysis work: A practical framework for handling influencing factors and alternative explanations." </a:t>
            </a:r>
            <a:r>
              <a:rPr lang="en-US" u="sng" dirty="0"/>
              <a:t>Evaluation </a:t>
            </a:r>
            <a:r>
              <a:rPr lang="en-US" b="1" u="sng" dirty="0"/>
              <a:t>18</a:t>
            </a:r>
            <a:r>
              <a:rPr lang="en-US" u="sng" dirty="0"/>
              <a:t>(3): 294-309.</a:t>
            </a:r>
          </a:p>
          <a:p>
            <a:r>
              <a:rPr lang="en-US" dirty="0" err="1"/>
              <a:t>Delahais</a:t>
            </a:r>
            <a:r>
              <a:rPr lang="en-US" dirty="0"/>
              <a:t>, T. and J. </a:t>
            </a:r>
            <a:r>
              <a:rPr lang="en-US" dirty="0" err="1"/>
              <a:t>Toulemonde</a:t>
            </a:r>
            <a:r>
              <a:rPr lang="en-US" dirty="0"/>
              <a:t> (2012). "Applying contribution analysis: Lessons from five years of practice." </a:t>
            </a:r>
            <a:r>
              <a:rPr lang="en-US" u="sng" dirty="0"/>
              <a:t>Evaluation </a:t>
            </a:r>
            <a:r>
              <a:rPr lang="en-US" b="1" u="sng" dirty="0"/>
              <a:t>18</a:t>
            </a:r>
            <a:r>
              <a:rPr lang="en-US" u="sng" dirty="0"/>
              <a:t>(3): 281-293</a:t>
            </a:r>
            <a:r>
              <a:rPr lang="en-US" u="sn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0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lectures (2)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Biggs</a:t>
            </a:r>
            <a:r>
              <a:rPr lang="en-US" dirty="0"/>
              <a:t>, J. S., et al. (2014). "A practical example of Contribution Analysis to a public health intervention." </a:t>
            </a:r>
            <a:r>
              <a:rPr lang="en-US" u="sng" dirty="0"/>
              <a:t>Evaluation </a:t>
            </a:r>
            <a:r>
              <a:rPr lang="en-US" b="1" u="sng" dirty="0"/>
              <a:t>20</a:t>
            </a:r>
            <a:r>
              <a:rPr lang="en-US" u="sng" dirty="0"/>
              <a:t>(2): 214-229</a:t>
            </a:r>
            <a:r>
              <a:rPr lang="en-US" u="sng" dirty="0" smtClean="0"/>
              <a:t>.</a:t>
            </a:r>
          </a:p>
          <a:p>
            <a:r>
              <a:rPr lang="fr-BE" dirty="0" err="1"/>
              <a:t>Buregeya</a:t>
            </a:r>
            <a:r>
              <a:rPr lang="fr-BE" dirty="0"/>
              <a:t>, J. M., et al. (2017). "Comment évaluer les effets des évaluations d’impact sur la santé : le potentiel de l’analyse de contribution." </a:t>
            </a:r>
            <a:r>
              <a:rPr lang="fr-BE" u="sng" dirty="0"/>
              <a:t>Canadian Journal of Program Evaluation </a:t>
            </a:r>
            <a:r>
              <a:rPr lang="fr-BE" b="1" u="sng" dirty="0"/>
              <a:t>32</a:t>
            </a:r>
            <a:r>
              <a:rPr lang="fr-BE" u="sng" dirty="0"/>
              <a:t>(1</a:t>
            </a:r>
            <a:r>
              <a:rPr lang="fr-BE" u="sng" dirty="0" smtClean="0"/>
              <a:t>).</a:t>
            </a:r>
          </a:p>
          <a:p>
            <a:r>
              <a:rPr lang="en-US" dirty="0"/>
              <a:t>Patton, M. Q. (2012). "A utilization-focused approach to contribution analysis." </a:t>
            </a:r>
            <a:r>
              <a:rPr lang="en-US" u="sng" dirty="0"/>
              <a:t>Evaluation </a:t>
            </a:r>
            <a:r>
              <a:rPr lang="en-US" b="1" u="sng" dirty="0"/>
              <a:t>18</a:t>
            </a:r>
            <a:r>
              <a:rPr lang="en-US" u="sng" dirty="0"/>
              <a:t>(3): 364-377.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4" y="1283973"/>
            <a:ext cx="10734305" cy="1325563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Un outil de systématisation pour identifier les facteurs d’influence et les explications alternatives : le REF (Relevant </a:t>
            </a:r>
            <a:r>
              <a:rPr lang="fr-BE" dirty="0" err="1" smtClean="0"/>
              <a:t>Explanation</a:t>
            </a:r>
            <a:r>
              <a:rPr lang="fr-BE" dirty="0" smtClean="0"/>
              <a:t> Finder)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95" y="2876236"/>
            <a:ext cx="9016899" cy="379256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782544" y="4932182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Lemire et al. (2012)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11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Quand l’utiliser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Evaluation d’impact dans des contextes complexes</a:t>
            </a:r>
          </a:p>
          <a:p>
            <a:r>
              <a:rPr lang="fr-BE" dirty="0" smtClean="0"/>
              <a:t>Impossibilité de mettre en œuvre une approche « attributive » (expérimentale ou contrefactuelle)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760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Apports particuliers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Outil systématique</a:t>
            </a:r>
          </a:p>
          <a:p>
            <a:r>
              <a:rPr lang="fr-BE" dirty="0" smtClean="0"/>
              <a:t>Identification du</a:t>
            </a:r>
            <a:r>
              <a:rPr lang="fr-BE" dirty="0"/>
              <a:t> </a:t>
            </a:r>
            <a:r>
              <a:rPr lang="fr-BE" dirty="0" smtClean="0"/>
              <a:t>« comment » et du « pourquoi » les résultats attendus se produisent (ou non)</a:t>
            </a:r>
          </a:p>
          <a:p>
            <a:r>
              <a:rPr lang="fr-BE" dirty="0" smtClean="0"/>
              <a:t>Prise en compte d’éléments extérieurs à la théorie du changement</a:t>
            </a:r>
          </a:p>
          <a:p>
            <a:pPr lvl="1"/>
            <a:r>
              <a:rPr lang="fr-BE" dirty="0" smtClean="0"/>
              <a:t>Explications alternatives (ou rivales)</a:t>
            </a:r>
          </a:p>
          <a:p>
            <a:pPr lvl="1"/>
            <a:r>
              <a:rPr lang="fr-BE" dirty="0" smtClean="0"/>
              <a:t>Facteurs contributifs </a:t>
            </a:r>
          </a:p>
          <a:p>
            <a:pPr lvl="1"/>
            <a:r>
              <a:rPr lang="fr-BE" dirty="0" smtClean="0"/>
              <a:t>Conditions </a:t>
            </a:r>
          </a:p>
        </p:txBody>
      </p:sp>
    </p:spTree>
    <p:extLst>
      <p:ext uri="{BB962C8B-B14F-4D97-AF65-F5344CB8AC3E}">
        <p14:creationId xmlns:p14="http://schemas.microsoft.com/office/powerpoint/2010/main" val="15061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Six étapes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Définition du lien causal</a:t>
            </a:r>
          </a:p>
          <a:p>
            <a:r>
              <a:rPr lang="fr-BE" dirty="0" smtClean="0"/>
              <a:t>Développement d’une théorie du changement</a:t>
            </a:r>
          </a:p>
          <a:p>
            <a:r>
              <a:rPr lang="fr-BE" dirty="0" smtClean="0"/>
              <a:t>Collecte des données</a:t>
            </a:r>
          </a:p>
          <a:p>
            <a:r>
              <a:rPr lang="fr-BE" dirty="0" smtClean="0"/>
              <a:t>Rédaction d’un récit de contribution</a:t>
            </a:r>
          </a:p>
          <a:p>
            <a:r>
              <a:rPr lang="fr-BE" dirty="0" smtClean="0"/>
              <a:t>Mise en débat du récit de contribution et recherche de données complémentaires</a:t>
            </a:r>
          </a:p>
          <a:p>
            <a:r>
              <a:rPr lang="fr-BE" dirty="0" smtClean="0"/>
              <a:t>Rédaction d’un récit final de contribution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337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 du lien causal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Identification des principes de la relation de cause à effet entre :</a:t>
            </a:r>
          </a:p>
          <a:p>
            <a:pPr lvl="1"/>
            <a:r>
              <a:rPr lang="fr-BE" dirty="0" smtClean="0"/>
              <a:t> l’intervention (le parcours d’intégration) </a:t>
            </a:r>
          </a:p>
          <a:p>
            <a:pPr lvl="1"/>
            <a:r>
              <a:rPr lang="fr-BE" dirty="0" smtClean="0"/>
              <a:t>et le résultat (l’intégration des primo-arrivants)</a:t>
            </a:r>
          </a:p>
          <a:p>
            <a:endParaRPr lang="fr-BE" dirty="0" smtClean="0"/>
          </a:p>
          <a:p>
            <a:r>
              <a:rPr lang="fr-BE" dirty="0" smtClean="0"/>
              <a:t>Elaboration d’un modèle causal 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58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 du lien causal (2)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728837" y="4202481"/>
            <a:ext cx="3331923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Parcours d’intégration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7980638" y="4202481"/>
            <a:ext cx="3331923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Intégration des </a:t>
            </a:r>
            <a:r>
              <a:rPr lang="fr-BE" dirty="0" smtClean="0"/>
              <a:t>primo-arrivant(e)s</a:t>
            </a:r>
            <a:endParaRPr lang="fr-BE" dirty="0"/>
          </a:p>
        </p:txBody>
      </p:sp>
      <p:cxnSp>
        <p:nvCxnSpPr>
          <p:cNvPr id="7" name="Connecteur droit avec flèche 6"/>
          <p:cNvCxnSpPr>
            <a:stCxn id="4" idx="3"/>
            <a:endCxn id="24" idx="1"/>
          </p:cNvCxnSpPr>
          <p:nvPr/>
        </p:nvCxnSpPr>
        <p:spPr>
          <a:xfrm>
            <a:off x="4060760" y="4716048"/>
            <a:ext cx="1237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54298" y="2812093"/>
            <a:ext cx="2318118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Actions répondants aux besoins exprimés par les primo-arrivant(e)s (1)</a:t>
            </a:r>
            <a:endParaRPr lang="fr-BE" sz="1400" dirty="0"/>
          </a:p>
        </p:txBody>
      </p:sp>
      <p:sp>
        <p:nvSpPr>
          <p:cNvPr id="9" name="Rectangle 8"/>
          <p:cNvSpPr/>
          <p:nvPr/>
        </p:nvSpPr>
        <p:spPr>
          <a:xfrm>
            <a:off x="4897553" y="2812093"/>
            <a:ext cx="2318118" cy="88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spc="-1" dirty="0">
                <a:solidFill>
                  <a:srgbClr val="000000"/>
                </a:solidFill>
              </a:rPr>
              <a:t>Actions articulées de manière cohérente et lisible pour le public-cible afin de fluidifier le </a:t>
            </a:r>
            <a:r>
              <a:rPr lang="fr-FR" sz="1400" spc="-1" dirty="0" smtClean="0">
                <a:solidFill>
                  <a:srgbClr val="000000"/>
                </a:solidFill>
              </a:rPr>
              <a:t>parcours (2)</a:t>
            </a:r>
            <a:endParaRPr lang="fr-BE" sz="1400" dirty="0"/>
          </a:p>
        </p:txBody>
      </p:sp>
      <p:sp>
        <p:nvSpPr>
          <p:cNvPr id="10" name="Rectangle 9"/>
          <p:cNvSpPr/>
          <p:nvPr/>
        </p:nvSpPr>
        <p:spPr>
          <a:xfrm>
            <a:off x="7364500" y="2812093"/>
            <a:ext cx="2318118" cy="889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spc="-1" dirty="0">
                <a:solidFill>
                  <a:srgbClr val="000000"/>
                </a:solidFill>
              </a:rPr>
              <a:t>Offre harmonisée sur l’ensemble du </a:t>
            </a:r>
            <a:r>
              <a:rPr lang="fr-FR" sz="1400" spc="-1" dirty="0" smtClean="0">
                <a:solidFill>
                  <a:srgbClr val="000000"/>
                </a:solidFill>
              </a:rPr>
              <a:t>territoire (3)</a:t>
            </a:r>
            <a:endParaRPr lang="fr-BE" sz="1400" dirty="0"/>
          </a:p>
        </p:txBody>
      </p:sp>
      <p:sp>
        <p:nvSpPr>
          <p:cNvPr id="24" name="Rectangle 23"/>
          <p:cNvSpPr/>
          <p:nvPr/>
        </p:nvSpPr>
        <p:spPr>
          <a:xfrm>
            <a:off x="5297864" y="4202481"/>
            <a:ext cx="1517497" cy="1027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(1) + (2) + (3) + … ?</a:t>
            </a:r>
            <a:endParaRPr lang="fr-BE" dirty="0"/>
          </a:p>
        </p:txBody>
      </p:sp>
      <p:cxnSp>
        <p:nvCxnSpPr>
          <p:cNvPr id="26" name="Connecteur droit avec flèche 25"/>
          <p:cNvCxnSpPr>
            <a:stCxn id="24" idx="3"/>
            <a:endCxn id="5" idx="1"/>
          </p:cNvCxnSpPr>
          <p:nvPr/>
        </p:nvCxnSpPr>
        <p:spPr>
          <a:xfrm>
            <a:off x="6815361" y="4716048"/>
            <a:ext cx="116527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 du lien causal (3)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Quelques questions à se poser : </a:t>
            </a:r>
          </a:p>
          <a:p>
            <a:pPr lvl="1"/>
            <a:r>
              <a:rPr lang="fr-BE" dirty="0" smtClean="0"/>
              <a:t>Problèmes visés ? </a:t>
            </a:r>
          </a:p>
          <a:p>
            <a:pPr lvl="1"/>
            <a:r>
              <a:rPr lang="fr-BE" dirty="0" smtClean="0"/>
              <a:t>Déterminants visés et </a:t>
            </a:r>
            <a:r>
              <a:rPr lang="fr-BE" dirty="0" err="1" smtClean="0"/>
              <a:t>non-visés</a:t>
            </a:r>
            <a:r>
              <a:rPr lang="fr-BE" dirty="0" smtClean="0"/>
              <a:t> ?</a:t>
            </a:r>
          </a:p>
          <a:p>
            <a:pPr lvl="1"/>
            <a:r>
              <a:rPr lang="fr-BE" dirty="0" smtClean="0"/>
              <a:t>Groupes vraisemblablement désavantagés ? </a:t>
            </a:r>
          </a:p>
          <a:p>
            <a:pPr lvl="1"/>
            <a:r>
              <a:rPr lang="fr-BE" dirty="0" smtClean="0"/>
              <a:t>Différence d’impact entre groupes ? 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422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9045" y="1309025"/>
            <a:ext cx="10515600" cy="1325563"/>
          </a:xfrm>
        </p:spPr>
        <p:txBody>
          <a:bodyPr/>
          <a:lstStyle/>
          <a:p>
            <a:r>
              <a:rPr lang="fr-BE" dirty="0" smtClean="0"/>
              <a:t>Développement d’une théorie du changement (1)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5603"/>
            <a:ext cx="9370512" cy="2936578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Documentation du processus décisionnel (mise à l’agenda, propositions, adoption, mise en œuvre) </a:t>
            </a:r>
          </a:p>
          <a:p>
            <a:endParaRPr lang="fr-BE" dirty="0" smtClean="0"/>
          </a:p>
          <a:p>
            <a:r>
              <a:rPr lang="fr-BE" dirty="0" smtClean="0"/>
              <a:t>Identification des effets directs, indirects, souhaités, inattendus, positifs ou négatifs </a:t>
            </a:r>
          </a:p>
          <a:p>
            <a:endParaRPr lang="fr-BE" dirty="0" smtClean="0"/>
          </a:p>
          <a:p>
            <a:r>
              <a:rPr lang="fr-BE" dirty="0" smtClean="0"/>
              <a:t>Différentes boites : intrants, activités, extrants, impacts à court, moyen et long-terme</a:t>
            </a:r>
          </a:p>
          <a:p>
            <a:endParaRPr lang="fr-BE" dirty="0"/>
          </a:p>
        </p:txBody>
      </p:sp>
      <p:sp>
        <p:nvSpPr>
          <p:cNvPr id="4" name="Accolade fermante 3"/>
          <p:cNvSpPr/>
          <p:nvPr/>
        </p:nvSpPr>
        <p:spPr>
          <a:xfrm>
            <a:off x="9876772" y="2634588"/>
            <a:ext cx="663880" cy="3027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10687028" y="3732677"/>
            <a:ext cx="131523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Modèle logique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04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7" id="{048A2EBF-991E-440A-88EE-E1BB1F5FAE04}" vid="{AEDA49F0-DFC9-4A06-B20A-E2F15BFB06C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uliège</Template>
  <TotalTime>1055</TotalTime>
  <Words>1047</Words>
  <Application>Microsoft Office PowerPoint</Application>
  <PresentationFormat>Grand écran</PresentationFormat>
  <Paragraphs>162</Paragraphs>
  <Slides>25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1_Thème Office</vt:lpstr>
      <vt:lpstr>L’analyse de contribution</vt:lpstr>
      <vt:lpstr>Définition</vt:lpstr>
      <vt:lpstr>Quand l’utiliser ?</vt:lpstr>
      <vt:lpstr>Apports particuliers</vt:lpstr>
      <vt:lpstr>Six étapes</vt:lpstr>
      <vt:lpstr>Définition du lien causal (1)</vt:lpstr>
      <vt:lpstr>Définition du lien causal (2)</vt:lpstr>
      <vt:lpstr>Définition du lien causal (3)</vt:lpstr>
      <vt:lpstr>Développement d’une théorie du changement (1)</vt:lpstr>
      <vt:lpstr>Développement d’une théorie du changement (2)</vt:lpstr>
      <vt:lpstr>Développement d’une théorie du changement (3)</vt:lpstr>
      <vt:lpstr>Développement d’une théorie du changement (4)</vt:lpstr>
      <vt:lpstr>Développement d’une théorie du changement (5)</vt:lpstr>
      <vt:lpstr>Développement d’une théorie du changement (6)</vt:lpstr>
      <vt:lpstr>Développement d’une théorie du changement (7)</vt:lpstr>
      <vt:lpstr>Collecte des données (1)</vt:lpstr>
      <vt:lpstr>Collecte des données (2)</vt:lpstr>
      <vt:lpstr>Rédaction du récit de contribution provisoire (1)</vt:lpstr>
      <vt:lpstr>Rédaction du récit de contribution provisoire (2)</vt:lpstr>
      <vt:lpstr>Recherche de données complémentaires (1)</vt:lpstr>
      <vt:lpstr>Recherche de données complémentaires (2)</vt:lpstr>
      <vt:lpstr>Finalisation du récit de contribution</vt:lpstr>
      <vt:lpstr>Quelques lectures (1) </vt:lpstr>
      <vt:lpstr>Quelques lectures (2) </vt:lpstr>
      <vt:lpstr>Un outil de systématisation pour identifier les facteurs d’influence et les explications alternatives : le REF (Relevant Explanation Finder)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Petit Jean</dc:creator>
  <cp:lastModifiedBy>Maxime Petit Jean</cp:lastModifiedBy>
  <cp:revision>34</cp:revision>
  <dcterms:created xsi:type="dcterms:W3CDTF">2018-09-12T15:23:10Z</dcterms:created>
  <dcterms:modified xsi:type="dcterms:W3CDTF">2019-03-04T13:27:21Z</dcterms:modified>
</cp:coreProperties>
</file>