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D7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fr-BE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fr-BE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fr-BE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4447E76-565D-446C-9B9B-C08591995FD3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279663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35B31C-F34D-45CA-917D-8F5BE9E7AD24}" type="slidenum">
              <a:rPr lang="fr-BE" altLang="en-US"/>
              <a:pPr/>
              <a:t>1</a:t>
            </a:fld>
            <a:endParaRPr lang="fr-BE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947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442F84-8EFA-404C-B2BC-E3DC8714B5FD}" type="slidenum">
              <a:rPr lang="fr-BE" altLang="en-US"/>
              <a:pPr/>
              <a:t>10</a:t>
            </a:fld>
            <a:endParaRPr lang="fr-BE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DFDBA-B726-41C4-B11D-5847886BAAF1}" type="slidenum">
              <a:rPr lang="fr-BE" altLang="en-US"/>
              <a:pPr/>
              <a:t>11</a:t>
            </a:fld>
            <a:endParaRPr lang="fr-BE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559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7BDC24-6BA4-435B-BFC4-1A05CA0128D6}" type="slidenum">
              <a:rPr lang="fr-BE" altLang="en-US"/>
              <a:pPr/>
              <a:t>12</a:t>
            </a:fld>
            <a:endParaRPr lang="fr-BE" alt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69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0722A-B941-41EB-877B-CE91F0E60DAB}" type="slidenum">
              <a:rPr lang="fr-BE" altLang="en-US"/>
              <a:pPr/>
              <a:t>13</a:t>
            </a:fld>
            <a:endParaRPr lang="fr-BE" alt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596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35B31C-F34D-45CA-917D-8F5BE9E7AD24}" type="slidenum">
              <a:rPr lang="fr-BE" altLang="en-US"/>
              <a:pPr/>
              <a:t>14</a:t>
            </a:fld>
            <a:endParaRPr lang="fr-BE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352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429584-30AD-48B2-9654-7E36E7D7535F}" type="slidenum">
              <a:rPr lang="fr-BE" altLang="en-US"/>
              <a:pPr/>
              <a:t>15</a:t>
            </a:fld>
            <a:endParaRPr lang="fr-BE" alt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25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88C43-969D-46F7-B29B-A4CF6126F127}" type="slidenum">
              <a:rPr lang="fr-BE" altLang="en-US"/>
              <a:pPr/>
              <a:t>2</a:t>
            </a:fld>
            <a:endParaRPr lang="fr-BE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64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3E5871-5BE4-4B12-AD00-25C62A313CD2}" type="slidenum">
              <a:rPr lang="fr-BE" altLang="en-US"/>
              <a:pPr/>
              <a:t>3</a:t>
            </a:fld>
            <a:endParaRPr lang="fr-BE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13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EE31AC-60A3-4A36-8A5C-03DC9F550383}" type="slidenum">
              <a:rPr lang="fr-BE" altLang="en-US"/>
              <a:pPr/>
              <a:t>4</a:t>
            </a:fld>
            <a:endParaRPr lang="fr-BE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57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873715-8930-4C5C-AD4F-617A72138BF3}" type="slidenum">
              <a:rPr lang="fr-BE" altLang="en-US"/>
              <a:pPr/>
              <a:t>5</a:t>
            </a:fld>
            <a:endParaRPr lang="fr-BE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27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1220B2-7951-4D04-A921-AD764551470A}" type="slidenum">
              <a:rPr lang="fr-BE" altLang="en-US"/>
              <a:pPr/>
              <a:t>6</a:t>
            </a:fld>
            <a:endParaRPr lang="fr-BE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164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F7A8F9-5373-47AD-B3EC-10C13F2C3CF5}" type="slidenum">
              <a:rPr lang="fr-BE" altLang="en-US"/>
              <a:pPr/>
              <a:t>7</a:t>
            </a:fld>
            <a:endParaRPr lang="fr-BE" alt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81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F37FFD-D159-4654-B20D-F8CEAF648A16}" type="slidenum">
              <a:rPr lang="fr-BE" altLang="en-US"/>
              <a:pPr/>
              <a:t>8</a:t>
            </a:fld>
            <a:endParaRPr lang="fr-BE" alt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013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908689-ABC7-4632-8F59-AEB6F5E2B52A}" type="slidenum">
              <a:rPr lang="fr-BE" altLang="en-US"/>
              <a:pPr/>
              <a:t>9</a:t>
            </a:fld>
            <a:endParaRPr lang="fr-BE" alt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DB899F-975D-4F4D-AACB-A2B46D8CC0DB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7488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82EBC9-C5BE-46BE-A64F-B019B5E4F12F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11638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0250" y="893763"/>
            <a:ext cx="2108200" cy="3800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893763"/>
            <a:ext cx="6172200" cy="3800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C72280-FA2F-4234-B386-E70B6DA9BF0D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86703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FB893E-417F-41CE-8357-D805AC299CC9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79209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619D27-ADA6-48CC-8DF8-EBCD7C50F292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6240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4DA20E-5D72-4378-94F9-8DADB8100D99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090808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511E34-8254-4C7B-A211-FC835E178E2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95439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73AA60-CEA1-44F4-BAB2-E23F1979752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56053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75215A-DBE9-4E18-B9AB-5926F9BB54C6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460702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1940F5-DCD2-461D-B15D-D525D77413A9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665813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1FBD3C-F49A-42F3-A226-928BDB91183B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91269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E18373-E3B5-4893-A3FC-84A6A221F1BF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994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425ECD-DAB1-41AC-881B-2AB6103DF9B7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195977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9817AB-3A1F-44AD-B4E9-A6299C39BEDF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887881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62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F4CAF8-B16D-432C-ADE8-8F7092635356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504303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50DDB3-465A-4A45-84B5-716BC17D21B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263627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1158E6-5B8E-4F57-AA27-A644E4D2ADA7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243394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78CCF8-F308-4D16-86DF-8C5D34931496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458881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129904-CDB7-4619-83E2-1D064517D29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349743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5D6A04-3500-4288-9145-662440A8E8E3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488890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89FB65-2C53-4C32-B783-077331BC88D0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671757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47A2F2-1328-4C4D-B6AA-7BA72F696E11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82449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1C3FDD-FED7-4B05-AC79-E64F83CE4B70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815403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2DC6D6-E4CF-4E74-B8EE-381A9BD8C961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578802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D86D13-5EBF-4DC8-9826-4408F2962509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98188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807A18-D7DB-42EF-9E31-C5808524B286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233979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30238"/>
            <a:ext cx="2741613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30238"/>
            <a:ext cx="8077200" cy="5499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516D2F-F2ED-4AE8-A0C1-4282DF02D2FF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167970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D50AEF-642C-43FC-9028-6B6C63009FBB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466688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D37E91-7CF6-4242-8755-E7585C5F89FB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868297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9F5DD4-1693-464C-B2A0-CA6ED094A9C5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472896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9AD2A5-4A7F-4457-91A4-8C2B601DE00B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833440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B8EBA8-9EB1-4C89-A453-2DE93E06ADC0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701605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47565C-E283-4C84-97D5-C8A3823E0EF9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15793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73225"/>
            <a:ext cx="3713163" cy="3021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673225"/>
            <a:ext cx="3713162" cy="3021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CBE962-0A00-441D-8E7C-3A6A3A71D89A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8964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EA5F61-9B79-42F9-A3BD-3301DE628497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835166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2D44AA-D5E1-4FC8-BAFA-FC55F0D7512F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437818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DE8B07-F5D2-46F8-A850-7776585BEA9D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176553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66A7E5-0FB3-4A69-825F-CB6090299A5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693200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93763"/>
            <a:ext cx="2741613" cy="5235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93763"/>
            <a:ext cx="8077200" cy="52355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B8264E-3379-4DDB-B4EA-8926CDAE8258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28500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07C0A7-5E23-493E-BEE6-4461E323398C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52548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FEFC32-5753-4E27-A015-693AE2BF5692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7025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A89433-5F99-4B20-BEA0-638C28E61170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29860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77DB46-B747-4E8B-A0C5-6063B5EB400B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9054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2EEAC1-EF0F-430A-8BD8-A180D0FB395C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9307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9378950" y="6350"/>
            <a:ext cx="1217613" cy="6851650"/>
          </a:xfrm>
          <a:custGeom>
            <a:avLst/>
            <a:gdLst>
              <a:gd name="G0" fmla="+- 38917 0 0"/>
              <a:gd name="G1" fmla="+- 35906 0 0"/>
              <a:gd name="T0" fmla="*/ 0 w 1218565"/>
              <a:gd name="T1" fmla="*/ 0 h 6851650"/>
              <a:gd name="T2" fmla="*/ 1218071 w 1218565"/>
              <a:gd name="T3" fmla="*/ 6851649 h 68516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8565" h="6851650">
                <a:moveTo>
                  <a:pt x="0" y="0"/>
                </a:moveTo>
                <a:lnTo>
                  <a:pt x="1218071" y="6851649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7446963" y="3694113"/>
            <a:ext cx="4745037" cy="3163887"/>
          </a:xfrm>
          <a:custGeom>
            <a:avLst/>
            <a:gdLst>
              <a:gd name="G0" fmla="+- 26128 0 0"/>
              <a:gd name="G1" fmla="+- 18476 0 0"/>
              <a:gd name="T0" fmla="*/ 4744248 w 4744720"/>
              <a:gd name="T1" fmla="*/ 0 h 3164204"/>
              <a:gd name="T2" fmla="*/ 0 w 4744720"/>
              <a:gd name="T3" fmla="*/ 3163712 h 31642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4720" h="3164204">
                <a:moveTo>
                  <a:pt x="4744248" y="0"/>
                </a:moveTo>
                <a:lnTo>
                  <a:pt x="0" y="3163712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Freeform 3"/>
          <p:cNvSpPr>
            <a:spLocks noChangeArrowheads="1"/>
          </p:cNvSpPr>
          <p:nvPr/>
        </p:nvSpPr>
        <p:spPr bwMode="auto">
          <a:xfrm>
            <a:off x="9182100" y="0"/>
            <a:ext cx="3009900" cy="6858000"/>
          </a:xfrm>
          <a:custGeom>
            <a:avLst/>
            <a:gdLst>
              <a:gd name="G0" fmla="+- 60780 0 0"/>
              <a:gd name="G1" fmla="+- 42256 0 0"/>
              <a:gd name="T0" fmla="*/ 3009899 w 3009900"/>
              <a:gd name="T1" fmla="*/ 0 h 6858000"/>
              <a:gd name="T2" fmla="*/ 2043481 w 3009900"/>
              <a:gd name="T3" fmla="*/ 0 h 6858000"/>
              <a:gd name="T4" fmla="*/ 0 w 3009900"/>
              <a:gd name="T5" fmla="*/ 6858000 h 6858000"/>
              <a:gd name="T6" fmla="*/ 3009899 w 3009900"/>
              <a:gd name="T7" fmla="*/ 6858000 h 6858000"/>
              <a:gd name="T8" fmla="*/ 3009899 w 30099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9900" h="6858000">
                <a:moveTo>
                  <a:pt x="3009899" y="0"/>
                </a:moveTo>
                <a:lnTo>
                  <a:pt x="2043481" y="0"/>
                </a:lnTo>
                <a:lnTo>
                  <a:pt x="0" y="6858000"/>
                </a:lnTo>
                <a:lnTo>
                  <a:pt x="3009899" y="6858000"/>
                </a:lnTo>
                <a:lnTo>
                  <a:pt x="3009899" y="0"/>
                </a:lnTo>
                <a:close/>
              </a:path>
            </a:pathLst>
          </a:custGeom>
          <a:solidFill>
            <a:srgbClr val="4A66AC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9602788" y="0"/>
            <a:ext cx="2587625" cy="6858000"/>
          </a:xfrm>
          <a:custGeom>
            <a:avLst/>
            <a:gdLst>
              <a:gd name="G0" fmla="+- 32991 0 0"/>
              <a:gd name="G1" fmla="+- 42256 0 0"/>
              <a:gd name="T0" fmla="*/ 2588562 w 2588895"/>
              <a:gd name="T1" fmla="*/ 0 h 6858000"/>
              <a:gd name="T2" fmla="*/ 0 w 2588895"/>
              <a:gd name="T3" fmla="*/ 0 h 6858000"/>
              <a:gd name="T4" fmla="*/ 1208275 w 2588895"/>
              <a:gd name="T5" fmla="*/ 6858000 h 6858000"/>
              <a:gd name="T6" fmla="*/ 2588562 w 2588895"/>
              <a:gd name="T7" fmla="*/ 6858000 h 6858000"/>
              <a:gd name="T8" fmla="*/ 2588562 w 25888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8895" h="6858000">
                <a:moveTo>
                  <a:pt x="2588562" y="0"/>
                </a:moveTo>
                <a:lnTo>
                  <a:pt x="0" y="0"/>
                </a:lnTo>
                <a:lnTo>
                  <a:pt x="1208275" y="6858000"/>
                </a:lnTo>
                <a:lnTo>
                  <a:pt x="2588562" y="6858000"/>
                </a:lnTo>
                <a:lnTo>
                  <a:pt x="2588562" y="0"/>
                </a:lnTo>
                <a:close/>
              </a:path>
            </a:pathLst>
          </a:custGeom>
          <a:solidFill>
            <a:srgbClr val="4A66A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Freeform 5"/>
          <p:cNvSpPr>
            <a:spLocks noChangeArrowheads="1"/>
          </p:cNvSpPr>
          <p:nvPr/>
        </p:nvSpPr>
        <p:spPr bwMode="auto">
          <a:xfrm>
            <a:off x="8928100" y="3048000"/>
            <a:ext cx="3263900" cy="3810000"/>
          </a:xfrm>
          <a:custGeom>
            <a:avLst/>
            <a:gdLst>
              <a:gd name="G0" fmla="+- 52636 0 0"/>
              <a:gd name="G1" fmla="+- 8912 0 0"/>
              <a:gd name="T0" fmla="*/ 3263900 w 3263900"/>
              <a:gd name="T1" fmla="*/ 0 h 3810000"/>
              <a:gd name="T2" fmla="*/ 0 w 3263900"/>
              <a:gd name="T3" fmla="*/ 3809999 h 3810000"/>
              <a:gd name="T4" fmla="*/ 3263900 w 3263900"/>
              <a:gd name="T5" fmla="*/ 3809999 h 3810000"/>
              <a:gd name="T6" fmla="*/ 3263900 w 3263900"/>
              <a:gd name="T7" fmla="*/ 0 h 38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3900" h="3810000">
                <a:moveTo>
                  <a:pt x="3263900" y="0"/>
                </a:moveTo>
                <a:lnTo>
                  <a:pt x="0" y="3809999"/>
                </a:lnTo>
                <a:lnTo>
                  <a:pt x="3263900" y="3809999"/>
                </a:lnTo>
                <a:lnTo>
                  <a:pt x="32639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9339263" y="0"/>
            <a:ext cx="2852737" cy="6858000"/>
          </a:xfrm>
          <a:custGeom>
            <a:avLst/>
            <a:gdLst>
              <a:gd name="G0" fmla="+- 35006 0 0"/>
              <a:gd name="G1" fmla="+- 42256 0 0"/>
              <a:gd name="T0" fmla="*/ 2852927 w 2853054"/>
              <a:gd name="T1" fmla="*/ 0 h 6858000"/>
              <a:gd name="T2" fmla="*/ 0 w 2853054"/>
              <a:gd name="T3" fmla="*/ 0 h 6858000"/>
              <a:gd name="T4" fmla="*/ 2468930 w 2853054"/>
              <a:gd name="T5" fmla="*/ 6858000 h 6858000"/>
              <a:gd name="T6" fmla="*/ 2852927 w 2853054"/>
              <a:gd name="T7" fmla="*/ 6858000 h 6858000"/>
              <a:gd name="T8" fmla="*/ 2852927 w 2853054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3054" h="6858000">
                <a:moveTo>
                  <a:pt x="2852927" y="0"/>
                </a:moveTo>
                <a:lnTo>
                  <a:pt x="0" y="0"/>
                </a:lnTo>
                <a:lnTo>
                  <a:pt x="2468930" y="6858000"/>
                </a:lnTo>
                <a:lnTo>
                  <a:pt x="2852927" y="6858000"/>
                </a:lnTo>
                <a:lnTo>
                  <a:pt x="2852927" y="0"/>
                </a:lnTo>
                <a:close/>
              </a:path>
            </a:pathLst>
          </a:custGeom>
          <a:solidFill>
            <a:srgbClr val="374D81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10896600" y="0"/>
            <a:ext cx="1295400" cy="6858000"/>
          </a:xfrm>
          <a:custGeom>
            <a:avLst/>
            <a:gdLst>
              <a:gd name="G0" fmla="+- 50216 0 0"/>
              <a:gd name="G1" fmla="+- 42256 0 0"/>
              <a:gd name="T0" fmla="*/ 1295399 w 1295400"/>
              <a:gd name="T1" fmla="*/ 0 h 6858000"/>
              <a:gd name="T2" fmla="*/ 1022032 w 1295400"/>
              <a:gd name="T3" fmla="*/ 0 h 6858000"/>
              <a:gd name="T4" fmla="*/ 0 w 1295400"/>
              <a:gd name="T5" fmla="*/ 6858000 h 6858000"/>
              <a:gd name="T6" fmla="*/ 1295399 w 1295400"/>
              <a:gd name="T7" fmla="*/ 6858000 h 6858000"/>
              <a:gd name="T8" fmla="*/ 1295399 w 12954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400" h="6858000">
                <a:moveTo>
                  <a:pt x="1295399" y="0"/>
                </a:moveTo>
                <a:lnTo>
                  <a:pt x="1022032" y="0"/>
                </a:lnTo>
                <a:lnTo>
                  <a:pt x="0" y="6858000"/>
                </a:lnTo>
                <a:lnTo>
                  <a:pt x="1295399" y="6858000"/>
                </a:lnTo>
                <a:lnTo>
                  <a:pt x="1295399" y="0"/>
                </a:lnTo>
                <a:close/>
              </a:path>
            </a:pathLst>
          </a:custGeom>
          <a:solidFill>
            <a:srgbClr val="629DD1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Freeform 8"/>
          <p:cNvSpPr>
            <a:spLocks noChangeArrowheads="1"/>
          </p:cNvSpPr>
          <p:nvPr/>
        </p:nvSpPr>
        <p:spPr bwMode="auto">
          <a:xfrm>
            <a:off x="10936288" y="0"/>
            <a:ext cx="1255712" cy="6858000"/>
          </a:xfrm>
          <a:custGeom>
            <a:avLst/>
            <a:gdLst>
              <a:gd name="G0" fmla="+- 10211 0 0"/>
              <a:gd name="G1" fmla="+- 42256 0 0"/>
              <a:gd name="T0" fmla="*/ 1255237 w 1255395"/>
              <a:gd name="T1" fmla="*/ 0 h 6858000"/>
              <a:gd name="T2" fmla="*/ 0 w 1255395"/>
              <a:gd name="T3" fmla="*/ 0 h 6858000"/>
              <a:gd name="T4" fmla="*/ 1113949 w 1255395"/>
              <a:gd name="T5" fmla="*/ 6858000 h 6858000"/>
              <a:gd name="T6" fmla="*/ 1255237 w 1255395"/>
              <a:gd name="T7" fmla="*/ 6858000 h 6858000"/>
              <a:gd name="T8" fmla="*/ 1255237 w 12553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5395" h="6858000">
                <a:moveTo>
                  <a:pt x="1255237" y="0"/>
                </a:moveTo>
                <a:lnTo>
                  <a:pt x="0" y="0"/>
                </a:lnTo>
                <a:lnTo>
                  <a:pt x="1113949" y="6858000"/>
                </a:lnTo>
                <a:lnTo>
                  <a:pt x="1255237" y="6858000"/>
                </a:lnTo>
                <a:lnTo>
                  <a:pt x="1255237" y="0"/>
                </a:lnTo>
                <a:close/>
              </a:path>
            </a:pathLst>
          </a:custGeom>
          <a:solidFill>
            <a:srgbClr val="3477B2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10375900" y="3594100"/>
            <a:ext cx="1816100" cy="3263900"/>
          </a:xfrm>
          <a:custGeom>
            <a:avLst/>
            <a:gdLst>
              <a:gd name="G0" fmla="+- 46628 0 0"/>
              <a:gd name="G1" fmla="+- 52636 0 0"/>
              <a:gd name="T0" fmla="*/ 1816100 w 1816100"/>
              <a:gd name="T1" fmla="*/ 0 h 3263900"/>
              <a:gd name="T2" fmla="*/ 0 w 1816100"/>
              <a:gd name="T3" fmla="*/ 3263900 h 3263900"/>
              <a:gd name="T4" fmla="*/ 1816100 w 1816100"/>
              <a:gd name="T5" fmla="*/ 3263900 h 3263900"/>
              <a:gd name="T6" fmla="*/ 1816100 w 1816100"/>
              <a:gd name="T7" fmla="*/ 0 h 3263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6100" h="3263900">
                <a:moveTo>
                  <a:pt x="1816100" y="0"/>
                </a:moveTo>
                <a:lnTo>
                  <a:pt x="0" y="3263900"/>
                </a:lnTo>
                <a:lnTo>
                  <a:pt x="1816100" y="3263900"/>
                </a:lnTo>
                <a:lnTo>
                  <a:pt x="18161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0" y="4013200"/>
            <a:ext cx="444500" cy="2844800"/>
          </a:xfrm>
          <a:custGeom>
            <a:avLst/>
            <a:gdLst>
              <a:gd name="G0" fmla="+- 51284 0 0"/>
              <a:gd name="G1" fmla="+- 26752 0 0"/>
              <a:gd name="T0" fmla="*/ 0 w 444500"/>
              <a:gd name="T1" fmla="*/ 0 h 2844800"/>
              <a:gd name="T2" fmla="*/ 0 w 444500"/>
              <a:gd name="T3" fmla="*/ 2844800 h 2844800"/>
              <a:gd name="T4" fmla="*/ 444500 w 444500"/>
              <a:gd name="T5" fmla="*/ 2844800 h 2844800"/>
              <a:gd name="T6" fmla="*/ 0 w 444500"/>
              <a:gd name="T7" fmla="*/ 0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4500" h="2844800">
                <a:moveTo>
                  <a:pt x="0" y="0"/>
                </a:moveTo>
                <a:lnTo>
                  <a:pt x="0" y="2844800"/>
                </a:lnTo>
                <a:lnTo>
                  <a:pt x="44450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4A66AC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00375" y="893763"/>
            <a:ext cx="61880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73225"/>
            <a:ext cx="7578725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144963" y="6378575"/>
            <a:ext cx="3900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8B8B8B"/>
                </a:solidFill>
                <a:latin typeface="+mn-lt"/>
              </a:defRPr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8778875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8B8B8B"/>
                </a:solidFill>
                <a:latin typeface="+mn-lt"/>
              </a:defRPr>
            </a:lvl1pPr>
          </a:lstStyle>
          <a:p>
            <a:fld id="{D922F176-86FD-45A1-ABC3-C3B87BB7D8F6}" type="slidenum">
              <a:rPr lang="fr-BE" altLang="en-US"/>
              <a:pPr/>
              <a:t>‹N°›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9378950" y="6350"/>
            <a:ext cx="1217613" cy="6851650"/>
          </a:xfrm>
          <a:custGeom>
            <a:avLst/>
            <a:gdLst>
              <a:gd name="G0" fmla="+- 38917 0 0"/>
              <a:gd name="G1" fmla="+- 35906 0 0"/>
              <a:gd name="T0" fmla="*/ 0 w 1218565"/>
              <a:gd name="T1" fmla="*/ 0 h 6851650"/>
              <a:gd name="T2" fmla="*/ 1218071 w 1218565"/>
              <a:gd name="T3" fmla="*/ 6851649 h 68516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8565" h="6851650">
                <a:moveTo>
                  <a:pt x="0" y="0"/>
                </a:moveTo>
                <a:lnTo>
                  <a:pt x="1218071" y="6851649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7446963" y="3694113"/>
            <a:ext cx="4745037" cy="3163887"/>
          </a:xfrm>
          <a:custGeom>
            <a:avLst/>
            <a:gdLst>
              <a:gd name="G0" fmla="+- 26128 0 0"/>
              <a:gd name="G1" fmla="+- 18476 0 0"/>
              <a:gd name="T0" fmla="*/ 4744248 w 4744720"/>
              <a:gd name="T1" fmla="*/ 0 h 3164204"/>
              <a:gd name="T2" fmla="*/ 0 w 4744720"/>
              <a:gd name="T3" fmla="*/ 3163712 h 31642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4720" h="3164204">
                <a:moveTo>
                  <a:pt x="4744248" y="0"/>
                </a:moveTo>
                <a:lnTo>
                  <a:pt x="0" y="3163712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Freeform 3"/>
          <p:cNvSpPr>
            <a:spLocks noChangeArrowheads="1"/>
          </p:cNvSpPr>
          <p:nvPr/>
        </p:nvSpPr>
        <p:spPr bwMode="auto">
          <a:xfrm>
            <a:off x="9182100" y="0"/>
            <a:ext cx="3009900" cy="6858000"/>
          </a:xfrm>
          <a:custGeom>
            <a:avLst/>
            <a:gdLst>
              <a:gd name="G0" fmla="+- 60780 0 0"/>
              <a:gd name="G1" fmla="+- 42256 0 0"/>
              <a:gd name="T0" fmla="*/ 3009899 w 3009900"/>
              <a:gd name="T1" fmla="*/ 0 h 6858000"/>
              <a:gd name="T2" fmla="*/ 2043481 w 3009900"/>
              <a:gd name="T3" fmla="*/ 0 h 6858000"/>
              <a:gd name="T4" fmla="*/ 0 w 3009900"/>
              <a:gd name="T5" fmla="*/ 6858000 h 6858000"/>
              <a:gd name="T6" fmla="*/ 3009899 w 3009900"/>
              <a:gd name="T7" fmla="*/ 6858000 h 6858000"/>
              <a:gd name="T8" fmla="*/ 3009899 w 30099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9900" h="6858000">
                <a:moveTo>
                  <a:pt x="3009899" y="0"/>
                </a:moveTo>
                <a:lnTo>
                  <a:pt x="2043481" y="0"/>
                </a:lnTo>
                <a:lnTo>
                  <a:pt x="0" y="6858000"/>
                </a:lnTo>
                <a:lnTo>
                  <a:pt x="3009899" y="6858000"/>
                </a:lnTo>
                <a:lnTo>
                  <a:pt x="3009899" y="0"/>
                </a:lnTo>
                <a:close/>
              </a:path>
            </a:pathLst>
          </a:custGeom>
          <a:solidFill>
            <a:srgbClr val="4A66AC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Freeform 4"/>
          <p:cNvSpPr>
            <a:spLocks noChangeArrowheads="1"/>
          </p:cNvSpPr>
          <p:nvPr/>
        </p:nvSpPr>
        <p:spPr bwMode="auto">
          <a:xfrm>
            <a:off x="9602788" y="0"/>
            <a:ext cx="2587625" cy="6858000"/>
          </a:xfrm>
          <a:custGeom>
            <a:avLst/>
            <a:gdLst>
              <a:gd name="G0" fmla="+- 32991 0 0"/>
              <a:gd name="G1" fmla="+- 42256 0 0"/>
              <a:gd name="T0" fmla="*/ 2588562 w 2588895"/>
              <a:gd name="T1" fmla="*/ 0 h 6858000"/>
              <a:gd name="T2" fmla="*/ 0 w 2588895"/>
              <a:gd name="T3" fmla="*/ 0 h 6858000"/>
              <a:gd name="T4" fmla="*/ 1208275 w 2588895"/>
              <a:gd name="T5" fmla="*/ 6858000 h 6858000"/>
              <a:gd name="T6" fmla="*/ 2588562 w 2588895"/>
              <a:gd name="T7" fmla="*/ 6858000 h 6858000"/>
              <a:gd name="T8" fmla="*/ 2588562 w 25888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8895" h="6858000">
                <a:moveTo>
                  <a:pt x="2588562" y="0"/>
                </a:moveTo>
                <a:lnTo>
                  <a:pt x="0" y="0"/>
                </a:lnTo>
                <a:lnTo>
                  <a:pt x="1208275" y="6858000"/>
                </a:lnTo>
                <a:lnTo>
                  <a:pt x="2588562" y="6858000"/>
                </a:lnTo>
                <a:lnTo>
                  <a:pt x="2588562" y="0"/>
                </a:lnTo>
                <a:close/>
              </a:path>
            </a:pathLst>
          </a:custGeom>
          <a:solidFill>
            <a:srgbClr val="4A66A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Freeform 5"/>
          <p:cNvSpPr>
            <a:spLocks noChangeArrowheads="1"/>
          </p:cNvSpPr>
          <p:nvPr/>
        </p:nvSpPr>
        <p:spPr bwMode="auto">
          <a:xfrm>
            <a:off x="8928100" y="3048000"/>
            <a:ext cx="3263900" cy="3810000"/>
          </a:xfrm>
          <a:custGeom>
            <a:avLst/>
            <a:gdLst>
              <a:gd name="G0" fmla="+- 52636 0 0"/>
              <a:gd name="G1" fmla="+- 8912 0 0"/>
              <a:gd name="T0" fmla="*/ 3263900 w 3263900"/>
              <a:gd name="T1" fmla="*/ 0 h 3810000"/>
              <a:gd name="T2" fmla="*/ 0 w 3263900"/>
              <a:gd name="T3" fmla="*/ 3809999 h 3810000"/>
              <a:gd name="T4" fmla="*/ 3263900 w 3263900"/>
              <a:gd name="T5" fmla="*/ 3809999 h 3810000"/>
              <a:gd name="T6" fmla="*/ 3263900 w 3263900"/>
              <a:gd name="T7" fmla="*/ 0 h 38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3900" h="3810000">
                <a:moveTo>
                  <a:pt x="3263900" y="0"/>
                </a:moveTo>
                <a:lnTo>
                  <a:pt x="0" y="3809999"/>
                </a:lnTo>
                <a:lnTo>
                  <a:pt x="3263900" y="3809999"/>
                </a:lnTo>
                <a:lnTo>
                  <a:pt x="32639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Freeform 6"/>
          <p:cNvSpPr>
            <a:spLocks noChangeArrowheads="1"/>
          </p:cNvSpPr>
          <p:nvPr/>
        </p:nvSpPr>
        <p:spPr bwMode="auto">
          <a:xfrm>
            <a:off x="9339263" y="0"/>
            <a:ext cx="2852737" cy="6858000"/>
          </a:xfrm>
          <a:custGeom>
            <a:avLst/>
            <a:gdLst>
              <a:gd name="G0" fmla="+- 35006 0 0"/>
              <a:gd name="G1" fmla="+- 42256 0 0"/>
              <a:gd name="T0" fmla="*/ 2852927 w 2853054"/>
              <a:gd name="T1" fmla="*/ 0 h 6858000"/>
              <a:gd name="T2" fmla="*/ 0 w 2853054"/>
              <a:gd name="T3" fmla="*/ 0 h 6858000"/>
              <a:gd name="T4" fmla="*/ 2468930 w 2853054"/>
              <a:gd name="T5" fmla="*/ 6858000 h 6858000"/>
              <a:gd name="T6" fmla="*/ 2852927 w 2853054"/>
              <a:gd name="T7" fmla="*/ 6858000 h 6858000"/>
              <a:gd name="T8" fmla="*/ 2852927 w 2853054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3054" h="6858000">
                <a:moveTo>
                  <a:pt x="2852927" y="0"/>
                </a:moveTo>
                <a:lnTo>
                  <a:pt x="0" y="0"/>
                </a:lnTo>
                <a:lnTo>
                  <a:pt x="2468930" y="6858000"/>
                </a:lnTo>
                <a:lnTo>
                  <a:pt x="2852927" y="6858000"/>
                </a:lnTo>
                <a:lnTo>
                  <a:pt x="2852927" y="0"/>
                </a:lnTo>
                <a:close/>
              </a:path>
            </a:pathLst>
          </a:custGeom>
          <a:solidFill>
            <a:srgbClr val="374D81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10896600" y="0"/>
            <a:ext cx="1295400" cy="6858000"/>
          </a:xfrm>
          <a:custGeom>
            <a:avLst/>
            <a:gdLst>
              <a:gd name="G0" fmla="+- 50216 0 0"/>
              <a:gd name="G1" fmla="+- 42256 0 0"/>
              <a:gd name="T0" fmla="*/ 1295399 w 1295400"/>
              <a:gd name="T1" fmla="*/ 0 h 6858000"/>
              <a:gd name="T2" fmla="*/ 1022032 w 1295400"/>
              <a:gd name="T3" fmla="*/ 0 h 6858000"/>
              <a:gd name="T4" fmla="*/ 0 w 1295400"/>
              <a:gd name="T5" fmla="*/ 6858000 h 6858000"/>
              <a:gd name="T6" fmla="*/ 1295399 w 1295400"/>
              <a:gd name="T7" fmla="*/ 6858000 h 6858000"/>
              <a:gd name="T8" fmla="*/ 1295399 w 12954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400" h="6858000">
                <a:moveTo>
                  <a:pt x="1295399" y="0"/>
                </a:moveTo>
                <a:lnTo>
                  <a:pt x="1022032" y="0"/>
                </a:lnTo>
                <a:lnTo>
                  <a:pt x="0" y="6858000"/>
                </a:lnTo>
                <a:lnTo>
                  <a:pt x="1295399" y="6858000"/>
                </a:lnTo>
                <a:lnTo>
                  <a:pt x="1295399" y="0"/>
                </a:lnTo>
                <a:close/>
              </a:path>
            </a:pathLst>
          </a:custGeom>
          <a:solidFill>
            <a:srgbClr val="629DD1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Freeform 8"/>
          <p:cNvSpPr>
            <a:spLocks noChangeArrowheads="1"/>
          </p:cNvSpPr>
          <p:nvPr/>
        </p:nvSpPr>
        <p:spPr bwMode="auto">
          <a:xfrm>
            <a:off x="10936288" y="0"/>
            <a:ext cx="1255712" cy="6858000"/>
          </a:xfrm>
          <a:custGeom>
            <a:avLst/>
            <a:gdLst>
              <a:gd name="G0" fmla="+- 10211 0 0"/>
              <a:gd name="G1" fmla="+- 42256 0 0"/>
              <a:gd name="T0" fmla="*/ 1255237 w 1255395"/>
              <a:gd name="T1" fmla="*/ 0 h 6858000"/>
              <a:gd name="T2" fmla="*/ 0 w 1255395"/>
              <a:gd name="T3" fmla="*/ 0 h 6858000"/>
              <a:gd name="T4" fmla="*/ 1113949 w 1255395"/>
              <a:gd name="T5" fmla="*/ 6858000 h 6858000"/>
              <a:gd name="T6" fmla="*/ 1255237 w 1255395"/>
              <a:gd name="T7" fmla="*/ 6858000 h 6858000"/>
              <a:gd name="T8" fmla="*/ 1255237 w 12553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5395" h="6858000">
                <a:moveTo>
                  <a:pt x="1255237" y="0"/>
                </a:moveTo>
                <a:lnTo>
                  <a:pt x="0" y="0"/>
                </a:lnTo>
                <a:lnTo>
                  <a:pt x="1113949" y="6858000"/>
                </a:lnTo>
                <a:lnTo>
                  <a:pt x="1255237" y="6858000"/>
                </a:lnTo>
                <a:lnTo>
                  <a:pt x="1255237" y="0"/>
                </a:lnTo>
                <a:close/>
              </a:path>
            </a:pathLst>
          </a:custGeom>
          <a:solidFill>
            <a:srgbClr val="3477B2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Freeform 9"/>
          <p:cNvSpPr>
            <a:spLocks noChangeArrowheads="1"/>
          </p:cNvSpPr>
          <p:nvPr/>
        </p:nvSpPr>
        <p:spPr bwMode="auto">
          <a:xfrm>
            <a:off x="10375900" y="3594100"/>
            <a:ext cx="1816100" cy="3263900"/>
          </a:xfrm>
          <a:custGeom>
            <a:avLst/>
            <a:gdLst>
              <a:gd name="G0" fmla="+- 46628 0 0"/>
              <a:gd name="G1" fmla="+- 52636 0 0"/>
              <a:gd name="T0" fmla="*/ 1816100 w 1816100"/>
              <a:gd name="T1" fmla="*/ 0 h 3263900"/>
              <a:gd name="T2" fmla="*/ 0 w 1816100"/>
              <a:gd name="T3" fmla="*/ 3263900 h 3263900"/>
              <a:gd name="T4" fmla="*/ 1816100 w 1816100"/>
              <a:gd name="T5" fmla="*/ 3263900 h 3263900"/>
              <a:gd name="T6" fmla="*/ 1816100 w 1816100"/>
              <a:gd name="T7" fmla="*/ 0 h 3263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6100" h="3263900">
                <a:moveTo>
                  <a:pt x="1816100" y="0"/>
                </a:moveTo>
                <a:lnTo>
                  <a:pt x="0" y="3263900"/>
                </a:lnTo>
                <a:lnTo>
                  <a:pt x="1816100" y="3263900"/>
                </a:lnTo>
                <a:lnTo>
                  <a:pt x="18161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Freeform 10"/>
          <p:cNvSpPr>
            <a:spLocks noChangeArrowheads="1"/>
          </p:cNvSpPr>
          <p:nvPr/>
        </p:nvSpPr>
        <p:spPr bwMode="auto">
          <a:xfrm>
            <a:off x="0" y="4013200"/>
            <a:ext cx="444500" cy="2844800"/>
          </a:xfrm>
          <a:custGeom>
            <a:avLst/>
            <a:gdLst>
              <a:gd name="G0" fmla="+- 51284 0 0"/>
              <a:gd name="G1" fmla="+- 26752 0 0"/>
              <a:gd name="T0" fmla="*/ 0 w 444500"/>
              <a:gd name="T1" fmla="*/ 0 h 2844800"/>
              <a:gd name="T2" fmla="*/ 0 w 444500"/>
              <a:gd name="T3" fmla="*/ 2844800 h 2844800"/>
              <a:gd name="T4" fmla="*/ 444500 w 444500"/>
              <a:gd name="T5" fmla="*/ 2844800 h 2844800"/>
              <a:gd name="T6" fmla="*/ 0 w 444500"/>
              <a:gd name="T7" fmla="*/ 0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4500" h="2844800">
                <a:moveTo>
                  <a:pt x="0" y="0"/>
                </a:moveTo>
                <a:lnTo>
                  <a:pt x="0" y="2844800"/>
                </a:lnTo>
                <a:lnTo>
                  <a:pt x="44450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4A66AC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Freeform 11"/>
          <p:cNvSpPr>
            <a:spLocks noChangeArrowheads="1"/>
          </p:cNvSpPr>
          <p:nvPr/>
        </p:nvSpPr>
        <p:spPr bwMode="auto">
          <a:xfrm>
            <a:off x="9378950" y="6350"/>
            <a:ext cx="1217613" cy="6851650"/>
          </a:xfrm>
          <a:custGeom>
            <a:avLst/>
            <a:gdLst>
              <a:gd name="G0" fmla="+- 38917 0 0"/>
              <a:gd name="G1" fmla="+- 35906 0 0"/>
              <a:gd name="T0" fmla="*/ 0 w 1218565"/>
              <a:gd name="T1" fmla="*/ 0 h 6851650"/>
              <a:gd name="T2" fmla="*/ 1218071 w 1218565"/>
              <a:gd name="T3" fmla="*/ 6851649 h 68516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8565" h="6851650">
                <a:moveTo>
                  <a:pt x="0" y="0"/>
                </a:moveTo>
                <a:lnTo>
                  <a:pt x="1218071" y="6851649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Freeform 12"/>
          <p:cNvSpPr>
            <a:spLocks noChangeArrowheads="1"/>
          </p:cNvSpPr>
          <p:nvPr/>
        </p:nvSpPr>
        <p:spPr bwMode="auto">
          <a:xfrm>
            <a:off x="7446963" y="3694113"/>
            <a:ext cx="4745037" cy="3163887"/>
          </a:xfrm>
          <a:custGeom>
            <a:avLst/>
            <a:gdLst>
              <a:gd name="G0" fmla="+- 26128 0 0"/>
              <a:gd name="G1" fmla="+- 18476 0 0"/>
              <a:gd name="T0" fmla="*/ 4744248 w 4744720"/>
              <a:gd name="T1" fmla="*/ 0 h 3164204"/>
              <a:gd name="T2" fmla="*/ 0 w 4744720"/>
              <a:gd name="T3" fmla="*/ 3163712 h 31642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4720" h="3164204">
                <a:moveTo>
                  <a:pt x="4744248" y="0"/>
                </a:moveTo>
                <a:lnTo>
                  <a:pt x="0" y="3163712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Freeform 13"/>
          <p:cNvSpPr>
            <a:spLocks noChangeArrowheads="1"/>
          </p:cNvSpPr>
          <p:nvPr/>
        </p:nvSpPr>
        <p:spPr bwMode="auto">
          <a:xfrm>
            <a:off x="9182100" y="0"/>
            <a:ext cx="3009900" cy="6858000"/>
          </a:xfrm>
          <a:custGeom>
            <a:avLst/>
            <a:gdLst>
              <a:gd name="G0" fmla="+- 60780 0 0"/>
              <a:gd name="G1" fmla="+- 42256 0 0"/>
              <a:gd name="T0" fmla="*/ 3009899 w 3009900"/>
              <a:gd name="T1" fmla="*/ 0 h 6858000"/>
              <a:gd name="T2" fmla="*/ 2043481 w 3009900"/>
              <a:gd name="T3" fmla="*/ 0 h 6858000"/>
              <a:gd name="T4" fmla="*/ 0 w 3009900"/>
              <a:gd name="T5" fmla="*/ 6858000 h 6858000"/>
              <a:gd name="T6" fmla="*/ 3009899 w 3009900"/>
              <a:gd name="T7" fmla="*/ 6858000 h 6858000"/>
              <a:gd name="T8" fmla="*/ 3009899 w 30099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9900" h="6858000">
                <a:moveTo>
                  <a:pt x="3009899" y="0"/>
                </a:moveTo>
                <a:lnTo>
                  <a:pt x="2043481" y="0"/>
                </a:lnTo>
                <a:lnTo>
                  <a:pt x="0" y="6858000"/>
                </a:lnTo>
                <a:lnTo>
                  <a:pt x="3009899" y="6858000"/>
                </a:lnTo>
                <a:lnTo>
                  <a:pt x="3009899" y="0"/>
                </a:lnTo>
                <a:close/>
              </a:path>
            </a:pathLst>
          </a:custGeom>
          <a:solidFill>
            <a:srgbClr val="4A66AC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Freeform 14"/>
          <p:cNvSpPr>
            <a:spLocks noChangeArrowheads="1"/>
          </p:cNvSpPr>
          <p:nvPr/>
        </p:nvSpPr>
        <p:spPr bwMode="auto">
          <a:xfrm>
            <a:off x="9602788" y="0"/>
            <a:ext cx="2587625" cy="6858000"/>
          </a:xfrm>
          <a:custGeom>
            <a:avLst/>
            <a:gdLst>
              <a:gd name="G0" fmla="+- 32991 0 0"/>
              <a:gd name="G1" fmla="+- 42256 0 0"/>
              <a:gd name="T0" fmla="*/ 2588562 w 2588895"/>
              <a:gd name="T1" fmla="*/ 0 h 6858000"/>
              <a:gd name="T2" fmla="*/ 0 w 2588895"/>
              <a:gd name="T3" fmla="*/ 0 h 6858000"/>
              <a:gd name="T4" fmla="*/ 1208275 w 2588895"/>
              <a:gd name="T5" fmla="*/ 6858000 h 6858000"/>
              <a:gd name="T6" fmla="*/ 2588562 w 2588895"/>
              <a:gd name="T7" fmla="*/ 6858000 h 6858000"/>
              <a:gd name="T8" fmla="*/ 2588562 w 25888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8895" h="6858000">
                <a:moveTo>
                  <a:pt x="2588562" y="0"/>
                </a:moveTo>
                <a:lnTo>
                  <a:pt x="0" y="0"/>
                </a:lnTo>
                <a:lnTo>
                  <a:pt x="1208275" y="6858000"/>
                </a:lnTo>
                <a:lnTo>
                  <a:pt x="2588562" y="6858000"/>
                </a:lnTo>
                <a:lnTo>
                  <a:pt x="2588562" y="0"/>
                </a:lnTo>
                <a:close/>
              </a:path>
            </a:pathLst>
          </a:custGeom>
          <a:solidFill>
            <a:srgbClr val="4A66A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Freeform 15"/>
          <p:cNvSpPr>
            <a:spLocks noChangeArrowheads="1"/>
          </p:cNvSpPr>
          <p:nvPr/>
        </p:nvSpPr>
        <p:spPr bwMode="auto">
          <a:xfrm>
            <a:off x="8928100" y="3048000"/>
            <a:ext cx="3263900" cy="3810000"/>
          </a:xfrm>
          <a:custGeom>
            <a:avLst/>
            <a:gdLst>
              <a:gd name="G0" fmla="+- 52636 0 0"/>
              <a:gd name="G1" fmla="+- 8912 0 0"/>
              <a:gd name="T0" fmla="*/ 3263900 w 3263900"/>
              <a:gd name="T1" fmla="*/ 0 h 3810000"/>
              <a:gd name="T2" fmla="*/ 0 w 3263900"/>
              <a:gd name="T3" fmla="*/ 3809999 h 3810000"/>
              <a:gd name="T4" fmla="*/ 3263900 w 3263900"/>
              <a:gd name="T5" fmla="*/ 3809999 h 3810000"/>
              <a:gd name="T6" fmla="*/ 3263900 w 3263900"/>
              <a:gd name="T7" fmla="*/ 0 h 38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3900" h="3810000">
                <a:moveTo>
                  <a:pt x="3263900" y="0"/>
                </a:moveTo>
                <a:lnTo>
                  <a:pt x="0" y="3809999"/>
                </a:lnTo>
                <a:lnTo>
                  <a:pt x="3263900" y="3809999"/>
                </a:lnTo>
                <a:lnTo>
                  <a:pt x="32639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Freeform 16"/>
          <p:cNvSpPr>
            <a:spLocks noChangeArrowheads="1"/>
          </p:cNvSpPr>
          <p:nvPr/>
        </p:nvSpPr>
        <p:spPr bwMode="auto">
          <a:xfrm>
            <a:off x="9339263" y="0"/>
            <a:ext cx="2852737" cy="6858000"/>
          </a:xfrm>
          <a:custGeom>
            <a:avLst/>
            <a:gdLst>
              <a:gd name="G0" fmla="+- 35006 0 0"/>
              <a:gd name="G1" fmla="+- 42256 0 0"/>
              <a:gd name="T0" fmla="*/ 2852927 w 2853054"/>
              <a:gd name="T1" fmla="*/ 0 h 6858000"/>
              <a:gd name="T2" fmla="*/ 0 w 2853054"/>
              <a:gd name="T3" fmla="*/ 0 h 6858000"/>
              <a:gd name="T4" fmla="*/ 2468930 w 2853054"/>
              <a:gd name="T5" fmla="*/ 6858000 h 6858000"/>
              <a:gd name="T6" fmla="*/ 2852927 w 2853054"/>
              <a:gd name="T7" fmla="*/ 6858000 h 6858000"/>
              <a:gd name="T8" fmla="*/ 2852927 w 2853054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3054" h="6858000">
                <a:moveTo>
                  <a:pt x="2852927" y="0"/>
                </a:moveTo>
                <a:lnTo>
                  <a:pt x="0" y="0"/>
                </a:lnTo>
                <a:lnTo>
                  <a:pt x="2468930" y="6858000"/>
                </a:lnTo>
                <a:lnTo>
                  <a:pt x="2852927" y="6858000"/>
                </a:lnTo>
                <a:lnTo>
                  <a:pt x="2852927" y="0"/>
                </a:lnTo>
                <a:close/>
              </a:path>
            </a:pathLst>
          </a:custGeom>
          <a:solidFill>
            <a:srgbClr val="374D81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Freeform 17"/>
          <p:cNvSpPr>
            <a:spLocks noChangeArrowheads="1"/>
          </p:cNvSpPr>
          <p:nvPr/>
        </p:nvSpPr>
        <p:spPr bwMode="auto">
          <a:xfrm>
            <a:off x="10896600" y="0"/>
            <a:ext cx="1295400" cy="6858000"/>
          </a:xfrm>
          <a:custGeom>
            <a:avLst/>
            <a:gdLst>
              <a:gd name="G0" fmla="+- 50216 0 0"/>
              <a:gd name="G1" fmla="+- 42256 0 0"/>
              <a:gd name="T0" fmla="*/ 1295399 w 1295400"/>
              <a:gd name="T1" fmla="*/ 0 h 6858000"/>
              <a:gd name="T2" fmla="*/ 1022032 w 1295400"/>
              <a:gd name="T3" fmla="*/ 0 h 6858000"/>
              <a:gd name="T4" fmla="*/ 0 w 1295400"/>
              <a:gd name="T5" fmla="*/ 6858000 h 6858000"/>
              <a:gd name="T6" fmla="*/ 1295399 w 1295400"/>
              <a:gd name="T7" fmla="*/ 6858000 h 6858000"/>
              <a:gd name="T8" fmla="*/ 1295399 w 12954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400" h="6858000">
                <a:moveTo>
                  <a:pt x="1295399" y="0"/>
                </a:moveTo>
                <a:lnTo>
                  <a:pt x="1022032" y="0"/>
                </a:lnTo>
                <a:lnTo>
                  <a:pt x="0" y="6858000"/>
                </a:lnTo>
                <a:lnTo>
                  <a:pt x="1295399" y="6858000"/>
                </a:lnTo>
                <a:lnTo>
                  <a:pt x="1295399" y="0"/>
                </a:lnTo>
                <a:close/>
              </a:path>
            </a:pathLst>
          </a:custGeom>
          <a:solidFill>
            <a:srgbClr val="629DD1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Freeform 18"/>
          <p:cNvSpPr>
            <a:spLocks noChangeArrowheads="1"/>
          </p:cNvSpPr>
          <p:nvPr/>
        </p:nvSpPr>
        <p:spPr bwMode="auto">
          <a:xfrm>
            <a:off x="10936288" y="0"/>
            <a:ext cx="1255712" cy="6858000"/>
          </a:xfrm>
          <a:custGeom>
            <a:avLst/>
            <a:gdLst>
              <a:gd name="G0" fmla="+- 10211 0 0"/>
              <a:gd name="G1" fmla="+- 42256 0 0"/>
              <a:gd name="T0" fmla="*/ 1255237 w 1255395"/>
              <a:gd name="T1" fmla="*/ 0 h 6858000"/>
              <a:gd name="T2" fmla="*/ 0 w 1255395"/>
              <a:gd name="T3" fmla="*/ 0 h 6858000"/>
              <a:gd name="T4" fmla="*/ 1113949 w 1255395"/>
              <a:gd name="T5" fmla="*/ 6858000 h 6858000"/>
              <a:gd name="T6" fmla="*/ 1255237 w 1255395"/>
              <a:gd name="T7" fmla="*/ 6858000 h 6858000"/>
              <a:gd name="T8" fmla="*/ 1255237 w 12553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5395" h="6858000">
                <a:moveTo>
                  <a:pt x="1255237" y="0"/>
                </a:moveTo>
                <a:lnTo>
                  <a:pt x="0" y="0"/>
                </a:lnTo>
                <a:lnTo>
                  <a:pt x="1113949" y="6858000"/>
                </a:lnTo>
                <a:lnTo>
                  <a:pt x="1255237" y="6858000"/>
                </a:lnTo>
                <a:lnTo>
                  <a:pt x="1255237" y="0"/>
                </a:lnTo>
                <a:close/>
              </a:path>
            </a:pathLst>
          </a:custGeom>
          <a:solidFill>
            <a:srgbClr val="3477B2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Freeform 19"/>
          <p:cNvSpPr>
            <a:spLocks noChangeArrowheads="1"/>
          </p:cNvSpPr>
          <p:nvPr/>
        </p:nvSpPr>
        <p:spPr bwMode="auto">
          <a:xfrm>
            <a:off x="10375900" y="3594100"/>
            <a:ext cx="1816100" cy="3263900"/>
          </a:xfrm>
          <a:custGeom>
            <a:avLst/>
            <a:gdLst>
              <a:gd name="G0" fmla="+- 46628 0 0"/>
              <a:gd name="G1" fmla="+- 52636 0 0"/>
              <a:gd name="T0" fmla="*/ 1816100 w 1816100"/>
              <a:gd name="T1" fmla="*/ 0 h 3263900"/>
              <a:gd name="T2" fmla="*/ 0 w 1816100"/>
              <a:gd name="T3" fmla="*/ 3263900 h 3263900"/>
              <a:gd name="T4" fmla="*/ 1816100 w 1816100"/>
              <a:gd name="T5" fmla="*/ 3263900 h 3263900"/>
              <a:gd name="T6" fmla="*/ 1816100 w 1816100"/>
              <a:gd name="T7" fmla="*/ 0 h 3263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6100" h="3263900">
                <a:moveTo>
                  <a:pt x="1816100" y="0"/>
                </a:moveTo>
                <a:lnTo>
                  <a:pt x="0" y="3263900"/>
                </a:lnTo>
                <a:lnTo>
                  <a:pt x="1816100" y="3263900"/>
                </a:lnTo>
                <a:lnTo>
                  <a:pt x="18161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Freeform 20"/>
          <p:cNvSpPr>
            <a:spLocks noChangeArrowheads="1"/>
          </p:cNvSpPr>
          <p:nvPr/>
        </p:nvSpPr>
        <p:spPr bwMode="auto">
          <a:xfrm>
            <a:off x="0" y="4013200"/>
            <a:ext cx="444500" cy="2844800"/>
          </a:xfrm>
          <a:custGeom>
            <a:avLst/>
            <a:gdLst>
              <a:gd name="G0" fmla="+- 51284 0 0"/>
              <a:gd name="G1" fmla="+- 26752 0 0"/>
              <a:gd name="T0" fmla="*/ 0 w 444500"/>
              <a:gd name="T1" fmla="*/ 0 h 2844800"/>
              <a:gd name="T2" fmla="*/ 0 w 444500"/>
              <a:gd name="T3" fmla="*/ 2844800 h 2844800"/>
              <a:gd name="T4" fmla="*/ 444500 w 444500"/>
              <a:gd name="T5" fmla="*/ 2844800 h 2844800"/>
              <a:gd name="T6" fmla="*/ 0 w 444500"/>
              <a:gd name="T7" fmla="*/ 0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4500" h="2844800">
                <a:moveTo>
                  <a:pt x="0" y="0"/>
                </a:moveTo>
                <a:lnTo>
                  <a:pt x="0" y="2844800"/>
                </a:lnTo>
                <a:lnTo>
                  <a:pt x="44450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4A66AC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689600" y="876300"/>
            <a:ext cx="4356100" cy="36068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228600" y="292100"/>
            <a:ext cx="5905500" cy="4229100"/>
          </a:xfrm>
          <a:prstGeom prst="rect">
            <a:avLst/>
          </a:prstGeom>
          <a:blipFill dpi="0" rotWithShape="0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397000" y="2984500"/>
            <a:ext cx="7467600" cy="3873500"/>
          </a:xfrm>
          <a:prstGeom prst="rect">
            <a:avLst/>
          </a:prstGeom>
          <a:blipFill dpi="0" rotWithShape="0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144963" y="6378575"/>
            <a:ext cx="3900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8B8B8B"/>
                </a:solidFill>
                <a:latin typeface="+mn-lt"/>
              </a:defRPr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8778875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8B8B8B"/>
                </a:solidFill>
                <a:latin typeface="+mn-lt"/>
              </a:defRPr>
            </a:lvl1pPr>
          </a:lstStyle>
          <a:p>
            <a:fld id="{85E537F7-EC16-4952-A7BC-4E19AB08E529}" type="slidenum">
              <a:rPr lang="fr-BE" altLang="en-US"/>
              <a:pPr/>
              <a:t>‹N°›</a:t>
            </a:fld>
            <a:endParaRPr lang="fr-BE" altLang="en-US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9378950" y="6350"/>
            <a:ext cx="1217613" cy="6851650"/>
          </a:xfrm>
          <a:custGeom>
            <a:avLst/>
            <a:gdLst>
              <a:gd name="G0" fmla="+- 38917 0 0"/>
              <a:gd name="G1" fmla="+- 35906 0 0"/>
              <a:gd name="T0" fmla="*/ 0 w 1218565"/>
              <a:gd name="T1" fmla="*/ 0 h 6851650"/>
              <a:gd name="T2" fmla="*/ 1218071 w 1218565"/>
              <a:gd name="T3" fmla="*/ 6851649 h 68516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8565" h="6851650">
                <a:moveTo>
                  <a:pt x="0" y="0"/>
                </a:moveTo>
                <a:lnTo>
                  <a:pt x="1218071" y="6851649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7446963" y="3694113"/>
            <a:ext cx="4745037" cy="3163887"/>
          </a:xfrm>
          <a:custGeom>
            <a:avLst/>
            <a:gdLst>
              <a:gd name="G0" fmla="+- 26128 0 0"/>
              <a:gd name="G1" fmla="+- 18476 0 0"/>
              <a:gd name="T0" fmla="*/ 4744248 w 4744720"/>
              <a:gd name="T1" fmla="*/ 0 h 3164204"/>
              <a:gd name="T2" fmla="*/ 0 w 4744720"/>
              <a:gd name="T3" fmla="*/ 3163712 h 31642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4720" h="3164204">
                <a:moveTo>
                  <a:pt x="4744248" y="0"/>
                </a:moveTo>
                <a:lnTo>
                  <a:pt x="0" y="3163712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Freeform 3"/>
          <p:cNvSpPr>
            <a:spLocks noChangeArrowheads="1"/>
          </p:cNvSpPr>
          <p:nvPr/>
        </p:nvSpPr>
        <p:spPr bwMode="auto">
          <a:xfrm>
            <a:off x="9182100" y="0"/>
            <a:ext cx="3009900" cy="6858000"/>
          </a:xfrm>
          <a:custGeom>
            <a:avLst/>
            <a:gdLst>
              <a:gd name="G0" fmla="+- 60780 0 0"/>
              <a:gd name="G1" fmla="+- 42256 0 0"/>
              <a:gd name="T0" fmla="*/ 3009899 w 3009900"/>
              <a:gd name="T1" fmla="*/ 0 h 6858000"/>
              <a:gd name="T2" fmla="*/ 2043481 w 3009900"/>
              <a:gd name="T3" fmla="*/ 0 h 6858000"/>
              <a:gd name="T4" fmla="*/ 0 w 3009900"/>
              <a:gd name="T5" fmla="*/ 6858000 h 6858000"/>
              <a:gd name="T6" fmla="*/ 3009899 w 3009900"/>
              <a:gd name="T7" fmla="*/ 6858000 h 6858000"/>
              <a:gd name="T8" fmla="*/ 3009899 w 30099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9900" h="6858000">
                <a:moveTo>
                  <a:pt x="3009899" y="0"/>
                </a:moveTo>
                <a:lnTo>
                  <a:pt x="2043481" y="0"/>
                </a:lnTo>
                <a:lnTo>
                  <a:pt x="0" y="6858000"/>
                </a:lnTo>
                <a:lnTo>
                  <a:pt x="3009899" y="6858000"/>
                </a:lnTo>
                <a:lnTo>
                  <a:pt x="3009899" y="0"/>
                </a:lnTo>
                <a:close/>
              </a:path>
            </a:pathLst>
          </a:custGeom>
          <a:solidFill>
            <a:srgbClr val="4A66AC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Freeform 4"/>
          <p:cNvSpPr>
            <a:spLocks noChangeArrowheads="1"/>
          </p:cNvSpPr>
          <p:nvPr/>
        </p:nvSpPr>
        <p:spPr bwMode="auto">
          <a:xfrm>
            <a:off x="9602788" y="0"/>
            <a:ext cx="2587625" cy="6858000"/>
          </a:xfrm>
          <a:custGeom>
            <a:avLst/>
            <a:gdLst>
              <a:gd name="G0" fmla="+- 32991 0 0"/>
              <a:gd name="G1" fmla="+- 42256 0 0"/>
              <a:gd name="T0" fmla="*/ 2588562 w 2588895"/>
              <a:gd name="T1" fmla="*/ 0 h 6858000"/>
              <a:gd name="T2" fmla="*/ 0 w 2588895"/>
              <a:gd name="T3" fmla="*/ 0 h 6858000"/>
              <a:gd name="T4" fmla="*/ 1208275 w 2588895"/>
              <a:gd name="T5" fmla="*/ 6858000 h 6858000"/>
              <a:gd name="T6" fmla="*/ 2588562 w 2588895"/>
              <a:gd name="T7" fmla="*/ 6858000 h 6858000"/>
              <a:gd name="T8" fmla="*/ 2588562 w 25888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8895" h="6858000">
                <a:moveTo>
                  <a:pt x="2588562" y="0"/>
                </a:moveTo>
                <a:lnTo>
                  <a:pt x="0" y="0"/>
                </a:lnTo>
                <a:lnTo>
                  <a:pt x="1208275" y="6858000"/>
                </a:lnTo>
                <a:lnTo>
                  <a:pt x="2588562" y="6858000"/>
                </a:lnTo>
                <a:lnTo>
                  <a:pt x="2588562" y="0"/>
                </a:lnTo>
                <a:close/>
              </a:path>
            </a:pathLst>
          </a:custGeom>
          <a:solidFill>
            <a:srgbClr val="4A66A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Freeform 5"/>
          <p:cNvSpPr>
            <a:spLocks noChangeArrowheads="1"/>
          </p:cNvSpPr>
          <p:nvPr/>
        </p:nvSpPr>
        <p:spPr bwMode="auto">
          <a:xfrm>
            <a:off x="8928100" y="3048000"/>
            <a:ext cx="3263900" cy="3810000"/>
          </a:xfrm>
          <a:custGeom>
            <a:avLst/>
            <a:gdLst>
              <a:gd name="G0" fmla="+- 52636 0 0"/>
              <a:gd name="G1" fmla="+- 8912 0 0"/>
              <a:gd name="T0" fmla="*/ 3263900 w 3263900"/>
              <a:gd name="T1" fmla="*/ 0 h 3810000"/>
              <a:gd name="T2" fmla="*/ 0 w 3263900"/>
              <a:gd name="T3" fmla="*/ 3809999 h 3810000"/>
              <a:gd name="T4" fmla="*/ 3263900 w 3263900"/>
              <a:gd name="T5" fmla="*/ 3809999 h 3810000"/>
              <a:gd name="T6" fmla="*/ 3263900 w 3263900"/>
              <a:gd name="T7" fmla="*/ 0 h 38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3900" h="3810000">
                <a:moveTo>
                  <a:pt x="3263900" y="0"/>
                </a:moveTo>
                <a:lnTo>
                  <a:pt x="0" y="3809999"/>
                </a:lnTo>
                <a:lnTo>
                  <a:pt x="3263900" y="3809999"/>
                </a:lnTo>
                <a:lnTo>
                  <a:pt x="32639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Freeform 6"/>
          <p:cNvSpPr>
            <a:spLocks noChangeArrowheads="1"/>
          </p:cNvSpPr>
          <p:nvPr/>
        </p:nvSpPr>
        <p:spPr bwMode="auto">
          <a:xfrm>
            <a:off x="9339263" y="0"/>
            <a:ext cx="2852737" cy="6858000"/>
          </a:xfrm>
          <a:custGeom>
            <a:avLst/>
            <a:gdLst>
              <a:gd name="G0" fmla="+- 35006 0 0"/>
              <a:gd name="G1" fmla="+- 42256 0 0"/>
              <a:gd name="T0" fmla="*/ 2852927 w 2853054"/>
              <a:gd name="T1" fmla="*/ 0 h 6858000"/>
              <a:gd name="T2" fmla="*/ 0 w 2853054"/>
              <a:gd name="T3" fmla="*/ 0 h 6858000"/>
              <a:gd name="T4" fmla="*/ 2468930 w 2853054"/>
              <a:gd name="T5" fmla="*/ 6858000 h 6858000"/>
              <a:gd name="T6" fmla="*/ 2852927 w 2853054"/>
              <a:gd name="T7" fmla="*/ 6858000 h 6858000"/>
              <a:gd name="T8" fmla="*/ 2852927 w 2853054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3054" h="6858000">
                <a:moveTo>
                  <a:pt x="2852927" y="0"/>
                </a:moveTo>
                <a:lnTo>
                  <a:pt x="0" y="0"/>
                </a:lnTo>
                <a:lnTo>
                  <a:pt x="2468930" y="6858000"/>
                </a:lnTo>
                <a:lnTo>
                  <a:pt x="2852927" y="6858000"/>
                </a:lnTo>
                <a:lnTo>
                  <a:pt x="2852927" y="0"/>
                </a:lnTo>
                <a:close/>
              </a:path>
            </a:pathLst>
          </a:custGeom>
          <a:solidFill>
            <a:srgbClr val="374D81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10896600" y="0"/>
            <a:ext cx="1295400" cy="6858000"/>
          </a:xfrm>
          <a:custGeom>
            <a:avLst/>
            <a:gdLst>
              <a:gd name="G0" fmla="+- 50216 0 0"/>
              <a:gd name="G1" fmla="+- 42256 0 0"/>
              <a:gd name="T0" fmla="*/ 1295399 w 1295400"/>
              <a:gd name="T1" fmla="*/ 0 h 6858000"/>
              <a:gd name="T2" fmla="*/ 1022032 w 1295400"/>
              <a:gd name="T3" fmla="*/ 0 h 6858000"/>
              <a:gd name="T4" fmla="*/ 0 w 1295400"/>
              <a:gd name="T5" fmla="*/ 6858000 h 6858000"/>
              <a:gd name="T6" fmla="*/ 1295399 w 1295400"/>
              <a:gd name="T7" fmla="*/ 6858000 h 6858000"/>
              <a:gd name="T8" fmla="*/ 1295399 w 12954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400" h="6858000">
                <a:moveTo>
                  <a:pt x="1295399" y="0"/>
                </a:moveTo>
                <a:lnTo>
                  <a:pt x="1022032" y="0"/>
                </a:lnTo>
                <a:lnTo>
                  <a:pt x="0" y="6858000"/>
                </a:lnTo>
                <a:lnTo>
                  <a:pt x="1295399" y="6858000"/>
                </a:lnTo>
                <a:lnTo>
                  <a:pt x="1295399" y="0"/>
                </a:lnTo>
                <a:close/>
              </a:path>
            </a:pathLst>
          </a:custGeom>
          <a:solidFill>
            <a:srgbClr val="629DD1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Freeform 8"/>
          <p:cNvSpPr>
            <a:spLocks noChangeArrowheads="1"/>
          </p:cNvSpPr>
          <p:nvPr/>
        </p:nvSpPr>
        <p:spPr bwMode="auto">
          <a:xfrm>
            <a:off x="10936288" y="0"/>
            <a:ext cx="1255712" cy="6858000"/>
          </a:xfrm>
          <a:custGeom>
            <a:avLst/>
            <a:gdLst>
              <a:gd name="G0" fmla="+- 10211 0 0"/>
              <a:gd name="G1" fmla="+- 42256 0 0"/>
              <a:gd name="T0" fmla="*/ 1255237 w 1255395"/>
              <a:gd name="T1" fmla="*/ 0 h 6858000"/>
              <a:gd name="T2" fmla="*/ 0 w 1255395"/>
              <a:gd name="T3" fmla="*/ 0 h 6858000"/>
              <a:gd name="T4" fmla="*/ 1113949 w 1255395"/>
              <a:gd name="T5" fmla="*/ 6858000 h 6858000"/>
              <a:gd name="T6" fmla="*/ 1255237 w 1255395"/>
              <a:gd name="T7" fmla="*/ 6858000 h 6858000"/>
              <a:gd name="T8" fmla="*/ 1255237 w 12553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5395" h="6858000">
                <a:moveTo>
                  <a:pt x="1255237" y="0"/>
                </a:moveTo>
                <a:lnTo>
                  <a:pt x="0" y="0"/>
                </a:lnTo>
                <a:lnTo>
                  <a:pt x="1113949" y="6858000"/>
                </a:lnTo>
                <a:lnTo>
                  <a:pt x="1255237" y="6858000"/>
                </a:lnTo>
                <a:lnTo>
                  <a:pt x="1255237" y="0"/>
                </a:lnTo>
                <a:close/>
              </a:path>
            </a:pathLst>
          </a:custGeom>
          <a:solidFill>
            <a:srgbClr val="3477B2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Freeform 9"/>
          <p:cNvSpPr>
            <a:spLocks noChangeArrowheads="1"/>
          </p:cNvSpPr>
          <p:nvPr/>
        </p:nvSpPr>
        <p:spPr bwMode="auto">
          <a:xfrm>
            <a:off x="10375900" y="3594100"/>
            <a:ext cx="1816100" cy="3263900"/>
          </a:xfrm>
          <a:custGeom>
            <a:avLst/>
            <a:gdLst>
              <a:gd name="G0" fmla="+- 46628 0 0"/>
              <a:gd name="G1" fmla="+- 52636 0 0"/>
              <a:gd name="T0" fmla="*/ 1816100 w 1816100"/>
              <a:gd name="T1" fmla="*/ 0 h 3263900"/>
              <a:gd name="T2" fmla="*/ 0 w 1816100"/>
              <a:gd name="T3" fmla="*/ 3263900 h 3263900"/>
              <a:gd name="T4" fmla="*/ 1816100 w 1816100"/>
              <a:gd name="T5" fmla="*/ 3263900 h 3263900"/>
              <a:gd name="T6" fmla="*/ 1816100 w 1816100"/>
              <a:gd name="T7" fmla="*/ 0 h 3263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6100" h="3263900">
                <a:moveTo>
                  <a:pt x="1816100" y="0"/>
                </a:moveTo>
                <a:lnTo>
                  <a:pt x="0" y="3263900"/>
                </a:lnTo>
                <a:lnTo>
                  <a:pt x="1816100" y="3263900"/>
                </a:lnTo>
                <a:lnTo>
                  <a:pt x="18161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Freeform 10"/>
          <p:cNvSpPr>
            <a:spLocks noChangeArrowheads="1"/>
          </p:cNvSpPr>
          <p:nvPr/>
        </p:nvSpPr>
        <p:spPr bwMode="auto">
          <a:xfrm>
            <a:off x="0" y="4013200"/>
            <a:ext cx="444500" cy="2844800"/>
          </a:xfrm>
          <a:custGeom>
            <a:avLst/>
            <a:gdLst>
              <a:gd name="G0" fmla="+- 51284 0 0"/>
              <a:gd name="G1" fmla="+- 26752 0 0"/>
              <a:gd name="T0" fmla="*/ 0 w 444500"/>
              <a:gd name="T1" fmla="*/ 0 h 2844800"/>
              <a:gd name="T2" fmla="*/ 0 w 444500"/>
              <a:gd name="T3" fmla="*/ 2844800 h 2844800"/>
              <a:gd name="T4" fmla="*/ 444500 w 444500"/>
              <a:gd name="T5" fmla="*/ 2844800 h 2844800"/>
              <a:gd name="T6" fmla="*/ 0 w 444500"/>
              <a:gd name="T7" fmla="*/ 0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4500" h="2844800">
                <a:moveTo>
                  <a:pt x="0" y="0"/>
                </a:moveTo>
                <a:lnTo>
                  <a:pt x="0" y="2844800"/>
                </a:lnTo>
                <a:lnTo>
                  <a:pt x="44450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4A66AC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30238"/>
            <a:ext cx="10677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144963" y="6378575"/>
            <a:ext cx="3900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8B8B8B"/>
                </a:solidFill>
                <a:latin typeface="+mn-lt"/>
              </a:defRPr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8778875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8B8B8B"/>
                </a:solidFill>
                <a:latin typeface="+mn-lt"/>
              </a:defRPr>
            </a:lvl1pPr>
          </a:lstStyle>
          <a:p>
            <a:fld id="{88B23C16-5D55-4779-A6FC-F7790E4C0E6F}" type="slidenum">
              <a:rPr lang="fr-BE" altLang="en-US"/>
              <a:pPr/>
              <a:t>‹N°›</a:t>
            </a:fld>
            <a:endParaRPr lang="fr-BE" alt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1"/>
          <p:cNvSpPr>
            <a:spLocks noChangeArrowheads="1"/>
          </p:cNvSpPr>
          <p:nvPr/>
        </p:nvSpPr>
        <p:spPr bwMode="auto">
          <a:xfrm>
            <a:off x="9378950" y="6350"/>
            <a:ext cx="1217613" cy="6851650"/>
          </a:xfrm>
          <a:custGeom>
            <a:avLst/>
            <a:gdLst>
              <a:gd name="G0" fmla="+- 38917 0 0"/>
              <a:gd name="G1" fmla="+- 35906 0 0"/>
              <a:gd name="T0" fmla="*/ 0 w 1218565"/>
              <a:gd name="T1" fmla="*/ 0 h 6851650"/>
              <a:gd name="T2" fmla="*/ 1218071 w 1218565"/>
              <a:gd name="T3" fmla="*/ 6851649 h 68516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8565" h="6851650">
                <a:moveTo>
                  <a:pt x="0" y="0"/>
                </a:moveTo>
                <a:lnTo>
                  <a:pt x="1218071" y="6851649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7446963" y="3694113"/>
            <a:ext cx="4745037" cy="3163887"/>
          </a:xfrm>
          <a:custGeom>
            <a:avLst/>
            <a:gdLst>
              <a:gd name="G0" fmla="+- 26128 0 0"/>
              <a:gd name="G1" fmla="+- 18476 0 0"/>
              <a:gd name="T0" fmla="*/ 4744248 w 4744720"/>
              <a:gd name="T1" fmla="*/ 0 h 3164204"/>
              <a:gd name="T2" fmla="*/ 0 w 4744720"/>
              <a:gd name="T3" fmla="*/ 3163712 h 31642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4720" h="3164204">
                <a:moveTo>
                  <a:pt x="4744248" y="0"/>
                </a:moveTo>
                <a:lnTo>
                  <a:pt x="0" y="3163712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Freeform 3"/>
          <p:cNvSpPr>
            <a:spLocks noChangeArrowheads="1"/>
          </p:cNvSpPr>
          <p:nvPr/>
        </p:nvSpPr>
        <p:spPr bwMode="auto">
          <a:xfrm>
            <a:off x="9182100" y="0"/>
            <a:ext cx="3009900" cy="6858000"/>
          </a:xfrm>
          <a:custGeom>
            <a:avLst/>
            <a:gdLst>
              <a:gd name="G0" fmla="+- 60780 0 0"/>
              <a:gd name="G1" fmla="+- 42256 0 0"/>
              <a:gd name="T0" fmla="*/ 3009899 w 3009900"/>
              <a:gd name="T1" fmla="*/ 0 h 6858000"/>
              <a:gd name="T2" fmla="*/ 2043481 w 3009900"/>
              <a:gd name="T3" fmla="*/ 0 h 6858000"/>
              <a:gd name="T4" fmla="*/ 0 w 3009900"/>
              <a:gd name="T5" fmla="*/ 6858000 h 6858000"/>
              <a:gd name="T6" fmla="*/ 3009899 w 3009900"/>
              <a:gd name="T7" fmla="*/ 6858000 h 6858000"/>
              <a:gd name="T8" fmla="*/ 3009899 w 30099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9900" h="6858000">
                <a:moveTo>
                  <a:pt x="3009899" y="0"/>
                </a:moveTo>
                <a:lnTo>
                  <a:pt x="2043481" y="0"/>
                </a:lnTo>
                <a:lnTo>
                  <a:pt x="0" y="6858000"/>
                </a:lnTo>
                <a:lnTo>
                  <a:pt x="3009899" y="6858000"/>
                </a:lnTo>
                <a:lnTo>
                  <a:pt x="3009899" y="0"/>
                </a:lnTo>
                <a:close/>
              </a:path>
            </a:pathLst>
          </a:custGeom>
          <a:solidFill>
            <a:srgbClr val="4A66AC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Freeform 4"/>
          <p:cNvSpPr>
            <a:spLocks noChangeArrowheads="1"/>
          </p:cNvSpPr>
          <p:nvPr/>
        </p:nvSpPr>
        <p:spPr bwMode="auto">
          <a:xfrm>
            <a:off x="9602788" y="0"/>
            <a:ext cx="2587625" cy="6858000"/>
          </a:xfrm>
          <a:custGeom>
            <a:avLst/>
            <a:gdLst>
              <a:gd name="G0" fmla="+- 32991 0 0"/>
              <a:gd name="G1" fmla="+- 42256 0 0"/>
              <a:gd name="T0" fmla="*/ 2588562 w 2588895"/>
              <a:gd name="T1" fmla="*/ 0 h 6858000"/>
              <a:gd name="T2" fmla="*/ 0 w 2588895"/>
              <a:gd name="T3" fmla="*/ 0 h 6858000"/>
              <a:gd name="T4" fmla="*/ 1208275 w 2588895"/>
              <a:gd name="T5" fmla="*/ 6858000 h 6858000"/>
              <a:gd name="T6" fmla="*/ 2588562 w 2588895"/>
              <a:gd name="T7" fmla="*/ 6858000 h 6858000"/>
              <a:gd name="T8" fmla="*/ 2588562 w 25888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8895" h="6858000">
                <a:moveTo>
                  <a:pt x="2588562" y="0"/>
                </a:moveTo>
                <a:lnTo>
                  <a:pt x="0" y="0"/>
                </a:lnTo>
                <a:lnTo>
                  <a:pt x="1208275" y="6858000"/>
                </a:lnTo>
                <a:lnTo>
                  <a:pt x="2588562" y="6858000"/>
                </a:lnTo>
                <a:lnTo>
                  <a:pt x="2588562" y="0"/>
                </a:lnTo>
                <a:close/>
              </a:path>
            </a:pathLst>
          </a:custGeom>
          <a:solidFill>
            <a:srgbClr val="4A66A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Freeform 5"/>
          <p:cNvSpPr>
            <a:spLocks noChangeArrowheads="1"/>
          </p:cNvSpPr>
          <p:nvPr/>
        </p:nvSpPr>
        <p:spPr bwMode="auto">
          <a:xfrm>
            <a:off x="8928100" y="3048000"/>
            <a:ext cx="3263900" cy="3810000"/>
          </a:xfrm>
          <a:custGeom>
            <a:avLst/>
            <a:gdLst>
              <a:gd name="G0" fmla="+- 52636 0 0"/>
              <a:gd name="G1" fmla="+- 8912 0 0"/>
              <a:gd name="T0" fmla="*/ 3263900 w 3263900"/>
              <a:gd name="T1" fmla="*/ 0 h 3810000"/>
              <a:gd name="T2" fmla="*/ 0 w 3263900"/>
              <a:gd name="T3" fmla="*/ 3809999 h 3810000"/>
              <a:gd name="T4" fmla="*/ 3263900 w 3263900"/>
              <a:gd name="T5" fmla="*/ 3809999 h 3810000"/>
              <a:gd name="T6" fmla="*/ 3263900 w 3263900"/>
              <a:gd name="T7" fmla="*/ 0 h 38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3900" h="3810000">
                <a:moveTo>
                  <a:pt x="3263900" y="0"/>
                </a:moveTo>
                <a:lnTo>
                  <a:pt x="0" y="3809999"/>
                </a:lnTo>
                <a:lnTo>
                  <a:pt x="3263900" y="3809999"/>
                </a:lnTo>
                <a:lnTo>
                  <a:pt x="32639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Freeform 6"/>
          <p:cNvSpPr>
            <a:spLocks noChangeArrowheads="1"/>
          </p:cNvSpPr>
          <p:nvPr/>
        </p:nvSpPr>
        <p:spPr bwMode="auto">
          <a:xfrm>
            <a:off x="9339263" y="0"/>
            <a:ext cx="2852737" cy="6858000"/>
          </a:xfrm>
          <a:custGeom>
            <a:avLst/>
            <a:gdLst>
              <a:gd name="G0" fmla="+- 35006 0 0"/>
              <a:gd name="G1" fmla="+- 42256 0 0"/>
              <a:gd name="T0" fmla="*/ 2852927 w 2853054"/>
              <a:gd name="T1" fmla="*/ 0 h 6858000"/>
              <a:gd name="T2" fmla="*/ 0 w 2853054"/>
              <a:gd name="T3" fmla="*/ 0 h 6858000"/>
              <a:gd name="T4" fmla="*/ 2468930 w 2853054"/>
              <a:gd name="T5" fmla="*/ 6858000 h 6858000"/>
              <a:gd name="T6" fmla="*/ 2852927 w 2853054"/>
              <a:gd name="T7" fmla="*/ 6858000 h 6858000"/>
              <a:gd name="T8" fmla="*/ 2852927 w 2853054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3054" h="6858000">
                <a:moveTo>
                  <a:pt x="2852927" y="0"/>
                </a:moveTo>
                <a:lnTo>
                  <a:pt x="0" y="0"/>
                </a:lnTo>
                <a:lnTo>
                  <a:pt x="2468930" y="6858000"/>
                </a:lnTo>
                <a:lnTo>
                  <a:pt x="2852927" y="6858000"/>
                </a:lnTo>
                <a:lnTo>
                  <a:pt x="2852927" y="0"/>
                </a:lnTo>
                <a:close/>
              </a:path>
            </a:pathLst>
          </a:custGeom>
          <a:solidFill>
            <a:srgbClr val="374D81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10896600" y="0"/>
            <a:ext cx="1295400" cy="6858000"/>
          </a:xfrm>
          <a:custGeom>
            <a:avLst/>
            <a:gdLst>
              <a:gd name="G0" fmla="+- 50216 0 0"/>
              <a:gd name="G1" fmla="+- 42256 0 0"/>
              <a:gd name="T0" fmla="*/ 1295399 w 1295400"/>
              <a:gd name="T1" fmla="*/ 0 h 6858000"/>
              <a:gd name="T2" fmla="*/ 1022032 w 1295400"/>
              <a:gd name="T3" fmla="*/ 0 h 6858000"/>
              <a:gd name="T4" fmla="*/ 0 w 1295400"/>
              <a:gd name="T5" fmla="*/ 6858000 h 6858000"/>
              <a:gd name="T6" fmla="*/ 1295399 w 1295400"/>
              <a:gd name="T7" fmla="*/ 6858000 h 6858000"/>
              <a:gd name="T8" fmla="*/ 1295399 w 12954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400" h="6858000">
                <a:moveTo>
                  <a:pt x="1295399" y="0"/>
                </a:moveTo>
                <a:lnTo>
                  <a:pt x="1022032" y="0"/>
                </a:lnTo>
                <a:lnTo>
                  <a:pt x="0" y="6858000"/>
                </a:lnTo>
                <a:lnTo>
                  <a:pt x="1295399" y="6858000"/>
                </a:lnTo>
                <a:lnTo>
                  <a:pt x="1295399" y="0"/>
                </a:lnTo>
                <a:close/>
              </a:path>
            </a:pathLst>
          </a:custGeom>
          <a:solidFill>
            <a:srgbClr val="629DD1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Freeform 8"/>
          <p:cNvSpPr>
            <a:spLocks noChangeArrowheads="1"/>
          </p:cNvSpPr>
          <p:nvPr/>
        </p:nvSpPr>
        <p:spPr bwMode="auto">
          <a:xfrm>
            <a:off x="10936288" y="0"/>
            <a:ext cx="1255712" cy="6858000"/>
          </a:xfrm>
          <a:custGeom>
            <a:avLst/>
            <a:gdLst>
              <a:gd name="G0" fmla="+- 10211 0 0"/>
              <a:gd name="G1" fmla="+- 42256 0 0"/>
              <a:gd name="T0" fmla="*/ 1255237 w 1255395"/>
              <a:gd name="T1" fmla="*/ 0 h 6858000"/>
              <a:gd name="T2" fmla="*/ 0 w 1255395"/>
              <a:gd name="T3" fmla="*/ 0 h 6858000"/>
              <a:gd name="T4" fmla="*/ 1113949 w 1255395"/>
              <a:gd name="T5" fmla="*/ 6858000 h 6858000"/>
              <a:gd name="T6" fmla="*/ 1255237 w 1255395"/>
              <a:gd name="T7" fmla="*/ 6858000 h 6858000"/>
              <a:gd name="T8" fmla="*/ 1255237 w 12553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5395" h="6858000">
                <a:moveTo>
                  <a:pt x="1255237" y="0"/>
                </a:moveTo>
                <a:lnTo>
                  <a:pt x="0" y="0"/>
                </a:lnTo>
                <a:lnTo>
                  <a:pt x="1113949" y="6858000"/>
                </a:lnTo>
                <a:lnTo>
                  <a:pt x="1255237" y="6858000"/>
                </a:lnTo>
                <a:lnTo>
                  <a:pt x="1255237" y="0"/>
                </a:lnTo>
                <a:close/>
              </a:path>
            </a:pathLst>
          </a:custGeom>
          <a:solidFill>
            <a:srgbClr val="3477B2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10375900" y="3594100"/>
            <a:ext cx="1816100" cy="3263900"/>
          </a:xfrm>
          <a:custGeom>
            <a:avLst/>
            <a:gdLst>
              <a:gd name="G0" fmla="+- 46628 0 0"/>
              <a:gd name="G1" fmla="+- 52636 0 0"/>
              <a:gd name="T0" fmla="*/ 1816100 w 1816100"/>
              <a:gd name="T1" fmla="*/ 0 h 3263900"/>
              <a:gd name="T2" fmla="*/ 0 w 1816100"/>
              <a:gd name="T3" fmla="*/ 3263900 h 3263900"/>
              <a:gd name="T4" fmla="*/ 1816100 w 1816100"/>
              <a:gd name="T5" fmla="*/ 3263900 h 3263900"/>
              <a:gd name="T6" fmla="*/ 1816100 w 1816100"/>
              <a:gd name="T7" fmla="*/ 0 h 3263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6100" h="3263900">
                <a:moveTo>
                  <a:pt x="1816100" y="0"/>
                </a:moveTo>
                <a:lnTo>
                  <a:pt x="0" y="3263900"/>
                </a:lnTo>
                <a:lnTo>
                  <a:pt x="1816100" y="3263900"/>
                </a:lnTo>
                <a:lnTo>
                  <a:pt x="18161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Freeform 10"/>
          <p:cNvSpPr>
            <a:spLocks noChangeArrowheads="1"/>
          </p:cNvSpPr>
          <p:nvPr/>
        </p:nvSpPr>
        <p:spPr bwMode="auto">
          <a:xfrm>
            <a:off x="0" y="4013200"/>
            <a:ext cx="444500" cy="2844800"/>
          </a:xfrm>
          <a:custGeom>
            <a:avLst/>
            <a:gdLst>
              <a:gd name="G0" fmla="+- 51284 0 0"/>
              <a:gd name="G1" fmla="+- 26752 0 0"/>
              <a:gd name="T0" fmla="*/ 0 w 444500"/>
              <a:gd name="T1" fmla="*/ 0 h 2844800"/>
              <a:gd name="T2" fmla="*/ 0 w 444500"/>
              <a:gd name="T3" fmla="*/ 2844800 h 2844800"/>
              <a:gd name="T4" fmla="*/ 444500 w 444500"/>
              <a:gd name="T5" fmla="*/ 2844800 h 2844800"/>
              <a:gd name="T6" fmla="*/ 0 w 444500"/>
              <a:gd name="T7" fmla="*/ 0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4500" h="2844800">
                <a:moveTo>
                  <a:pt x="0" y="0"/>
                </a:moveTo>
                <a:lnTo>
                  <a:pt x="0" y="2844800"/>
                </a:lnTo>
                <a:lnTo>
                  <a:pt x="44450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4A66AC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00375" y="893763"/>
            <a:ext cx="61880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144963" y="6378575"/>
            <a:ext cx="3900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8B8B8B"/>
                </a:solidFill>
                <a:latin typeface="+mn-lt"/>
              </a:defRPr>
            </a:lvl1pPr>
          </a:lstStyle>
          <a:p>
            <a:r>
              <a:rPr lang="fr-BE" altLang="en-US"/>
              <a:t>7/11/18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8778875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8B8B8B"/>
                </a:solidFill>
                <a:latin typeface="+mn-lt"/>
              </a:defRPr>
            </a:lvl1pPr>
          </a:lstStyle>
          <a:p>
            <a:fld id="{4173C40F-07CE-4F00-A802-92AA88C8A8FE}" type="slidenum">
              <a:rPr lang="fr-BE" altLang="en-US"/>
              <a:pPr/>
              <a:t>‹N°›</a:t>
            </a:fld>
            <a:endParaRPr lang="fr-BE" alt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reeform 1"/>
          <p:cNvSpPr>
            <a:spLocks noChangeArrowheads="1"/>
          </p:cNvSpPr>
          <p:nvPr/>
        </p:nvSpPr>
        <p:spPr bwMode="auto">
          <a:xfrm>
            <a:off x="0" y="0"/>
            <a:ext cx="863600" cy="5689600"/>
          </a:xfrm>
          <a:custGeom>
            <a:avLst/>
            <a:gdLst>
              <a:gd name="G0" fmla="+- 11632 0 0"/>
              <a:gd name="G1" fmla="+- 53504 0 0"/>
              <a:gd name="T0" fmla="*/ 863600 w 863600"/>
              <a:gd name="T1" fmla="*/ 0 h 5689600"/>
              <a:gd name="T2" fmla="*/ 0 w 863600"/>
              <a:gd name="T3" fmla="*/ 0 h 5689600"/>
              <a:gd name="T4" fmla="*/ 0 w 863600"/>
              <a:gd name="T5" fmla="*/ 5689600 h 5689600"/>
              <a:gd name="T6" fmla="*/ 863600 w 863600"/>
              <a:gd name="T7" fmla="*/ 4241 h 5689600"/>
              <a:gd name="T8" fmla="*/ 863600 w 863600"/>
              <a:gd name="T9" fmla="*/ 0 h 568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3600" h="5689600">
                <a:moveTo>
                  <a:pt x="863600" y="0"/>
                </a:moveTo>
                <a:lnTo>
                  <a:pt x="0" y="0"/>
                </a:lnTo>
                <a:lnTo>
                  <a:pt x="0" y="5689600"/>
                </a:lnTo>
                <a:lnTo>
                  <a:pt x="863600" y="4241"/>
                </a:lnTo>
                <a:lnTo>
                  <a:pt x="863600" y="0"/>
                </a:lnTo>
                <a:close/>
              </a:path>
            </a:pathLst>
          </a:custGeom>
          <a:solidFill>
            <a:srgbClr val="4A66AC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Freeform 2"/>
          <p:cNvSpPr>
            <a:spLocks noChangeArrowheads="1"/>
          </p:cNvSpPr>
          <p:nvPr/>
        </p:nvSpPr>
        <p:spPr bwMode="auto">
          <a:xfrm>
            <a:off x="9378950" y="6350"/>
            <a:ext cx="1217613" cy="6851650"/>
          </a:xfrm>
          <a:custGeom>
            <a:avLst/>
            <a:gdLst>
              <a:gd name="G0" fmla="+- 38917 0 0"/>
              <a:gd name="G1" fmla="+- 35906 0 0"/>
              <a:gd name="T0" fmla="*/ 0 w 1218565"/>
              <a:gd name="T1" fmla="*/ 0 h 6851650"/>
              <a:gd name="T2" fmla="*/ 1218071 w 1218565"/>
              <a:gd name="T3" fmla="*/ 6851649 h 68516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8565" h="6851650">
                <a:moveTo>
                  <a:pt x="0" y="0"/>
                </a:moveTo>
                <a:lnTo>
                  <a:pt x="1218071" y="6851649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Freeform 3"/>
          <p:cNvSpPr>
            <a:spLocks noChangeArrowheads="1"/>
          </p:cNvSpPr>
          <p:nvPr/>
        </p:nvSpPr>
        <p:spPr bwMode="auto">
          <a:xfrm>
            <a:off x="7446963" y="3694113"/>
            <a:ext cx="4745037" cy="3163887"/>
          </a:xfrm>
          <a:custGeom>
            <a:avLst/>
            <a:gdLst>
              <a:gd name="G0" fmla="+- 26128 0 0"/>
              <a:gd name="G1" fmla="+- 18476 0 0"/>
              <a:gd name="T0" fmla="*/ 4744248 w 4744720"/>
              <a:gd name="T1" fmla="*/ 0 h 3164204"/>
              <a:gd name="T2" fmla="*/ 0 w 4744720"/>
              <a:gd name="T3" fmla="*/ 3163712 h 31642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4720" h="3164204">
                <a:moveTo>
                  <a:pt x="4744248" y="0"/>
                </a:moveTo>
                <a:lnTo>
                  <a:pt x="0" y="3163712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Freeform 4"/>
          <p:cNvSpPr>
            <a:spLocks noChangeArrowheads="1"/>
          </p:cNvSpPr>
          <p:nvPr/>
        </p:nvSpPr>
        <p:spPr bwMode="auto">
          <a:xfrm>
            <a:off x="9182100" y="0"/>
            <a:ext cx="3009900" cy="6858000"/>
          </a:xfrm>
          <a:custGeom>
            <a:avLst/>
            <a:gdLst>
              <a:gd name="G0" fmla="+- 60780 0 0"/>
              <a:gd name="G1" fmla="+- 42256 0 0"/>
              <a:gd name="T0" fmla="*/ 3009899 w 3009900"/>
              <a:gd name="T1" fmla="*/ 0 h 6858000"/>
              <a:gd name="T2" fmla="*/ 2043481 w 3009900"/>
              <a:gd name="T3" fmla="*/ 0 h 6858000"/>
              <a:gd name="T4" fmla="*/ 0 w 3009900"/>
              <a:gd name="T5" fmla="*/ 6858000 h 6858000"/>
              <a:gd name="T6" fmla="*/ 3009899 w 3009900"/>
              <a:gd name="T7" fmla="*/ 6858000 h 6858000"/>
              <a:gd name="T8" fmla="*/ 3009899 w 30099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9900" h="6858000">
                <a:moveTo>
                  <a:pt x="3009899" y="0"/>
                </a:moveTo>
                <a:lnTo>
                  <a:pt x="2043481" y="0"/>
                </a:lnTo>
                <a:lnTo>
                  <a:pt x="0" y="6858000"/>
                </a:lnTo>
                <a:lnTo>
                  <a:pt x="3009899" y="6858000"/>
                </a:lnTo>
                <a:lnTo>
                  <a:pt x="3009899" y="0"/>
                </a:lnTo>
                <a:close/>
              </a:path>
            </a:pathLst>
          </a:custGeom>
          <a:solidFill>
            <a:srgbClr val="4A66AC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Freeform 5"/>
          <p:cNvSpPr>
            <a:spLocks noChangeArrowheads="1"/>
          </p:cNvSpPr>
          <p:nvPr/>
        </p:nvSpPr>
        <p:spPr bwMode="auto">
          <a:xfrm>
            <a:off x="9602788" y="0"/>
            <a:ext cx="2587625" cy="6858000"/>
          </a:xfrm>
          <a:custGeom>
            <a:avLst/>
            <a:gdLst>
              <a:gd name="G0" fmla="+- 32991 0 0"/>
              <a:gd name="G1" fmla="+- 42256 0 0"/>
              <a:gd name="T0" fmla="*/ 2588562 w 2588895"/>
              <a:gd name="T1" fmla="*/ 0 h 6858000"/>
              <a:gd name="T2" fmla="*/ 0 w 2588895"/>
              <a:gd name="T3" fmla="*/ 0 h 6858000"/>
              <a:gd name="T4" fmla="*/ 1208275 w 2588895"/>
              <a:gd name="T5" fmla="*/ 6858000 h 6858000"/>
              <a:gd name="T6" fmla="*/ 2588562 w 2588895"/>
              <a:gd name="T7" fmla="*/ 6858000 h 6858000"/>
              <a:gd name="T8" fmla="*/ 2588562 w 25888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8895" h="6858000">
                <a:moveTo>
                  <a:pt x="2588562" y="0"/>
                </a:moveTo>
                <a:lnTo>
                  <a:pt x="0" y="0"/>
                </a:lnTo>
                <a:lnTo>
                  <a:pt x="1208275" y="6858000"/>
                </a:lnTo>
                <a:lnTo>
                  <a:pt x="2588562" y="6858000"/>
                </a:lnTo>
                <a:lnTo>
                  <a:pt x="2588562" y="0"/>
                </a:lnTo>
                <a:close/>
              </a:path>
            </a:pathLst>
          </a:custGeom>
          <a:solidFill>
            <a:srgbClr val="4A66A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Freeform 6"/>
          <p:cNvSpPr>
            <a:spLocks noChangeArrowheads="1"/>
          </p:cNvSpPr>
          <p:nvPr/>
        </p:nvSpPr>
        <p:spPr bwMode="auto">
          <a:xfrm>
            <a:off x="8928100" y="3048000"/>
            <a:ext cx="3263900" cy="3810000"/>
          </a:xfrm>
          <a:custGeom>
            <a:avLst/>
            <a:gdLst>
              <a:gd name="G0" fmla="+- 52636 0 0"/>
              <a:gd name="G1" fmla="+- 8912 0 0"/>
              <a:gd name="T0" fmla="*/ 3263900 w 3263900"/>
              <a:gd name="T1" fmla="*/ 0 h 3810000"/>
              <a:gd name="T2" fmla="*/ 0 w 3263900"/>
              <a:gd name="T3" fmla="*/ 3809999 h 3810000"/>
              <a:gd name="T4" fmla="*/ 3263900 w 3263900"/>
              <a:gd name="T5" fmla="*/ 3809999 h 3810000"/>
              <a:gd name="T6" fmla="*/ 3263900 w 3263900"/>
              <a:gd name="T7" fmla="*/ 0 h 38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3900" h="3810000">
                <a:moveTo>
                  <a:pt x="3263900" y="0"/>
                </a:moveTo>
                <a:lnTo>
                  <a:pt x="0" y="3809999"/>
                </a:lnTo>
                <a:lnTo>
                  <a:pt x="3263900" y="3809999"/>
                </a:lnTo>
                <a:lnTo>
                  <a:pt x="32639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9339263" y="0"/>
            <a:ext cx="2852737" cy="6858000"/>
          </a:xfrm>
          <a:custGeom>
            <a:avLst/>
            <a:gdLst>
              <a:gd name="G0" fmla="+- 35006 0 0"/>
              <a:gd name="G1" fmla="+- 42256 0 0"/>
              <a:gd name="T0" fmla="*/ 2852927 w 2853054"/>
              <a:gd name="T1" fmla="*/ 0 h 6858000"/>
              <a:gd name="T2" fmla="*/ 0 w 2853054"/>
              <a:gd name="T3" fmla="*/ 0 h 6858000"/>
              <a:gd name="T4" fmla="*/ 2468930 w 2853054"/>
              <a:gd name="T5" fmla="*/ 6858000 h 6858000"/>
              <a:gd name="T6" fmla="*/ 2852927 w 2853054"/>
              <a:gd name="T7" fmla="*/ 6858000 h 6858000"/>
              <a:gd name="T8" fmla="*/ 2852927 w 2853054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3054" h="6858000">
                <a:moveTo>
                  <a:pt x="2852927" y="0"/>
                </a:moveTo>
                <a:lnTo>
                  <a:pt x="0" y="0"/>
                </a:lnTo>
                <a:lnTo>
                  <a:pt x="2468930" y="6858000"/>
                </a:lnTo>
                <a:lnTo>
                  <a:pt x="2852927" y="6858000"/>
                </a:lnTo>
                <a:lnTo>
                  <a:pt x="2852927" y="0"/>
                </a:lnTo>
                <a:close/>
              </a:path>
            </a:pathLst>
          </a:custGeom>
          <a:solidFill>
            <a:srgbClr val="374D81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Freeform 8"/>
          <p:cNvSpPr>
            <a:spLocks noChangeArrowheads="1"/>
          </p:cNvSpPr>
          <p:nvPr/>
        </p:nvSpPr>
        <p:spPr bwMode="auto">
          <a:xfrm>
            <a:off x="10896600" y="0"/>
            <a:ext cx="1295400" cy="6858000"/>
          </a:xfrm>
          <a:custGeom>
            <a:avLst/>
            <a:gdLst>
              <a:gd name="G0" fmla="+- 50216 0 0"/>
              <a:gd name="G1" fmla="+- 42256 0 0"/>
              <a:gd name="T0" fmla="*/ 1295399 w 1295400"/>
              <a:gd name="T1" fmla="*/ 0 h 6858000"/>
              <a:gd name="T2" fmla="*/ 1022032 w 1295400"/>
              <a:gd name="T3" fmla="*/ 0 h 6858000"/>
              <a:gd name="T4" fmla="*/ 0 w 1295400"/>
              <a:gd name="T5" fmla="*/ 6858000 h 6858000"/>
              <a:gd name="T6" fmla="*/ 1295399 w 1295400"/>
              <a:gd name="T7" fmla="*/ 6858000 h 6858000"/>
              <a:gd name="T8" fmla="*/ 1295399 w 12954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400" h="6858000">
                <a:moveTo>
                  <a:pt x="1295399" y="0"/>
                </a:moveTo>
                <a:lnTo>
                  <a:pt x="1022032" y="0"/>
                </a:lnTo>
                <a:lnTo>
                  <a:pt x="0" y="6858000"/>
                </a:lnTo>
                <a:lnTo>
                  <a:pt x="1295399" y="6858000"/>
                </a:lnTo>
                <a:lnTo>
                  <a:pt x="1295399" y="0"/>
                </a:lnTo>
                <a:close/>
              </a:path>
            </a:pathLst>
          </a:custGeom>
          <a:solidFill>
            <a:srgbClr val="629DD1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Freeform 9"/>
          <p:cNvSpPr>
            <a:spLocks noChangeArrowheads="1"/>
          </p:cNvSpPr>
          <p:nvPr/>
        </p:nvSpPr>
        <p:spPr bwMode="auto">
          <a:xfrm>
            <a:off x="10936288" y="0"/>
            <a:ext cx="1255712" cy="6858000"/>
          </a:xfrm>
          <a:custGeom>
            <a:avLst/>
            <a:gdLst>
              <a:gd name="G0" fmla="+- 10211 0 0"/>
              <a:gd name="G1" fmla="+- 42256 0 0"/>
              <a:gd name="T0" fmla="*/ 1255237 w 1255395"/>
              <a:gd name="T1" fmla="*/ 0 h 6858000"/>
              <a:gd name="T2" fmla="*/ 0 w 1255395"/>
              <a:gd name="T3" fmla="*/ 0 h 6858000"/>
              <a:gd name="T4" fmla="*/ 1113949 w 1255395"/>
              <a:gd name="T5" fmla="*/ 6858000 h 6858000"/>
              <a:gd name="T6" fmla="*/ 1255237 w 1255395"/>
              <a:gd name="T7" fmla="*/ 6858000 h 6858000"/>
              <a:gd name="T8" fmla="*/ 1255237 w 12553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5395" h="6858000">
                <a:moveTo>
                  <a:pt x="1255237" y="0"/>
                </a:moveTo>
                <a:lnTo>
                  <a:pt x="0" y="0"/>
                </a:lnTo>
                <a:lnTo>
                  <a:pt x="1113949" y="6858000"/>
                </a:lnTo>
                <a:lnTo>
                  <a:pt x="1255237" y="6858000"/>
                </a:lnTo>
                <a:lnTo>
                  <a:pt x="1255237" y="0"/>
                </a:lnTo>
                <a:close/>
              </a:path>
            </a:pathLst>
          </a:custGeom>
          <a:solidFill>
            <a:srgbClr val="3477B2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Freeform 10"/>
          <p:cNvSpPr>
            <a:spLocks noChangeArrowheads="1"/>
          </p:cNvSpPr>
          <p:nvPr/>
        </p:nvSpPr>
        <p:spPr bwMode="auto">
          <a:xfrm>
            <a:off x="10375900" y="3594100"/>
            <a:ext cx="1816100" cy="3263900"/>
          </a:xfrm>
          <a:custGeom>
            <a:avLst/>
            <a:gdLst>
              <a:gd name="G0" fmla="+- 46628 0 0"/>
              <a:gd name="G1" fmla="+- 52636 0 0"/>
              <a:gd name="T0" fmla="*/ 1816100 w 1816100"/>
              <a:gd name="T1" fmla="*/ 0 h 3263900"/>
              <a:gd name="T2" fmla="*/ 0 w 1816100"/>
              <a:gd name="T3" fmla="*/ 3263900 h 3263900"/>
              <a:gd name="T4" fmla="*/ 1816100 w 1816100"/>
              <a:gd name="T5" fmla="*/ 3263900 h 3263900"/>
              <a:gd name="T6" fmla="*/ 1816100 w 1816100"/>
              <a:gd name="T7" fmla="*/ 0 h 3263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6100" h="3263900">
                <a:moveTo>
                  <a:pt x="1816100" y="0"/>
                </a:moveTo>
                <a:lnTo>
                  <a:pt x="0" y="3263900"/>
                </a:lnTo>
                <a:lnTo>
                  <a:pt x="1816100" y="3263900"/>
                </a:lnTo>
                <a:lnTo>
                  <a:pt x="18161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000375" y="893763"/>
            <a:ext cx="6189663" cy="1157287"/>
          </a:xfrm>
          <a:ln/>
        </p:spPr>
        <p:txBody>
          <a:bodyPr tIns="12600"/>
          <a:lstStyle/>
          <a:p>
            <a:pPr marL="1254125" algn="r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BE" altLang="en-US" sz="4000" dirty="0">
                <a:solidFill>
                  <a:srgbClr val="4A66AC"/>
                </a:solidFill>
                <a:latin typeface="Trebuchet MS" panose="020B0603020202020204" pitchFamily="34" charset="0"/>
              </a:rPr>
              <a:t>Projet</a:t>
            </a:r>
            <a:r>
              <a:rPr lang="fr-BE" altLang="en-US" dirty="0"/>
              <a:t> </a:t>
            </a:r>
            <a:r>
              <a:rPr lang="fr-BE" altLang="en-US" sz="4000" dirty="0">
                <a:solidFill>
                  <a:srgbClr val="4A66AC"/>
                </a:solidFill>
                <a:latin typeface="Trebuchet MS" panose="020B0603020202020204" pitchFamily="34" charset="0"/>
              </a:rPr>
              <a:t>de recherche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589088" y="2112963"/>
            <a:ext cx="7613650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1254125" algn="r">
              <a:lnSpc>
                <a:spcPct val="100000"/>
              </a:lnSpc>
              <a:spcBef>
                <a:spcPts val="100"/>
              </a:spcBef>
            </a:pPr>
            <a:r>
              <a:rPr lang="fr-BE" altLang="en-US" sz="4000" dirty="0">
                <a:solidFill>
                  <a:srgbClr val="4A66AC"/>
                </a:solidFill>
                <a:latin typeface="Trebuchet MS" panose="020B0603020202020204" pitchFamily="34" charset="0"/>
              </a:rPr>
              <a:t>Vie privée et santé à l'épreuve du </a:t>
            </a:r>
            <a:r>
              <a:rPr lang="fr-BE" altLang="en-US" sz="4000" dirty="0" err="1">
                <a:solidFill>
                  <a:srgbClr val="4A66AC"/>
                </a:solidFill>
                <a:latin typeface="Trebuchet MS" panose="020B0603020202020204" pitchFamily="34" charset="0"/>
              </a:rPr>
              <a:t>Big</a:t>
            </a:r>
            <a:r>
              <a:rPr lang="fr-BE" altLang="en-US" sz="4000" dirty="0">
                <a:solidFill>
                  <a:srgbClr val="4A66AC"/>
                </a:solidFill>
                <a:latin typeface="Trebuchet MS" panose="020B0603020202020204" pitchFamily="34" charset="0"/>
              </a:rPr>
              <a:t> Data</a:t>
            </a:r>
          </a:p>
          <a:p>
            <a:pPr marL="4899025">
              <a:lnSpc>
                <a:spcPct val="100000"/>
              </a:lnSpc>
              <a:spcBef>
                <a:spcPts val="100"/>
              </a:spcBef>
            </a:pPr>
            <a:endParaRPr lang="fr-BE" altLang="en-US" sz="4000" dirty="0">
              <a:solidFill>
                <a:srgbClr val="4A66AC"/>
              </a:solidFill>
              <a:latin typeface="Trebuchet MS" panose="020B0603020202020204" pitchFamily="34" charset="0"/>
            </a:endParaRPr>
          </a:p>
          <a:p>
            <a:pPr marL="12700" indent="228600" algn="r">
              <a:lnSpc>
                <a:spcPct val="100000"/>
              </a:lnSpc>
              <a:spcBef>
                <a:spcPts val="3350"/>
              </a:spcBef>
            </a:pPr>
            <a:r>
              <a:rPr lang="fr-BE" altLang="en-US" sz="3200" dirty="0">
                <a:solidFill>
                  <a:srgbClr val="7F7F7F"/>
                </a:solidFill>
                <a:latin typeface="Trebuchet MS" panose="020B0603020202020204" pitchFamily="34" charset="0"/>
              </a:rPr>
              <a:t>Analyse sociologique de la gestion des données médicales à l'ère du numérique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193006" y="5830714"/>
            <a:ext cx="9804400" cy="7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altLang="en-US" sz="2200" b="1" dirty="0">
                <a:solidFill>
                  <a:srgbClr val="7F7F7F"/>
                </a:solidFill>
                <a:latin typeface="Trebuchet MS" panose="020B0603020202020204" pitchFamily="34" charset="0"/>
              </a:rPr>
              <a:t>Jean-Baptiste Fanouillère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altLang="en-US" sz="2200" b="1" dirty="0">
                <a:solidFill>
                  <a:srgbClr val="7F7F7F"/>
                </a:solidFill>
                <a:latin typeface="Trebuchet MS" panose="020B0603020202020204" pitchFamily="34" charset="0"/>
              </a:rPr>
              <a:t>Chargé de recherches à l'Université de Liège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644525"/>
            <a:ext cx="6672188" cy="722313"/>
          </a:xfrm>
          <a:ln/>
        </p:spPr>
        <p:txBody>
          <a:bodyPr tIns="1260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BE" altLang="en-US" sz="4000" dirty="0"/>
              <a:t>3. Approche comparée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47700" y="1857375"/>
            <a:ext cx="7199313" cy="339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160" rIns="0" bIns="0">
            <a:spAutoFit/>
          </a:bodyPr>
          <a:lstStyle>
            <a:lvl1pPr marL="215900" indent="-215900"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Contextes historiques et sociopolitiques spécifiques</a:t>
            </a:r>
          </a:p>
          <a:p>
            <a:pPr marL="0" indent="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Trois pays, diversité des trajectoires:</a:t>
            </a: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b="1" dirty="0">
                <a:solidFill>
                  <a:srgbClr val="404040"/>
                </a:solidFill>
                <a:latin typeface="Trebuchet MS" panose="020B0603020202020204" pitchFamily="34" charset="0"/>
              </a:rPr>
              <a:t>Belgique</a:t>
            </a: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: gouvernance </a:t>
            </a:r>
            <a:r>
              <a:rPr lang="fr-BE" altLang="en-US" sz="2200" dirty="0" err="1">
                <a:solidFill>
                  <a:srgbClr val="404040"/>
                </a:solidFill>
                <a:latin typeface="Trebuchet MS" panose="020B0603020202020204" pitchFamily="34" charset="0"/>
              </a:rPr>
              <a:t>consociative</a:t>
            </a: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b="1" dirty="0">
                <a:solidFill>
                  <a:srgbClr val="404040"/>
                </a:solidFill>
                <a:latin typeface="Trebuchet MS" panose="020B0603020202020204" pitchFamily="34" charset="0"/>
              </a:rPr>
              <a:t>Royaume-Uni</a:t>
            </a: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: environnement libéral, régulation plus souple</a:t>
            </a: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b="1" dirty="0">
                <a:solidFill>
                  <a:srgbClr val="404040"/>
                </a:solidFill>
                <a:latin typeface="Trebuchet MS" panose="020B0603020202020204" pitchFamily="34" charset="0"/>
              </a:rPr>
              <a:t>France</a:t>
            </a: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: État fort, régulation plus stricte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23054"/>
              </p:ext>
            </p:extLst>
          </p:nvPr>
        </p:nvGraphicFramePr>
        <p:xfrm>
          <a:off x="695400" y="980728"/>
          <a:ext cx="9969500" cy="5223884"/>
        </p:xfrm>
        <a:graphic>
          <a:graphicData uri="http://schemas.openxmlformats.org/drawingml/2006/table">
            <a:tbl>
              <a:tblPr/>
              <a:tblGrid>
                <a:gridCol w="2492077">
                  <a:extLst>
                    <a:ext uri="{9D8B030D-6E8A-4147-A177-3AD203B41FA5}">
                      <a16:colId xmlns:a16="http://schemas.microsoft.com/office/drawing/2014/main" xmlns="" val="3487601293"/>
                    </a:ext>
                  </a:extLst>
                </a:gridCol>
                <a:gridCol w="2492077">
                  <a:extLst>
                    <a:ext uri="{9D8B030D-6E8A-4147-A177-3AD203B41FA5}">
                      <a16:colId xmlns:a16="http://schemas.microsoft.com/office/drawing/2014/main" xmlns="" val="1414116387"/>
                    </a:ext>
                  </a:extLst>
                </a:gridCol>
                <a:gridCol w="2493268">
                  <a:extLst>
                    <a:ext uri="{9D8B030D-6E8A-4147-A177-3AD203B41FA5}">
                      <a16:colId xmlns:a16="http://schemas.microsoft.com/office/drawing/2014/main" xmlns="" val="2363951400"/>
                    </a:ext>
                  </a:extLst>
                </a:gridCol>
                <a:gridCol w="2492078">
                  <a:extLst>
                    <a:ext uri="{9D8B030D-6E8A-4147-A177-3AD203B41FA5}">
                      <a16:colId xmlns:a16="http://schemas.microsoft.com/office/drawing/2014/main" xmlns="" val="574473851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7938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BE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Arial Unicode MS" charset="0"/>
                      </a:endParaRP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7938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Belgique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22225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Royaume-Uni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22225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France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8047137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7938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 Unicode MS" charset="0"/>
                        </a:rPr>
                        <a:t>Autorité de protection des données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7FAA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Autorité de protection des </a:t>
                      </a:r>
                      <a:r>
                        <a:rPr kumimoji="0" lang="fr-BE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 Unicode MS" charset="0"/>
                        </a:rPr>
                        <a:t>données</a:t>
                      </a: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 (APD)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Information </a:t>
                      </a:r>
                      <a:r>
                        <a:rPr kumimoji="0" lang="fr-BE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Commissionner's</a:t>
                      </a: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 Office (ICO)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Commission Nationale de l'Informatique et des Libertés (CNIL)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911543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7938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 Unicode MS" charset="0"/>
                        </a:rPr>
                        <a:t>Revente des données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7FAA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Autorisée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Autorisée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Interdite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039836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7938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 Unicode MS" charset="0"/>
                        </a:rPr>
                        <a:t>Base de données médicales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7FAA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HEALTHDATA.BE, MYCARENET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care.data</a:t>
                      </a:r>
                      <a:endParaRPr kumimoji="0" lang="fr-BE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Arial Unicode MS" charset="0"/>
                      </a:endParaRP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SNIIRAM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553096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7938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 Unicode MS" charset="0"/>
                        </a:rPr>
                        <a:t>Organismes gestionnaires des données médicales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7FAA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INAMI, Banque Carrefour de la Sécurité Sociale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National Health Service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 Unicode MS" charset="0"/>
                        </a:defRPr>
                      </a:lvl9pPr>
                    </a:lstStyle>
                    <a:p>
                      <a:pPr marL="96838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BE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Assurance Maladie</a:t>
                      </a:r>
                    </a:p>
                  </a:txBody>
                  <a:tcPr marL="0" marR="0" marT="51408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3346780"/>
                  </a:ext>
                </a:extLst>
              </a:tr>
            </a:tbl>
          </a:graphicData>
        </a:graphic>
      </p:graphicFrame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191344" y="116632"/>
            <a:ext cx="777686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altLang="en-US" sz="4000" dirty="0">
                <a:latin typeface="Calibri" panose="020F0502020204030204" pitchFamily="34" charset="0"/>
              </a:rPr>
              <a:t>3. Approche comparée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980728"/>
            <a:ext cx="7199312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695400" y="188640"/>
            <a:ext cx="4751338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altLang="en-US" sz="4000" dirty="0">
                <a:latin typeface="Calibri" panose="020F0502020204030204" pitchFamily="34" charset="0"/>
              </a:rPr>
              <a:t>4. Calendrier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5899" y="644525"/>
            <a:ext cx="8760421" cy="722313"/>
          </a:xfrm>
          <a:ln/>
        </p:spPr>
        <p:txBody>
          <a:bodyPr tIns="1260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BE" altLang="en-US" sz="4000" dirty="0"/>
              <a:t>5. Contribution sociétale de la recherche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47700" y="1857375"/>
            <a:ext cx="9120708" cy="36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38160" rIns="0" bIns="0">
            <a:spAutoFit/>
          </a:bodyPr>
          <a:lstStyle>
            <a:lvl1pPr marL="215900" indent="-215900">
              <a:tabLst>
                <a:tab pos="354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354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354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354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354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Wingdings" panose="05000000000000000000" pitchFamily="2" charset="2"/>
              <a:buNone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Large consultation des acteurs</a:t>
            </a: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800" dirty="0" smtClean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8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Contribution </a:t>
            </a:r>
            <a:r>
              <a:rPr lang="fr-BE" altLang="en-US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au débat public</a:t>
            </a:r>
          </a:p>
          <a:p>
            <a:pPr marL="0" indent="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</a:pPr>
            <a:endParaRPr lang="fr-BE" altLang="en-US" sz="28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Soutien au travail des régulateurs et de la société </a:t>
            </a:r>
            <a:r>
              <a:rPr lang="fr-BE" altLang="en-US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civile, des gestionnaires des données et des secteurs concernés</a:t>
            </a:r>
            <a:endParaRPr lang="fr-BE" altLang="en-US" sz="28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8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reeform 1"/>
          <p:cNvSpPr>
            <a:spLocks noChangeArrowheads="1"/>
          </p:cNvSpPr>
          <p:nvPr/>
        </p:nvSpPr>
        <p:spPr bwMode="auto">
          <a:xfrm>
            <a:off x="0" y="0"/>
            <a:ext cx="863600" cy="5689600"/>
          </a:xfrm>
          <a:custGeom>
            <a:avLst/>
            <a:gdLst>
              <a:gd name="G0" fmla="+- 11632 0 0"/>
              <a:gd name="G1" fmla="+- 53504 0 0"/>
              <a:gd name="T0" fmla="*/ 863600 w 863600"/>
              <a:gd name="T1" fmla="*/ 0 h 5689600"/>
              <a:gd name="T2" fmla="*/ 0 w 863600"/>
              <a:gd name="T3" fmla="*/ 0 h 5689600"/>
              <a:gd name="T4" fmla="*/ 0 w 863600"/>
              <a:gd name="T5" fmla="*/ 5689600 h 5689600"/>
              <a:gd name="T6" fmla="*/ 863600 w 863600"/>
              <a:gd name="T7" fmla="*/ 4241 h 5689600"/>
              <a:gd name="T8" fmla="*/ 863600 w 863600"/>
              <a:gd name="T9" fmla="*/ 0 h 568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3600" h="5689600">
                <a:moveTo>
                  <a:pt x="863600" y="0"/>
                </a:moveTo>
                <a:lnTo>
                  <a:pt x="0" y="0"/>
                </a:lnTo>
                <a:lnTo>
                  <a:pt x="0" y="5689600"/>
                </a:lnTo>
                <a:lnTo>
                  <a:pt x="863600" y="4241"/>
                </a:lnTo>
                <a:lnTo>
                  <a:pt x="863600" y="0"/>
                </a:lnTo>
                <a:close/>
              </a:path>
            </a:pathLst>
          </a:custGeom>
          <a:solidFill>
            <a:srgbClr val="4A66AC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Freeform 2"/>
          <p:cNvSpPr>
            <a:spLocks noChangeArrowheads="1"/>
          </p:cNvSpPr>
          <p:nvPr/>
        </p:nvSpPr>
        <p:spPr bwMode="auto">
          <a:xfrm>
            <a:off x="9378950" y="6350"/>
            <a:ext cx="1217613" cy="6851650"/>
          </a:xfrm>
          <a:custGeom>
            <a:avLst/>
            <a:gdLst>
              <a:gd name="G0" fmla="+- 38917 0 0"/>
              <a:gd name="G1" fmla="+- 35906 0 0"/>
              <a:gd name="T0" fmla="*/ 0 w 1218565"/>
              <a:gd name="T1" fmla="*/ 0 h 6851650"/>
              <a:gd name="T2" fmla="*/ 1218071 w 1218565"/>
              <a:gd name="T3" fmla="*/ 6851649 h 68516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8565" h="6851650">
                <a:moveTo>
                  <a:pt x="0" y="0"/>
                </a:moveTo>
                <a:lnTo>
                  <a:pt x="1218071" y="6851649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Freeform 3"/>
          <p:cNvSpPr>
            <a:spLocks noChangeArrowheads="1"/>
          </p:cNvSpPr>
          <p:nvPr/>
        </p:nvSpPr>
        <p:spPr bwMode="auto">
          <a:xfrm>
            <a:off x="7446963" y="3694113"/>
            <a:ext cx="4745037" cy="3163887"/>
          </a:xfrm>
          <a:custGeom>
            <a:avLst/>
            <a:gdLst>
              <a:gd name="G0" fmla="+- 26128 0 0"/>
              <a:gd name="G1" fmla="+- 18476 0 0"/>
              <a:gd name="T0" fmla="*/ 4744248 w 4744720"/>
              <a:gd name="T1" fmla="*/ 0 h 3164204"/>
              <a:gd name="T2" fmla="*/ 0 w 4744720"/>
              <a:gd name="T3" fmla="*/ 3163712 h 31642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4720" h="3164204">
                <a:moveTo>
                  <a:pt x="4744248" y="0"/>
                </a:moveTo>
                <a:lnTo>
                  <a:pt x="0" y="3163712"/>
                </a:lnTo>
              </a:path>
            </a:pathLst>
          </a:custGeom>
          <a:noFill/>
          <a:ln w="12600" cap="flat">
            <a:solidFill>
              <a:srgbClr val="4A6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Freeform 4"/>
          <p:cNvSpPr>
            <a:spLocks noChangeArrowheads="1"/>
          </p:cNvSpPr>
          <p:nvPr/>
        </p:nvSpPr>
        <p:spPr bwMode="auto">
          <a:xfrm>
            <a:off x="9182100" y="0"/>
            <a:ext cx="3009900" cy="6858000"/>
          </a:xfrm>
          <a:custGeom>
            <a:avLst/>
            <a:gdLst>
              <a:gd name="G0" fmla="+- 60780 0 0"/>
              <a:gd name="G1" fmla="+- 42256 0 0"/>
              <a:gd name="T0" fmla="*/ 3009899 w 3009900"/>
              <a:gd name="T1" fmla="*/ 0 h 6858000"/>
              <a:gd name="T2" fmla="*/ 2043481 w 3009900"/>
              <a:gd name="T3" fmla="*/ 0 h 6858000"/>
              <a:gd name="T4" fmla="*/ 0 w 3009900"/>
              <a:gd name="T5" fmla="*/ 6858000 h 6858000"/>
              <a:gd name="T6" fmla="*/ 3009899 w 3009900"/>
              <a:gd name="T7" fmla="*/ 6858000 h 6858000"/>
              <a:gd name="T8" fmla="*/ 3009899 w 30099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9900" h="6858000">
                <a:moveTo>
                  <a:pt x="3009899" y="0"/>
                </a:moveTo>
                <a:lnTo>
                  <a:pt x="2043481" y="0"/>
                </a:lnTo>
                <a:lnTo>
                  <a:pt x="0" y="6858000"/>
                </a:lnTo>
                <a:lnTo>
                  <a:pt x="3009899" y="6858000"/>
                </a:lnTo>
                <a:lnTo>
                  <a:pt x="3009899" y="0"/>
                </a:lnTo>
                <a:close/>
              </a:path>
            </a:pathLst>
          </a:custGeom>
          <a:solidFill>
            <a:srgbClr val="4A66AC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Freeform 5"/>
          <p:cNvSpPr>
            <a:spLocks noChangeArrowheads="1"/>
          </p:cNvSpPr>
          <p:nvPr/>
        </p:nvSpPr>
        <p:spPr bwMode="auto">
          <a:xfrm>
            <a:off x="9602788" y="0"/>
            <a:ext cx="2587625" cy="6858000"/>
          </a:xfrm>
          <a:custGeom>
            <a:avLst/>
            <a:gdLst>
              <a:gd name="G0" fmla="+- 32991 0 0"/>
              <a:gd name="G1" fmla="+- 42256 0 0"/>
              <a:gd name="T0" fmla="*/ 2588562 w 2588895"/>
              <a:gd name="T1" fmla="*/ 0 h 6858000"/>
              <a:gd name="T2" fmla="*/ 0 w 2588895"/>
              <a:gd name="T3" fmla="*/ 0 h 6858000"/>
              <a:gd name="T4" fmla="*/ 1208275 w 2588895"/>
              <a:gd name="T5" fmla="*/ 6858000 h 6858000"/>
              <a:gd name="T6" fmla="*/ 2588562 w 2588895"/>
              <a:gd name="T7" fmla="*/ 6858000 h 6858000"/>
              <a:gd name="T8" fmla="*/ 2588562 w 25888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8895" h="6858000">
                <a:moveTo>
                  <a:pt x="2588562" y="0"/>
                </a:moveTo>
                <a:lnTo>
                  <a:pt x="0" y="0"/>
                </a:lnTo>
                <a:lnTo>
                  <a:pt x="1208275" y="6858000"/>
                </a:lnTo>
                <a:lnTo>
                  <a:pt x="2588562" y="6858000"/>
                </a:lnTo>
                <a:lnTo>
                  <a:pt x="2588562" y="0"/>
                </a:lnTo>
                <a:close/>
              </a:path>
            </a:pathLst>
          </a:custGeom>
          <a:solidFill>
            <a:srgbClr val="4A66A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Freeform 6"/>
          <p:cNvSpPr>
            <a:spLocks noChangeArrowheads="1"/>
          </p:cNvSpPr>
          <p:nvPr/>
        </p:nvSpPr>
        <p:spPr bwMode="auto">
          <a:xfrm>
            <a:off x="8928100" y="3048000"/>
            <a:ext cx="3263900" cy="3810000"/>
          </a:xfrm>
          <a:custGeom>
            <a:avLst/>
            <a:gdLst>
              <a:gd name="G0" fmla="+- 52636 0 0"/>
              <a:gd name="G1" fmla="+- 8912 0 0"/>
              <a:gd name="T0" fmla="*/ 3263900 w 3263900"/>
              <a:gd name="T1" fmla="*/ 0 h 3810000"/>
              <a:gd name="T2" fmla="*/ 0 w 3263900"/>
              <a:gd name="T3" fmla="*/ 3809999 h 3810000"/>
              <a:gd name="T4" fmla="*/ 3263900 w 3263900"/>
              <a:gd name="T5" fmla="*/ 3809999 h 3810000"/>
              <a:gd name="T6" fmla="*/ 3263900 w 3263900"/>
              <a:gd name="T7" fmla="*/ 0 h 38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3900" h="3810000">
                <a:moveTo>
                  <a:pt x="3263900" y="0"/>
                </a:moveTo>
                <a:lnTo>
                  <a:pt x="0" y="3809999"/>
                </a:lnTo>
                <a:lnTo>
                  <a:pt x="3263900" y="3809999"/>
                </a:lnTo>
                <a:lnTo>
                  <a:pt x="32639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9339263" y="0"/>
            <a:ext cx="2852737" cy="6858000"/>
          </a:xfrm>
          <a:custGeom>
            <a:avLst/>
            <a:gdLst>
              <a:gd name="G0" fmla="+- 35006 0 0"/>
              <a:gd name="G1" fmla="+- 42256 0 0"/>
              <a:gd name="T0" fmla="*/ 2852927 w 2853054"/>
              <a:gd name="T1" fmla="*/ 0 h 6858000"/>
              <a:gd name="T2" fmla="*/ 0 w 2853054"/>
              <a:gd name="T3" fmla="*/ 0 h 6858000"/>
              <a:gd name="T4" fmla="*/ 2468930 w 2853054"/>
              <a:gd name="T5" fmla="*/ 6858000 h 6858000"/>
              <a:gd name="T6" fmla="*/ 2852927 w 2853054"/>
              <a:gd name="T7" fmla="*/ 6858000 h 6858000"/>
              <a:gd name="T8" fmla="*/ 2852927 w 2853054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3054" h="6858000">
                <a:moveTo>
                  <a:pt x="2852927" y="0"/>
                </a:moveTo>
                <a:lnTo>
                  <a:pt x="0" y="0"/>
                </a:lnTo>
                <a:lnTo>
                  <a:pt x="2468930" y="6858000"/>
                </a:lnTo>
                <a:lnTo>
                  <a:pt x="2852927" y="6858000"/>
                </a:lnTo>
                <a:lnTo>
                  <a:pt x="2852927" y="0"/>
                </a:lnTo>
                <a:close/>
              </a:path>
            </a:pathLst>
          </a:custGeom>
          <a:solidFill>
            <a:srgbClr val="374D81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Freeform 8"/>
          <p:cNvSpPr>
            <a:spLocks noChangeArrowheads="1"/>
          </p:cNvSpPr>
          <p:nvPr/>
        </p:nvSpPr>
        <p:spPr bwMode="auto">
          <a:xfrm>
            <a:off x="10896600" y="0"/>
            <a:ext cx="1295400" cy="6858000"/>
          </a:xfrm>
          <a:custGeom>
            <a:avLst/>
            <a:gdLst>
              <a:gd name="G0" fmla="+- 50216 0 0"/>
              <a:gd name="G1" fmla="+- 42256 0 0"/>
              <a:gd name="T0" fmla="*/ 1295399 w 1295400"/>
              <a:gd name="T1" fmla="*/ 0 h 6858000"/>
              <a:gd name="T2" fmla="*/ 1022032 w 1295400"/>
              <a:gd name="T3" fmla="*/ 0 h 6858000"/>
              <a:gd name="T4" fmla="*/ 0 w 1295400"/>
              <a:gd name="T5" fmla="*/ 6858000 h 6858000"/>
              <a:gd name="T6" fmla="*/ 1295399 w 1295400"/>
              <a:gd name="T7" fmla="*/ 6858000 h 6858000"/>
              <a:gd name="T8" fmla="*/ 1295399 w 12954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400" h="6858000">
                <a:moveTo>
                  <a:pt x="1295399" y="0"/>
                </a:moveTo>
                <a:lnTo>
                  <a:pt x="1022032" y="0"/>
                </a:lnTo>
                <a:lnTo>
                  <a:pt x="0" y="6858000"/>
                </a:lnTo>
                <a:lnTo>
                  <a:pt x="1295399" y="6858000"/>
                </a:lnTo>
                <a:lnTo>
                  <a:pt x="1295399" y="0"/>
                </a:lnTo>
                <a:close/>
              </a:path>
            </a:pathLst>
          </a:custGeom>
          <a:solidFill>
            <a:srgbClr val="629DD1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Freeform 9"/>
          <p:cNvSpPr>
            <a:spLocks noChangeArrowheads="1"/>
          </p:cNvSpPr>
          <p:nvPr/>
        </p:nvSpPr>
        <p:spPr bwMode="auto">
          <a:xfrm>
            <a:off x="10936288" y="0"/>
            <a:ext cx="1255712" cy="6858000"/>
          </a:xfrm>
          <a:custGeom>
            <a:avLst/>
            <a:gdLst>
              <a:gd name="G0" fmla="+- 10211 0 0"/>
              <a:gd name="G1" fmla="+- 42256 0 0"/>
              <a:gd name="T0" fmla="*/ 1255237 w 1255395"/>
              <a:gd name="T1" fmla="*/ 0 h 6858000"/>
              <a:gd name="T2" fmla="*/ 0 w 1255395"/>
              <a:gd name="T3" fmla="*/ 0 h 6858000"/>
              <a:gd name="T4" fmla="*/ 1113949 w 1255395"/>
              <a:gd name="T5" fmla="*/ 6858000 h 6858000"/>
              <a:gd name="T6" fmla="*/ 1255237 w 1255395"/>
              <a:gd name="T7" fmla="*/ 6858000 h 6858000"/>
              <a:gd name="T8" fmla="*/ 1255237 w 12553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5395" h="6858000">
                <a:moveTo>
                  <a:pt x="1255237" y="0"/>
                </a:moveTo>
                <a:lnTo>
                  <a:pt x="0" y="0"/>
                </a:lnTo>
                <a:lnTo>
                  <a:pt x="1113949" y="6858000"/>
                </a:lnTo>
                <a:lnTo>
                  <a:pt x="1255237" y="6858000"/>
                </a:lnTo>
                <a:lnTo>
                  <a:pt x="1255237" y="0"/>
                </a:lnTo>
                <a:close/>
              </a:path>
            </a:pathLst>
          </a:custGeom>
          <a:solidFill>
            <a:srgbClr val="3477B2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Freeform 10"/>
          <p:cNvSpPr>
            <a:spLocks noChangeArrowheads="1"/>
          </p:cNvSpPr>
          <p:nvPr/>
        </p:nvSpPr>
        <p:spPr bwMode="auto">
          <a:xfrm>
            <a:off x="10375900" y="3594100"/>
            <a:ext cx="1816100" cy="3263900"/>
          </a:xfrm>
          <a:custGeom>
            <a:avLst/>
            <a:gdLst>
              <a:gd name="G0" fmla="+- 46628 0 0"/>
              <a:gd name="G1" fmla="+- 52636 0 0"/>
              <a:gd name="T0" fmla="*/ 1816100 w 1816100"/>
              <a:gd name="T1" fmla="*/ 0 h 3263900"/>
              <a:gd name="T2" fmla="*/ 0 w 1816100"/>
              <a:gd name="T3" fmla="*/ 3263900 h 3263900"/>
              <a:gd name="T4" fmla="*/ 1816100 w 1816100"/>
              <a:gd name="T5" fmla="*/ 3263900 h 3263900"/>
              <a:gd name="T6" fmla="*/ 1816100 w 1816100"/>
              <a:gd name="T7" fmla="*/ 0 h 3263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6100" h="3263900">
                <a:moveTo>
                  <a:pt x="1816100" y="0"/>
                </a:moveTo>
                <a:lnTo>
                  <a:pt x="0" y="3263900"/>
                </a:lnTo>
                <a:lnTo>
                  <a:pt x="1816100" y="3263900"/>
                </a:lnTo>
                <a:lnTo>
                  <a:pt x="1816100" y="0"/>
                </a:lnTo>
                <a:close/>
              </a:path>
            </a:pathLst>
          </a:custGeom>
          <a:solidFill>
            <a:srgbClr val="374D81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000375" y="893763"/>
            <a:ext cx="6189663" cy="1157287"/>
          </a:xfrm>
          <a:ln/>
        </p:spPr>
        <p:txBody>
          <a:bodyPr tIns="12600"/>
          <a:lstStyle/>
          <a:p>
            <a:pPr marL="1254125" algn="r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BE" altLang="en-US" sz="4000">
                <a:solidFill>
                  <a:srgbClr val="4A66AC"/>
                </a:solidFill>
                <a:latin typeface="Trebuchet MS" panose="020B0603020202020204" pitchFamily="34" charset="0"/>
              </a:rPr>
              <a:t>Projet</a:t>
            </a:r>
            <a:r>
              <a:rPr lang="fr-BE" altLang="en-US"/>
              <a:t> </a:t>
            </a:r>
            <a:r>
              <a:rPr lang="fr-BE" altLang="en-US" sz="4000">
                <a:solidFill>
                  <a:srgbClr val="4A66AC"/>
                </a:solidFill>
                <a:latin typeface="Trebuchet MS" panose="020B0603020202020204" pitchFamily="34" charset="0"/>
              </a:rPr>
              <a:t>de recherche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589088" y="2112963"/>
            <a:ext cx="7613650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1254125" algn="r">
              <a:lnSpc>
                <a:spcPct val="100000"/>
              </a:lnSpc>
              <a:spcBef>
                <a:spcPts val="100"/>
              </a:spcBef>
            </a:pPr>
            <a:r>
              <a:rPr lang="fr-BE" altLang="en-US" sz="4000" dirty="0">
                <a:solidFill>
                  <a:srgbClr val="4A66AC"/>
                </a:solidFill>
                <a:latin typeface="Trebuchet MS" panose="020B0603020202020204" pitchFamily="34" charset="0"/>
              </a:rPr>
              <a:t>Vie privée et santé à l'épreuve du </a:t>
            </a:r>
            <a:r>
              <a:rPr lang="fr-BE" altLang="en-US" sz="4000" dirty="0" err="1">
                <a:solidFill>
                  <a:srgbClr val="4A66AC"/>
                </a:solidFill>
                <a:latin typeface="Trebuchet MS" panose="020B0603020202020204" pitchFamily="34" charset="0"/>
              </a:rPr>
              <a:t>Big</a:t>
            </a:r>
            <a:r>
              <a:rPr lang="fr-BE" altLang="en-US" sz="4000" dirty="0">
                <a:solidFill>
                  <a:srgbClr val="4A66AC"/>
                </a:solidFill>
                <a:latin typeface="Trebuchet MS" panose="020B0603020202020204" pitchFamily="34" charset="0"/>
              </a:rPr>
              <a:t> Data</a:t>
            </a:r>
          </a:p>
          <a:p>
            <a:pPr marL="4899025">
              <a:lnSpc>
                <a:spcPct val="100000"/>
              </a:lnSpc>
              <a:spcBef>
                <a:spcPts val="100"/>
              </a:spcBef>
            </a:pPr>
            <a:endParaRPr lang="fr-BE" altLang="en-US" sz="4000" dirty="0">
              <a:solidFill>
                <a:srgbClr val="4A66AC"/>
              </a:solidFill>
              <a:latin typeface="Trebuchet MS" panose="020B0603020202020204" pitchFamily="34" charset="0"/>
            </a:endParaRPr>
          </a:p>
          <a:p>
            <a:pPr marL="12700" indent="228600" algn="r">
              <a:lnSpc>
                <a:spcPct val="100000"/>
              </a:lnSpc>
              <a:spcBef>
                <a:spcPts val="3350"/>
              </a:spcBef>
            </a:pPr>
            <a:r>
              <a:rPr lang="fr-BE" altLang="en-US" sz="3200" dirty="0">
                <a:solidFill>
                  <a:srgbClr val="7F7F7F"/>
                </a:solidFill>
                <a:latin typeface="Trebuchet MS" panose="020B0603020202020204" pitchFamily="34" charset="0"/>
              </a:rPr>
              <a:t>Analyse sociologique de la gestion des données médicales à l'ère du numérique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193006" y="5830714"/>
            <a:ext cx="9804400" cy="7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altLang="en-US" sz="2200" b="1" dirty="0">
                <a:solidFill>
                  <a:srgbClr val="7F7F7F"/>
                </a:solidFill>
                <a:latin typeface="Trebuchet MS" panose="020B0603020202020204" pitchFamily="34" charset="0"/>
              </a:rPr>
              <a:t>Jean-Baptiste Fanouillère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altLang="en-US" sz="2200" b="1" dirty="0">
                <a:solidFill>
                  <a:srgbClr val="7F7F7F"/>
                </a:solidFill>
                <a:latin typeface="Trebuchet MS" panose="020B0603020202020204" pitchFamily="34" charset="0"/>
              </a:rPr>
              <a:t>Chargé de recherches à l'Université de Liège</a:t>
            </a:r>
          </a:p>
        </p:txBody>
      </p:sp>
    </p:spTree>
    <p:extLst>
      <p:ext uri="{BB962C8B-B14F-4D97-AF65-F5344CB8AC3E}">
        <p14:creationId xmlns:p14="http://schemas.microsoft.com/office/powerpoint/2010/main" val="3752487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6837" y="199455"/>
            <a:ext cx="3976688" cy="727075"/>
          </a:xfrm>
          <a:ln/>
        </p:spPr>
        <p:txBody>
          <a:bodyPr tIns="1260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BE" altLang="en-US" sz="3600" dirty="0"/>
              <a:t>Profil du chercheur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56837" y="926530"/>
            <a:ext cx="7313612" cy="193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571500" indent="-557213"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4A66AC"/>
              </a:buClr>
              <a:buSzPct val="45000"/>
              <a:buFont typeface="Wingdings" panose="05000000000000000000" pitchFamily="2" charset="2"/>
              <a:buChar char=""/>
            </a:pP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Master en Langues romanes, Université de Liège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4A66AC"/>
              </a:buClr>
              <a:buSzPct val="45000"/>
              <a:buFont typeface="Wingdings" panose="05000000000000000000" pitchFamily="2" charset="2"/>
              <a:buChar char=""/>
            </a:pP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Master en Sciences politiques (Science and </a:t>
            </a:r>
            <a:r>
              <a:rPr lang="fr-BE" altLang="en-US" dirty="0" err="1">
                <a:solidFill>
                  <a:srgbClr val="404040"/>
                </a:solidFill>
                <a:latin typeface="Trebuchet MS" panose="020B0603020202020204" pitchFamily="34" charset="0"/>
              </a:rPr>
              <a:t>Technology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 </a:t>
            </a:r>
            <a:r>
              <a:rPr lang="fr-BE" altLang="en-US" dirty="0" err="1">
                <a:solidFill>
                  <a:srgbClr val="404040"/>
                </a:solidFill>
                <a:latin typeface="Trebuchet MS" panose="020B0603020202020204" pitchFamily="34" charset="0"/>
              </a:rPr>
              <a:t>Studies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), Université de Liège et Maastricht </a:t>
            </a:r>
            <a:r>
              <a:rPr lang="fr-BE" altLang="en-US" dirty="0" err="1">
                <a:solidFill>
                  <a:srgbClr val="404040"/>
                </a:solidFill>
                <a:latin typeface="Trebuchet MS" panose="020B0603020202020204" pitchFamily="34" charset="0"/>
              </a:rPr>
              <a:t>University</a:t>
            </a:r>
            <a:endParaRPr lang="fr-BE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4A66AC"/>
              </a:buClr>
              <a:buSzPct val="45000"/>
              <a:buFont typeface="Wingdings" panose="05000000000000000000" pitchFamily="2" charset="2"/>
              <a:buChar char=""/>
            </a:pP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Travail de terrain sur l'évaluation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de deux dispositifs 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bruxellois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(Garantie 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pour la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jeunesse; Pilotes 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du pôle de synergies </a:t>
            </a:r>
            <a:r>
              <a:rPr lang="fr-BE" altLang="en-US" dirty="0" err="1" smtClean="0">
                <a:solidFill>
                  <a:srgbClr val="404040"/>
                </a:solidFill>
                <a:latin typeface="Trebuchet MS" panose="020B0603020202020204" pitchFamily="34" charset="0"/>
              </a:rPr>
              <a:t>AlphaFleVal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)</a:t>
            </a:r>
            <a:endParaRPr lang="fr-BE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3100" y="3380324"/>
            <a:ext cx="5816956" cy="642440"/>
          </a:xfrm>
          <a:ln/>
        </p:spPr>
        <p:txBody>
          <a:bodyPr tIns="1260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BE" altLang="en-US" sz="3600" dirty="0"/>
              <a:t>Environnement de recherches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83100" y="4022764"/>
            <a:ext cx="7313612" cy="27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571500" indent="-557213"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55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14287" indent="0" algn="just">
              <a:lnSpc>
                <a:spcPct val="100000"/>
              </a:lnSpc>
              <a:spcBef>
                <a:spcPts val="1000"/>
              </a:spcBef>
              <a:buClr>
                <a:srgbClr val="4A66AC"/>
              </a:buClr>
              <a:buSzPct val="45000"/>
            </a:pP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Centre de recherches </a:t>
            </a:r>
            <a:r>
              <a:rPr lang="fr-BE" altLang="en-US" b="1" dirty="0">
                <a:solidFill>
                  <a:srgbClr val="404040"/>
                </a:solidFill>
                <a:latin typeface="Trebuchet MS" panose="020B0603020202020204" pitchFamily="34" charset="0"/>
              </a:rPr>
              <a:t>Spiral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4A66AC"/>
              </a:buClr>
              <a:buSzPct val="45000"/>
              <a:buFont typeface="Wingdings" panose="05000000000000000000" pitchFamily="2" charset="2"/>
              <a:buChar char=""/>
            </a:pP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Département de Sciences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politiques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4A66AC"/>
              </a:buClr>
              <a:buSzPct val="45000"/>
              <a:buFont typeface="Wingdings" panose="05000000000000000000" pitchFamily="2" charset="2"/>
              <a:buChar char=""/>
            </a:pP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Orientations : Sciences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, Technologies et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Société; Administration 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et politiques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publique; Gouvernance des risques</a:t>
            </a:r>
          </a:p>
          <a:p>
            <a:pPr marL="14287" indent="0" algn="just">
              <a:lnSpc>
                <a:spcPct val="100000"/>
              </a:lnSpc>
              <a:spcBef>
                <a:spcPts val="1000"/>
              </a:spcBef>
              <a:buClr>
                <a:srgbClr val="4A66AC"/>
              </a:buClr>
              <a:buSzPct val="45000"/>
            </a:pP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Professeur 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Catherine Fallon: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Ingénieur civil 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et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Docteur 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en Sciences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politiques; 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spécialiste de l’évaluation des politiques publiques,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Directrice 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du </a:t>
            </a:r>
            <a:r>
              <a:rPr lang="fr-BE" altLang="en-US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Spiral</a:t>
            </a:r>
            <a:endParaRPr lang="fr-BE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14287" indent="0" algn="just">
              <a:lnSpc>
                <a:spcPct val="100000"/>
              </a:lnSpc>
              <a:spcBef>
                <a:spcPts val="1000"/>
              </a:spcBef>
              <a:buClr>
                <a:srgbClr val="4A66AC"/>
              </a:buClr>
              <a:buSzPct val="45000"/>
            </a:pPr>
            <a:endParaRPr lang="fr-BE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30238"/>
            <a:ext cx="4795838" cy="1157287"/>
          </a:xfrm>
          <a:ln/>
        </p:spPr>
        <p:txBody>
          <a:bodyPr tIns="1260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BE" altLang="en-US" sz="3600" dirty="0"/>
              <a:t>Plan de la présentation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650" y="1944688"/>
            <a:ext cx="8220670" cy="45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0080" rIns="0" bIns="0">
            <a:spAutoFit/>
          </a:bodyPr>
          <a:lstStyle>
            <a:lvl1pPr marL="571500" indent="-5572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Défis sociétaux</a:t>
            </a: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Objectifs de la recherche</a:t>
            </a: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Approche et méthodologie</a:t>
            </a: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Calendrier de recherche</a:t>
            </a: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Contribution sociétale de la recherche</a:t>
            </a: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87338"/>
            <a:ext cx="65516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008063"/>
            <a:ext cx="648017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455988"/>
            <a:ext cx="56165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03238"/>
            <a:ext cx="39592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55763"/>
            <a:ext cx="6119812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59225"/>
            <a:ext cx="61912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474788"/>
            <a:ext cx="5472113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108575"/>
            <a:ext cx="23114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503238"/>
            <a:ext cx="29527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39863"/>
            <a:ext cx="64071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535113"/>
            <a:ext cx="54006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11250" y="685800"/>
            <a:ext cx="7240588" cy="681038"/>
          </a:xfrm>
          <a:ln/>
        </p:spPr>
        <p:txBody>
          <a:bodyPr tIns="10800"/>
          <a:lstStyle/>
          <a:p>
            <a:pPr marL="12700" algn="just">
              <a:lnSpc>
                <a:spcPct val="100000"/>
              </a:lnSpc>
              <a:spcBef>
                <a:spcPts val="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BE" altLang="en-US" sz="4000" dirty="0"/>
              <a:t>1. Défis sociétaux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47700" y="1800225"/>
            <a:ext cx="6191250" cy="45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160" rIns="0" bIns="0">
            <a:spAutoFit/>
          </a:bodyPr>
          <a:lstStyle>
            <a:lvl1pPr marL="215900" indent="-215900"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Enjeux sanitaires, financiers et scientifiques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dirty="0"/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Défis </a:t>
            </a: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pour la vie privée et la sécurité des données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dirty="0"/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Médecine prédictive, gouvernance algorithmique, surveillance globale</a:t>
            </a:r>
          </a:p>
          <a:p>
            <a:pPr marL="342900" indent="-3429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dirty="0"/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Appels des ONG et lanceurs d'alerte, et nouvelles régulations (</a:t>
            </a:r>
            <a:r>
              <a:rPr lang="fr-BE" altLang="en-US" sz="2200" dirty="0" err="1">
                <a:solidFill>
                  <a:srgbClr val="404040"/>
                </a:solidFill>
                <a:latin typeface="Trebuchet MS" panose="020B0603020202020204" pitchFamily="34" charset="0"/>
              </a:rPr>
              <a:t>RGPD</a:t>
            </a: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)</a:t>
            </a: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Wingdings" panose="05000000000000000000" pitchFamily="2" charset="2"/>
              <a:buNone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982788"/>
            <a:ext cx="47513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30238"/>
            <a:ext cx="6156325" cy="954087"/>
          </a:xfrm>
          <a:ln/>
        </p:spPr>
        <p:txBody>
          <a:bodyPr tIns="1260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BE" altLang="en-US" sz="4000" dirty="0"/>
              <a:t>2. Objectifs de la recherche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46184" y="1484784"/>
            <a:ext cx="7716838" cy="421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>
            <a:spAutoFit/>
          </a:bodyPr>
          <a:lstStyle>
            <a:lvl1pPr marL="571500" indent="-5572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355600" indent="-341313" algn="just">
              <a:lnSpc>
                <a:spcPct val="100000"/>
              </a:lnSpc>
              <a:spcBef>
                <a:spcPts val="88"/>
              </a:spcBef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Étudier les nouveaux modes de circulation et de production des données médicales :</a:t>
            </a:r>
          </a:p>
          <a:p>
            <a:pPr marL="14287" indent="0"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4287" indent="0"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1. État et institutions:</a:t>
            </a:r>
          </a:p>
          <a:p>
            <a:pPr marL="14287" indent="0"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</a:pP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Étudier les nouvelles articulations entre production du savoir et instruments de gouvernement au sein des dispositifs de </a:t>
            </a:r>
            <a:r>
              <a:rPr lang="fr-BE" altLang="en-US" dirty="0" err="1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Big</a:t>
            </a: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Data</a:t>
            </a:r>
          </a:p>
          <a:p>
            <a:pPr marL="471487" indent="-457200" algn="just">
              <a:lnSpc>
                <a:spcPct val="100000"/>
              </a:lnSpc>
              <a:spcBef>
                <a:spcPts val="88"/>
              </a:spcBef>
              <a:buClrTx/>
              <a:buSzTx/>
              <a:buFont typeface="+mj-lt"/>
              <a:buAutoNum type="arabicPeriod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4287" indent="0"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2. Secteur privé:</a:t>
            </a:r>
          </a:p>
          <a:p>
            <a:pPr marL="14287" indent="0"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</a:pP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Analyser les modes de marchandisation de l’information médicale liés à ces bases de données</a:t>
            </a:r>
          </a:p>
          <a:p>
            <a:pPr marL="14287" indent="0"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4287" indent="0"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3. Individu et vie privée:</a:t>
            </a:r>
          </a:p>
          <a:p>
            <a:pPr marL="14287" indent="0" algn="just">
              <a:lnSpc>
                <a:spcPct val="100000"/>
              </a:lnSpc>
              <a:spcBef>
                <a:spcPts val="88"/>
              </a:spcBef>
              <a:buClr>
                <a:srgbClr val="4A66AC"/>
              </a:buClr>
              <a:buSzPct val="45000"/>
            </a:pPr>
            <a:r>
              <a:rPr lang="fr-BE" altLang="en-US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Interroger l’évolution de la notion-même de vie privée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1424" y="620688"/>
            <a:ext cx="7343775" cy="936625"/>
          </a:xfrm>
          <a:ln/>
        </p:spPr>
        <p:txBody>
          <a:bodyPr tIns="1260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BE" altLang="en-US" sz="4000" dirty="0"/>
              <a:t>3. Approche par les controverses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47700" y="1831975"/>
            <a:ext cx="8256612" cy="329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38160" rIns="0" bIns="0">
            <a:spAutoFit/>
          </a:bodyPr>
          <a:lstStyle>
            <a:lvl1pPr marL="215900" indent="-215900"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8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Critique d'un phénomène mêlant des considérations juridiques, morales, économiques et sociales</a:t>
            </a: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800" dirty="0">
              <a:solidFill>
                <a:srgbClr val="40404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8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Logiques et positionnements des acteurs</a:t>
            </a: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800" dirty="0">
              <a:solidFill>
                <a:srgbClr val="40404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8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Négociation des normes à l'aune des nouvelles technologies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31800" y="1871663"/>
            <a:ext cx="5580063" cy="426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160" rIns="0" bIns="0">
            <a:spAutoFit/>
          </a:bodyPr>
          <a:lstStyle>
            <a:lvl1pPr marL="215900" indent="-215900"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Autorités nationales de protection des données (APD, ICO, CNIL)</a:t>
            </a: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dirty="0" smtClean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Services gestionnaires </a:t>
            </a: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des données </a:t>
            </a:r>
            <a:r>
              <a:rPr lang="fr-BE" altLang="en-US" sz="2200" dirty="0" smtClean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médicales (hôpitaux, mutuelles, administrations, etc.)</a:t>
            </a: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dirty="0" smtClean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Lanceurs </a:t>
            </a: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d'alerte et associations (NURPA, EFF, Quadrature du Net, etc.)</a:t>
            </a: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+mj-lt"/>
              <a:buAutoNum type="arabicPeriod"/>
            </a:pPr>
            <a:r>
              <a:rPr lang="fr-BE" altLang="en-US" sz="2200" dirty="0">
                <a:solidFill>
                  <a:srgbClr val="40404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Acteurs économiques et industriels (23andMe, IMS Quintiles, etc.)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  <a:buClr>
                <a:srgbClr val="4A66AC"/>
              </a:buClr>
              <a:buSzPct val="45000"/>
              <a:buFont typeface="Wingdings" panose="05000000000000000000" pitchFamily="2" charset="2"/>
              <a:buNone/>
            </a:pPr>
            <a:endParaRPr lang="fr-BE" altLang="en-US" sz="2200" dirty="0">
              <a:solidFill>
                <a:srgbClr val="40404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23392" y="620688"/>
            <a:ext cx="67675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altLang="en-US" sz="4000" dirty="0">
                <a:latin typeface="Calibri" panose="020F0502020204030204" pitchFamily="34" charset="0"/>
              </a:rPr>
              <a:t>3. Approche par les acteurs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00225"/>
            <a:ext cx="56165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494</Words>
  <Application>Microsoft Office PowerPoint</Application>
  <PresentationFormat>Grand écran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 Unicode MS</vt:lpstr>
      <vt:lpstr>Arial</vt:lpstr>
      <vt:lpstr>Calibri</vt:lpstr>
      <vt:lpstr>Times New Roman</vt:lpstr>
      <vt:lpstr>Trebuchet MS</vt:lpstr>
      <vt:lpstr>Wingdings</vt:lpstr>
      <vt:lpstr>Office Theme</vt:lpstr>
      <vt:lpstr>Office Theme</vt:lpstr>
      <vt:lpstr>Office Theme</vt:lpstr>
      <vt:lpstr>Office Theme</vt:lpstr>
      <vt:lpstr>Projet de recherche</vt:lpstr>
      <vt:lpstr>Plan de la présentation</vt:lpstr>
      <vt:lpstr>Présentation PowerPoint</vt:lpstr>
      <vt:lpstr>Présentation PowerPoint</vt:lpstr>
      <vt:lpstr>Présentation PowerPoint</vt:lpstr>
      <vt:lpstr>1. Défis sociétaux</vt:lpstr>
      <vt:lpstr>2. Objectifs de la recherche</vt:lpstr>
      <vt:lpstr>3. Approche par les controverses</vt:lpstr>
      <vt:lpstr>Présentation PowerPoint</vt:lpstr>
      <vt:lpstr>3. Approche comparée</vt:lpstr>
      <vt:lpstr>Présentation PowerPoint</vt:lpstr>
      <vt:lpstr>Présentation PowerPoint</vt:lpstr>
      <vt:lpstr>5. Contribution sociétale de la recherche</vt:lpstr>
      <vt:lpstr>Projet de recherche</vt:lpstr>
      <vt:lpstr>Profil du chercheur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 recherche</dc:title>
  <dc:creator>Fallon Catherine</dc:creator>
  <cp:lastModifiedBy>Fallon Catherine</cp:lastModifiedBy>
  <cp:revision>196</cp:revision>
  <cp:lastPrinted>1601-01-01T00:00:00Z</cp:lastPrinted>
  <dcterms:created xsi:type="dcterms:W3CDTF">1601-01-01T00:00:00Z</dcterms:created>
  <dcterms:modified xsi:type="dcterms:W3CDTF">2018-11-08T17:04:20Z</dcterms:modified>
</cp:coreProperties>
</file>