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2" r:id="rId3"/>
    <p:sldId id="258" r:id="rId4"/>
    <p:sldId id="271" r:id="rId5"/>
    <p:sldId id="257" r:id="rId6"/>
    <p:sldId id="264" r:id="rId7"/>
    <p:sldId id="265" r:id="rId8"/>
    <p:sldId id="263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sner Colin" initials="GC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346" autoAdjust="0"/>
  </p:normalViewPr>
  <p:slideViewPr>
    <p:cSldViewPr snapToGrid="0">
      <p:cViewPr varScale="1">
        <p:scale>
          <a:sx n="40" d="100"/>
          <a:sy n="40" d="100"/>
        </p:scale>
        <p:origin x="-6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58462-E9DA-4332-B2E8-36C86B318079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2C9511-AC95-432A-A0E0-B57263D8B37F}">
      <dgm:prSet phldrT="[Text]" custT="1"/>
      <dgm:spPr/>
      <dgm:t>
        <a:bodyPr/>
        <a:lstStyle/>
        <a:p>
          <a:r>
            <a:rPr lang="en-US" sz="3200" dirty="0" err="1" smtClean="0"/>
            <a:t>Planification</a:t>
          </a:r>
          <a:r>
            <a:rPr lang="en-US" sz="3200" dirty="0" smtClean="0"/>
            <a:t> et identification des </a:t>
          </a:r>
          <a:r>
            <a:rPr lang="en-US" sz="3200" dirty="0" err="1" smtClean="0"/>
            <a:t>risques</a:t>
          </a:r>
          <a:endParaRPr lang="en-US" sz="3200" dirty="0"/>
        </a:p>
      </dgm:t>
    </dgm:pt>
    <dgm:pt modelId="{359B646E-D425-42F7-84A8-615E14B44536}" type="parTrans" cxnId="{E2C1E258-36A2-4734-8299-6A9432D86A06}">
      <dgm:prSet/>
      <dgm:spPr/>
      <dgm:t>
        <a:bodyPr/>
        <a:lstStyle/>
        <a:p>
          <a:endParaRPr lang="en-US"/>
        </a:p>
      </dgm:t>
    </dgm:pt>
    <dgm:pt modelId="{B2169956-6F44-4968-8294-FF35742F6898}" type="sibTrans" cxnId="{E2C1E258-36A2-4734-8299-6A9432D86A06}">
      <dgm:prSet/>
      <dgm:spPr/>
      <dgm:t>
        <a:bodyPr/>
        <a:lstStyle/>
        <a:p>
          <a:endParaRPr lang="en-US"/>
        </a:p>
      </dgm:t>
    </dgm:pt>
    <dgm:pt modelId="{06206612-70B5-43BA-B752-7C94BB80C494}">
      <dgm:prSet phldrT="[Text]" custT="1"/>
      <dgm:spPr/>
      <dgm:t>
        <a:bodyPr/>
        <a:lstStyle/>
        <a:p>
          <a:r>
            <a:rPr lang="en-US" sz="3200" dirty="0" err="1" smtClean="0"/>
            <a:t>Gestion</a:t>
          </a:r>
          <a:r>
            <a:rPr lang="en-US" sz="3200" dirty="0" smtClean="0"/>
            <a:t> de </a:t>
          </a:r>
          <a:r>
            <a:rPr lang="en-US" sz="3200" dirty="0" err="1" smtClean="0"/>
            <a:t>crise</a:t>
          </a:r>
          <a:endParaRPr lang="en-US" sz="3200" dirty="0"/>
        </a:p>
      </dgm:t>
    </dgm:pt>
    <dgm:pt modelId="{6EDE01A0-417A-462E-B076-A995DB84D441}" type="parTrans" cxnId="{7FAE4550-B33A-4D76-B931-292A4020D424}">
      <dgm:prSet/>
      <dgm:spPr/>
      <dgm:t>
        <a:bodyPr/>
        <a:lstStyle/>
        <a:p>
          <a:endParaRPr lang="en-US"/>
        </a:p>
      </dgm:t>
    </dgm:pt>
    <dgm:pt modelId="{CF196A78-5683-4E3C-9DDF-8D9A6AE4FC4F}" type="sibTrans" cxnId="{7FAE4550-B33A-4D76-B931-292A4020D424}">
      <dgm:prSet/>
      <dgm:spPr/>
      <dgm:t>
        <a:bodyPr/>
        <a:lstStyle/>
        <a:p>
          <a:endParaRPr lang="en-US"/>
        </a:p>
      </dgm:t>
    </dgm:pt>
    <dgm:pt modelId="{0DE72DD9-D894-4136-A6FE-A5939D47C258}">
      <dgm:prSet phldrT="[Text]" custT="1"/>
      <dgm:spPr/>
      <dgm:t>
        <a:bodyPr/>
        <a:lstStyle/>
        <a:p>
          <a:r>
            <a:rPr lang="en-US" sz="3200" dirty="0" err="1" smtClean="0"/>
            <a:t>Rétablissement</a:t>
          </a:r>
          <a:endParaRPr lang="en-US" sz="3200" dirty="0"/>
        </a:p>
      </dgm:t>
    </dgm:pt>
    <dgm:pt modelId="{A6E51C32-4C95-4EE9-88B4-AB1B81F456FD}" type="parTrans" cxnId="{B8ECF161-7696-42BF-BAFC-4A34666495F8}">
      <dgm:prSet/>
      <dgm:spPr/>
      <dgm:t>
        <a:bodyPr/>
        <a:lstStyle/>
        <a:p>
          <a:endParaRPr lang="en-US"/>
        </a:p>
      </dgm:t>
    </dgm:pt>
    <dgm:pt modelId="{94454F37-141C-499C-AE70-3AC610A841AE}" type="sibTrans" cxnId="{B8ECF161-7696-42BF-BAFC-4A34666495F8}">
      <dgm:prSet/>
      <dgm:spPr/>
      <dgm:t>
        <a:bodyPr/>
        <a:lstStyle/>
        <a:p>
          <a:endParaRPr lang="en-US"/>
        </a:p>
      </dgm:t>
    </dgm:pt>
    <dgm:pt modelId="{ADF6E5C5-C38F-4E11-9E18-EB671ED281D5}">
      <dgm:prSet phldrT="[Text]" custT="1"/>
      <dgm:spPr/>
      <dgm:t>
        <a:bodyPr/>
        <a:lstStyle/>
        <a:p>
          <a:r>
            <a:rPr lang="en-US" sz="3200" dirty="0" err="1" smtClean="0"/>
            <a:t>Enseignements</a:t>
          </a:r>
          <a:endParaRPr lang="en-US" sz="3200" dirty="0"/>
        </a:p>
      </dgm:t>
    </dgm:pt>
    <dgm:pt modelId="{0D0CF458-3898-4F2F-AD7E-7359758E0EFA}" type="parTrans" cxnId="{E4B044A6-5446-489D-86BD-EB0E6DB469D0}">
      <dgm:prSet/>
      <dgm:spPr/>
      <dgm:t>
        <a:bodyPr/>
        <a:lstStyle/>
        <a:p>
          <a:endParaRPr lang="en-US"/>
        </a:p>
      </dgm:t>
    </dgm:pt>
    <dgm:pt modelId="{62BBF459-58A3-46CE-8488-FEC1A17727A9}" type="sibTrans" cxnId="{E4B044A6-5446-489D-86BD-EB0E6DB469D0}">
      <dgm:prSet/>
      <dgm:spPr/>
      <dgm:t>
        <a:bodyPr/>
        <a:lstStyle/>
        <a:p>
          <a:endParaRPr lang="en-US"/>
        </a:p>
      </dgm:t>
    </dgm:pt>
    <dgm:pt modelId="{6FFAACFB-2767-4A9B-A5E1-8C41B8B3E8E1}" type="pres">
      <dgm:prSet presAssocID="{F5A58462-E9DA-4332-B2E8-36C86B318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545C20-35CC-424D-BBF9-6D15CCB03100}" type="pres">
      <dgm:prSet presAssocID="{F5A58462-E9DA-4332-B2E8-36C86B318079}" presName="cycle" presStyleCnt="0"/>
      <dgm:spPr/>
      <dgm:t>
        <a:bodyPr/>
        <a:lstStyle/>
        <a:p>
          <a:endParaRPr lang="fr-FR"/>
        </a:p>
      </dgm:t>
    </dgm:pt>
    <dgm:pt modelId="{39EDF6AD-FD6B-4708-B4B6-1DFC62BEED8B}" type="pres">
      <dgm:prSet presAssocID="{422C9511-AC95-432A-A0E0-B57263D8B37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C9EDD-EAFA-4285-9E1A-F2342159C23F}" type="pres">
      <dgm:prSet presAssocID="{B2169956-6F44-4968-8294-FF35742F6898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143CC165-7BB7-4FBC-B03A-63AE2840DEE6}" type="pres">
      <dgm:prSet presAssocID="{06206612-70B5-43BA-B752-7C94BB80C494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4926E7-41F5-4999-B726-7E2E5ECBE62D}" type="pres">
      <dgm:prSet presAssocID="{0DE72DD9-D894-4136-A6FE-A5939D47C25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6F6FF-0D23-435D-85F5-B52BE5824757}" type="pres">
      <dgm:prSet presAssocID="{ADF6E5C5-C38F-4E11-9E18-EB671ED281D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AE4550-B33A-4D76-B931-292A4020D424}" srcId="{F5A58462-E9DA-4332-B2E8-36C86B318079}" destId="{06206612-70B5-43BA-B752-7C94BB80C494}" srcOrd="1" destOrd="0" parTransId="{6EDE01A0-417A-462E-B076-A995DB84D441}" sibTransId="{CF196A78-5683-4E3C-9DDF-8D9A6AE4FC4F}"/>
    <dgm:cxn modelId="{E2C1E258-36A2-4734-8299-6A9432D86A06}" srcId="{F5A58462-E9DA-4332-B2E8-36C86B318079}" destId="{422C9511-AC95-432A-A0E0-B57263D8B37F}" srcOrd="0" destOrd="0" parTransId="{359B646E-D425-42F7-84A8-615E14B44536}" sibTransId="{B2169956-6F44-4968-8294-FF35742F6898}"/>
    <dgm:cxn modelId="{0ACFA927-EB29-46C6-85CD-DA6339280756}" type="presOf" srcId="{06206612-70B5-43BA-B752-7C94BB80C494}" destId="{143CC165-7BB7-4FBC-B03A-63AE2840DEE6}" srcOrd="0" destOrd="0" presId="urn:microsoft.com/office/officeart/2005/8/layout/cycle3"/>
    <dgm:cxn modelId="{2C322B31-D71A-4C6A-AE64-5E77C9B36CB7}" type="presOf" srcId="{ADF6E5C5-C38F-4E11-9E18-EB671ED281D5}" destId="{7FE6F6FF-0D23-435D-85F5-B52BE5824757}" srcOrd="0" destOrd="0" presId="urn:microsoft.com/office/officeart/2005/8/layout/cycle3"/>
    <dgm:cxn modelId="{E4B044A6-5446-489D-86BD-EB0E6DB469D0}" srcId="{F5A58462-E9DA-4332-B2E8-36C86B318079}" destId="{ADF6E5C5-C38F-4E11-9E18-EB671ED281D5}" srcOrd="3" destOrd="0" parTransId="{0D0CF458-3898-4F2F-AD7E-7359758E0EFA}" sibTransId="{62BBF459-58A3-46CE-8488-FEC1A17727A9}"/>
    <dgm:cxn modelId="{6EAF967B-0671-4F71-98FF-3A01C389ADDF}" type="presOf" srcId="{0DE72DD9-D894-4136-A6FE-A5939D47C258}" destId="{DA4926E7-41F5-4999-B726-7E2E5ECBE62D}" srcOrd="0" destOrd="0" presId="urn:microsoft.com/office/officeart/2005/8/layout/cycle3"/>
    <dgm:cxn modelId="{22CE07DF-BD36-4F56-B601-3A896327B759}" type="presOf" srcId="{B2169956-6F44-4968-8294-FF35742F6898}" destId="{946C9EDD-EAFA-4285-9E1A-F2342159C23F}" srcOrd="0" destOrd="0" presId="urn:microsoft.com/office/officeart/2005/8/layout/cycle3"/>
    <dgm:cxn modelId="{9D4DCB33-4C68-4EF5-8818-2A90ED45EEEF}" type="presOf" srcId="{F5A58462-E9DA-4332-B2E8-36C86B318079}" destId="{6FFAACFB-2767-4A9B-A5E1-8C41B8B3E8E1}" srcOrd="0" destOrd="0" presId="urn:microsoft.com/office/officeart/2005/8/layout/cycle3"/>
    <dgm:cxn modelId="{B8ECF161-7696-42BF-BAFC-4A34666495F8}" srcId="{F5A58462-E9DA-4332-B2E8-36C86B318079}" destId="{0DE72DD9-D894-4136-A6FE-A5939D47C258}" srcOrd="2" destOrd="0" parTransId="{A6E51C32-4C95-4EE9-88B4-AB1B81F456FD}" sibTransId="{94454F37-141C-499C-AE70-3AC610A841AE}"/>
    <dgm:cxn modelId="{ECFC0162-3849-4B7D-9DE6-55FF218294CF}" type="presOf" srcId="{422C9511-AC95-432A-A0E0-B57263D8B37F}" destId="{39EDF6AD-FD6B-4708-B4B6-1DFC62BEED8B}" srcOrd="0" destOrd="0" presId="urn:microsoft.com/office/officeart/2005/8/layout/cycle3"/>
    <dgm:cxn modelId="{005CEA68-C257-4A6F-8588-BB9296014EFA}" type="presParOf" srcId="{6FFAACFB-2767-4A9B-A5E1-8C41B8B3E8E1}" destId="{FE545C20-35CC-424D-BBF9-6D15CCB03100}" srcOrd="0" destOrd="0" presId="urn:microsoft.com/office/officeart/2005/8/layout/cycle3"/>
    <dgm:cxn modelId="{00F984F7-3631-4BFF-9351-CAD7FCE24C8B}" type="presParOf" srcId="{FE545C20-35CC-424D-BBF9-6D15CCB03100}" destId="{39EDF6AD-FD6B-4708-B4B6-1DFC62BEED8B}" srcOrd="0" destOrd="0" presId="urn:microsoft.com/office/officeart/2005/8/layout/cycle3"/>
    <dgm:cxn modelId="{401C9E9C-CA6F-4364-86A1-511661B9BC5C}" type="presParOf" srcId="{FE545C20-35CC-424D-BBF9-6D15CCB03100}" destId="{946C9EDD-EAFA-4285-9E1A-F2342159C23F}" srcOrd="1" destOrd="0" presId="urn:microsoft.com/office/officeart/2005/8/layout/cycle3"/>
    <dgm:cxn modelId="{66A6D30D-B5F9-4202-8CC3-2316F9196DF7}" type="presParOf" srcId="{FE545C20-35CC-424D-BBF9-6D15CCB03100}" destId="{143CC165-7BB7-4FBC-B03A-63AE2840DEE6}" srcOrd="2" destOrd="0" presId="urn:microsoft.com/office/officeart/2005/8/layout/cycle3"/>
    <dgm:cxn modelId="{53A7FC45-B241-46D2-89E0-40CCD71EF00D}" type="presParOf" srcId="{FE545C20-35CC-424D-BBF9-6D15CCB03100}" destId="{DA4926E7-41F5-4999-B726-7E2E5ECBE62D}" srcOrd="3" destOrd="0" presId="urn:microsoft.com/office/officeart/2005/8/layout/cycle3"/>
    <dgm:cxn modelId="{0EDF300D-42D0-400E-B59E-35FC79602FD9}" type="presParOf" srcId="{FE545C20-35CC-424D-BBF9-6D15CCB03100}" destId="{7FE6F6FF-0D23-435D-85F5-B52BE582475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B72EA-887A-9A48-855D-B44BFEBFCEB6}" type="doc">
      <dgm:prSet loTypeId="urn:microsoft.com/office/officeart/2005/8/layout/matrix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2DE28A7-542A-814C-84B1-F65430041F64}">
      <dgm:prSet phldrT="[Texte]"/>
      <dgm:spPr/>
      <dgm:t>
        <a:bodyPr/>
        <a:lstStyle/>
        <a:p>
          <a:r>
            <a:rPr lang="fr-FR" dirty="0" smtClean="0"/>
            <a:t>Forces</a:t>
          </a:r>
          <a:endParaRPr lang="fr-FR" dirty="0"/>
        </a:p>
      </dgm:t>
    </dgm:pt>
    <dgm:pt modelId="{95B2DDA4-6F18-D34B-933B-561243C64D11}" type="parTrans" cxnId="{6EB18C55-7DE8-534D-B53F-30CD7295BD05}">
      <dgm:prSet/>
      <dgm:spPr/>
      <dgm:t>
        <a:bodyPr/>
        <a:lstStyle/>
        <a:p>
          <a:endParaRPr lang="fr-FR"/>
        </a:p>
      </dgm:t>
    </dgm:pt>
    <dgm:pt modelId="{4F1ED2D3-3020-3C44-97B0-ACEF4A6F85B2}" type="sibTrans" cxnId="{6EB18C55-7DE8-534D-B53F-30CD7295BD05}">
      <dgm:prSet/>
      <dgm:spPr/>
      <dgm:t>
        <a:bodyPr/>
        <a:lstStyle/>
        <a:p>
          <a:endParaRPr lang="fr-FR"/>
        </a:p>
      </dgm:t>
    </dgm:pt>
    <dgm:pt modelId="{EFBA1355-9409-6347-A520-389BE03929AE}">
      <dgm:prSet phldrT="[Texte]"/>
      <dgm:spPr/>
      <dgm:t>
        <a:bodyPr/>
        <a:lstStyle/>
        <a:p>
          <a:r>
            <a:rPr lang="fr-FR" dirty="0" smtClean="0"/>
            <a:t>Faiblesses</a:t>
          </a:r>
          <a:endParaRPr lang="fr-FR" dirty="0"/>
        </a:p>
      </dgm:t>
    </dgm:pt>
    <dgm:pt modelId="{54D9598D-447F-2642-BBF5-59409BB50256}" type="parTrans" cxnId="{55418B70-334D-6B45-81A6-4829556D0C6D}">
      <dgm:prSet/>
      <dgm:spPr/>
      <dgm:t>
        <a:bodyPr/>
        <a:lstStyle/>
        <a:p>
          <a:endParaRPr lang="fr-FR"/>
        </a:p>
      </dgm:t>
    </dgm:pt>
    <dgm:pt modelId="{82BF81A3-9C7C-D04F-8A1E-890B7565BD2E}" type="sibTrans" cxnId="{55418B70-334D-6B45-81A6-4829556D0C6D}">
      <dgm:prSet/>
      <dgm:spPr/>
      <dgm:t>
        <a:bodyPr/>
        <a:lstStyle/>
        <a:p>
          <a:endParaRPr lang="fr-FR"/>
        </a:p>
      </dgm:t>
    </dgm:pt>
    <dgm:pt modelId="{654D2A6F-7FFC-5D42-9504-0129BB708F26}">
      <dgm:prSet phldrT="[Texte]"/>
      <dgm:spPr/>
      <dgm:t>
        <a:bodyPr/>
        <a:lstStyle/>
        <a:p>
          <a:r>
            <a:rPr lang="fr-FR" dirty="0" smtClean="0"/>
            <a:t>Ressources et opportunités</a:t>
          </a:r>
          <a:endParaRPr lang="fr-FR" dirty="0"/>
        </a:p>
      </dgm:t>
    </dgm:pt>
    <dgm:pt modelId="{64C18F3B-F7F3-BD45-9DFC-FAA28E9E379C}" type="parTrans" cxnId="{DFEDDA37-3481-8D4A-A99B-F5361F00431B}">
      <dgm:prSet/>
      <dgm:spPr/>
      <dgm:t>
        <a:bodyPr/>
        <a:lstStyle/>
        <a:p>
          <a:endParaRPr lang="fr-FR"/>
        </a:p>
      </dgm:t>
    </dgm:pt>
    <dgm:pt modelId="{D7280CF3-2685-C349-A2D3-8BF5C6063C28}" type="sibTrans" cxnId="{DFEDDA37-3481-8D4A-A99B-F5361F00431B}">
      <dgm:prSet/>
      <dgm:spPr/>
      <dgm:t>
        <a:bodyPr/>
        <a:lstStyle/>
        <a:p>
          <a:endParaRPr lang="fr-FR"/>
        </a:p>
      </dgm:t>
    </dgm:pt>
    <dgm:pt modelId="{C97D5EF2-78EC-B642-A8AF-A713CD128F2D}">
      <dgm:prSet phldrT="[Texte]"/>
      <dgm:spPr/>
      <dgm:t>
        <a:bodyPr/>
        <a:lstStyle/>
        <a:p>
          <a:r>
            <a:rPr lang="fr-FR" dirty="0" smtClean="0"/>
            <a:t>Menaces </a:t>
          </a:r>
        </a:p>
        <a:p>
          <a:r>
            <a:rPr lang="fr-FR" dirty="0" smtClean="0"/>
            <a:t>et difficultés</a:t>
          </a:r>
          <a:endParaRPr lang="fr-FR" dirty="0"/>
        </a:p>
      </dgm:t>
    </dgm:pt>
    <dgm:pt modelId="{BF2ABA9E-C74B-AA4F-BDBB-97089B03CFD1}" type="parTrans" cxnId="{77A30C02-1E0F-8F4D-A8A2-DE40293DF946}">
      <dgm:prSet/>
      <dgm:spPr/>
      <dgm:t>
        <a:bodyPr/>
        <a:lstStyle/>
        <a:p>
          <a:endParaRPr lang="fr-FR"/>
        </a:p>
      </dgm:t>
    </dgm:pt>
    <dgm:pt modelId="{18A97F1A-73BB-5040-951E-7C2480D5CF6A}" type="sibTrans" cxnId="{77A30C02-1E0F-8F4D-A8A2-DE40293DF946}">
      <dgm:prSet/>
      <dgm:spPr/>
      <dgm:t>
        <a:bodyPr/>
        <a:lstStyle/>
        <a:p>
          <a:endParaRPr lang="fr-FR"/>
        </a:p>
      </dgm:t>
    </dgm:pt>
    <dgm:pt modelId="{413A83FB-7D9D-1749-BE4B-0AF4593FBD14}" type="pres">
      <dgm:prSet presAssocID="{C30B72EA-887A-9A48-855D-B44BFEBFCE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598A90-2C85-8F48-A221-52A8E3DB3F7A}" type="pres">
      <dgm:prSet presAssocID="{C30B72EA-887A-9A48-855D-B44BFEBFCEB6}" presName="diamond" presStyleLbl="bgShp" presStyleIdx="0" presStyleCnt="1"/>
      <dgm:spPr/>
    </dgm:pt>
    <dgm:pt modelId="{21170E59-4272-CF48-A9FD-CCFCB93C9EDC}" type="pres">
      <dgm:prSet presAssocID="{C30B72EA-887A-9A48-855D-B44BFEBFCE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245CED-5B2E-A54E-A7B2-E778384077F2}" type="pres">
      <dgm:prSet presAssocID="{C30B72EA-887A-9A48-855D-B44BFEBFCE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0699B1-2A4C-4944-9309-470A305E96E8}" type="pres">
      <dgm:prSet presAssocID="{C30B72EA-887A-9A48-855D-B44BFEBFCEB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FF80E1-FC4D-B746-B6CA-5EE53BDB3365}" type="pres">
      <dgm:prSet presAssocID="{C30B72EA-887A-9A48-855D-B44BFEBFCE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B18C55-7DE8-534D-B53F-30CD7295BD05}" srcId="{C30B72EA-887A-9A48-855D-B44BFEBFCEB6}" destId="{72DE28A7-542A-814C-84B1-F65430041F64}" srcOrd="0" destOrd="0" parTransId="{95B2DDA4-6F18-D34B-933B-561243C64D11}" sibTransId="{4F1ED2D3-3020-3C44-97B0-ACEF4A6F85B2}"/>
    <dgm:cxn modelId="{4238BD02-FB29-9345-8F7F-FAD228195E35}" type="presOf" srcId="{654D2A6F-7FFC-5D42-9504-0129BB708F26}" destId="{140699B1-2A4C-4944-9309-470A305E96E8}" srcOrd="0" destOrd="0" presId="urn:microsoft.com/office/officeart/2005/8/layout/matrix3"/>
    <dgm:cxn modelId="{DFEDDA37-3481-8D4A-A99B-F5361F00431B}" srcId="{C30B72EA-887A-9A48-855D-B44BFEBFCEB6}" destId="{654D2A6F-7FFC-5D42-9504-0129BB708F26}" srcOrd="2" destOrd="0" parTransId="{64C18F3B-F7F3-BD45-9DFC-FAA28E9E379C}" sibTransId="{D7280CF3-2685-C349-A2D3-8BF5C6063C28}"/>
    <dgm:cxn modelId="{331ECFCF-AE2B-AD49-A216-978501896C84}" type="presOf" srcId="{72DE28A7-542A-814C-84B1-F65430041F64}" destId="{21170E59-4272-CF48-A9FD-CCFCB93C9EDC}" srcOrd="0" destOrd="0" presId="urn:microsoft.com/office/officeart/2005/8/layout/matrix3"/>
    <dgm:cxn modelId="{55418B70-334D-6B45-81A6-4829556D0C6D}" srcId="{C30B72EA-887A-9A48-855D-B44BFEBFCEB6}" destId="{EFBA1355-9409-6347-A520-389BE03929AE}" srcOrd="1" destOrd="0" parTransId="{54D9598D-447F-2642-BBF5-59409BB50256}" sibTransId="{82BF81A3-9C7C-D04F-8A1E-890B7565BD2E}"/>
    <dgm:cxn modelId="{77A30C02-1E0F-8F4D-A8A2-DE40293DF946}" srcId="{C30B72EA-887A-9A48-855D-B44BFEBFCEB6}" destId="{C97D5EF2-78EC-B642-A8AF-A713CD128F2D}" srcOrd="3" destOrd="0" parTransId="{BF2ABA9E-C74B-AA4F-BDBB-97089B03CFD1}" sibTransId="{18A97F1A-73BB-5040-951E-7C2480D5CF6A}"/>
    <dgm:cxn modelId="{185C23E7-7CB9-5349-91FE-946639A624F2}" type="presOf" srcId="{C30B72EA-887A-9A48-855D-B44BFEBFCEB6}" destId="{413A83FB-7D9D-1749-BE4B-0AF4593FBD14}" srcOrd="0" destOrd="0" presId="urn:microsoft.com/office/officeart/2005/8/layout/matrix3"/>
    <dgm:cxn modelId="{312627AE-3E15-AA48-8C0A-2EE6B8BF399C}" type="presOf" srcId="{C97D5EF2-78EC-B642-A8AF-A713CD128F2D}" destId="{14FF80E1-FC4D-B746-B6CA-5EE53BDB3365}" srcOrd="0" destOrd="0" presId="urn:microsoft.com/office/officeart/2005/8/layout/matrix3"/>
    <dgm:cxn modelId="{72AEB35D-EEB1-F343-A6AC-868D9285FC76}" type="presOf" srcId="{EFBA1355-9409-6347-A520-389BE03929AE}" destId="{A4245CED-5B2E-A54E-A7B2-E778384077F2}" srcOrd="0" destOrd="0" presId="urn:microsoft.com/office/officeart/2005/8/layout/matrix3"/>
    <dgm:cxn modelId="{9DA9A146-E61E-A940-8515-232E6E679976}" type="presParOf" srcId="{413A83FB-7D9D-1749-BE4B-0AF4593FBD14}" destId="{04598A90-2C85-8F48-A221-52A8E3DB3F7A}" srcOrd="0" destOrd="0" presId="urn:microsoft.com/office/officeart/2005/8/layout/matrix3"/>
    <dgm:cxn modelId="{2223C5E2-2FEA-D343-B07A-355E2A405C66}" type="presParOf" srcId="{413A83FB-7D9D-1749-BE4B-0AF4593FBD14}" destId="{21170E59-4272-CF48-A9FD-CCFCB93C9EDC}" srcOrd="1" destOrd="0" presId="urn:microsoft.com/office/officeart/2005/8/layout/matrix3"/>
    <dgm:cxn modelId="{80D5149C-C123-EE4E-98D0-2C56678E948A}" type="presParOf" srcId="{413A83FB-7D9D-1749-BE4B-0AF4593FBD14}" destId="{A4245CED-5B2E-A54E-A7B2-E778384077F2}" srcOrd="2" destOrd="0" presId="urn:microsoft.com/office/officeart/2005/8/layout/matrix3"/>
    <dgm:cxn modelId="{8C8D1683-31EC-0B4E-AEFB-447DE5AEB65B}" type="presParOf" srcId="{413A83FB-7D9D-1749-BE4B-0AF4593FBD14}" destId="{140699B1-2A4C-4944-9309-470A305E96E8}" srcOrd="3" destOrd="0" presId="urn:microsoft.com/office/officeart/2005/8/layout/matrix3"/>
    <dgm:cxn modelId="{0FBD3EA9-780A-6649-82AB-A2AF50E9D2F3}" type="presParOf" srcId="{413A83FB-7D9D-1749-BE4B-0AF4593FBD14}" destId="{14FF80E1-FC4D-B746-B6CA-5EE53BDB33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C9EDD-EAFA-4285-9E1A-F2342159C23F}">
      <dsp:nvSpPr>
        <dsp:cNvPr id="0" name=""/>
        <dsp:cNvSpPr/>
      </dsp:nvSpPr>
      <dsp:spPr>
        <a:xfrm>
          <a:off x="3474888" y="-149317"/>
          <a:ext cx="5042197" cy="5042197"/>
        </a:xfrm>
        <a:prstGeom prst="circularArrow">
          <a:avLst>
            <a:gd name="adj1" fmla="val 4668"/>
            <a:gd name="adj2" fmla="val 272909"/>
            <a:gd name="adj3" fmla="val 12777795"/>
            <a:gd name="adj4" fmla="val 18067598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DF6AD-FD6B-4708-B4B6-1DFC62BEED8B}">
      <dsp:nvSpPr>
        <dsp:cNvPr id="0" name=""/>
        <dsp:cNvSpPr/>
      </dsp:nvSpPr>
      <dsp:spPr>
        <a:xfrm>
          <a:off x="4294977" y="1248"/>
          <a:ext cx="3402019" cy="1701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Planification</a:t>
          </a:r>
          <a:r>
            <a:rPr lang="en-US" sz="3200" kern="1200" dirty="0" smtClean="0"/>
            <a:t> et identification des </a:t>
          </a:r>
          <a:r>
            <a:rPr lang="en-US" sz="3200" kern="1200" dirty="0" err="1" smtClean="0"/>
            <a:t>risques</a:t>
          </a:r>
          <a:endParaRPr lang="en-US" sz="3200" kern="1200" dirty="0"/>
        </a:p>
      </dsp:txBody>
      <dsp:txXfrm>
        <a:off x="4378013" y="84284"/>
        <a:ext cx="3235947" cy="1534937"/>
      </dsp:txXfrm>
    </dsp:sp>
    <dsp:sp modelId="{143CC165-7BB7-4FBC-B03A-63AE2840DEE6}">
      <dsp:nvSpPr>
        <dsp:cNvPr id="0" name=""/>
        <dsp:cNvSpPr/>
      </dsp:nvSpPr>
      <dsp:spPr>
        <a:xfrm>
          <a:off x="6105460" y="1811732"/>
          <a:ext cx="3402019" cy="17010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Gestion</a:t>
          </a:r>
          <a:r>
            <a:rPr lang="en-US" sz="3200" kern="1200" dirty="0" smtClean="0"/>
            <a:t> de </a:t>
          </a:r>
          <a:r>
            <a:rPr lang="en-US" sz="3200" kern="1200" dirty="0" err="1" smtClean="0"/>
            <a:t>crise</a:t>
          </a:r>
          <a:endParaRPr lang="en-US" sz="3200" kern="1200" dirty="0"/>
        </a:p>
      </dsp:txBody>
      <dsp:txXfrm>
        <a:off x="6188496" y="1894768"/>
        <a:ext cx="3235947" cy="1534937"/>
      </dsp:txXfrm>
    </dsp:sp>
    <dsp:sp modelId="{DA4926E7-41F5-4999-B726-7E2E5ECBE62D}">
      <dsp:nvSpPr>
        <dsp:cNvPr id="0" name=""/>
        <dsp:cNvSpPr/>
      </dsp:nvSpPr>
      <dsp:spPr>
        <a:xfrm>
          <a:off x="4294977" y="3622216"/>
          <a:ext cx="3402019" cy="1701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Rétablissement</a:t>
          </a:r>
          <a:endParaRPr lang="en-US" sz="3200" kern="1200" dirty="0"/>
        </a:p>
      </dsp:txBody>
      <dsp:txXfrm>
        <a:off x="4378013" y="3705252"/>
        <a:ext cx="3235947" cy="1534937"/>
      </dsp:txXfrm>
    </dsp:sp>
    <dsp:sp modelId="{7FE6F6FF-0D23-435D-85F5-B52BE5824757}">
      <dsp:nvSpPr>
        <dsp:cNvPr id="0" name=""/>
        <dsp:cNvSpPr/>
      </dsp:nvSpPr>
      <dsp:spPr>
        <a:xfrm>
          <a:off x="2484493" y="1811732"/>
          <a:ext cx="3402019" cy="1701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Enseignements</a:t>
          </a:r>
          <a:endParaRPr lang="en-US" sz="3200" kern="1200" dirty="0"/>
        </a:p>
      </dsp:txBody>
      <dsp:txXfrm>
        <a:off x="2567529" y="1894768"/>
        <a:ext cx="3235947" cy="1534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98A90-2C85-8F48-A221-52A8E3DB3F7A}">
      <dsp:nvSpPr>
        <dsp:cNvPr id="0" name=""/>
        <dsp:cNvSpPr/>
      </dsp:nvSpPr>
      <dsp:spPr>
        <a:xfrm>
          <a:off x="3802062" y="0"/>
          <a:ext cx="4365625" cy="43656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70E59-4272-CF48-A9FD-CCFCB93C9EDC}">
      <dsp:nvSpPr>
        <dsp:cNvPr id="0" name=""/>
        <dsp:cNvSpPr/>
      </dsp:nvSpPr>
      <dsp:spPr>
        <a:xfrm>
          <a:off x="4216796" y="414734"/>
          <a:ext cx="1702593" cy="17025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Forces</a:t>
          </a:r>
          <a:endParaRPr lang="fr-FR" sz="2000" kern="1200" dirty="0"/>
        </a:p>
      </dsp:txBody>
      <dsp:txXfrm>
        <a:off x="4299910" y="497848"/>
        <a:ext cx="1536365" cy="1536365"/>
      </dsp:txXfrm>
    </dsp:sp>
    <dsp:sp modelId="{A4245CED-5B2E-A54E-A7B2-E778384077F2}">
      <dsp:nvSpPr>
        <dsp:cNvPr id="0" name=""/>
        <dsp:cNvSpPr/>
      </dsp:nvSpPr>
      <dsp:spPr>
        <a:xfrm>
          <a:off x="6050359" y="414734"/>
          <a:ext cx="1702593" cy="17025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Faiblesses</a:t>
          </a:r>
          <a:endParaRPr lang="fr-FR" sz="2000" kern="1200" dirty="0"/>
        </a:p>
      </dsp:txBody>
      <dsp:txXfrm>
        <a:off x="6133473" y="497848"/>
        <a:ext cx="1536365" cy="1536365"/>
      </dsp:txXfrm>
    </dsp:sp>
    <dsp:sp modelId="{140699B1-2A4C-4944-9309-470A305E96E8}">
      <dsp:nvSpPr>
        <dsp:cNvPr id="0" name=""/>
        <dsp:cNvSpPr/>
      </dsp:nvSpPr>
      <dsp:spPr>
        <a:xfrm>
          <a:off x="4216796" y="2248296"/>
          <a:ext cx="1702593" cy="17025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Ressources et opportunités</a:t>
          </a:r>
          <a:endParaRPr lang="fr-FR" sz="2000" kern="1200" dirty="0"/>
        </a:p>
      </dsp:txBody>
      <dsp:txXfrm>
        <a:off x="4299910" y="2331410"/>
        <a:ext cx="1536365" cy="1536365"/>
      </dsp:txXfrm>
    </dsp:sp>
    <dsp:sp modelId="{14FF80E1-FC4D-B746-B6CA-5EE53BDB3365}">
      <dsp:nvSpPr>
        <dsp:cNvPr id="0" name=""/>
        <dsp:cNvSpPr/>
      </dsp:nvSpPr>
      <dsp:spPr>
        <a:xfrm>
          <a:off x="6050359" y="2248296"/>
          <a:ext cx="1702593" cy="17025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Menaces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et difficultés</a:t>
          </a:r>
          <a:endParaRPr lang="fr-FR" sz="2000" kern="1200" dirty="0"/>
        </a:p>
      </dsp:txBody>
      <dsp:txXfrm>
        <a:off x="6133473" y="2331410"/>
        <a:ext cx="1536365" cy="1536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591B-5AA4-4AD6-8A11-5D738DDF054D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C46A-888C-43E3-87F5-ADD09BEE88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98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C46A-888C-43E3-87F5-ADD09BEE88D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816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7511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601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100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290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947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27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05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109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686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42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242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21/10/19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443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9045" y="12839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865603"/>
            <a:ext cx="10515600" cy="293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9045" y="6180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432B-9F9D-4159-9BB4-6DCE9606103B}" type="datetimeFigureOut">
              <a:rPr lang="fr-BE" smtClean="0"/>
              <a:t>21/10/19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1445" y="61801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95C2-E4E8-4A57-9BE2-0ADCD144DEA0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-18309" y="1"/>
            <a:ext cx="12210309" cy="185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algn="l" defTabSz="41751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algn="l" defTabSz="41751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algn="l" defTabSz="4175125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algn="l" defTabSz="4175125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algn="l" defTabSz="4175125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8300"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6691312"/>
            <a:ext cx="12210309" cy="185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algn="l" defTabSz="41751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algn="l" defTabSz="41751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algn="l" defTabSz="4175125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algn="l" defTabSz="4175125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algn="l" defTabSz="4175125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8300">
              <a:latin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67" y="323785"/>
            <a:ext cx="1413831" cy="6130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33" y="326715"/>
            <a:ext cx="1445400" cy="701191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3839633" y="6653376"/>
            <a:ext cx="4512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smtClean="0">
                <a:solidFill>
                  <a:schemeClr val="bg1"/>
                </a:solidFill>
              </a:rPr>
              <a:t>www.spiral.ulg.ac.be</a:t>
            </a:r>
            <a:endParaRPr lang="fr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2125" y="2476499"/>
            <a:ext cx="10652125" cy="2111375"/>
          </a:xfrm>
        </p:spPr>
        <p:txBody>
          <a:bodyPr>
            <a:normAutofit fontScale="90000"/>
          </a:bodyPr>
          <a:lstStyle/>
          <a:p>
            <a:r>
              <a:rPr lang="fr-BE" sz="6700" b="1" dirty="0" smtClean="0"/>
              <a:t/>
            </a:r>
            <a:br>
              <a:rPr lang="fr-BE" sz="6700" b="1" dirty="0" smtClean="0"/>
            </a:br>
            <a:r>
              <a:rPr lang="fr-BE" sz="6700" b="1" dirty="0" smtClean="0"/>
              <a:t>Workshop: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l’implication des citoyens dans le </a:t>
            </a:r>
            <a:r>
              <a:rPr lang="fr-BE" b="1" dirty="0" smtClean="0"/>
              <a:t>cycle du risque</a:t>
            </a:r>
            <a:endParaRPr lang="fr-BE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0500" y="5202238"/>
            <a:ext cx="9001125" cy="1338262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Conférence PLANU.be</a:t>
            </a:r>
          </a:p>
          <a:p>
            <a:r>
              <a:rPr lang="fr-BE" dirty="0" smtClean="0"/>
              <a:t>Aline Thiry</a:t>
            </a:r>
          </a:p>
          <a:p>
            <a:r>
              <a:rPr lang="fr-BE" dirty="0" smtClean="0"/>
              <a:t>Catherine Fallon</a:t>
            </a:r>
          </a:p>
          <a:p>
            <a:r>
              <a:rPr lang="fr-BE" dirty="0" smtClean="0"/>
              <a:t>Sébastien Brunet</a:t>
            </a:r>
            <a:endParaRPr lang="fr-BE" dirty="0"/>
          </a:p>
        </p:txBody>
      </p:sp>
      <p:pic>
        <p:nvPicPr>
          <p:cNvPr id="5" name="Image 4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20" y="1036323"/>
            <a:ext cx="10515600" cy="1325563"/>
          </a:xfrm>
        </p:spPr>
        <p:txBody>
          <a:bodyPr/>
          <a:lstStyle/>
          <a:p>
            <a:r>
              <a:rPr lang="fr-BE" dirty="0" smtClean="0"/>
              <a:t>Tour de table final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208378"/>
            <a:ext cx="10515600" cy="2936578"/>
          </a:xfrm>
        </p:spPr>
        <p:txBody>
          <a:bodyPr/>
          <a:lstStyle/>
          <a:p>
            <a:pPr marL="457200" lvl="1" indent="0" algn="ctr">
              <a:buNone/>
            </a:pPr>
            <a:endParaRPr lang="fr-FR" dirty="0" smtClean="0"/>
          </a:p>
          <a:p>
            <a:pPr marL="457200" lvl="1" indent="0" algn="ctr">
              <a:buNone/>
            </a:pPr>
            <a:r>
              <a:rPr lang="fr-BE" sz="3600" b="1" dirty="0" smtClean="0"/>
              <a:t>Réflexions sur l’implication des citoyens dans le cycle du risque</a:t>
            </a:r>
          </a:p>
          <a:p>
            <a:pPr marL="457200" lvl="1" indent="0" algn="ctr">
              <a:buNone/>
            </a:pPr>
            <a:endParaRPr lang="fr-BE" sz="3600" b="1" dirty="0" smtClean="0"/>
          </a:p>
          <a:p>
            <a:pPr marL="457200" lvl="1" indent="0" algn="ctr">
              <a:buNone/>
            </a:pPr>
            <a:r>
              <a:rPr lang="fr-BE" sz="3600" dirty="0" smtClean="0"/>
              <a:t>10 minutes</a:t>
            </a:r>
            <a:endParaRPr lang="fr-BE" sz="3600" dirty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smtClean="0"/>
              <a:t>Merci pour votre participation !</a:t>
            </a:r>
            <a:endParaRPr lang="fr-FR" sz="4000" b="1" dirty="0"/>
          </a:p>
        </p:txBody>
      </p:sp>
      <p:pic>
        <p:nvPicPr>
          <p:cNvPr id="5" name="Image 4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316334"/>
            <a:ext cx="11033753" cy="5074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Cette activité est organisée par la centre de recherche SPIRAL de l’université de Liège.</a:t>
            </a:r>
          </a:p>
          <a:p>
            <a:pPr marL="0" indent="0">
              <a:buNone/>
            </a:pPr>
            <a:r>
              <a:rPr lang="fr-BE" dirty="0"/>
              <a:t>L</a:t>
            </a:r>
            <a:r>
              <a:rPr lang="fr-BE" dirty="0" smtClean="0"/>
              <a:t>es données de ce workshop seront utilisées dans le cadre de futures recherches</a:t>
            </a:r>
            <a:r>
              <a:rPr lang="fr-BE" dirty="0"/>
              <a:t> </a:t>
            </a:r>
            <a:r>
              <a:rPr lang="fr-BE" dirty="0" smtClean="0"/>
              <a:t>en respectant l’anonymat.</a:t>
            </a:r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000" dirty="0" smtClean="0"/>
              <a:t>Groupes de 4 personnes</a:t>
            </a:r>
            <a:endParaRPr lang="fr-BE" sz="4000" dirty="0"/>
          </a:p>
          <a:p>
            <a:pPr marL="0" indent="0" algn="ctr">
              <a:buNone/>
            </a:pPr>
            <a:r>
              <a:rPr lang="fr-BE" sz="4000" dirty="0" smtClean="0"/>
              <a:t>Division en groupes hétérogènes</a:t>
            </a:r>
          </a:p>
        </p:txBody>
      </p:sp>
      <p:pic>
        <p:nvPicPr>
          <p:cNvPr id="4" name="Image 4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  <p:pic>
        <p:nvPicPr>
          <p:cNvPr id="1026" name="Picture 2" descr="Attention : Modification temporaire du lieu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5" y="4112440"/>
            <a:ext cx="1457009" cy="13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tention : Modification temporaire du lieu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36" y="4112440"/>
            <a:ext cx="1457009" cy="13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3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8508"/>
            <a:ext cx="10515600" cy="1082237"/>
          </a:xfrm>
        </p:spPr>
        <p:txBody>
          <a:bodyPr/>
          <a:lstStyle/>
          <a:p>
            <a:r>
              <a:rPr lang="fr-BE" dirty="0" smtClean="0"/>
              <a:t>Tour de table: fonction + prénom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495"/>
            <a:ext cx="10515600" cy="3708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6600" dirty="0" smtClean="0"/>
          </a:p>
          <a:p>
            <a:pPr marL="0" indent="0" algn="ctr">
              <a:buNone/>
            </a:pPr>
            <a:r>
              <a:rPr lang="fr-BE" sz="6600" dirty="0" smtClean="0"/>
              <a:t>5 minutes</a:t>
            </a:r>
          </a:p>
          <a:p>
            <a:pPr marL="0" indent="0" algn="ctr">
              <a:buNone/>
            </a:pPr>
            <a:endParaRPr lang="fr-BE" sz="4400" dirty="0" smtClean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9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4924425"/>
            <a:ext cx="4135739" cy="15525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2514543"/>
            <a:ext cx="2778125" cy="35275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5" y="875711"/>
            <a:ext cx="6318250" cy="14553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675" y="5130800"/>
            <a:ext cx="4616450" cy="1157708"/>
          </a:xfrm>
          <a:prstGeom prst="rect">
            <a:avLst/>
          </a:prstGeom>
        </p:spPr>
      </p:pic>
      <p:pic>
        <p:nvPicPr>
          <p:cNvPr id="7" name="Image 6" descr="Capture d’écran 2019-08-28 à 13.37.4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400" y="2971800"/>
            <a:ext cx="3657600" cy="19698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624" y="1457326"/>
            <a:ext cx="2154113" cy="2035174"/>
          </a:xfrm>
          <a:prstGeom prst="rect">
            <a:avLst/>
          </a:prstGeom>
        </p:spPr>
      </p:pic>
      <p:pic>
        <p:nvPicPr>
          <p:cNvPr id="11" name="Image 10" descr="j01790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3590925"/>
            <a:ext cx="1841500" cy="1227667"/>
          </a:xfrm>
          <a:prstGeom prst="rect">
            <a:avLst/>
          </a:prstGeom>
        </p:spPr>
      </p:pic>
      <p:pic>
        <p:nvPicPr>
          <p:cNvPr id="13" name="Picture 3" descr="Capture d’écran 2015-03-06 à 10.05.2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754" y="881063"/>
            <a:ext cx="2134246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02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947089"/>
            <a:ext cx="10515600" cy="1325563"/>
          </a:xfrm>
        </p:spPr>
        <p:txBody>
          <a:bodyPr/>
          <a:lstStyle/>
          <a:p>
            <a:r>
              <a:rPr lang="fr-BE" dirty="0" smtClean="0"/>
              <a:t>Exercice 1: les enjeux de l’implication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263"/>
            <a:ext cx="10515600" cy="379691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r-BE" b="1" dirty="0" smtClean="0"/>
          </a:p>
          <a:p>
            <a:pPr marL="0" indent="0" algn="ctr">
              <a:buNone/>
            </a:pPr>
            <a:r>
              <a:rPr lang="fr-BE" b="1" i="1" dirty="0" smtClean="0"/>
              <a:t>Quels sont les possibilités et les </a:t>
            </a:r>
            <a:r>
              <a:rPr lang="fr-FR" b="1" i="1" dirty="0" smtClean="0"/>
              <a:t>enjeux </a:t>
            </a:r>
            <a:r>
              <a:rPr lang="fr-FR" b="1" i="1" dirty="0"/>
              <a:t>de </a:t>
            </a:r>
            <a:r>
              <a:rPr lang="fr-FR" b="1" i="1" dirty="0" smtClean="0"/>
              <a:t>l’implication </a:t>
            </a:r>
            <a:r>
              <a:rPr lang="fr-FR" b="1" i="1" dirty="0"/>
              <a:t>des </a:t>
            </a:r>
            <a:r>
              <a:rPr lang="fr-FR" b="1" i="1" dirty="0" smtClean="0"/>
              <a:t>citoyens </a:t>
            </a:r>
            <a:r>
              <a:rPr lang="fr-FR" b="1" i="1" dirty="0"/>
              <a:t>aux différentes étapes du cycle du </a:t>
            </a:r>
            <a:r>
              <a:rPr lang="fr-FR" b="1" i="1" dirty="0" smtClean="0"/>
              <a:t>risque?</a:t>
            </a:r>
          </a:p>
          <a:p>
            <a:pPr marL="0" indent="0" algn="ctr">
              <a:buNone/>
            </a:pPr>
            <a:endParaRPr lang="fr-FR" b="1" i="1" dirty="0" smtClean="0"/>
          </a:p>
          <a:p>
            <a:pPr marL="0" indent="0" algn="ctr">
              <a:buNone/>
            </a:pPr>
            <a:r>
              <a:rPr lang="fr-FR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Soyez créatifs/imaginez ! </a:t>
            </a:r>
          </a:p>
          <a:p>
            <a:pPr marL="0" indent="0">
              <a:buNone/>
            </a:pPr>
            <a:endParaRPr lang="fr-B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Brainstorming et écrire </a:t>
            </a:r>
            <a:r>
              <a:rPr lang="fr-FR" dirty="0" smtClean="0"/>
              <a:t>sur: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des post-</a:t>
            </a:r>
            <a:r>
              <a:rPr lang="fr-FR" dirty="0" err="1"/>
              <a:t>its</a:t>
            </a:r>
            <a:r>
              <a:rPr lang="fr-FR" dirty="0"/>
              <a:t> rouges </a:t>
            </a:r>
            <a:r>
              <a:rPr lang="fr-FR" dirty="0" smtClean="0"/>
              <a:t>= les difficultés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sur </a:t>
            </a:r>
            <a:r>
              <a:rPr lang="fr-FR" dirty="0"/>
              <a:t>les post-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smtClean="0"/>
              <a:t>verts</a:t>
            </a:r>
            <a:r>
              <a:rPr lang="fr-FR" dirty="0"/>
              <a:t> </a:t>
            </a:r>
            <a:r>
              <a:rPr lang="fr-FR" dirty="0" smtClean="0"/>
              <a:t>= les </a:t>
            </a:r>
            <a:r>
              <a:rPr lang="fr-FR" dirty="0"/>
              <a:t>aspects positifs de la participation des citoyens 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BE" dirty="0"/>
          </a:p>
          <a:p>
            <a:pPr marL="457200" lvl="1" indent="0" algn="ctr">
              <a:buNone/>
            </a:pPr>
            <a:r>
              <a:rPr lang="fr-BE" sz="5400" dirty="0" smtClean="0"/>
              <a:t>25 minutes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BE" dirty="0"/>
          </a:p>
          <a:p>
            <a:pPr marL="0" indent="0" algn="ctr">
              <a:buNone/>
            </a:pPr>
            <a:endParaRPr lang="fr-BE" b="1" dirty="0" smtClean="0"/>
          </a:p>
          <a:p>
            <a:pPr marL="0" indent="0" algn="ctr">
              <a:buNone/>
            </a:pPr>
            <a:endParaRPr lang="fr-BE" dirty="0" smtClean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7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0" y="531498"/>
            <a:ext cx="10515600" cy="1325563"/>
          </a:xfrm>
        </p:spPr>
        <p:txBody>
          <a:bodyPr/>
          <a:lstStyle/>
          <a:p>
            <a:r>
              <a:rPr lang="fr-BE" dirty="0" smtClean="0"/>
              <a:t>Cycle du risque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96598"/>
              </p:ext>
            </p:extLst>
          </p:nvPr>
        </p:nvGraphicFramePr>
        <p:xfrm>
          <a:off x="1" y="1238249"/>
          <a:ext cx="11991974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Capture d’écran 2019-08-28 à 13.37.4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9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0" y="1096648"/>
            <a:ext cx="10515600" cy="1325563"/>
          </a:xfrm>
        </p:spPr>
        <p:txBody>
          <a:bodyPr/>
          <a:lstStyle/>
          <a:p>
            <a:r>
              <a:rPr lang="fr-BE" dirty="0" smtClean="0"/>
              <a:t>Tour de table &amp; discussion collective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3200" dirty="0"/>
              <a:t>C</a:t>
            </a:r>
            <a:r>
              <a:rPr lang="fr-BE" sz="3200" dirty="0" smtClean="0"/>
              <a:t>haque groupe présente ses idées;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sz="4800" dirty="0" smtClean="0"/>
              <a:t>25 minutes</a:t>
            </a:r>
            <a:endParaRPr lang="fr-BE" sz="4800" dirty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9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3798"/>
            <a:ext cx="12096750" cy="1449702"/>
          </a:xfrm>
        </p:spPr>
        <p:txBody>
          <a:bodyPr>
            <a:normAutofit fontScale="90000"/>
          </a:bodyPr>
          <a:lstStyle/>
          <a:p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sz="4000" dirty="0" smtClean="0"/>
              <a:t>Exercice 2 :</a:t>
            </a:r>
            <a:r>
              <a:rPr lang="fr-FR" sz="4000" dirty="0"/>
              <a:t>Discussion autour </a:t>
            </a:r>
            <a:r>
              <a:rPr lang="fr-FR" sz="4000" dirty="0" smtClean="0"/>
              <a:t>des </a:t>
            </a:r>
            <a:r>
              <a:rPr lang="fr-FR" sz="4000" dirty="0"/>
              <a:t>aspects sélectionnés dans la première phase </a:t>
            </a:r>
            <a:endParaRPr lang="fr-B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03526"/>
            <a:ext cx="10925175" cy="3403600"/>
          </a:xfrm>
        </p:spPr>
        <p:txBody>
          <a:bodyPr>
            <a:normAutofit fontScale="92500" lnSpcReduction="20000"/>
          </a:bodyPr>
          <a:lstStyle/>
          <a:p>
            <a:endParaRPr lang="fr-BE" dirty="0" smtClean="0"/>
          </a:p>
          <a:p>
            <a:r>
              <a:rPr lang="fr-BE" dirty="0" smtClean="0"/>
              <a:t>Choisir 1 ou 2 aspects (difficultés et/ou aspects positifs)</a:t>
            </a:r>
          </a:p>
          <a:p>
            <a:r>
              <a:rPr lang="fr-BE" dirty="0" smtClean="0"/>
              <a:t>A</a:t>
            </a:r>
            <a:r>
              <a:rPr lang="fr-FR" dirty="0" err="1" smtClean="0"/>
              <a:t>nalyse</a:t>
            </a:r>
            <a:r>
              <a:rPr lang="fr-FR" dirty="0" smtClean="0"/>
              <a:t> SWOT</a:t>
            </a:r>
            <a:endParaRPr lang="fr-FR" dirty="0"/>
          </a:p>
          <a:p>
            <a:pPr marL="0" indent="0" algn="ctr">
              <a:buNone/>
            </a:pPr>
            <a:r>
              <a:rPr lang="fr-FR" sz="3200" b="1" i="1" dirty="0" smtClean="0"/>
              <a:t>Comment envisager concrètement l’implication </a:t>
            </a:r>
            <a:r>
              <a:rPr lang="fr-FR" sz="3200" b="1" i="1" dirty="0"/>
              <a:t>des </a:t>
            </a:r>
            <a:r>
              <a:rPr lang="fr-FR" sz="3200" b="1" i="1" dirty="0" smtClean="0"/>
              <a:t>citoyens? </a:t>
            </a:r>
          </a:p>
          <a:p>
            <a:pPr marL="0" indent="0" algn="ctr">
              <a:buNone/>
            </a:pPr>
            <a:r>
              <a:rPr lang="fr-FR" sz="3200" b="1" i="1" dirty="0" smtClean="0"/>
              <a:t>Que faut-il changer/adapter dans notre </a:t>
            </a:r>
            <a:r>
              <a:rPr lang="fr-FR" sz="3200" b="1" i="1" dirty="0"/>
              <a:t>façon de </a:t>
            </a:r>
            <a:r>
              <a:rPr lang="fr-FR" sz="3200" b="1" i="1" dirty="0" smtClean="0"/>
              <a:t>travailler? 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fr-BE" sz="5400" dirty="0" smtClean="0"/>
          </a:p>
          <a:p>
            <a:pPr marL="0" lvl="1" indent="0" algn="ctr">
              <a:spcBef>
                <a:spcPts val="1000"/>
              </a:spcBef>
              <a:buNone/>
            </a:pPr>
            <a:r>
              <a:rPr lang="fr-BE" sz="5400" dirty="0" smtClean="0"/>
              <a:t>25 </a:t>
            </a:r>
            <a:r>
              <a:rPr lang="fr-BE" sz="5400" dirty="0"/>
              <a:t>minutes</a:t>
            </a:r>
          </a:p>
          <a:p>
            <a:pPr marL="0" indent="0" algn="ctr">
              <a:buNone/>
            </a:pPr>
            <a:endParaRPr lang="fr-BE" sz="3600" b="1" i="1" dirty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SWOT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454005"/>
              </p:ext>
            </p:extLst>
          </p:nvPr>
        </p:nvGraphicFramePr>
        <p:xfrm>
          <a:off x="0" y="2095500"/>
          <a:ext cx="11969750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Capture d’écran 2019-08-28 à 13.37.4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6" id="{C25F78AC-C066-499B-9378-600E54BA0A53}" vid="{DFF1641D-D814-4B97-9657-426E33171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spiral + uliege</Template>
  <TotalTime>381</TotalTime>
  <Words>216</Words>
  <Application>Microsoft Macintosh PowerPoint</Application>
  <PresentationFormat>Personnalisé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1_Thème Office</vt:lpstr>
      <vt:lpstr> Workshop: l’implication des citoyens dans le cycle du risque</vt:lpstr>
      <vt:lpstr>Présentation PowerPoint</vt:lpstr>
      <vt:lpstr>Tour de table: fonction + prénom</vt:lpstr>
      <vt:lpstr>Présentation PowerPoint</vt:lpstr>
      <vt:lpstr>Exercice 1: les enjeux de l’implication</vt:lpstr>
      <vt:lpstr>Cycle du risque</vt:lpstr>
      <vt:lpstr>Tour de table &amp; discussion collective</vt:lpstr>
      <vt:lpstr> Exercice 2 :Discussion autour des aspects sélectionnés dans la première phase </vt:lpstr>
      <vt:lpstr>Analyse SWOT</vt:lpstr>
      <vt:lpstr>Tour de table final</vt:lpstr>
      <vt:lpstr>Présentation PowerPoint</vt:lpstr>
    </vt:vector>
  </TitlesOfParts>
  <Company>SCK-CEN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l’articulation entre les notions de safety et de security dans la gestion du risque</dc:title>
  <dc:creator>Glesner Colin</dc:creator>
  <cp:lastModifiedBy>Aline</cp:lastModifiedBy>
  <cp:revision>34</cp:revision>
  <dcterms:created xsi:type="dcterms:W3CDTF">2019-10-14T10:21:39Z</dcterms:created>
  <dcterms:modified xsi:type="dcterms:W3CDTF">2019-10-21T11:20:11Z</dcterms:modified>
</cp:coreProperties>
</file>