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comments/comment1.xml" ContentType="application/vnd.openxmlformats-officedocument.presentationml.comment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8" r:id="rId3"/>
    <p:sldId id="301" r:id="rId4"/>
    <p:sldId id="300" r:id="rId5"/>
    <p:sldId id="302" r:id="rId6"/>
    <p:sldId id="303" r:id="rId7"/>
    <p:sldId id="304" r:id="rId8"/>
    <p:sldId id="305" r:id="rId9"/>
    <p:sldId id="306" r:id="rId10"/>
    <p:sldId id="308" r:id="rId11"/>
    <p:sldId id="310" r:id="rId12"/>
    <p:sldId id="312" r:id="rId13"/>
    <p:sldId id="309" r:id="rId14"/>
    <p:sldId id="307" r:id="rId15"/>
    <p:sldId id="311" r:id="rId16"/>
    <p:sldId id="299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9C1D7605-D504-4E66-BED5-0423E4574264}">
          <p14:sldIdLst>
            <p14:sldId id="256"/>
            <p14:sldId id="298"/>
            <p14:sldId id="301"/>
            <p14:sldId id="300"/>
            <p14:sldId id="302"/>
            <p14:sldId id="303"/>
            <p14:sldId id="304"/>
            <p14:sldId id="305"/>
            <p14:sldId id="306"/>
            <p14:sldId id="308"/>
            <p14:sldId id="310"/>
            <p14:sldId id="312"/>
            <p14:sldId id="309"/>
            <p14:sldId id="307"/>
            <p14:sldId id="311"/>
            <p14:sldId id="29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n Reuchamps" initials="" lastIdx="12" clrIdx="0"/>
  <p:cmAuthor id="1" name="Vincent Jacquet" initials="VJ" lastIdx="12" clrIdx="1"/>
  <p:cmAuthor id="2" name="Fallon Catherine" initials="FC" lastIdx="1" clrIdx="2">
    <p:extLst/>
  </p:cmAuthor>
  <p:cmAuthor id="3" name="review" initials="Cf" lastIdx="2" clrIdx="3">
    <p:extLst>
      <p:ext uri="{19B8F6BF-5375-455C-9EA6-DF929625EA0E}">
        <p15:presenceInfo xmlns:p15="http://schemas.microsoft.com/office/powerpoint/2012/main" userId="revi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22" autoAdjust="0"/>
    <p:restoredTop sz="91066" autoAdjust="0"/>
  </p:normalViewPr>
  <p:slideViewPr>
    <p:cSldViewPr>
      <p:cViewPr varScale="1">
        <p:scale>
          <a:sx n="74" d="100"/>
          <a:sy n="74" d="100"/>
        </p:scale>
        <p:origin x="3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Feuil1!$A$1:$A$9</c:f>
              <c:strCache>
                <c:ptCount val="9"/>
                <c:pt idx="0">
                  <c:v>Communes</c:v>
                </c:pt>
                <c:pt idx="1">
                  <c:v>CPAS</c:v>
                </c:pt>
                <c:pt idx="2">
                  <c:v>Intercom</c:v>
                </c:pt>
                <c:pt idx="3">
                  <c:v>Provinces</c:v>
                </c:pt>
                <c:pt idx="4">
                  <c:v>Zones secours</c:v>
                </c:pt>
                <c:pt idx="5">
                  <c:v>Police</c:v>
                </c:pt>
                <c:pt idx="7">
                  <c:v>Le SPW</c:v>
                </c:pt>
                <c:pt idx="8">
                  <c:v>Les OIP</c:v>
                </c:pt>
              </c:strCache>
            </c:strRef>
          </c:cat>
          <c:val>
            <c:numRef>
              <c:f>Feuil1!$B$1:$B$9</c:f>
              <c:numCache>
                <c:formatCode>General</c:formatCode>
                <c:ptCount val="9"/>
                <c:pt idx="0">
                  <c:v>48456</c:v>
                </c:pt>
                <c:pt idx="1">
                  <c:v>31230</c:v>
                </c:pt>
                <c:pt idx="2">
                  <c:v>29240</c:v>
                </c:pt>
                <c:pt idx="3">
                  <c:v>10900</c:v>
                </c:pt>
                <c:pt idx="4">
                  <c:v>2298</c:v>
                </c:pt>
                <c:pt idx="5">
                  <c:v>10783</c:v>
                </c:pt>
                <c:pt idx="7">
                  <c:v>9836</c:v>
                </c:pt>
                <c:pt idx="8">
                  <c:v>8806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5187648"/>
        <c:axId val="675187104"/>
      </c:barChart>
      <c:catAx>
        <c:axId val="675187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5187104"/>
        <c:crosses val="autoZero"/>
        <c:auto val="1"/>
        <c:lblAlgn val="ctr"/>
        <c:lblOffset val="100"/>
        <c:noMultiLvlLbl val="0"/>
      </c:catAx>
      <c:valAx>
        <c:axId val="675187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75187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/>
      </a:solidFill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9-07-02T12:00:15.699" idx="2">
    <p:pos x="7056" y="104"/>
    <p:text>“we had a catch up operation when the Flemish government became competent for science and innovation. We made a strong progress since then, .. internationally.
When we benchmarked Flanders with other regions, when you see output from universities, from research centres, it’s very good… So that’s a good thing and I think that’s thanks to the politics of Flanders to invest in universities, to make an output driven financing of universities, to have some strong strategic research centres and to continue”……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F20C2-CBDB-4520-9B92-F225F0A2B8D8}" type="datetimeFigureOut">
              <a:rPr lang="fr-BE" smtClean="0"/>
              <a:t>16-10-19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C565F-4DA6-40EA-816C-AD59F865C8E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133013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F2FED-7944-4B44-BF3E-F91E921AC2A6}" type="datetimeFigureOut">
              <a:rPr lang="fr-BE" smtClean="0"/>
              <a:t>16-10-19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E6790-5298-4971-8B93-FEB0E4F0647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8523958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DE6790-5298-4971-8B93-FEB0E4F06471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4324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DE6790-5298-4971-8B93-FEB0E4F06471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8764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fr-BE" smtClean="0"/>
              <a:t>séance 1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3018C64-B527-4344-9C76-216E8EE431D6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3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93928" y="1315527"/>
            <a:ext cx="7848600" cy="1927225"/>
          </a:xfrm>
        </p:spPr>
        <p:txBody>
          <a:bodyPr/>
          <a:lstStyle/>
          <a:p>
            <a:pPr algn="ctr"/>
            <a:r>
              <a:rPr lang="fr-BE" sz="2800" b="1" cap="none" dirty="0"/>
              <a:t>Transferts de compétences </a:t>
            </a:r>
            <a:r>
              <a:rPr lang="fr-BE" sz="2800" b="1" cap="none" dirty="0" smtClean="0"/>
              <a:t>&amp; Nouvelle Gestion Publique </a:t>
            </a:r>
            <a:r>
              <a:rPr lang="fr-BE" sz="2800" b="1" cap="none" dirty="0"/>
              <a:t>en Région </a:t>
            </a:r>
            <a:r>
              <a:rPr lang="fr-BE" sz="2800" b="1" cap="none" dirty="0" smtClean="0"/>
              <a:t>wallonne</a:t>
            </a:r>
            <a:br>
              <a:rPr lang="fr-BE" sz="2800" b="1" cap="none" dirty="0" smtClean="0"/>
            </a:br>
            <a:r>
              <a:rPr lang="fr-BE" sz="2800" cap="none" dirty="0"/>
              <a:t/>
            </a:r>
            <a:br>
              <a:rPr lang="fr-BE" sz="2800" cap="none" dirty="0"/>
            </a:br>
            <a:r>
              <a:rPr lang="fr-BE" sz="2800" cap="none" dirty="0"/>
              <a:t>La Wallonie aujourd’hui et </a:t>
            </a:r>
            <a:r>
              <a:rPr lang="fr-BE" sz="2800" cap="none" dirty="0" smtClean="0"/>
              <a:t>demain</a:t>
            </a:r>
            <a:endParaRPr lang="fr-BE" sz="3600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4684" y="3810739"/>
            <a:ext cx="8062664" cy="3168352"/>
          </a:xfrm>
        </p:spPr>
        <p:txBody>
          <a:bodyPr>
            <a:normAutofit/>
          </a:bodyPr>
          <a:lstStyle/>
          <a:p>
            <a:pPr algn="ctr"/>
            <a:r>
              <a:rPr lang="fr-BE" sz="1800" b="1" dirty="0" smtClean="0"/>
              <a:t>Espace Universitaire de Liège, 16 octobre 2019</a:t>
            </a:r>
          </a:p>
          <a:p>
            <a:pPr algn="ctr"/>
            <a:endParaRPr lang="fr-BE" sz="1800" b="1" dirty="0" smtClean="0"/>
          </a:p>
          <a:p>
            <a:pPr algn="ctr"/>
            <a:r>
              <a:rPr lang="fr-BE" sz="1800" b="1" dirty="0" smtClean="0"/>
              <a:t>Professeur Catherine FALLON </a:t>
            </a:r>
          </a:p>
          <a:p>
            <a:pPr algn="ctr"/>
            <a:endParaRPr lang="fr-BE" sz="1800" b="1" dirty="0" smtClean="0"/>
          </a:p>
          <a:p>
            <a:pPr algn="ctr"/>
            <a:r>
              <a:rPr lang="fr-BE" sz="1800" b="1" dirty="0" smtClean="0"/>
              <a:t>Université de Liège </a:t>
            </a:r>
          </a:p>
          <a:p>
            <a:pPr algn="ctr"/>
            <a:r>
              <a:rPr lang="fr-BE" sz="1800" b="1" dirty="0" smtClean="0"/>
              <a:t>Département de Sciences politiques – Laboratoire SPIRAL </a:t>
            </a:r>
          </a:p>
          <a:p>
            <a:pPr algn="ctr"/>
            <a:r>
              <a:rPr lang="fr-BE" sz="1800" b="1" dirty="0" smtClean="0"/>
              <a:t>Faculté de Droit, de Sciences politiques et de Criminologie </a:t>
            </a:r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156"/>
            <a:ext cx="1849075" cy="898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1</a:t>
            </a:fld>
            <a:endParaRPr lang="fr-BE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28" b="25322"/>
          <a:stretch/>
        </p:blipFill>
        <p:spPr>
          <a:xfrm>
            <a:off x="6548542" y="323058"/>
            <a:ext cx="2138258" cy="10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0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Graphique 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8892479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91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9" y="548680"/>
            <a:ext cx="8270081" cy="5176838"/>
          </a:xfrm>
          <a:solidFill>
            <a:schemeClr val="bg1"/>
          </a:solidFill>
        </p:spPr>
        <p:txBody>
          <a:bodyPr/>
          <a:lstStyle/>
          <a:p>
            <a:r>
              <a:rPr lang="fr-BE" altLang="fr-FR" sz="1800" b="1" dirty="0" smtClean="0">
                <a:latin typeface="Gill Sans MT" panose="020B0502020104020203" pitchFamily="34" charset="0"/>
              </a:rPr>
              <a:t>Evaluation </a:t>
            </a:r>
            <a:r>
              <a:rPr lang="fr-BE" altLang="fr-FR" sz="1800" b="1" dirty="0">
                <a:latin typeface="Gill Sans MT" panose="020B0502020104020203" pitchFamily="34" charset="0"/>
              </a:rPr>
              <a:t>de la recherche universitaire en Flandre </a:t>
            </a:r>
          </a:p>
          <a:p>
            <a:r>
              <a:rPr lang="fr-BE" altLang="fr-FR" sz="1800" b="1" dirty="0">
                <a:latin typeface="Gill Sans MT" panose="020B0502020104020203" pitchFamily="34" charset="0"/>
              </a:rPr>
              <a:t>L’objectif </a:t>
            </a:r>
            <a:r>
              <a:rPr lang="fr-BE" altLang="fr-FR" sz="1800" b="1" dirty="0">
                <a:latin typeface="Gill Sans MT" panose="020B0502020104020203" pitchFamily="34" charset="0"/>
                <a:sym typeface="Wingdings" panose="05000000000000000000" pitchFamily="2" charset="2"/>
              </a:rPr>
              <a:t></a:t>
            </a:r>
            <a:r>
              <a:rPr lang="fr-BE" altLang="fr-FR" sz="1800" b="1" dirty="0">
                <a:latin typeface="Gill Sans MT" panose="020B0502020104020203" pitchFamily="34" charset="0"/>
              </a:rPr>
              <a:t> la Flandre est une région du top </a:t>
            </a:r>
            <a:r>
              <a:rPr lang="fr-BE" altLang="fr-FR" sz="1800" b="1" dirty="0">
                <a:latin typeface="Gill Sans MT" panose="020B0502020104020203" pitchFamily="34" charset="0"/>
              </a:rPr>
              <a:t>européen et les universités y participent </a:t>
            </a:r>
            <a:endParaRPr lang="fr-BE" altLang="fr-FR" sz="1800" b="1" dirty="0" smtClean="0">
              <a:latin typeface="Gill Sans MT" panose="020B0502020104020203" pitchFamily="34" charset="0"/>
            </a:endParaRPr>
          </a:p>
          <a:p>
            <a:r>
              <a:rPr lang="fr-BE" altLang="fr-FR" sz="1800" b="1" dirty="0" smtClean="0">
                <a:latin typeface="Gill Sans MT" panose="020B0502020104020203" pitchFamily="34" charset="0"/>
              </a:rPr>
              <a:t>L’administration a développé des outils de </a:t>
            </a:r>
            <a:r>
              <a:rPr lang="fr-BE" altLang="fr-FR" sz="1800" b="1" dirty="0">
                <a:latin typeface="Gill Sans MT" panose="020B0502020104020203" pitchFamily="34" charset="0"/>
              </a:rPr>
              <a:t>gestion stratégique : , bases de données des publications et projets </a:t>
            </a:r>
            <a:endParaRPr lang="fr-BE" altLang="fr-FR" sz="1800" b="1" dirty="0">
              <a:latin typeface="Gill Sans MT" panose="020B0502020104020203" pitchFamily="34" charset="0"/>
            </a:endParaRPr>
          </a:p>
          <a:p>
            <a:pPr algn="l"/>
            <a:r>
              <a:rPr lang="en-US" altLang="fr-FR" sz="1650" i="1" dirty="0">
                <a:latin typeface="Gill Sans MT" panose="020B0502020104020203" pitchFamily="34" charset="0"/>
              </a:rPr>
              <a:t>“</a:t>
            </a:r>
            <a:r>
              <a:rPr lang="en-US" altLang="fr-FR" sz="1650" i="1" dirty="0">
                <a:latin typeface="Gill Sans MT" panose="020B0502020104020203" pitchFamily="34" charset="0"/>
              </a:rPr>
              <a:t>We are proud to say that 2015 was an excellent year. We pushed the boundaries of science with 206 scientific breakthroughs, published in the top journals in the field (top Tier 5%). This is about 4 papers a week. In 2015 five VIB group leaders received an ERC grant, illustrating the international recognition of the quality and level of ambition of our research.”(VIB 2016: 3)</a:t>
            </a:r>
          </a:p>
          <a:p>
            <a:endParaRPr lang="fr-BE" altLang="fr-FR" sz="1350" i="1" dirty="0">
              <a:latin typeface="Gill Sans MT" panose="020B0502020104020203" pitchFamily="34" charset="0"/>
            </a:endParaRPr>
          </a:p>
        </p:txBody>
      </p:sp>
      <p:pic>
        <p:nvPicPr>
          <p:cNvPr id="3" name="Imag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76521"/>
            <a:ext cx="5673398" cy="348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16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78536"/>
            <a:ext cx="8640960" cy="99060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Une administration traduit un projet politique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 smtClean="0"/>
              <a:t>Un projet politique a besoin du support d’une administration pour se concrétiser 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</a:t>
            </a:r>
            <a:r>
              <a:rPr lang="fr-BE" dirty="0" smtClean="0"/>
              <a:t>Pour </a:t>
            </a:r>
            <a:r>
              <a:rPr lang="fr-BE" dirty="0"/>
              <a:t>gérer une nouvelle compétence, il faut disposer de compétences nouvelles au sein de l’administration</a:t>
            </a:r>
            <a:r>
              <a:rPr lang="fr-BE" dirty="0" smtClean="0"/>
              <a:t>…</a:t>
            </a:r>
          </a:p>
          <a:p>
            <a:pPr marL="0" indent="0">
              <a:buNone/>
            </a:pPr>
            <a:r>
              <a:rPr lang="fr-BE" smtClean="0">
                <a:sym typeface="Wingdings" panose="05000000000000000000" pitchFamily="2" charset="2"/>
              </a:rPr>
              <a:t> </a:t>
            </a:r>
            <a:r>
              <a:rPr lang="fr-BE" smtClean="0"/>
              <a:t>Construire </a:t>
            </a:r>
            <a:r>
              <a:rPr lang="fr-BE" dirty="0" smtClean="0"/>
              <a:t>une administration n’est possible qu’avec un investissement politique fort (politique autant que budgétaire)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Méthodologie en science politique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3716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/>
          </p:nvPr>
        </p:nvGraphicFramePr>
        <p:xfrm>
          <a:off x="285750" y="933449"/>
          <a:ext cx="8586788" cy="5387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281"/>
                <a:gridCol w="4374507"/>
              </a:tblGrid>
              <a:tr h="570461">
                <a:tc gridSpan="2"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90000"/>
                        </a:lnSpc>
                        <a:buFontTx/>
                        <a:buNone/>
                        <a:defRPr/>
                      </a:pPr>
                      <a:r>
                        <a:rPr lang="fr-BE" altLang="fr-FR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II. Instruments de politique scientifique</a:t>
                      </a:r>
                      <a:r>
                        <a:rPr lang="fr-BE" altLang="fr-FR" sz="1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2 espaces </a:t>
                      </a:r>
                    </a:p>
                  </a:txBody>
                  <a:tcPr marL="68580" marR="68580" marT="34291" marB="34291"/>
                </a:tc>
                <a:tc hMerge="1"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3948"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Communauté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flamande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Communauté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française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US" sz="15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Région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98804"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Budgets ++++</a:t>
                      </a:r>
                    </a:p>
                    <a:p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3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centres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d’excellence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(VIB, IMEC, VITO)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Augmentation de la recherche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industrielle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Peu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d’augmentation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recherche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fondamentale</a:t>
                      </a:r>
                      <a:endParaRPr lang="en-US" sz="15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Segmentation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entre les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deux</a:t>
                      </a:r>
                      <a:r>
                        <a:rPr lang="en-U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politiques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4418">
                <a:tc>
                  <a:txBody>
                    <a:bodyPr/>
                    <a:lstStyle/>
                    <a:p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Dès les années 90, </a:t>
                      </a:r>
                      <a:r>
                        <a:rPr lang="fr-BE" sz="14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bases de données des publications</a:t>
                      </a:r>
                      <a:r>
                        <a:rPr lang="fr-BE" sz="1400" b="1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projets </a:t>
                      </a:r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développées entre administration et Universités; </a:t>
                      </a:r>
                    </a:p>
                    <a:p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publication d’un rapport annuel 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è"/>
                      </a:pPr>
                      <a:r>
                        <a:rPr lang="fr-BE" sz="14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Donnes utilisées pour « </a:t>
                      </a:r>
                      <a:r>
                        <a:rPr lang="fr-BE" sz="14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PBF »</a:t>
                      </a:r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basé sur les outputs dont 40% est lié à la contribution aux publications / citations ....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è"/>
                      </a:pPr>
                      <a:r>
                        <a:rPr lang="fr-BE" sz="14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Exigences de qualité dans les CE</a:t>
                      </a:r>
                      <a:r>
                        <a:rPr lang="fr-BE" sz="1400" b="1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fr-BE" sz="1400" b="1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BE" sz="14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modification de la gestion des universités</a:t>
                      </a:r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pour</a:t>
                      </a:r>
                      <a:r>
                        <a:rPr lang="fr-BE" sz="1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encourager des pratiques et amortir des effets du nouveau modèle </a:t>
                      </a:r>
                      <a:endParaRPr lang="fr-BE" sz="14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Rien</a:t>
                      </a:r>
                      <a:r>
                        <a:rPr lang="fr-BE" sz="1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… </a:t>
                      </a:r>
                    </a:p>
                    <a:p>
                      <a:r>
                        <a:rPr lang="fr-BE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2011</a:t>
                      </a:r>
                      <a:r>
                        <a:rPr lang="fr-BE" sz="1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: les </a:t>
                      </a:r>
                      <a:r>
                        <a:rPr lang="fr-BE" sz="1400" b="1" u="sng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académiques</a:t>
                      </a:r>
                      <a:r>
                        <a:rPr lang="fr-BE" sz="1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demandent de développer une métrique plus riche </a:t>
                      </a:r>
                      <a:r>
                        <a:rPr lang="fr-B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 objective, systématique, transparente et consensuelle »</a:t>
                      </a:r>
                    </a:p>
                    <a:p>
                      <a:r>
                        <a:rPr lang="fr-B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 : ARES (2013) est chargée de développer cette métrique avec les universités  </a:t>
                      </a:r>
                    </a:p>
                    <a:p>
                      <a:pPr marL="0" indent="0"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fr-B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2016 : à terme (2019) </a:t>
                      </a:r>
                      <a:r>
                        <a:rPr lang="fr-BE" altLang="fr-F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clé de financement des universités pour certains fonds de recherche sera modifiée : </a:t>
                      </a:r>
                      <a:endParaRPr lang="fr-BE" altLang="fr-FR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 eaLnBrk="1" hangingPunct="1">
                        <a:lnSpc>
                          <a:spcPct val="90000"/>
                        </a:lnSpc>
                        <a:buFontTx/>
                        <a:buChar char="-"/>
                        <a:defRPr/>
                      </a:pPr>
                      <a:r>
                        <a:rPr lang="fr-BE" altLang="fr-F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Grades académiques délivrés  (60%) </a:t>
                      </a:r>
                    </a:p>
                    <a:p>
                      <a:pPr marL="342900" indent="-342900" eaLnBrk="1" hangingPunct="1">
                        <a:lnSpc>
                          <a:spcPct val="90000"/>
                        </a:lnSpc>
                        <a:buFontTx/>
                        <a:buChar char="-"/>
                        <a:defRPr/>
                      </a:pPr>
                      <a:r>
                        <a:rPr lang="fr-BE" altLang="fr-F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Doctorats (20%) </a:t>
                      </a:r>
                    </a:p>
                    <a:p>
                      <a:pPr marL="342900" indent="-342900" eaLnBrk="1" hangingPunct="1">
                        <a:lnSpc>
                          <a:spcPct val="90000"/>
                        </a:lnSpc>
                        <a:buFontTx/>
                        <a:buChar char="-"/>
                        <a:defRPr/>
                      </a:pPr>
                      <a:r>
                        <a:rPr lang="fr-BE" altLang="fr-F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 ampleur de la recherche » (20%) </a:t>
                      </a:r>
                    </a:p>
                    <a:p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888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742430"/>
              </p:ext>
            </p:extLst>
          </p:nvPr>
        </p:nvGraphicFramePr>
        <p:xfrm>
          <a:off x="467544" y="548680"/>
          <a:ext cx="8496944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8207"/>
                <a:gridCol w="4328737"/>
              </a:tblGrid>
              <a:tr h="800119">
                <a:tc gridSpan="2"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90000"/>
                        </a:lnSpc>
                        <a:buFontTx/>
                        <a:buNone/>
                        <a:defRPr/>
                      </a:pPr>
                      <a:r>
                        <a:rPr lang="fr-BE" altLang="fr-FR" sz="1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I. Deux communautés</a:t>
                      </a:r>
                      <a:r>
                        <a:rPr lang="fr-BE" altLang="fr-FR" sz="1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face à </a:t>
                      </a:r>
                      <a:r>
                        <a:rPr lang="fr-BE" altLang="fr-FR" sz="18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Bologne</a:t>
                      </a:r>
                      <a:r>
                        <a:rPr lang="fr-BE" altLang="fr-FR" sz="1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Deux c</a:t>
                      </a:r>
                      <a:r>
                        <a:rPr lang="fr-BE" sz="18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hoix politiques</a:t>
                      </a:r>
                      <a:endParaRPr lang="fr-BE" altLang="fr-FR" sz="1800" b="1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ctr" eaLnBrk="1" hangingPunct="1">
                        <a:lnSpc>
                          <a:spcPct val="90000"/>
                        </a:lnSpc>
                        <a:buFontTx/>
                        <a:buNone/>
                        <a:defRPr/>
                      </a:pPr>
                      <a:endParaRPr lang="fr-BE" altLang="fr-FR" sz="1800" b="1" baseline="0" dirty="0" smtClean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 marL="68580" marR="68580" marT="34291" marB="34291"/>
                </a:tc>
                <a:tc hMerge="1"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9892"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Communauté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flamande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Communauté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française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98579">
                <a:tc>
                  <a:txBody>
                    <a:bodyPr/>
                    <a:lstStyle/>
                    <a:p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Une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entité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des </a:t>
                      </a:r>
                      <a:r>
                        <a:rPr lang="en-US" sz="15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ressources</a:t>
                      </a:r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  </a:t>
                      </a:r>
                    </a:p>
                    <a:p>
                      <a:r>
                        <a:rPr lang="en-US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projet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“national” en rupture</a:t>
                      </a:r>
                    </a:p>
                    <a:p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Croissance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économique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Manque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ressources</a:t>
                      </a:r>
                      <a:r>
                        <a:rPr lang="en-US" sz="15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; </a:t>
                      </a:r>
                      <a:r>
                        <a:rPr lang="en-US" sz="15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massification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50082">
                <a:tc>
                  <a:txBody>
                    <a:bodyPr/>
                    <a:lstStyle/>
                    <a:p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 Déclaration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de la Sorbonne avec le recteur de </a:t>
                      </a:r>
                      <a:r>
                        <a:rPr lang="fr-BE" sz="1500" b="1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KULeuven</a:t>
                      </a:r>
                      <a:endParaRPr lang="fr-BE" sz="1500" b="1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è"/>
                      </a:pP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Offre universitaire compétitive;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è"/>
                      </a:pPr>
                      <a:r>
                        <a:rPr lang="fr-BE" sz="15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Affirmation des université flamandes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qualité,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avec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évaluation externe et sanctionnatrice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(coopération avec l’administration NL en partie; atténué par les exigences de langue)</a:t>
                      </a:r>
                    </a:p>
                  </a:txBody>
                  <a:tcPr marL="68580" marR="68580" marT="34291" marB="3429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1er. O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pposition à Bologne des responsables politiques : maintien de la confiance dans les institutions d'égale qualité 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de la 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logique </a:t>
                      </a:r>
                      <a:r>
                        <a:rPr lang="fr-BE" sz="15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consociative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BE" sz="15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2d.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2004 : 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Choix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Bologne sous la pression des RECTEURS  : </a:t>
                      </a:r>
                      <a:r>
                        <a:rPr lang="fr-BE" sz="15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BE" sz="15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d'accord pour évaluer mais sans publier les résultats et sans effets de sanction.</a:t>
                      </a:r>
                    </a:p>
                    <a:p>
                      <a:endParaRPr lang="en-US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1" marB="342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558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53599" y="1599848"/>
            <a:ext cx="6426994" cy="4374356"/>
          </a:xfrm>
        </p:spPr>
        <p:txBody>
          <a:bodyPr/>
          <a:lstStyle/>
          <a:p>
            <a:r>
              <a:rPr lang="fr-BE" alt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Deux régimes sous tension évaluative </a:t>
            </a:r>
            <a:endParaRPr lang="fr-BE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altLang="fr-FR" sz="13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altLang="fr-FR" sz="13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altLang="fr-FR" sz="13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altLang="fr-FR" sz="13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BE" altLang="fr-FR" sz="1350" dirty="0">
              <a:latin typeface="Gill Sans MT" panose="020B0502020104020203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478849"/>
              </p:ext>
            </p:extLst>
          </p:nvPr>
        </p:nvGraphicFramePr>
        <p:xfrm>
          <a:off x="251520" y="692696"/>
          <a:ext cx="8640960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4883"/>
                <a:gridCol w="4856077"/>
              </a:tblGrid>
              <a:tr h="523399">
                <a:tc>
                  <a:txBody>
                    <a:bodyPr/>
                    <a:lstStyle/>
                    <a:p>
                      <a:pPr algn="ctr"/>
                      <a:r>
                        <a:rPr lang="fr-BE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ES.</a:t>
                      </a:r>
                      <a:r>
                        <a:rPr lang="fr-BE" sz="14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Communauté flamande</a:t>
                      </a:r>
                      <a:endParaRPr lang="fr-B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ES. Communauté </a:t>
                      </a:r>
                      <a:r>
                        <a:rPr lang="fr-BE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française</a:t>
                      </a:r>
                    </a:p>
                    <a:p>
                      <a:pPr algn="ctr"/>
                      <a:r>
                        <a:rPr lang="fr-BE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Région wallonne </a:t>
                      </a:r>
                      <a:endParaRPr lang="fr-B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1937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90000"/>
                        </a:lnSpc>
                      </a:pPr>
                      <a:r>
                        <a:rPr lang="fr-BE" altLang="fr-F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Discours</a:t>
                      </a:r>
                      <a:r>
                        <a:rPr lang="fr-BE" altLang="fr-F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identitaire de positionnement de la Flandre</a:t>
                      </a:r>
                    </a:p>
                    <a:p>
                      <a:pPr marL="0" indent="0" eaLnBrk="1" hangingPunct="1">
                        <a:lnSpc>
                          <a:spcPct val="90000"/>
                        </a:lnSpc>
                      </a:pPr>
                      <a:r>
                        <a:rPr lang="fr-BE" altLang="fr-F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par les outputs des programmes </a:t>
                      </a:r>
                      <a:endParaRPr lang="fr-BE" altLang="fr-FR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BE" altLang="fr-F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Discours démocratique – </a:t>
                      </a:r>
                      <a:r>
                        <a:rPr lang="fr-BE" altLang="fr-FR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consociatif</a:t>
                      </a:r>
                      <a:r>
                        <a:rPr lang="fr-BE" altLang="fr-F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B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imposée</a:t>
                      </a:r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mais pas de contrainte forte. </a:t>
                      </a:r>
                    </a:p>
                    <a:p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Coordination entre universités </a:t>
                      </a: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521">
                <a:tc gridSpan="2">
                  <a:txBody>
                    <a:bodyPr/>
                    <a:lstStyle/>
                    <a:p>
                      <a:pPr marL="0" indent="0" algn="ctr" eaLnBrk="1" hangingPunct="1">
                        <a:lnSpc>
                          <a:spcPct val="90000"/>
                        </a:lnSpc>
                      </a:pPr>
                      <a:r>
                        <a:rPr lang="fr-BE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</a:t>
                      </a: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 atteindre </a:t>
                      </a: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une recherche d’excellence internationale telle que traduite dans des indicateurs bibliométriques tout à la fois contestés et mobilisés.</a:t>
                      </a:r>
                    </a:p>
                    <a:p>
                      <a:pPr marL="0" indent="0" algn="ctr" eaLnBrk="1" hangingPunct="1">
                        <a:lnSpc>
                          <a:spcPct val="90000"/>
                        </a:lnSpc>
                      </a:pP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Appliquer une logique</a:t>
                      </a:r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compétition internationale </a:t>
                      </a: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76538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90000"/>
                        </a:lnSpc>
                      </a:pPr>
                      <a:r>
                        <a:rPr lang="fr-BE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Dispositif de pilotage de l’état, </a:t>
                      </a: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bases de données bibliométriques,</a:t>
                      </a:r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mesures de performances publiées</a:t>
                      </a: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Trajectoires individuelles ou par centres; opportunisme;</a:t>
                      </a:r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mobilisation des différentes bases de données existantes </a:t>
                      </a:r>
                      <a:endParaRPr lang="fr-BE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4237"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90000"/>
                        </a:lnSpc>
                      </a:pP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Plaidoyer pour une reformulation du paradigme de la qualité universitaire, dans une approche plus coopérative que compétitive; liberté </a:t>
                      </a: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Dénonciation</a:t>
                      </a:r>
                      <a:r>
                        <a:rPr lang="fr-BE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d’un emprise de déprofessionnalisation (la définition de leur travail leur échappe) </a:t>
                      </a:r>
                      <a:endParaRPr lang="fr-B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529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93928" y="1315527"/>
            <a:ext cx="7848600" cy="1927225"/>
          </a:xfrm>
        </p:spPr>
        <p:txBody>
          <a:bodyPr/>
          <a:lstStyle/>
          <a:p>
            <a:pPr algn="ctr"/>
            <a:r>
              <a:rPr lang="fr-BE" sz="2800" b="1" cap="none" dirty="0" smtClean="0"/>
              <a:t>En vous remerciant pour votre attention </a:t>
            </a:r>
            <a:br>
              <a:rPr lang="fr-BE" sz="2800" b="1" cap="none" dirty="0" smtClean="0"/>
            </a:br>
            <a:endParaRPr lang="fr-BE" sz="3600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4684" y="3810739"/>
            <a:ext cx="8062664" cy="3168352"/>
          </a:xfrm>
        </p:spPr>
        <p:txBody>
          <a:bodyPr>
            <a:normAutofit/>
          </a:bodyPr>
          <a:lstStyle/>
          <a:p>
            <a:pPr algn="ctr"/>
            <a:r>
              <a:rPr lang="fr-BE" sz="1800" b="1" dirty="0" smtClean="0"/>
              <a:t>Espace Universitaire de Liège, 16 octobre 2019</a:t>
            </a:r>
          </a:p>
          <a:p>
            <a:pPr algn="ctr"/>
            <a:endParaRPr lang="fr-BE" sz="1800" b="1" dirty="0" smtClean="0"/>
          </a:p>
          <a:p>
            <a:pPr algn="ctr"/>
            <a:r>
              <a:rPr lang="fr-BE" sz="1800" b="1" dirty="0" smtClean="0"/>
              <a:t>Professeur Catherine FALLON </a:t>
            </a:r>
          </a:p>
          <a:p>
            <a:pPr algn="ctr"/>
            <a:endParaRPr lang="fr-BE" sz="1800" b="1" dirty="0" smtClean="0"/>
          </a:p>
          <a:p>
            <a:pPr algn="ctr"/>
            <a:r>
              <a:rPr lang="fr-BE" sz="1800" b="1" dirty="0" smtClean="0"/>
              <a:t>Université de Liège </a:t>
            </a:r>
          </a:p>
          <a:p>
            <a:pPr algn="ctr"/>
            <a:r>
              <a:rPr lang="fr-BE" sz="1800" b="1" dirty="0" smtClean="0"/>
              <a:t>Département de Sciences politiques – Laboratoire SPIRAL </a:t>
            </a:r>
          </a:p>
          <a:p>
            <a:pPr algn="ctr"/>
            <a:r>
              <a:rPr lang="fr-BE" sz="1800" b="1" dirty="0" smtClean="0"/>
              <a:t>Faculté de Droit, de Sciences politiques et de Criminologie </a:t>
            </a:r>
          </a:p>
          <a:p>
            <a:endParaRPr lang="fr-BE" dirty="0"/>
          </a:p>
          <a:p>
            <a:endParaRPr lang="fr-BE" dirty="0" smtClean="0"/>
          </a:p>
          <a:p>
            <a:endParaRPr lang="fr-BE" dirty="0"/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156"/>
            <a:ext cx="1849075" cy="898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16</a:t>
            </a:fld>
            <a:endParaRPr lang="fr-BE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28" b="25322"/>
          <a:stretch/>
        </p:blipFill>
        <p:spPr>
          <a:xfrm>
            <a:off x="6548542" y="323058"/>
            <a:ext cx="2138258" cy="10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68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>Parler des politiques publiques </a:t>
            </a:r>
            <a:br>
              <a:rPr lang="fr-BE" b="1" dirty="0" smtClean="0"/>
            </a:br>
            <a:r>
              <a:rPr lang="fr-BE" b="1" dirty="0" smtClean="0"/>
              <a:t>Parler de l’administration publique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2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2007754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L’administration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infrastructure </a:t>
            </a:r>
            <a:r>
              <a:rPr lang="en-US" dirty="0" err="1" smtClean="0"/>
              <a:t>càd</a:t>
            </a:r>
            <a:r>
              <a:rPr lang="en-US" dirty="0" smtClean="0"/>
              <a:t>. un </a:t>
            </a:r>
            <a:r>
              <a:rPr lang="en-US" dirty="0" err="1" smtClean="0"/>
              <a:t>système</a:t>
            </a:r>
            <a:r>
              <a:rPr lang="en-US" dirty="0" smtClean="0"/>
              <a:t> indispensable pour faire </a:t>
            </a:r>
            <a:r>
              <a:rPr lang="en-US" dirty="0" err="1" smtClean="0"/>
              <a:t>fonctionner</a:t>
            </a:r>
            <a:r>
              <a:rPr lang="en-US" dirty="0" smtClean="0"/>
              <a:t> un pays. </a:t>
            </a:r>
          </a:p>
          <a:p>
            <a:pPr marL="0" indent="0">
              <a:buNone/>
            </a:pPr>
            <a:r>
              <a:rPr lang="en-US" dirty="0" smtClean="0"/>
              <a:t>Il </a:t>
            </a:r>
            <a:r>
              <a:rPr lang="en-US" dirty="0" err="1" smtClean="0"/>
              <a:t>organise</a:t>
            </a:r>
            <a:r>
              <a:rPr lang="en-US" dirty="0" smtClean="0"/>
              <a:t> la circulation des </a:t>
            </a:r>
            <a:r>
              <a:rPr lang="en-US" dirty="0" err="1" smtClean="0"/>
              <a:t>informations</a:t>
            </a:r>
            <a:r>
              <a:rPr lang="en-US" dirty="0" smtClean="0"/>
              <a:t>, des </a:t>
            </a:r>
            <a:r>
              <a:rPr lang="en-US" dirty="0" err="1" smtClean="0"/>
              <a:t>ressources</a:t>
            </a:r>
            <a:r>
              <a:rPr lang="en-US" dirty="0" smtClean="0"/>
              <a:t>, de </a:t>
            </a:r>
            <a:r>
              <a:rPr lang="en-US" dirty="0" err="1" smtClean="0"/>
              <a:t>compétences</a:t>
            </a:r>
            <a:r>
              <a:rPr lang="en-US" dirty="0" smtClean="0"/>
              <a:t> sur le </a:t>
            </a:r>
            <a:r>
              <a:rPr lang="en-US" dirty="0" err="1" smtClean="0"/>
              <a:t>territoire</a:t>
            </a:r>
            <a:r>
              <a:rPr lang="en-US" dirty="0" smtClean="0"/>
              <a:t> du pays.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“[</a:t>
            </a:r>
            <a:r>
              <a:rPr lang="en-US" i="1" dirty="0"/>
              <a:t>it] </a:t>
            </a:r>
            <a:r>
              <a:rPr lang="en-US" i="1" dirty="0" err="1"/>
              <a:t>epitomises</a:t>
            </a:r>
            <a:r>
              <a:rPr lang="en-US" i="1" dirty="0"/>
              <a:t> the conjunction of material forms, expertise, social priorities, cultural expectations, aesthetics and economic investments</a:t>
            </a:r>
            <a:r>
              <a:rPr lang="en-US" i="1" dirty="0" smtClean="0"/>
              <a:t>”</a:t>
            </a:r>
            <a:r>
              <a:rPr lang="en-US" i="1" dirty="0"/>
              <a:t> </a:t>
            </a:r>
            <a:r>
              <a:rPr lang="en-US" dirty="0" smtClean="0"/>
              <a:t>(Howe </a:t>
            </a:r>
            <a:r>
              <a:rPr lang="en-US" dirty="0"/>
              <a:t>et al. </a:t>
            </a:r>
            <a:r>
              <a:rPr lang="en-US" dirty="0" smtClean="0"/>
              <a:t>2013</a:t>
            </a:r>
            <a:r>
              <a:rPr lang="en-US" dirty="0"/>
              <a:t>: 549</a:t>
            </a:r>
            <a:r>
              <a:rPr lang="en-US" dirty="0" smtClean="0"/>
              <a:t>)</a:t>
            </a:r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171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 fontScale="90000"/>
          </a:bodyPr>
          <a:lstStyle/>
          <a:p>
            <a:r>
              <a:rPr lang="fr-BE" b="1" dirty="0" smtClean="0"/>
              <a:t>Quel est le périmètre de </a:t>
            </a:r>
            <a:r>
              <a:rPr lang="fr-BE" b="1" dirty="0" smtClean="0"/>
              <a:t>l’administration publique? 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3</a:t>
            </a:fld>
            <a:endParaRPr lang="fr-BE"/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3282410"/>
              </p:ext>
            </p:extLst>
          </p:nvPr>
        </p:nvGraphicFramePr>
        <p:xfrm>
          <a:off x="457200" y="1714833"/>
          <a:ext cx="74271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07504" y="64886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 smtClean="0"/>
              <a:t>Iweps</a:t>
            </a:r>
            <a:r>
              <a:rPr lang="fr-BE" dirty="0" smtClean="0"/>
              <a:t> 2017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75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La « Nouvelle </a:t>
            </a:r>
            <a:r>
              <a:rPr lang="fr-BE" b="1" dirty="0" smtClean="0"/>
              <a:t>Gestion Publique »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4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536" y="1709928"/>
            <a:ext cx="8507288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Pour « une administration publique efficace », l’OCDE recommande de renforcer une </a:t>
            </a: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approche stratégique centrée sur les performances.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Plusieurs réformes devraient être mises en place au niveau de : </a:t>
            </a:r>
            <a:endParaRPr lang="fr-BE" dirty="0" smtClean="0"/>
          </a:p>
          <a:p>
            <a:pPr>
              <a:buFontTx/>
              <a:buChar char="-"/>
            </a:pPr>
            <a:r>
              <a:rPr lang="fr-BE" dirty="0" smtClean="0"/>
              <a:t>La structure des organisations </a:t>
            </a:r>
          </a:p>
          <a:p>
            <a:pPr>
              <a:buFontTx/>
              <a:buChar char="-"/>
            </a:pPr>
            <a:r>
              <a:rPr lang="fr-BE" dirty="0" smtClean="0"/>
              <a:t>La </a:t>
            </a:r>
            <a:r>
              <a:rPr lang="fr-BE" dirty="0"/>
              <a:t>g</a:t>
            </a:r>
            <a:r>
              <a:rPr lang="fr-BE" dirty="0" smtClean="0"/>
              <a:t>estion des ressources humaines </a:t>
            </a:r>
          </a:p>
          <a:p>
            <a:pPr>
              <a:buFontTx/>
              <a:buChar char="-"/>
            </a:pPr>
            <a:r>
              <a:rPr lang="fr-BE" dirty="0" smtClean="0"/>
              <a:t>La gestion comptable et financière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z="2200" dirty="0" err="1" smtClean="0"/>
              <a:t>Exemples</a:t>
            </a:r>
            <a:r>
              <a:rPr lang="nl-NL" sz="2200" dirty="0" smtClean="0"/>
              <a:t> : </a:t>
            </a:r>
            <a:r>
              <a:rPr lang="nl-NL" sz="2200" i="1" dirty="0" smtClean="0"/>
              <a:t>HOOP</a:t>
            </a:r>
            <a:r>
              <a:rPr lang="nl-NL" sz="2200" dirty="0" smtClean="0"/>
              <a:t> </a:t>
            </a:r>
            <a:r>
              <a:rPr lang="nl-NL" sz="2200" dirty="0" err="1"/>
              <a:t>puis</a:t>
            </a:r>
            <a:r>
              <a:rPr lang="nl-NL" sz="2200" dirty="0"/>
              <a:t> </a:t>
            </a:r>
            <a:r>
              <a:rPr lang="nl-NL" sz="2200" i="1" dirty="0" err="1" smtClean="0"/>
              <a:t>Better</a:t>
            </a:r>
            <a:r>
              <a:rPr lang="nl-NL" sz="2200" i="1" dirty="0" smtClean="0"/>
              <a:t> </a:t>
            </a:r>
            <a:r>
              <a:rPr lang="nl-NL" sz="2200" i="1" dirty="0"/>
              <a:t>Bestuurlijk </a:t>
            </a:r>
            <a:r>
              <a:rPr lang="nl-NL" sz="2200" i="1" dirty="0" smtClean="0"/>
              <a:t>Beleid; </a:t>
            </a:r>
            <a:r>
              <a:rPr lang="nl-NL" sz="2200" i="1" dirty="0" err="1" smtClean="0"/>
              <a:t>Copernic</a:t>
            </a:r>
            <a:r>
              <a:rPr lang="nl-NL" sz="2200" i="1" dirty="0" smtClean="0"/>
              <a:t>. </a:t>
            </a:r>
            <a:endParaRPr lang="fr-BE" sz="2200" dirty="0" smtClean="0"/>
          </a:p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Qu’observe –t on au niveau de l’administration wallonne ? Des réformes incrémentales, fragmentées, lentes …. </a:t>
            </a:r>
            <a:endParaRPr lang="fr-B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966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Structure des organisations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5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51520" y="1524000"/>
            <a:ext cx="8651304" cy="50627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Décisions politiques et administration autonome</a:t>
            </a:r>
          </a:p>
          <a:p>
            <a:pPr marL="0" indent="0">
              <a:buNone/>
            </a:pP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Décentralisation et spécialisation de l’administration 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Responsabilisation des Directions : contrats de gestion </a:t>
            </a:r>
            <a:b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fr-BE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Forte croissance des « Agences »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Création MRW + Transfert MET  Unification du SPW (2008)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Exemple concret : SPAQUE (1991)</a:t>
            </a:r>
          </a:p>
          <a:p>
            <a:pPr marL="0" indent="0">
              <a:buNone/>
            </a:pPr>
            <a:endParaRPr lang="fr-BE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«</a:t>
            </a:r>
            <a:r>
              <a:rPr lang="fr-BE" i="1" dirty="0" smtClean="0">
                <a:sym typeface="Wingdings" panose="05000000000000000000" pitchFamily="2" charset="2"/>
              </a:rPr>
              <a:t> </a:t>
            </a:r>
            <a:r>
              <a:rPr lang="fr-BE" i="1" dirty="0"/>
              <a:t>L’objet du contrat est de mettre en </a:t>
            </a:r>
            <a:r>
              <a:rPr lang="fr-BE" i="1" dirty="0" err="1"/>
              <a:t>oeuvre</a:t>
            </a:r>
            <a:r>
              <a:rPr lang="fr-BE" i="1" dirty="0"/>
              <a:t> une évaluation constante des corrélations entre les moyens, les objectifs prédéfinis et les résultats atteints. Par ce fait, l’efficacité des actions de la </a:t>
            </a:r>
            <a:r>
              <a:rPr lang="fr-BE" i="1" dirty="0" err="1"/>
              <a:t>SPAQuE</a:t>
            </a:r>
            <a:r>
              <a:rPr lang="fr-BE" i="1" dirty="0"/>
              <a:t>, la pertinence et l’efficience de sa stratégie pourront être appréciées à tous les niveaux décisionnels et au regard des opérations envisagées ou entreprises”   </a:t>
            </a:r>
            <a:r>
              <a:rPr lang="fr-BE" i="1" dirty="0" smtClean="0"/>
              <a:t>(Contrat </a:t>
            </a:r>
            <a:r>
              <a:rPr lang="fr-BE" i="1" dirty="0" err="1" smtClean="0"/>
              <a:t>Spaque</a:t>
            </a:r>
            <a:r>
              <a:rPr lang="fr-BE" i="1" dirty="0" smtClean="0"/>
              <a:t> </a:t>
            </a:r>
            <a:r>
              <a:rPr lang="fr-BE" i="1" dirty="0"/>
              <a:t>2007)</a:t>
            </a:r>
            <a:endParaRPr lang="fr-BE" i="1" dirty="0"/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0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Gestion des ressources humaines 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6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536" y="1709928"/>
            <a:ext cx="850728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Valorisation salariale 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Contractualisation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Gestion de compétences 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sz="2000" dirty="0" smtClean="0"/>
              <a:t>Exemple : </a:t>
            </a:r>
            <a:r>
              <a:rPr lang="fr-BE" sz="2000" i="1" dirty="0"/>
              <a:t>Entre 2009 et </a:t>
            </a:r>
            <a:r>
              <a:rPr lang="fr-BE" sz="2000" i="1" dirty="0" smtClean="0"/>
              <a:t>2015, le taux de contractualisation est passé de </a:t>
            </a:r>
            <a:r>
              <a:rPr lang="fr-BE" sz="2000" i="1" dirty="0"/>
              <a:t>36.8 à 42,2 % au SPW  </a:t>
            </a:r>
            <a:r>
              <a:rPr lang="fr-BE" sz="2000" i="1" dirty="0" smtClean="0"/>
              <a:t>(60</a:t>
            </a:r>
            <a:r>
              <a:rPr lang="fr-BE" sz="2000" i="1" dirty="0"/>
              <a:t>% pour les engagements </a:t>
            </a:r>
            <a:r>
              <a:rPr lang="fr-BE" sz="2000" i="1" dirty="0" smtClean="0"/>
              <a:t>récents). Il a évolué de 82.4 </a:t>
            </a:r>
            <a:r>
              <a:rPr lang="fr-BE" sz="2000" i="1" dirty="0"/>
              <a:t>à 84 % </a:t>
            </a:r>
            <a:r>
              <a:rPr lang="fr-BE" sz="2000" i="1" dirty="0" smtClean="0"/>
              <a:t>dans les  OIP</a:t>
            </a:r>
          </a:p>
          <a:p>
            <a:r>
              <a:rPr lang="fr-BE" sz="2000" i="1" dirty="0"/>
              <a:t>Exemple : </a:t>
            </a:r>
            <a:r>
              <a:rPr lang="fr-BE" sz="2000" i="1" dirty="0" smtClean="0"/>
              <a:t>Au SPW , 50% du personnel est peu qualifié. </a:t>
            </a:r>
            <a:br>
              <a:rPr lang="fr-BE" sz="2000" i="1" dirty="0" smtClean="0"/>
            </a:br>
            <a:r>
              <a:rPr lang="fr-BE" sz="2000" i="1" dirty="0" smtClean="0"/>
              <a:t>50</a:t>
            </a:r>
            <a:r>
              <a:rPr lang="fr-BE" sz="2000" i="1" dirty="0"/>
              <a:t>% des effectifs des OIP sont titulaires d’un diplôme  de l’enseignement supérieur, pour 32% des effectifs du SWP </a:t>
            </a:r>
          </a:p>
          <a:p>
            <a:pPr marL="0" indent="0">
              <a:buNone/>
            </a:pPr>
            <a:endParaRPr lang="fr-BE" sz="2200" dirty="0" smtClean="0"/>
          </a:p>
          <a:p>
            <a:pPr marL="0" indent="0">
              <a:buNone/>
            </a:pPr>
            <a:r>
              <a:rPr lang="fr-BE" sz="2200" dirty="0" smtClean="0">
                <a:sym typeface="Wingdings" panose="05000000000000000000" pitchFamily="2" charset="2"/>
              </a:rPr>
              <a:t></a:t>
            </a:r>
            <a:r>
              <a:rPr lang="fr-BE" sz="2200" dirty="0" smtClean="0"/>
              <a:t>Réformes de la Fonction Publique : gestion des statuts; régime des mandats; école d’administration.   </a:t>
            </a:r>
            <a:endParaRPr lang="fr-BE" sz="2200" dirty="0"/>
          </a:p>
          <a:p>
            <a:pPr marL="0" indent="0">
              <a:buNone/>
            </a:pPr>
            <a:endParaRPr lang="fr-BE" dirty="0" smtClean="0"/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65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Gestion comptable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7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536" y="1709928"/>
            <a:ext cx="850728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Un </a:t>
            </a: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instrument </a:t>
            </a: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en soutien à la gestion opérationnelle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Une structure comptable lisible suivant les lignes politiques  </a:t>
            </a:r>
          </a:p>
          <a:p>
            <a:pPr marL="0" indent="0">
              <a:buNone/>
            </a:pPr>
            <a:endParaRPr lang="fr-BE" sz="2000" dirty="0" smtClean="0"/>
          </a:p>
          <a:p>
            <a:pPr marL="0" indent="0">
              <a:buNone/>
            </a:pPr>
            <a:r>
              <a:rPr lang="fr-BE" sz="2200" dirty="0" smtClean="0">
                <a:sym typeface="Wingdings" panose="05000000000000000000" pitchFamily="2" charset="2"/>
              </a:rPr>
              <a:t>En 2000, on parle de </a:t>
            </a:r>
            <a:r>
              <a:rPr lang="fr-BE" sz="2200" dirty="0" err="1" smtClean="0">
                <a:sym typeface="Wingdings" panose="05000000000000000000" pitchFamily="2" charset="2"/>
              </a:rPr>
              <a:t>WalcomFin</a:t>
            </a:r>
            <a:r>
              <a:rPr lang="fr-BE" sz="2200" dirty="0" smtClean="0">
                <a:sym typeface="Wingdings" panose="05000000000000000000" pitchFamily="2" charset="2"/>
              </a:rPr>
              <a:t>; WBFIN (2011; 2016); </a:t>
            </a:r>
          </a:p>
          <a:p>
            <a:pPr marL="0" indent="0">
              <a:buNone/>
            </a:pPr>
            <a:r>
              <a:rPr lang="fr-BE" sz="2200" dirty="0">
                <a:sym typeface="Wingdings" panose="05000000000000000000" pitchFamily="2" charset="2"/>
              </a:rPr>
              <a:t>«</a:t>
            </a:r>
            <a:r>
              <a:rPr lang="fr-BE" sz="2200" i="1" dirty="0">
                <a:sym typeface="Wingdings" panose="05000000000000000000" pitchFamily="2" charset="2"/>
              </a:rPr>
              <a:t>La Cellule </a:t>
            </a:r>
            <a:r>
              <a:rPr lang="fr-BE" sz="2200" i="1" dirty="0" err="1">
                <a:sym typeface="Wingdings" panose="05000000000000000000" pitchFamily="2" charset="2"/>
              </a:rPr>
              <a:t>WBFin</a:t>
            </a:r>
            <a:r>
              <a:rPr lang="fr-BE" sz="2200" i="1" dirty="0">
                <a:sym typeface="Wingdings" panose="05000000000000000000" pitchFamily="2" charset="2"/>
              </a:rPr>
              <a:t> assure la direction du Programme </a:t>
            </a:r>
            <a:r>
              <a:rPr lang="fr-BE" sz="2200" i="1" dirty="0" err="1">
                <a:sym typeface="Wingdings" panose="05000000000000000000" pitchFamily="2" charset="2"/>
              </a:rPr>
              <a:t>WBFin</a:t>
            </a:r>
            <a:r>
              <a:rPr lang="fr-BE" sz="2200" i="1" dirty="0">
                <a:sym typeface="Wingdings" panose="05000000000000000000" pitchFamily="2" charset="2"/>
              </a:rPr>
              <a:t> </a:t>
            </a:r>
            <a:r>
              <a:rPr lang="fr-BE" sz="2200" i="1" dirty="0" smtClean="0">
                <a:sym typeface="Wingdings" panose="05000000000000000000" pitchFamily="2" charset="2"/>
              </a:rPr>
              <a:t>(2018-2024) qui </a:t>
            </a:r>
            <a:r>
              <a:rPr lang="fr-BE" sz="2200" i="1" dirty="0">
                <a:sym typeface="Wingdings" panose="05000000000000000000" pitchFamily="2" charset="2"/>
              </a:rPr>
              <a:t>consiste en la mise en place d'un vaste projet de déploiement d'une nouvelle solution financière intégrée (SAP S4/</a:t>
            </a:r>
            <a:r>
              <a:rPr lang="fr-BE" sz="2200" i="1" dirty="0" err="1">
                <a:sym typeface="Wingdings" panose="05000000000000000000" pitchFamily="2" charset="2"/>
              </a:rPr>
              <a:t>Hana</a:t>
            </a:r>
            <a:r>
              <a:rPr lang="fr-BE" sz="2200" i="1" dirty="0">
                <a:sym typeface="Wingdings" panose="05000000000000000000" pitchFamily="2" charset="2"/>
              </a:rPr>
              <a:t>) de comptabilité budgétaire, générale et analytique au sein du </a:t>
            </a:r>
            <a:r>
              <a:rPr lang="fr-BE" sz="2200" i="1" dirty="0" smtClean="0">
                <a:sym typeface="Wingdings" panose="05000000000000000000" pitchFamily="2" charset="2"/>
              </a:rPr>
              <a:t>SPW»</a:t>
            </a:r>
          </a:p>
          <a:p>
            <a:pPr marL="0" indent="0">
              <a:buNone/>
            </a:pPr>
            <a:r>
              <a:rPr lang="fr-BE" sz="2200" dirty="0" smtClean="0">
                <a:sym typeface="Wingdings" panose="05000000000000000000" pitchFamily="2" charset="2"/>
              </a:rPr>
              <a:t> Agence de la Dette ?? </a:t>
            </a:r>
            <a:r>
              <a:rPr lang="fr-BE" sz="2200" i="1" dirty="0">
                <a:sym typeface="Wingdings" panose="05000000000000000000" pitchFamily="2" charset="2"/>
              </a:rPr>
              <a:t>« cellule administrative chargée de la gestion de la dette au sein de la Direction transversale Budget, Logistique et </a:t>
            </a:r>
            <a:r>
              <a:rPr lang="fr-BE" sz="2200" i="1" dirty="0" smtClean="0">
                <a:sym typeface="Wingdings" panose="05000000000000000000" pitchFamily="2" charset="2"/>
              </a:rPr>
              <a:t>TIC » … quelle dette ?.... </a:t>
            </a:r>
            <a:endParaRPr lang="fr-BE" sz="2200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BE" sz="2200" i="1" dirty="0" smtClean="0">
              <a:sym typeface="Wingdings" panose="05000000000000000000" pitchFamily="2" charset="2"/>
            </a:endParaRPr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3789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Approche stratégique 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8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536" y="1709928"/>
            <a:ext cx="850728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L</a:t>
            </a: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e </a:t>
            </a: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leadership est politique </a:t>
            </a:r>
            <a:endParaRPr lang="fr-BE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L</a:t>
            </a: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a </a:t>
            </a:r>
            <a:r>
              <a:rPr lang="fr-BE" dirty="0">
                <a:solidFill>
                  <a:schemeClr val="accent3">
                    <a:lumMod val="75000"/>
                  </a:schemeClr>
                </a:solidFill>
              </a:rPr>
              <a:t>gestion opérationnelle est au niveau de </a:t>
            </a: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l’administration : moins bureaucratique, plus innovante, orientée par ses objectifs (via des indicateurs de performance) 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Les politiques sont évaluées (efficacité, efficience) dans une logique d’apprentissage. 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Contrat d’Avenir &amp; Plans Marshall : des outils politiques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Des plans spécialisés par compétence sans leadership politique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Réformes plus avancées au niveau local </a:t>
            </a:r>
            <a:endParaRPr lang="fr-BE" sz="2200" i="1" dirty="0" smtClean="0">
              <a:sym typeface="Wingdings" panose="05000000000000000000" pitchFamily="2" charset="2"/>
            </a:endParaRPr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5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990600"/>
          </a:xfrm>
        </p:spPr>
        <p:txBody>
          <a:bodyPr>
            <a:normAutofit/>
          </a:bodyPr>
          <a:lstStyle/>
          <a:p>
            <a:r>
              <a:rPr lang="fr-BE" b="1" dirty="0" smtClean="0"/>
              <a:t>En 2003 déjà …</a:t>
            </a:r>
            <a:endParaRPr lang="fr-BE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8C64-B527-4344-9C76-216E8EE431D6}" type="slidenum">
              <a:rPr lang="fr-BE" smtClean="0"/>
              <a:t>9</a:t>
            </a:fld>
            <a:endParaRPr lang="fr-BE"/>
          </a:p>
        </p:txBody>
      </p:sp>
      <p:sp>
        <p:nvSpPr>
          <p:cNvPr id="8" name="Espace réservé du contenu 10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179512" y="1340768"/>
            <a:ext cx="850728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« les réformes des processus sont absentes des administrations wallonnes » </a:t>
            </a:r>
          </a:p>
          <a:p>
            <a:pPr marL="0" indent="0">
              <a:buNone/>
            </a:pPr>
            <a:r>
              <a:rPr lang="fr-BE" dirty="0" smtClean="0">
                <a:solidFill>
                  <a:schemeClr val="accent3">
                    <a:lumMod val="75000"/>
                  </a:schemeClr>
                </a:solidFill>
              </a:rPr>
              <a:t>« La région wallonne est moins active en GRH et conserve un système de carrières rigide » </a:t>
            </a:r>
          </a:p>
          <a:p>
            <a:pPr marL="0" indent="0">
              <a:buNone/>
            </a:pPr>
            <a:r>
              <a:rPr lang="fr-BE" sz="2200" i="1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« </a:t>
            </a:r>
            <a:r>
              <a:rPr lang="fr-BE" sz="22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La gestion financière est le parent pauvre des réformes » </a:t>
            </a:r>
          </a:p>
          <a:p>
            <a:pPr marL="0" indent="0">
              <a:buNone/>
            </a:pPr>
            <a:endParaRPr lang="fr-BE" sz="2200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200" b="1" i="1" dirty="0" smtClean="0">
                <a:sym typeface="Wingdings" panose="05000000000000000000" pitchFamily="2" charset="2"/>
              </a:rPr>
              <a:t>Comment sont </a:t>
            </a:r>
            <a:r>
              <a:rPr lang="fr-BE" sz="2200" b="1" i="1" strike="sngStrike" dirty="0" smtClean="0">
                <a:sym typeface="Wingdings" panose="05000000000000000000" pitchFamily="2" charset="2"/>
              </a:rPr>
              <a:t>gérés </a:t>
            </a:r>
            <a:r>
              <a:rPr lang="fr-BE" sz="2200" b="1" i="1" dirty="0" smtClean="0">
                <a:sym typeface="Wingdings" panose="05000000000000000000" pitchFamily="2" charset="2"/>
              </a:rPr>
              <a:t>accueillis les transferts de compétences vers la Wallonie ?  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C00000"/>
                </a:solidFill>
              </a:rPr>
              <a:t>“… material forms, expertise, social priorities, cultural expectations,… </a:t>
            </a:r>
            <a:r>
              <a:rPr lang="en-US" sz="2000" i="1" dirty="0" smtClean="0">
                <a:solidFill>
                  <a:srgbClr val="C00000"/>
                </a:solidFill>
              </a:rPr>
              <a:t>“</a:t>
            </a:r>
            <a:endParaRPr lang="fr-BE" sz="2200" b="1" i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BE" sz="2200" b="1" i="1" dirty="0" smtClean="0">
                <a:sym typeface="Wingdings" panose="05000000000000000000" pitchFamily="2" charset="2"/>
              </a:rPr>
              <a:t>Quel projet politique ? </a:t>
            </a:r>
          </a:p>
          <a:p>
            <a:pPr marL="0" indent="0">
              <a:buNone/>
            </a:pPr>
            <a:r>
              <a:rPr lang="fr-BE" sz="2200" b="1" i="1" dirty="0" smtClean="0">
                <a:sym typeface="Wingdings" panose="05000000000000000000" pitchFamily="2" charset="2"/>
              </a:rPr>
              <a:t>Quel leadership politique en matière de création administrative </a:t>
            </a:r>
          </a:p>
          <a:p>
            <a:pPr marL="0" indent="0">
              <a:buNone/>
            </a:pPr>
            <a:endParaRPr lang="fr-BE" sz="2200" i="1" dirty="0" smtClean="0">
              <a:sym typeface="Wingdings" panose="05000000000000000000" pitchFamily="2" charset="2"/>
            </a:endParaRPr>
          </a:p>
        </p:txBody>
      </p:sp>
      <p:sp>
        <p:nvSpPr>
          <p:cNvPr id="6" name="Espace réservé de la date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457200" y="18288"/>
            <a:ext cx="4258816" cy="329184"/>
          </a:xfrm>
        </p:spPr>
        <p:txBody>
          <a:bodyPr/>
          <a:lstStyle/>
          <a:p>
            <a:r>
              <a:rPr lang="fr-FR" dirty="0" smtClean="0"/>
              <a:t>Transfert de Compétences et NGP en Région wallonne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117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9615</TotalTime>
  <Words>1016</Words>
  <Application>Microsoft Office PowerPoint</Application>
  <PresentationFormat>Affichage à l'écran (4:3)</PresentationFormat>
  <Paragraphs>173</Paragraphs>
  <Slides>16</Slides>
  <Notes>2</Notes>
  <HiddenSlides>3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Gill Sans MT</vt:lpstr>
      <vt:lpstr>Wingdings</vt:lpstr>
      <vt:lpstr>Clarté</vt:lpstr>
      <vt:lpstr>Transferts de compétences &amp; Nouvelle Gestion Publique en Région wallonne  La Wallonie aujourd’hui et demain</vt:lpstr>
      <vt:lpstr>Parler des politiques publiques  Parler de l’administration publique</vt:lpstr>
      <vt:lpstr>Quel est le périmètre de l’administration publique? </vt:lpstr>
      <vt:lpstr>La « Nouvelle Gestion Publique »</vt:lpstr>
      <vt:lpstr>Structure des organisations</vt:lpstr>
      <vt:lpstr>Gestion des ressources humaines </vt:lpstr>
      <vt:lpstr>Gestion comptable</vt:lpstr>
      <vt:lpstr>Approche stratégique </vt:lpstr>
      <vt:lpstr>En 2003 déjà …</vt:lpstr>
      <vt:lpstr>Présentation PowerPoint</vt:lpstr>
      <vt:lpstr>Présentation PowerPoint</vt:lpstr>
      <vt:lpstr>Une administration traduit un projet politique </vt:lpstr>
      <vt:lpstr>Présentation PowerPoint</vt:lpstr>
      <vt:lpstr>Présentation PowerPoint</vt:lpstr>
      <vt:lpstr>Présentation PowerPoint</vt:lpstr>
      <vt:lpstr>En vous remerciant pour votre attention  </vt:lpstr>
    </vt:vector>
  </TitlesOfParts>
  <Company>Université catholique de Louvain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Deliberate or Not to Deliberate: Non-participation of Randomly Selected Citizens in Two Mini-publics</dc:title>
  <dc:creator>Vincent Jacquet</dc:creator>
  <cp:lastModifiedBy>Catherine Fallon</cp:lastModifiedBy>
  <cp:revision>265</cp:revision>
  <dcterms:created xsi:type="dcterms:W3CDTF">2015-03-23T13:30:31Z</dcterms:created>
  <dcterms:modified xsi:type="dcterms:W3CDTF">2019-10-16T13:52:38Z</dcterms:modified>
</cp:coreProperties>
</file>