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481" r:id="rId3"/>
    <p:sldId id="484" r:id="rId4"/>
    <p:sldId id="260" r:id="rId5"/>
    <p:sldId id="259" r:id="rId6"/>
    <p:sldId id="261" r:id="rId7"/>
    <p:sldId id="263" r:id="rId8"/>
    <p:sldId id="262" r:id="rId9"/>
    <p:sldId id="265" r:id="rId10"/>
    <p:sldId id="266" r:id="rId11"/>
    <p:sldId id="264" r:id="rId12"/>
    <p:sldId id="485" r:id="rId13"/>
  </p:sldIdLst>
  <p:sldSz cx="42843450" cy="180006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69">
          <p15:clr>
            <a:srgbClr val="A4A3A4"/>
          </p15:clr>
        </p15:guide>
        <p15:guide id="2" pos="134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613"/>
    <a:srgbClr val="024F9F"/>
    <a:srgbClr val="E6B17D"/>
    <a:srgbClr val="002C47"/>
    <a:srgbClr val="D67D31"/>
    <a:srgbClr val="D67E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87158" autoAdjust="0"/>
  </p:normalViewPr>
  <p:slideViewPr>
    <p:cSldViewPr snapToGrid="0">
      <p:cViewPr varScale="1">
        <p:scale>
          <a:sx n="30" d="100"/>
          <a:sy n="30" d="100"/>
        </p:scale>
        <p:origin x="344" y="384"/>
      </p:cViewPr>
      <p:guideLst>
        <p:guide orient="horz" pos="5669"/>
        <p:guide pos="134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5C84FF-455B-DA4C-A594-EE01620938ED}" type="datetimeFigureOut">
              <a:rPr lang="fr-FR" smtClean="0"/>
              <a:t>24/10/2019</a:t>
            </a:fld>
            <a:endParaRPr lang="fr-FR"/>
          </a:p>
        </p:txBody>
      </p:sp>
      <p:sp>
        <p:nvSpPr>
          <p:cNvPr id="4" name="Espace réservé de l'image des diapositives 3"/>
          <p:cNvSpPr>
            <a:spLocks noGrp="1" noRot="1" noChangeAspect="1"/>
          </p:cNvSpPr>
          <p:nvPr>
            <p:ph type="sldImg" idx="2"/>
          </p:nvPr>
        </p:nvSpPr>
        <p:spPr>
          <a:xfrm>
            <a:off x="-650875" y="685800"/>
            <a:ext cx="8159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34F5A3-733F-6A45-8D84-0D555096B127}" type="slidenum">
              <a:rPr lang="fr-FR" smtClean="0"/>
              <a:t>‹N°›</a:t>
            </a:fld>
            <a:endParaRPr lang="fr-FR"/>
          </a:p>
        </p:txBody>
      </p:sp>
    </p:spTree>
    <p:extLst>
      <p:ext uri="{BB962C8B-B14F-4D97-AF65-F5344CB8AC3E}">
        <p14:creationId xmlns:p14="http://schemas.microsoft.com/office/powerpoint/2010/main" val="33510471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34F5A3-733F-6A45-8D84-0D555096B127}" type="slidenum">
              <a:rPr lang="fr-FR" smtClean="0"/>
              <a:t>2</a:t>
            </a:fld>
            <a:endParaRPr lang="fr-FR"/>
          </a:p>
        </p:txBody>
      </p:sp>
    </p:spTree>
    <p:extLst>
      <p:ext uri="{BB962C8B-B14F-4D97-AF65-F5344CB8AC3E}">
        <p14:creationId xmlns:p14="http://schemas.microsoft.com/office/powerpoint/2010/main" val="262729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34F5A3-733F-6A45-8D84-0D555096B127}" type="slidenum">
              <a:rPr lang="fr-FR" smtClean="0"/>
              <a:t>3</a:t>
            </a:fld>
            <a:endParaRPr lang="fr-FR"/>
          </a:p>
        </p:txBody>
      </p:sp>
    </p:spTree>
    <p:extLst>
      <p:ext uri="{BB962C8B-B14F-4D97-AF65-F5344CB8AC3E}">
        <p14:creationId xmlns:p14="http://schemas.microsoft.com/office/powerpoint/2010/main" val="85410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34F5A3-733F-6A45-8D84-0D555096B127}" type="slidenum">
              <a:rPr lang="fr-FR" smtClean="0"/>
              <a:t>5</a:t>
            </a:fld>
            <a:endParaRPr lang="fr-FR"/>
          </a:p>
        </p:txBody>
      </p:sp>
    </p:spTree>
    <p:extLst>
      <p:ext uri="{BB962C8B-B14F-4D97-AF65-F5344CB8AC3E}">
        <p14:creationId xmlns:p14="http://schemas.microsoft.com/office/powerpoint/2010/main" val="3212011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34F5A3-733F-6A45-8D84-0D555096B127}" type="slidenum">
              <a:rPr lang="fr-FR" smtClean="0"/>
              <a:t>6</a:t>
            </a:fld>
            <a:endParaRPr lang="fr-FR"/>
          </a:p>
        </p:txBody>
      </p:sp>
    </p:spTree>
    <p:extLst>
      <p:ext uri="{BB962C8B-B14F-4D97-AF65-F5344CB8AC3E}">
        <p14:creationId xmlns:p14="http://schemas.microsoft.com/office/powerpoint/2010/main" val="2407874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34F5A3-733F-6A45-8D84-0D555096B127}" type="slidenum">
              <a:rPr lang="fr-FR" smtClean="0"/>
              <a:t>7</a:t>
            </a:fld>
            <a:endParaRPr lang="fr-FR"/>
          </a:p>
        </p:txBody>
      </p:sp>
    </p:spTree>
    <p:extLst>
      <p:ext uri="{BB962C8B-B14F-4D97-AF65-F5344CB8AC3E}">
        <p14:creationId xmlns:p14="http://schemas.microsoft.com/office/powerpoint/2010/main" val="3429197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34F5A3-733F-6A45-8D84-0D555096B127}" type="slidenum">
              <a:rPr lang="fr-FR" smtClean="0"/>
              <a:t>8</a:t>
            </a:fld>
            <a:endParaRPr lang="fr-FR"/>
          </a:p>
        </p:txBody>
      </p:sp>
    </p:spTree>
    <p:extLst>
      <p:ext uri="{BB962C8B-B14F-4D97-AF65-F5344CB8AC3E}">
        <p14:creationId xmlns:p14="http://schemas.microsoft.com/office/powerpoint/2010/main" val="2437807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34F5A3-733F-6A45-8D84-0D555096B127}" type="slidenum">
              <a:rPr lang="fr-FR" smtClean="0"/>
              <a:t>9</a:t>
            </a:fld>
            <a:endParaRPr lang="fr-FR"/>
          </a:p>
        </p:txBody>
      </p:sp>
    </p:spTree>
    <p:extLst>
      <p:ext uri="{BB962C8B-B14F-4D97-AF65-F5344CB8AC3E}">
        <p14:creationId xmlns:p14="http://schemas.microsoft.com/office/powerpoint/2010/main" val="190232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34F5A3-733F-6A45-8D84-0D555096B127}" type="slidenum">
              <a:rPr lang="fr-FR" smtClean="0"/>
              <a:t>10</a:t>
            </a:fld>
            <a:endParaRPr lang="fr-FR"/>
          </a:p>
        </p:txBody>
      </p:sp>
    </p:spTree>
    <p:extLst>
      <p:ext uri="{BB962C8B-B14F-4D97-AF65-F5344CB8AC3E}">
        <p14:creationId xmlns:p14="http://schemas.microsoft.com/office/powerpoint/2010/main" val="2712040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34F5A3-733F-6A45-8D84-0D555096B127}" type="slidenum">
              <a:rPr lang="fr-FR" smtClean="0"/>
              <a:t>11</a:t>
            </a:fld>
            <a:endParaRPr lang="fr-FR"/>
          </a:p>
        </p:txBody>
      </p:sp>
    </p:spTree>
    <p:extLst>
      <p:ext uri="{BB962C8B-B14F-4D97-AF65-F5344CB8AC3E}">
        <p14:creationId xmlns:p14="http://schemas.microsoft.com/office/powerpoint/2010/main" val="4285747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355431" y="2945943"/>
            <a:ext cx="32132588" cy="6266897"/>
          </a:xfrm>
        </p:spPr>
        <p:txBody>
          <a:bodyPr anchor="b"/>
          <a:lstStyle>
            <a:lvl1pPr algn="ctr">
              <a:defRPr sz="15749"/>
            </a:lvl1pPr>
          </a:lstStyle>
          <a:p>
            <a:r>
              <a:rPr lang="fr-FR"/>
              <a:t>Modifiez le style du titre</a:t>
            </a:r>
            <a:endParaRPr lang="en-US" dirty="0"/>
          </a:p>
        </p:txBody>
      </p:sp>
      <p:sp>
        <p:nvSpPr>
          <p:cNvPr id="3" name="Subtitle 2"/>
          <p:cNvSpPr>
            <a:spLocks noGrp="1"/>
          </p:cNvSpPr>
          <p:nvPr>
            <p:ph type="subTitle" idx="1"/>
          </p:nvPr>
        </p:nvSpPr>
        <p:spPr>
          <a:xfrm>
            <a:off x="5355431" y="9454516"/>
            <a:ext cx="32132588" cy="4345992"/>
          </a:xfrm>
        </p:spPr>
        <p:txBody>
          <a:bodyPr/>
          <a:lstStyle>
            <a:lvl1pPr marL="0" indent="0" algn="ctr">
              <a:buNone/>
              <a:defRPr sz="6300"/>
            </a:lvl1pPr>
            <a:lvl2pPr marL="1200059" indent="0" algn="ctr">
              <a:buNone/>
              <a:defRPr sz="5250"/>
            </a:lvl2pPr>
            <a:lvl3pPr marL="2400117" indent="0" algn="ctr">
              <a:buNone/>
              <a:defRPr sz="4725"/>
            </a:lvl3pPr>
            <a:lvl4pPr marL="3600176" indent="0" algn="ctr">
              <a:buNone/>
              <a:defRPr sz="4200"/>
            </a:lvl4pPr>
            <a:lvl5pPr marL="4800234" indent="0" algn="ctr">
              <a:buNone/>
              <a:defRPr sz="4200"/>
            </a:lvl5pPr>
            <a:lvl6pPr marL="6000293" indent="0" algn="ctr">
              <a:buNone/>
              <a:defRPr sz="4200"/>
            </a:lvl6pPr>
            <a:lvl7pPr marL="7200351" indent="0" algn="ctr">
              <a:buNone/>
              <a:defRPr sz="4200"/>
            </a:lvl7pPr>
            <a:lvl8pPr marL="8400410" indent="0" algn="ctr">
              <a:buNone/>
              <a:defRPr sz="4200"/>
            </a:lvl8pPr>
            <a:lvl9pPr marL="9600468" indent="0" algn="ctr">
              <a:buNone/>
              <a:defRPr sz="42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D820112F-E59C-4DE2-8541-E33E8806912D}" type="datetimeFigureOut">
              <a:rPr lang="fr-BE" smtClean="0"/>
              <a:t>24/10/19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7200DA8-46F0-4963-BA27-9D6501271AFB}" type="slidenum">
              <a:rPr lang="fr-BE" smtClean="0"/>
              <a:t>‹N°›</a:t>
            </a:fld>
            <a:endParaRPr lang="fr-BE"/>
          </a:p>
        </p:txBody>
      </p:sp>
    </p:spTree>
    <p:extLst>
      <p:ext uri="{BB962C8B-B14F-4D97-AF65-F5344CB8AC3E}">
        <p14:creationId xmlns:p14="http://schemas.microsoft.com/office/powerpoint/2010/main" val="2631722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820112F-E59C-4DE2-8541-E33E8806912D}" type="datetimeFigureOut">
              <a:rPr lang="fr-BE" smtClean="0"/>
              <a:t>24/10/19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7200DA8-46F0-4963-BA27-9D6501271AFB}" type="slidenum">
              <a:rPr lang="fr-BE" smtClean="0"/>
              <a:t>‹N°›</a:t>
            </a:fld>
            <a:endParaRPr lang="fr-BE"/>
          </a:p>
        </p:txBody>
      </p:sp>
    </p:spTree>
    <p:extLst>
      <p:ext uri="{BB962C8B-B14F-4D97-AF65-F5344CB8AC3E}">
        <p14:creationId xmlns:p14="http://schemas.microsoft.com/office/powerpoint/2010/main" val="81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59844" y="958369"/>
            <a:ext cx="9238119" cy="1525473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945487" y="958369"/>
            <a:ext cx="27178814" cy="1525473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820112F-E59C-4DE2-8541-E33E8806912D}" type="datetimeFigureOut">
              <a:rPr lang="fr-BE" smtClean="0"/>
              <a:t>24/10/19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7200DA8-46F0-4963-BA27-9D6501271AFB}" type="slidenum">
              <a:rPr lang="fr-BE" smtClean="0"/>
              <a:t>‹N°›</a:t>
            </a:fld>
            <a:endParaRPr lang="fr-BE"/>
          </a:p>
        </p:txBody>
      </p:sp>
    </p:spTree>
    <p:extLst>
      <p:ext uri="{BB962C8B-B14F-4D97-AF65-F5344CB8AC3E}">
        <p14:creationId xmlns:p14="http://schemas.microsoft.com/office/powerpoint/2010/main" val="249945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820112F-E59C-4DE2-8541-E33E8806912D}" type="datetimeFigureOut">
              <a:rPr lang="fr-BE" smtClean="0"/>
              <a:t>24/10/19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7200DA8-46F0-4963-BA27-9D6501271AFB}" type="slidenum">
              <a:rPr lang="fr-BE" smtClean="0"/>
              <a:t>‹N°›</a:t>
            </a:fld>
            <a:endParaRPr lang="fr-BE"/>
          </a:p>
        </p:txBody>
      </p:sp>
    </p:spTree>
    <p:extLst>
      <p:ext uri="{BB962C8B-B14F-4D97-AF65-F5344CB8AC3E}">
        <p14:creationId xmlns:p14="http://schemas.microsoft.com/office/powerpoint/2010/main" val="1939234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923173" y="4487668"/>
            <a:ext cx="36952476" cy="7487774"/>
          </a:xfrm>
        </p:spPr>
        <p:txBody>
          <a:bodyPr anchor="b"/>
          <a:lstStyle>
            <a:lvl1pPr>
              <a:defRPr sz="15749"/>
            </a:lvl1pPr>
          </a:lstStyle>
          <a:p>
            <a:r>
              <a:rPr lang="fr-FR"/>
              <a:t>Modifiez le style du titre</a:t>
            </a:r>
            <a:endParaRPr lang="en-US" dirty="0"/>
          </a:p>
        </p:txBody>
      </p:sp>
      <p:sp>
        <p:nvSpPr>
          <p:cNvPr id="3" name="Text Placeholder 2"/>
          <p:cNvSpPr>
            <a:spLocks noGrp="1"/>
          </p:cNvSpPr>
          <p:nvPr>
            <p:ph type="body" idx="1"/>
          </p:nvPr>
        </p:nvSpPr>
        <p:spPr>
          <a:xfrm>
            <a:off x="2923173" y="12046280"/>
            <a:ext cx="36952476" cy="3937644"/>
          </a:xfrm>
        </p:spPr>
        <p:txBody>
          <a:bodyPr/>
          <a:lstStyle>
            <a:lvl1pPr marL="0" indent="0">
              <a:buNone/>
              <a:defRPr sz="6300">
                <a:solidFill>
                  <a:schemeClr val="tx1">
                    <a:tint val="75000"/>
                  </a:schemeClr>
                </a:solidFill>
              </a:defRPr>
            </a:lvl1pPr>
            <a:lvl2pPr marL="1200059" indent="0">
              <a:buNone/>
              <a:defRPr sz="5250">
                <a:solidFill>
                  <a:schemeClr val="tx1">
                    <a:tint val="75000"/>
                  </a:schemeClr>
                </a:solidFill>
              </a:defRPr>
            </a:lvl2pPr>
            <a:lvl3pPr marL="2400117" indent="0">
              <a:buNone/>
              <a:defRPr sz="4725">
                <a:solidFill>
                  <a:schemeClr val="tx1">
                    <a:tint val="75000"/>
                  </a:schemeClr>
                </a:solidFill>
              </a:defRPr>
            </a:lvl3pPr>
            <a:lvl4pPr marL="3600176" indent="0">
              <a:buNone/>
              <a:defRPr sz="4200">
                <a:solidFill>
                  <a:schemeClr val="tx1">
                    <a:tint val="75000"/>
                  </a:schemeClr>
                </a:solidFill>
              </a:defRPr>
            </a:lvl4pPr>
            <a:lvl5pPr marL="4800234" indent="0">
              <a:buNone/>
              <a:defRPr sz="4200">
                <a:solidFill>
                  <a:schemeClr val="tx1">
                    <a:tint val="75000"/>
                  </a:schemeClr>
                </a:solidFill>
              </a:defRPr>
            </a:lvl5pPr>
            <a:lvl6pPr marL="6000293" indent="0">
              <a:buNone/>
              <a:defRPr sz="4200">
                <a:solidFill>
                  <a:schemeClr val="tx1">
                    <a:tint val="75000"/>
                  </a:schemeClr>
                </a:solidFill>
              </a:defRPr>
            </a:lvl6pPr>
            <a:lvl7pPr marL="7200351" indent="0">
              <a:buNone/>
              <a:defRPr sz="4200">
                <a:solidFill>
                  <a:schemeClr val="tx1">
                    <a:tint val="75000"/>
                  </a:schemeClr>
                </a:solidFill>
              </a:defRPr>
            </a:lvl7pPr>
            <a:lvl8pPr marL="8400410" indent="0">
              <a:buNone/>
              <a:defRPr sz="4200">
                <a:solidFill>
                  <a:schemeClr val="tx1">
                    <a:tint val="75000"/>
                  </a:schemeClr>
                </a:solidFill>
              </a:defRPr>
            </a:lvl8pPr>
            <a:lvl9pPr marL="9600468" indent="0">
              <a:buNone/>
              <a:defRPr sz="4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820112F-E59C-4DE2-8541-E33E8806912D}" type="datetimeFigureOut">
              <a:rPr lang="fr-BE" smtClean="0"/>
              <a:t>24/10/19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7200DA8-46F0-4963-BA27-9D6501271AFB}" type="slidenum">
              <a:rPr lang="fr-BE" smtClean="0"/>
              <a:t>‹N°›</a:t>
            </a:fld>
            <a:endParaRPr lang="fr-BE"/>
          </a:p>
        </p:txBody>
      </p:sp>
    </p:spTree>
    <p:extLst>
      <p:ext uri="{BB962C8B-B14F-4D97-AF65-F5344CB8AC3E}">
        <p14:creationId xmlns:p14="http://schemas.microsoft.com/office/powerpoint/2010/main" val="273322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945487" y="4791843"/>
            <a:ext cx="18208466" cy="1142125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1689497" y="4791843"/>
            <a:ext cx="18208466" cy="1142125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820112F-E59C-4DE2-8541-E33E8806912D}" type="datetimeFigureOut">
              <a:rPr lang="fr-BE" smtClean="0"/>
              <a:t>24/10/19</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7200DA8-46F0-4963-BA27-9D6501271AFB}" type="slidenum">
              <a:rPr lang="fr-BE" smtClean="0"/>
              <a:t>‹N°›</a:t>
            </a:fld>
            <a:endParaRPr lang="fr-BE"/>
          </a:p>
        </p:txBody>
      </p:sp>
    </p:spTree>
    <p:extLst>
      <p:ext uri="{BB962C8B-B14F-4D97-AF65-F5344CB8AC3E}">
        <p14:creationId xmlns:p14="http://schemas.microsoft.com/office/powerpoint/2010/main" val="335298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951067" y="958370"/>
            <a:ext cx="36952476" cy="3479296"/>
          </a:xfrm>
        </p:spPr>
        <p:txBody>
          <a:bodyPr/>
          <a:lstStyle/>
          <a:p>
            <a:r>
              <a:rPr lang="fr-FR"/>
              <a:t>Modifiez le style du titre</a:t>
            </a:r>
            <a:endParaRPr lang="en-US" dirty="0"/>
          </a:p>
        </p:txBody>
      </p:sp>
      <p:sp>
        <p:nvSpPr>
          <p:cNvPr id="3" name="Text Placeholder 2"/>
          <p:cNvSpPr>
            <a:spLocks noGrp="1"/>
          </p:cNvSpPr>
          <p:nvPr>
            <p:ph type="body" idx="1"/>
          </p:nvPr>
        </p:nvSpPr>
        <p:spPr>
          <a:xfrm>
            <a:off x="2951069" y="4412664"/>
            <a:ext cx="18124786" cy="2162578"/>
          </a:xfrm>
        </p:spPr>
        <p:txBody>
          <a:bodyPr anchor="b"/>
          <a:lstStyle>
            <a:lvl1pPr marL="0" indent="0">
              <a:buNone/>
              <a:defRPr sz="6300" b="1"/>
            </a:lvl1pPr>
            <a:lvl2pPr marL="1200059" indent="0">
              <a:buNone/>
              <a:defRPr sz="5250" b="1"/>
            </a:lvl2pPr>
            <a:lvl3pPr marL="2400117" indent="0">
              <a:buNone/>
              <a:defRPr sz="4725" b="1"/>
            </a:lvl3pPr>
            <a:lvl4pPr marL="3600176" indent="0">
              <a:buNone/>
              <a:defRPr sz="4200" b="1"/>
            </a:lvl4pPr>
            <a:lvl5pPr marL="4800234" indent="0">
              <a:buNone/>
              <a:defRPr sz="4200" b="1"/>
            </a:lvl5pPr>
            <a:lvl6pPr marL="6000293" indent="0">
              <a:buNone/>
              <a:defRPr sz="4200" b="1"/>
            </a:lvl6pPr>
            <a:lvl7pPr marL="7200351" indent="0">
              <a:buNone/>
              <a:defRPr sz="4200" b="1"/>
            </a:lvl7pPr>
            <a:lvl8pPr marL="8400410" indent="0">
              <a:buNone/>
              <a:defRPr sz="4200" b="1"/>
            </a:lvl8pPr>
            <a:lvl9pPr marL="9600468" indent="0">
              <a:buNone/>
              <a:defRPr sz="4200" b="1"/>
            </a:lvl9pPr>
          </a:lstStyle>
          <a:p>
            <a:pPr lvl="0"/>
            <a:r>
              <a:rPr lang="fr-FR"/>
              <a:t>Modifier les styles du texte du masque</a:t>
            </a:r>
          </a:p>
        </p:txBody>
      </p:sp>
      <p:sp>
        <p:nvSpPr>
          <p:cNvPr id="4" name="Content Placeholder 3"/>
          <p:cNvSpPr>
            <a:spLocks noGrp="1"/>
          </p:cNvSpPr>
          <p:nvPr>
            <p:ph sz="half" idx="2"/>
          </p:nvPr>
        </p:nvSpPr>
        <p:spPr>
          <a:xfrm>
            <a:off x="2951069" y="6575242"/>
            <a:ext cx="18124786" cy="967119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1689496" y="4412664"/>
            <a:ext cx="18214047" cy="2162578"/>
          </a:xfrm>
        </p:spPr>
        <p:txBody>
          <a:bodyPr anchor="b"/>
          <a:lstStyle>
            <a:lvl1pPr marL="0" indent="0">
              <a:buNone/>
              <a:defRPr sz="6300" b="1"/>
            </a:lvl1pPr>
            <a:lvl2pPr marL="1200059" indent="0">
              <a:buNone/>
              <a:defRPr sz="5250" b="1"/>
            </a:lvl2pPr>
            <a:lvl3pPr marL="2400117" indent="0">
              <a:buNone/>
              <a:defRPr sz="4725" b="1"/>
            </a:lvl3pPr>
            <a:lvl4pPr marL="3600176" indent="0">
              <a:buNone/>
              <a:defRPr sz="4200" b="1"/>
            </a:lvl4pPr>
            <a:lvl5pPr marL="4800234" indent="0">
              <a:buNone/>
              <a:defRPr sz="4200" b="1"/>
            </a:lvl5pPr>
            <a:lvl6pPr marL="6000293" indent="0">
              <a:buNone/>
              <a:defRPr sz="4200" b="1"/>
            </a:lvl6pPr>
            <a:lvl7pPr marL="7200351" indent="0">
              <a:buNone/>
              <a:defRPr sz="4200" b="1"/>
            </a:lvl7pPr>
            <a:lvl8pPr marL="8400410" indent="0">
              <a:buNone/>
              <a:defRPr sz="4200" b="1"/>
            </a:lvl8pPr>
            <a:lvl9pPr marL="9600468" indent="0">
              <a:buNone/>
              <a:defRPr sz="4200" b="1"/>
            </a:lvl9pPr>
          </a:lstStyle>
          <a:p>
            <a:pPr lvl="0"/>
            <a:r>
              <a:rPr lang="fr-FR"/>
              <a:t>Modifier les styles du texte du masque</a:t>
            </a:r>
          </a:p>
        </p:txBody>
      </p:sp>
      <p:sp>
        <p:nvSpPr>
          <p:cNvPr id="6" name="Content Placeholder 5"/>
          <p:cNvSpPr>
            <a:spLocks noGrp="1"/>
          </p:cNvSpPr>
          <p:nvPr>
            <p:ph sz="quarter" idx="4"/>
          </p:nvPr>
        </p:nvSpPr>
        <p:spPr>
          <a:xfrm>
            <a:off x="21689496" y="6575242"/>
            <a:ext cx="18214047" cy="967119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12F-E59C-4DE2-8541-E33E8806912D}" type="datetimeFigureOut">
              <a:rPr lang="fr-BE" smtClean="0"/>
              <a:t>24/10/19</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57200DA8-46F0-4963-BA27-9D6501271AFB}" type="slidenum">
              <a:rPr lang="fr-BE" smtClean="0"/>
              <a:t>‹N°›</a:t>
            </a:fld>
            <a:endParaRPr lang="fr-BE"/>
          </a:p>
        </p:txBody>
      </p:sp>
    </p:spTree>
    <p:extLst>
      <p:ext uri="{BB962C8B-B14F-4D97-AF65-F5344CB8AC3E}">
        <p14:creationId xmlns:p14="http://schemas.microsoft.com/office/powerpoint/2010/main" val="1313317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820112F-E59C-4DE2-8541-E33E8806912D}" type="datetimeFigureOut">
              <a:rPr lang="fr-BE" smtClean="0"/>
              <a:t>24/10/19</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57200DA8-46F0-4963-BA27-9D6501271AFB}" type="slidenum">
              <a:rPr lang="fr-BE" smtClean="0"/>
              <a:t>‹N°›</a:t>
            </a:fld>
            <a:endParaRPr lang="fr-BE"/>
          </a:p>
        </p:txBody>
      </p:sp>
    </p:spTree>
    <p:extLst>
      <p:ext uri="{BB962C8B-B14F-4D97-AF65-F5344CB8AC3E}">
        <p14:creationId xmlns:p14="http://schemas.microsoft.com/office/powerpoint/2010/main" val="428711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20112F-E59C-4DE2-8541-E33E8806912D}" type="datetimeFigureOut">
              <a:rPr lang="fr-BE" smtClean="0"/>
              <a:t>24/10/19</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57200DA8-46F0-4963-BA27-9D6501271AFB}" type="slidenum">
              <a:rPr lang="fr-BE" smtClean="0"/>
              <a:t>‹N°›</a:t>
            </a:fld>
            <a:endParaRPr lang="fr-BE"/>
          </a:p>
        </p:txBody>
      </p:sp>
    </p:spTree>
    <p:extLst>
      <p:ext uri="{BB962C8B-B14F-4D97-AF65-F5344CB8AC3E}">
        <p14:creationId xmlns:p14="http://schemas.microsoft.com/office/powerpoint/2010/main" val="3617916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951069" y="1200044"/>
            <a:ext cx="13818127" cy="4200155"/>
          </a:xfrm>
        </p:spPr>
        <p:txBody>
          <a:bodyPr anchor="b"/>
          <a:lstStyle>
            <a:lvl1pPr>
              <a:defRPr sz="8399"/>
            </a:lvl1pPr>
          </a:lstStyle>
          <a:p>
            <a:r>
              <a:rPr lang="fr-FR"/>
              <a:t>Modifiez le style du titre</a:t>
            </a:r>
            <a:endParaRPr lang="en-US" dirty="0"/>
          </a:p>
        </p:txBody>
      </p:sp>
      <p:sp>
        <p:nvSpPr>
          <p:cNvPr id="3" name="Content Placeholder 2"/>
          <p:cNvSpPr>
            <a:spLocks noGrp="1"/>
          </p:cNvSpPr>
          <p:nvPr>
            <p:ph idx="1"/>
          </p:nvPr>
        </p:nvSpPr>
        <p:spPr>
          <a:xfrm>
            <a:off x="18214046" y="2591763"/>
            <a:ext cx="21689497" cy="12792138"/>
          </a:xfrm>
        </p:spPr>
        <p:txBody>
          <a:bodyPr/>
          <a:lstStyle>
            <a:lvl1pPr>
              <a:defRPr sz="8399"/>
            </a:lvl1pPr>
            <a:lvl2pPr>
              <a:defRPr sz="7349"/>
            </a:lvl2pPr>
            <a:lvl3pPr>
              <a:defRPr sz="6300"/>
            </a:lvl3pPr>
            <a:lvl4pPr>
              <a:defRPr sz="5250"/>
            </a:lvl4pPr>
            <a:lvl5pPr>
              <a:defRPr sz="5250"/>
            </a:lvl5pPr>
            <a:lvl6pPr>
              <a:defRPr sz="5250"/>
            </a:lvl6pPr>
            <a:lvl7pPr>
              <a:defRPr sz="5250"/>
            </a:lvl7pPr>
            <a:lvl8pPr>
              <a:defRPr sz="5250"/>
            </a:lvl8pPr>
            <a:lvl9pPr>
              <a:defRPr sz="525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951069" y="5400199"/>
            <a:ext cx="13818127" cy="10004536"/>
          </a:xfrm>
        </p:spPr>
        <p:txBody>
          <a:bodyPr/>
          <a:lstStyle>
            <a:lvl1pPr marL="0" indent="0">
              <a:buNone/>
              <a:defRPr sz="4200"/>
            </a:lvl1pPr>
            <a:lvl2pPr marL="1200059" indent="0">
              <a:buNone/>
              <a:defRPr sz="3675"/>
            </a:lvl2pPr>
            <a:lvl3pPr marL="2400117" indent="0">
              <a:buNone/>
              <a:defRPr sz="3150"/>
            </a:lvl3pPr>
            <a:lvl4pPr marL="3600176" indent="0">
              <a:buNone/>
              <a:defRPr sz="2625"/>
            </a:lvl4pPr>
            <a:lvl5pPr marL="4800234" indent="0">
              <a:buNone/>
              <a:defRPr sz="2625"/>
            </a:lvl5pPr>
            <a:lvl6pPr marL="6000293" indent="0">
              <a:buNone/>
              <a:defRPr sz="2625"/>
            </a:lvl6pPr>
            <a:lvl7pPr marL="7200351" indent="0">
              <a:buNone/>
              <a:defRPr sz="2625"/>
            </a:lvl7pPr>
            <a:lvl8pPr marL="8400410" indent="0">
              <a:buNone/>
              <a:defRPr sz="2625"/>
            </a:lvl8pPr>
            <a:lvl9pPr marL="9600468" indent="0">
              <a:buNone/>
              <a:defRPr sz="2625"/>
            </a:lvl9pPr>
          </a:lstStyle>
          <a:p>
            <a:pPr lvl="0"/>
            <a:r>
              <a:rPr lang="fr-FR"/>
              <a:t>Modifier les styles du texte du masque</a:t>
            </a:r>
          </a:p>
        </p:txBody>
      </p:sp>
      <p:sp>
        <p:nvSpPr>
          <p:cNvPr id="5" name="Date Placeholder 4"/>
          <p:cNvSpPr>
            <a:spLocks noGrp="1"/>
          </p:cNvSpPr>
          <p:nvPr>
            <p:ph type="dt" sz="half" idx="10"/>
          </p:nvPr>
        </p:nvSpPr>
        <p:spPr/>
        <p:txBody>
          <a:bodyPr/>
          <a:lstStyle/>
          <a:p>
            <a:fld id="{D820112F-E59C-4DE2-8541-E33E8806912D}" type="datetimeFigureOut">
              <a:rPr lang="fr-BE" smtClean="0"/>
              <a:t>24/10/19</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7200DA8-46F0-4963-BA27-9D6501271AFB}" type="slidenum">
              <a:rPr lang="fr-BE" smtClean="0"/>
              <a:t>‹N°›</a:t>
            </a:fld>
            <a:endParaRPr lang="fr-BE"/>
          </a:p>
        </p:txBody>
      </p:sp>
    </p:spTree>
    <p:extLst>
      <p:ext uri="{BB962C8B-B14F-4D97-AF65-F5344CB8AC3E}">
        <p14:creationId xmlns:p14="http://schemas.microsoft.com/office/powerpoint/2010/main" val="519540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951069" y="1200044"/>
            <a:ext cx="13818127" cy="4200155"/>
          </a:xfrm>
        </p:spPr>
        <p:txBody>
          <a:bodyPr anchor="b"/>
          <a:lstStyle>
            <a:lvl1pPr>
              <a:defRPr sz="8399"/>
            </a:lvl1pPr>
          </a:lstStyle>
          <a:p>
            <a:r>
              <a:rPr lang="fr-FR"/>
              <a:t>Modifiez le style du titre</a:t>
            </a:r>
            <a:endParaRPr lang="en-US" dirty="0"/>
          </a:p>
        </p:txBody>
      </p:sp>
      <p:sp>
        <p:nvSpPr>
          <p:cNvPr id="3" name="Picture Placeholder 2"/>
          <p:cNvSpPr>
            <a:spLocks noGrp="1" noChangeAspect="1"/>
          </p:cNvSpPr>
          <p:nvPr>
            <p:ph type="pic" idx="1"/>
          </p:nvPr>
        </p:nvSpPr>
        <p:spPr>
          <a:xfrm>
            <a:off x="18214046" y="2591763"/>
            <a:ext cx="21689497" cy="12792138"/>
          </a:xfrm>
        </p:spPr>
        <p:txBody>
          <a:bodyPr anchor="t"/>
          <a:lstStyle>
            <a:lvl1pPr marL="0" indent="0">
              <a:buNone/>
              <a:defRPr sz="8399"/>
            </a:lvl1pPr>
            <a:lvl2pPr marL="1200059" indent="0">
              <a:buNone/>
              <a:defRPr sz="7349"/>
            </a:lvl2pPr>
            <a:lvl3pPr marL="2400117" indent="0">
              <a:buNone/>
              <a:defRPr sz="6300"/>
            </a:lvl3pPr>
            <a:lvl4pPr marL="3600176" indent="0">
              <a:buNone/>
              <a:defRPr sz="5250"/>
            </a:lvl4pPr>
            <a:lvl5pPr marL="4800234" indent="0">
              <a:buNone/>
              <a:defRPr sz="5250"/>
            </a:lvl5pPr>
            <a:lvl6pPr marL="6000293" indent="0">
              <a:buNone/>
              <a:defRPr sz="5250"/>
            </a:lvl6pPr>
            <a:lvl7pPr marL="7200351" indent="0">
              <a:buNone/>
              <a:defRPr sz="5250"/>
            </a:lvl7pPr>
            <a:lvl8pPr marL="8400410" indent="0">
              <a:buNone/>
              <a:defRPr sz="5250"/>
            </a:lvl8pPr>
            <a:lvl9pPr marL="9600468" indent="0">
              <a:buNone/>
              <a:defRPr sz="5250"/>
            </a:lvl9pPr>
          </a:lstStyle>
          <a:p>
            <a:r>
              <a:rPr lang="fr-FR"/>
              <a:t>Cliquez sur l'icône pour ajouter une image</a:t>
            </a:r>
            <a:endParaRPr lang="en-US" dirty="0"/>
          </a:p>
        </p:txBody>
      </p:sp>
      <p:sp>
        <p:nvSpPr>
          <p:cNvPr id="4" name="Text Placeholder 3"/>
          <p:cNvSpPr>
            <a:spLocks noGrp="1"/>
          </p:cNvSpPr>
          <p:nvPr>
            <p:ph type="body" sz="half" idx="2"/>
          </p:nvPr>
        </p:nvSpPr>
        <p:spPr>
          <a:xfrm>
            <a:off x="2951069" y="5400199"/>
            <a:ext cx="13818127" cy="10004536"/>
          </a:xfrm>
        </p:spPr>
        <p:txBody>
          <a:bodyPr/>
          <a:lstStyle>
            <a:lvl1pPr marL="0" indent="0">
              <a:buNone/>
              <a:defRPr sz="4200"/>
            </a:lvl1pPr>
            <a:lvl2pPr marL="1200059" indent="0">
              <a:buNone/>
              <a:defRPr sz="3675"/>
            </a:lvl2pPr>
            <a:lvl3pPr marL="2400117" indent="0">
              <a:buNone/>
              <a:defRPr sz="3150"/>
            </a:lvl3pPr>
            <a:lvl4pPr marL="3600176" indent="0">
              <a:buNone/>
              <a:defRPr sz="2625"/>
            </a:lvl4pPr>
            <a:lvl5pPr marL="4800234" indent="0">
              <a:buNone/>
              <a:defRPr sz="2625"/>
            </a:lvl5pPr>
            <a:lvl6pPr marL="6000293" indent="0">
              <a:buNone/>
              <a:defRPr sz="2625"/>
            </a:lvl6pPr>
            <a:lvl7pPr marL="7200351" indent="0">
              <a:buNone/>
              <a:defRPr sz="2625"/>
            </a:lvl7pPr>
            <a:lvl8pPr marL="8400410" indent="0">
              <a:buNone/>
              <a:defRPr sz="2625"/>
            </a:lvl8pPr>
            <a:lvl9pPr marL="9600468" indent="0">
              <a:buNone/>
              <a:defRPr sz="2625"/>
            </a:lvl9pPr>
          </a:lstStyle>
          <a:p>
            <a:pPr lvl="0"/>
            <a:r>
              <a:rPr lang="fr-FR"/>
              <a:t>Modifier les styles du texte du masque</a:t>
            </a:r>
          </a:p>
        </p:txBody>
      </p:sp>
      <p:sp>
        <p:nvSpPr>
          <p:cNvPr id="5" name="Date Placeholder 4"/>
          <p:cNvSpPr>
            <a:spLocks noGrp="1"/>
          </p:cNvSpPr>
          <p:nvPr>
            <p:ph type="dt" sz="half" idx="10"/>
          </p:nvPr>
        </p:nvSpPr>
        <p:spPr/>
        <p:txBody>
          <a:bodyPr/>
          <a:lstStyle/>
          <a:p>
            <a:fld id="{D820112F-E59C-4DE2-8541-E33E8806912D}" type="datetimeFigureOut">
              <a:rPr lang="fr-BE" smtClean="0"/>
              <a:t>24/10/19</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7200DA8-46F0-4963-BA27-9D6501271AFB}" type="slidenum">
              <a:rPr lang="fr-BE" smtClean="0"/>
              <a:t>‹N°›</a:t>
            </a:fld>
            <a:endParaRPr lang="fr-BE"/>
          </a:p>
        </p:txBody>
      </p:sp>
    </p:spTree>
    <p:extLst>
      <p:ext uri="{BB962C8B-B14F-4D97-AF65-F5344CB8AC3E}">
        <p14:creationId xmlns:p14="http://schemas.microsoft.com/office/powerpoint/2010/main" val="1111608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5487" y="958370"/>
            <a:ext cx="36952476" cy="347929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945487" y="4791843"/>
            <a:ext cx="36952476" cy="1142125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945487" y="16683949"/>
            <a:ext cx="9639776" cy="958369"/>
          </a:xfrm>
          <a:prstGeom prst="rect">
            <a:avLst/>
          </a:prstGeom>
        </p:spPr>
        <p:txBody>
          <a:bodyPr vert="horz" lIns="91440" tIns="45720" rIns="91440" bIns="45720" rtlCol="0" anchor="ctr"/>
          <a:lstStyle>
            <a:lvl1pPr algn="l">
              <a:defRPr sz="3150">
                <a:solidFill>
                  <a:schemeClr val="tx1">
                    <a:tint val="75000"/>
                  </a:schemeClr>
                </a:solidFill>
              </a:defRPr>
            </a:lvl1pPr>
          </a:lstStyle>
          <a:p>
            <a:fld id="{D820112F-E59C-4DE2-8541-E33E8806912D}" type="datetimeFigureOut">
              <a:rPr lang="fr-BE" smtClean="0"/>
              <a:t>24/10/19</a:t>
            </a:fld>
            <a:endParaRPr lang="fr-BE"/>
          </a:p>
        </p:txBody>
      </p:sp>
      <p:sp>
        <p:nvSpPr>
          <p:cNvPr id="5" name="Footer Placeholder 4"/>
          <p:cNvSpPr>
            <a:spLocks noGrp="1"/>
          </p:cNvSpPr>
          <p:nvPr>
            <p:ph type="ftr" sz="quarter" idx="3"/>
          </p:nvPr>
        </p:nvSpPr>
        <p:spPr>
          <a:xfrm>
            <a:off x="14191893" y="16683949"/>
            <a:ext cx="14459664" cy="958369"/>
          </a:xfrm>
          <a:prstGeom prst="rect">
            <a:avLst/>
          </a:prstGeom>
        </p:spPr>
        <p:txBody>
          <a:bodyPr vert="horz" lIns="91440" tIns="45720" rIns="91440" bIns="45720" rtlCol="0" anchor="ctr"/>
          <a:lstStyle>
            <a:lvl1pPr algn="ctr">
              <a:defRPr sz="315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30258187" y="16683949"/>
            <a:ext cx="9639776" cy="958369"/>
          </a:xfrm>
          <a:prstGeom prst="rect">
            <a:avLst/>
          </a:prstGeom>
        </p:spPr>
        <p:txBody>
          <a:bodyPr vert="horz" lIns="91440" tIns="45720" rIns="91440" bIns="45720" rtlCol="0" anchor="ctr"/>
          <a:lstStyle>
            <a:lvl1pPr algn="r">
              <a:defRPr sz="3150">
                <a:solidFill>
                  <a:schemeClr val="tx1">
                    <a:tint val="75000"/>
                  </a:schemeClr>
                </a:solidFill>
              </a:defRPr>
            </a:lvl1pPr>
          </a:lstStyle>
          <a:p>
            <a:fld id="{57200DA8-46F0-4963-BA27-9D6501271AFB}" type="slidenum">
              <a:rPr lang="fr-BE" smtClean="0"/>
              <a:t>‹N°›</a:t>
            </a:fld>
            <a:endParaRPr lang="fr-BE"/>
          </a:p>
        </p:txBody>
      </p:sp>
    </p:spTree>
    <p:extLst>
      <p:ext uri="{BB962C8B-B14F-4D97-AF65-F5344CB8AC3E}">
        <p14:creationId xmlns:p14="http://schemas.microsoft.com/office/powerpoint/2010/main" val="19708176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400117" rtl="0" eaLnBrk="1" latinLnBrk="0" hangingPunct="1">
        <a:lnSpc>
          <a:spcPct val="90000"/>
        </a:lnSpc>
        <a:spcBef>
          <a:spcPct val="0"/>
        </a:spcBef>
        <a:buNone/>
        <a:defRPr sz="11549" kern="1200">
          <a:solidFill>
            <a:schemeClr val="tx1"/>
          </a:solidFill>
          <a:latin typeface="+mj-lt"/>
          <a:ea typeface="+mj-ea"/>
          <a:cs typeface="+mj-cs"/>
        </a:defRPr>
      </a:lvl1pPr>
    </p:titleStyle>
    <p:bodyStyle>
      <a:lvl1pPr marL="600029" indent="-600029" algn="l" defTabSz="2400117" rtl="0" eaLnBrk="1" latinLnBrk="0" hangingPunct="1">
        <a:lnSpc>
          <a:spcPct val="90000"/>
        </a:lnSpc>
        <a:spcBef>
          <a:spcPts val="2625"/>
        </a:spcBef>
        <a:buFont typeface="Arial" panose="020B0604020202020204" pitchFamily="34" charset="0"/>
        <a:buChar char="•"/>
        <a:defRPr sz="7349" kern="1200">
          <a:solidFill>
            <a:schemeClr val="tx1"/>
          </a:solidFill>
          <a:latin typeface="+mn-lt"/>
          <a:ea typeface="+mn-ea"/>
          <a:cs typeface="+mn-cs"/>
        </a:defRPr>
      </a:lvl1pPr>
      <a:lvl2pPr marL="1800088" indent="-600029" algn="l" defTabSz="2400117" rtl="0" eaLnBrk="1" latinLnBrk="0" hangingPunct="1">
        <a:lnSpc>
          <a:spcPct val="90000"/>
        </a:lnSpc>
        <a:spcBef>
          <a:spcPts val="1312"/>
        </a:spcBef>
        <a:buFont typeface="Arial" panose="020B0604020202020204" pitchFamily="34" charset="0"/>
        <a:buChar char="•"/>
        <a:defRPr sz="6300" kern="1200">
          <a:solidFill>
            <a:schemeClr val="tx1"/>
          </a:solidFill>
          <a:latin typeface="+mn-lt"/>
          <a:ea typeface="+mn-ea"/>
          <a:cs typeface="+mn-cs"/>
        </a:defRPr>
      </a:lvl2pPr>
      <a:lvl3pPr marL="3000146" indent="-600029" algn="l" defTabSz="2400117" rtl="0" eaLnBrk="1" latinLnBrk="0" hangingPunct="1">
        <a:lnSpc>
          <a:spcPct val="90000"/>
        </a:lnSpc>
        <a:spcBef>
          <a:spcPts val="1312"/>
        </a:spcBef>
        <a:buFont typeface="Arial" panose="020B0604020202020204" pitchFamily="34" charset="0"/>
        <a:buChar char="•"/>
        <a:defRPr sz="5250" kern="1200">
          <a:solidFill>
            <a:schemeClr val="tx1"/>
          </a:solidFill>
          <a:latin typeface="+mn-lt"/>
          <a:ea typeface="+mn-ea"/>
          <a:cs typeface="+mn-cs"/>
        </a:defRPr>
      </a:lvl3pPr>
      <a:lvl4pPr marL="4200205"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4pPr>
      <a:lvl5pPr marL="5400264"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5pPr>
      <a:lvl6pPr marL="6600322"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6pPr>
      <a:lvl7pPr marL="7800381"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7pPr>
      <a:lvl8pPr marL="9000439"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8pPr>
      <a:lvl9pPr marL="10200498" indent="-600029" algn="l" defTabSz="2400117" rtl="0" eaLnBrk="1" latinLnBrk="0" hangingPunct="1">
        <a:lnSpc>
          <a:spcPct val="90000"/>
        </a:lnSpc>
        <a:spcBef>
          <a:spcPts val="1312"/>
        </a:spcBef>
        <a:buFont typeface="Arial" panose="020B0604020202020204" pitchFamily="34" charset="0"/>
        <a:buChar char="•"/>
        <a:defRPr sz="4725" kern="1200">
          <a:solidFill>
            <a:schemeClr val="tx1"/>
          </a:solidFill>
          <a:latin typeface="+mn-lt"/>
          <a:ea typeface="+mn-ea"/>
          <a:cs typeface="+mn-cs"/>
        </a:defRPr>
      </a:lvl9pPr>
    </p:bodyStyle>
    <p:otherStyle>
      <a:defPPr>
        <a:defRPr lang="en-US"/>
      </a:defPPr>
      <a:lvl1pPr marL="0" algn="l" defTabSz="2400117" rtl="0" eaLnBrk="1" latinLnBrk="0" hangingPunct="1">
        <a:defRPr sz="4725" kern="1200">
          <a:solidFill>
            <a:schemeClr val="tx1"/>
          </a:solidFill>
          <a:latin typeface="+mn-lt"/>
          <a:ea typeface="+mn-ea"/>
          <a:cs typeface="+mn-cs"/>
        </a:defRPr>
      </a:lvl1pPr>
      <a:lvl2pPr marL="1200059" algn="l" defTabSz="2400117" rtl="0" eaLnBrk="1" latinLnBrk="0" hangingPunct="1">
        <a:defRPr sz="4725" kern="1200">
          <a:solidFill>
            <a:schemeClr val="tx1"/>
          </a:solidFill>
          <a:latin typeface="+mn-lt"/>
          <a:ea typeface="+mn-ea"/>
          <a:cs typeface="+mn-cs"/>
        </a:defRPr>
      </a:lvl2pPr>
      <a:lvl3pPr marL="2400117" algn="l" defTabSz="2400117" rtl="0" eaLnBrk="1" latinLnBrk="0" hangingPunct="1">
        <a:defRPr sz="4725" kern="1200">
          <a:solidFill>
            <a:schemeClr val="tx1"/>
          </a:solidFill>
          <a:latin typeface="+mn-lt"/>
          <a:ea typeface="+mn-ea"/>
          <a:cs typeface="+mn-cs"/>
        </a:defRPr>
      </a:lvl3pPr>
      <a:lvl4pPr marL="3600176" algn="l" defTabSz="2400117" rtl="0" eaLnBrk="1" latinLnBrk="0" hangingPunct="1">
        <a:defRPr sz="4725" kern="1200">
          <a:solidFill>
            <a:schemeClr val="tx1"/>
          </a:solidFill>
          <a:latin typeface="+mn-lt"/>
          <a:ea typeface="+mn-ea"/>
          <a:cs typeface="+mn-cs"/>
        </a:defRPr>
      </a:lvl4pPr>
      <a:lvl5pPr marL="4800234" algn="l" defTabSz="2400117" rtl="0" eaLnBrk="1" latinLnBrk="0" hangingPunct="1">
        <a:defRPr sz="4725" kern="1200">
          <a:solidFill>
            <a:schemeClr val="tx1"/>
          </a:solidFill>
          <a:latin typeface="+mn-lt"/>
          <a:ea typeface="+mn-ea"/>
          <a:cs typeface="+mn-cs"/>
        </a:defRPr>
      </a:lvl5pPr>
      <a:lvl6pPr marL="6000293" algn="l" defTabSz="2400117" rtl="0" eaLnBrk="1" latinLnBrk="0" hangingPunct="1">
        <a:defRPr sz="4725" kern="1200">
          <a:solidFill>
            <a:schemeClr val="tx1"/>
          </a:solidFill>
          <a:latin typeface="+mn-lt"/>
          <a:ea typeface="+mn-ea"/>
          <a:cs typeface="+mn-cs"/>
        </a:defRPr>
      </a:lvl6pPr>
      <a:lvl7pPr marL="7200351" algn="l" defTabSz="2400117" rtl="0" eaLnBrk="1" latinLnBrk="0" hangingPunct="1">
        <a:defRPr sz="4725" kern="1200">
          <a:solidFill>
            <a:schemeClr val="tx1"/>
          </a:solidFill>
          <a:latin typeface="+mn-lt"/>
          <a:ea typeface="+mn-ea"/>
          <a:cs typeface="+mn-cs"/>
        </a:defRPr>
      </a:lvl7pPr>
      <a:lvl8pPr marL="8400410" algn="l" defTabSz="2400117" rtl="0" eaLnBrk="1" latinLnBrk="0" hangingPunct="1">
        <a:defRPr sz="4725" kern="1200">
          <a:solidFill>
            <a:schemeClr val="tx1"/>
          </a:solidFill>
          <a:latin typeface="+mn-lt"/>
          <a:ea typeface="+mn-ea"/>
          <a:cs typeface="+mn-cs"/>
        </a:defRPr>
      </a:lvl8pPr>
      <a:lvl9pPr marL="9600468" algn="l" defTabSz="2400117" rtl="0" eaLnBrk="1" latinLnBrk="0" hangingPunct="1">
        <a:defRPr sz="47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c.dubois@uliege.b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99B3A91-FB4C-4544-801E-051D99028920}"/>
              </a:ext>
            </a:extLst>
          </p:cNvPr>
          <p:cNvSpPr txBox="1">
            <a:spLocks/>
          </p:cNvSpPr>
          <p:nvPr/>
        </p:nvSpPr>
        <p:spPr>
          <a:xfrm>
            <a:off x="17667515" y="2327721"/>
            <a:ext cx="23260050" cy="10473877"/>
          </a:xfrm>
          <a:prstGeom prst="rect">
            <a:avLst/>
          </a:prstGeom>
        </p:spPr>
        <p:txBody>
          <a:bodyPr vert="horz" lIns="91440" tIns="45720" rIns="91440" bIns="45720" rtlCol="0" anchor="b">
            <a:normAutofit fontScale="97500" lnSpcReduction="10000"/>
          </a:bodyPr>
          <a:lstStyle>
            <a:lvl1pPr algn="ctr" defTabSz="2400117" rtl="0" eaLnBrk="1" latinLnBrk="0" hangingPunct="1">
              <a:lnSpc>
                <a:spcPct val="90000"/>
              </a:lnSpc>
              <a:spcBef>
                <a:spcPct val="0"/>
              </a:spcBef>
              <a:buNone/>
              <a:defRPr sz="15749" kern="1200">
                <a:solidFill>
                  <a:schemeClr val="tx1"/>
                </a:solidFill>
                <a:latin typeface="+mj-lt"/>
                <a:ea typeface="+mj-ea"/>
                <a:cs typeface="+mj-cs"/>
              </a:defRPr>
            </a:lvl1pPr>
          </a:lstStyle>
          <a:p>
            <a:r>
              <a:rPr lang="en-US" sz="9600" b="1" u="sng" dirty="0"/>
              <a:t>Les </a:t>
            </a:r>
            <a:r>
              <a:rPr lang="en-US" sz="9600" b="1" u="sng" dirty="0" err="1"/>
              <a:t>LegalTechs</a:t>
            </a:r>
            <a:r>
              <a:rPr lang="en-US" sz="9600" b="1" u="sng" dirty="0"/>
              <a:t> startups: des </a:t>
            </a:r>
            <a:r>
              <a:rPr lang="en-US" sz="9600" b="1" u="sng" dirty="0" err="1"/>
              <a:t>discours</a:t>
            </a:r>
            <a:r>
              <a:rPr lang="en-US" sz="9600" b="1" u="sng"/>
              <a:t> et des </a:t>
            </a:r>
            <a:r>
              <a:rPr lang="en-US" sz="9600" b="1" u="sng" dirty="0" err="1"/>
              <a:t>pratiques</a:t>
            </a:r>
            <a:br>
              <a:rPr lang="en-US" sz="9600" b="1" u="sng" dirty="0"/>
            </a:br>
            <a:r>
              <a:rPr lang="en-US" sz="8000" dirty="0"/>
              <a:t>Christophe Dubois (</a:t>
            </a:r>
            <a:r>
              <a:rPr lang="en-US" sz="8000" dirty="0" err="1"/>
              <a:t>ULiege</a:t>
            </a:r>
            <a:r>
              <a:rPr lang="en-US" sz="8000" dirty="0"/>
              <a:t>) </a:t>
            </a:r>
          </a:p>
          <a:p>
            <a:endParaRPr lang="fr-FR" sz="8000" dirty="0">
              <a:hlinkClick r:id="rId2"/>
            </a:endParaRPr>
          </a:p>
          <a:p>
            <a:endParaRPr lang="fr-FR" sz="8000" dirty="0">
              <a:hlinkClick r:id="rId2"/>
            </a:endParaRPr>
          </a:p>
          <a:p>
            <a:endParaRPr lang="fr-FR" sz="8000" dirty="0">
              <a:hlinkClick r:id="rId2"/>
            </a:endParaRPr>
          </a:p>
          <a:p>
            <a:endParaRPr lang="fr-FR" sz="8000" dirty="0">
              <a:hlinkClick r:id="rId2"/>
            </a:endParaRPr>
          </a:p>
          <a:p>
            <a:r>
              <a:rPr lang="fr-FR" sz="6800" dirty="0">
                <a:hlinkClick r:id="rId2"/>
              </a:rPr>
              <a:t>c.dubois@uliege.be</a:t>
            </a:r>
            <a:endParaRPr lang="fr-FR" sz="6800" dirty="0"/>
          </a:p>
          <a:p>
            <a:endParaRPr lang="fr-FR" sz="6800" dirty="0"/>
          </a:p>
          <a:p>
            <a:endParaRPr lang="fr-FR" sz="6800" dirty="0"/>
          </a:p>
          <a:p>
            <a:r>
              <a:rPr lang="fr-FR" sz="6800" dirty="0"/>
              <a:t>Fribourg, 24/10/2019</a:t>
            </a:r>
          </a:p>
        </p:txBody>
      </p:sp>
      <p:pic>
        <p:nvPicPr>
          <p:cNvPr id="5" name="Image 4">
            <a:extLst>
              <a:ext uri="{FF2B5EF4-FFF2-40B4-BE49-F238E27FC236}">
                <a16:creationId xmlns:a16="http://schemas.microsoft.com/office/drawing/2014/main" id="{D66173AC-9E3B-744A-B2CE-F0D94C2FF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96" y="3938809"/>
            <a:ext cx="20668376" cy="13670571"/>
          </a:xfrm>
          <a:prstGeom prst="rect">
            <a:avLst/>
          </a:prstGeom>
        </p:spPr>
      </p:pic>
    </p:spTree>
    <p:extLst>
      <p:ext uri="{BB962C8B-B14F-4D97-AF65-F5344CB8AC3E}">
        <p14:creationId xmlns:p14="http://schemas.microsoft.com/office/powerpoint/2010/main" val="2864414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Constat 3: Double processus de professionnalisation</a:t>
            </a:r>
          </a:p>
        </p:txBody>
      </p:sp>
      <p:sp>
        <p:nvSpPr>
          <p:cNvPr id="3" name="Espace réservé du contenu 2"/>
          <p:cNvSpPr>
            <a:spLocks noGrp="1"/>
          </p:cNvSpPr>
          <p:nvPr>
            <p:ph idx="1"/>
          </p:nvPr>
        </p:nvSpPr>
        <p:spPr>
          <a:xfrm>
            <a:off x="2945487" y="4791843"/>
            <a:ext cx="36952476" cy="12595658"/>
          </a:xfrm>
        </p:spPr>
        <p:txBody>
          <a:bodyPr>
            <a:normAutofit lnSpcReduction="10000"/>
          </a:bodyPr>
          <a:lstStyle/>
          <a:p>
            <a:endParaRPr lang="fr-FR" dirty="0"/>
          </a:p>
          <a:p>
            <a:pPr marL="1371600" indent="-1371600">
              <a:buFont typeface="+mj-lt"/>
              <a:buAutoNum type="arabicPeriod"/>
            </a:pPr>
            <a:r>
              <a:rPr lang="fr-FR" dirty="0"/>
              <a:t>Avocats</a:t>
            </a:r>
          </a:p>
          <a:p>
            <a:pPr lvl="1"/>
            <a:r>
              <a:rPr lang="fr-FR" dirty="0"/>
              <a:t>Le droit comme </a:t>
            </a:r>
            <a:r>
              <a:rPr lang="fr-FR" i="1" dirty="0" err="1"/>
              <a:t>core</a:t>
            </a:r>
            <a:r>
              <a:rPr lang="fr-FR" i="1" dirty="0"/>
              <a:t> business </a:t>
            </a:r>
            <a:r>
              <a:rPr lang="fr-FR" dirty="0"/>
              <a:t>(évolue, se complexifie, etc.) </a:t>
            </a:r>
            <a:r>
              <a:rPr lang="mr-IN" dirty="0"/>
              <a:t>–</a:t>
            </a:r>
            <a:r>
              <a:rPr lang="fr-FR" dirty="0"/>
              <a:t> expertise / savoir</a:t>
            </a:r>
          </a:p>
          <a:p>
            <a:pPr lvl="1"/>
            <a:r>
              <a:rPr lang="fr-FR" dirty="0"/>
              <a:t>La qualité et la déontologie comme ressources concurrentielles (avocats-entrepreneurs)</a:t>
            </a:r>
          </a:p>
          <a:p>
            <a:pPr marL="1371600" indent="-1371600">
              <a:buFont typeface="+mj-lt"/>
              <a:buAutoNum type="arabicPeriod"/>
            </a:pPr>
            <a:r>
              <a:rPr lang="fr-FR" dirty="0"/>
              <a:t>Entrepreneurs</a:t>
            </a:r>
          </a:p>
          <a:p>
            <a:pPr lvl="1"/>
            <a:r>
              <a:rPr lang="fr-FR" dirty="0"/>
              <a:t>Apprentissage par l’expérience (et les rencontres)</a:t>
            </a:r>
          </a:p>
          <a:p>
            <a:pPr lvl="1"/>
            <a:r>
              <a:rPr lang="fr-FR" dirty="0"/>
              <a:t>Business plan</a:t>
            </a:r>
          </a:p>
          <a:p>
            <a:pPr lvl="1"/>
            <a:r>
              <a:rPr lang="fr-FR" dirty="0"/>
              <a:t>Investissements (lever des fonds) ou internalisation</a:t>
            </a:r>
          </a:p>
          <a:p>
            <a:pPr lvl="1"/>
            <a:r>
              <a:rPr lang="fr-FR" dirty="0"/>
              <a:t>(</a:t>
            </a:r>
            <a:r>
              <a:rPr lang="fr-FR" dirty="0" err="1"/>
              <a:t>Re</a:t>
            </a:r>
            <a:r>
              <a:rPr lang="fr-FR" dirty="0"/>
              <a:t>-)définition du produit (essais-erreurs)</a:t>
            </a:r>
          </a:p>
          <a:p>
            <a:pPr lvl="1"/>
            <a:r>
              <a:rPr lang="fr-FR" dirty="0" err="1"/>
              <a:t>Shareholders</a:t>
            </a:r>
            <a:r>
              <a:rPr lang="fr-FR" dirty="0"/>
              <a:t> / </a:t>
            </a:r>
            <a:r>
              <a:rPr lang="fr-FR" dirty="0" err="1"/>
              <a:t>intrapreneurs</a:t>
            </a:r>
            <a:endParaRPr lang="fr-FR" dirty="0"/>
          </a:p>
          <a:p>
            <a:pPr lvl="1"/>
            <a:r>
              <a:rPr lang="fr-FR" dirty="0"/>
              <a:t>Stratégie(s) commerciale(s), </a:t>
            </a:r>
            <a:r>
              <a:rPr lang="fr-FR" dirty="0" err="1"/>
              <a:t>branding</a:t>
            </a:r>
            <a:r>
              <a:rPr lang="fr-FR" dirty="0"/>
              <a:t>, marketing</a:t>
            </a:r>
          </a:p>
          <a:p>
            <a:pPr lvl="1"/>
            <a:r>
              <a:rPr lang="fr-FR" dirty="0"/>
              <a:t>GRH et </a:t>
            </a:r>
            <a:r>
              <a:rPr lang="fr-FR" dirty="0" err="1"/>
              <a:t>managament</a:t>
            </a:r>
            <a:endParaRPr lang="fr-FR" dirty="0"/>
          </a:p>
        </p:txBody>
      </p:sp>
    </p:spTree>
    <p:extLst>
      <p:ext uri="{BB962C8B-B14F-4D97-AF65-F5344CB8AC3E}">
        <p14:creationId xmlns:p14="http://schemas.microsoft.com/office/powerpoint/2010/main" val="410778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7. Conclusion</a:t>
            </a:r>
          </a:p>
        </p:txBody>
      </p:sp>
      <p:sp>
        <p:nvSpPr>
          <p:cNvPr id="3" name="Espace réservé du contenu 2"/>
          <p:cNvSpPr>
            <a:spLocks noGrp="1"/>
          </p:cNvSpPr>
          <p:nvPr>
            <p:ph idx="1"/>
          </p:nvPr>
        </p:nvSpPr>
        <p:spPr/>
        <p:txBody>
          <a:bodyPr>
            <a:normAutofit lnSpcReduction="10000"/>
          </a:bodyPr>
          <a:lstStyle/>
          <a:p>
            <a:pPr marL="0" indent="0">
              <a:buNone/>
            </a:pPr>
            <a:r>
              <a:rPr lang="fr-FR" dirty="0"/>
              <a:t>Les </a:t>
            </a:r>
            <a:r>
              <a:rPr lang="fr-FR" dirty="0" err="1"/>
              <a:t>LegalTechs</a:t>
            </a:r>
            <a:r>
              <a:rPr lang="fr-FR" dirty="0"/>
              <a:t> startups = </a:t>
            </a:r>
          </a:p>
          <a:p>
            <a:r>
              <a:rPr lang="fr-FR" dirty="0"/>
              <a:t>(1) empirisme &amp; réflexivité: on apprend à marcher en marchant; évolution des opportunités et des ressources (pivots et interprétation)</a:t>
            </a:r>
          </a:p>
          <a:p>
            <a:r>
              <a:rPr lang="fr-FR" dirty="0"/>
              <a:t>(2) démocratisation &amp; asymétrie du savoir et du faire (</a:t>
            </a:r>
            <a:r>
              <a:rPr lang="fr-FR" dirty="0" err="1"/>
              <a:t>legal</a:t>
            </a:r>
            <a:r>
              <a:rPr lang="fr-FR" dirty="0"/>
              <a:t> &amp; </a:t>
            </a:r>
            <a:r>
              <a:rPr lang="fr-FR" dirty="0" err="1"/>
              <a:t>tech</a:t>
            </a:r>
            <a:r>
              <a:rPr lang="fr-FR" dirty="0"/>
              <a:t>)</a:t>
            </a:r>
          </a:p>
          <a:p>
            <a:r>
              <a:rPr lang="fr-FR" dirty="0"/>
              <a:t>(3) niche &amp; réseaux (professionnel, intra-organisationnel, inter-organisationnel, marchand)</a:t>
            </a:r>
          </a:p>
          <a:p>
            <a:pPr>
              <a:buFont typeface="Wingdings" pitchFamily="2" charset="2"/>
              <a:buChar char="à"/>
            </a:pPr>
            <a:r>
              <a:rPr lang="fr-FR" dirty="0"/>
              <a:t>Tensions accrues entre modèles professionnels et marchands (marchands de droit; légitimité de l’Ordre; collaboration, coopération et compétition; etc.)</a:t>
            </a:r>
          </a:p>
          <a:p>
            <a:pPr lvl="1">
              <a:buFont typeface="Wingdings" pitchFamily="2" charset="2"/>
              <a:buChar char="à"/>
            </a:pPr>
            <a:r>
              <a:rPr lang="fr-FR" dirty="0"/>
              <a:t>L’Ordre en mutation - triple rôle entrepreneurial (Dubois, </a:t>
            </a:r>
            <a:r>
              <a:rPr lang="fr-FR" dirty="0" err="1"/>
              <a:t>Mansvelt</a:t>
            </a:r>
            <a:r>
              <a:rPr lang="fr-FR" dirty="0"/>
              <a:t> et </a:t>
            </a:r>
            <a:r>
              <a:rPr lang="fr-FR" dirty="0" err="1"/>
              <a:t>Delvenne</a:t>
            </a:r>
            <a:r>
              <a:rPr lang="fr-FR" dirty="0"/>
              <a:t>, 2019)</a:t>
            </a:r>
          </a:p>
          <a:p>
            <a:pPr lvl="1">
              <a:buFont typeface="Wingdings" pitchFamily="2" charset="2"/>
              <a:buChar char="à"/>
            </a:pPr>
            <a:r>
              <a:rPr lang="fr-FR" dirty="0"/>
              <a:t>Politique attentiste et partenariale (idem)</a:t>
            </a:r>
          </a:p>
          <a:p>
            <a:pPr lvl="1">
              <a:buFont typeface="Wingdings" pitchFamily="2" charset="2"/>
              <a:buChar char="à"/>
            </a:pPr>
            <a:r>
              <a:rPr lang="fr-FR" dirty="0"/>
              <a:t>Marché de plus en plus concurrentiel (globalisé, libéralisé, innovant) – nouveaux espaces non régulés</a:t>
            </a:r>
          </a:p>
        </p:txBody>
      </p:sp>
    </p:spTree>
    <p:extLst>
      <p:ext uri="{BB962C8B-B14F-4D97-AF65-F5344CB8AC3E}">
        <p14:creationId xmlns:p14="http://schemas.microsoft.com/office/powerpoint/2010/main" val="161085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66D4AB-DDCD-A245-9D94-408D12125A0D}"/>
              </a:ext>
            </a:extLst>
          </p:cNvPr>
          <p:cNvSpPr>
            <a:spLocks noGrp="1"/>
          </p:cNvSpPr>
          <p:nvPr>
            <p:ph type="title"/>
          </p:nvPr>
        </p:nvSpPr>
        <p:spPr/>
        <p:txBody>
          <a:bodyPr/>
          <a:lstStyle/>
          <a:p>
            <a:r>
              <a:rPr lang="fr-FR" dirty="0"/>
              <a:t>Quelques références</a:t>
            </a:r>
          </a:p>
        </p:txBody>
      </p:sp>
      <p:sp>
        <p:nvSpPr>
          <p:cNvPr id="3" name="Espace réservé du contenu 2">
            <a:extLst>
              <a:ext uri="{FF2B5EF4-FFF2-40B4-BE49-F238E27FC236}">
                <a16:creationId xmlns:a16="http://schemas.microsoft.com/office/drawing/2014/main" id="{AAD38CED-1B3C-9E42-9792-2C6B0E33202D}"/>
              </a:ext>
            </a:extLst>
          </p:cNvPr>
          <p:cNvSpPr>
            <a:spLocks noGrp="1"/>
          </p:cNvSpPr>
          <p:nvPr>
            <p:ph idx="1"/>
          </p:nvPr>
        </p:nvSpPr>
        <p:spPr>
          <a:xfrm>
            <a:off x="2945487" y="3918857"/>
            <a:ext cx="36952476" cy="13541829"/>
          </a:xfrm>
        </p:spPr>
        <p:txBody>
          <a:bodyPr numCol="2">
            <a:normAutofit fontScale="77500" lnSpcReduction="20000"/>
          </a:bodyPr>
          <a:lstStyle/>
          <a:p>
            <a:pPr marL="0" indent="0">
              <a:buNone/>
            </a:pPr>
            <a:r>
              <a:rPr lang="fr-FR" dirty="0"/>
              <a:t>Bosman, J., </a:t>
            </a:r>
            <a:r>
              <a:rPr lang="fr-FR" dirty="0" err="1"/>
              <a:t>Hakanson</a:t>
            </a:r>
            <a:r>
              <a:rPr lang="fr-FR" dirty="0"/>
              <a:t>, L., (2017). </a:t>
            </a:r>
            <a:r>
              <a:rPr lang="fr-FR" dirty="0" err="1"/>
              <a:t>Death</a:t>
            </a:r>
            <a:r>
              <a:rPr lang="fr-FR" dirty="0"/>
              <a:t> of a Law </a:t>
            </a:r>
            <a:r>
              <a:rPr lang="fr-FR" dirty="0" err="1"/>
              <a:t>Firm</a:t>
            </a:r>
            <a:r>
              <a:rPr lang="fr-FR" dirty="0"/>
              <a:t>: </a:t>
            </a:r>
            <a:r>
              <a:rPr lang="fr-FR" dirty="0" err="1"/>
              <a:t>Staying</a:t>
            </a:r>
            <a:r>
              <a:rPr lang="fr-FR" dirty="0"/>
              <a:t> </a:t>
            </a:r>
            <a:r>
              <a:rPr lang="fr-FR" dirty="0" err="1"/>
              <a:t>Strong</a:t>
            </a:r>
            <a:r>
              <a:rPr lang="fr-FR" dirty="0"/>
              <a:t> in the Global </a:t>
            </a:r>
            <a:r>
              <a:rPr lang="fr-FR" dirty="0" err="1"/>
              <a:t>Legal</a:t>
            </a:r>
            <a:r>
              <a:rPr lang="fr-FR" dirty="0"/>
              <a:t> </a:t>
            </a:r>
            <a:r>
              <a:rPr lang="fr-FR" dirty="0" err="1"/>
              <a:t>Market</a:t>
            </a:r>
            <a:r>
              <a:rPr lang="fr-FR" dirty="0"/>
              <a:t>. Washington: American Bar Association. </a:t>
            </a:r>
          </a:p>
          <a:p>
            <a:pPr marL="0" indent="0">
              <a:buNone/>
            </a:pPr>
            <a:r>
              <a:rPr lang="fr-FR" dirty="0" err="1"/>
              <a:t>Chouldechova</a:t>
            </a:r>
            <a:r>
              <a:rPr lang="fr-FR" dirty="0"/>
              <a:t>, A. (2017). </a:t>
            </a:r>
            <a:r>
              <a:rPr lang="fr-FR" dirty="0" err="1"/>
              <a:t>Fair</a:t>
            </a:r>
            <a:r>
              <a:rPr lang="fr-FR" dirty="0"/>
              <a:t> </a:t>
            </a:r>
            <a:r>
              <a:rPr lang="fr-FR" dirty="0" err="1"/>
              <a:t>prediction</a:t>
            </a:r>
            <a:r>
              <a:rPr lang="fr-FR" dirty="0"/>
              <a:t> </a:t>
            </a:r>
            <a:r>
              <a:rPr lang="fr-FR" dirty="0" err="1"/>
              <a:t>with</a:t>
            </a:r>
            <a:r>
              <a:rPr lang="fr-FR" dirty="0"/>
              <a:t> disparate impact: A </a:t>
            </a:r>
            <a:r>
              <a:rPr lang="fr-FR" dirty="0" err="1"/>
              <a:t>study</a:t>
            </a:r>
            <a:r>
              <a:rPr lang="fr-FR" dirty="0"/>
              <a:t> of </a:t>
            </a:r>
            <a:r>
              <a:rPr lang="fr-FR" dirty="0" err="1"/>
              <a:t>bias</a:t>
            </a:r>
            <a:r>
              <a:rPr lang="fr-FR" dirty="0"/>
              <a:t> in </a:t>
            </a:r>
            <a:r>
              <a:rPr lang="fr-FR" dirty="0" err="1"/>
              <a:t>recidivism</a:t>
            </a:r>
            <a:r>
              <a:rPr lang="fr-FR" dirty="0"/>
              <a:t> </a:t>
            </a:r>
            <a:r>
              <a:rPr lang="fr-FR" dirty="0" err="1"/>
              <a:t>prediction</a:t>
            </a:r>
            <a:r>
              <a:rPr lang="fr-FR" dirty="0"/>
              <a:t> instruments. </a:t>
            </a:r>
            <a:r>
              <a:rPr lang="fr-FR" dirty="0" err="1"/>
              <a:t>Big</a:t>
            </a:r>
            <a:r>
              <a:rPr lang="fr-FR" dirty="0"/>
              <a:t> data, 5(2), 153-163.</a:t>
            </a:r>
          </a:p>
          <a:p>
            <a:pPr marL="0" indent="0">
              <a:buNone/>
            </a:pPr>
            <a:r>
              <a:rPr lang="fr-FR" dirty="0"/>
              <a:t>Dubois, C., &amp; </a:t>
            </a:r>
            <a:r>
              <a:rPr lang="fr-FR" dirty="0" err="1"/>
              <a:t>Schoenaers</a:t>
            </a:r>
            <a:r>
              <a:rPr lang="fr-FR" dirty="0"/>
              <a:t>, F. (2019). Les algorithmes dans le droit: illusions et (r) évolutions. Droit et Société, (103), 3.</a:t>
            </a:r>
          </a:p>
          <a:p>
            <a:pPr marL="0" indent="0">
              <a:buNone/>
            </a:pPr>
            <a:r>
              <a:rPr lang="fr-FR" dirty="0"/>
              <a:t>Dubois, C., </a:t>
            </a:r>
            <a:r>
              <a:rPr lang="fr-FR" dirty="0" err="1"/>
              <a:t>Mansvelt</a:t>
            </a:r>
            <a:r>
              <a:rPr lang="fr-FR" dirty="0"/>
              <a:t>, V., &amp; </a:t>
            </a:r>
            <a:r>
              <a:rPr lang="fr-FR" dirty="0" err="1"/>
              <a:t>Delvenne</a:t>
            </a:r>
            <a:r>
              <a:rPr lang="fr-FR" dirty="0"/>
              <a:t>, P. Entre nécessité et opportunité: la digitalisation de la Justice belge par l’Ordre des avocats. Droit et Société, 103, (3).</a:t>
            </a:r>
          </a:p>
          <a:p>
            <a:pPr marL="0" indent="0">
              <a:buNone/>
            </a:pPr>
            <a:r>
              <a:rPr lang="fr-FR" dirty="0"/>
              <a:t>Kobayashi, B. H., &amp; </a:t>
            </a:r>
            <a:r>
              <a:rPr lang="fr-FR" dirty="0" err="1"/>
              <a:t>Ribstein</a:t>
            </a:r>
            <a:r>
              <a:rPr lang="fr-FR" dirty="0"/>
              <a:t>, L. E. (2011). </a:t>
            </a:r>
            <a:r>
              <a:rPr lang="fr-FR" dirty="0" err="1"/>
              <a:t>Law's</a:t>
            </a:r>
            <a:r>
              <a:rPr lang="fr-FR" dirty="0"/>
              <a:t> information </a:t>
            </a:r>
            <a:r>
              <a:rPr lang="fr-FR" dirty="0" err="1"/>
              <a:t>revolution</a:t>
            </a:r>
            <a:r>
              <a:rPr lang="fr-FR" dirty="0"/>
              <a:t>. </a:t>
            </a:r>
            <a:r>
              <a:rPr lang="fr-FR" dirty="0" err="1"/>
              <a:t>Ariz</a:t>
            </a:r>
            <a:r>
              <a:rPr lang="fr-FR" dirty="0"/>
              <a:t>. L. </a:t>
            </a:r>
            <a:r>
              <a:rPr lang="fr-FR" dirty="0" err="1"/>
              <a:t>Rev</a:t>
            </a:r>
            <a:r>
              <a:rPr lang="fr-FR" dirty="0"/>
              <a:t>., 53, 1169.</a:t>
            </a:r>
          </a:p>
          <a:p>
            <a:pPr marL="0" indent="0">
              <a:buNone/>
            </a:pPr>
            <a:r>
              <a:rPr lang="fr-FR" dirty="0"/>
              <a:t>Katz, D. M. (2012). Quantitative </a:t>
            </a:r>
            <a:r>
              <a:rPr lang="fr-FR" dirty="0" err="1"/>
              <a:t>legal</a:t>
            </a:r>
            <a:r>
              <a:rPr lang="fr-FR" dirty="0"/>
              <a:t> </a:t>
            </a:r>
            <a:r>
              <a:rPr lang="fr-FR" dirty="0" err="1"/>
              <a:t>prediction</a:t>
            </a:r>
            <a:r>
              <a:rPr lang="fr-FR" dirty="0"/>
              <a:t>-or-how i </a:t>
            </a:r>
            <a:r>
              <a:rPr lang="fr-FR" dirty="0" err="1"/>
              <a:t>learned</a:t>
            </a:r>
            <a:r>
              <a:rPr lang="fr-FR" dirty="0"/>
              <a:t> to stop </a:t>
            </a:r>
            <a:r>
              <a:rPr lang="fr-FR" dirty="0" err="1"/>
              <a:t>worrying</a:t>
            </a:r>
            <a:r>
              <a:rPr lang="fr-FR" dirty="0"/>
              <a:t> and </a:t>
            </a:r>
            <a:r>
              <a:rPr lang="fr-FR" dirty="0" err="1"/>
              <a:t>start</a:t>
            </a:r>
            <a:r>
              <a:rPr lang="fr-FR" dirty="0"/>
              <a:t> </a:t>
            </a:r>
            <a:r>
              <a:rPr lang="fr-FR" dirty="0" err="1"/>
              <a:t>preparing</a:t>
            </a:r>
            <a:r>
              <a:rPr lang="fr-FR" dirty="0"/>
              <a:t> for the data-</a:t>
            </a:r>
            <a:r>
              <a:rPr lang="fr-FR" dirty="0" err="1"/>
              <a:t>driven</a:t>
            </a:r>
            <a:r>
              <a:rPr lang="fr-FR" dirty="0"/>
              <a:t> future of the </a:t>
            </a:r>
            <a:r>
              <a:rPr lang="fr-FR" dirty="0" err="1"/>
              <a:t>legal</a:t>
            </a:r>
            <a:r>
              <a:rPr lang="fr-FR" dirty="0"/>
              <a:t> services </a:t>
            </a:r>
            <a:r>
              <a:rPr lang="fr-FR" dirty="0" err="1"/>
              <a:t>industry</a:t>
            </a:r>
            <a:r>
              <a:rPr lang="fr-FR" dirty="0"/>
              <a:t>. </a:t>
            </a:r>
            <a:r>
              <a:rPr lang="fr-FR" dirty="0" err="1"/>
              <a:t>Emory</a:t>
            </a:r>
            <a:r>
              <a:rPr lang="fr-FR" dirty="0"/>
              <a:t> LJ, 62, 909.</a:t>
            </a:r>
          </a:p>
          <a:p>
            <a:pPr marL="0" indent="0">
              <a:buNone/>
            </a:pPr>
            <a:r>
              <a:rPr lang="fr-FR" dirty="0" err="1"/>
              <a:t>Larsson</a:t>
            </a:r>
            <a:r>
              <a:rPr lang="fr-FR" dirty="0"/>
              <a:t>, S. (2019). The Socio-</a:t>
            </a:r>
            <a:r>
              <a:rPr lang="fr-FR" dirty="0" err="1"/>
              <a:t>Legal</a:t>
            </a:r>
            <a:r>
              <a:rPr lang="fr-FR" dirty="0"/>
              <a:t> Relevance of </a:t>
            </a:r>
            <a:r>
              <a:rPr lang="fr-FR" dirty="0" err="1"/>
              <a:t>Artificial</a:t>
            </a:r>
            <a:r>
              <a:rPr lang="fr-FR" dirty="0"/>
              <a:t> Intelligence. Droit et Société, 103, (3).</a:t>
            </a:r>
          </a:p>
          <a:p>
            <a:pPr marL="0" indent="0">
              <a:buNone/>
            </a:pPr>
            <a:r>
              <a:rPr lang="fr-FR" dirty="0"/>
              <a:t>Pavé, F. (1989). L'illusion informaticienne. Editions L'Harmattan.</a:t>
            </a:r>
          </a:p>
          <a:p>
            <a:pPr marL="0" indent="0">
              <a:buNone/>
            </a:pPr>
            <a:r>
              <a:rPr lang="fr-FR" dirty="0" err="1"/>
              <a:t>Ribstein</a:t>
            </a:r>
            <a:r>
              <a:rPr lang="fr-FR" dirty="0"/>
              <a:t>, L. E. (2012). </a:t>
            </a:r>
            <a:r>
              <a:rPr lang="fr-FR" dirty="0" err="1"/>
              <a:t>Delawyering</a:t>
            </a:r>
            <a:r>
              <a:rPr lang="fr-FR" dirty="0"/>
              <a:t> the corporation. </a:t>
            </a:r>
            <a:r>
              <a:rPr lang="fr-FR" dirty="0" err="1"/>
              <a:t>Wis</a:t>
            </a:r>
            <a:r>
              <a:rPr lang="fr-FR" dirty="0"/>
              <a:t>. L. </a:t>
            </a:r>
            <a:r>
              <a:rPr lang="fr-FR" dirty="0" err="1"/>
              <a:t>Rev</a:t>
            </a:r>
            <a:r>
              <a:rPr lang="fr-FR" dirty="0"/>
              <a:t>., 305.</a:t>
            </a:r>
          </a:p>
          <a:p>
            <a:pPr marL="0" indent="0">
              <a:buNone/>
            </a:pPr>
            <a:r>
              <a:rPr lang="fr-FR" dirty="0" err="1"/>
              <a:t>Segrestin</a:t>
            </a:r>
            <a:r>
              <a:rPr lang="fr-FR" dirty="0"/>
              <a:t>, D. (2004). Les chantiers du manager. Armand Colin.</a:t>
            </a:r>
          </a:p>
          <a:p>
            <a:pPr marL="0" indent="0">
              <a:buNone/>
            </a:pPr>
            <a:r>
              <a:rPr lang="fr-FR" dirty="0" err="1"/>
              <a:t>Suskind</a:t>
            </a:r>
            <a:r>
              <a:rPr lang="fr-FR" dirty="0"/>
              <a:t>, R. 2010. The End of </a:t>
            </a:r>
            <a:r>
              <a:rPr lang="fr-FR" dirty="0" err="1"/>
              <a:t>Lawyers</a:t>
            </a:r>
            <a:r>
              <a:rPr lang="fr-FR" dirty="0"/>
              <a:t>: </a:t>
            </a:r>
            <a:r>
              <a:rPr lang="fr-FR" dirty="0" err="1"/>
              <a:t>rethinking</a:t>
            </a:r>
            <a:r>
              <a:rPr lang="fr-FR" dirty="0"/>
              <a:t> the nature of </a:t>
            </a:r>
            <a:r>
              <a:rPr lang="fr-FR" dirty="0" err="1"/>
              <a:t>legal</a:t>
            </a:r>
            <a:r>
              <a:rPr lang="fr-FR" dirty="0"/>
              <a:t> services, Oxford </a:t>
            </a:r>
            <a:r>
              <a:rPr lang="fr-FR" dirty="0" err="1"/>
              <a:t>University</a:t>
            </a:r>
            <a:r>
              <a:rPr lang="fr-FR" dirty="0"/>
              <a:t> </a:t>
            </a:r>
            <a:r>
              <a:rPr lang="fr-FR" dirty="0" err="1"/>
              <a:t>Press</a:t>
            </a:r>
            <a:r>
              <a:rPr lang="fr-FR" dirty="0"/>
              <a:t>, Oxford. </a:t>
            </a:r>
          </a:p>
          <a:p>
            <a:pPr marL="0" indent="0">
              <a:buNone/>
            </a:pPr>
            <a:r>
              <a:rPr lang="fr-FR" dirty="0" err="1"/>
              <a:t>Susskind</a:t>
            </a:r>
            <a:r>
              <a:rPr lang="fr-FR" dirty="0"/>
              <a:t>, R. E., &amp; </a:t>
            </a:r>
            <a:r>
              <a:rPr lang="fr-FR" dirty="0" err="1"/>
              <a:t>Susskind</a:t>
            </a:r>
            <a:r>
              <a:rPr lang="fr-FR" dirty="0"/>
              <a:t>, D. (2015). The future of the professions: How </a:t>
            </a:r>
            <a:r>
              <a:rPr lang="fr-FR" dirty="0" err="1"/>
              <a:t>technology</a:t>
            </a:r>
            <a:r>
              <a:rPr lang="fr-FR" dirty="0"/>
              <a:t> </a:t>
            </a:r>
            <a:r>
              <a:rPr lang="fr-FR" dirty="0" err="1"/>
              <a:t>will</a:t>
            </a:r>
            <a:r>
              <a:rPr lang="fr-FR" dirty="0"/>
              <a:t> </a:t>
            </a:r>
            <a:r>
              <a:rPr lang="fr-FR" dirty="0" err="1"/>
              <a:t>transform</a:t>
            </a:r>
            <a:r>
              <a:rPr lang="fr-FR" dirty="0"/>
              <a:t> the </a:t>
            </a:r>
            <a:r>
              <a:rPr lang="fr-FR" dirty="0" err="1"/>
              <a:t>work</a:t>
            </a:r>
            <a:r>
              <a:rPr lang="fr-FR" dirty="0"/>
              <a:t> of </a:t>
            </a:r>
            <a:r>
              <a:rPr lang="fr-FR" dirty="0" err="1"/>
              <a:t>human</a:t>
            </a:r>
            <a:r>
              <a:rPr lang="fr-FR" dirty="0"/>
              <a:t> experts. Oxford </a:t>
            </a:r>
            <a:r>
              <a:rPr lang="fr-FR" dirty="0" err="1"/>
              <a:t>University</a:t>
            </a:r>
            <a:r>
              <a:rPr lang="fr-FR" dirty="0"/>
              <a:t> </a:t>
            </a:r>
            <a:r>
              <a:rPr lang="fr-FR" dirty="0" err="1"/>
              <a:t>Press</a:t>
            </a:r>
            <a:r>
              <a:rPr lang="fr-FR" dirty="0"/>
              <a:t>, USA.</a:t>
            </a:r>
          </a:p>
          <a:p>
            <a:pPr marL="0" indent="0">
              <a:buNone/>
            </a:pPr>
            <a:r>
              <a:rPr lang="fr-FR" dirty="0" err="1"/>
              <a:t>Susskind</a:t>
            </a:r>
            <a:r>
              <a:rPr lang="fr-FR" dirty="0"/>
              <a:t>, R. E. (2017). </a:t>
            </a:r>
            <a:r>
              <a:rPr lang="fr-FR" dirty="0" err="1"/>
              <a:t>Tomorrow's</a:t>
            </a:r>
            <a:r>
              <a:rPr lang="fr-FR" dirty="0"/>
              <a:t> </a:t>
            </a:r>
            <a:r>
              <a:rPr lang="fr-FR" dirty="0" err="1"/>
              <a:t>lawyers</a:t>
            </a:r>
            <a:r>
              <a:rPr lang="fr-FR" dirty="0"/>
              <a:t>: An introduction to </a:t>
            </a:r>
            <a:r>
              <a:rPr lang="fr-FR" dirty="0" err="1"/>
              <a:t>your</a:t>
            </a:r>
            <a:r>
              <a:rPr lang="fr-FR" dirty="0"/>
              <a:t> future. Oxford </a:t>
            </a:r>
            <a:r>
              <a:rPr lang="fr-FR" dirty="0" err="1"/>
              <a:t>University</a:t>
            </a:r>
            <a:r>
              <a:rPr lang="fr-FR" dirty="0"/>
              <a:t> </a:t>
            </a:r>
            <a:r>
              <a:rPr lang="fr-FR" dirty="0" err="1"/>
              <a:t>Press</a:t>
            </a:r>
            <a:r>
              <a:rPr lang="fr-FR" dirty="0"/>
              <a:t>.</a:t>
            </a:r>
          </a:p>
          <a:p>
            <a:pPr marL="0" indent="0">
              <a:buNone/>
            </a:pPr>
            <a:r>
              <a:rPr lang="fr-FR" dirty="0" err="1"/>
              <a:t>Wickers</a:t>
            </a:r>
            <a:r>
              <a:rPr lang="fr-FR" dirty="0"/>
              <a:t>, </a:t>
            </a:r>
            <a:r>
              <a:rPr lang="fr-FR" dirty="0" err="1"/>
              <a:t>T</a:t>
            </a:r>
            <a:r>
              <a:rPr lang="fr-FR" dirty="0"/>
              <a:t>. (2014). La grande transformation des avocats: essai. Dalloz.</a:t>
            </a:r>
          </a:p>
        </p:txBody>
      </p:sp>
    </p:spTree>
    <p:extLst>
      <p:ext uri="{BB962C8B-B14F-4D97-AF65-F5344CB8AC3E}">
        <p14:creationId xmlns:p14="http://schemas.microsoft.com/office/powerpoint/2010/main" val="23088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2E289AA-3ED6-824D-9CB5-DD5AE05A8C17}"/>
              </a:ext>
            </a:extLst>
          </p:cNvPr>
          <p:cNvSpPr txBox="1"/>
          <p:nvPr/>
        </p:nvSpPr>
        <p:spPr>
          <a:xfrm>
            <a:off x="21779370" y="-438086"/>
            <a:ext cx="14792995" cy="3816547"/>
          </a:xfrm>
          <a:prstGeom prst="rect">
            <a:avLst/>
          </a:prstGeom>
        </p:spPr>
        <p:txBody>
          <a:bodyPr vert="horz" lIns="240009" tIns="120004" rIns="240009" bIns="120004" rtlCol="0" anchor="ctr">
            <a:normAutofit/>
          </a:bodyPr>
          <a:lstStyle/>
          <a:p>
            <a:pPr>
              <a:lnSpc>
                <a:spcPct val="90000"/>
              </a:lnSpc>
              <a:spcBef>
                <a:spcPct val="0"/>
              </a:spcBef>
              <a:spcAft>
                <a:spcPts val="1575"/>
              </a:spcAft>
            </a:pPr>
            <a:r>
              <a:rPr lang="fr-FR" sz="10499">
                <a:solidFill>
                  <a:srgbClr val="000000"/>
                </a:solidFill>
                <a:latin typeface="+mj-lt"/>
                <a:ea typeface="+mj-ea"/>
                <a:cs typeface="+mj-cs"/>
              </a:rPr>
              <a:t>Littérature</a:t>
            </a:r>
          </a:p>
        </p:txBody>
      </p:sp>
      <p:sp>
        <p:nvSpPr>
          <p:cNvPr id="3" name="Espace réservé du contenu 2">
            <a:extLst>
              <a:ext uri="{FF2B5EF4-FFF2-40B4-BE49-F238E27FC236}">
                <a16:creationId xmlns:a16="http://schemas.microsoft.com/office/drawing/2014/main" id="{7DADACD0-FCE7-6248-938F-D8DA6A21AC69}"/>
              </a:ext>
            </a:extLst>
          </p:cNvPr>
          <p:cNvSpPr>
            <a:spLocks noGrp="1"/>
          </p:cNvSpPr>
          <p:nvPr>
            <p:ph idx="1"/>
          </p:nvPr>
        </p:nvSpPr>
        <p:spPr>
          <a:xfrm>
            <a:off x="20231928" y="2430780"/>
            <a:ext cx="21920627" cy="3790859"/>
          </a:xfrm>
        </p:spPr>
        <p:txBody>
          <a:bodyPr vert="horz" lIns="240009" tIns="120004" rIns="240009" bIns="120004" rtlCol="0" anchor="ctr">
            <a:normAutofit/>
          </a:bodyPr>
          <a:lstStyle/>
          <a:p>
            <a:pPr marL="1200059" lvl="1" indent="0">
              <a:buNone/>
            </a:pPr>
            <a:r>
              <a:rPr lang="fr-FR" sz="5400" dirty="0" err="1">
                <a:solidFill>
                  <a:srgbClr val="000000"/>
                </a:solidFill>
              </a:rPr>
              <a:t>Wickers</a:t>
            </a:r>
            <a:r>
              <a:rPr lang="fr-FR" sz="5400" dirty="0">
                <a:solidFill>
                  <a:srgbClr val="000000"/>
                </a:solidFill>
              </a:rPr>
              <a:t>, 2014 ; </a:t>
            </a:r>
            <a:r>
              <a:rPr lang="fr-FR" sz="5400" dirty="0" err="1">
                <a:solidFill>
                  <a:srgbClr val="000000"/>
                </a:solidFill>
              </a:rPr>
              <a:t>Susskind</a:t>
            </a:r>
            <a:r>
              <a:rPr lang="fr-FR" sz="5400" dirty="0">
                <a:solidFill>
                  <a:srgbClr val="000000"/>
                </a:solidFill>
              </a:rPr>
              <a:t> &amp; </a:t>
            </a:r>
            <a:r>
              <a:rPr lang="fr-FR" sz="5400" dirty="0" err="1">
                <a:solidFill>
                  <a:srgbClr val="000000"/>
                </a:solidFill>
              </a:rPr>
              <a:t>Susskind</a:t>
            </a:r>
            <a:r>
              <a:rPr lang="fr-FR" sz="5400" dirty="0">
                <a:solidFill>
                  <a:srgbClr val="000000"/>
                </a:solidFill>
              </a:rPr>
              <a:t>, 2015 ; </a:t>
            </a:r>
            <a:r>
              <a:rPr lang="fr-FR" sz="5400" dirty="0" err="1">
                <a:solidFill>
                  <a:srgbClr val="000000"/>
                </a:solidFill>
              </a:rPr>
              <a:t>Susskind</a:t>
            </a:r>
            <a:r>
              <a:rPr lang="fr-FR" sz="5400" dirty="0">
                <a:solidFill>
                  <a:srgbClr val="000000"/>
                </a:solidFill>
              </a:rPr>
              <a:t>, 2008 &amp; 2017 ; Bosman &amp; </a:t>
            </a:r>
            <a:r>
              <a:rPr lang="fr-FR" sz="5400" dirty="0" err="1">
                <a:solidFill>
                  <a:srgbClr val="000000"/>
                </a:solidFill>
              </a:rPr>
              <a:t>Hakanson</a:t>
            </a:r>
            <a:r>
              <a:rPr lang="fr-FR" sz="5400" dirty="0">
                <a:solidFill>
                  <a:srgbClr val="000000"/>
                </a:solidFill>
              </a:rPr>
              <a:t>, 2017.</a:t>
            </a:r>
            <a:endParaRPr lang="fr-FR" sz="3412" dirty="0">
              <a:solidFill>
                <a:srgbClr val="000000"/>
              </a:solidFill>
            </a:endParaRPr>
          </a:p>
        </p:txBody>
      </p:sp>
      <p:pic>
        <p:nvPicPr>
          <p:cNvPr id="6" name="Image 5">
            <a:extLst>
              <a:ext uri="{FF2B5EF4-FFF2-40B4-BE49-F238E27FC236}">
                <a16:creationId xmlns:a16="http://schemas.microsoft.com/office/drawing/2014/main" id="{B2257E32-554D-794E-9E72-5E4763306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216" y="503322"/>
            <a:ext cx="16921868" cy="17208679"/>
          </a:xfrm>
          <a:prstGeom prst="rect">
            <a:avLst/>
          </a:prstGeom>
        </p:spPr>
      </p:pic>
      <p:sp>
        <p:nvSpPr>
          <p:cNvPr id="5" name="Rectangle 4">
            <a:extLst>
              <a:ext uri="{FF2B5EF4-FFF2-40B4-BE49-F238E27FC236}">
                <a16:creationId xmlns:a16="http://schemas.microsoft.com/office/drawing/2014/main" id="{D312D4FE-4DA5-4B49-8B97-44110CBFC8A6}"/>
              </a:ext>
            </a:extLst>
          </p:cNvPr>
          <p:cNvSpPr/>
          <p:nvPr/>
        </p:nvSpPr>
        <p:spPr>
          <a:xfrm>
            <a:off x="21421725" y="7747184"/>
            <a:ext cx="20730830" cy="10064294"/>
          </a:xfrm>
          <a:prstGeom prst="rect">
            <a:avLst/>
          </a:prstGeom>
        </p:spPr>
        <p:txBody>
          <a:bodyPr wrap="square">
            <a:spAutoFit/>
          </a:bodyPr>
          <a:lstStyle/>
          <a:p>
            <a:pPr marL="1143000" lvl="1" indent="-685800">
              <a:buFontTx/>
              <a:buChar char="-"/>
            </a:pPr>
            <a:r>
              <a:rPr lang="fr-FR" sz="5400" b="1" dirty="0">
                <a:solidFill>
                  <a:srgbClr val="000000"/>
                </a:solidFill>
              </a:rPr>
              <a:t>Images</a:t>
            </a:r>
            <a:r>
              <a:rPr lang="fr-FR" sz="5400" dirty="0">
                <a:solidFill>
                  <a:srgbClr val="000000"/>
                </a:solidFill>
              </a:rPr>
              <a:t> « vague », « train », « révolution », « progrès »</a:t>
            </a:r>
          </a:p>
          <a:p>
            <a:pPr marL="1143000" lvl="1" indent="-685800">
              <a:buFontTx/>
              <a:buChar char="-"/>
            </a:pPr>
            <a:r>
              <a:rPr lang="fr-FR" sz="5400" b="1" dirty="0">
                <a:solidFill>
                  <a:srgbClr val="000000"/>
                </a:solidFill>
              </a:rPr>
              <a:t>Promesses</a:t>
            </a:r>
            <a:r>
              <a:rPr lang="fr-FR" sz="5400" dirty="0">
                <a:solidFill>
                  <a:srgbClr val="000000"/>
                </a:solidFill>
              </a:rPr>
              <a:t>: transparence, efficience, rapidité, qualité, prévisibilité, accessibilité et clarté des services juridiques ; rationalisation organisationnelle (automatisation et optimisation de nombreuses tâches et décisions)</a:t>
            </a:r>
          </a:p>
          <a:p>
            <a:pPr marL="1143000" lvl="1" indent="-685800">
              <a:buFontTx/>
              <a:buChar char="-"/>
            </a:pPr>
            <a:r>
              <a:rPr lang="fr-FR" sz="5400" b="1" dirty="0">
                <a:solidFill>
                  <a:srgbClr val="000000"/>
                </a:solidFill>
              </a:rPr>
              <a:t>Ton</a:t>
            </a:r>
            <a:r>
              <a:rPr lang="fr-FR" sz="5400" dirty="0">
                <a:solidFill>
                  <a:srgbClr val="000000"/>
                </a:solidFill>
              </a:rPr>
              <a:t> prospectif et optimiste du déterminisme technologique</a:t>
            </a:r>
          </a:p>
          <a:p>
            <a:pPr marL="1600200" lvl="2" indent="-685800">
              <a:buFontTx/>
              <a:buChar char="-"/>
            </a:pPr>
            <a:r>
              <a:rPr lang="fr-FR" sz="5400" dirty="0">
                <a:solidFill>
                  <a:srgbClr val="000000"/>
                </a:solidFill>
              </a:rPr>
              <a:t>Technologie = « one best </a:t>
            </a:r>
            <a:r>
              <a:rPr lang="fr-FR" sz="5400" dirty="0" err="1">
                <a:solidFill>
                  <a:srgbClr val="000000"/>
                </a:solidFill>
              </a:rPr>
              <a:t>way</a:t>
            </a:r>
            <a:r>
              <a:rPr lang="fr-FR" sz="5400" dirty="0">
                <a:solidFill>
                  <a:srgbClr val="000000"/>
                </a:solidFill>
              </a:rPr>
              <a:t> », meilleur moyen de survivre dans contexte concurrentiel</a:t>
            </a:r>
          </a:p>
          <a:p>
            <a:pPr marL="1600200" lvl="2" indent="-685800">
              <a:buFontTx/>
              <a:buChar char="-"/>
            </a:pPr>
            <a:r>
              <a:rPr lang="fr-FR" sz="5400" dirty="0">
                <a:solidFill>
                  <a:srgbClr val="000000"/>
                </a:solidFill>
              </a:rPr>
              <a:t>Technologie perçu comme indépendante et autonome par rapport au contexte social</a:t>
            </a:r>
          </a:p>
          <a:p>
            <a:pPr marL="1600200" lvl="2" indent="-685800">
              <a:buFontTx/>
              <a:buChar char="-"/>
            </a:pPr>
            <a:r>
              <a:rPr lang="fr-FR" sz="5400" dirty="0">
                <a:solidFill>
                  <a:srgbClr val="000000"/>
                </a:solidFill>
              </a:rPr>
              <a:t>Déni des biais et déconvenues du passé</a:t>
            </a:r>
          </a:p>
          <a:p>
            <a:pPr marL="1143000" lvl="1" indent="-685800">
              <a:buFontTx/>
              <a:buChar char="-"/>
            </a:pPr>
            <a:r>
              <a:rPr lang="fr-FR" sz="5400" b="1" dirty="0">
                <a:solidFill>
                  <a:srgbClr val="000000"/>
                </a:solidFill>
              </a:rPr>
              <a:t>Discours</a:t>
            </a:r>
            <a:r>
              <a:rPr lang="fr-FR" sz="5400" dirty="0">
                <a:solidFill>
                  <a:srgbClr val="000000"/>
                </a:solidFill>
              </a:rPr>
              <a:t> rarement (jamais) mis à l’épreuve des </a:t>
            </a:r>
            <a:r>
              <a:rPr lang="fr-FR" sz="5400" b="1" dirty="0">
                <a:solidFill>
                  <a:srgbClr val="000000"/>
                </a:solidFill>
              </a:rPr>
              <a:t>faits</a:t>
            </a:r>
          </a:p>
        </p:txBody>
      </p:sp>
      <p:sp>
        <p:nvSpPr>
          <p:cNvPr id="9" name="ZoneTexte 8">
            <a:extLst>
              <a:ext uri="{FF2B5EF4-FFF2-40B4-BE49-F238E27FC236}">
                <a16:creationId xmlns:a16="http://schemas.microsoft.com/office/drawing/2014/main" id="{346F175E-1ED6-2E41-8448-45A5ABDFCE01}"/>
              </a:ext>
            </a:extLst>
          </p:cNvPr>
          <p:cNvSpPr txBox="1"/>
          <p:nvPr/>
        </p:nvSpPr>
        <p:spPr>
          <a:xfrm>
            <a:off x="21421725" y="5406927"/>
            <a:ext cx="20290972" cy="2843178"/>
          </a:xfrm>
          <a:prstGeom prst="rect">
            <a:avLst/>
          </a:prstGeom>
        </p:spPr>
        <p:txBody>
          <a:bodyPr vert="horz" lIns="240009" tIns="120004" rIns="240009" bIns="120004" rtlCol="0" anchor="ctr">
            <a:normAutofit/>
          </a:bodyPr>
          <a:lstStyle/>
          <a:p>
            <a:pPr>
              <a:lnSpc>
                <a:spcPct val="90000"/>
              </a:lnSpc>
              <a:spcBef>
                <a:spcPct val="0"/>
              </a:spcBef>
              <a:spcAft>
                <a:spcPts val="1575"/>
              </a:spcAft>
            </a:pPr>
            <a:r>
              <a:rPr lang="fr-FR" sz="8000" dirty="0">
                <a:solidFill>
                  <a:srgbClr val="000000"/>
                </a:solidFill>
                <a:latin typeface="+mj-lt"/>
                <a:ea typeface="+mj-ea"/>
                <a:cs typeface="+mj-cs"/>
              </a:rPr>
              <a:t>Une révolution digitale nécessaire et inévitable</a:t>
            </a:r>
          </a:p>
        </p:txBody>
      </p:sp>
      <p:pic>
        <p:nvPicPr>
          <p:cNvPr id="4" name="Image 3">
            <a:extLst>
              <a:ext uri="{FF2B5EF4-FFF2-40B4-BE49-F238E27FC236}">
                <a16:creationId xmlns:a16="http://schemas.microsoft.com/office/drawing/2014/main" id="{E8A63AAF-23B8-C544-895B-62C0DD299710}"/>
              </a:ext>
            </a:extLst>
          </p:cNvPr>
          <p:cNvPicPr>
            <a:picLocks noChangeAspect="1"/>
          </p:cNvPicPr>
          <p:nvPr/>
        </p:nvPicPr>
        <p:blipFill>
          <a:blip r:embed="rId4"/>
          <a:stretch>
            <a:fillRect/>
          </a:stretch>
        </p:blipFill>
        <p:spPr>
          <a:xfrm>
            <a:off x="10770859" y="12447916"/>
            <a:ext cx="3496582" cy="5264085"/>
          </a:xfrm>
          <a:prstGeom prst="rect">
            <a:avLst/>
          </a:prstGeom>
        </p:spPr>
      </p:pic>
      <p:pic>
        <p:nvPicPr>
          <p:cNvPr id="8" name="Image 7">
            <a:extLst>
              <a:ext uri="{FF2B5EF4-FFF2-40B4-BE49-F238E27FC236}">
                <a16:creationId xmlns:a16="http://schemas.microsoft.com/office/drawing/2014/main" id="{EF945902-5C61-3349-B2C1-738E0B4A930E}"/>
              </a:ext>
            </a:extLst>
          </p:cNvPr>
          <p:cNvPicPr>
            <a:picLocks noChangeAspect="1"/>
          </p:cNvPicPr>
          <p:nvPr/>
        </p:nvPicPr>
        <p:blipFill>
          <a:blip r:embed="rId5"/>
          <a:stretch>
            <a:fillRect/>
          </a:stretch>
        </p:blipFill>
        <p:spPr>
          <a:xfrm>
            <a:off x="1130753" y="3723419"/>
            <a:ext cx="5497977" cy="7502448"/>
          </a:xfrm>
          <a:prstGeom prst="rect">
            <a:avLst/>
          </a:prstGeom>
        </p:spPr>
      </p:pic>
      <p:pic>
        <p:nvPicPr>
          <p:cNvPr id="11" name="Image 10">
            <a:extLst>
              <a:ext uri="{FF2B5EF4-FFF2-40B4-BE49-F238E27FC236}">
                <a16:creationId xmlns:a16="http://schemas.microsoft.com/office/drawing/2014/main" id="{025BB0F7-8567-AB48-A41C-013F50107297}"/>
              </a:ext>
            </a:extLst>
          </p:cNvPr>
          <p:cNvPicPr>
            <a:picLocks noChangeAspect="1"/>
          </p:cNvPicPr>
          <p:nvPr/>
        </p:nvPicPr>
        <p:blipFill>
          <a:blip r:embed="rId6"/>
          <a:stretch>
            <a:fillRect/>
          </a:stretch>
        </p:blipFill>
        <p:spPr>
          <a:xfrm>
            <a:off x="192081" y="10590754"/>
            <a:ext cx="5033062" cy="7121247"/>
          </a:xfrm>
          <a:prstGeom prst="rect">
            <a:avLst/>
          </a:prstGeom>
        </p:spPr>
      </p:pic>
    </p:spTree>
    <p:extLst>
      <p:ext uri="{BB962C8B-B14F-4D97-AF65-F5344CB8AC3E}">
        <p14:creationId xmlns:p14="http://schemas.microsoft.com/office/powerpoint/2010/main" val="80027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 propos de ces discours et utopies techniciennes</a:t>
            </a:r>
          </a:p>
        </p:txBody>
      </p:sp>
      <p:sp>
        <p:nvSpPr>
          <p:cNvPr id="3" name="Espace réservé du contenu 2"/>
          <p:cNvSpPr>
            <a:spLocks noGrp="1"/>
          </p:cNvSpPr>
          <p:nvPr>
            <p:ph idx="1"/>
          </p:nvPr>
        </p:nvSpPr>
        <p:spPr/>
        <p:txBody>
          <a:bodyPr>
            <a:normAutofit fontScale="92500" lnSpcReduction="10000"/>
          </a:bodyPr>
          <a:lstStyle/>
          <a:p>
            <a:endParaRPr lang="fr-FR" dirty="0"/>
          </a:p>
          <a:p>
            <a:r>
              <a:rPr lang="fr-FR" dirty="0"/>
              <a:t>Révolution</a:t>
            </a:r>
          </a:p>
          <a:p>
            <a:pPr lvl="1"/>
            <a:r>
              <a:rPr lang="fr-FR" dirty="0"/>
              <a:t>Penser le présent en termes de </a:t>
            </a:r>
            <a:r>
              <a:rPr lang="fr-FR" b="1" dirty="0"/>
              <a:t>rupture</a:t>
            </a:r>
          </a:p>
          <a:p>
            <a:pPr lvl="1"/>
            <a:r>
              <a:rPr lang="fr-FR" dirty="0"/>
              <a:t>Initiative individuelle des </a:t>
            </a:r>
            <a:r>
              <a:rPr lang="fr-FR" b="1" dirty="0"/>
              <a:t>entrepreneurs</a:t>
            </a:r>
            <a:r>
              <a:rPr lang="fr-FR" dirty="0"/>
              <a:t> (institutions vs créativité, technologie; héros, réseaux ; singularisation; </a:t>
            </a:r>
            <a:r>
              <a:rPr lang="fr-FR" dirty="0" err="1"/>
              <a:t>empowerment</a:t>
            </a:r>
            <a:r>
              <a:rPr lang="fr-FR" dirty="0"/>
              <a:t>… par la technologie)</a:t>
            </a:r>
          </a:p>
          <a:p>
            <a:pPr lvl="1"/>
            <a:r>
              <a:rPr lang="fr-FR" dirty="0"/>
              <a:t>Marché du droit </a:t>
            </a:r>
            <a:r>
              <a:rPr lang="fr-FR" b="1" dirty="0"/>
              <a:t>idéalisé et pacifié </a:t>
            </a:r>
            <a:r>
              <a:rPr lang="fr-FR" dirty="0"/>
              <a:t>(confiance, </a:t>
            </a:r>
            <a:r>
              <a:rPr lang="fr-FR" dirty="0" err="1"/>
              <a:t>horizontalisation</a:t>
            </a:r>
            <a:r>
              <a:rPr lang="fr-FR" dirty="0"/>
              <a:t>, gratuité, transparence, ouverture (Open Data et Open </a:t>
            </a:r>
            <a:r>
              <a:rPr lang="fr-FR" dirty="0" err="1"/>
              <a:t>acces</a:t>
            </a:r>
            <a:r>
              <a:rPr lang="fr-FR" dirty="0"/>
              <a:t>)</a:t>
            </a:r>
          </a:p>
          <a:p>
            <a:pPr lvl="1"/>
            <a:r>
              <a:rPr lang="fr-FR" b="1" dirty="0"/>
              <a:t>Imaginaire</a:t>
            </a:r>
            <a:r>
              <a:rPr lang="fr-FR" dirty="0"/>
              <a:t> partagé : mythes populaires et presse managériale</a:t>
            </a:r>
          </a:p>
          <a:p>
            <a:r>
              <a:rPr lang="fr-FR" dirty="0" err="1"/>
              <a:t>LegalTech</a:t>
            </a:r>
            <a:endParaRPr lang="fr-FR" dirty="0"/>
          </a:p>
          <a:p>
            <a:pPr lvl="1"/>
            <a:r>
              <a:rPr lang="fr-FR" dirty="0" err="1"/>
              <a:t>Fintech</a:t>
            </a:r>
            <a:r>
              <a:rPr lang="fr-FR" dirty="0"/>
              <a:t>, </a:t>
            </a:r>
            <a:r>
              <a:rPr lang="fr-FR" dirty="0" err="1"/>
              <a:t>assurtech</a:t>
            </a:r>
            <a:r>
              <a:rPr lang="fr-FR" dirty="0"/>
              <a:t>, </a:t>
            </a:r>
            <a:r>
              <a:rPr lang="fr-FR" dirty="0" err="1"/>
              <a:t>medtech</a:t>
            </a:r>
            <a:r>
              <a:rPr lang="fr-FR" dirty="0"/>
              <a:t>, etc. </a:t>
            </a:r>
          </a:p>
          <a:p>
            <a:pPr lvl="1"/>
            <a:r>
              <a:rPr lang="fr-FR" dirty="0"/>
              <a:t>Les vs la: hétérogénéité</a:t>
            </a:r>
          </a:p>
          <a:p>
            <a:pPr lvl="1"/>
            <a:r>
              <a:rPr lang="fr-FR" dirty="0"/>
              <a:t>Qui? Quoi? Comment? Avec quels effets observables?</a:t>
            </a:r>
          </a:p>
          <a:p>
            <a:pPr lvl="1"/>
            <a:endParaRPr lang="fr-FR" dirty="0"/>
          </a:p>
          <a:p>
            <a:pPr lvl="1"/>
            <a:endParaRPr lang="fr-FR" dirty="0"/>
          </a:p>
        </p:txBody>
      </p:sp>
    </p:spTree>
    <p:extLst>
      <p:ext uri="{BB962C8B-B14F-4D97-AF65-F5344CB8AC3E}">
        <p14:creationId xmlns:p14="http://schemas.microsoft.com/office/powerpoint/2010/main" val="293843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a:t>Approche exploratoire: 3 initiatives innovantes</a:t>
            </a:r>
          </a:p>
        </p:txBody>
      </p:sp>
      <p:pic>
        <p:nvPicPr>
          <p:cNvPr id="5" name="Image 4"/>
          <p:cNvPicPr>
            <a:picLocks noChangeAspect="1"/>
          </p:cNvPicPr>
          <p:nvPr/>
        </p:nvPicPr>
        <p:blipFill>
          <a:blip r:embed="rId2"/>
          <a:stretch>
            <a:fillRect/>
          </a:stretch>
        </p:blipFill>
        <p:spPr>
          <a:xfrm>
            <a:off x="20408978" y="7487547"/>
            <a:ext cx="6753525" cy="4454957"/>
          </a:xfrm>
          <a:prstGeom prst="rect">
            <a:avLst/>
          </a:prstGeom>
        </p:spPr>
      </p:pic>
      <p:pic>
        <p:nvPicPr>
          <p:cNvPr id="3" name="Image 2"/>
          <p:cNvPicPr>
            <a:picLocks noChangeAspect="1"/>
          </p:cNvPicPr>
          <p:nvPr/>
        </p:nvPicPr>
        <p:blipFill>
          <a:blip r:embed="rId3"/>
          <a:stretch>
            <a:fillRect/>
          </a:stretch>
        </p:blipFill>
        <p:spPr>
          <a:xfrm>
            <a:off x="833211" y="3925961"/>
            <a:ext cx="18224500" cy="8216900"/>
          </a:xfrm>
          <a:prstGeom prst="rect">
            <a:avLst/>
          </a:prstGeom>
        </p:spPr>
      </p:pic>
      <p:pic>
        <p:nvPicPr>
          <p:cNvPr id="6" name="Image 5">
            <a:extLst>
              <a:ext uri="{FF2B5EF4-FFF2-40B4-BE49-F238E27FC236}">
                <a16:creationId xmlns:a16="http://schemas.microsoft.com/office/drawing/2014/main" id="{065AEF74-CE75-4C4D-9399-B7F8C0992426}"/>
              </a:ext>
            </a:extLst>
          </p:cNvPr>
          <p:cNvPicPr>
            <a:picLocks noChangeAspect="1"/>
          </p:cNvPicPr>
          <p:nvPr/>
        </p:nvPicPr>
        <p:blipFill>
          <a:blip r:embed="rId4"/>
          <a:stretch>
            <a:fillRect/>
          </a:stretch>
        </p:blipFill>
        <p:spPr>
          <a:xfrm>
            <a:off x="31916915" y="9715026"/>
            <a:ext cx="5660571" cy="6648924"/>
          </a:xfrm>
          <a:prstGeom prst="rect">
            <a:avLst/>
          </a:prstGeom>
        </p:spPr>
      </p:pic>
    </p:spTree>
    <p:extLst>
      <p:ext uri="{BB962C8B-B14F-4D97-AF65-F5344CB8AC3E}">
        <p14:creationId xmlns:p14="http://schemas.microsoft.com/office/powerpoint/2010/main" val="124635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1. Initiatives: qui &amp; quoi? </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622593711"/>
              </p:ext>
            </p:extLst>
          </p:nvPr>
        </p:nvGraphicFramePr>
        <p:xfrm>
          <a:off x="1061447" y="4037366"/>
          <a:ext cx="38962995" cy="12607290"/>
        </p:xfrm>
        <a:graphic>
          <a:graphicData uri="http://schemas.openxmlformats.org/drawingml/2006/table">
            <a:tbl>
              <a:tblPr firstRow="1" bandRow="1">
                <a:tableStyleId>{5C22544A-7EE6-4342-B048-85BDC9FD1C3A}</a:tableStyleId>
              </a:tblPr>
              <a:tblGrid>
                <a:gridCol w="3052481">
                  <a:extLst>
                    <a:ext uri="{9D8B030D-6E8A-4147-A177-3AD203B41FA5}">
                      <a16:colId xmlns:a16="http://schemas.microsoft.com/office/drawing/2014/main" val="20000"/>
                    </a:ext>
                  </a:extLst>
                </a:gridCol>
                <a:gridCol w="8876217">
                  <a:extLst>
                    <a:ext uri="{9D8B030D-6E8A-4147-A177-3AD203B41FA5}">
                      <a16:colId xmlns:a16="http://schemas.microsoft.com/office/drawing/2014/main" val="20001"/>
                    </a:ext>
                  </a:extLst>
                </a:gridCol>
                <a:gridCol w="9342968">
                  <a:extLst>
                    <a:ext uri="{9D8B030D-6E8A-4147-A177-3AD203B41FA5}">
                      <a16:colId xmlns:a16="http://schemas.microsoft.com/office/drawing/2014/main" val="20002"/>
                    </a:ext>
                  </a:extLst>
                </a:gridCol>
                <a:gridCol w="17691329">
                  <a:extLst>
                    <a:ext uri="{9D8B030D-6E8A-4147-A177-3AD203B41FA5}">
                      <a16:colId xmlns:a16="http://schemas.microsoft.com/office/drawing/2014/main" val="20003"/>
                    </a:ext>
                  </a:extLst>
                </a:gridCol>
              </a:tblGrid>
              <a:tr h="370840">
                <a:tc>
                  <a:txBody>
                    <a:bodyPr/>
                    <a:lstStyle/>
                    <a:p>
                      <a:pPr algn="ctr"/>
                      <a:r>
                        <a:rPr lang="fr-FR" noProof="0" dirty="0"/>
                        <a:t>Startups</a:t>
                      </a:r>
                    </a:p>
                  </a:txBody>
                  <a:tcPr/>
                </a:tc>
                <a:tc>
                  <a:txBody>
                    <a:bodyPr/>
                    <a:lstStyle/>
                    <a:p>
                      <a:pPr algn="ctr"/>
                      <a:r>
                        <a:rPr lang="fr-FR" noProof="0" dirty="0"/>
                        <a:t>Taille</a:t>
                      </a:r>
                    </a:p>
                  </a:txBody>
                  <a:tcPr/>
                </a:tc>
                <a:tc>
                  <a:txBody>
                    <a:bodyPr/>
                    <a:lstStyle/>
                    <a:p>
                      <a:pPr algn="ctr"/>
                      <a:r>
                        <a:rPr lang="fr-FR" noProof="0"/>
                        <a:t>Clients </a:t>
                      </a:r>
                    </a:p>
                  </a:txBody>
                  <a:tcPr/>
                </a:tc>
                <a:tc>
                  <a:txBody>
                    <a:bodyPr/>
                    <a:lstStyle/>
                    <a:p>
                      <a:pPr algn="ctr"/>
                      <a:r>
                        <a:rPr lang="fr-FR" noProof="0" dirty="0"/>
                        <a:t>Services</a:t>
                      </a:r>
                    </a:p>
                  </a:txBody>
                  <a:tcPr/>
                </a:tc>
                <a:extLst>
                  <a:ext uri="{0D108BD9-81ED-4DB2-BD59-A6C34878D82A}">
                    <a16:rowId xmlns:a16="http://schemas.microsoft.com/office/drawing/2014/main" val="10000"/>
                  </a:ext>
                </a:extLst>
              </a:tr>
              <a:tr h="370840">
                <a:tc>
                  <a:txBody>
                    <a:bodyPr/>
                    <a:lstStyle/>
                    <a:p>
                      <a:pPr algn="ctr"/>
                      <a:r>
                        <a:rPr lang="fr-FR" b="1" noProof="0" dirty="0" err="1"/>
                        <a:t>Lawbox</a:t>
                      </a:r>
                      <a:endParaRPr lang="fr-FR" b="1" noProof="0" dirty="0"/>
                    </a:p>
                    <a:p>
                      <a:pPr algn="ctr"/>
                      <a:r>
                        <a:rPr lang="fr-FR" b="0" noProof="0" dirty="0"/>
                        <a:t>(2015)</a:t>
                      </a:r>
                    </a:p>
                    <a:p>
                      <a:pPr algn="ctr"/>
                      <a:r>
                        <a:rPr lang="fr-FR" b="0" noProof="0" dirty="0"/>
                        <a:t>Bruxelles</a:t>
                      </a:r>
                    </a:p>
                  </a:txBody>
                  <a:tcPr/>
                </a:tc>
                <a:tc>
                  <a:txBody>
                    <a:bodyPr/>
                    <a:lstStyle/>
                    <a:p>
                      <a:pPr marL="0" indent="0">
                        <a:buFont typeface="Arial"/>
                        <a:buNone/>
                      </a:pPr>
                      <a:endParaRPr lang="fr-FR" noProof="0" dirty="0"/>
                    </a:p>
                  </a:txBody>
                  <a:tcPr/>
                </a:tc>
                <a:tc>
                  <a:txBody>
                    <a:bodyPr/>
                    <a:lstStyle/>
                    <a:p>
                      <a:pPr marL="0" indent="0">
                        <a:buFont typeface="Arial"/>
                        <a:buNone/>
                      </a:pPr>
                      <a:endParaRPr lang="fr-FR" baseline="0" noProof="0" dirty="0"/>
                    </a:p>
                  </a:txBody>
                  <a:tcPr/>
                </a:tc>
                <a:tc>
                  <a:txBody>
                    <a:bodyPr/>
                    <a:lstStyle/>
                    <a:p>
                      <a:endParaRPr lang="fr-FR" b="1" noProof="0" dirty="0"/>
                    </a:p>
                    <a:p>
                      <a:endParaRPr lang="fr-FR" b="1" noProof="0" dirty="0"/>
                    </a:p>
                    <a:p>
                      <a:endParaRPr lang="fr-FR" b="1" noProof="0" dirty="0"/>
                    </a:p>
                    <a:p>
                      <a:endParaRPr lang="fr-FR" b="1" noProof="0" dirty="0"/>
                    </a:p>
                    <a:p>
                      <a:endParaRPr lang="fr-FR" b="1" noProof="0" dirty="0"/>
                    </a:p>
                    <a:p>
                      <a:endParaRPr lang="fr-FR" b="1" noProof="0" dirty="0"/>
                    </a:p>
                    <a:p>
                      <a:endParaRPr lang="fr-FR" b="1" noProof="0" dirty="0"/>
                    </a:p>
                  </a:txBody>
                  <a:tcPr/>
                </a:tc>
                <a:extLst>
                  <a:ext uri="{0D108BD9-81ED-4DB2-BD59-A6C34878D82A}">
                    <a16:rowId xmlns:a16="http://schemas.microsoft.com/office/drawing/2014/main" val="10001"/>
                  </a:ext>
                </a:extLst>
              </a:tr>
              <a:tr h="370840">
                <a:tc>
                  <a:txBody>
                    <a:bodyPr/>
                    <a:lstStyle/>
                    <a:p>
                      <a:pPr algn="ctr"/>
                      <a:r>
                        <a:rPr lang="fr-FR" b="1" noProof="0" dirty="0"/>
                        <a:t>OSA</a:t>
                      </a:r>
                    </a:p>
                    <a:p>
                      <a:pPr algn="ctr"/>
                      <a:r>
                        <a:rPr lang="fr-FR" b="0" noProof="0" dirty="0"/>
                        <a:t>(2016)</a:t>
                      </a:r>
                    </a:p>
                    <a:p>
                      <a:pPr algn="ctr"/>
                      <a:r>
                        <a:rPr lang="fr-FR" b="0" noProof="0" dirty="0"/>
                        <a:t>Bruxelles</a:t>
                      </a:r>
                    </a:p>
                  </a:txBody>
                  <a:tcPr/>
                </a:tc>
                <a:tc>
                  <a:txBody>
                    <a:bodyPr/>
                    <a:lstStyle/>
                    <a:p>
                      <a:pPr marL="0" indent="0">
                        <a:buFont typeface="Arial"/>
                        <a:buNone/>
                      </a:pPr>
                      <a:endParaRPr lang="fr-FR" noProof="0" dirty="0"/>
                    </a:p>
                    <a:p>
                      <a:pPr marL="0" indent="0">
                        <a:buFont typeface="Arial"/>
                        <a:buNone/>
                      </a:pPr>
                      <a:endParaRPr lang="fr-FR" noProof="0" dirty="0"/>
                    </a:p>
                    <a:p>
                      <a:pPr marL="0" indent="0">
                        <a:buFont typeface="Arial"/>
                        <a:buNone/>
                      </a:pPr>
                      <a:endParaRPr lang="fr-FR" noProof="0" dirty="0"/>
                    </a:p>
                  </a:txBody>
                  <a:tcPr/>
                </a:tc>
                <a:tc>
                  <a:txBody>
                    <a:bodyPr/>
                    <a:lstStyle/>
                    <a:p>
                      <a:pPr marL="0" indent="0">
                        <a:buFont typeface="Arial"/>
                        <a:buNone/>
                      </a:pPr>
                      <a:endParaRPr lang="fr-FR" noProof="0" dirty="0"/>
                    </a:p>
                  </a:txBody>
                  <a:tcPr/>
                </a:tc>
                <a:tc>
                  <a:txBody>
                    <a:bodyPr/>
                    <a:lstStyle/>
                    <a:p>
                      <a:pPr marL="0" indent="0">
                        <a:buFont typeface="Arial"/>
                        <a:buNone/>
                      </a:pPr>
                      <a:endParaRPr lang="fr-FR" noProof="0" dirty="0"/>
                    </a:p>
                  </a:txBody>
                  <a:tcPr/>
                </a:tc>
                <a:extLst>
                  <a:ext uri="{0D108BD9-81ED-4DB2-BD59-A6C34878D82A}">
                    <a16:rowId xmlns:a16="http://schemas.microsoft.com/office/drawing/2014/main" val="10002"/>
                  </a:ext>
                </a:extLst>
              </a:tr>
              <a:tr h="370840">
                <a:tc>
                  <a:txBody>
                    <a:bodyPr/>
                    <a:lstStyle/>
                    <a:p>
                      <a:pPr algn="ctr"/>
                      <a:r>
                        <a:rPr lang="fr-FR" b="1" noProof="0" dirty="0" err="1"/>
                        <a:t>jm-a.be</a:t>
                      </a:r>
                      <a:endParaRPr lang="fr-FR" b="1" noProof="0" dirty="0"/>
                    </a:p>
                    <a:p>
                      <a:pPr algn="ctr"/>
                      <a:r>
                        <a:rPr lang="fr-FR" b="0" noProof="0" dirty="0"/>
                        <a:t>(2016)</a:t>
                      </a:r>
                    </a:p>
                    <a:p>
                      <a:pPr algn="ctr"/>
                      <a:r>
                        <a:rPr lang="fr-FR" b="0" noProof="0"/>
                        <a:t>Huy</a:t>
                      </a:r>
                      <a:endParaRPr lang="fr-FR" b="0" noProof="0" dirty="0"/>
                    </a:p>
                  </a:txBody>
                  <a:tcPr/>
                </a:tc>
                <a:tc>
                  <a:txBody>
                    <a:bodyPr/>
                    <a:lstStyle/>
                    <a:p>
                      <a:pPr marL="0" indent="0">
                        <a:buFont typeface="Arial"/>
                        <a:buNone/>
                      </a:pPr>
                      <a:endParaRPr lang="fr-FR" noProof="0" dirty="0"/>
                    </a:p>
                  </a:txBody>
                  <a:tcPr/>
                </a:tc>
                <a:tc>
                  <a:txBody>
                    <a:bodyPr/>
                    <a:lstStyle/>
                    <a:p>
                      <a:pPr marL="0" indent="0">
                        <a:buFont typeface="Arial"/>
                        <a:buNone/>
                      </a:pPr>
                      <a:endParaRPr lang="fr-FR" noProof="0" dirty="0"/>
                    </a:p>
                    <a:p>
                      <a:pPr marL="0" indent="0">
                        <a:buFont typeface="Arial"/>
                        <a:buNone/>
                      </a:pPr>
                      <a:endParaRPr lang="fr-FR" noProof="0" dirty="0"/>
                    </a:p>
                    <a:p>
                      <a:pPr marL="0" indent="0">
                        <a:buFont typeface="Arial"/>
                        <a:buNone/>
                      </a:pPr>
                      <a:endParaRPr lang="fr-FR" noProof="0" dirty="0"/>
                    </a:p>
                    <a:p>
                      <a:pPr marL="0" indent="0">
                        <a:buFont typeface="Arial"/>
                        <a:buNone/>
                      </a:pPr>
                      <a:endParaRPr lang="fr-FR" noProof="0" dirty="0"/>
                    </a:p>
                    <a:p>
                      <a:pPr marL="0" indent="0">
                        <a:buFont typeface="Arial"/>
                        <a:buNone/>
                      </a:pPr>
                      <a:endParaRPr lang="fr-FR" noProof="0" dirty="0"/>
                    </a:p>
                    <a:p>
                      <a:pPr marL="0" indent="0">
                        <a:buFont typeface="Arial"/>
                        <a:buNone/>
                      </a:pPr>
                      <a:endParaRPr lang="fr-FR" noProof="0" dirty="0"/>
                    </a:p>
                  </a:txBody>
                  <a:tcPr/>
                </a:tc>
                <a:tc>
                  <a:txBody>
                    <a:bodyPr/>
                    <a:lstStyle/>
                    <a:p>
                      <a:pPr marL="0" marR="0" indent="0" algn="l" defTabSz="2400117" rtl="0" eaLnBrk="1" fontAlgn="auto" latinLnBrk="0" hangingPunct="1">
                        <a:lnSpc>
                          <a:spcPct val="100000"/>
                        </a:lnSpc>
                        <a:spcBef>
                          <a:spcPts val="0"/>
                        </a:spcBef>
                        <a:spcAft>
                          <a:spcPts val="0"/>
                        </a:spcAft>
                        <a:buClrTx/>
                        <a:buSzTx/>
                        <a:buFont typeface="Arial"/>
                        <a:buNone/>
                        <a:tabLst/>
                        <a:defRPr/>
                      </a:pPr>
                      <a:endParaRPr lang="fr-FR" noProof="0" dirty="0"/>
                    </a:p>
                    <a:p>
                      <a:pPr marL="0" marR="0" indent="0" algn="l" defTabSz="2400117" rtl="0" eaLnBrk="1" fontAlgn="auto" latinLnBrk="0" hangingPunct="1">
                        <a:lnSpc>
                          <a:spcPct val="100000"/>
                        </a:lnSpc>
                        <a:spcBef>
                          <a:spcPts val="0"/>
                        </a:spcBef>
                        <a:spcAft>
                          <a:spcPts val="0"/>
                        </a:spcAft>
                        <a:buClrTx/>
                        <a:buSzTx/>
                        <a:buFont typeface="Arial"/>
                        <a:buNone/>
                        <a:tabLst/>
                        <a:defRPr/>
                      </a:pPr>
                      <a:endParaRPr lang="fr-FR" noProof="0" dirty="0"/>
                    </a:p>
                    <a:p>
                      <a:pPr marL="0" marR="0" indent="0" algn="l" defTabSz="2400117" rtl="0" eaLnBrk="1" fontAlgn="auto" latinLnBrk="0" hangingPunct="1">
                        <a:lnSpc>
                          <a:spcPct val="100000"/>
                        </a:lnSpc>
                        <a:spcBef>
                          <a:spcPts val="0"/>
                        </a:spcBef>
                        <a:spcAft>
                          <a:spcPts val="0"/>
                        </a:spcAft>
                        <a:buClrTx/>
                        <a:buSzTx/>
                        <a:buFont typeface="Arial"/>
                        <a:buNone/>
                        <a:tabLst/>
                        <a:defRPr/>
                      </a:pPr>
                      <a:endParaRPr lang="fr-FR" noProof="0" dirty="0"/>
                    </a:p>
                    <a:p>
                      <a:pPr marL="0" marR="0" indent="0" algn="l" defTabSz="2400117" rtl="0" eaLnBrk="1" fontAlgn="auto" latinLnBrk="0" hangingPunct="1">
                        <a:lnSpc>
                          <a:spcPct val="100000"/>
                        </a:lnSpc>
                        <a:spcBef>
                          <a:spcPts val="0"/>
                        </a:spcBef>
                        <a:spcAft>
                          <a:spcPts val="0"/>
                        </a:spcAft>
                        <a:buClrTx/>
                        <a:buSzTx/>
                        <a:buFont typeface="Arial"/>
                        <a:buNone/>
                        <a:tabLst/>
                        <a:defRPr/>
                      </a:pPr>
                      <a:endParaRPr lang="fr-FR" noProof="0" dirty="0"/>
                    </a:p>
                    <a:p>
                      <a:pPr marL="0" marR="0" indent="0" algn="l" defTabSz="2400117" rtl="0" eaLnBrk="1" fontAlgn="auto" latinLnBrk="0" hangingPunct="1">
                        <a:lnSpc>
                          <a:spcPct val="100000"/>
                        </a:lnSpc>
                        <a:spcBef>
                          <a:spcPts val="0"/>
                        </a:spcBef>
                        <a:spcAft>
                          <a:spcPts val="0"/>
                        </a:spcAft>
                        <a:buClrTx/>
                        <a:buSzTx/>
                        <a:buFont typeface="Arial"/>
                        <a:buNone/>
                        <a:tabLst/>
                        <a:defRPr/>
                      </a:pPr>
                      <a:endParaRPr lang="fr-FR" noProof="0" dirty="0"/>
                    </a:p>
                    <a:p>
                      <a:pPr marL="0" marR="0" indent="0" algn="l" defTabSz="2400117" rtl="0" eaLnBrk="1" fontAlgn="auto" latinLnBrk="0" hangingPunct="1">
                        <a:lnSpc>
                          <a:spcPct val="100000"/>
                        </a:lnSpc>
                        <a:spcBef>
                          <a:spcPts val="0"/>
                        </a:spcBef>
                        <a:spcAft>
                          <a:spcPts val="0"/>
                        </a:spcAft>
                        <a:buClrTx/>
                        <a:buSzTx/>
                        <a:buFont typeface="Arial"/>
                        <a:buNone/>
                        <a:tabLst/>
                        <a:defRPr/>
                      </a:pPr>
                      <a:endParaRPr lang="fr-FR" noProof="0" dirty="0"/>
                    </a:p>
                  </a:txBody>
                  <a:tcPr/>
                </a:tc>
                <a:extLst>
                  <a:ext uri="{0D108BD9-81ED-4DB2-BD59-A6C34878D82A}">
                    <a16:rowId xmlns:a16="http://schemas.microsoft.com/office/drawing/2014/main" val="10003"/>
                  </a:ext>
                </a:extLst>
              </a:tr>
            </a:tbl>
          </a:graphicData>
        </a:graphic>
      </p:graphicFrame>
      <p:sp>
        <p:nvSpPr>
          <p:cNvPr id="3" name="ZoneTexte 2"/>
          <p:cNvSpPr txBox="1"/>
          <p:nvPr/>
        </p:nvSpPr>
        <p:spPr>
          <a:xfrm>
            <a:off x="4335286" y="5518450"/>
            <a:ext cx="8495342" cy="3785652"/>
          </a:xfrm>
          <a:prstGeom prst="rect">
            <a:avLst/>
          </a:prstGeom>
          <a:noFill/>
        </p:spPr>
        <p:txBody>
          <a:bodyPr wrap="square" rtlCol="0">
            <a:spAutoFit/>
          </a:bodyPr>
          <a:lstStyle/>
          <a:p>
            <a:pPr marL="685800" indent="-685800">
              <a:buFont typeface="Arial"/>
              <a:buChar char="•"/>
            </a:pPr>
            <a:r>
              <a:rPr lang="fr-FR" sz="4800" dirty="0"/>
              <a:t> </a:t>
            </a:r>
            <a:r>
              <a:rPr lang="fr-FR" sz="4800" b="1" dirty="0"/>
              <a:t>6</a:t>
            </a:r>
            <a:r>
              <a:rPr lang="fr-FR" sz="4800" dirty="0"/>
              <a:t> collaborateurs</a:t>
            </a:r>
          </a:p>
          <a:p>
            <a:pPr marL="685800" indent="-685800">
              <a:buFont typeface="Arial"/>
              <a:buChar char="•"/>
            </a:pPr>
            <a:r>
              <a:rPr lang="fr-FR" sz="4800" dirty="0"/>
              <a:t>+ 1 fondateur &amp; actionnaire (avocat)</a:t>
            </a:r>
          </a:p>
          <a:p>
            <a:pPr marL="685800" indent="-685800">
              <a:buFont typeface="Arial"/>
              <a:buChar char="•"/>
            </a:pPr>
            <a:r>
              <a:rPr lang="fr-FR" sz="4800" dirty="0"/>
              <a:t>+ 11 avocats/rédacteurs de documents légaux</a:t>
            </a:r>
          </a:p>
        </p:txBody>
      </p:sp>
      <p:sp>
        <p:nvSpPr>
          <p:cNvPr id="5" name="ZoneTexte 4"/>
          <p:cNvSpPr txBox="1"/>
          <p:nvPr/>
        </p:nvSpPr>
        <p:spPr>
          <a:xfrm>
            <a:off x="13333350" y="5933632"/>
            <a:ext cx="8495342" cy="3046988"/>
          </a:xfrm>
          <a:prstGeom prst="rect">
            <a:avLst/>
          </a:prstGeom>
          <a:noFill/>
        </p:spPr>
        <p:txBody>
          <a:bodyPr wrap="square" rtlCol="0">
            <a:spAutoFit/>
          </a:bodyPr>
          <a:lstStyle/>
          <a:p>
            <a:pPr marL="685800" indent="-685800">
              <a:buFont typeface="Arial"/>
              <a:buChar char="•"/>
            </a:pPr>
            <a:r>
              <a:rPr lang="fr-FR" sz="4800" dirty="0"/>
              <a:t>PME &amp;startups</a:t>
            </a:r>
          </a:p>
          <a:p>
            <a:pPr marL="685800" indent="-685800">
              <a:buFont typeface="Arial"/>
              <a:buChar char="•"/>
            </a:pPr>
            <a:r>
              <a:rPr lang="fr-FR" sz="4800" dirty="0"/>
              <a:t>Départements juridiques</a:t>
            </a:r>
          </a:p>
          <a:p>
            <a:pPr marL="685800" indent="-685800">
              <a:buFont typeface="Arial"/>
              <a:buChar char="•"/>
            </a:pPr>
            <a:r>
              <a:rPr lang="fr-FR" sz="4800" dirty="0"/>
              <a:t>Avocats et cabinets</a:t>
            </a:r>
          </a:p>
          <a:p>
            <a:r>
              <a:rPr lang="fr-FR" sz="4800" dirty="0"/>
              <a:t>= </a:t>
            </a:r>
            <a:r>
              <a:rPr lang="fr-FR" sz="4800" b="1" dirty="0"/>
              <a:t>entreprises</a:t>
            </a:r>
          </a:p>
        </p:txBody>
      </p:sp>
      <p:sp>
        <p:nvSpPr>
          <p:cNvPr id="6" name="ZoneTexte 5"/>
          <p:cNvSpPr txBox="1"/>
          <p:nvPr/>
        </p:nvSpPr>
        <p:spPr>
          <a:xfrm>
            <a:off x="4333553" y="10027785"/>
            <a:ext cx="8495342" cy="2308324"/>
          </a:xfrm>
          <a:prstGeom prst="rect">
            <a:avLst/>
          </a:prstGeom>
          <a:noFill/>
        </p:spPr>
        <p:txBody>
          <a:bodyPr wrap="square" rtlCol="0">
            <a:spAutoFit/>
          </a:bodyPr>
          <a:lstStyle/>
          <a:p>
            <a:pPr marL="685800" indent="-685800">
              <a:buFont typeface="Arial"/>
              <a:buChar char="•"/>
            </a:pPr>
            <a:r>
              <a:rPr lang="fr-FR" sz="4800" b="1" dirty="0"/>
              <a:t>2</a:t>
            </a:r>
            <a:r>
              <a:rPr lang="fr-FR" sz="4800" dirty="0"/>
              <a:t> fondateurs &amp; actionnaires (avocats) +</a:t>
            </a:r>
            <a:r>
              <a:rPr lang="fr-FR" sz="4800" b="1" dirty="0"/>
              <a:t> 1 </a:t>
            </a:r>
            <a:r>
              <a:rPr lang="fr-FR" sz="4800" dirty="0"/>
              <a:t>développeur</a:t>
            </a:r>
          </a:p>
          <a:p>
            <a:pPr marL="685800" indent="-685800">
              <a:buFont typeface="Arial"/>
              <a:buChar char="•"/>
            </a:pPr>
            <a:r>
              <a:rPr lang="fr-FR" sz="4800" dirty="0"/>
              <a:t>Réseau de +/- 110 avocats</a:t>
            </a:r>
          </a:p>
        </p:txBody>
      </p:sp>
      <p:sp>
        <p:nvSpPr>
          <p:cNvPr id="7" name="ZoneTexte 6"/>
          <p:cNvSpPr txBox="1"/>
          <p:nvPr/>
        </p:nvSpPr>
        <p:spPr>
          <a:xfrm>
            <a:off x="4354581" y="13377381"/>
            <a:ext cx="8495342" cy="2308324"/>
          </a:xfrm>
          <a:prstGeom prst="rect">
            <a:avLst/>
          </a:prstGeom>
          <a:noFill/>
        </p:spPr>
        <p:txBody>
          <a:bodyPr wrap="square" rtlCol="0">
            <a:spAutoFit/>
          </a:bodyPr>
          <a:lstStyle/>
          <a:p>
            <a:pPr marL="685800" indent="-685800">
              <a:buFont typeface="Arial"/>
              <a:buChar char="•"/>
            </a:pPr>
            <a:r>
              <a:rPr lang="fr-FR" sz="4800" b="1" dirty="0"/>
              <a:t>1</a:t>
            </a:r>
            <a:r>
              <a:rPr lang="fr-FR" sz="4800" dirty="0"/>
              <a:t> fondateur &amp; actionnaire (avocat) + </a:t>
            </a:r>
            <a:r>
              <a:rPr lang="fr-FR" sz="4800" b="1" dirty="0"/>
              <a:t>1</a:t>
            </a:r>
            <a:r>
              <a:rPr lang="fr-FR" sz="4800" dirty="0"/>
              <a:t> développeur (interne)</a:t>
            </a:r>
          </a:p>
        </p:txBody>
      </p:sp>
      <p:sp>
        <p:nvSpPr>
          <p:cNvPr id="8" name="ZoneTexte 7"/>
          <p:cNvSpPr txBox="1"/>
          <p:nvPr/>
        </p:nvSpPr>
        <p:spPr>
          <a:xfrm>
            <a:off x="13308842" y="10376381"/>
            <a:ext cx="9287037" cy="1569660"/>
          </a:xfrm>
          <a:prstGeom prst="rect">
            <a:avLst/>
          </a:prstGeom>
          <a:noFill/>
        </p:spPr>
        <p:txBody>
          <a:bodyPr wrap="square" rtlCol="0">
            <a:spAutoFit/>
          </a:bodyPr>
          <a:lstStyle/>
          <a:p>
            <a:pPr marL="685800" indent="-685800">
              <a:buFont typeface="Arial"/>
              <a:buChar char="•"/>
            </a:pPr>
            <a:r>
              <a:rPr lang="fr-FR" sz="4800" b="1" dirty="0"/>
              <a:t>Avocats</a:t>
            </a:r>
            <a:r>
              <a:rPr lang="fr-FR" sz="4800" dirty="0"/>
              <a:t> </a:t>
            </a:r>
          </a:p>
          <a:p>
            <a:pPr marL="685800" indent="-685800">
              <a:buFont typeface="Arial"/>
              <a:buChar char="•"/>
            </a:pPr>
            <a:r>
              <a:rPr lang="fr-FR" sz="4800" b="1" dirty="0"/>
              <a:t>Individus</a:t>
            </a:r>
            <a:r>
              <a:rPr lang="fr-FR" sz="4800" dirty="0"/>
              <a:t> privés et économiques</a:t>
            </a:r>
          </a:p>
        </p:txBody>
      </p:sp>
      <p:sp>
        <p:nvSpPr>
          <p:cNvPr id="9" name="ZoneTexte 8"/>
          <p:cNvSpPr txBox="1"/>
          <p:nvPr/>
        </p:nvSpPr>
        <p:spPr>
          <a:xfrm>
            <a:off x="13286081" y="14120152"/>
            <a:ext cx="9287037" cy="830997"/>
          </a:xfrm>
          <a:prstGeom prst="rect">
            <a:avLst/>
          </a:prstGeom>
          <a:noFill/>
        </p:spPr>
        <p:txBody>
          <a:bodyPr wrap="square" rtlCol="0">
            <a:spAutoFit/>
          </a:bodyPr>
          <a:lstStyle/>
          <a:p>
            <a:pPr marL="685800" indent="-685800">
              <a:buFont typeface="Arial"/>
              <a:buChar char="•"/>
            </a:pPr>
            <a:r>
              <a:rPr lang="fr-FR" sz="4800" b="1" dirty="0"/>
              <a:t>Clients</a:t>
            </a:r>
            <a:r>
              <a:rPr lang="fr-FR" sz="4800" dirty="0"/>
              <a:t> réels et potentiels</a:t>
            </a:r>
          </a:p>
        </p:txBody>
      </p:sp>
      <p:sp>
        <p:nvSpPr>
          <p:cNvPr id="10" name="ZoneTexte 9"/>
          <p:cNvSpPr txBox="1"/>
          <p:nvPr/>
        </p:nvSpPr>
        <p:spPr>
          <a:xfrm>
            <a:off x="22683473" y="5057691"/>
            <a:ext cx="15895895" cy="4524315"/>
          </a:xfrm>
          <a:prstGeom prst="rect">
            <a:avLst/>
          </a:prstGeom>
          <a:noFill/>
        </p:spPr>
        <p:txBody>
          <a:bodyPr wrap="square" rtlCol="0">
            <a:spAutoFit/>
          </a:bodyPr>
          <a:lstStyle/>
          <a:p>
            <a:pPr marL="685800" indent="-685800">
              <a:buFont typeface="Arial"/>
              <a:buChar char="•"/>
            </a:pPr>
            <a:r>
              <a:rPr lang="fr-FR" sz="4800" dirty="0"/>
              <a:t>Conditions générales de vente, baux commerciaux, contrats d'affaires, pactes d'associés, contrats de management, documents pour la protection de la propriété intellectuelle, conditions générales d'utilisation d'un site internet, contrats de travail, etc.</a:t>
            </a:r>
          </a:p>
          <a:p>
            <a:r>
              <a:rPr lang="fr-FR" sz="4800" dirty="0"/>
              <a:t>= </a:t>
            </a:r>
            <a:r>
              <a:rPr lang="fr-FR" sz="4800" b="1" dirty="0"/>
              <a:t>création automatisée de documents juridiques</a:t>
            </a:r>
          </a:p>
        </p:txBody>
      </p:sp>
      <p:sp>
        <p:nvSpPr>
          <p:cNvPr id="11" name="ZoneTexte 10"/>
          <p:cNvSpPr txBox="1"/>
          <p:nvPr/>
        </p:nvSpPr>
        <p:spPr>
          <a:xfrm>
            <a:off x="22660694" y="12212120"/>
            <a:ext cx="16969633" cy="4524315"/>
          </a:xfrm>
          <a:prstGeom prst="rect">
            <a:avLst/>
          </a:prstGeom>
          <a:noFill/>
        </p:spPr>
        <p:txBody>
          <a:bodyPr wrap="square" rtlCol="0">
            <a:spAutoFit/>
          </a:bodyPr>
          <a:lstStyle/>
          <a:p>
            <a:pPr marL="685800" indent="-685800" defTabSz="2400117">
              <a:buFont typeface="Arial"/>
              <a:buChar char="•"/>
              <a:defRPr/>
            </a:pPr>
            <a:r>
              <a:rPr lang="fr-FR" sz="4800" b="1" dirty="0"/>
              <a:t>Outils</a:t>
            </a:r>
            <a:r>
              <a:rPr lang="fr-FR" sz="4800" dirty="0"/>
              <a:t> (éthylotest en ligne, calculateur d’amendes routières vitesse/alcool, conversion d’imprégnation alcoolique air/sang)</a:t>
            </a:r>
          </a:p>
          <a:p>
            <a:pPr marL="685800" indent="-685800" defTabSz="2400117">
              <a:buFont typeface="Arial"/>
              <a:buChar char="•"/>
              <a:defRPr/>
            </a:pPr>
            <a:r>
              <a:rPr lang="fr-FR" sz="4800" b="1" dirty="0"/>
              <a:t>Information</a:t>
            </a:r>
            <a:r>
              <a:rPr lang="fr-FR" sz="4800" dirty="0"/>
              <a:t> (responsabilités, assurances, frais médicaux, incapacité de travail, médecin conseil, expertise, indemnisation, conseil juridique, etc.)</a:t>
            </a:r>
          </a:p>
          <a:p>
            <a:r>
              <a:rPr lang="fr-FR" sz="4800" dirty="0">
                <a:sym typeface="Wingdings"/>
              </a:rPr>
              <a:t> Référencement &amp; trafic </a:t>
            </a:r>
            <a:r>
              <a:rPr lang="fr-FR" sz="4800" dirty="0">
                <a:sym typeface="Wingdings" pitchFamily="2" charset="2"/>
              </a:rPr>
              <a:t> </a:t>
            </a:r>
            <a:r>
              <a:rPr lang="fr-FR" sz="4800" dirty="0">
                <a:sym typeface="Wingdings"/>
              </a:rPr>
              <a:t>captation</a:t>
            </a:r>
            <a:endParaRPr lang="fr-FR" sz="4800" dirty="0"/>
          </a:p>
        </p:txBody>
      </p:sp>
      <p:sp>
        <p:nvSpPr>
          <p:cNvPr id="14" name="ZoneTexte 13"/>
          <p:cNvSpPr txBox="1"/>
          <p:nvPr/>
        </p:nvSpPr>
        <p:spPr>
          <a:xfrm>
            <a:off x="22701019" y="10265996"/>
            <a:ext cx="16666567" cy="1569660"/>
          </a:xfrm>
          <a:prstGeom prst="rect">
            <a:avLst/>
          </a:prstGeom>
          <a:noFill/>
        </p:spPr>
        <p:txBody>
          <a:bodyPr wrap="square" rtlCol="0">
            <a:spAutoFit/>
          </a:bodyPr>
          <a:lstStyle/>
          <a:p>
            <a:pPr marL="685800" indent="-685800">
              <a:buFont typeface="Arial"/>
              <a:buChar char="•"/>
            </a:pPr>
            <a:r>
              <a:rPr lang="fr-FR" sz="4800" b="1" dirty="0"/>
              <a:t>Mise en relation / consultation juridique en ligne</a:t>
            </a:r>
          </a:p>
          <a:p>
            <a:r>
              <a:rPr lang="fr-FR" sz="4800" dirty="0">
                <a:sym typeface="Wingdings"/>
              </a:rPr>
              <a:t> </a:t>
            </a:r>
            <a:r>
              <a:rPr lang="fr-FR" sz="4800" dirty="0"/>
              <a:t>Référencement &amp; visibilité</a:t>
            </a:r>
          </a:p>
        </p:txBody>
      </p:sp>
    </p:spTree>
    <p:extLst>
      <p:ext uri="{BB962C8B-B14F-4D97-AF65-F5344CB8AC3E}">
        <p14:creationId xmlns:p14="http://schemas.microsoft.com/office/powerpoint/2010/main" val="120435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14757" y="345212"/>
            <a:ext cx="36952476" cy="3479296"/>
          </a:xfrm>
        </p:spPr>
        <p:txBody>
          <a:bodyPr/>
          <a:lstStyle/>
          <a:p>
            <a:r>
              <a:rPr lang="en-GB" dirty="0"/>
              <a:t>2. </a:t>
            </a:r>
            <a:r>
              <a:rPr lang="fr-BE" dirty="0"/>
              <a:t>Conception</a:t>
            </a:r>
            <a:r>
              <a:rPr lang="en-GB" dirty="0"/>
              <a:t>: </a:t>
            </a:r>
            <a:r>
              <a:rPr lang="en-GB" dirty="0" err="1"/>
              <a:t>pourquoi</a:t>
            </a:r>
            <a:r>
              <a:rPr lang="en-GB" dirty="0"/>
              <a:t>? </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096662607"/>
              </p:ext>
            </p:extLst>
          </p:nvPr>
        </p:nvGraphicFramePr>
        <p:xfrm>
          <a:off x="3369776" y="3364604"/>
          <a:ext cx="36498064" cy="12607290"/>
        </p:xfrm>
        <a:graphic>
          <a:graphicData uri="http://schemas.openxmlformats.org/drawingml/2006/table">
            <a:tbl>
              <a:tblPr firstRow="1" bandRow="1">
                <a:tableStyleId>{5C22544A-7EE6-4342-B048-85BDC9FD1C3A}</a:tableStyleId>
              </a:tblPr>
              <a:tblGrid>
                <a:gridCol w="6740176">
                  <a:extLst>
                    <a:ext uri="{9D8B030D-6E8A-4147-A177-3AD203B41FA5}">
                      <a16:colId xmlns:a16="http://schemas.microsoft.com/office/drawing/2014/main" val="20000"/>
                    </a:ext>
                  </a:extLst>
                </a:gridCol>
                <a:gridCol w="29757888">
                  <a:extLst>
                    <a:ext uri="{9D8B030D-6E8A-4147-A177-3AD203B41FA5}">
                      <a16:colId xmlns:a16="http://schemas.microsoft.com/office/drawing/2014/main" val="20001"/>
                    </a:ext>
                  </a:extLst>
                </a:gridCol>
              </a:tblGrid>
              <a:tr h="796346">
                <a:tc>
                  <a:txBody>
                    <a:bodyPr/>
                    <a:lstStyle/>
                    <a:p>
                      <a:endParaRPr lang="fr-FR" noProof="0"/>
                    </a:p>
                  </a:txBody>
                  <a:tcPr/>
                </a:tc>
                <a:tc>
                  <a:txBody>
                    <a:bodyPr/>
                    <a:lstStyle/>
                    <a:p>
                      <a:pPr algn="ctr"/>
                      <a:r>
                        <a:rPr lang="fr-FR" noProof="0"/>
                        <a:t>Opportunités</a:t>
                      </a:r>
                    </a:p>
                  </a:txBody>
                  <a:tcPr/>
                </a:tc>
                <a:extLst>
                  <a:ext uri="{0D108BD9-81ED-4DB2-BD59-A6C34878D82A}">
                    <a16:rowId xmlns:a16="http://schemas.microsoft.com/office/drawing/2014/main" val="10000"/>
                  </a:ext>
                </a:extLst>
              </a:tr>
              <a:tr h="2916195">
                <a:tc>
                  <a:txBody>
                    <a:bodyPr/>
                    <a:lstStyle/>
                    <a:p>
                      <a:pPr algn="ctr"/>
                      <a:r>
                        <a:rPr lang="fr-FR" b="1" noProof="0"/>
                        <a:t>Lawbox</a:t>
                      </a:r>
                    </a:p>
                  </a:txBody>
                  <a:tcPr/>
                </a:tc>
                <a:tc>
                  <a:txBody>
                    <a:bodyPr/>
                    <a:lstStyle/>
                    <a:p>
                      <a:pPr marL="0" indent="0">
                        <a:buFont typeface="Arial"/>
                        <a:buNone/>
                      </a:pPr>
                      <a:endParaRPr lang="fr-FR" noProof="0" dirty="0"/>
                    </a:p>
                    <a:p>
                      <a:pPr marL="0" indent="0">
                        <a:buFont typeface="Arial"/>
                        <a:buNone/>
                      </a:pPr>
                      <a:endParaRPr lang="fr-FR" noProof="0" dirty="0"/>
                    </a:p>
                    <a:p>
                      <a:pPr marL="0" indent="0">
                        <a:buFont typeface="Arial"/>
                        <a:buNone/>
                      </a:pPr>
                      <a:endParaRPr lang="fr-FR" noProof="0" dirty="0"/>
                    </a:p>
                    <a:p>
                      <a:pPr marL="0" indent="0">
                        <a:buFont typeface="Arial"/>
                        <a:buNone/>
                      </a:pPr>
                      <a:endParaRPr lang="fr-FR" noProof="0" dirty="0"/>
                    </a:p>
                  </a:txBody>
                  <a:tcPr/>
                </a:tc>
                <a:extLst>
                  <a:ext uri="{0D108BD9-81ED-4DB2-BD59-A6C34878D82A}">
                    <a16:rowId xmlns:a16="http://schemas.microsoft.com/office/drawing/2014/main" val="10001"/>
                  </a:ext>
                </a:extLst>
              </a:tr>
              <a:tr h="4329428">
                <a:tc>
                  <a:txBody>
                    <a:bodyPr/>
                    <a:lstStyle/>
                    <a:p>
                      <a:pPr algn="ctr"/>
                      <a:r>
                        <a:rPr lang="fr-FR" b="1" noProof="0" dirty="0"/>
                        <a:t>OSA</a:t>
                      </a:r>
                    </a:p>
                  </a:txBody>
                  <a:tcPr/>
                </a:tc>
                <a:tc>
                  <a:txBody>
                    <a:bodyPr/>
                    <a:lstStyle/>
                    <a:p>
                      <a:pPr marL="0" indent="0">
                        <a:buFont typeface="Arial"/>
                        <a:buNone/>
                      </a:pPr>
                      <a:endParaRPr lang="fr-FR" noProof="0" dirty="0"/>
                    </a:p>
                    <a:p>
                      <a:pPr marL="0" indent="0">
                        <a:buFont typeface="Arial"/>
                        <a:buNone/>
                      </a:pPr>
                      <a:endParaRPr lang="fr-FR" noProof="0" dirty="0"/>
                    </a:p>
                    <a:p>
                      <a:pPr marL="0" indent="0">
                        <a:buFont typeface="Arial"/>
                        <a:buNone/>
                      </a:pPr>
                      <a:endParaRPr lang="fr-FR" noProof="0" dirty="0"/>
                    </a:p>
                    <a:p>
                      <a:pPr marL="0" indent="0">
                        <a:buFont typeface="Arial"/>
                        <a:buNone/>
                      </a:pPr>
                      <a:endParaRPr lang="fr-FR" noProof="0" dirty="0"/>
                    </a:p>
                    <a:p>
                      <a:pPr marL="0" indent="0">
                        <a:buFont typeface="Arial"/>
                        <a:buNone/>
                      </a:pPr>
                      <a:endParaRPr lang="fr-FR" noProof="0" dirty="0"/>
                    </a:p>
                    <a:p>
                      <a:pPr marL="0" indent="0">
                        <a:buFont typeface="Arial"/>
                        <a:buNone/>
                      </a:pPr>
                      <a:endParaRPr lang="fr-FR" noProof="0" dirty="0"/>
                    </a:p>
                  </a:txBody>
                  <a:tcPr/>
                </a:tc>
                <a:extLst>
                  <a:ext uri="{0D108BD9-81ED-4DB2-BD59-A6C34878D82A}">
                    <a16:rowId xmlns:a16="http://schemas.microsoft.com/office/drawing/2014/main" val="10002"/>
                  </a:ext>
                </a:extLst>
              </a:tr>
              <a:tr h="4329428">
                <a:tc>
                  <a:txBody>
                    <a:bodyPr/>
                    <a:lstStyle/>
                    <a:p>
                      <a:pPr algn="ctr"/>
                      <a:r>
                        <a:rPr lang="fr-FR" b="1" noProof="0" dirty="0"/>
                        <a:t>j-</a:t>
                      </a:r>
                      <a:r>
                        <a:rPr lang="fr-FR" b="1" noProof="0" dirty="0" err="1"/>
                        <a:t>ma.be</a:t>
                      </a:r>
                      <a:endParaRPr lang="fr-FR" b="1" noProof="0" dirty="0"/>
                    </a:p>
                  </a:txBody>
                  <a:tcPr/>
                </a:tc>
                <a:tc>
                  <a:txBody>
                    <a:bodyPr/>
                    <a:lstStyle/>
                    <a:p>
                      <a:pPr marL="0" indent="0">
                        <a:buFont typeface="Arial"/>
                        <a:buNone/>
                      </a:pPr>
                      <a:endParaRPr lang="fr-FR" noProof="0" dirty="0"/>
                    </a:p>
                    <a:p>
                      <a:pPr marL="0" indent="0">
                        <a:buFont typeface="Arial"/>
                        <a:buNone/>
                      </a:pPr>
                      <a:endParaRPr lang="fr-FR" noProof="0" dirty="0"/>
                    </a:p>
                    <a:p>
                      <a:pPr marL="0" indent="0">
                        <a:buFont typeface="Arial"/>
                        <a:buNone/>
                      </a:pPr>
                      <a:endParaRPr lang="fr-FR" noProof="0" dirty="0"/>
                    </a:p>
                    <a:p>
                      <a:pPr marL="0" indent="0">
                        <a:buFont typeface="Arial"/>
                        <a:buNone/>
                      </a:pPr>
                      <a:endParaRPr lang="fr-FR" noProof="0" dirty="0"/>
                    </a:p>
                    <a:p>
                      <a:pPr marL="0" indent="0">
                        <a:buFont typeface="Arial"/>
                        <a:buNone/>
                      </a:pPr>
                      <a:endParaRPr lang="fr-FR" noProof="0" dirty="0"/>
                    </a:p>
                    <a:p>
                      <a:pPr marL="0" indent="0">
                        <a:buFont typeface="Arial"/>
                        <a:buNone/>
                      </a:pPr>
                      <a:endParaRPr lang="fr-FR" noProof="0" dirty="0"/>
                    </a:p>
                  </a:txBody>
                  <a:tcPr/>
                </a:tc>
                <a:extLst>
                  <a:ext uri="{0D108BD9-81ED-4DB2-BD59-A6C34878D82A}">
                    <a16:rowId xmlns:a16="http://schemas.microsoft.com/office/drawing/2014/main" val="10003"/>
                  </a:ext>
                </a:extLst>
              </a:tr>
            </a:tbl>
          </a:graphicData>
        </a:graphic>
      </p:graphicFrame>
      <p:sp>
        <p:nvSpPr>
          <p:cNvPr id="5" name="ZoneTexte 4"/>
          <p:cNvSpPr txBox="1"/>
          <p:nvPr/>
        </p:nvSpPr>
        <p:spPr>
          <a:xfrm>
            <a:off x="9523583" y="4156228"/>
            <a:ext cx="28393537" cy="3046988"/>
          </a:xfrm>
          <a:prstGeom prst="rect">
            <a:avLst/>
          </a:prstGeom>
          <a:noFill/>
        </p:spPr>
        <p:txBody>
          <a:bodyPr wrap="square" rtlCol="0">
            <a:spAutoFit/>
          </a:bodyPr>
          <a:lstStyle/>
          <a:p>
            <a:pPr marL="914400" indent="-914400">
              <a:buFont typeface="Arial"/>
              <a:buAutoNum type="arabicParenR"/>
            </a:pPr>
            <a:r>
              <a:rPr lang="fr-FR" sz="4800" dirty="0"/>
              <a:t>Besoins des </a:t>
            </a:r>
            <a:r>
              <a:rPr lang="fr-FR" sz="4800" b="1" dirty="0"/>
              <a:t>clients</a:t>
            </a:r>
            <a:r>
              <a:rPr lang="fr-FR" sz="4800" dirty="0"/>
              <a:t> (PME &amp; startups) qui copient et collent des modèles standards gratuits en ligne</a:t>
            </a:r>
          </a:p>
          <a:p>
            <a:pPr marL="914400" indent="-914400">
              <a:buFont typeface="Arial"/>
              <a:buAutoNum type="arabicParenR"/>
            </a:pPr>
            <a:r>
              <a:rPr lang="fr-FR" sz="4800" dirty="0"/>
              <a:t>Développement d’un </a:t>
            </a:r>
            <a:r>
              <a:rPr lang="fr-FR" sz="4800" b="1" dirty="0"/>
              <a:t>outil en interne </a:t>
            </a:r>
            <a:r>
              <a:rPr lang="fr-FR" sz="4800" dirty="0"/>
              <a:t>(</a:t>
            </a:r>
            <a:r>
              <a:rPr lang="fr-FR" sz="4800" dirty="0" err="1"/>
              <a:t>template</a:t>
            </a:r>
            <a:r>
              <a:rPr lang="fr-FR" sz="4800" dirty="0"/>
              <a:t> de base </a:t>
            </a:r>
            <a:r>
              <a:rPr lang="fr-FR" sz="4800" dirty="0">
                <a:sym typeface="Wingdings"/>
              </a:rPr>
              <a:t> gain de temps et d’argent)</a:t>
            </a:r>
          </a:p>
          <a:p>
            <a:pPr marL="914400" indent="-914400">
              <a:buFont typeface="Arial"/>
              <a:buAutoNum type="arabicParenR"/>
            </a:pPr>
            <a:r>
              <a:rPr lang="fr-FR" sz="4800" dirty="0">
                <a:sym typeface="Wingdings"/>
              </a:rPr>
              <a:t>Développement de la </a:t>
            </a:r>
            <a:r>
              <a:rPr lang="fr-FR" sz="4800" b="1" dirty="0">
                <a:sym typeface="Wingdings"/>
              </a:rPr>
              <a:t>plateforme</a:t>
            </a:r>
            <a:r>
              <a:rPr lang="fr-FR" sz="4800" dirty="0">
                <a:sym typeface="Wingdings"/>
              </a:rPr>
              <a:t> (usage externe)</a:t>
            </a:r>
          </a:p>
          <a:p>
            <a:pPr marL="914400" indent="-914400">
              <a:buFont typeface="Arial"/>
              <a:buAutoNum type="arabicParenR"/>
            </a:pPr>
            <a:r>
              <a:rPr lang="fr-FR" sz="4800" b="1" dirty="0">
                <a:solidFill>
                  <a:srgbClr val="FF0000"/>
                </a:solidFill>
                <a:sym typeface="Wingdings"/>
              </a:rPr>
              <a:t>White labelling </a:t>
            </a:r>
            <a:endParaRPr lang="fr-FR" sz="4800" b="1" dirty="0">
              <a:solidFill>
                <a:srgbClr val="FF0000"/>
              </a:solidFill>
            </a:endParaRPr>
          </a:p>
        </p:txBody>
      </p:sp>
      <p:sp>
        <p:nvSpPr>
          <p:cNvPr id="6" name="ZoneTexte 5"/>
          <p:cNvSpPr txBox="1"/>
          <p:nvPr/>
        </p:nvSpPr>
        <p:spPr>
          <a:xfrm>
            <a:off x="9500822" y="7286837"/>
            <a:ext cx="29951823" cy="3785652"/>
          </a:xfrm>
          <a:prstGeom prst="rect">
            <a:avLst/>
          </a:prstGeom>
          <a:noFill/>
        </p:spPr>
        <p:txBody>
          <a:bodyPr wrap="square" rtlCol="0">
            <a:spAutoFit/>
          </a:bodyPr>
          <a:lstStyle/>
          <a:p>
            <a:r>
              <a:rPr lang="fr-FR" sz="4800" dirty="0"/>
              <a:t>1) Besoin de visibilité en ligne pour les jeunes avocats + souhait de consultation en ligne (mail/Skype)</a:t>
            </a:r>
          </a:p>
          <a:p>
            <a:r>
              <a:rPr lang="fr-FR" sz="4800" dirty="0"/>
              <a:t>2) « Attentes » des clients: transparence (tarifs, frais de service); prévisibilité (délais); accessibilité (coordonnées cabinet, mail, tél., </a:t>
            </a:r>
            <a:r>
              <a:rPr lang="fr-FR" sz="4800" dirty="0" err="1"/>
              <a:t>skype</a:t>
            </a:r>
            <a:r>
              <a:rPr lang="fr-FR" sz="4800" dirty="0"/>
              <a:t>); clarté (mots clés)</a:t>
            </a:r>
          </a:p>
          <a:p>
            <a:r>
              <a:rPr lang="fr-FR" sz="4800" dirty="0"/>
              <a:t>3) Plateformes concurrentes (n’affichent pas les coordonnées de l’avocat, avocats dédifférenciés et mis en concurrence) </a:t>
            </a:r>
            <a:r>
              <a:rPr lang="fr-FR" sz="4800" dirty="0">
                <a:sym typeface="Wingdings"/>
              </a:rPr>
              <a:t> cadre déontologique (coordonnées visibles, </a:t>
            </a:r>
            <a:r>
              <a:rPr lang="fr-FR" sz="4800" b="1" dirty="0">
                <a:solidFill>
                  <a:srgbClr val="FF0000"/>
                </a:solidFill>
                <a:sym typeface="Wingdings"/>
              </a:rPr>
              <a:t>gratuité services plateforme</a:t>
            </a:r>
            <a:r>
              <a:rPr lang="fr-FR" sz="4800" dirty="0">
                <a:sym typeface="Wingdings"/>
              </a:rPr>
              <a:t>, sécurité garantie)</a:t>
            </a:r>
            <a:endParaRPr lang="fr-FR" sz="4800" dirty="0"/>
          </a:p>
        </p:txBody>
      </p:sp>
      <p:sp>
        <p:nvSpPr>
          <p:cNvPr id="7" name="ZoneTexte 6"/>
          <p:cNvSpPr txBox="1"/>
          <p:nvPr/>
        </p:nvSpPr>
        <p:spPr>
          <a:xfrm>
            <a:off x="9521851" y="11950350"/>
            <a:ext cx="29951823" cy="3785652"/>
          </a:xfrm>
          <a:prstGeom prst="rect">
            <a:avLst/>
          </a:prstGeom>
          <a:noFill/>
        </p:spPr>
        <p:txBody>
          <a:bodyPr wrap="square" rtlCol="0">
            <a:spAutoFit/>
          </a:bodyPr>
          <a:lstStyle/>
          <a:p>
            <a:pPr marL="914400" indent="-914400">
              <a:buFont typeface="Arial"/>
              <a:buAutoNum type="arabicParenR"/>
            </a:pPr>
            <a:r>
              <a:rPr lang="fr-FR" sz="4800" dirty="0"/>
              <a:t>Besoin d’un site professionnel: vitrine, coordonnées;</a:t>
            </a:r>
          </a:p>
          <a:p>
            <a:pPr marL="914400" indent="-914400">
              <a:buFont typeface="Arial"/>
              <a:buAutoNum type="arabicParenR"/>
            </a:pPr>
            <a:r>
              <a:rPr lang="fr-FR" sz="4800" dirty="0"/>
              <a:t>Besoin des visiteurs: accès au dossier et à de l’information pour le client (2014);</a:t>
            </a:r>
          </a:p>
          <a:p>
            <a:pPr marL="914400" indent="-914400">
              <a:buFont typeface="Arial"/>
              <a:buAutoNum type="arabicParenR"/>
            </a:pPr>
            <a:r>
              <a:rPr lang="fr-FR" sz="4800" dirty="0"/>
              <a:t>Observation: le client cherche des informations récurrentes </a:t>
            </a:r>
            <a:r>
              <a:rPr lang="fr-FR" sz="4800" dirty="0">
                <a:sym typeface="Wingdings"/>
              </a:rPr>
              <a:t> développement d’outils (éthylotest, calculateur, convertisseur) en 2017</a:t>
            </a:r>
          </a:p>
          <a:p>
            <a:r>
              <a:rPr lang="fr-FR" sz="4800" dirty="0">
                <a:sym typeface="Wingdings"/>
              </a:rPr>
              <a:t> Infos  parfois contacts  quelques dossiers captés (</a:t>
            </a:r>
            <a:r>
              <a:rPr lang="fr-FR" sz="4800" b="1" dirty="0">
                <a:solidFill>
                  <a:srgbClr val="FF0000"/>
                </a:solidFill>
                <a:sym typeface="Wingdings"/>
              </a:rPr>
              <a:t>représentation &amp; ancrage géographique vs virtuel</a:t>
            </a:r>
            <a:r>
              <a:rPr lang="fr-FR" sz="4800" dirty="0">
                <a:sym typeface="Wingdings"/>
              </a:rPr>
              <a:t>)</a:t>
            </a:r>
            <a:endParaRPr lang="fr-FR" sz="4800" dirty="0"/>
          </a:p>
        </p:txBody>
      </p:sp>
    </p:spTree>
    <p:extLst>
      <p:ext uri="{BB962C8B-B14F-4D97-AF65-F5344CB8AC3E}">
        <p14:creationId xmlns:p14="http://schemas.microsoft.com/office/powerpoint/2010/main" val="104139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Développement: comment? </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560154964"/>
              </p:ext>
            </p:extLst>
          </p:nvPr>
        </p:nvGraphicFramePr>
        <p:xfrm>
          <a:off x="2479126" y="3649382"/>
          <a:ext cx="35961440" cy="11986227"/>
        </p:xfrm>
        <a:graphic>
          <a:graphicData uri="http://schemas.openxmlformats.org/drawingml/2006/table">
            <a:tbl>
              <a:tblPr firstRow="1" bandRow="1">
                <a:tableStyleId>{5C22544A-7EE6-4342-B048-85BDC9FD1C3A}</a:tableStyleId>
              </a:tblPr>
              <a:tblGrid>
                <a:gridCol w="3050709">
                  <a:extLst>
                    <a:ext uri="{9D8B030D-6E8A-4147-A177-3AD203B41FA5}">
                      <a16:colId xmlns:a16="http://schemas.microsoft.com/office/drawing/2014/main" val="20000"/>
                    </a:ext>
                  </a:extLst>
                </a:gridCol>
                <a:gridCol w="9436539">
                  <a:extLst>
                    <a:ext uri="{9D8B030D-6E8A-4147-A177-3AD203B41FA5}">
                      <a16:colId xmlns:a16="http://schemas.microsoft.com/office/drawing/2014/main" val="20001"/>
                    </a:ext>
                  </a:extLst>
                </a:gridCol>
                <a:gridCol w="23474192">
                  <a:extLst>
                    <a:ext uri="{9D8B030D-6E8A-4147-A177-3AD203B41FA5}">
                      <a16:colId xmlns:a16="http://schemas.microsoft.com/office/drawing/2014/main" val="20002"/>
                    </a:ext>
                  </a:extLst>
                </a:gridCol>
              </a:tblGrid>
              <a:tr h="910557">
                <a:tc>
                  <a:txBody>
                    <a:bodyPr/>
                    <a:lstStyle/>
                    <a:p>
                      <a:endParaRPr lang="fr-FR" noProof="0"/>
                    </a:p>
                  </a:txBody>
                  <a:tcPr/>
                </a:tc>
                <a:tc>
                  <a:txBody>
                    <a:bodyPr/>
                    <a:lstStyle/>
                    <a:p>
                      <a:pPr algn="ctr"/>
                      <a:r>
                        <a:rPr lang="fr-FR" noProof="0" dirty="0"/>
                        <a:t>Opportunités </a:t>
                      </a:r>
                    </a:p>
                  </a:txBody>
                  <a:tcPr/>
                </a:tc>
                <a:tc>
                  <a:txBody>
                    <a:bodyPr/>
                    <a:lstStyle/>
                    <a:p>
                      <a:pPr algn="ctr"/>
                      <a:r>
                        <a:rPr lang="fr-FR" noProof="0" dirty="0"/>
                        <a:t>Ressources </a:t>
                      </a:r>
                    </a:p>
                  </a:txBody>
                  <a:tcPr/>
                </a:tc>
                <a:extLst>
                  <a:ext uri="{0D108BD9-81ED-4DB2-BD59-A6C34878D82A}">
                    <a16:rowId xmlns:a16="http://schemas.microsoft.com/office/drawing/2014/main" val="10000"/>
                  </a:ext>
                </a:extLst>
              </a:tr>
              <a:tr h="370840">
                <a:tc>
                  <a:txBody>
                    <a:bodyPr/>
                    <a:lstStyle/>
                    <a:p>
                      <a:pPr algn="ctr"/>
                      <a:r>
                        <a:rPr lang="fr-FR" b="1" noProof="0"/>
                        <a:t>Lawbox</a:t>
                      </a:r>
                    </a:p>
                  </a:txBody>
                  <a:tcPr/>
                </a:tc>
                <a:tc>
                  <a:txBody>
                    <a:bodyPr/>
                    <a:lstStyle/>
                    <a:p>
                      <a:pPr marL="0" indent="0">
                        <a:buFont typeface="Arial"/>
                        <a:buNone/>
                      </a:pPr>
                      <a:endParaRPr lang="fr-FR" noProof="0" dirty="0"/>
                    </a:p>
                  </a:txBody>
                  <a:tcPr/>
                </a:tc>
                <a:tc>
                  <a:txBody>
                    <a:bodyPr/>
                    <a:lstStyle/>
                    <a:p>
                      <a:pPr marL="0" indent="0">
                        <a:buFont typeface="Arial"/>
                        <a:buNone/>
                      </a:pPr>
                      <a:endParaRPr lang="fr-FR" baseline="0" noProof="0" dirty="0"/>
                    </a:p>
                    <a:p>
                      <a:pPr marL="0" indent="0">
                        <a:buFont typeface="Arial"/>
                        <a:buNone/>
                      </a:pPr>
                      <a:endParaRPr lang="fr-FR" baseline="0" noProof="0" dirty="0"/>
                    </a:p>
                    <a:p>
                      <a:pPr marL="0" indent="0">
                        <a:buFont typeface="Arial"/>
                        <a:buNone/>
                      </a:pPr>
                      <a:endParaRPr lang="fr-FR" baseline="0" noProof="0" dirty="0"/>
                    </a:p>
                    <a:p>
                      <a:pPr marL="0" indent="0">
                        <a:buFont typeface="Arial"/>
                        <a:buNone/>
                      </a:pPr>
                      <a:endParaRPr lang="fr-FR" baseline="0" noProof="0" dirty="0"/>
                    </a:p>
                    <a:p>
                      <a:pPr marL="0" indent="0">
                        <a:buFont typeface="Arial"/>
                        <a:buNone/>
                      </a:pPr>
                      <a:endParaRPr lang="fr-FR" baseline="0" noProof="0" dirty="0"/>
                    </a:p>
                    <a:p>
                      <a:pPr marL="0" indent="0">
                        <a:buFont typeface="Arial"/>
                        <a:buNone/>
                      </a:pPr>
                      <a:endParaRPr lang="fr-FR" baseline="0" noProof="0" dirty="0"/>
                    </a:p>
                  </a:txBody>
                  <a:tcPr/>
                </a:tc>
                <a:extLst>
                  <a:ext uri="{0D108BD9-81ED-4DB2-BD59-A6C34878D82A}">
                    <a16:rowId xmlns:a16="http://schemas.microsoft.com/office/drawing/2014/main" val="10001"/>
                  </a:ext>
                </a:extLst>
              </a:tr>
              <a:tr h="370840">
                <a:tc>
                  <a:txBody>
                    <a:bodyPr/>
                    <a:lstStyle/>
                    <a:p>
                      <a:pPr algn="ctr"/>
                      <a:r>
                        <a:rPr lang="fr-FR" b="1" noProof="0"/>
                        <a:t>OSA</a:t>
                      </a:r>
                    </a:p>
                  </a:txBody>
                  <a:tcPr/>
                </a:tc>
                <a:tc>
                  <a:txBody>
                    <a:bodyPr/>
                    <a:lstStyle/>
                    <a:p>
                      <a:pPr marL="0" indent="0">
                        <a:buFont typeface="Arial"/>
                        <a:buNone/>
                      </a:pPr>
                      <a:endParaRPr lang="fr-FR" noProof="0" dirty="0"/>
                    </a:p>
                  </a:txBody>
                  <a:tcPr/>
                </a:tc>
                <a:tc>
                  <a:txBody>
                    <a:bodyPr/>
                    <a:lstStyle/>
                    <a:p>
                      <a:pPr marL="0" indent="0">
                        <a:buFont typeface="Arial"/>
                        <a:buNone/>
                      </a:pPr>
                      <a:endParaRPr lang="fr-FR" noProof="0" dirty="0"/>
                    </a:p>
                    <a:p>
                      <a:pPr marL="0" indent="0">
                        <a:buFont typeface="Arial"/>
                        <a:buNone/>
                      </a:pPr>
                      <a:endParaRPr lang="fr-FR" noProof="0" dirty="0"/>
                    </a:p>
                    <a:p>
                      <a:pPr marL="0" indent="0">
                        <a:buFont typeface="Arial"/>
                        <a:buNone/>
                      </a:pPr>
                      <a:endParaRPr lang="fr-FR" noProof="0" dirty="0"/>
                    </a:p>
                    <a:p>
                      <a:pPr marL="0" indent="0">
                        <a:buFont typeface="Arial"/>
                        <a:buNone/>
                      </a:pPr>
                      <a:endParaRPr lang="fr-FR" noProof="0" dirty="0"/>
                    </a:p>
                    <a:p>
                      <a:pPr marL="0" indent="0">
                        <a:buFont typeface="Arial"/>
                        <a:buNone/>
                      </a:pPr>
                      <a:endParaRPr lang="fr-FR" noProof="0" dirty="0"/>
                    </a:p>
                  </a:txBody>
                  <a:tcPr/>
                </a:tc>
                <a:extLst>
                  <a:ext uri="{0D108BD9-81ED-4DB2-BD59-A6C34878D82A}">
                    <a16:rowId xmlns:a16="http://schemas.microsoft.com/office/drawing/2014/main" val="10002"/>
                  </a:ext>
                </a:extLst>
              </a:tr>
              <a:tr h="2022475">
                <a:tc>
                  <a:txBody>
                    <a:bodyPr/>
                    <a:lstStyle/>
                    <a:p>
                      <a:pPr algn="ctr"/>
                      <a:r>
                        <a:rPr lang="fr-FR" b="1" noProof="0" dirty="0" err="1"/>
                        <a:t>jm-a.be</a:t>
                      </a:r>
                      <a:endParaRPr lang="fr-FR" b="1" noProof="0" dirty="0"/>
                    </a:p>
                  </a:txBody>
                  <a:tcPr/>
                </a:tc>
                <a:tc>
                  <a:txBody>
                    <a:bodyPr/>
                    <a:lstStyle/>
                    <a:p>
                      <a:pPr marL="0" indent="0">
                        <a:buFont typeface="Arial"/>
                        <a:buNone/>
                      </a:pPr>
                      <a:endParaRPr lang="fr-FR" noProof="0" dirty="0"/>
                    </a:p>
                    <a:p>
                      <a:pPr marL="0" indent="0">
                        <a:buFont typeface="Arial"/>
                        <a:buNone/>
                      </a:pPr>
                      <a:endParaRPr lang="fr-FR" noProof="0" dirty="0"/>
                    </a:p>
                    <a:p>
                      <a:pPr marL="0" indent="0">
                        <a:buFont typeface="Arial"/>
                        <a:buNone/>
                      </a:pPr>
                      <a:endParaRPr lang="fr-FR" noProof="0" dirty="0"/>
                    </a:p>
                    <a:p>
                      <a:pPr marL="0" indent="0">
                        <a:buFont typeface="Arial"/>
                        <a:buNone/>
                      </a:pPr>
                      <a:endParaRPr lang="fr-FR" noProof="0" dirty="0"/>
                    </a:p>
                  </a:txBody>
                  <a:tcPr/>
                </a:tc>
                <a:tc>
                  <a:txBody>
                    <a:bodyPr/>
                    <a:lstStyle/>
                    <a:p>
                      <a:pPr marL="0" indent="0">
                        <a:buFont typeface="Arial"/>
                        <a:buNone/>
                      </a:pPr>
                      <a:endParaRPr lang="fr-FR" noProof="0" dirty="0"/>
                    </a:p>
                  </a:txBody>
                  <a:tcPr/>
                </a:tc>
                <a:extLst>
                  <a:ext uri="{0D108BD9-81ED-4DB2-BD59-A6C34878D82A}">
                    <a16:rowId xmlns:a16="http://schemas.microsoft.com/office/drawing/2014/main" val="10003"/>
                  </a:ext>
                </a:extLst>
              </a:tr>
            </a:tbl>
          </a:graphicData>
        </a:graphic>
      </p:graphicFrame>
      <p:sp>
        <p:nvSpPr>
          <p:cNvPr id="6" name="ZoneTexte 5"/>
          <p:cNvSpPr txBox="1"/>
          <p:nvPr/>
        </p:nvSpPr>
        <p:spPr>
          <a:xfrm>
            <a:off x="5736581" y="4905289"/>
            <a:ext cx="8495342" cy="3046988"/>
          </a:xfrm>
          <a:prstGeom prst="rect">
            <a:avLst/>
          </a:prstGeom>
          <a:noFill/>
        </p:spPr>
        <p:txBody>
          <a:bodyPr wrap="square" rtlCol="0">
            <a:spAutoFit/>
          </a:bodyPr>
          <a:lstStyle/>
          <a:p>
            <a:pPr marL="914400" indent="-914400">
              <a:buFont typeface="Arial"/>
              <a:buAutoNum type="arabicParenR"/>
            </a:pPr>
            <a:r>
              <a:rPr lang="fr-FR" sz="4800" dirty="0"/>
              <a:t>Besoins des clients </a:t>
            </a:r>
          </a:p>
          <a:p>
            <a:pPr marL="914400" indent="-914400">
              <a:buFont typeface="Arial"/>
              <a:buAutoNum type="arabicParenR"/>
            </a:pPr>
            <a:r>
              <a:rPr lang="fr-FR" sz="4800" dirty="0"/>
              <a:t>Outil en interne </a:t>
            </a:r>
          </a:p>
          <a:p>
            <a:pPr marL="914400" indent="-914400">
              <a:buFont typeface="Arial"/>
              <a:buAutoNum type="arabicParenR"/>
            </a:pPr>
            <a:r>
              <a:rPr lang="fr-FR" sz="4800" dirty="0">
                <a:sym typeface="Wingdings"/>
              </a:rPr>
              <a:t>Plateforme</a:t>
            </a:r>
          </a:p>
          <a:p>
            <a:pPr marL="914400" indent="-914400">
              <a:buFont typeface="Arial"/>
              <a:buAutoNum type="arabicParenR"/>
            </a:pPr>
            <a:r>
              <a:rPr lang="fr-FR" sz="4800" dirty="0">
                <a:sym typeface="Wingdings"/>
              </a:rPr>
              <a:t>White labelling </a:t>
            </a:r>
            <a:endParaRPr lang="fr-FR" sz="4800" dirty="0"/>
          </a:p>
        </p:txBody>
      </p:sp>
      <p:sp>
        <p:nvSpPr>
          <p:cNvPr id="7" name="ZoneTexte 6"/>
          <p:cNvSpPr txBox="1"/>
          <p:nvPr/>
        </p:nvSpPr>
        <p:spPr>
          <a:xfrm>
            <a:off x="5801399" y="9063738"/>
            <a:ext cx="9174923" cy="3046988"/>
          </a:xfrm>
          <a:prstGeom prst="rect">
            <a:avLst/>
          </a:prstGeom>
          <a:noFill/>
        </p:spPr>
        <p:txBody>
          <a:bodyPr wrap="square" rtlCol="0">
            <a:spAutoFit/>
          </a:bodyPr>
          <a:lstStyle/>
          <a:p>
            <a:r>
              <a:rPr lang="fr-FR" sz="4800" dirty="0"/>
              <a:t>1) Besoin de visibilité</a:t>
            </a:r>
          </a:p>
          <a:p>
            <a:r>
              <a:rPr lang="fr-FR" sz="4800" dirty="0"/>
              <a:t>2) Besoins des clients</a:t>
            </a:r>
          </a:p>
          <a:p>
            <a:endParaRPr lang="fr-FR" sz="4800" dirty="0"/>
          </a:p>
          <a:p>
            <a:r>
              <a:rPr lang="fr-FR" sz="4800" dirty="0"/>
              <a:t>3) Plateformes concurrentes</a:t>
            </a:r>
          </a:p>
        </p:txBody>
      </p:sp>
      <p:sp>
        <p:nvSpPr>
          <p:cNvPr id="8" name="ZoneTexte 7"/>
          <p:cNvSpPr txBox="1"/>
          <p:nvPr/>
        </p:nvSpPr>
        <p:spPr>
          <a:xfrm>
            <a:off x="5734847" y="12984984"/>
            <a:ext cx="9174923" cy="2308324"/>
          </a:xfrm>
          <a:prstGeom prst="rect">
            <a:avLst/>
          </a:prstGeom>
          <a:noFill/>
        </p:spPr>
        <p:txBody>
          <a:bodyPr wrap="square" rtlCol="0">
            <a:spAutoFit/>
          </a:bodyPr>
          <a:lstStyle/>
          <a:p>
            <a:pPr marL="914400" indent="-914400">
              <a:buFont typeface="Arial"/>
              <a:buAutoNum type="arabicParenR"/>
            </a:pPr>
            <a:r>
              <a:rPr lang="fr-FR" sz="4800" dirty="0"/>
              <a:t>Site professionnel (version 1)</a:t>
            </a:r>
          </a:p>
          <a:p>
            <a:pPr marL="914400" indent="-914400">
              <a:buFont typeface="Arial"/>
              <a:buAutoNum type="arabicParenR"/>
            </a:pPr>
            <a:r>
              <a:rPr lang="fr-FR" sz="4800" dirty="0"/>
              <a:t>Site professionnel (version 2)</a:t>
            </a:r>
          </a:p>
          <a:p>
            <a:pPr marL="914400" indent="-914400">
              <a:buFont typeface="Arial"/>
              <a:buAutoNum type="arabicParenR"/>
            </a:pPr>
            <a:r>
              <a:rPr lang="fr-FR" sz="4800" dirty="0"/>
              <a:t>Plateforme </a:t>
            </a:r>
            <a:r>
              <a:rPr lang="fr-FR" sz="4800" dirty="0" err="1"/>
              <a:t>LegalStreet</a:t>
            </a:r>
            <a:endParaRPr lang="fr-FR" sz="4800" dirty="0"/>
          </a:p>
        </p:txBody>
      </p:sp>
      <p:sp>
        <p:nvSpPr>
          <p:cNvPr id="9" name="ZoneTexte 8"/>
          <p:cNvSpPr txBox="1"/>
          <p:nvPr/>
        </p:nvSpPr>
        <p:spPr>
          <a:xfrm>
            <a:off x="15258396" y="12962195"/>
            <a:ext cx="20936604" cy="2308324"/>
          </a:xfrm>
          <a:prstGeom prst="rect">
            <a:avLst/>
          </a:prstGeom>
          <a:noFill/>
        </p:spPr>
        <p:txBody>
          <a:bodyPr wrap="square" rtlCol="0">
            <a:spAutoFit/>
          </a:bodyPr>
          <a:lstStyle/>
          <a:p>
            <a:r>
              <a:rPr lang="fr-FR" sz="4800" dirty="0"/>
              <a:t>1) Outils gratuits – puis accessibles + temps</a:t>
            </a:r>
          </a:p>
          <a:p>
            <a:r>
              <a:rPr lang="fr-FR" sz="4800" dirty="0">
                <a:sym typeface="Wingdings"/>
              </a:rPr>
              <a:t>2) Partenariat avec </a:t>
            </a:r>
            <a:r>
              <a:rPr lang="fr-FR" sz="4800" b="1" dirty="0">
                <a:solidFill>
                  <a:srgbClr val="0070C0"/>
                </a:solidFill>
                <a:sym typeface="Wingdings"/>
              </a:rPr>
              <a:t>développeur web </a:t>
            </a:r>
            <a:r>
              <a:rPr lang="fr-FR" sz="4800" dirty="0">
                <a:sym typeface="Wingdings"/>
              </a:rPr>
              <a:t>(puis salarié) – cible = auteurs</a:t>
            </a:r>
            <a:endParaRPr lang="fr-FR" sz="4800" b="1" dirty="0">
              <a:sym typeface="Wingdings"/>
            </a:endParaRPr>
          </a:p>
          <a:p>
            <a:r>
              <a:rPr lang="fr-FR" sz="4800" dirty="0">
                <a:sym typeface="Wingdings"/>
              </a:rPr>
              <a:t>3) Cible = victimes</a:t>
            </a:r>
            <a:endParaRPr lang="fr-FR" sz="4800" dirty="0"/>
          </a:p>
        </p:txBody>
      </p:sp>
      <p:sp>
        <p:nvSpPr>
          <p:cNvPr id="10" name="ZoneTexte 9"/>
          <p:cNvSpPr txBox="1"/>
          <p:nvPr/>
        </p:nvSpPr>
        <p:spPr>
          <a:xfrm>
            <a:off x="15235634" y="8909048"/>
            <a:ext cx="24263323" cy="3785652"/>
          </a:xfrm>
          <a:prstGeom prst="rect">
            <a:avLst/>
          </a:prstGeom>
          <a:noFill/>
        </p:spPr>
        <p:txBody>
          <a:bodyPr wrap="square" rtlCol="0">
            <a:spAutoFit/>
          </a:bodyPr>
          <a:lstStyle/>
          <a:p>
            <a:pPr marL="914400" indent="-914400">
              <a:buFont typeface="Arial"/>
              <a:buAutoNum type="arabicParenR"/>
            </a:pPr>
            <a:r>
              <a:rPr lang="fr-FR" sz="4800" dirty="0"/>
              <a:t> 2 associés </a:t>
            </a:r>
            <a:r>
              <a:rPr lang="mr-IN" sz="4800" dirty="0"/>
              <a:t>–</a:t>
            </a:r>
            <a:r>
              <a:rPr lang="fr-FR" sz="4800" dirty="0"/>
              <a:t> </a:t>
            </a:r>
            <a:r>
              <a:rPr lang="fr-FR" sz="4800" b="1" dirty="0">
                <a:solidFill>
                  <a:srgbClr val="0070C0"/>
                </a:solidFill>
              </a:rPr>
              <a:t>développeur web </a:t>
            </a:r>
            <a:r>
              <a:rPr lang="mr-IN" sz="4800" dirty="0"/>
              <a:t>–</a:t>
            </a:r>
            <a:r>
              <a:rPr lang="fr-FR" sz="4800" dirty="0"/>
              <a:t> consultation en ligne</a:t>
            </a:r>
          </a:p>
          <a:p>
            <a:pPr marL="914400" indent="-914400">
              <a:buFont typeface="Arial"/>
              <a:buAutoNum type="arabicParenR"/>
            </a:pPr>
            <a:r>
              <a:rPr lang="fr-FR" sz="4800" dirty="0"/>
              <a:t>Design plateforme (fiche de profil des avocats; curseurs pour les modalités, les tarifs, les informations visibles, etc.) ; Réseau </a:t>
            </a:r>
            <a:r>
              <a:rPr lang="fr-FR" sz="4800" b="1" dirty="0">
                <a:solidFill>
                  <a:srgbClr val="00B050"/>
                </a:solidFill>
              </a:rPr>
              <a:t>confrères</a:t>
            </a:r>
            <a:r>
              <a:rPr lang="fr-FR" sz="4800" dirty="0"/>
              <a:t>; information du </a:t>
            </a:r>
            <a:r>
              <a:rPr lang="fr-FR" sz="4800" b="1" dirty="0">
                <a:solidFill>
                  <a:srgbClr val="00B050"/>
                </a:solidFill>
              </a:rPr>
              <a:t>Barreau</a:t>
            </a:r>
          </a:p>
          <a:p>
            <a:pPr marL="914400" indent="-914400">
              <a:buFont typeface="Arial"/>
              <a:buAutoNum type="arabicParenR"/>
            </a:pPr>
            <a:r>
              <a:rPr lang="fr-FR" sz="4800" dirty="0"/>
              <a:t>Règles et déontologie professionnelle; ajustement (frais de service de l’avocat </a:t>
            </a:r>
            <a:r>
              <a:rPr lang="fr-FR" sz="4800" dirty="0">
                <a:sym typeface="Wingdings"/>
              </a:rPr>
              <a:t> client)</a:t>
            </a:r>
          </a:p>
          <a:p>
            <a:r>
              <a:rPr lang="fr-FR" sz="4800" dirty="0">
                <a:sym typeface="Wingdings"/>
              </a:rPr>
              <a:t>+ </a:t>
            </a:r>
            <a:r>
              <a:rPr lang="fr-FR" sz="4800" b="1" dirty="0">
                <a:sym typeface="Wingdings"/>
              </a:rPr>
              <a:t>Etranger</a:t>
            </a:r>
            <a:r>
              <a:rPr lang="fr-FR" sz="4800" dirty="0">
                <a:sym typeface="Wingdings"/>
              </a:rPr>
              <a:t> (Luxembourg, France, Espagne)</a:t>
            </a:r>
            <a:endParaRPr lang="fr-FR" sz="4800" dirty="0"/>
          </a:p>
        </p:txBody>
      </p:sp>
      <p:sp>
        <p:nvSpPr>
          <p:cNvPr id="11" name="ZoneTexte 10"/>
          <p:cNvSpPr txBox="1"/>
          <p:nvPr/>
        </p:nvSpPr>
        <p:spPr>
          <a:xfrm>
            <a:off x="15125291" y="4814134"/>
            <a:ext cx="24263323" cy="3785652"/>
          </a:xfrm>
          <a:prstGeom prst="rect">
            <a:avLst/>
          </a:prstGeom>
          <a:noFill/>
        </p:spPr>
        <p:txBody>
          <a:bodyPr wrap="square" rtlCol="0">
            <a:spAutoFit/>
          </a:bodyPr>
          <a:lstStyle/>
          <a:p>
            <a:pPr marL="914400" indent="-914400">
              <a:buFont typeface="Arial"/>
              <a:buAutoNum type="arabicParenR"/>
            </a:pPr>
            <a:r>
              <a:rPr lang="fr-FR" sz="4800" dirty="0"/>
              <a:t>Ecoute et observation des </a:t>
            </a:r>
            <a:r>
              <a:rPr lang="fr-FR" sz="4800" b="1" dirty="0">
                <a:solidFill>
                  <a:srgbClr val="FF0000"/>
                </a:solidFill>
              </a:rPr>
              <a:t>clients</a:t>
            </a:r>
          </a:p>
          <a:p>
            <a:pPr marL="914400" indent="-914400">
              <a:buFont typeface="Arial"/>
              <a:buAutoNum type="arabicParenR"/>
            </a:pPr>
            <a:r>
              <a:rPr lang="fr-FR" sz="4800" dirty="0"/>
              <a:t>Fonds propres (contrat développeur) + information du </a:t>
            </a:r>
            <a:r>
              <a:rPr lang="fr-FR" sz="4800" b="1" dirty="0">
                <a:solidFill>
                  <a:srgbClr val="00B050"/>
                </a:solidFill>
              </a:rPr>
              <a:t>Barreau</a:t>
            </a:r>
          </a:p>
          <a:p>
            <a:pPr marL="914400" indent="-914400">
              <a:buFont typeface="Arial"/>
              <a:buAutoNum type="arabicParenR"/>
            </a:pPr>
            <a:r>
              <a:rPr lang="fr-FR" sz="4800" dirty="0"/>
              <a:t>Investissement externe (frais développement informatique + personnel)</a:t>
            </a:r>
          </a:p>
          <a:p>
            <a:pPr marL="914400" indent="-914400">
              <a:buFont typeface="Arial"/>
              <a:buAutoNum type="arabicParenR"/>
            </a:pPr>
            <a:r>
              <a:rPr lang="fr-FR" sz="4800" dirty="0"/>
              <a:t>Cercle vertueux des </a:t>
            </a:r>
            <a:r>
              <a:rPr lang="fr-FR" sz="4800" b="1" dirty="0">
                <a:solidFill>
                  <a:srgbClr val="FF0000"/>
                </a:solidFill>
              </a:rPr>
              <a:t>références</a:t>
            </a:r>
            <a:r>
              <a:rPr lang="fr-FR" sz="4800" dirty="0"/>
              <a:t> (AXA, LAR, </a:t>
            </a:r>
            <a:r>
              <a:rPr lang="fr-FR" sz="4800" dirty="0" err="1"/>
              <a:t>Partena</a:t>
            </a:r>
            <a:r>
              <a:rPr lang="fr-FR" sz="4800" dirty="0"/>
              <a:t>, Carrefour, </a:t>
            </a:r>
            <a:r>
              <a:rPr lang="fr-FR" sz="4800" dirty="0" err="1"/>
              <a:t>Luminus</a:t>
            </a:r>
            <a:r>
              <a:rPr lang="fr-FR" sz="4800" dirty="0"/>
              <a:t>, etc.)</a:t>
            </a:r>
          </a:p>
          <a:p>
            <a:r>
              <a:rPr lang="fr-FR" sz="4800" dirty="0"/>
              <a:t>+ </a:t>
            </a:r>
            <a:r>
              <a:rPr lang="fr-FR" sz="4800" b="1" dirty="0"/>
              <a:t>Etranger</a:t>
            </a:r>
            <a:r>
              <a:rPr lang="fr-FR" sz="4800" dirty="0"/>
              <a:t> (Pologne, France, Italie, USA, etc.)</a:t>
            </a:r>
          </a:p>
        </p:txBody>
      </p:sp>
    </p:spTree>
    <p:extLst>
      <p:ext uri="{BB962C8B-B14F-4D97-AF65-F5344CB8AC3E}">
        <p14:creationId xmlns:p14="http://schemas.microsoft.com/office/powerpoint/2010/main" val="198043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t>Constat 1: Logique implacable de l’adaptation</a:t>
            </a:r>
          </a:p>
        </p:txBody>
      </p:sp>
      <p:sp>
        <p:nvSpPr>
          <p:cNvPr id="3" name="Espace réservé du contenu 2"/>
          <p:cNvSpPr>
            <a:spLocks noGrp="1"/>
          </p:cNvSpPr>
          <p:nvPr>
            <p:ph idx="1"/>
          </p:nvPr>
        </p:nvSpPr>
        <p:spPr/>
        <p:txBody>
          <a:bodyPr>
            <a:normAutofit fontScale="92500" lnSpcReduction="20000"/>
          </a:bodyPr>
          <a:lstStyle/>
          <a:p>
            <a:endParaRPr lang="fr-FR" dirty="0"/>
          </a:p>
          <a:p>
            <a:r>
              <a:rPr lang="fr-FR" dirty="0"/>
              <a:t>Discours « </a:t>
            </a:r>
            <a:r>
              <a:rPr lang="fr-FR" dirty="0" err="1"/>
              <a:t>mainstream</a:t>
            </a:r>
            <a:r>
              <a:rPr lang="fr-FR" dirty="0"/>
              <a:t> » </a:t>
            </a:r>
          </a:p>
          <a:p>
            <a:pPr marL="0" indent="0">
              <a:buNone/>
            </a:pPr>
            <a:r>
              <a:rPr lang="fr-FR" dirty="0"/>
              <a:t>	(1) </a:t>
            </a:r>
            <a:r>
              <a:rPr lang="fr-FR" b="1" dirty="0">
                <a:solidFill>
                  <a:srgbClr val="FF0000"/>
                </a:solidFill>
              </a:rPr>
              <a:t>nécessité</a:t>
            </a:r>
            <a:r>
              <a:rPr lang="fr-FR" dirty="0">
                <a:solidFill>
                  <a:srgbClr val="FF0000"/>
                </a:solidFill>
              </a:rPr>
              <a:t> </a:t>
            </a:r>
            <a:r>
              <a:rPr lang="fr-FR" dirty="0"/>
              <a:t>de se digitaliser et de se singulariser</a:t>
            </a:r>
          </a:p>
          <a:p>
            <a:pPr marL="0" indent="0">
              <a:buNone/>
            </a:pPr>
            <a:r>
              <a:rPr lang="fr-FR" dirty="0"/>
              <a:t>	(2) digitalisation = </a:t>
            </a:r>
            <a:r>
              <a:rPr lang="fr-FR" i="1" dirty="0"/>
              <a:t>one best </a:t>
            </a:r>
            <a:r>
              <a:rPr lang="fr-FR" i="1" dirty="0" err="1"/>
              <a:t>way</a:t>
            </a:r>
            <a:endParaRPr lang="fr-FR" i="1" dirty="0"/>
          </a:p>
          <a:p>
            <a:pPr marL="0" indent="0">
              <a:buNone/>
            </a:pPr>
            <a:r>
              <a:rPr lang="fr-FR" dirty="0"/>
              <a:t>	(3) déterminisme technologique (technologie autonome, marketing peur &amp; promesses)</a:t>
            </a:r>
          </a:p>
          <a:p>
            <a:pPr marL="0" indent="0">
              <a:buNone/>
            </a:pPr>
            <a:r>
              <a:rPr lang="fr-FR" dirty="0"/>
              <a:t>	(4) révolution numérique du droit (</a:t>
            </a:r>
            <a:r>
              <a:rPr lang="fr-FR" i="1" dirty="0"/>
              <a:t>code </a:t>
            </a:r>
            <a:r>
              <a:rPr lang="fr-FR" i="1" dirty="0" err="1"/>
              <a:t>is</a:t>
            </a:r>
            <a:r>
              <a:rPr lang="fr-FR" i="1" dirty="0"/>
              <a:t> </a:t>
            </a:r>
            <a:r>
              <a:rPr lang="fr-FR" i="1" dirty="0" err="1"/>
              <a:t>law</a:t>
            </a:r>
            <a:r>
              <a:rPr lang="fr-FR" i="1" dirty="0"/>
              <a:t>, </a:t>
            </a:r>
            <a:r>
              <a:rPr lang="fr-FR" i="1" dirty="0" err="1"/>
              <a:t>law</a:t>
            </a:r>
            <a:r>
              <a:rPr lang="fr-FR" i="1" dirty="0"/>
              <a:t> </a:t>
            </a:r>
            <a:r>
              <a:rPr lang="fr-FR" i="1" dirty="0" err="1"/>
              <a:t>is</a:t>
            </a:r>
            <a:r>
              <a:rPr lang="fr-FR" i="1" dirty="0"/>
              <a:t> code</a:t>
            </a:r>
            <a:r>
              <a:rPr lang="fr-FR" dirty="0"/>
              <a:t>)</a:t>
            </a:r>
          </a:p>
          <a:p>
            <a:r>
              <a:rPr lang="fr-FR" dirty="0"/>
              <a:t>Situation concrète des avocats-entrepreneurs </a:t>
            </a:r>
          </a:p>
          <a:p>
            <a:pPr marL="0" indent="0">
              <a:buNone/>
            </a:pPr>
            <a:r>
              <a:rPr lang="fr-FR" dirty="0"/>
              <a:t>	(1) </a:t>
            </a:r>
            <a:r>
              <a:rPr lang="fr-FR" b="1" dirty="0">
                <a:solidFill>
                  <a:srgbClr val="FF0000"/>
                </a:solidFill>
              </a:rPr>
              <a:t>opportunités</a:t>
            </a:r>
            <a:r>
              <a:rPr lang="fr-FR" dirty="0">
                <a:solidFill>
                  <a:srgbClr val="FF0000"/>
                </a:solidFill>
              </a:rPr>
              <a:t> </a:t>
            </a:r>
            <a:r>
              <a:rPr lang="fr-FR" dirty="0"/>
              <a:t>imprévisibles et aléatoires (</a:t>
            </a:r>
            <a:r>
              <a:rPr lang="fr-FR" dirty="0" err="1"/>
              <a:t>templates</a:t>
            </a:r>
            <a:r>
              <a:rPr lang="fr-FR" dirty="0"/>
              <a:t>, résilience)</a:t>
            </a:r>
          </a:p>
          <a:p>
            <a:pPr marL="0" indent="0">
              <a:buNone/>
            </a:pPr>
            <a:r>
              <a:rPr lang="fr-FR" dirty="0"/>
              <a:t>	(2) rationalité limitée / négociations (réseaux)</a:t>
            </a:r>
          </a:p>
          <a:p>
            <a:pPr marL="0" indent="0">
              <a:buNone/>
            </a:pPr>
            <a:r>
              <a:rPr lang="fr-FR" dirty="0"/>
              <a:t>	(3) encastrement de la technique dans des réseaux (</a:t>
            </a:r>
            <a:r>
              <a:rPr lang="fr-FR" i="1" dirty="0"/>
              <a:t>intra-preneurs</a:t>
            </a:r>
            <a:r>
              <a:rPr lang="fr-FR" dirty="0"/>
              <a:t> et inter-organisations)</a:t>
            </a:r>
          </a:p>
          <a:p>
            <a:pPr marL="0" indent="0">
              <a:buNone/>
            </a:pPr>
            <a:r>
              <a:rPr lang="fr-FR" dirty="0"/>
              <a:t>	(4) automatisation ciblée de certaines pratiques juridiques vs digitalisation du droit/digital </a:t>
            </a:r>
            <a:r>
              <a:rPr lang="fr-FR" dirty="0" err="1"/>
              <a:t>lawyers</a:t>
            </a:r>
            <a:endParaRPr lang="fr-FR" dirty="0"/>
          </a:p>
        </p:txBody>
      </p:sp>
    </p:spTree>
    <p:extLst>
      <p:ext uri="{BB962C8B-B14F-4D97-AF65-F5344CB8AC3E}">
        <p14:creationId xmlns:p14="http://schemas.microsoft.com/office/powerpoint/2010/main" val="294353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Constat 2: Quatre réseaux</a:t>
            </a:r>
          </a:p>
        </p:txBody>
      </p:sp>
      <p:sp>
        <p:nvSpPr>
          <p:cNvPr id="3" name="Espace réservé du contenu 2"/>
          <p:cNvSpPr>
            <a:spLocks noGrp="1"/>
          </p:cNvSpPr>
          <p:nvPr>
            <p:ph idx="1"/>
          </p:nvPr>
        </p:nvSpPr>
        <p:spPr>
          <a:xfrm>
            <a:off x="2945487" y="4791843"/>
            <a:ext cx="36952476" cy="12595658"/>
          </a:xfrm>
        </p:spPr>
        <p:txBody>
          <a:bodyPr>
            <a:normAutofit lnSpcReduction="10000"/>
          </a:bodyPr>
          <a:lstStyle/>
          <a:p>
            <a:endParaRPr lang="fr-FR" dirty="0"/>
          </a:p>
          <a:p>
            <a:pPr marL="1371600" indent="-1371600">
              <a:buFont typeface="+mj-lt"/>
              <a:buAutoNum type="arabicPeriod"/>
            </a:pPr>
            <a:r>
              <a:rPr lang="fr-FR" b="1" dirty="0"/>
              <a:t>Tech</a:t>
            </a:r>
            <a:r>
              <a:rPr lang="fr-FR" dirty="0"/>
              <a:t>: développeurs &amp; logiciels (</a:t>
            </a:r>
            <a:r>
              <a:rPr lang="fr-FR" b="1" dirty="0">
                <a:solidFill>
                  <a:srgbClr val="FF0000"/>
                </a:solidFill>
              </a:rPr>
              <a:t>dépendance</a:t>
            </a:r>
            <a:r>
              <a:rPr lang="fr-FR" dirty="0"/>
              <a:t> </a:t>
            </a:r>
            <a:r>
              <a:rPr lang="fr-FR" dirty="0">
                <a:sym typeface="Wingdings"/>
              </a:rPr>
              <a:t> contrats – risques partagés</a:t>
            </a:r>
            <a:r>
              <a:rPr lang="fr-FR" dirty="0"/>
              <a:t>)</a:t>
            </a:r>
          </a:p>
          <a:p>
            <a:pPr marL="1371600" indent="-1371600">
              <a:buFont typeface="+mj-lt"/>
              <a:buAutoNum type="arabicPeriod"/>
            </a:pPr>
            <a:r>
              <a:rPr lang="fr-FR" b="1" dirty="0"/>
              <a:t>Confrères</a:t>
            </a:r>
            <a:r>
              <a:rPr lang="fr-FR" dirty="0"/>
              <a:t>: </a:t>
            </a:r>
          </a:p>
          <a:p>
            <a:pPr lvl="1"/>
            <a:r>
              <a:rPr lang="fr-FR" dirty="0"/>
              <a:t>réseaux de collaborateurs (beta </a:t>
            </a:r>
            <a:r>
              <a:rPr lang="fr-FR" b="1" dirty="0" err="1">
                <a:solidFill>
                  <a:srgbClr val="FF0000"/>
                </a:solidFill>
              </a:rPr>
              <a:t>users</a:t>
            </a:r>
            <a:r>
              <a:rPr lang="fr-FR" dirty="0"/>
              <a:t>; relais)</a:t>
            </a:r>
          </a:p>
          <a:p>
            <a:pPr lvl="1"/>
            <a:r>
              <a:rPr lang="fr-FR" dirty="0"/>
              <a:t>Légitimité du Barreau / Ordre (</a:t>
            </a:r>
            <a:r>
              <a:rPr lang="fr-FR" b="1" dirty="0">
                <a:solidFill>
                  <a:srgbClr val="FF0000"/>
                </a:solidFill>
              </a:rPr>
              <a:t>autorisation/reconnaissance</a:t>
            </a:r>
            <a:r>
              <a:rPr lang="fr-FR" dirty="0"/>
              <a:t>)</a:t>
            </a:r>
          </a:p>
          <a:p>
            <a:pPr marL="1371600" indent="-1371600">
              <a:buFont typeface="+mj-lt"/>
              <a:buAutoNum type="arabicPeriod"/>
            </a:pPr>
            <a:r>
              <a:rPr lang="fr-FR" b="1" dirty="0"/>
              <a:t>Clients</a:t>
            </a:r>
          </a:p>
          <a:p>
            <a:pPr lvl="1"/>
            <a:r>
              <a:rPr lang="fr-FR" b="1" dirty="0">
                <a:solidFill>
                  <a:srgbClr val="FF0000"/>
                </a:solidFill>
              </a:rPr>
              <a:t>Attentes</a:t>
            </a:r>
            <a:r>
              <a:rPr lang="fr-FR" dirty="0"/>
              <a:t> (implicites)</a:t>
            </a:r>
          </a:p>
          <a:p>
            <a:pPr lvl="1"/>
            <a:r>
              <a:rPr lang="fr-FR" b="1" dirty="0">
                <a:solidFill>
                  <a:srgbClr val="FF0000"/>
                </a:solidFill>
              </a:rPr>
              <a:t>Inspiration</a:t>
            </a:r>
            <a:r>
              <a:rPr lang="fr-FR" dirty="0"/>
              <a:t> (exemples et contre-exemples)</a:t>
            </a:r>
          </a:p>
          <a:p>
            <a:pPr marL="1371600" indent="-1371600">
              <a:buFont typeface="+mj-lt"/>
              <a:buAutoNum type="arabicPeriod"/>
            </a:pPr>
            <a:r>
              <a:rPr lang="fr-FR" b="1" dirty="0"/>
              <a:t>Intermédiaires</a:t>
            </a:r>
          </a:p>
          <a:p>
            <a:pPr lvl="1"/>
            <a:r>
              <a:rPr lang="fr-FR" dirty="0"/>
              <a:t>Intermédiaires marchands (brokers) </a:t>
            </a:r>
            <a:r>
              <a:rPr lang="mr-IN" dirty="0"/>
              <a:t>–</a:t>
            </a:r>
            <a:r>
              <a:rPr lang="fr-FR" dirty="0"/>
              <a:t> white labelling (stratégies </a:t>
            </a:r>
            <a:r>
              <a:rPr lang="fr-FR" b="1" dirty="0">
                <a:solidFill>
                  <a:srgbClr val="FF0000"/>
                </a:solidFill>
              </a:rPr>
              <a:t>vente</a:t>
            </a:r>
            <a:r>
              <a:rPr lang="fr-FR" dirty="0"/>
              <a:t>)</a:t>
            </a:r>
          </a:p>
          <a:p>
            <a:pPr lvl="1"/>
            <a:r>
              <a:rPr lang="fr-FR" dirty="0"/>
              <a:t>Intermédiaires politiques (Ordre, Barreaux - étranger)</a:t>
            </a:r>
          </a:p>
          <a:p>
            <a:pPr lvl="1"/>
            <a:r>
              <a:rPr lang="fr-FR" dirty="0"/>
              <a:t>Connexionnistes : best practices, investissements, conseils, accompagnement, etc. = </a:t>
            </a:r>
            <a:r>
              <a:rPr lang="fr-FR" b="1" dirty="0">
                <a:solidFill>
                  <a:srgbClr val="FF0000"/>
                </a:solidFill>
              </a:rPr>
              <a:t>relations</a:t>
            </a:r>
          </a:p>
        </p:txBody>
      </p:sp>
    </p:spTree>
    <p:extLst>
      <p:ext uri="{BB962C8B-B14F-4D97-AF65-F5344CB8AC3E}">
        <p14:creationId xmlns:p14="http://schemas.microsoft.com/office/powerpoint/2010/main" val="8197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2762</TotalTime>
  <Words>1660</Words>
  <Application>Microsoft Macintosh PowerPoint</Application>
  <PresentationFormat>Personnalisé</PresentationFormat>
  <Paragraphs>214</Paragraphs>
  <Slides>12</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Calibri Light</vt:lpstr>
      <vt:lpstr>Wingdings</vt:lpstr>
      <vt:lpstr>Thème Office</vt:lpstr>
      <vt:lpstr>Présentation PowerPoint</vt:lpstr>
      <vt:lpstr>Présentation PowerPoint</vt:lpstr>
      <vt:lpstr>A propos de ces discours et utopies techniciennes</vt:lpstr>
      <vt:lpstr>Approche exploratoire: 3 initiatives innovantes</vt:lpstr>
      <vt:lpstr>1. Initiatives: qui &amp; quoi? </vt:lpstr>
      <vt:lpstr>2. Conception: pourquoi? </vt:lpstr>
      <vt:lpstr>3. Développement: comment? </vt:lpstr>
      <vt:lpstr>Constat 1: Logique implacable de l’adaptation</vt:lpstr>
      <vt:lpstr>Constat 2: Quatre réseaux</vt:lpstr>
      <vt:lpstr>Constat 3: Double processus de professionnalisation</vt:lpstr>
      <vt:lpstr>7. Conclusion</vt:lpstr>
      <vt:lpstr>Quelques références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Projectie Brussel</dc:creator>
  <cp:lastModifiedBy>Microsoft Office User</cp:lastModifiedBy>
  <cp:revision>93</cp:revision>
  <dcterms:created xsi:type="dcterms:W3CDTF">2017-01-27T13:53:41Z</dcterms:created>
  <dcterms:modified xsi:type="dcterms:W3CDTF">2019-10-24T20:25:10Z</dcterms:modified>
</cp:coreProperties>
</file>