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6" r:id="rId3"/>
    <p:sldId id="259" r:id="rId4"/>
    <p:sldId id="260" r:id="rId5"/>
    <p:sldId id="284" r:id="rId6"/>
    <p:sldId id="261" r:id="rId7"/>
    <p:sldId id="262" r:id="rId8"/>
    <p:sldId id="265" r:id="rId9"/>
    <p:sldId id="273" r:id="rId10"/>
    <p:sldId id="283" r:id="rId11"/>
    <p:sldId id="275" r:id="rId12"/>
    <p:sldId id="267" r:id="rId13"/>
    <p:sldId id="271" r:id="rId14"/>
    <p:sldId id="277" r:id="rId15"/>
    <p:sldId id="278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67684" autoAdjust="0"/>
  </p:normalViewPr>
  <p:slideViewPr>
    <p:cSldViewPr snapToGrid="0">
      <p:cViewPr varScale="1">
        <p:scale>
          <a:sx n="50" d="100"/>
          <a:sy n="50" d="100"/>
        </p:scale>
        <p:origin x="1140" y="5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ilprotect\Desktop\CGO%20Henri\OILPROTECT\GC%20FID%20cinn&#233;tiques%20d'&#233;vaporation%20et%20taux%20de%20p&#233;n&#233;tration\Angle%20Contact%20Tensioacti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600" b="1" dirty="0" smtClean="0"/>
              <a:t>CONTACT</a:t>
            </a:r>
            <a:r>
              <a:rPr lang="fr-BE" sz="1600" b="1" baseline="0" dirty="0" smtClean="0"/>
              <a:t> ANGLE ON BEESWAX  </a:t>
            </a:r>
            <a:endParaRPr lang="fr-BE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488748302108654E-2"/>
          <c:y val="0.1262858447439579"/>
          <c:w val="0.89015924137200897"/>
          <c:h val="0.69561035885843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3148622224553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823063276232933E-3"/>
                  <c:y val="-2.1914370374256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3338567867298577E-17"/>
                  <c:y val="-2.62972444491072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3.50629925988096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Feuil1!$D$62:$D$71</c:f>
                <c:numCache>
                  <c:formatCode>General</c:formatCode>
                  <c:ptCount val="10"/>
                  <c:pt idx="0">
                    <c:v>0.44444444444444403</c:v>
                  </c:pt>
                  <c:pt idx="1">
                    <c:v>0.44444444444444403</c:v>
                  </c:pt>
                  <c:pt idx="2">
                    <c:v>2</c:v>
                  </c:pt>
                  <c:pt idx="3">
                    <c:v>2.4444444444444442</c:v>
                  </c:pt>
                  <c:pt idx="4">
                    <c:v>0.88888888888888928</c:v>
                  </c:pt>
                  <c:pt idx="5">
                    <c:v>2.6666666666666665</c:v>
                  </c:pt>
                  <c:pt idx="6">
                    <c:v>0.66666666666666663</c:v>
                  </c:pt>
                  <c:pt idx="7">
                    <c:v>0.66666666666666663</c:v>
                  </c:pt>
                  <c:pt idx="8">
                    <c:v>0.44444444444444403</c:v>
                  </c:pt>
                  <c:pt idx="9">
                    <c:v>2.2222222222222214</c:v>
                  </c:pt>
                </c:numCache>
              </c:numRef>
            </c:plus>
            <c:minus>
              <c:numRef>
                <c:f>Feuil1!$D$62:$D$71</c:f>
                <c:numCache>
                  <c:formatCode>General</c:formatCode>
                  <c:ptCount val="10"/>
                  <c:pt idx="0">
                    <c:v>0.44444444444444403</c:v>
                  </c:pt>
                  <c:pt idx="1">
                    <c:v>0.44444444444444403</c:v>
                  </c:pt>
                  <c:pt idx="2">
                    <c:v>2</c:v>
                  </c:pt>
                  <c:pt idx="3">
                    <c:v>2.4444444444444442</c:v>
                  </c:pt>
                  <c:pt idx="4">
                    <c:v>0.88888888888888928</c:v>
                  </c:pt>
                  <c:pt idx="5">
                    <c:v>2.6666666666666665</c:v>
                  </c:pt>
                  <c:pt idx="6">
                    <c:v>0.66666666666666663</c:v>
                  </c:pt>
                  <c:pt idx="7">
                    <c:v>0.66666666666666663</c:v>
                  </c:pt>
                  <c:pt idx="8">
                    <c:v>0.44444444444444403</c:v>
                  </c:pt>
                  <c:pt idx="9">
                    <c:v>2.2222222222222214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Feuil1!$B$62:$B$71</c:f>
              <c:strCache>
                <c:ptCount val="10"/>
                <c:pt idx="0">
                  <c:v>Solvent A 100%</c:v>
                </c:pt>
                <c:pt idx="1">
                  <c:v>Synthetic insecticid</c:v>
                </c:pt>
                <c:pt idx="2">
                  <c:v>Adjuvant 1  - Solvent A - EO A </c:v>
                </c:pt>
                <c:pt idx="3">
                  <c:v>EO A - Solvant A (25-75%)</c:v>
                </c:pt>
                <c:pt idx="4">
                  <c:v>Adjuvant 2  - Solvent A - EO A </c:v>
                </c:pt>
                <c:pt idx="5">
                  <c:v>Adjuvant 3  - Solvent A - EO A </c:v>
                </c:pt>
                <c:pt idx="6">
                  <c:v>Adjuvant 4  - Solvent A - EO A </c:v>
                </c:pt>
                <c:pt idx="7">
                  <c:v>Adjuvant 5  - Solvent A - EO A </c:v>
                </c:pt>
                <c:pt idx="8">
                  <c:v>EO A - Solvant A (50-50%)</c:v>
                </c:pt>
                <c:pt idx="9">
                  <c:v>EO A 100%</c:v>
                </c:pt>
              </c:strCache>
            </c:strRef>
          </c:cat>
          <c:val>
            <c:numRef>
              <c:f>Feuil1!$C$62:$C$71</c:f>
              <c:numCache>
                <c:formatCode>0</c:formatCode>
                <c:ptCount val="10"/>
                <c:pt idx="0">
                  <c:v>19.333333333333332</c:v>
                </c:pt>
                <c:pt idx="1">
                  <c:v>20.666666666666668</c:v>
                </c:pt>
                <c:pt idx="2">
                  <c:v>22</c:v>
                </c:pt>
                <c:pt idx="3">
                  <c:v>24.333333333333332</c:v>
                </c:pt>
                <c:pt idx="4">
                  <c:v>24.333333333333332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28.666666666666668</c:v>
                </c:pt>
                <c:pt idx="9">
                  <c:v>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9925600"/>
        <c:axId val="349925992"/>
      </c:barChart>
      <c:catAx>
        <c:axId val="34992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9925992"/>
        <c:crosses val="autoZero"/>
        <c:auto val="1"/>
        <c:lblAlgn val="ctr"/>
        <c:lblOffset val="100"/>
        <c:noMultiLvlLbl val="0"/>
      </c:catAx>
      <c:valAx>
        <c:axId val="3499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Contact angle 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992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b="1" dirty="0" smtClean="0"/>
              <a:t>Cuticle</a:t>
            </a:r>
            <a:r>
              <a:rPr lang="en-US" sz="2000" b="1" baseline="0" dirty="0" smtClean="0"/>
              <a:t> </a:t>
            </a:r>
            <a:r>
              <a:rPr lang="en-US" sz="2000" b="1" baseline="0" dirty="0"/>
              <a:t>penetration kinetics of compound A</a:t>
            </a:r>
            <a:endParaRPr lang="fr-BE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7737045815908711E-2"/>
          <c:y val="0.12230109648839189"/>
          <c:w val="0.66378472484661966"/>
          <c:h val="0.72682099514455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'[Graphique dans Microsoft PowerPoint]Eug+Terp (2h)'!$Z$118:$AA$118</c:f>
              <c:strCache>
                <c:ptCount val="1"/>
                <c:pt idx="0">
                  <c:v>compound A (pure)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(2h)'!$AA$121:$AA$123</c:f>
                <c:numCache>
                  <c:formatCode>General</c:formatCode>
                  <c:ptCount val="3"/>
                  <c:pt idx="0">
                    <c:v>4.2206643766367806E-3</c:v>
                  </c:pt>
                  <c:pt idx="1">
                    <c:v>1.3932575180563506E-2</c:v>
                  </c:pt>
                  <c:pt idx="2">
                    <c:v>5.8264760640079551E-4</c:v>
                  </c:pt>
                </c:numCache>
              </c:numRef>
            </c:plus>
            <c:minus>
              <c:numRef>
                <c:f>'[Graphique dans Microsoft PowerPoint]Eug+Terp (2h)'!$AA$121:$AA$123</c:f>
                <c:numCache>
                  <c:formatCode>General</c:formatCode>
                  <c:ptCount val="3"/>
                  <c:pt idx="0">
                    <c:v>4.2206643766367806E-3</c:v>
                  </c:pt>
                  <c:pt idx="1">
                    <c:v>1.3932575180563506E-2</c:v>
                  </c:pt>
                  <c:pt idx="2">
                    <c:v>5.8264760640079551E-4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(2h)'!$Z$121:$Z$122</c:f>
              <c:numCache>
                <c:formatCode>0%</c:formatCode>
                <c:ptCount val="2"/>
                <c:pt idx="0">
                  <c:v>4.1790690513129093E-2</c:v>
                </c:pt>
                <c:pt idx="1">
                  <c:v>4.830012296945535E-2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E-4DD0-8F83-7EC5633DD809}"/>
            </c:ext>
          </c:extLst>
        </c:ser>
        <c:ser>
          <c:idx val="1"/>
          <c:order val="1"/>
          <c:tx>
            <c:strRef>
              <c:f>'[Graphique dans Microsoft PowerPoint]Eug+Terp (2h)'!$AB$118:$AC$118</c:f>
              <c:strCache>
                <c:ptCount val="1"/>
                <c:pt idx="0">
                  <c:v>compound A + adjuvent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(2h)'!$AC$121:$AC$123</c:f>
                <c:numCache>
                  <c:formatCode>General</c:formatCode>
                  <c:ptCount val="3"/>
                  <c:pt idx="0">
                    <c:v>8.9396140926526133E-3</c:v>
                  </c:pt>
                  <c:pt idx="1">
                    <c:v>8.5277743502003948E-3</c:v>
                  </c:pt>
                  <c:pt idx="2">
                    <c:v>4.6542505457160717E-3</c:v>
                  </c:pt>
                </c:numCache>
              </c:numRef>
            </c:plus>
            <c:minus>
              <c:numRef>
                <c:f>'[Graphique dans Microsoft PowerPoint]Eug+Terp (2h)'!$AC$121:$AC$123</c:f>
                <c:numCache>
                  <c:formatCode>General</c:formatCode>
                  <c:ptCount val="3"/>
                  <c:pt idx="0">
                    <c:v>8.9396140926526133E-3</c:v>
                  </c:pt>
                  <c:pt idx="1">
                    <c:v>8.5277743502003948E-3</c:v>
                  </c:pt>
                  <c:pt idx="2">
                    <c:v>4.6542505457160717E-3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(2h)'!$AB$121:$AB$122</c:f>
              <c:numCache>
                <c:formatCode>0%</c:formatCode>
                <c:ptCount val="2"/>
                <c:pt idx="0">
                  <c:v>5.0624081544493993E-2</c:v>
                </c:pt>
                <c:pt idx="1">
                  <c:v>5.5563286220970676E-2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7E-4DD0-8F83-7EC5633DD809}"/>
            </c:ext>
          </c:extLst>
        </c:ser>
        <c:ser>
          <c:idx val="2"/>
          <c:order val="2"/>
          <c:tx>
            <c:strRef>
              <c:f>'[Graphique dans Microsoft PowerPoint]Eug+Terp (2h)'!$AD$118:$AE$118</c:f>
              <c:strCache>
                <c:ptCount val="1"/>
                <c:pt idx="0">
                  <c:v>compound A + adjuvent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(2h)'!$AE$121:$AE$123</c:f>
                <c:numCache>
                  <c:formatCode>General</c:formatCode>
                  <c:ptCount val="3"/>
                  <c:pt idx="0">
                    <c:v>2.7193180553305046E-3</c:v>
                  </c:pt>
                  <c:pt idx="1">
                    <c:v>1.0122033832882451E-2</c:v>
                  </c:pt>
                  <c:pt idx="2">
                    <c:v>1.8081753310621815E-2</c:v>
                  </c:pt>
                </c:numCache>
              </c:numRef>
            </c:plus>
            <c:minus>
              <c:numRef>
                <c:f>'[Graphique dans Microsoft PowerPoint]Eug+Terp (2h)'!$AE$121:$AE$123</c:f>
                <c:numCache>
                  <c:formatCode>General</c:formatCode>
                  <c:ptCount val="3"/>
                  <c:pt idx="0">
                    <c:v>2.7193180553305046E-3</c:v>
                  </c:pt>
                  <c:pt idx="1">
                    <c:v>1.0122033832882451E-2</c:v>
                  </c:pt>
                  <c:pt idx="2">
                    <c:v>1.8081753310621815E-2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(2h)'!$AD$121:$AD$122</c:f>
              <c:numCache>
                <c:formatCode>0%</c:formatCode>
                <c:ptCount val="2"/>
                <c:pt idx="0">
                  <c:v>5.7227877339833977E-2</c:v>
                </c:pt>
                <c:pt idx="1">
                  <c:v>5.7632195835643801E-2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7E-4DD0-8F83-7EC5633DD809}"/>
            </c:ext>
          </c:extLst>
        </c:ser>
        <c:ser>
          <c:idx val="3"/>
          <c:order val="3"/>
          <c:tx>
            <c:strRef>
              <c:f>'[Graphique dans Microsoft PowerPoint]Eug+Terp (2h)'!$AF$118:$AG$118</c:f>
              <c:strCache>
                <c:ptCount val="1"/>
                <c:pt idx="0">
                  <c:v>compound A + adjuvent 3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(2h)'!$AG$121:$AG$123</c:f>
                <c:numCache>
                  <c:formatCode>General</c:formatCode>
                  <c:ptCount val="3"/>
                  <c:pt idx="0">
                    <c:v>3.0265880940197865E-3</c:v>
                  </c:pt>
                  <c:pt idx="1">
                    <c:v>4.5959076738918622E-4</c:v>
                  </c:pt>
                  <c:pt idx="2">
                    <c:v>1.2943861976765411E-2</c:v>
                  </c:pt>
                </c:numCache>
              </c:numRef>
            </c:plus>
            <c:minus>
              <c:numRef>
                <c:f>'[Graphique dans Microsoft PowerPoint]Eug+Terp (2h)'!$AG$121:$AG$123</c:f>
                <c:numCache>
                  <c:formatCode>General</c:formatCode>
                  <c:ptCount val="3"/>
                  <c:pt idx="0">
                    <c:v>3.0265880940197865E-3</c:v>
                  </c:pt>
                  <c:pt idx="1">
                    <c:v>4.5959076738918622E-4</c:v>
                  </c:pt>
                  <c:pt idx="2">
                    <c:v>1.2943861976765411E-2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(2h)'!$AF$121:$AF$122</c:f>
              <c:numCache>
                <c:formatCode>0%</c:formatCode>
                <c:ptCount val="2"/>
                <c:pt idx="0">
                  <c:v>6.5710313157710615E-2</c:v>
                </c:pt>
                <c:pt idx="1">
                  <c:v>7.0928508485987349E-2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7E-4DD0-8F83-7EC5633DD809}"/>
            </c:ext>
          </c:extLst>
        </c:ser>
        <c:ser>
          <c:idx val="4"/>
          <c:order val="4"/>
          <c:tx>
            <c:strRef>
              <c:f>'[Graphique dans Microsoft PowerPoint]Eug+Terp (2h)'!$AH$118:$AI$118</c:f>
              <c:strCache>
                <c:ptCount val="1"/>
                <c:pt idx="0">
                  <c:v>compound A + adjuvent 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(2h)'!$AI$121:$AI$123</c:f>
                <c:numCache>
                  <c:formatCode>General</c:formatCode>
                  <c:ptCount val="3"/>
                  <c:pt idx="0">
                    <c:v>7.4058588121159487E-3</c:v>
                  </c:pt>
                  <c:pt idx="1">
                    <c:v>1.1085600349389149E-2</c:v>
                  </c:pt>
                  <c:pt idx="2">
                    <c:v>1.0134599270926367E-2</c:v>
                  </c:pt>
                </c:numCache>
              </c:numRef>
            </c:plus>
            <c:minus>
              <c:numRef>
                <c:f>'[Graphique dans Microsoft PowerPoint]Eug+Terp (2h)'!$AI$121:$AI$123</c:f>
                <c:numCache>
                  <c:formatCode>General</c:formatCode>
                  <c:ptCount val="3"/>
                  <c:pt idx="0">
                    <c:v>7.4058588121159487E-3</c:v>
                  </c:pt>
                  <c:pt idx="1">
                    <c:v>1.1085600349389149E-2</c:v>
                  </c:pt>
                  <c:pt idx="2">
                    <c:v>1.0134599270926367E-2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(2h)'!$AH$121:$AH$122</c:f>
              <c:numCache>
                <c:formatCode>0%</c:formatCode>
                <c:ptCount val="2"/>
                <c:pt idx="0">
                  <c:v>7.7192658280149623E-2</c:v>
                </c:pt>
                <c:pt idx="1">
                  <c:v>8.2448532605419844E-2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7E-4DD0-8F83-7EC5633DD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1037680"/>
        <c:axId val="431041208"/>
      </c:barChart>
      <c:catAx>
        <c:axId val="431037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/>
                  <a:t>time (minutes)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1041208"/>
        <c:crosses val="autoZero"/>
        <c:auto val="1"/>
        <c:lblAlgn val="ctr"/>
        <c:lblOffset val="100"/>
        <c:noMultiLvlLbl val="0"/>
      </c:catAx>
      <c:valAx>
        <c:axId val="43104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/>
                  <a:t>penetration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103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41412298640586"/>
          <c:y val="0.36050880587445172"/>
          <c:w val="0.23783687196301384"/>
          <c:h val="0.37119672987344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C95A-A501-49DD-934B-2F5932DA697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A72DA-22C7-4B76-AB25-38B2AD5B28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706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957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987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607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273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598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8129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919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0652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697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234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48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104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124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38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31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018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348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515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563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710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>
            <a:off x="-151189" y="-14173"/>
            <a:ext cx="3256111" cy="6873945"/>
          </a:xfrm>
          <a:custGeom>
            <a:avLst/>
            <a:gdLst>
              <a:gd name="connsiteX0" fmla="*/ 161269 w 3447117"/>
              <a:gd name="connsiteY0" fmla="*/ 9776277 h 9776277"/>
              <a:gd name="connsiteX1" fmla="*/ 1673162 w 3447117"/>
              <a:gd name="connsiteY1" fmla="*/ 6430170 h 9776277"/>
              <a:gd name="connsiteX2" fmla="*/ 967612 w 3447117"/>
              <a:gd name="connsiteY2" fmla="*/ 2539816 h 9776277"/>
              <a:gd name="connsiteX3" fmla="*/ 806343 w 3447117"/>
              <a:gd name="connsiteY3" fmla="*/ 1290065 h 9776277"/>
              <a:gd name="connsiteX4" fmla="*/ 604758 w 3447117"/>
              <a:gd name="connsiteY4" fmla="*/ 2559973 h 9776277"/>
              <a:gd name="connsiteX5" fmla="*/ 1189356 w 3447117"/>
              <a:gd name="connsiteY5" fmla="*/ 6530956 h 9776277"/>
              <a:gd name="connsiteX6" fmla="*/ 141110 w 3447117"/>
              <a:gd name="connsiteY6" fmla="*/ 8728099 h 9776277"/>
              <a:gd name="connsiteX7" fmla="*/ 0 w 3447117"/>
              <a:gd name="connsiteY7" fmla="*/ 0 h 9776277"/>
              <a:gd name="connsiteX8" fmla="*/ 1330466 w 3447117"/>
              <a:gd name="connsiteY8" fmla="*/ 0 h 9776277"/>
              <a:gd name="connsiteX9" fmla="*/ 1673162 w 3447117"/>
              <a:gd name="connsiteY9" fmla="*/ 1652896 h 9776277"/>
              <a:gd name="connsiteX10" fmla="*/ 3447117 w 3447117"/>
              <a:gd name="connsiteY10" fmla="*/ 7014730 h 9776277"/>
              <a:gd name="connsiteX11" fmla="*/ 1552211 w 3447117"/>
              <a:gd name="connsiteY11" fmla="*/ 9776277 h 9776277"/>
              <a:gd name="connsiteX12" fmla="*/ 161269 w 3447117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5" h="9776277">
                <a:moveTo>
                  <a:pt x="161269" y="9776277"/>
                </a:moveTo>
                <a:cubicBezTo>
                  <a:pt x="624916" y="9131245"/>
                  <a:pt x="1451418" y="8808728"/>
                  <a:pt x="1673162" y="6389855"/>
                </a:cubicBezTo>
                <a:cubicBezTo>
                  <a:pt x="1700041" y="4602577"/>
                  <a:pt x="1202795" y="3823162"/>
                  <a:pt x="967612" y="2539816"/>
                </a:cubicBezTo>
                <a:lnTo>
                  <a:pt x="806343" y="1290065"/>
                </a:lnTo>
                <a:cubicBezTo>
                  <a:pt x="766026" y="1706649"/>
                  <a:pt x="698610" y="1898206"/>
                  <a:pt x="713153" y="2539816"/>
                </a:cubicBezTo>
                <a:cubicBezTo>
                  <a:pt x="791024" y="3451708"/>
                  <a:pt x="1236393" y="5207295"/>
                  <a:pt x="1189356" y="6530956"/>
                </a:cubicBezTo>
                <a:cubicBezTo>
                  <a:pt x="1001210" y="8089785"/>
                  <a:pt x="395673" y="8487769"/>
                  <a:pt x="141110" y="8828885"/>
                </a:cubicBezTo>
                <a:lnTo>
                  <a:pt x="0" y="0"/>
                </a:lnTo>
                <a:lnTo>
                  <a:pt x="1330466" y="0"/>
                </a:lnTo>
                <a:cubicBezTo>
                  <a:pt x="1444698" y="550965"/>
                  <a:pt x="1357344" y="799572"/>
                  <a:pt x="1673162" y="1652896"/>
                </a:cubicBezTo>
                <a:cubicBezTo>
                  <a:pt x="2264480" y="3440174"/>
                  <a:pt x="3682300" y="4904936"/>
                  <a:pt x="3447117" y="7014730"/>
                </a:cubicBezTo>
                <a:cubicBezTo>
                  <a:pt x="3258969" y="9023739"/>
                  <a:pt x="1881468" y="9541108"/>
                  <a:pt x="1552211" y="9776277"/>
                </a:cubicBezTo>
                <a:lnTo>
                  <a:pt x="161269" y="9776277"/>
                </a:lnTo>
                <a:close/>
              </a:path>
            </a:pathLst>
          </a:custGeom>
          <a:solidFill>
            <a:srgbClr val="4989A4"/>
          </a:solidFill>
          <a:ln>
            <a:solidFill>
              <a:srgbClr val="4989A4"/>
            </a:solidFill>
          </a:ln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953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23454" y="6770622"/>
            <a:ext cx="12278320" cy="3349"/>
          </a:xfrm>
          <a:prstGeom prst="line">
            <a:avLst/>
          </a:prstGeom>
          <a:noFill/>
          <a:ln w="25400" cap="flat">
            <a:solidFill>
              <a:srgbClr val="3A769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sz="1266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>
            <a:off x="2394646" y="6274524"/>
            <a:ext cx="740587" cy="44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83" dirty="0">
                <a:solidFill>
                  <a:srgbClr val="FFFFFF"/>
                </a:solidFill>
                <a:latin typeface="Frutiger 75 Black" charset="0"/>
                <a:ea typeface="ＭＳ Ｐゴシック" charset="0"/>
                <a:cs typeface="Frutiger 75 Black" charset="0"/>
                <a:sym typeface="Frutiger 75 Black" charset="0"/>
              </a:rPr>
              <a:t>UCL</a:t>
            </a: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 flipV="1">
            <a:off x="-47183" y="6770621"/>
            <a:ext cx="1552673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sz="1266" dirty="0"/>
          </a:p>
        </p:txBody>
      </p:sp>
      <p:pic>
        <p:nvPicPr>
          <p:cNvPr id="12" name="Picture 1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" y="84832"/>
            <a:ext cx="1023938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ucl_white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61" y="6337844"/>
            <a:ext cx="1092851" cy="331516"/>
          </a:xfrm>
          <a:prstGeom prst="rect">
            <a:avLst/>
          </a:prstGeom>
        </p:spPr>
      </p:pic>
      <p:pic>
        <p:nvPicPr>
          <p:cNvPr id="14" name="Image 13" descr="Screen Shot 2012-03-06 at 21.44.4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413" y="6365577"/>
            <a:ext cx="5313753" cy="287600"/>
          </a:xfrm>
          <a:prstGeom prst="rect">
            <a:avLst/>
          </a:prstGeom>
        </p:spPr>
      </p:pic>
      <p:pic>
        <p:nvPicPr>
          <p:cNvPr id="15" name="Image 14" descr="eli_turq.pd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983" y="87379"/>
            <a:ext cx="6286500" cy="6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835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-928687" y="-17859"/>
            <a:ext cx="1488281" cy="6891486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576 h 21600"/>
              <a:gd name="T4" fmla="*/ 15593 w 21600"/>
              <a:gd name="T5" fmla="*/ 10104 h 21600"/>
              <a:gd name="T6" fmla="*/ 21600 w 21600"/>
              <a:gd name="T7" fmla="*/ 0 h 21600"/>
              <a:gd name="T8" fmla="*/ 139 w 21600"/>
              <a:gd name="T9" fmla="*/ 4 h 21600"/>
              <a:gd name="T10" fmla="*/ 0 w 21600"/>
              <a:gd name="T11" fmla="*/ 21600 h 21600"/>
              <a:gd name="T12" fmla="*/ 0 w 21600"/>
              <a:gd name="T13" fmla="*/ 21600 h 21600"/>
              <a:gd name="connsiteX0" fmla="*/ 0 w 21600"/>
              <a:gd name="connsiteY0" fmla="*/ 21600 h 21600"/>
              <a:gd name="connsiteX1" fmla="*/ 21600 w 21600"/>
              <a:gd name="connsiteY1" fmla="*/ 21576 h 21600"/>
              <a:gd name="connsiteX2" fmla="*/ 15593 w 21600"/>
              <a:gd name="connsiteY2" fmla="*/ 10104 h 21600"/>
              <a:gd name="connsiteX3" fmla="*/ 21600 w 21600"/>
              <a:gd name="connsiteY3" fmla="*/ 0 h 21600"/>
              <a:gd name="connsiteX4" fmla="*/ 10939 w 21600"/>
              <a:gd name="connsiteY4" fmla="*/ 4 h 21600"/>
              <a:gd name="connsiteX5" fmla="*/ 0 w 21600"/>
              <a:gd name="connsiteY5" fmla="*/ 21600 h 21600"/>
              <a:gd name="connsiteX6" fmla="*/ 0 w 21600"/>
              <a:gd name="connsiteY6" fmla="*/ 21600 h 21600"/>
              <a:gd name="connsiteX0" fmla="*/ 10800 w 21600"/>
              <a:gd name="connsiteY0" fmla="*/ 21600 h 21600"/>
              <a:gd name="connsiteX1" fmla="*/ 21600 w 21600"/>
              <a:gd name="connsiteY1" fmla="*/ 21576 h 21600"/>
              <a:gd name="connsiteX2" fmla="*/ 15593 w 21600"/>
              <a:gd name="connsiteY2" fmla="*/ 10104 h 21600"/>
              <a:gd name="connsiteX3" fmla="*/ 21600 w 21600"/>
              <a:gd name="connsiteY3" fmla="*/ 0 h 21600"/>
              <a:gd name="connsiteX4" fmla="*/ 10939 w 21600"/>
              <a:gd name="connsiteY4" fmla="*/ 4 h 21600"/>
              <a:gd name="connsiteX5" fmla="*/ 10800 w 21600"/>
              <a:gd name="connsiteY5" fmla="*/ 21600 h 21600"/>
              <a:gd name="connsiteX6" fmla="*/ 0 w 21600"/>
              <a:gd name="connsiteY6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10800" y="21600"/>
                </a:moveTo>
                <a:lnTo>
                  <a:pt x="21600" y="21576"/>
                </a:lnTo>
                <a:cubicBezTo>
                  <a:pt x="21600" y="21576"/>
                  <a:pt x="15321" y="15849"/>
                  <a:pt x="15593" y="10104"/>
                </a:cubicBezTo>
                <a:cubicBezTo>
                  <a:pt x="15860" y="4454"/>
                  <a:pt x="21600" y="0"/>
                  <a:pt x="21600" y="0"/>
                </a:cubicBezTo>
                <a:lnTo>
                  <a:pt x="10939" y="4"/>
                </a:lnTo>
                <a:cubicBezTo>
                  <a:pt x="10893" y="7203"/>
                  <a:pt x="10846" y="14401"/>
                  <a:pt x="1080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4989A4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fr-FR" sz="1266" dirty="0"/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178594" y="6286500"/>
            <a:ext cx="678656" cy="508992"/>
            <a:chOff x="0" y="0"/>
            <a:chExt cx="456" cy="456"/>
          </a:xfrm>
        </p:grpSpPr>
        <p:sp>
          <p:nvSpPr>
            <p:cNvPr id="7" name="Oval 6"/>
            <p:cNvSpPr>
              <a:spLocks/>
            </p:cNvSpPr>
            <p:nvPr/>
          </p:nvSpPr>
          <p:spPr bwMode="auto">
            <a:xfrm>
              <a:off x="0" y="0"/>
              <a:ext cx="456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 sz="1266" dirty="0"/>
            </a:p>
          </p:txBody>
        </p: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24"/>
              <a:ext cx="42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ZoneTexte 1"/>
          <p:cNvSpPr txBox="1"/>
          <p:nvPr userDrawn="1"/>
        </p:nvSpPr>
        <p:spPr>
          <a:xfrm>
            <a:off x="833437" y="6349870"/>
            <a:ext cx="1122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0" baseline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OILPROTECT</a:t>
            </a:r>
            <a:r>
              <a:rPr lang="fr-BE" sz="2000" dirty="0" smtClean="0"/>
              <a:t>____________________________________________________________________________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45261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936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6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990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43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168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420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642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224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12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45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4685" y="5674821"/>
            <a:ext cx="12514254" cy="133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1993900" y="1422047"/>
            <a:ext cx="9730296" cy="16663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OILPROTECT </a:t>
            </a:r>
            <a:r>
              <a:rPr lang="fr-BE" sz="4800" b="1" kern="0" smtClean="0">
                <a:solidFill>
                  <a:prstClr val="black"/>
                </a:solidFill>
                <a:latin typeface="Calibri Light" panose="020F0302020204030204"/>
              </a:rPr>
              <a:t>- </a:t>
            </a:r>
            <a:r>
              <a:rPr lang="fr-BE" sz="4800" b="1" kern="0">
                <a:solidFill>
                  <a:prstClr val="black"/>
                </a:solidFill>
                <a:latin typeface="Calibri Light" panose="020F0302020204030204"/>
              </a:rPr>
              <a:t>E</a:t>
            </a:r>
            <a:r>
              <a:rPr kumimoji="0" lang="fr-BE" sz="4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ssential oils valorization</a:t>
            </a:r>
            <a:r>
              <a:rPr kumimoji="0" lang="fr-BE" sz="4800" b="1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 </a:t>
            </a:r>
            <a:r>
              <a:rPr kumimoji="0" lang="fr-BE" sz="4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as insecticides for grain </a:t>
            </a:r>
            <a:r>
              <a:rPr kumimoji="0" lang="fr-BE" sz="48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storage</a:t>
            </a:r>
            <a:endParaRPr kumimoji="0" lang="fr-BE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223" y="3513050"/>
            <a:ext cx="1435070" cy="19970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652" y="3887437"/>
            <a:ext cx="2636885" cy="1379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58" y="3885538"/>
            <a:ext cx="1035151" cy="16763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4" y="6161976"/>
            <a:ext cx="2141932" cy="4629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599" y="6059043"/>
            <a:ext cx="1596557" cy="5659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88" y="5349761"/>
            <a:ext cx="3628792" cy="15093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4566" y="102625"/>
            <a:ext cx="6752492" cy="727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638" y="-46921"/>
            <a:ext cx="1753830" cy="17538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1200" y="145391"/>
            <a:ext cx="306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Laboratory</a:t>
            </a:r>
            <a:r>
              <a:rPr lang="fr-BE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of </a:t>
            </a:r>
            <a:r>
              <a:rPr lang="fr-BE" sz="20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chemistry</a:t>
            </a:r>
            <a:r>
              <a:rPr lang="fr-BE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of </a:t>
            </a:r>
            <a:r>
              <a:rPr lang="fr-BE" sz="20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natural</a:t>
            </a:r>
            <a:r>
              <a:rPr lang="fr-BE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fr-BE" sz="20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molecules</a:t>
            </a:r>
            <a:endParaRPr lang="fr-BE" sz="2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89211" y="798676"/>
            <a:ext cx="2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Ir. Henri Martin</a:t>
            </a:r>
          </a:p>
          <a:p>
            <a:r>
              <a:rPr lang="fr-BE" sz="1400" dirty="0" smtClean="0"/>
              <a:t>Pr. Marie-Laure Fauconnier</a:t>
            </a:r>
            <a:endParaRPr lang="fr-BE" sz="1400" dirty="0"/>
          </a:p>
        </p:txBody>
      </p:sp>
      <p:pic>
        <p:nvPicPr>
          <p:cNvPr id="2050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06" y="92494"/>
            <a:ext cx="2665161" cy="9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91607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Point of entry of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toxins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0B99DB11-E747-4B9C-91FA-52A7A728848F}"/>
              </a:ext>
            </a:extLst>
          </p:cNvPr>
          <p:cNvGrpSpPr/>
          <p:nvPr/>
        </p:nvGrpSpPr>
        <p:grpSpPr>
          <a:xfrm>
            <a:off x="4797351" y="1948562"/>
            <a:ext cx="6288239" cy="4542468"/>
            <a:chOff x="3411840" y="3768184"/>
            <a:chExt cx="5197193" cy="4419731"/>
          </a:xfrm>
        </p:grpSpPr>
        <p:pic>
          <p:nvPicPr>
            <p:cNvPr id="5" name="Image 4">
              <a:extLst>
                <a:ext uri="{FF2B5EF4-FFF2-40B4-BE49-F238E27FC236}">
                  <a16:creationId xmlns="" xmlns:a16="http://schemas.microsoft.com/office/drawing/2014/main" id="{B77B5237-D679-4385-A24A-54ACFE9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438394" y="6362572"/>
              <a:ext cx="2369063" cy="1281624"/>
            </a:xfrm>
            <a:prstGeom prst="rect">
              <a:avLst/>
            </a:prstGeom>
          </p:spPr>
        </p:pic>
        <p:sp>
          <p:nvSpPr>
            <p:cNvPr id="6" name="Éclair 5">
              <a:extLst>
                <a:ext uri="{FF2B5EF4-FFF2-40B4-BE49-F238E27FC236}">
                  <a16:creationId xmlns="" xmlns:a16="http://schemas.microsoft.com/office/drawing/2014/main" id="{FA5FD608-5796-4F06-B1BD-169FFF49376F}"/>
                </a:ext>
              </a:extLst>
            </p:cNvPr>
            <p:cNvSpPr/>
            <p:nvPr/>
          </p:nvSpPr>
          <p:spPr>
            <a:xfrm rot="20586700">
              <a:off x="3988594" y="4768705"/>
              <a:ext cx="771469" cy="139869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C3E800D-7B69-429A-952B-2333B1449EAC}"/>
                </a:ext>
              </a:extLst>
            </p:cNvPr>
            <p:cNvSpPr/>
            <p:nvPr/>
          </p:nvSpPr>
          <p:spPr>
            <a:xfrm>
              <a:off x="5422219" y="3768184"/>
              <a:ext cx="1070520" cy="329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ingestion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9FAD9CE-9455-4304-AE74-05C25F3DB573}"/>
                </a:ext>
              </a:extLst>
            </p:cNvPr>
            <p:cNvSpPr/>
            <p:nvPr/>
          </p:nvSpPr>
          <p:spPr>
            <a:xfrm>
              <a:off x="3411840" y="4464112"/>
              <a:ext cx="1022943" cy="329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inhalation</a:t>
              </a:r>
              <a:endParaRPr lang="fr-BE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Éclair 11">
              <a:extLst>
                <a:ext uri="{FF2B5EF4-FFF2-40B4-BE49-F238E27FC236}">
                  <a16:creationId xmlns="" xmlns:a16="http://schemas.microsoft.com/office/drawing/2014/main" id="{C12A7A49-AAC8-4DDC-9B60-4817BC3D991A}"/>
                </a:ext>
              </a:extLst>
            </p:cNvPr>
            <p:cNvSpPr/>
            <p:nvPr/>
          </p:nvSpPr>
          <p:spPr>
            <a:xfrm rot="1906891">
              <a:off x="5302226" y="4192786"/>
              <a:ext cx="641399" cy="1349212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0B6B7BD-56CA-461B-ABBC-3241062FB667}"/>
                </a:ext>
              </a:extLst>
            </p:cNvPr>
            <p:cNvSpPr/>
            <p:nvPr/>
          </p:nvSpPr>
          <p:spPr>
            <a:xfrm>
              <a:off x="7097100" y="4451138"/>
              <a:ext cx="1511933" cy="329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Cuticle</a:t>
              </a: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absorption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Éclair 13">
            <a:extLst>
              <a:ext uri="{FF2B5EF4-FFF2-40B4-BE49-F238E27FC236}">
                <a16:creationId xmlns="" xmlns:a16="http://schemas.microsoft.com/office/drawing/2014/main" id="{C12A7A49-AAC8-4DDC-9B60-4817BC3D991A}"/>
              </a:ext>
            </a:extLst>
          </p:cNvPr>
          <p:cNvSpPr/>
          <p:nvPr/>
        </p:nvSpPr>
        <p:spPr>
          <a:xfrm rot="4965183">
            <a:off x="8646105" y="2792944"/>
            <a:ext cx="796913" cy="138668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500"/>
          </a:p>
        </p:txBody>
      </p:sp>
      <p:pic>
        <p:nvPicPr>
          <p:cNvPr id="16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10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45466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Insecticidal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sz="1800" dirty="0" smtClean="0">
                <a:solidFill>
                  <a:prstClr val="black"/>
                </a:solidFill>
                <a:latin typeface="Calibri" panose="020F0502020204030204"/>
              </a:rPr>
              <a:t>Ex : </a:t>
            </a:r>
            <a:r>
              <a:rPr lang="fr-BE" sz="1800" dirty="0" err="1" smtClean="0">
                <a:solidFill>
                  <a:prstClr val="black"/>
                </a:solidFill>
                <a:latin typeface="Calibri" panose="020F0502020204030204"/>
              </a:rPr>
              <a:t>Eugenol</a:t>
            </a:r>
            <a:r>
              <a:rPr lang="fr-BE" sz="1800" dirty="0" smtClean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BE" sz="1800" dirty="0" err="1" smtClean="0">
                <a:solidFill>
                  <a:prstClr val="black"/>
                </a:solidFill>
                <a:latin typeface="Calibri" panose="020F0502020204030204"/>
              </a:rPr>
              <a:t>Clove</a:t>
            </a:r>
            <a:r>
              <a:rPr lang="fr-BE" sz="1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sz="18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fr-BE" sz="1800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Repellent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Ex : Beta-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Caryophyllene</a:t>
            </a:r>
            <a:endParaRPr lang="fr-BE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None/>
              <a:defRPr/>
            </a:pP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	     (black 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pepper</a:t>
            </a: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>
              <a:defRPr/>
            </a:pP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Fumigant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Ex : alpha-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terpineol</a:t>
            </a: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 (pine 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0" indent="0">
              <a:buNone/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0B99DB11-E747-4B9C-91FA-52A7A728848F}"/>
              </a:ext>
            </a:extLst>
          </p:cNvPr>
          <p:cNvGrpSpPr/>
          <p:nvPr/>
        </p:nvGrpSpPr>
        <p:grpSpPr>
          <a:xfrm>
            <a:off x="4748677" y="989820"/>
            <a:ext cx="6423002" cy="5172987"/>
            <a:chOff x="3504689" y="2723998"/>
            <a:chExt cx="5308575" cy="5033213"/>
          </a:xfrm>
        </p:grpSpPr>
        <p:pic>
          <p:nvPicPr>
            <p:cNvPr id="5" name="Image 4">
              <a:extLst>
                <a:ext uri="{FF2B5EF4-FFF2-40B4-BE49-F238E27FC236}">
                  <a16:creationId xmlns="" xmlns:a16="http://schemas.microsoft.com/office/drawing/2014/main" id="{B77B5237-D679-4385-A24A-54ACFE9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960969" y="4046862"/>
              <a:ext cx="2369063" cy="1281624"/>
            </a:xfrm>
            <a:prstGeom prst="rect">
              <a:avLst/>
            </a:prstGeom>
          </p:spPr>
        </p:pic>
        <p:sp>
          <p:nvSpPr>
            <p:cNvPr id="6" name="Éclair 5">
              <a:extLst>
                <a:ext uri="{FF2B5EF4-FFF2-40B4-BE49-F238E27FC236}">
                  <a16:creationId xmlns="" xmlns:a16="http://schemas.microsoft.com/office/drawing/2014/main" id="{FA5FD608-5796-4F06-B1BD-169FFF49376F}"/>
                </a:ext>
              </a:extLst>
            </p:cNvPr>
            <p:cNvSpPr/>
            <p:nvPr/>
          </p:nvSpPr>
          <p:spPr>
            <a:xfrm rot="5400000">
              <a:off x="4881154" y="2643848"/>
              <a:ext cx="908202" cy="1188116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7" name="Éclair 6">
              <a:extLst>
                <a:ext uri="{FF2B5EF4-FFF2-40B4-BE49-F238E27FC236}">
                  <a16:creationId xmlns="" xmlns:a16="http://schemas.microsoft.com/office/drawing/2014/main" id="{80900E09-C386-40FC-AC4A-FCC5C41B826C}"/>
                </a:ext>
              </a:extLst>
            </p:cNvPr>
            <p:cNvSpPr/>
            <p:nvPr/>
          </p:nvSpPr>
          <p:spPr>
            <a:xfrm rot="11015058">
              <a:off x="4722188" y="5845506"/>
              <a:ext cx="633115" cy="11792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BE830D4-2BE1-4BCB-82A8-4CB886C2D880}"/>
                </a:ext>
              </a:extLst>
            </p:cNvPr>
            <p:cNvSpPr/>
            <p:nvPr/>
          </p:nvSpPr>
          <p:spPr>
            <a:xfrm>
              <a:off x="4972687" y="7198498"/>
              <a:ext cx="2309524" cy="55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Octopaminergic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receptors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inhibitor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A88A884-776E-4D01-83E9-F6B3D2C47864}"/>
                </a:ext>
              </a:extLst>
            </p:cNvPr>
            <p:cNvSpPr/>
            <p:nvPr/>
          </p:nvSpPr>
          <p:spPr>
            <a:xfrm>
              <a:off x="6043431" y="5867562"/>
              <a:ext cx="2769833" cy="55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Acetylcholinesterase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AChE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inhibitor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C3E800D-7B69-429A-952B-2333B1449EAC}"/>
                </a:ext>
              </a:extLst>
            </p:cNvPr>
            <p:cNvSpPr/>
            <p:nvPr/>
          </p:nvSpPr>
          <p:spPr>
            <a:xfrm>
              <a:off x="6214849" y="3716380"/>
              <a:ext cx="2383908" cy="32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Neuronal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inhibitor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9FAD9CE-9455-4304-AE74-05C25F3DB573}"/>
                </a:ext>
              </a:extLst>
            </p:cNvPr>
            <p:cNvSpPr/>
            <p:nvPr/>
          </p:nvSpPr>
          <p:spPr>
            <a:xfrm>
              <a:off x="6156104" y="4687674"/>
              <a:ext cx="2271021" cy="568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Adenosine</a:t>
              </a:r>
              <a:r>
                <a:rPr lang="fr-BE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Triphosphatase</a:t>
              </a:r>
              <a:r>
                <a:rPr lang="fr-BE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(ATPase) </a:t>
              </a:r>
              <a:r>
                <a:rPr lang="fr-BE" sz="1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activity</a:t>
              </a:r>
              <a:r>
                <a:rPr lang="fr-BE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inhibitor</a:t>
              </a:r>
              <a:endParaRPr lang="fr-BE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Éclair 11">
              <a:extLst>
                <a:ext uri="{FF2B5EF4-FFF2-40B4-BE49-F238E27FC236}">
                  <a16:creationId xmlns="" xmlns:a16="http://schemas.microsoft.com/office/drawing/2014/main" id="{C12A7A49-AAC8-4DDC-9B60-4817BC3D991A}"/>
                </a:ext>
              </a:extLst>
            </p:cNvPr>
            <p:cNvSpPr/>
            <p:nvPr/>
          </p:nvSpPr>
          <p:spPr>
            <a:xfrm rot="6056850">
              <a:off x="5269701" y="4255667"/>
              <a:ext cx="449840" cy="1146083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0B6B7BD-56CA-461B-ABBC-3241062FB667}"/>
                </a:ext>
              </a:extLst>
            </p:cNvPr>
            <p:cNvSpPr/>
            <p:nvPr/>
          </p:nvSpPr>
          <p:spPr>
            <a:xfrm>
              <a:off x="6127449" y="2723998"/>
              <a:ext cx="2614484" cy="32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Antifeedant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effect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Éclair 13">
            <a:extLst>
              <a:ext uri="{FF2B5EF4-FFF2-40B4-BE49-F238E27FC236}">
                <a16:creationId xmlns="" xmlns:a16="http://schemas.microsoft.com/office/drawing/2014/main" id="{C12A7A49-AAC8-4DDC-9B60-4817BC3D991A}"/>
              </a:ext>
            </a:extLst>
          </p:cNvPr>
          <p:cNvSpPr/>
          <p:nvPr/>
        </p:nvSpPr>
        <p:spPr>
          <a:xfrm rot="4965183">
            <a:off x="6936119" y="1685217"/>
            <a:ext cx="462332" cy="138668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500"/>
          </a:p>
        </p:txBody>
      </p:sp>
      <p:sp>
        <p:nvSpPr>
          <p:cNvPr id="15" name="Éclair 14">
            <a:extLst>
              <a:ext uri="{FF2B5EF4-FFF2-40B4-BE49-F238E27FC236}">
                <a16:creationId xmlns="" xmlns:a16="http://schemas.microsoft.com/office/drawing/2014/main" id="{C12A7A49-AAC8-4DDC-9B60-4817BC3D991A}"/>
              </a:ext>
            </a:extLst>
          </p:cNvPr>
          <p:cNvSpPr/>
          <p:nvPr/>
        </p:nvSpPr>
        <p:spPr>
          <a:xfrm rot="7377419">
            <a:off x="6832364" y="3339683"/>
            <a:ext cx="462332" cy="138668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500"/>
          </a:p>
        </p:txBody>
      </p:sp>
      <p:pic>
        <p:nvPicPr>
          <p:cNvPr id="16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11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180709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51204" y="1366221"/>
            <a:ext cx="3777927" cy="4242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3600" dirty="0" err="1" smtClean="0">
                <a:solidFill>
                  <a:prstClr val="black"/>
                </a:solidFill>
                <a:latin typeface="Calibri" panose="020F0502020204030204"/>
              </a:rPr>
              <a:t>Advantages</a:t>
            </a:r>
            <a:endParaRPr lang="fr-BE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Less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toxic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for </a:t>
            </a:r>
            <a:r>
              <a:rPr lang="fr-BE" dirty="0" err="1" smtClean="0">
                <a:solidFill>
                  <a:prstClr val="black"/>
                </a:solidFill>
              </a:rPr>
              <a:t>mammals</a:t>
            </a:r>
            <a:endParaRPr lang="fr-BE" dirty="0" smtClean="0">
              <a:solidFill>
                <a:prstClr val="black"/>
              </a:solidFill>
            </a:endParaRPr>
          </a:p>
          <a:p>
            <a:pPr marL="914400" lvl="2" indent="0">
              <a:buNone/>
              <a:defRPr/>
            </a:pPr>
            <a:r>
              <a:rPr lang="fr-BE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BE" sz="1800" dirty="0" err="1" smtClean="0">
                <a:solidFill>
                  <a:prstClr val="black"/>
                </a:solidFill>
              </a:rPr>
              <a:t>Octopaminergic</a:t>
            </a:r>
            <a:r>
              <a:rPr lang="fr-BE" sz="1800" dirty="0" smtClean="0">
                <a:solidFill>
                  <a:prstClr val="black"/>
                </a:solidFill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</a:rPr>
              <a:t>receptor</a:t>
            </a:r>
            <a:endParaRPr lang="fr-BE" sz="1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Less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residues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smtClean="0">
                <a:solidFill>
                  <a:prstClr val="black"/>
                </a:solidFill>
              </a:rPr>
              <a:t>High </a:t>
            </a:r>
            <a:r>
              <a:rPr lang="fr-BE" sz="1800" dirty="0" err="1" smtClean="0">
                <a:solidFill>
                  <a:prstClr val="black"/>
                </a:solidFill>
              </a:rPr>
              <a:t>volatility</a:t>
            </a:r>
            <a:endParaRPr lang="fr-BE" sz="1800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biodegradability</a:t>
            </a:r>
            <a:endParaRPr lang="fr-BE" sz="18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Less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insect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resistances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</a:p>
          <a:p>
            <a:pPr marL="914400" lvl="2" indent="0">
              <a:buNone/>
              <a:defRPr/>
            </a:pPr>
            <a:r>
              <a:rPr lang="fr-BE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mixture</a:t>
            </a:r>
            <a:endParaRPr lang="fr-BE" sz="18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791450" y="1395541"/>
            <a:ext cx="4231044" cy="44909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3600" dirty="0" smtClean="0">
                <a:solidFill>
                  <a:prstClr val="black"/>
                </a:solidFill>
              </a:rPr>
              <a:t>Points of attention</a:t>
            </a:r>
            <a:endParaRPr lang="fr-BE" sz="3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>
                <a:solidFill>
                  <a:prstClr val="black"/>
                </a:solidFill>
              </a:rPr>
              <a:t>Consequences</a:t>
            </a:r>
            <a:r>
              <a:rPr lang="fr-BE" dirty="0">
                <a:solidFill>
                  <a:prstClr val="black"/>
                </a:solidFill>
              </a:rPr>
              <a:t> on the </a:t>
            </a:r>
            <a:r>
              <a:rPr lang="fr-BE" dirty="0" err="1">
                <a:solidFill>
                  <a:prstClr val="black"/>
                </a:solidFill>
              </a:rPr>
              <a:t>product</a:t>
            </a:r>
            <a:endParaRPr lang="fr-BE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err="1" smtClean="0">
                <a:solidFill>
                  <a:prstClr val="black"/>
                </a:solidFill>
              </a:rPr>
              <a:t>Effect</a:t>
            </a:r>
            <a:r>
              <a:rPr lang="fr-BE" sz="1800" dirty="0" smtClean="0">
                <a:solidFill>
                  <a:prstClr val="black"/>
                </a:solidFill>
              </a:rPr>
              <a:t> </a:t>
            </a:r>
            <a:r>
              <a:rPr lang="fr-BE" sz="1800" dirty="0">
                <a:solidFill>
                  <a:prstClr val="black"/>
                </a:solidFill>
              </a:rPr>
              <a:t>on </a:t>
            </a:r>
            <a:r>
              <a:rPr lang="fr-BE" sz="1800" dirty="0" err="1">
                <a:solidFill>
                  <a:prstClr val="black"/>
                </a:solidFill>
              </a:rPr>
              <a:t>organoleptic</a:t>
            </a:r>
            <a:r>
              <a:rPr lang="fr-BE" sz="1800" dirty="0">
                <a:solidFill>
                  <a:prstClr val="black"/>
                </a:solidFill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</a:rPr>
              <a:t>properties</a:t>
            </a:r>
            <a:r>
              <a:rPr lang="fr-BE" sz="1800" dirty="0" smtClean="0">
                <a:solidFill>
                  <a:prstClr val="black"/>
                </a:solidFill>
              </a:rPr>
              <a:t> ?</a:t>
            </a:r>
            <a:endParaRPr lang="fr-BE" sz="1800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err="1">
                <a:solidFill>
                  <a:prstClr val="black"/>
                </a:solidFill>
              </a:rPr>
              <a:t>Phytotoxic</a:t>
            </a:r>
            <a:r>
              <a:rPr lang="fr-BE" sz="1800" dirty="0">
                <a:solidFill>
                  <a:prstClr val="black"/>
                </a:solidFill>
              </a:rPr>
              <a:t> </a:t>
            </a:r>
            <a:r>
              <a:rPr lang="fr-BE" sz="1800" dirty="0" err="1">
                <a:solidFill>
                  <a:prstClr val="black"/>
                </a:solidFill>
              </a:rPr>
              <a:t>activity</a:t>
            </a:r>
            <a:r>
              <a:rPr lang="fr-BE" sz="1800" dirty="0">
                <a:solidFill>
                  <a:prstClr val="black"/>
                </a:solidFill>
              </a:rPr>
              <a:t> </a:t>
            </a:r>
            <a:r>
              <a:rPr lang="fr-BE" sz="1800" dirty="0" smtClean="0">
                <a:solidFill>
                  <a:prstClr val="black"/>
                </a:solidFill>
              </a:rPr>
              <a:t>?</a:t>
            </a:r>
            <a:endParaRPr lang="fr-BE" sz="1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Efficiency</a:t>
            </a:r>
            <a:r>
              <a:rPr lang="fr-BE" dirty="0" smtClean="0">
                <a:solidFill>
                  <a:prstClr val="black"/>
                </a:solidFill>
              </a:rPr>
              <a:t> duration</a:t>
            </a:r>
          </a:p>
          <a:p>
            <a:pPr lvl="2">
              <a:defRPr/>
            </a:pPr>
            <a:r>
              <a:rPr lang="fr-BE" sz="1800" dirty="0" smtClean="0">
                <a:solidFill>
                  <a:prstClr val="black"/>
                </a:solidFill>
              </a:rPr>
              <a:t>High </a:t>
            </a:r>
            <a:r>
              <a:rPr lang="fr-BE" sz="1800" dirty="0" err="1" smtClean="0">
                <a:solidFill>
                  <a:prstClr val="black"/>
                </a:solidFill>
              </a:rPr>
              <a:t>volatility</a:t>
            </a:r>
            <a:endParaRPr lang="fr-BE" sz="1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Oxidation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smtClean="0">
                <a:solidFill>
                  <a:prstClr val="black"/>
                </a:solidFill>
              </a:rPr>
              <a:t>Light, </a:t>
            </a:r>
            <a:r>
              <a:rPr lang="fr-BE" sz="1800" dirty="0" err="1" smtClean="0">
                <a:solidFill>
                  <a:prstClr val="black"/>
                </a:solidFill>
              </a:rPr>
              <a:t>temperature</a:t>
            </a:r>
            <a:endParaRPr lang="fr-BE" sz="1800" dirty="0">
              <a:solidFill>
                <a:prstClr val="black"/>
              </a:solidFill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31" y="2152650"/>
            <a:ext cx="3862319" cy="2574236"/>
          </a:xfrm>
          <a:prstGeom prst="rect">
            <a:avLst/>
          </a:prstGeom>
        </p:spPr>
      </p:pic>
      <p:pic>
        <p:nvPicPr>
          <p:cNvPr id="8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12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77731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How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find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good candidates?</a:t>
            </a: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Screening of plants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insecticidal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Edible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plants 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less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toxic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Medicinal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plants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Other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aspects</a:t>
            </a:r>
          </a:p>
          <a:p>
            <a:pPr lvl="2">
              <a:defRPr/>
            </a:pPr>
            <a:r>
              <a:rPr lang="fr-BE" dirty="0" err="1">
                <a:solidFill>
                  <a:prstClr val="black"/>
                </a:solidFill>
              </a:rPr>
              <a:t>Availability</a:t>
            </a:r>
            <a:r>
              <a:rPr lang="fr-BE" dirty="0">
                <a:solidFill>
                  <a:prstClr val="black"/>
                </a:solidFill>
              </a:rPr>
              <a:t> of plant for a large </a:t>
            </a:r>
            <a:r>
              <a:rPr lang="fr-BE" dirty="0" err="1">
                <a:solidFill>
                  <a:prstClr val="black"/>
                </a:solidFill>
              </a:rPr>
              <a:t>scale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smtClean="0">
                <a:solidFill>
                  <a:prstClr val="black"/>
                </a:solidFill>
              </a:rPr>
              <a:t>production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Low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price</a:t>
            </a:r>
            <a:r>
              <a:rPr lang="fr-BE" dirty="0" smtClean="0">
                <a:solidFill>
                  <a:prstClr val="black"/>
                </a:solidFill>
              </a:rPr>
              <a:t>/kg of EO</a:t>
            </a:r>
            <a:endParaRPr lang="fr-BE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dirty="0" err="1">
                <a:solidFill>
                  <a:prstClr val="black"/>
                </a:solidFill>
              </a:rPr>
              <a:t>Study</a:t>
            </a:r>
            <a:r>
              <a:rPr lang="fr-BE" dirty="0">
                <a:solidFill>
                  <a:prstClr val="black"/>
                </a:solidFill>
              </a:rPr>
              <a:t> of EO </a:t>
            </a:r>
            <a:r>
              <a:rPr lang="fr-BE" dirty="0" err="1">
                <a:solidFill>
                  <a:prstClr val="black"/>
                </a:solidFill>
              </a:rPr>
              <a:t>compostion</a:t>
            </a:r>
            <a:endParaRPr lang="fr-BE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dirty="0" err="1">
                <a:solidFill>
                  <a:prstClr val="black"/>
                </a:solidFill>
              </a:rPr>
              <a:t>Study</a:t>
            </a:r>
            <a:r>
              <a:rPr lang="fr-BE" dirty="0">
                <a:solidFill>
                  <a:prstClr val="black"/>
                </a:solidFill>
              </a:rPr>
              <a:t> of </a:t>
            </a:r>
            <a:r>
              <a:rPr lang="fr-BE" dirty="0" err="1">
                <a:solidFill>
                  <a:prstClr val="black"/>
                </a:solidFill>
              </a:rPr>
              <a:t>different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err="1">
                <a:solidFill>
                  <a:prstClr val="black"/>
                </a:solidFill>
              </a:rPr>
              <a:t>chemotypes</a:t>
            </a:r>
            <a:endParaRPr lang="fr-BE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Quantify</a:t>
            </a:r>
            <a:r>
              <a:rPr lang="fr-BE" dirty="0" smtClean="0">
                <a:solidFill>
                  <a:prstClr val="black"/>
                </a:solidFill>
              </a:rPr>
              <a:t> the </a:t>
            </a:r>
            <a:r>
              <a:rPr lang="fr-BE" dirty="0" err="1" smtClean="0">
                <a:solidFill>
                  <a:prstClr val="black"/>
                </a:solidFill>
              </a:rPr>
              <a:t>insecticidal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>
                <a:solidFill>
                  <a:prstClr val="black"/>
                </a:solidFill>
              </a:rPr>
              <a:t>activity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smtClean="0">
                <a:solidFill>
                  <a:prstClr val="black"/>
                </a:solidFill>
              </a:rPr>
              <a:t>: LD50</a:t>
            </a:r>
            <a:r>
              <a:rPr lang="fr-BE" dirty="0">
                <a:solidFill>
                  <a:prstClr val="black"/>
                </a:solidFill>
              </a:rPr>
              <a:t>, LD90, … </a:t>
            </a:r>
            <a:endParaRPr lang="fr-BE" dirty="0" smtClean="0">
              <a:solidFill>
                <a:prstClr val="black"/>
              </a:solidFill>
            </a:endParaRPr>
          </a:p>
          <a:p>
            <a:pPr marL="1371600" lvl="3" indent="0">
              <a:buNone/>
              <a:defRPr/>
            </a:pP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BE" dirty="0" smtClean="0">
                <a:solidFill>
                  <a:prstClr val="black"/>
                </a:solidFill>
              </a:rPr>
              <a:t>µg of EO per </a:t>
            </a:r>
            <a:r>
              <a:rPr lang="fr-BE" dirty="0" err="1" smtClean="0">
                <a:solidFill>
                  <a:prstClr val="black"/>
                </a:solidFill>
              </a:rPr>
              <a:t>insect</a:t>
            </a:r>
            <a:r>
              <a:rPr lang="fr-BE" dirty="0" smtClean="0">
                <a:solidFill>
                  <a:prstClr val="black"/>
                </a:solidFill>
              </a:rPr>
              <a:t> and ml of EO per ton of grain</a:t>
            </a: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48667"/>
            <a:ext cx="4409215" cy="33654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870459" y="2521536"/>
            <a:ext cx="1754155" cy="36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Mortality</a:t>
            </a:r>
            <a:r>
              <a:rPr lang="fr-BE" dirty="0" smtClean="0"/>
              <a:t> </a:t>
            </a:r>
            <a:r>
              <a:rPr lang="fr-BE" dirty="0" err="1" smtClean="0"/>
              <a:t>curve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13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44479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Synergies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Improve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the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toxicity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Decrease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the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cost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Decrease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the volume to spread</a:t>
            </a:r>
          </a:p>
          <a:p>
            <a:pPr lvl="1">
              <a:defRPr/>
            </a:pP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5793" t="13070" r="22510" b="677"/>
          <a:stretch/>
        </p:blipFill>
        <p:spPr>
          <a:xfrm>
            <a:off x="2883444" y="3795639"/>
            <a:ext cx="490915" cy="13027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77329" t="11672" r="5526" b="5154"/>
          <a:stretch/>
        </p:blipFill>
        <p:spPr>
          <a:xfrm>
            <a:off x="6953209" y="3802955"/>
            <a:ext cx="400050" cy="1295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78903" y="4262331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+</a:t>
            </a:r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38645" y="5234400"/>
            <a:ext cx="535952" cy="2910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77441" y="5258571"/>
            <a:ext cx="535952" cy="2910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951217" y="4375487"/>
            <a:ext cx="53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=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57237" t="11672" r="5526" b="5154"/>
          <a:stretch/>
        </p:blipFill>
        <p:spPr>
          <a:xfrm>
            <a:off x="10474165" y="3799297"/>
            <a:ext cx="868868" cy="12954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806276" y="5310506"/>
            <a:ext cx="535952" cy="29108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531957" y="5310507"/>
            <a:ext cx="535952" cy="2910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270902" y="5278513"/>
            <a:ext cx="535952" cy="2910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77247" y="5234400"/>
            <a:ext cx="535952" cy="2910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58959" y="5234400"/>
            <a:ext cx="535952" cy="2910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49978" y="5259659"/>
            <a:ext cx="535952" cy="2910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26899" y="5258571"/>
            <a:ext cx="535952" cy="291086"/>
          </a:xfrm>
          <a:prstGeom prst="rect">
            <a:avLst/>
          </a:prstGeom>
        </p:spPr>
      </p:pic>
      <p:sp>
        <p:nvSpPr>
          <p:cNvPr id="21" name="Multiplier 20"/>
          <p:cNvSpPr/>
          <p:nvPr/>
        </p:nvSpPr>
        <p:spPr>
          <a:xfrm>
            <a:off x="2356272" y="5023187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Multiplier 21"/>
          <p:cNvSpPr/>
          <p:nvPr/>
        </p:nvSpPr>
        <p:spPr>
          <a:xfrm>
            <a:off x="6350002" y="5047358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Multiplier 22"/>
          <p:cNvSpPr/>
          <p:nvPr/>
        </p:nvSpPr>
        <p:spPr>
          <a:xfrm>
            <a:off x="9901953" y="5099294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Multiplier 23"/>
          <p:cNvSpPr/>
          <p:nvPr/>
        </p:nvSpPr>
        <p:spPr>
          <a:xfrm>
            <a:off x="10671747" y="5087427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Multiplier 24"/>
          <p:cNvSpPr/>
          <p:nvPr/>
        </p:nvSpPr>
        <p:spPr>
          <a:xfrm>
            <a:off x="11401793" y="5098355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7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14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4222098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Contact angle 	</a:t>
            </a: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small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contact angle (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insect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increase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wetting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,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improve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penetration</a:t>
            </a:r>
            <a:endParaRPr lang="fr-BE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On the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contrary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, a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big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contact angle (grain) 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less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residues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086294"/>
              </p:ext>
            </p:extLst>
          </p:nvPr>
        </p:nvGraphicFramePr>
        <p:xfrm>
          <a:off x="541867" y="3694922"/>
          <a:ext cx="11427247" cy="287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097" y="755780"/>
            <a:ext cx="3061017" cy="2737424"/>
          </a:xfrm>
          <a:prstGeom prst="rect">
            <a:avLst/>
          </a:prstGeom>
        </p:spPr>
      </p:pic>
      <p:pic>
        <p:nvPicPr>
          <p:cNvPr id="8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15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09683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Penetration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increasing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None/>
              <a:defRPr/>
            </a:pP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9C1D41F-00A6-439C-8B86-484C36A30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57" t="60569" r="27472" b="19105"/>
          <a:stretch/>
        </p:blipFill>
        <p:spPr>
          <a:xfrm>
            <a:off x="8257869" y="941448"/>
            <a:ext cx="3181656" cy="1703808"/>
          </a:xfrm>
          <a:prstGeom prst="rect">
            <a:avLst/>
          </a:prstGeom>
        </p:spPr>
      </p:pic>
      <p:pic>
        <p:nvPicPr>
          <p:cNvPr id="6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16</a:t>
            </a:r>
            <a:endParaRPr lang="fr-BE" sz="2000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1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988118"/>
              </p:ext>
            </p:extLst>
          </p:nvPr>
        </p:nvGraphicFramePr>
        <p:xfrm>
          <a:off x="838198" y="2645256"/>
          <a:ext cx="10134602" cy="394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381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5.</a:t>
            </a:r>
            <a:r>
              <a:rPr kumimoji="0" lang="fr-BE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Conclusion 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200" y="1488552"/>
            <a:ext cx="10591801" cy="4564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What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about OILPROTECT?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 of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EOs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+ </a:t>
            </a:r>
            <a:r>
              <a:rPr lang="fr-BE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atural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adjuvents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914400" lvl="2" indent="0">
              <a:buNone/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Good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mortality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results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laboratory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conditions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Need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try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in the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field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(in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big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silos)</a:t>
            </a:r>
          </a:p>
          <a:p>
            <a:pPr lvl="1"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Need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undersand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mode of action of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our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product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2">
              <a:buFont typeface="Wingdings" panose="05000000000000000000" pitchFamily="2" charset="2"/>
              <a:buChar char="à"/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Study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of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proteomics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(UCL)</a:t>
            </a:r>
          </a:p>
          <a:p>
            <a:pPr lvl="2">
              <a:buFont typeface="Wingdings" panose="05000000000000000000" pitchFamily="2" charset="2"/>
              <a:buChar char="à"/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Study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of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behaviour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 silo (ULB)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Essential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promising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alternative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synthetic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insecticides</a:t>
            </a:r>
          </a:p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Need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competitive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efficiency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cost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Solutions </a:t>
            </a:r>
          </a:p>
          <a:p>
            <a:pPr lvl="2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Synergies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between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EOs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adjuvents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17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43344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341914" y="2146996"/>
            <a:ext cx="94206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BE" sz="4800" noProof="0" dirty="0" err="1" smtClean="0">
                <a:solidFill>
                  <a:prstClr val="black"/>
                </a:solidFill>
                <a:latin typeface="Calibri" panose="020F0502020204030204"/>
              </a:rPr>
              <a:t>Thank</a:t>
            </a:r>
            <a:r>
              <a:rPr lang="fr-BE" sz="480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sz="4800" noProof="0" dirty="0" err="1" smtClean="0">
                <a:solidFill>
                  <a:prstClr val="black"/>
                </a:solidFill>
                <a:latin typeface="Calibri" panose="020F0502020204030204"/>
              </a:rPr>
              <a:t>you</a:t>
            </a:r>
            <a:r>
              <a:rPr lang="fr-BE" sz="4800" noProof="0" dirty="0" smtClean="0">
                <a:solidFill>
                  <a:prstClr val="black"/>
                </a:solidFill>
                <a:latin typeface="Calibri" panose="020F0502020204030204"/>
              </a:rPr>
              <a:t> for </a:t>
            </a:r>
            <a:r>
              <a:rPr lang="fr-BE" sz="4800" noProof="0" dirty="0" err="1" smtClean="0">
                <a:solidFill>
                  <a:prstClr val="black"/>
                </a:solidFill>
                <a:latin typeface="Calibri" panose="020F0502020204030204"/>
              </a:rPr>
              <a:t>you</a:t>
            </a: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r attention!</a:t>
            </a:r>
          </a:p>
          <a:p>
            <a:pPr marL="0" indent="0">
              <a:buNone/>
              <a:defRPr/>
            </a:pP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Do </a:t>
            </a:r>
            <a:r>
              <a:rPr lang="fr-BE" sz="4800" dirty="0" err="1" smtClean="0">
                <a:solidFill>
                  <a:prstClr val="black"/>
                </a:solidFill>
                <a:latin typeface="Calibri" panose="020F0502020204030204"/>
              </a:rPr>
              <a:t>you</a:t>
            </a: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 have </a:t>
            </a:r>
            <a:r>
              <a:rPr lang="fr-BE" sz="4800" dirty="0" err="1" smtClean="0">
                <a:solidFill>
                  <a:prstClr val="black"/>
                </a:solidFill>
                <a:latin typeface="Calibri" panose="020F0502020204030204"/>
              </a:rPr>
              <a:t>any</a:t>
            </a: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 questions?</a:t>
            </a:r>
          </a:p>
          <a:p>
            <a:pPr>
              <a:defRPr/>
            </a:pPr>
            <a:endParaRPr lang="fr-BE" sz="32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988" y="5180637"/>
            <a:ext cx="1375337" cy="9242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4" y="5417271"/>
            <a:ext cx="2976813" cy="643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60" y="5214183"/>
            <a:ext cx="2418140" cy="8571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8" y="74102"/>
            <a:ext cx="3457159" cy="1437992"/>
          </a:xfrm>
          <a:prstGeom prst="rect">
            <a:avLst/>
          </a:prstGeom>
        </p:spPr>
      </p:pic>
      <p:pic>
        <p:nvPicPr>
          <p:cNvPr id="9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173" y="121693"/>
            <a:ext cx="2417629" cy="8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55457" y="4082309"/>
            <a:ext cx="347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Contact</a:t>
            </a:r>
            <a:r>
              <a:rPr lang="fr-BE" dirty="0" smtClean="0"/>
              <a:t>: 	Henri Martin</a:t>
            </a:r>
            <a:endParaRPr lang="fr-BE" dirty="0"/>
          </a:p>
          <a:p>
            <a:r>
              <a:rPr lang="fr-BE" dirty="0" smtClean="0"/>
              <a:t>	henri.martin@uliege.be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403773" y="4023784"/>
            <a:ext cx="3559127" cy="763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18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54680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OILPROTECT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project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WALInnov</a:t>
            </a:r>
            <a:r>
              <a:rPr lang="fr-BE" dirty="0">
                <a:solidFill>
                  <a:prstClr val="black"/>
                </a:solidFill>
              </a:rPr>
              <a:t> Project </a:t>
            </a:r>
            <a:r>
              <a:rPr lang="fr-BE" dirty="0" err="1" smtClean="0">
                <a:solidFill>
                  <a:prstClr val="black"/>
                </a:solidFill>
              </a:rPr>
              <a:t>financed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DGO6 (</a:t>
            </a: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Walloon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Belgium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Collaboration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between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three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Universities</a:t>
            </a:r>
            <a:endParaRPr kumimoji="0" lang="fr-BE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ULiège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– Gembloux Agro-Bio Tech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ULB – 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Brussels</a:t>
            </a:r>
          </a:p>
          <a:p>
            <a:pPr lvl="1">
              <a:spcBef>
                <a:spcPts val="1000"/>
              </a:spcBef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UCL –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University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of Louvain</a:t>
            </a:r>
          </a:p>
          <a:p>
            <a:pPr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One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industrial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partner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Biosix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Belgium</a:t>
            </a: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146" y="1571248"/>
            <a:ext cx="1012116" cy="958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272" y="3975927"/>
            <a:ext cx="2312587" cy="8197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275" y="5159794"/>
            <a:ext cx="3133725" cy="7601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794" y="5204056"/>
            <a:ext cx="1399753" cy="9406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48" y="2743868"/>
            <a:ext cx="2446411" cy="1017575"/>
          </a:xfrm>
          <a:prstGeom prst="rect">
            <a:avLst/>
          </a:prstGeom>
        </p:spPr>
      </p:pic>
      <p:pic>
        <p:nvPicPr>
          <p:cNvPr id="12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2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5744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  <a:defRPr/>
            </a:pPr>
            <a:r>
              <a:rPr lang="fr-BE" dirty="0" smtClean="0">
                <a:solidFill>
                  <a:prstClr val="black"/>
                </a:solidFill>
              </a:rPr>
              <a:t>Table of content</a:t>
            </a:r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200" y="1489701"/>
            <a:ext cx="6934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1. Grain </a:t>
            </a:r>
            <a:r>
              <a:rPr lang="fr-BE" sz="3600" dirty="0" err="1" smtClean="0">
                <a:solidFill>
                  <a:prstClr val="black"/>
                </a:solidFill>
                <a:latin typeface="Calibri" panose="020F0502020204030204"/>
              </a:rPr>
              <a:t>storage</a:t>
            </a:r>
            <a:endParaRPr lang="fr-BE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Current</a:t>
            </a: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 s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olutions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indent="0">
              <a:buNone/>
              <a:defRPr/>
            </a:pP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3. Natural alternatives</a:t>
            </a:r>
          </a:p>
          <a:p>
            <a:pPr marL="0" indent="0">
              <a:buNone/>
              <a:defRPr/>
            </a:pP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4. Essential </a:t>
            </a:r>
            <a:r>
              <a:rPr lang="fr-BE" sz="3600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BE" sz="3600" dirty="0" err="1" smtClean="0">
                <a:solidFill>
                  <a:prstClr val="black"/>
                </a:solidFill>
                <a:latin typeface="Calibri" panose="020F0502020204030204"/>
              </a:rPr>
              <a:t>EOs</a:t>
            </a: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) as insecticides</a:t>
            </a:r>
          </a:p>
          <a:p>
            <a:pPr marL="0" indent="0">
              <a:buNone/>
              <a:defRPr/>
            </a:pP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5. Conclusions</a:t>
            </a:r>
          </a:p>
        </p:txBody>
      </p:sp>
      <p:pic>
        <p:nvPicPr>
          <p:cNvPr id="1026" name="Picture 2" descr="Résultat de recherche d'images pour &quot;grain silo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04" y="456396"/>
            <a:ext cx="4318581" cy="27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62567" t="22838" r="18115" b="48617"/>
          <a:stretch/>
        </p:blipFill>
        <p:spPr>
          <a:xfrm>
            <a:off x="7323304" y="3986842"/>
            <a:ext cx="4356161" cy="2219036"/>
          </a:xfrm>
          <a:prstGeom prst="rect">
            <a:avLst/>
          </a:prstGeom>
        </p:spPr>
      </p:pic>
      <p:pic>
        <p:nvPicPr>
          <p:cNvPr id="10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3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17973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1. Grain </a:t>
            </a:r>
            <a:r>
              <a:rPr lang="fr-BE" dirty="0" err="1" smtClean="0">
                <a:solidFill>
                  <a:prstClr val="black"/>
                </a:solidFill>
              </a:rPr>
              <a:t>storage</a:t>
            </a:r>
            <a:r>
              <a:rPr lang="fr-BE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Grain global production </a:t>
            </a:r>
            <a:r>
              <a:rPr lang="fr-BE" dirty="0">
                <a:solidFill>
                  <a:prstClr val="black"/>
                </a:solidFill>
              </a:rPr>
              <a:t>(2019)</a:t>
            </a:r>
            <a:r>
              <a:rPr lang="fr-BE" dirty="0" smtClean="0">
                <a:solidFill>
                  <a:prstClr val="black"/>
                </a:solidFill>
              </a:rPr>
              <a:t> :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2,7 billion tons </a:t>
            </a:r>
            <a:r>
              <a:rPr lang="fr-BE" sz="1800" dirty="0" smtClean="0">
                <a:solidFill>
                  <a:prstClr val="black"/>
                </a:solidFill>
              </a:rPr>
              <a:t>(</a:t>
            </a:r>
            <a:r>
              <a:rPr lang="fr-BE" sz="1400" dirty="0" smtClean="0"/>
              <a:t>http</a:t>
            </a:r>
            <a:r>
              <a:rPr lang="fr-BE" sz="1400" dirty="0"/>
              <a:t>://</a:t>
            </a:r>
            <a:r>
              <a:rPr lang="fr-BE" sz="1400" dirty="0" smtClean="0"/>
              <a:t>www.fao.org)</a:t>
            </a:r>
          </a:p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Importance of silos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Food : conservation 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avoid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food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crisis</a:t>
            </a:r>
            <a:endParaRPr lang="fr-BE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Agriculture 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seeds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 conservation for future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years</a:t>
            </a:r>
            <a:endParaRPr lang="fr-BE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International </a:t>
            </a:r>
            <a:r>
              <a:rPr lang="fr-BE" dirty="0" err="1" smtClean="0">
                <a:solidFill>
                  <a:prstClr val="black"/>
                </a:solidFill>
              </a:rPr>
              <a:t>trade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endParaRPr lang="fr-BE" dirty="0">
              <a:solidFill>
                <a:prstClr val="black"/>
              </a:solidFill>
            </a:endParaRPr>
          </a:p>
          <a:p>
            <a:pPr marL="457200" lvl="1" indent="0">
              <a:buNone/>
              <a:defRPr/>
            </a:pPr>
            <a:endParaRPr lang="fr-BE" sz="1400" dirty="0">
              <a:solidFill>
                <a:prstClr val="black"/>
              </a:solidFill>
            </a:endParaRPr>
          </a:p>
        </p:txBody>
      </p:sp>
      <p:pic>
        <p:nvPicPr>
          <p:cNvPr id="15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les plus grands silos du mond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28" y="4316532"/>
            <a:ext cx="4808630" cy="19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griavis.com/documents/actualites/optimized/2017/04/2f4e0f0f9d437847c06b0a6b89c55f201295cc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25" y="380695"/>
            <a:ext cx="3515982" cy="42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4</a:t>
            </a:r>
            <a:endParaRPr lang="fr-BE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37391" y="4656642"/>
            <a:ext cx="33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World’s</a:t>
            </a:r>
            <a:r>
              <a:rPr lang="fr-BE" sz="1400" dirty="0" smtClean="0"/>
              <a:t> </a:t>
            </a:r>
            <a:r>
              <a:rPr lang="fr-BE" sz="1400" dirty="0" err="1" smtClean="0"/>
              <a:t>Highest</a:t>
            </a:r>
            <a:r>
              <a:rPr lang="fr-BE" sz="1400" dirty="0" smtClean="0"/>
              <a:t> silo (Zurich, TZ). </a:t>
            </a:r>
          </a:p>
          <a:p>
            <a:r>
              <a:rPr lang="fr-BE" sz="1400" dirty="0" err="1" smtClean="0"/>
              <a:t>Height</a:t>
            </a:r>
            <a:r>
              <a:rPr lang="fr-BE" sz="1400" dirty="0" smtClean="0"/>
              <a:t> : 118m, </a:t>
            </a:r>
            <a:r>
              <a:rPr lang="fr-BE" sz="1400" dirty="0" err="1"/>
              <a:t>C</a:t>
            </a:r>
            <a:r>
              <a:rPr lang="fr-BE" sz="1400" dirty="0" err="1" smtClean="0"/>
              <a:t>apacity</a:t>
            </a:r>
            <a:r>
              <a:rPr lang="fr-BE" sz="1400" dirty="0" smtClean="0"/>
              <a:t> : 60 000 tons.</a:t>
            </a:r>
            <a:r>
              <a:rPr lang="fr-BE" sz="1400" dirty="0"/>
              <a:t>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698544" y="6236724"/>
            <a:ext cx="33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World’s</a:t>
            </a:r>
            <a:r>
              <a:rPr lang="fr-BE" sz="1400" dirty="0" smtClean="0"/>
              <a:t> </a:t>
            </a:r>
            <a:r>
              <a:rPr lang="fr-BE" sz="1400" dirty="0" err="1" smtClean="0"/>
              <a:t>largest</a:t>
            </a:r>
            <a:r>
              <a:rPr lang="fr-BE" sz="1400" dirty="0" smtClean="0"/>
              <a:t> silo (Hutchinson, Kansas). </a:t>
            </a:r>
            <a:r>
              <a:rPr lang="fr-BE" sz="1400" dirty="0" err="1"/>
              <a:t>C</a:t>
            </a:r>
            <a:r>
              <a:rPr lang="fr-BE" sz="1400" dirty="0" err="1" smtClean="0"/>
              <a:t>apacity</a:t>
            </a:r>
            <a:r>
              <a:rPr lang="fr-BE" sz="1400" dirty="0" smtClean="0"/>
              <a:t> : 500 000 tons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308164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1. Grain </a:t>
            </a:r>
            <a:r>
              <a:rPr lang="fr-BE" dirty="0" err="1" smtClean="0">
                <a:solidFill>
                  <a:prstClr val="black"/>
                </a:solidFill>
              </a:rPr>
              <a:t>storage</a:t>
            </a:r>
            <a:r>
              <a:rPr lang="fr-BE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Grain </a:t>
            </a:r>
            <a:r>
              <a:rPr lang="fr-BE" dirty="0" err="1" smtClean="0">
                <a:solidFill>
                  <a:prstClr val="black"/>
                </a:solidFill>
              </a:rPr>
              <a:t>storage</a:t>
            </a:r>
            <a:r>
              <a:rPr lang="fr-BE" dirty="0" smtClean="0">
                <a:solidFill>
                  <a:prstClr val="black"/>
                </a:solidFill>
              </a:rPr>
              <a:t> issues :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Insects</a:t>
            </a:r>
            <a:r>
              <a:rPr lang="fr-BE" dirty="0" smtClean="0">
                <a:solidFill>
                  <a:prstClr val="black"/>
                </a:solidFill>
              </a:rPr>
              <a:t> : 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Eat</a:t>
            </a:r>
            <a:r>
              <a:rPr lang="fr-BE" dirty="0" smtClean="0">
                <a:solidFill>
                  <a:prstClr val="black"/>
                </a:solidFill>
              </a:rPr>
              <a:t> grains</a:t>
            </a: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</a:rPr>
              <a:t>Lay </a:t>
            </a:r>
            <a:r>
              <a:rPr lang="fr-BE" dirty="0" err="1" smtClean="0">
                <a:solidFill>
                  <a:prstClr val="black"/>
                </a:solidFill>
              </a:rPr>
              <a:t>eggs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Larvae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development</a:t>
            </a: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Up </a:t>
            </a:r>
            <a:r>
              <a:rPr lang="fr-BE" dirty="0">
                <a:solidFill>
                  <a:prstClr val="black"/>
                </a:solidFill>
              </a:rPr>
              <a:t>to 30% of </a:t>
            </a:r>
            <a:r>
              <a:rPr lang="fr-BE" dirty="0" err="1">
                <a:solidFill>
                  <a:prstClr val="black"/>
                </a:solidFill>
              </a:rPr>
              <a:t>loss</a:t>
            </a:r>
            <a:r>
              <a:rPr lang="fr-BE" dirty="0">
                <a:solidFill>
                  <a:prstClr val="black"/>
                </a:solidFill>
              </a:rPr>
              <a:t> in </a:t>
            </a:r>
            <a:r>
              <a:rPr lang="fr-BE" dirty="0" smtClean="0">
                <a:solidFill>
                  <a:prstClr val="black"/>
                </a:solidFill>
              </a:rPr>
              <a:t>silo</a:t>
            </a: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</a:rPr>
              <a:t>About 800 million tons a </a:t>
            </a:r>
            <a:r>
              <a:rPr lang="fr-BE" dirty="0" err="1" smtClean="0">
                <a:solidFill>
                  <a:prstClr val="black"/>
                </a:solidFill>
              </a:rPr>
              <a:t>year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endParaRPr lang="fr-BE" dirty="0">
              <a:solidFill>
                <a:prstClr val="black"/>
              </a:solidFill>
            </a:endParaRPr>
          </a:p>
          <a:p>
            <a:pPr marL="457200" lvl="1" indent="0">
              <a:buNone/>
              <a:defRPr/>
            </a:pPr>
            <a:endParaRPr lang="fr-BE" sz="14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646603" y="5084478"/>
            <a:ext cx="2121638" cy="1413449"/>
            <a:chOff x="9229949" y="746852"/>
            <a:chExt cx="2121638" cy="141344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29949" y="746852"/>
              <a:ext cx="1922444" cy="104411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9229949" y="1790969"/>
              <a:ext cx="2121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i="1" dirty="0" smtClean="0"/>
                <a:t>Sitophilus granarius</a:t>
              </a:r>
              <a:endParaRPr lang="fr-BE" i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780990" y="5070310"/>
            <a:ext cx="2282302" cy="1347095"/>
            <a:chOff x="9229949" y="2041990"/>
            <a:chExt cx="2282302" cy="134709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29949" y="2041990"/>
              <a:ext cx="1719248" cy="126204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9229949" y="3019753"/>
              <a:ext cx="2282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i="1" dirty="0" smtClean="0"/>
                <a:t>Rhyzopertha dominica</a:t>
              </a:r>
              <a:endParaRPr lang="fr-BE" i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993967" y="5084478"/>
            <a:ext cx="2724722" cy="1270014"/>
            <a:chOff x="9183995" y="3336510"/>
            <a:chExt cx="2724722" cy="127001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183995" y="3336510"/>
              <a:ext cx="1834182" cy="881149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9229948" y="4237192"/>
              <a:ext cx="2678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i="1" dirty="0" smtClean="0"/>
                <a:t>Oryzeaphilus surinamensis</a:t>
              </a:r>
              <a:endParaRPr lang="fr-BE" i="1" dirty="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292" y="432722"/>
            <a:ext cx="4814615" cy="3905833"/>
          </a:xfrm>
          <a:prstGeom prst="rect">
            <a:avLst/>
          </a:prstGeom>
        </p:spPr>
      </p:pic>
      <p:pic>
        <p:nvPicPr>
          <p:cNvPr id="15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5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59247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dirty="0" smtClean="0">
                <a:solidFill>
                  <a:prstClr val="black"/>
                </a:solidFill>
              </a:rPr>
              <a:t>2. </a:t>
            </a:r>
            <a:r>
              <a:rPr lang="fr-BE" dirty="0" err="1" smtClean="0">
                <a:solidFill>
                  <a:prstClr val="black"/>
                </a:solidFill>
              </a:rPr>
              <a:t>Current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solutions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err="1" smtClean="0">
                <a:solidFill>
                  <a:prstClr val="black"/>
                </a:solidFill>
              </a:rPr>
              <a:t>Synthetic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pesticids</a:t>
            </a:r>
            <a:endParaRPr lang="fr-BE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Ex: </a:t>
            </a:r>
            <a:r>
              <a:rPr lang="fr-BE" dirty="0" err="1" smtClean="0">
                <a:solidFill>
                  <a:prstClr val="black"/>
                </a:solidFill>
              </a:rPr>
              <a:t>Chlorpyrifos-methyl</a:t>
            </a:r>
            <a:r>
              <a:rPr lang="fr-BE" dirty="0" smtClean="0">
                <a:solidFill>
                  <a:prstClr val="black"/>
                </a:solidFill>
              </a:rPr>
              <a:t>, </a:t>
            </a:r>
            <a:r>
              <a:rPr lang="fr-BE" dirty="0" err="1" smtClean="0">
                <a:solidFill>
                  <a:prstClr val="black"/>
                </a:solidFill>
              </a:rPr>
              <a:t>Deltaméthrine</a:t>
            </a:r>
            <a:r>
              <a:rPr lang="fr-BE" dirty="0" smtClean="0">
                <a:solidFill>
                  <a:prstClr val="black"/>
                </a:solidFill>
              </a:rPr>
              <a:t>, Cyperméthrine, </a:t>
            </a:r>
            <a:r>
              <a:rPr lang="fr-BE" dirty="0" err="1" smtClean="0">
                <a:solidFill>
                  <a:prstClr val="black"/>
                </a:solidFill>
              </a:rPr>
              <a:t>Pirimiphos-methyl</a:t>
            </a:r>
            <a:r>
              <a:rPr lang="fr-BE" dirty="0" smtClean="0">
                <a:solidFill>
                  <a:prstClr val="black"/>
                </a:solidFill>
              </a:rPr>
              <a:t>, </a:t>
            </a:r>
            <a:r>
              <a:rPr lang="fr-BE" dirty="0" err="1" smtClean="0">
                <a:solidFill>
                  <a:prstClr val="black"/>
                </a:solidFill>
              </a:rPr>
              <a:t>pyrethroids</a:t>
            </a:r>
            <a:r>
              <a:rPr lang="fr-BE" dirty="0" smtClean="0">
                <a:solidFill>
                  <a:prstClr val="black"/>
                </a:solidFill>
              </a:rPr>
              <a:t>, …</a:t>
            </a:r>
          </a:p>
          <a:p>
            <a:pPr>
              <a:defRPr/>
            </a:pPr>
            <a:r>
              <a:rPr lang="fr-BE" dirty="0" err="1" smtClean="0">
                <a:solidFill>
                  <a:prstClr val="black"/>
                </a:solidFill>
              </a:rPr>
              <a:t>Consequences</a:t>
            </a:r>
            <a:endParaRPr lang="fr-BE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Effect</a:t>
            </a:r>
            <a:r>
              <a:rPr lang="fr-BE" dirty="0" smtClean="0">
                <a:solidFill>
                  <a:prstClr val="black"/>
                </a:solidFill>
              </a:rPr>
              <a:t> on non-</a:t>
            </a:r>
            <a:r>
              <a:rPr lang="fr-BE" dirty="0" err="1" smtClean="0">
                <a:solidFill>
                  <a:prstClr val="black"/>
                </a:solidFill>
              </a:rPr>
              <a:t>target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organism</a:t>
            </a:r>
            <a:r>
              <a:rPr lang="fr-BE" dirty="0" smtClean="0">
                <a:solidFill>
                  <a:prstClr val="black"/>
                </a:solidFill>
              </a:rPr>
              <a:t> &amp; </a:t>
            </a:r>
            <a:r>
              <a:rPr lang="fr-BE" dirty="0" err="1" smtClean="0">
                <a:solidFill>
                  <a:prstClr val="black"/>
                </a:solidFill>
              </a:rPr>
              <a:t>environment</a:t>
            </a:r>
            <a:endParaRPr lang="fr-BE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Presence</a:t>
            </a:r>
            <a:r>
              <a:rPr lang="fr-BE" dirty="0" smtClean="0">
                <a:solidFill>
                  <a:prstClr val="black"/>
                </a:solidFill>
              </a:rPr>
              <a:t> of </a:t>
            </a:r>
            <a:r>
              <a:rPr lang="fr-BE" dirty="0" err="1" smtClean="0">
                <a:solidFill>
                  <a:prstClr val="black"/>
                </a:solidFill>
              </a:rPr>
              <a:t>residues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Development</a:t>
            </a:r>
            <a:r>
              <a:rPr lang="fr-BE" dirty="0" smtClean="0">
                <a:solidFill>
                  <a:prstClr val="black"/>
                </a:solidFill>
              </a:rPr>
              <a:t> of </a:t>
            </a:r>
            <a:r>
              <a:rPr lang="fr-BE" dirty="0" err="1" smtClean="0">
                <a:solidFill>
                  <a:prstClr val="black"/>
                </a:solidFill>
              </a:rPr>
              <a:t>insect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resistances</a:t>
            </a:r>
            <a:endParaRPr lang="fr-BE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	</a:t>
            </a: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9" r="18256"/>
          <a:stretch/>
        </p:blipFill>
        <p:spPr>
          <a:xfrm>
            <a:off x="10468332" y="570195"/>
            <a:ext cx="1264913" cy="2019184"/>
          </a:xfrm>
          <a:prstGeom prst="rect">
            <a:avLst/>
          </a:prstGeom>
        </p:spPr>
      </p:pic>
      <p:pic>
        <p:nvPicPr>
          <p:cNvPr id="6" name="Picture 2" descr="RÃ©sultat de recherche d'images pour &quot;toxicitÃ©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84" y="231201"/>
            <a:ext cx="1703420" cy="17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47" y="4702280"/>
            <a:ext cx="1228759" cy="18829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272" y="3672349"/>
            <a:ext cx="1213956" cy="20540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601" y="4891555"/>
            <a:ext cx="1208853" cy="1690760"/>
          </a:xfrm>
          <a:prstGeom prst="rect">
            <a:avLst/>
          </a:prstGeom>
        </p:spPr>
      </p:pic>
      <p:pic>
        <p:nvPicPr>
          <p:cNvPr id="11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6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608094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3. Natural alternatives</a:t>
            </a:r>
            <a:endParaRPr lang="fr-B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Diatomateous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</a:t>
            </a: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Cuticle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drying</a:t>
            </a: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Vegetable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Ex: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Neem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Azadirachtin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>
              <a:defRPr/>
            </a:pP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Essential 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oils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EOs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lvl="1" indent="0">
              <a:buNone/>
              <a:defRPr/>
            </a:pP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918" y="456396"/>
            <a:ext cx="3452957" cy="15154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077" y="4667250"/>
            <a:ext cx="2330336" cy="17477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923" y="2393716"/>
            <a:ext cx="2117840" cy="2117840"/>
          </a:xfrm>
          <a:prstGeom prst="rect">
            <a:avLst/>
          </a:prstGeom>
        </p:spPr>
      </p:pic>
      <p:pic>
        <p:nvPicPr>
          <p:cNvPr id="12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7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95865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Introduction </a:t>
            </a: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17 500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aromatic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plant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species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3000 essential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300 essential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are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used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industry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fr-BE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Essential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extraction and distillation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Hydrodistillation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1"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Mechanical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process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(citrus)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Dry distillation for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woods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Solvent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extract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of plant </a:t>
            </a: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=</a:t>
            </a: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EO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2870" y="3542518"/>
            <a:ext cx="2274674" cy="29408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268" y="513679"/>
            <a:ext cx="2690151" cy="2690151"/>
          </a:xfrm>
          <a:prstGeom prst="rect">
            <a:avLst/>
          </a:prstGeom>
        </p:spPr>
      </p:pic>
      <p:pic>
        <p:nvPicPr>
          <p:cNvPr id="6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ier 6"/>
          <p:cNvSpPr/>
          <p:nvPr/>
        </p:nvSpPr>
        <p:spPr>
          <a:xfrm>
            <a:off x="4669104" y="5096696"/>
            <a:ext cx="184619" cy="811559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8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24719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Composition</a:t>
            </a: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Volatile components :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terpenes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benzene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derivatives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hydrocarbons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other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various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compounds.</a:t>
            </a: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90% of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monoterpenoids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1">
              <a:defRPr/>
            </a:pP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Essential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=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blend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of compounds</a:t>
            </a:r>
          </a:p>
          <a:p>
            <a:pPr lvl="2">
              <a:defRPr/>
            </a:pPr>
            <a:r>
              <a:rPr lang="fr-BE" dirty="0">
                <a:solidFill>
                  <a:prstClr val="black"/>
                </a:solidFill>
              </a:rPr>
              <a:t>Major compound(s) 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main impact or not ?</a:t>
            </a:r>
            <a:endParaRPr lang="fr-BE" dirty="0" smtClean="0">
              <a:solidFill>
                <a:prstClr val="black"/>
              </a:solidFill>
            </a:endParaRPr>
          </a:p>
          <a:p>
            <a:pPr lvl="3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Synergic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effect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or </a:t>
            </a:r>
            <a:r>
              <a:rPr lang="fr-BE" dirty="0" err="1" smtClean="0">
                <a:solidFill>
                  <a:prstClr val="black"/>
                </a:solidFill>
              </a:rPr>
              <a:t>antagonist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effect</a:t>
            </a:r>
            <a:r>
              <a:rPr lang="fr-BE" dirty="0" smtClean="0">
                <a:solidFill>
                  <a:prstClr val="black"/>
                </a:solidFill>
              </a:rPr>
              <a:t> ?</a:t>
            </a: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Variation in composition  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Season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, location, part of the plant 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chemotype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61686" t="5074" r="28458" b="72628"/>
          <a:stretch/>
        </p:blipFill>
        <p:spPr>
          <a:xfrm>
            <a:off x="8248834" y="2639745"/>
            <a:ext cx="790575" cy="12668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71304" t="5074" r="17891" b="72628"/>
          <a:stretch/>
        </p:blipFill>
        <p:spPr>
          <a:xfrm>
            <a:off x="10258544" y="4151072"/>
            <a:ext cx="866776" cy="1266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9357" t="5074" r="48690" b="72628"/>
          <a:stretch/>
        </p:blipFill>
        <p:spPr>
          <a:xfrm>
            <a:off x="9505588" y="1372921"/>
            <a:ext cx="958832" cy="12668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50881" t="5074" r="38076" b="72628"/>
          <a:stretch/>
        </p:blipFill>
        <p:spPr>
          <a:xfrm>
            <a:off x="10691932" y="2702196"/>
            <a:ext cx="885826" cy="12668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81872" t="4404" r="7323" b="73298"/>
          <a:stretch/>
        </p:blipFill>
        <p:spPr>
          <a:xfrm>
            <a:off x="8826344" y="4151072"/>
            <a:ext cx="866776" cy="1266825"/>
          </a:xfrm>
          <a:prstGeom prst="rect">
            <a:avLst/>
          </a:prstGeom>
        </p:spPr>
      </p:pic>
      <p:pic>
        <p:nvPicPr>
          <p:cNvPr id="10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9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9651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23535</TotalTime>
  <Words>714</Words>
  <Application>Microsoft Office PowerPoint</Application>
  <PresentationFormat>Grand écran</PresentationFormat>
  <Paragraphs>205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Book Antiqua</vt:lpstr>
      <vt:lpstr>Calibri</vt:lpstr>
      <vt:lpstr>Calibri Light</vt:lpstr>
      <vt:lpstr>Frutiger 75 Black</vt:lpstr>
      <vt:lpstr>Gill Sans</vt:lpstr>
      <vt:lpstr>Wingdings</vt:lpstr>
      <vt:lpstr>ヒラギノ角ゴ ProN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oilprotect</dc:creator>
  <cp:lastModifiedBy>oilprotect</cp:lastModifiedBy>
  <cp:revision>367</cp:revision>
  <dcterms:created xsi:type="dcterms:W3CDTF">2019-09-23T09:21:02Z</dcterms:created>
  <dcterms:modified xsi:type="dcterms:W3CDTF">2019-10-21T07:09:45Z</dcterms:modified>
</cp:coreProperties>
</file>