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5" r:id="rId3"/>
    <p:sldId id="309" r:id="rId4"/>
    <p:sldId id="311" r:id="rId5"/>
    <p:sldId id="310" r:id="rId6"/>
    <p:sldId id="312" r:id="rId7"/>
    <p:sldId id="257" r:id="rId8"/>
    <p:sldId id="313" r:id="rId9"/>
    <p:sldId id="314" r:id="rId10"/>
    <p:sldId id="315" r:id="rId11"/>
    <p:sldId id="320" r:id="rId12"/>
    <p:sldId id="317" r:id="rId13"/>
    <p:sldId id="318" r:id="rId14"/>
    <p:sldId id="319" r:id="rId15"/>
    <p:sldId id="316"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20906938-26B6-344C-B8B8-1D9419F32D21}" type="datetimeFigureOut">
              <a:rPr lang="fr-FR" smtClean="0"/>
              <a:t>17/10/2019</a:t>
            </a:fld>
            <a:endParaRPr lang="fr-F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fr-F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8A4E5899-AC7A-284A-86E8-83025B918425}" type="slidenum">
              <a:rPr lang="fr-FR" smtClean="0"/>
              <a:t>‹N°›</a:t>
            </a:fld>
            <a:endParaRPr lang="fr-FR"/>
          </a:p>
        </p:txBody>
      </p:sp>
    </p:spTree>
    <p:extLst>
      <p:ext uri="{BB962C8B-B14F-4D97-AF65-F5344CB8AC3E}">
        <p14:creationId xmlns:p14="http://schemas.microsoft.com/office/powerpoint/2010/main" val="43150808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20906938-26B6-344C-B8B8-1D9419F32D21}" type="datetimeFigureOut">
              <a:rPr lang="fr-FR" smtClean="0"/>
              <a:t>17/10/2019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269910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20906938-26B6-344C-B8B8-1D9419F32D21}" type="datetimeFigureOut">
              <a:rPr lang="fr-FR" smtClean="0"/>
              <a:t>17/10/2019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423157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20906938-26B6-344C-B8B8-1D9419F32D21}" type="datetimeFigureOut">
              <a:rPr lang="fr-FR" smtClean="0"/>
              <a:t>17/10/2019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86479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20906938-26B6-344C-B8B8-1D9419F32D21}" type="datetimeFigureOut">
              <a:rPr lang="fr-FR" smtClean="0"/>
              <a:t>17/10/2019</a:t>
            </a:fld>
            <a:endParaRPr lang="fr-F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fr-FR"/>
          </a:p>
        </p:txBody>
      </p:sp>
      <p:sp>
        <p:nvSpPr>
          <p:cNvPr id="6" name="Slide Number Placeholder 5"/>
          <p:cNvSpPr>
            <a:spLocks noGrp="1"/>
          </p:cNvSpPr>
          <p:nvPr>
            <p:ph type="sldNum" sz="quarter" idx="12"/>
          </p:nvPr>
        </p:nvSpPr>
        <p:spPr>
          <a:xfrm>
            <a:off x="8604504" y="5211060"/>
            <a:ext cx="2112264" cy="228600"/>
          </a:xfrm>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33041571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20906938-26B6-344C-B8B8-1D9419F32D21}" type="datetimeFigureOut">
              <a:rPr lang="fr-FR" smtClean="0"/>
              <a:t>17/10/2019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395791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20906938-26B6-344C-B8B8-1D9419F32D21}" type="datetimeFigureOut">
              <a:rPr lang="fr-FR" smtClean="0"/>
              <a:t>17/10/2019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407747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0906938-26B6-344C-B8B8-1D9419F32D21}" type="datetimeFigureOut">
              <a:rPr lang="fr-FR" smtClean="0"/>
              <a:t>17/10/2019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44520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06938-26B6-344C-B8B8-1D9419F32D21}" type="datetimeFigureOut">
              <a:rPr lang="fr-FR" smtClean="0"/>
              <a:t>17/10/2019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A4E5899-AC7A-284A-86E8-83025B918425}" type="slidenum">
              <a:rPr lang="fr-FR" smtClean="0"/>
              <a:t>‹N°›</a:t>
            </a:fld>
            <a:endParaRPr lang="fr-FR"/>
          </a:p>
        </p:txBody>
      </p:sp>
    </p:spTree>
    <p:extLst>
      <p:ext uri="{BB962C8B-B14F-4D97-AF65-F5344CB8AC3E}">
        <p14:creationId xmlns:p14="http://schemas.microsoft.com/office/powerpoint/2010/main" val="241184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20906938-26B6-344C-B8B8-1D9419F32D21}" type="datetimeFigureOut">
              <a:rPr lang="fr-FR" smtClean="0"/>
              <a:t>17/10/2019</a:t>
            </a:fld>
            <a:endParaRPr lang="fr-FR"/>
          </a:p>
        </p:txBody>
      </p:sp>
      <p:sp>
        <p:nvSpPr>
          <p:cNvPr id="9" name="Footer Placeholder 8"/>
          <p:cNvSpPr>
            <a:spLocks noGrp="1"/>
          </p:cNvSpPr>
          <p:nvPr>
            <p:ph type="ftr" sz="quarter" idx="11"/>
          </p:nvPr>
        </p:nvSpPr>
        <p:spPr/>
        <p:txBody>
          <a:bodyPr/>
          <a:lstStyle>
            <a:lvl1pPr algn="r">
              <a:defRPr/>
            </a:lvl1pPr>
          </a:lstStyle>
          <a:p>
            <a:endParaRPr lang="fr-F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8A4E5899-AC7A-284A-86E8-83025B918425}" type="slidenum">
              <a:rPr lang="fr-FR" smtClean="0"/>
              <a:t>‹N°›</a:t>
            </a:fld>
            <a:endParaRPr lang="fr-F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039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20906938-26B6-344C-B8B8-1D9419F32D21}" type="datetimeFigureOut">
              <a:rPr lang="fr-FR" smtClean="0"/>
              <a:t>17/10/2019</a:t>
            </a:fld>
            <a:endParaRPr lang="fr-F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fr-F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8A4E5899-AC7A-284A-86E8-83025B918425}" type="slidenum">
              <a:rPr lang="fr-FR" smtClean="0"/>
              <a:t>‹N°›</a:t>
            </a:fld>
            <a:endParaRPr lang="fr-F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392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20906938-26B6-344C-B8B8-1D9419F32D21}" type="datetimeFigureOut">
              <a:rPr lang="fr-FR" smtClean="0"/>
              <a:t>17/10/2019</a:t>
            </a:fld>
            <a:endParaRPr lang="fr-F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fr-F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8A4E5899-AC7A-284A-86E8-83025B918425}" type="slidenum">
              <a:rPr lang="fr-FR" smtClean="0"/>
              <a:t>‹N°›</a:t>
            </a:fld>
            <a:endParaRPr lang="fr-FR"/>
          </a:p>
        </p:txBody>
      </p:sp>
    </p:spTree>
    <p:extLst>
      <p:ext uri="{BB962C8B-B14F-4D97-AF65-F5344CB8AC3E}">
        <p14:creationId xmlns:p14="http://schemas.microsoft.com/office/powerpoint/2010/main" val="3795481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0A4AD-B0EB-E049-B970-8DF5E106AC03}"/>
              </a:ext>
            </a:extLst>
          </p:cNvPr>
          <p:cNvSpPr>
            <a:spLocks noGrp="1"/>
          </p:cNvSpPr>
          <p:nvPr>
            <p:ph type="ctrTitle"/>
          </p:nvPr>
        </p:nvSpPr>
        <p:spPr/>
        <p:txBody>
          <a:bodyPr/>
          <a:lstStyle/>
          <a:p>
            <a:r>
              <a:rPr lang="fr-FR" dirty="0"/>
              <a:t>Hans </a:t>
            </a:r>
            <a:r>
              <a:rPr lang="fr-FR" dirty="0" err="1"/>
              <a:t>Ankum</a:t>
            </a:r>
            <a:r>
              <a:rPr lang="fr-FR" dirty="0"/>
              <a:t> and the </a:t>
            </a:r>
            <a:r>
              <a:rPr lang="fr-FR" dirty="0" err="1"/>
              <a:t>sihda</a:t>
            </a:r>
            <a:endParaRPr lang="fr-FR" dirty="0"/>
          </a:p>
        </p:txBody>
      </p:sp>
      <p:sp>
        <p:nvSpPr>
          <p:cNvPr id="3" name="Sous-titre 2">
            <a:extLst>
              <a:ext uri="{FF2B5EF4-FFF2-40B4-BE49-F238E27FC236}">
                <a16:creationId xmlns:a16="http://schemas.microsoft.com/office/drawing/2014/main" id="{A298EF05-98A0-6F4E-9FB1-353CD0CDE996}"/>
              </a:ext>
            </a:extLst>
          </p:cNvPr>
          <p:cNvSpPr>
            <a:spLocks noGrp="1"/>
          </p:cNvSpPr>
          <p:nvPr>
            <p:ph type="subTitle" idx="1"/>
          </p:nvPr>
        </p:nvSpPr>
        <p:spPr/>
        <p:txBody>
          <a:bodyPr/>
          <a:lstStyle/>
          <a:p>
            <a:r>
              <a:rPr lang="fr-FR" dirty="0"/>
              <a:t>Jean-François </a:t>
            </a:r>
            <a:r>
              <a:rPr lang="fr-FR" dirty="0" err="1"/>
              <a:t>Gerkens</a:t>
            </a:r>
            <a:r>
              <a:rPr lang="fr-FR" dirty="0"/>
              <a:t> (</a:t>
            </a:r>
            <a:r>
              <a:rPr lang="fr-FR" dirty="0" err="1"/>
              <a:t>University</a:t>
            </a:r>
            <a:r>
              <a:rPr lang="fr-FR" dirty="0"/>
              <a:t> of Liège)</a:t>
            </a:r>
          </a:p>
        </p:txBody>
      </p:sp>
      <p:pic>
        <p:nvPicPr>
          <p:cNvPr id="5" name="Image 4">
            <a:extLst>
              <a:ext uri="{FF2B5EF4-FFF2-40B4-BE49-F238E27FC236}">
                <a16:creationId xmlns:a16="http://schemas.microsoft.com/office/drawing/2014/main" id="{A1B19AB0-8EEE-4441-B42E-402E1F583E60}"/>
              </a:ext>
            </a:extLst>
          </p:cNvPr>
          <p:cNvPicPr>
            <a:picLocks noChangeAspect="1"/>
          </p:cNvPicPr>
          <p:nvPr/>
        </p:nvPicPr>
        <p:blipFill>
          <a:blip r:embed="rId2"/>
          <a:stretch>
            <a:fillRect/>
          </a:stretch>
        </p:blipFill>
        <p:spPr>
          <a:xfrm>
            <a:off x="5268639" y="0"/>
            <a:ext cx="1654723" cy="2238743"/>
          </a:xfrm>
          <a:prstGeom prst="rect">
            <a:avLst/>
          </a:prstGeom>
        </p:spPr>
      </p:pic>
    </p:spTree>
    <p:extLst>
      <p:ext uri="{BB962C8B-B14F-4D97-AF65-F5344CB8AC3E}">
        <p14:creationId xmlns:p14="http://schemas.microsoft.com/office/powerpoint/2010/main" val="392165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8AE5-5B24-BB43-A793-9642D6A79634}"/>
              </a:ext>
            </a:extLst>
          </p:cNvPr>
          <p:cNvSpPr>
            <a:spLocks noGrp="1"/>
          </p:cNvSpPr>
          <p:nvPr>
            <p:ph type="title"/>
          </p:nvPr>
        </p:nvSpPr>
        <p:spPr/>
        <p:txBody>
          <a:bodyPr>
            <a:normAutofit fontScale="90000"/>
          </a:bodyPr>
          <a:lstStyle/>
          <a:p>
            <a:r>
              <a:rPr lang="fr-FR" dirty="0"/>
              <a:t>Hans </a:t>
            </a:r>
            <a:r>
              <a:rPr lang="fr-FR" dirty="0" err="1"/>
              <a:t>Ankum’s</a:t>
            </a:r>
            <a:r>
              <a:rPr lang="fr-FR" dirty="0"/>
              <a:t> position in the SIHDA</a:t>
            </a:r>
          </a:p>
        </p:txBody>
      </p:sp>
      <p:pic>
        <p:nvPicPr>
          <p:cNvPr id="4" name="Espace réservé du contenu 7" descr="_SAV1627.JPG">
            <a:extLst>
              <a:ext uri="{FF2B5EF4-FFF2-40B4-BE49-F238E27FC236}">
                <a16:creationId xmlns:a16="http://schemas.microsoft.com/office/drawing/2014/main" id="{509FAF71-EC79-7B4B-B082-62B96A3EFD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87" r="-3987"/>
          <a:stretch>
            <a:fillRect/>
          </a:stretch>
        </p:blipFill>
        <p:spPr>
          <a:xfrm>
            <a:off x="2275022" y="1818289"/>
            <a:ext cx="7641955" cy="4582510"/>
          </a:xfrm>
        </p:spPr>
      </p:pic>
      <p:sp>
        <p:nvSpPr>
          <p:cNvPr id="5" name="ZoneTexte 4">
            <a:extLst>
              <a:ext uri="{FF2B5EF4-FFF2-40B4-BE49-F238E27FC236}">
                <a16:creationId xmlns:a16="http://schemas.microsoft.com/office/drawing/2014/main" id="{458A9E8A-32CE-6940-B5FC-9E90F9C52E58}"/>
              </a:ext>
            </a:extLst>
          </p:cNvPr>
          <p:cNvSpPr txBox="1"/>
          <p:nvPr/>
        </p:nvSpPr>
        <p:spPr>
          <a:xfrm>
            <a:off x="4340771" y="6400799"/>
            <a:ext cx="3510455" cy="378372"/>
          </a:xfrm>
          <a:prstGeom prst="rect">
            <a:avLst/>
          </a:prstGeom>
          <a:noFill/>
        </p:spPr>
        <p:txBody>
          <a:bodyPr wrap="square" rtlCol="0">
            <a:spAutoFit/>
          </a:bodyPr>
          <a:lstStyle/>
          <a:p>
            <a:pPr algn="ctr"/>
            <a:r>
              <a:rPr lang="fr-FR" dirty="0"/>
              <a:t>SIHDA Kavala 2009</a:t>
            </a:r>
          </a:p>
        </p:txBody>
      </p:sp>
    </p:spTree>
    <p:extLst>
      <p:ext uri="{BB962C8B-B14F-4D97-AF65-F5344CB8AC3E}">
        <p14:creationId xmlns:p14="http://schemas.microsoft.com/office/powerpoint/2010/main" val="241019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215666F9-05CD-CC40-BAF4-A63B42E98E14}"/>
              </a:ext>
            </a:extLst>
          </p:cNvPr>
          <p:cNvSpPr>
            <a:spLocks noGrp="1"/>
          </p:cNvSpPr>
          <p:nvPr>
            <p:ph type="title"/>
          </p:nvPr>
        </p:nvSpPr>
        <p:spPr>
          <a:xfrm>
            <a:off x="183931" y="-152399"/>
            <a:ext cx="10058400" cy="1371600"/>
          </a:xfrm>
        </p:spPr>
        <p:txBody>
          <a:bodyPr/>
          <a:lstStyle/>
          <a:p>
            <a:r>
              <a:rPr lang="fr-FR" altLang="fr-FR" dirty="0">
                <a:ea typeface="ＭＳ Ｐゴシック" panose="020B0600070205080204" pitchFamily="34" charset="-128"/>
              </a:rPr>
              <a:t>International sessions</a:t>
            </a:r>
          </a:p>
        </p:txBody>
      </p:sp>
      <p:sp>
        <p:nvSpPr>
          <p:cNvPr id="38915" name="Espace réservé du contenu 2">
            <a:extLst>
              <a:ext uri="{FF2B5EF4-FFF2-40B4-BE49-F238E27FC236}">
                <a16:creationId xmlns:a16="http://schemas.microsoft.com/office/drawing/2014/main" id="{54C2335C-0F3E-8445-A116-CEFF8671421A}"/>
              </a:ext>
            </a:extLst>
          </p:cNvPr>
          <p:cNvSpPr>
            <a:spLocks noGrp="1"/>
          </p:cNvSpPr>
          <p:nvPr>
            <p:ph sz="quarter" idx="1"/>
          </p:nvPr>
        </p:nvSpPr>
        <p:spPr>
          <a:xfrm>
            <a:off x="480191" y="903891"/>
            <a:ext cx="9662292" cy="5759668"/>
          </a:xfrm>
        </p:spPr>
        <p:txBody>
          <a:bodyPr>
            <a:normAutofit/>
          </a:bodyPr>
          <a:lstStyle/>
          <a:p>
            <a:r>
              <a:rPr lang="fr-FR" altLang="fr-FR" sz="2400" dirty="0">
                <a:ea typeface="ＭＳ Ｐゴシック" panose="020B0600070205080204" pitchFamily="34" charset="-128"/>
              </a:rPr>
              <a:t>1986: XL. Stockholm</a:t>
            </a:r>
          </a:p>
          <a:p>
            <a:r>
              <a:rPr lang="fr-FR" altLang="fr-FR" sz="2400" dirty="0">
                <a:ea typeface="ＭＳ Ｐゴシック" panose="020B0600070205080204" pitchFamily="34" charset="-128"/>
              </a:rPr>
              <a:t>1987: XLI. San </a:t>
            </a:r>
            <a:r>
              <a:rPr lang="fr-FR" altLang="fr-FR" sz="2400" dirty="0" err="1">
                <a:ea typeface="ＭＳ Ｐゴシック" panose="020B0600070205080204" pitchFamily="34" charset="-128"/>
              </a:rPr>
              <a:t>Sebastian</a:t>
            </a:r>
            <a:endParaRPr lang="fr-FR" altLang="fr-FR" sz="2400" dirty="0">
              <a:ea typeface="ＭＳ Ｐゴシック" panose="020B0600070205080204" pitchFamily="34" charset="-128"/>
            </a:endParaRPr>
          </a:p>
          <a:p>
            <a:r>
              <a:rPr lang="fr-FR" altLang="fr-FR" sz="2400" dirty="0">
                <a:ea typeface="ＭＳ Ｐゴシック" panose="020B0600070205080204" pitchFamily="34" charset="-128"/>
              </a:rPr>
              <a:t>1988: XLII.  Salzburg </a:t>
            </a:r>
          </a:p>
          <a:p>
            <a:r>
              <a:rPr lang="fr-FR" altLang="fr-FR" sz="2400" dirty="0">
                <a:ea typeface="ＭＳ Ｐゴシック" panose="020B0600070205080204" pitchFamily="34" charset="-128"/>
              </a:rPr>
              <a:t>1989:  XLIII.  Ferrara-</a:t>
            </a:r>
            <a:r>
              <a:rPr lang="fr-FR" altLang="fr-FR" sz="2400" dirty="0" err="1">
                <a:ea typeface="ＭＳ Ｐゴシック" panose="020B0600070205080204" pitchFamily="34" charset="-128"/>
              </a:rPr>
              <a:t>Padova</a:t>
            </a:r>
            <a:r>
              <a:rPr lang="fr-FR" altLang="fr-FR" sz="2400" dirty="0">
                <a:ea typeface="ＭＳ Ｐゴシック" panose="020B0600070205080204" pitchFamily="34" charset="-128"/>
              </a:rPr>
              <a:t>-</a:t>
            </a:r>
            <a:r>
              <a:rPr lang="fr-FR" altLang="fr-FR" sz="2400" dirty="0" err="1">
                <a:ea typeface="ＭＳ Ｐゴシック" panose="020B0600070205080204" pitchFamily="34" charset="-128"/>
              </a:rPr>
              <a:t>Modena</a:t>
            </a:r>
            <a:endParaRPr lang="fr-FR" altLang="fr-FR" sz="2400" dirty="0">
              <a:ea typeface="ＭＳ Ｐゴシック" panose="020B0600070205080204" pitchFamily="34" charset="-128"/>
            </a:endParaRPr>
          </a:p>
          <a:p>
            <a:r>
              <a:rPr lang="fr-FR" altLang="fr-FR" sz="2400" dirty="0">
                <a:ea typeface="ＭＳ Ｐゴシック" panose="020B0600070205080204" pitchFamily="34" charset="-128"/>
              </a:rPr>
              <a:t>1990:  XLIV. Sevilla</a:t>
            </a:r>
          </a:p>
          <a:p>
            <a:r>
              <a:rPr lang="fr-FR" altLang="fr-FR" sz="2400" dirty="0">
                <a:ea typeface="ＭＳ Ｐゴシック" panose="020B0600070205080204" pitchFamily="34" charset="-128"/>
              </a:rPr>
              <a:t>1991:  XLV. Miskolc</a:t>
            </a:r>
          </a:p>
          <a:p>
            <a:r>
              <a:rPr lang="fr-FR" altLang="fr-FR" sz="2400" dirty="0">
                <a:ea typeface="ＭＳ Ｐゴシック" panose="020B0600070205080204" pitchFamily="34" charset="-128"/>
              </a:rPr>
              <a:t>1992:  XLVI: Amsterdam</a:t>
            </a:r>
          </a:p>
          <a:p>
            <a:r>
              <a:rPr lang="fr-FR" altLang="fr-FR" sz="2400" dirty="0">
                <a:ea typeface="ＭＳ Ｐゴシック" panose="020B0600070205080204" pitchFamily="34" charset="-128"/>
              </a:rPr>
              <a:t>1993:  XLVII. Oxford </a:t>
            </a:r>
          </a:p>
          <a:p>
            <a:r>
              <a:rPr lang="fr-FR" altLang="fr-FR" sz="2400" dirty="0">
                <a:ea typeface="ＭＳ Ｐゴシック" panose="020B0600070205080204" pitchFamily="34" charset="-128"/>
              </a:rPr>
              <a:t>1994: XLVIII. Vienna </a:t>
            </a:r>
          </a:p>
          <a:p>
            <a:r>
              <a:rPr lang="fr-FR" altLang="fr-FR" sz="2400" dirty="0">
                <a:ea typeface="ＭＳ Ｐゴシック" panose="020B0600070205080204" pitchFamily="34" charset="-128"/>
              </a:rPr>
              <a:t>1995: IL. New </a:t>
            </a:r>
            <a:r>
              <a:rPr lang="fr-FR" altLang="fr-FR" sz="2400" dirty="0" err="1">
                <a:ea typeface="ＭＳ Ｐゴシック" panose="020B0600070205080204" pitchFamily="34" charset="-128"/>
              </a:rPr>
              <a:t>Orleans</a:t>
            </a:r>
            <a:endParaRPr lang="fr-FR" altLang="fr-FR" sz="2400" dirty="0">
              <a:ea typeface="ＭＳ Ｐゴシック" panose="020B0600070205080204" pitchFamily="34" charset="-128"/>
            </a:endParaRPr>
          </a:p>
          <a:p>
            <a:r>
              <a:rPr lang="fr-FR" altLang="fr-FR" sz="2400" dirty="0">
                <a:ea typeface="ＭＳ Ｐゴシック" panose="020B0600070205080204" pitchFamily="34" charset="-128"/>
              </a:rPr>
              <a:t>1996: L. Brussels</a:t>
            </a:r>
          </a:p>
        </p:txBody>
      </p:sp>
    </p:spTree>
    <p:extLst>
      <p:ext uri="{BB962C8B-B14F-4D97-AF65-F5344CB8AC3E}">
        <p14:creationId xmlns:p14="http://schemas.microsoft.com/office/powerpoint/2010/main" val="173256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8AE5-5B24-BB43-A793-9642D6A79634}"/>
              </a:ext>
            </a:extLst>
          </p:cNvPr>
          <p:cNvSpPr>
            <a:spLocks noGrp="1"/>
          </p:cNvSpPr>
          <p:nvPr>
            <p:ph type="title"/>
          </p:nvPr>
        </p:nvSpPr>
        <p:spPr/>
        <p:txBody>
          <a:bodyPr>
            <a:normAutofit fontScale="90000"/>
          </a:bodyPr>
          <a:lstStyle/>
          <a:p>
            <a:r>
              <a:rPr lang="fr-FR" dirty="0"/>
              <a:t>Hans </a:t>
            </a:r>
            <a:r>
              <a:rPr lang="fr-FR" dirty="0" err="1"/>
              <a:t>Ankum’s</a:t>
            </a:r>
            <a:r>
              <a:rPr lang="fr-FR" dirty="0"/>
              <a:t> interventions to </a:t>
            </a:r>
            <a:r>
              <a:rPr lang="fr-FR" dirty="0" err="1"/>
              <a:t>improve</a:t>
            </a:r>
            <a:r>
              <a:rPr lang="fr-FR" dirty="0"/>
              <a:t> the </a:t>
            </a:r>
            <a:r>
              <a:rPr lang="fr-FR" dirty="0" err="1"/>
              <a:t>quality</a:t>
            </a:r>
            <a:r>
              <a:rPr lang="fr-FR" dirty="0"/>
              <a:t> of the </a:t>
            </a:r>
            <a:r>
              <a:rPr lang="fr-FR" dirty="0" err="1"/>
              <a:t>papers</a:t>
            </a:r>
            <a:endParaRPr lang="fr-FR" dirty="0"/>
          </a:p>
        </p:txBody>
      </p:sp>
      <p:pic>
        <p:nvPicPr>
          <p:cNvPr id="7" name="Espace réservé du contenu 6">
            <a:extLst>
              <a:ext uri="{FF2B5EF4-FFF2-40B4-BE49-F238E27FC236}">
                <a16:creationId xmlns:a16="http://schemas.microsoft.com/office/drawing/2014/main" id="{F7614617-E306-0B48-A8BB-71083C93C379}"/>
              </a:ext>
            </a:extLst>
          </p:cNvPr>
          <p:cNvPicPr>
            <a:picLocks noGrp="1" noChangeAspect="1"/>
          </p:cNvPicPr>
          <p:nvPr>
            <p:ph idx="1"/>
          </p:nvPr>
        </p:nvPicPr>
        <p:blipFill>
          <a:blip r:embed="rId2"/>
          <a:stretch>
            <a:fillRect/>
          </a:stretch>
        </p:blipFill>
        <p:spPr>
          <a:xfrm>
            <a:off x="3374128" y="2103438"/>
            <a:ext cx="5443744" cy="3932237"/>
          </a:xfrm>
        </p:spPr>
      </p:pic>
      <p:sp>
        <p:nvSpPr>
          <p:cNvPr id="8" name="ZoneTexte 7">
            <a:extLst>
              <a:ext uri="{FF2B5EF4-FFF2-40B4-BE49-F238E27FC236}">
                <a16:creationId xmlns:a16="http://schemas.microsoft.com/office/drawing/2014/main" id="{A0B8B048-9294-DD48-84F2-34A48AFCC79B}"/>
              </a:ext>
            </a:extLst>
          </p:cNvPr>
          <p:cNvSpPr txBox="1"/>
          <p:nvPr/>
        </p:nvSpPr>
        <p:spPr>
          <a:xfrm>
            <a:off x="4298731" y="6127531"/>
            <a:ext cx="3510455" cy="378372"/>
          </a:xfrm>
          <a:prstGeom prst="rect">
            <a:avLst/>
          </a:prstGeom>
          <a:noFill/>
        </p:spPr>
        <p:txBody>
          <a:bodyPr wrap="square" rtlCol="0">
            <a:spAutoFit/>
          </a:bodyPr>
          <a:lstStyle/>
          <a:p>
            <a:pPr algn="ctr"/>
            <a:r>
              <a:rPr lang="fr-FR" dirty="0"/>
              <a:t>SIHDA Kavala 2009</a:t>
            </a:r>
          </a:p>
        </p:txBody>
      </p:sp>
    </p:spTree>
    <p:extLst>
      <p:ext uri="{BB962C8B-B14F-4D97-AF65-F5344CB8AC3E}">
        <p14:creationId xmlns:p14="http://schemas.microsoft.com/office/powerpoint/2010/main" val="385992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8AE5-5B24-BB43-A793-9642D6A79634}"/>
              </a:ext>
            </a:extLst>
          </p:cNvPr>
          <p:cNvSpPr>
            <a:spLocks noGrp="1"/>
          </p:cNvSpPr>
          <p:nvPr>
            <p:ph type="title"/>
          </p:nvPr>
        </p:nvSpPr>
        <p:spPr/>
        <p:txBody>
          <a:bodyPr>
            <a:normAutofit fontScale="90000"/>
          </a:bodyPr>
          <a:lstStyle/>
          <a:p>
            <a:r>
              <a:rPr lang="fr-FR" dirty="0"/>
              <a:t>Hans </a:t>
            </a:r>
            <a:r>
              <a:rPr lang="fr-FR" dirty="0" err="1"/>
              <a:t>Ankum</a:t>
            </a:r>
            <a:r>
              <a:rPr lang="fr-FR" dirty="0"/>
              <a:t> and the extension of the SIHDA</a:t>
            </a:r>
          </a:p>
        </p:txBody>
      </p:sp>
      <p:pic>
        <p:nvPicPr>
          <p:cNvPr id="6" name="Espace réservé du contenu 5">
            <a:extLst>
              <a:ext uri="{FF2B5EF4-FFF2-40B4-BE49-F238E27FC236}">
                <a16:creationId xmlns:a16="http://schemas.microsoft.com/office/drawing/2014/main" id="{46AF7D18-4767-2344-88D7-69BB2E56B906}"/>
              </a:ext>
            </a:extLst>
          </p:cNvPr>
          <p:cNvPicPr>
            <a:picLocks noGrp="1" noChangeAspect="1"/>
          </p:cNvPicPr>
          <p:nvPr>
            <p:ph idx="1"/>
          </p:nvPr>
        </p:nvPicPr>
        <p:blipFill>
          <a:blip r:embed="rId2"/>
          <a:stretch>
            <a:fillRect/>
          </a:stretch>
        </p:blipFill>
        <p:spPr>
          <a:xfrm>
            <a:off x="3330693" y="2103438"/>
            <a:ext cx="5530613" cy="3932237"/>
          </a:xfrm>
        </p:spPr>
      </p:pic>
      <p:sp>
        <p:nvSpPr>
          <p:cNvPr id="8" name="ZoneTexte 7">
            <a:extLst>
              <a:ext uri="{FF2B5EF4-FFF2-40B4-BE49-F238E27FC236}">
                <a16:creationId xmlns:a16="http://schemas.microsoft.com/office/drawing/2014/main" id="{DA761A69-8CE6-754F-B218-93739B08D160}"/>
              </a:ext>
            </a:extLst>
          </p:cNvPr>
          <p:cNvSpPr txBox="1"/>
          <p:nvPr/>
        </p:nvSpPr>
        <p:spPr>
          <a:xfrm>
            <a:off x="4298731" y="6127531"/>
            <a:ext cx="3510455" cy="378372"/>
          </a:xfrm>
          <a:prstGeom prst="rect">
            <a:avLst/>
          </a:prstGeom>
          <a:noFill/>
        </p:spPr>
        <p:txBody>
          <a:bodyPr wrap="square" rtlCol="0">
            <a:spAutoFit/>
          </a:bodyPr>
          <a:lstStyle/>
          <a:p>
            <a:pPr algn="ctr"/>
            <a:r>
              <a:rPr lang="fr-FR" dirty="0"/>
              <a:t>SIHDA Kavala 2009</a:t>
            </a:r>
          </a:p>
        </p:txBody>
      </p:sp>
    </p:spTree>
    <p:extLst>
      <p:ext uri="{BB962C8B-B14F-4D97-AF65-F5344CB8AC3E}">
        <p14:creationId xmlns:p14="http://schemas.microsoft.com/office/powerpoint/2010/main" val="49766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8AE5-5B24-BB43-A793-9642D6A79634}"/>
              </a:ext>
            </a:extLst>
          </p:cNvPr>
          <p:cNvSpPr>
            <a:spLocks noGrp="1"/>
          </p:cNvSpPr>
          <p:nvPr>
            <p:ph type="title"/>
          </p:nvPr>
        </p:nvSpPr>
        <p:spPr/>
        <p:txBody>
          <a:bodyPr>
            <a:normAutofit fontScale="90000"/>
          </a:bodyPr>
          <a:lstStyle/>
          <a:p>
            <a:pPr algn="ctr"/>
            <a:r>
              <a:rPr lang="fr-FR" dirty="0"/>
              <a:t>Hans </a:t>
            </a:r>
            <a:r>
              <a:rPr lang="fr-FR" dirty="0" err="1"/>
              <a:t>Ankum</a:t>
            </a:r>
            <a:r>
              <a:rPr lang="fr-FR" dirty="0"/>
              <a:t> and the future of the SIHDA</a:t>
            </a:r>
          </a:p>
        </p:txBody>
      </p:sp>
      <p:pic>
        <p:nvPicPr>
          <p:cNvPr id="7" name="Espace réservé du contenu 6">
            <a:extLst>
              <a:ext uri="{FF2B5EF4-FFF2-40B4-BE49-F238E27FC236}">
                <a16:creationId xmlns:a16="http://schemas.microsoft.com/office/drawing/2014/main" id="{8F164139-F0FF-8646-9313-2A22D1325D4A}"/>
              </a:ext>
            </a:extLst>
          </p:cNvPr>
          <p:cNvPicPr>
            <a:picLocks noGrp="1" noChangeAspect="1"/>
          </p:cNvPicPr>
          <p:nvPr>
            <p:ph idx="1"/>
          </p:nvPr>
        </p:nvPicPr>
        <p:blipFill>
          <a:blip r:embed="rId2"/>
          <a:stretch>
            <a:fillRect/>
          </a:stretch>
        </p:blipFill>
        <p:spPr>
          <a:xfrm>
            <a:off x="3434935" y="2103438"/>
            <a:ext cx="5322129" cy="3932237"/>
          </a:xfrm>
        </p:spPr>
      </p:pic>
      <p:sp>
        <p:nvSpPr>
          <p:cNvPr id="8" name="ZoneTexte 7">
            <a:extLst>
              <a:ext uri="{FF2B5EF4-FFF2-40B4-BE49-F238E27FC236}">
                <a16:creationId xmlns:a16="http://schemas.microsoft.com/office/drawing/2014/main" id="{790696A9-EFA6-6B49-89FC-0189EB81338D}"/>
              </a:ext>
            </a:extLst>
          </p:cNvPr>
          <p:cNvSpPr txBox="1"/>
          <p:nvPr/>
        </p:nvSpPr>
        <p:spPr>
          <a:xfrm>
            <a:off x="4298731" y="6127531"/>
            <a:ext cx="3510455" cy="378372"/>
          </a:xfrm>
          <a:prstGeom prst="rect">
            <a:avLst/>
          </a:prstGeom>
          <a:noFill/>
        </p:spPr>
        <p:txBody>
          <a:bodyPr wrap="square" rtlCol="0">
            <a:spAutoFit/>
          </a:bodyPr>
          <a:lstStyle/>
          <a:p>
            <a:pPr algn="ctr"/>
            <a:r>
              <a:rPr lang="fr-FR" dirty="0"/>
              <a:t>SIHDA Kavala 2009</a:t>
            </a:r>
          </a:p>
        </p:txBody>
      </p:sp>
    </p:spTree>
    <p:extLst>
      <p:ext uri="{BB962C8B-B14F-4D97-AF65-F5344CB8AC3E}">
        <p14:creationId xmlns:p14="http://schemas.microsoft.com/office/powerpoint/2010/main" val="396176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47EE6-8BB1-7B47-808A-5B317FDE3764}"/>
              </a:ext>
            </a:extLst>
          </p:cNvPr>
          <p:cNvSpPr>
            <a:spLocks noGrp="1"/>
          </p:cNvSpPr>
          <p:nvPr>
            <p:ph type="title"/>
          </p:nvPr>
        </p:nvSpPr>
        <p:spPr/>
        <p:txBody>
          <a:bodyPr/>
          <a:lstStyle/>
          <a:p>
            <a:r>
              <a:rPr lang="fr-FR" dirty="0" err="1"/>
              <a:t>Thank</a:t>
            </a:r>
            <a:r>
              <a:rPr lang="fr-FR" dirty="0"/>
              <a:t> </a:t>
            </a:r>
            <a:r>
              <a:rPr lang="fr-FR" dirty="0" err="1"/>
              <a:t>you</a:t>
            </a:r>
            <a:r>
              <a:rPr lang="fr-FR" dirty="0"/>
              <a:t> for </a:t>
            </a:r>
            <a:r>
              <a:rPr lang="fr-FR" dirty="0" err="1"/>
              <a:t>everything</a:t>
            </a:r>
            <a:r>
              <a:rPr lang="fr-FR" dirty="0"/>
              <a:t> Hans!</a:t>
            </a:r>
          </a:p>
        </p:txBody>
      </p:sp>
      <p:pic>
        <p:nvPicPr>
          <p:cNvPr id="9" name="Espace réservé du contenu 8">
            <a:extLst>
              <a:ext uri="{FF2B5EF4-FFF2-40B4-BE49-F238E27FC236}">
                <a16:creationId xmlns:a16="http://schemas.microsoft.com/office/drawing/2014/main" id="{79E24D70-C621-3647-9273-7E92B918CCD9}"/>
              </a:ext>
            </a:extLst>
          </p:cNvPr>
          <p:cNvPicPr>
            <a:picLocks noGrp="1" noChangeAspect="1"/>
          </p:cNvPicPr>
          <p:nvPr>
            <p:ph idx="1"/>
          </p:nvPr>
        </p:nvPicPr>
        <p:blipFill>
          <a:blip r:embed="rId2"/>
          <a:stretch>
            <a:fillRect/>
          </a:stretch>
        </p:blipFill>
        <p:spPr>
          <a:xfrm>
            <a:off x="3473910" y="2103438"/>
            <a:ext cx="5244180" cy="3932237"/>
          </a:xfrm>
        </p:spPr>
      </p:pic>
      <p:sp>
        <p:nvSpPr>
          <p:cNvPr id="10" name="ZoneTexte 9">
            <a:extLst>
              <a:ext uri="{FF2B5EF4-FFF2-40B4-BE49-F238E27FC236}">
                <a16:creationId xmlns:a16="http://schemas.microsoft.com/office/drawing/2014/main" id="{C0D2C9D1-9C3D-F648-A189-DA75B89FC55C}"/>
              </a:ext>
            </a:extLst>
          </p:cNvPr>
          <p:cNvSpPr txBox="1"/>
          <p:nvPr/>
        </p:nvSpPr>
        <p:spPr>
          <a:xfrm>
            <a:off x="4298731" y="6127531"/>
            <a:ext cx="3510455" cy="378372"/>
          </a:xfrm>
          <a:prstGeom prst="rect">
            <a:avLst/>
          </a:prstGeom>
          <a:noFill/>
        </p:spPr>
        <p:txBody>
          <a:bodyPr wrap="square" rtlCol="0">
            <a:spAutoFit/>
          </a:bodyPr>
          <a:lstStyle/>
          <a:p>
            <a:pPr algn="ctr"/>
            <a:r>
              <a:rPr lang="fr-FR" dirty="0"/>
              <a:t>SIHDA Kavala 2009</a:t>
            </a:r>
          </a:p>
        </p:txBody>
      </p:sp>
    </p:spTree>
    <p:extLst>
      <p:ext uri="{BB962C8B-B14F-4D97-AF65-F5344CB8AC3E}">
        <p14:creationId xmlns:p14="http://schemas.microsoft.com/office/powerpoint/2010/main" val="337085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2A8F5-B897-0044-A3B3-C05DFF2578F4}"/>
              </a:ext>
            </a:extLst>
          </p:cNvPr>
          <p:cNvSpPr>
            <a:spLocks noGrp="1"/>
          </p:cNvSpPr>
          <p:nvPr>
            <p:ph type="title"/>
          </p:nvPr>
        </p:nvSpPr>
        <p:spPr>
          <a:xfrm>
            <a:off x="336331" y="252248"/>
            <a:ext cx="11613931" cy="1761946"/>
          </a:xfrm>
        </p:spPr>
        <p:txBody>
          <a:bodyPr>
            <a:normAutofit/>
          </a:bodyPr>
          <a:lstStyle/>
          <a:p>
            <a:pPr algn="ctr" eaLnBrk="1" hangingPunct="1"/>
            <a:r>
              <a:rPr lang="fr-FR" altLang="fr-FR" sz="2900" dirty="0">
                <a:ea typeface="ＭＳ Ｐゴシック" panose="020B0600070205080204" pitchFamily="34" charset="-128"/>
              </a:rPr>
              <a:t>Société d’Histoire des Droits de l’Antiquité – </a:t>
            </a:r>
            <a:br>
              <a:rPr lang="fr-FR" altLang="fr-FR" sz="2900" dirty="0">
                <a:ea typeface="ＭＳ Ｐゴシック" panose="020B0600070205080204" pitchFamily="34" charset="-128"/>
              </a:rPr>
            </a:br>
            <a:r>
              <a:rPr lang="fr-FR" altLang="fr-FR" sz="2900" dirty="0">
                <a:ea typeface="ＭＳ Ｐゴシック" panose="020B0600070205080204" pitchFamily="34" charset="-128"/>
              </a:rPr>
              <a:t>Fondation universitaire de Bruxelles</a:t>
            </a:r>
          </a:p>
        </p:txBody>
      </p:sp>
      <p:pic>
        <p:nvPicPr>
          <p:cNvPr id="32771" name="Espace réservé du contenu 3" descr="fondationuniversitairesalle">
            <a:extLst>
              <a:ext uri="{FF2B5EF4-FFF2-40B4-BE49-F238E27FC236}">
                <a16:creationId xmlns:a16="http://schemas.microsoft.com/office/drawing/2014/main" id="{6D34BBA0-C078-B244-B283-B6C3415A408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l="-7501" r="-7501"/>
          <a:stretch>
            <a:fillRect/>
          </a:stretch>
        </p:blipFill>
        <p:spPr>
          <a:xfrm>
            <a:off x="2687583" y="1749877"/>
            <a:ext cx="6994634" cy="4196241"/>
          </a:xfrm>
        </p:spPr>
      </p:pic>
      <p:sp>
        <p:nvSpPr>
          <p:cNvPr id="32772" name="ZoneTexte 3">
            <a:extLst>
              <a:ext uri="{FF2B5EF4-FFF2-40B4-BE49-F238E27FC236}">
                <a16:creationId xmlns:a16="http://schemas.microsoft.com/office/drawing/2014/main" id="{C3A819C5-C6D4-FE4E-9460-612F35D4004B}"/>
              </a:ext>
            </a:extLst>
          </p:cNvPr>
          <p:cNvSpPr txBox="1">
            <a:spLocks noChangeArrowheads="1"/>
          </p:cNvSpPr>
          <p:nvPr/>
        </p:nvSpPr>
        <p:spPr bwMode="auto">
          <a:xfrm>
            <a:off x="2117396" y="6160212"/>
            <a:ext cx="805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800" dirty="0" err="1"/>
              <a:t>During</a:t>
            </a:r>
            <a:r>
              <a:rPr lang="fr-FR" altLang="fr-FR" sz="1800" dirty="0"/>
              <a:t> the </a:t>
            </a:r>
            <a:r>
              <a:rPr lang="fr-FR" altLang="fr-FR" sz="1800" dirty="0" err="1"/>
              <a:t>war</a:t>
            </a:r>
            <a:r>
              <a:rPr lang="fr-FR" altLang="fr-FR" sz="1800" dirty="0"/>
              <a:t>, Fernand De </a:t>
            </a:r>
            <a:r>
              <a:rPr lang="fr-FR" altLang="fr-FR" sz="1800" dirty="0" err="1"/>
              <a:t>Visscher</a:t>
            </a:r>
            <a:r>
              <a:rPr lang="fr-FR" altLang="fr-FR" sz="1800" dirty="0"/>
              <a:t> and </a:t>
            </a:r>
            <a:r>
              <a:rPr lang="fr-FR" altLang="fr-FR" sz="1800" dirty="0" err="1"/>
              <a:t>his</a:t>
            </a:r>
            <a:r>
              <a:rPr lang="fr-FR" altLang="fr-FR" sz="1800" dirty="0"/>
              <a:t> </a:t>
            </a:r>
            <a:r>
              <a:rPr lang="fr-FR" altLang="fr-FR" sz="1800" dirty="0" err="1"/>
              <a:t>colleagues</a:t>
            </a:r>
            <a:r>
              <a:rPr lang="fr-FR" altLang="fr-FR" sz="1800" dirty="0"/>
              <a:t> </a:t>
            </a:r>
            <a:r>
              <a:rPr lang="fr-FR" altLang="fr-FR" sz="1800" dirty="0" err="1"/>
              <a:t>meet</a:t>
            </a:r>
            <a:r>
              <a:rPr lang="fr-FR" altLang="fr-FR" sz="1800" dirty="0"/>
              <a:t> </a:t>
            </a:r>
            <a:r>
              <a:rPr lang="fr-FR" altLang="fr-FR" sz="1800" dirty="0" err="1"/>
              <a:t>every</a:t>
            </a:r>
            <a:r>
              <a:rPr lang="fr-FR" altLang="fr-FR" sz="1800" dirty="0"/>
              <a:t> </a:t>
            </a:r>
            <a:r>
              <a:rPr lang="fr-FR" altLang="fr-FR" sz="1800" dirty="0" err="1"/>
              <a:t>month</a:t>
            </a:r>
            <a:r>
              <a:rPr lang="fr-FR" altLang="fr-FR" sz="1800" dirty="0"/>
              <a:t>.</a:t>
            </a:r>
          </a:p>
        </p:txBody>
      </p:sp>
    </p:spTree>
    <p:extLst>
      <p:ext uri="{BB962C8B-B14F-4D97-AF65-F5344CB8AC3E}">
        <p14:creationId xmlns:p14="http://schemas.microsoft.com/office/powerpoint/2010/main" val="1389666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a:extLst>
              <a:ext uri="{FF2B5EF4-FFF2-40B4-BE49-F238E27FC236}">
                <a16:creationId xmlns:a16="http://schemas.microsoft.com/office/drawing/2014/main" id="{F56330C0-A40B-F24A-81BA-10AF7A25FFCD}"/>
              </a:ext>
            </a:extLst>
          </p:cNvPr>
          <p:cNvSpPr>
            <a:spLocks noGrp="1"/>
          </p:cNvSpPr>
          <p:nvPr>
            <p:ph type="title"/>
          </p:nvPr>
        </p:nvSpPr>
        <p:spPr>
          <a:xfrm>
            <a:off x="525517" y="430924"/>
            <a:ext cx="10599683" cy="1583270"/>
          </a:xfrm>
        </p:spPr>
        <p:txBody>
          <a:bodyPr>
            <a:normAutofit/>
          </a:bodyPr>
          <a:lstStyle/>
          <a:p>
            <a:r>
              <a:rPr lang="fr-FR" altLang="fr-FR" dirty="0" err="1">
                <a:ea typeface="ＭＳ Ｐゴシック" panose="020B0600070205080204" pitchFamily="34" charset="-128"/>
              </a:rPr>
              <a:t>December</a:t>
            </a:r>
            <a:r>
              <a:rPr lang="fr-FR" altLang="fr-FR" dirty="0">
                <a:ea typeface="ＭＳ Ｐゴシック" panose="020B0600070205080204" pitchFamily="34" charset="-128"/>
              </a:rPr>
              <a:t> 1945: </a:t>
            </a:r>
            <a:br>
              <a:rPr lang="fr-FR" altLang="fr-FR" dirty="0">
                <a:ea typeface="ＭＳ Ｐゴシック" panose="020B0600070205080204" pitchFamily="34" charset="-128"/>
              </a:rPr>
            </a:br>
            <a:r>
              <a:rPr lang="fr-FR" altLang="fr-FR" dirty="0">
                <a:ea typeface="ＭＳ Ｐゴシック" panose="020B0600070205080204" pitchFamily="34" charset="-128"/>
              </a:rPr>
              <a:t>1</a:t>
            </a:r>
            <a:r>
              <a:rPr lang="fr-FR" altLang="fr-FR" baseline="30000" dirty="0">
                <a:ea typeface="ＭＳ Ｐゴシック" panose="020B0600070205080204" pitchFamily="34" charset="-128"/>
              </a:rPr>
              <a:t>st</a:t>
            </a:r>
            <a:r>
              <a:rPr lang="fr-FR" altLang="fr-FR" dirty="0">
                <a:ea typeface="ＭＳ Ｐゴシック" panose="020B0600070205080204" pitchFamily="34" charset="-128"/>
              </a:rPr>
              <a:t> international session</a:t>
            </a:r>
          </a:p>
        </p:txBody>
      </p:sp>
      <p:pic>
        <p:nvPicPr>
          <p:cNvPr id="33795" name="Espace réservé du contenu 3" descr="1ereSHDA1945Détail conférences.pdf">
            <a:extLst>
              <a:ext uri="{FF2B5EF4-FFF2-40B4-BE49-F238E27FC236}">
                <a16:creationId xmlns:a16="http://schemas.microsoft.com/office/drawing/2014/main" id="{4682AF0D-B4D3-B04B-BDC2-404882CC229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t="-11919" b="-11919"/>
          <a:stretch>
            <a:fillRect/>
          </a:stretch>
        </p:blipFill>
        <p:spPr>
          <a:xfrm>
            <a:off x="1960180" y="1692166"/>
            <a:ext cx="8229600" cy="4937125"/>
          </a:xfrm>
        </p:spPr>
      </p:pic>
    </p:spTree>
    <p:extLst>
      <p:ext uri="{BB962C8B-B14F-4D97-AF65-F5344CB8AC3E}">
        <p14:creationId xmlns:p14="http://schemas.microsoft.com/office/powerpoint/2010/main" val="131768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a:extLst>
              <a:ext uri="{FF2B5EF4-FFF2-40B4-BE49-F238E27FC236}">
                <a16:creationId xmlns:a16="http://schemas.microsoft.com/office/drawing/2014/main" id="{B49DE9FC-CA04-764A-B3B9-595B441EDDCC}"/>
              </a:ext>
            </a:extLst>
          </p:cNvPr>
          <p:cNvSpPr>
            <a:spLocks noGrp="1"/>
          </p:cNvSpPr>
          <p:nvPr>
            <p:ph type="title"/>
          </p:nvPr>
        </p:nvSpPr>
        <p:spPr>
          <a:xfrm>
            <a:off x="341586" y="0"/>
            <a:ext cx="10058400" cy="1371600"/>
          </a:xfrm>
        </p:spPr>
        <p:txBody>
          <a:bodyPr/>
          <a:lstStyle/>
          <a:p>
            <a:r>
              <a:rPr lang="fr-FR" altLang="fr-FR" dirty="0">
                <a:ea typeface="ＭＳ Ｐゴシック" panose="020B0600070205080204" pitchFamily="34" charset="-128"/>
              </a:rPr>
              <a:t>First sessions</a:t>
            </a:r>
          </a:p>
        </p:txBody>
      </p:sp>
      <p:sp>
        <p:nvSpPr>
          <p:cNvPr id="34819" name="Espace réservé du contenu 2">
            <a:extLst>
              <a:ext uri="{FF2B5EF4-FFF2-40B4-BE49-F238E27FC236}">
                <a16:creationId xmlns:a16="http://schemas.microsoft.com/office/drawing/2014/main" id="{ADA317E1-DFEE-BA44-9634-12427C6D6CFC}"/>
              </a:ext>
            </a:extLst>
          </p:cNvPr>
          <p:cNvSpPr>
            <a:spLocks noGrp="1"/>
          </p:cNvSpPr>
          <p:nvPr>
            <p:ph sz="quarter" idx="1"/>
          </p:nvPr>
        </p:nvSpPr>
        <p:spPr>
          <a:xfrm>
            <a:off x="4167352" y="609601"/>
            <a:ext cx="8229600" cy="6053958"/>
          </a:xfrm>
        </p:spPr>
        <p:txBody>
          <a:bodyPr>
            <a:normAutofit/>
          </a:bodyPr>
          <a:lstStyle/>
          <a:p>
            <a:r>
              <a:rPr lang="fr-FR" altLang="fr-FR" sz="2800" dirty="0">
                <a:ea typeface="ＭＳ Ｐゴシック" panose="020B0600070205080204" pitchFamily="34" charset="-128"/>
              </a:rPr>
              <a:t>1945 : I. Bruxelles</a:t>
            </a:r>
          </a:p>
          <a:p>
            <a:r>
              <a:rPr lang="fr-FR" altLang="fr-FR" sz="2800" dirty="0">
                <a:ea typeface="ＭＳ Ｐゴシック" panose="020B0600070205080204" pitchFamily="34" charset="-128"/>
              </a:rPr>
              <a:t>1947: II. Bruxelles</a:t>
            </a:r>
          </a:p>
          <a:p>
            <a:r>
              <a:rPr lang="fr-FR" altLang="fr-FR" sz="2800" dirty="0">
                <a:ea typeface="ＭＳ Ｐゴシック" panose="020B0600070205080204" pitchFamily="34" charset="-128"/>
              </a:rPr>
              <a:t>1948: III. Bruxelles</a:t>
            </a:r>
          </a:p>
          <a:p>
            <a:r>
              <a:rPr lang="fr-FR" altLang="fr-FR" sz="2800" dirty="0">
                <a:ea typeface="ＭＳ Ｐゴシック" panose="020B0600070205080204" pitchFamily="34" charset="-128"/>
              </a:rPr>
              <a:t>1949: IV. Bruxelles</a:t>
            </a:r>
          </a:p>
          <a:p>
            <a:r>
              <a:rPr lang="fr-FR" altLang="fr-FR" sz="2800" dirty="0">
                <a:ea typeface="ＭＳ Ｐゴシック" panose="020B0600070205080204" pitchFamily="34" charset="-128"/>
              </a:rPr>
              <a:t>1950:  V. Bruxelles</a:t>
            </a:r>
          </a:p>
          <a:p>
            <a:r>
              <a:rPr lang="fr-FR" altLang="fr-FR" sz="2800" dirty="0">
                <a:ea typeface="ＭＳ Ｐゴシック" panose="020B0600070205080204" pitchFamily="34" charset="-128"/>
              </a:rPr>
              <a:t>1951:  VI. Bruxelles</a:t>
            </a:r>
          </a:p>
          <a:p>
            <a:r>
              <a:rPr lang="fr-FR" altLang="fr-FR" sz="2800" dirty="0">
                <a:ea typeface="ＭＳ Ｐゴシック" panose="020B0600070205080204" pitchFamily="34" charset="-128"/>
              </a:rPr>
              <a:t>1952:  VII. Florence/Sienne: U.E. Paoli</a:t>
            </a:r>
          </a:p>
          <a:p>
            <a:r>
              <a:rPr lang="fr-FR" altLang="fr-FR" sz="2800" dirty="0">
                <a:ea typeface="ＭＳ Ｐゴシック" panose="020B0600070205080204" pitchFamily="34" charset="-128"/>
              </a:rPr>
              <a:t>1953:  VIII. Barcelone: J. </a:t>
            </a:r>
            <a:r>
              <a:rPr lang="fr-FR" altLang="fr-FR" sz="2800" dirty="0" err="1">
                <a:ea typeface="ＭＳ Ｐゴシック" panose="020B0600070205080204" pitchFamily="34" charset="-128"/>
              </a:rPr>
              <a:t>Iglesias</a:t>
            </a:r>
            <a:endParaRPr lang="fr-FR" altLang="fr-FR" sz="2800" dirty="0">
              <a:ea typeface="ＭＳ Ｐゴシック" panose="020B0600070205080204" pitchFamily="34" charset="-128"/>
            </a:endParaRPr>
          </a:p>
          <a:p>
            <a:r>
              <a:rPr lang="fr-FR" altLang="fr-FR" sz="2800" dirty="0">
                <a:ea typeface="ＭＳ Ｐゴシック" panose="020B0600070205080204" pitchFamily="34" charset="-128"/>
              </a:rPr>
              <a:t>1954: IX. Nancy: J. Imbert</a:t>
            </a:r>
          </a:p>
          <a:p>
            <a:r>
              <a:rPr lang="fr-FR" altLang="fr-FR" sz="2800" dirty="0">
                <a:ea typeface="ＭＳ Ｐゴシック" panose="020B0600070205080204" pitchFamily="34" charset="-128"/>
              </a:rPr>
              <a:t>1955: X. Bruxelles</a:t>
            </a:r>
          </a:p>
          <a:p>
            <a:r>
              <a:rPr lang="fr-FR" altLang="fr-FR" sz="2800" dirty="0">
                <a:ea typeface="ＭＳ Ｐゴシック" panose="020B0600070205080204" pitchFamily="34" charset="-128"/>
              </a:rPr>
              <a:t>1956: XI. </a:t>
            </a:r>
            <a:r>
              <a:rPr lang="fr-FR" altLang="fr-FR" sz="2800" dirty="0" err="1">
                <a:ea typeface="ＭＳ Ｐゴシック" panose="020B0600070205080204" pitchFamily="34" charset="-128"/>
              </a:rPr>
              <a:t>Leiden</a:t>
            </a:r>
            <a:endParaRPr lang="fr-FR" altLang="fr-FR" sz="2800" dirty="0">
              <a:ea typeface="ＭＳ Ｐゴシック" panose="020B0600070205080204" pitchFamily="34" charset="-128"/>
            </a:endParaRPr>
          </a:p>
        </p:txBody>
      </p:sp>
    </p:spTree>
    <p:extLst>
      <p:ext uri="{BB962C8B-B14F-4D97-AF65-F5344CB8AC3E}">
        <p14:creationId xmlns:p14="http://schemas.microsoft.com/office/powerpoint/2010/main" val="371636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8C853-219A-4344-A495-7829BC6C103B}"/>
              </a:ext>
            </a:extLst>
          </p:cNvPr>
          <p:cNvSpPr>
            <a:spLocks noGrp="1"/>
          </p:cNvSpPr>
          <p:nvPr>
            <p:ph type="title"/>
          </p:nvPr>
        </p:nvSpPr>
        <p:spPr/>
        <p:txBody>
          <a:bodyPr/>
          <a:lstStyle/>
          <a:p>
            <a:r>
              <a:rPr lang="fr-FR" dirty="0" err="1"/>
              <a:t>Leiden</a:t>
            </a:r>
            <a:r>
              <a:rPr lang="fr-FR" dirty="0"/>
              <a:t> 1956</a:t>
            </a:r>
          </a:p>
        </p:txBody>
      </p:sp>
      <p:pic>
        <p:nvPicPr>
          <p:cNvPr id="5" name="Espace réservé du contenu 4">
            <a:extLst>
              <a:ext uri="{FF2B5EF4-FFF2-40B4-BE49-F238E27FC236}">
                <a16:creationId xmlns:a16="http://schemas.microsoft.com/office/drawing/2014/main" id="{0A4377E1-81AA-7144-9C7D-8188E70B86B5}"/>
              </a:ext>
            </a:extLst>
          </p:cNvPr>
          <p:cNvPicPr>
            <a:picLocks noGrp="1" noChangeAspect="1"/>
          </p:cNvPicPr>
          <p:nvPr>
            <p:ph idx="1"/>
          </p:nvPr>
        </p:nvPicPr>
        <p:blipFill>
          <a:blip r:embed="rId2"/>
          <a:stretch>
            <a:fillRect/>
          </a:stretch>
        </p:blipFill>
        <p:spPr>
          <a:xfrm>
            <a:off x="5504363" y="348210"/>
            <a:ext cx="5268821" cy="6346880"/>
          </a:xfrm>
        </p:spPr>
      </p:pic>
    </p:spTree>
    <p:extLst>
      <p:ext uri="{BB962C8B-B14F-4D97-AF65-F5344CB8AC3E}">
        <p14:creationId xmlns:p14="http://schemas.microsoft.com/office/powerpoint/2010/main" val="311462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E08BDAAD-7B9B-FF48-A708-9EB8D839CA4D}"/>
              </a:ext>
            </a:extLst>
          </p:cNvPr>
          <p:cNvSpPr>
            <a:spLocks noGrp="1"/>
          </p:cNvSpPr>
          <p:nvPr>
            <p:ph type="title"/>
          </p:nvPr>
        </p:nvSpPr>
        <p:spPr>
          <a:xfrm>
            <a:off x="236482" y="0"/>
            <a:ext cx="10058400" cy="1371600"/>
          </a:xfrm>
        </p:spPr>
        <p:txBody>
          <a:bodyPr/>
          <a:lstStyle/>
          <a:p>
            <a:r>
              <a:rPr lang="fr-FR" altLang="fr-FR" dirty="0">
                <a:ea typeface="ＭＳ Ｐゴシック" panose="020B0600070205080204" pitchFamily="34" charset="-128"/>
              </a:rPr>
              <a:t>International sessions</a:t>
            </a:r>
          </a:p>
        </p:txBody>
      </p:sp>
      <p:sp>
        <p:nvSpPr>
          <p:cNvPr id="35843" name="Espace réservé du contenu 2">
            <a:extLst>
              <a:ext uri="{FF2B5EF4-FFF2-40B4-BE49-F238E27FC236}">
                <a16:creationId xmlns:a16="http://schemas.microsoft.com/office/drawing/2014/main" id="{A2331BA8-B49B-0A46-99A1-FA5E729FB8FB}"/>
              </a:ext>
            </a:extLst>
          </p:cNvPr>
          <p:cNvSpPr>
            <a:spLocks noGrp="1"/>
          </p:cNvSpPr>
          <p:nvPr>
            <p:ph sz="quarter" idx="1"/>
          </p:nvPr>
        </p:nvSpPr>
        <p:spPr>
          <a:xfrm>
            <a:off x="835572" y="1051035"/>
            <a:ext cx="9769366" cy="5496910"/>
          </a:xfrm>
        </p:spPr>
        <p:txBody>
          <a:bodyPr>
            <a:normAutofit fontScale="92500"/>
          </a:bodyPr>
          <a:lstStyle/>
          <a:p>
            <a:r>
              <a:rPr lang="fr-FR" altLang="fr-FR" sz="2800" dirty="0">
                <a:ea typeface="ＭＳ Ｐゴシック" panose="020B0600070205080204" pitchFamily="34" charset="-128"/>
              </a:rPr>
              <a:t>1956 : XI. </a:t>
            </a:r>
            <a:r>
              <a:rPr lang="fr-FR" altLang="fr-FR" sz="2800" dirty="0" err="1">
                <a:ea typeface="ＭＳ Ｐゴシック" panose="020B0600070205080204" pitchFamily="34" charset="-128"/>
              </a:rPr>
              <a:t>Leiden</a:t>
            </a:r>
            <a:r>
              <a:rPr lang="fr-FR" altLang="fr-FR" sz="2800" dirty="0">
                <a:ea typeface="ＭＳ Ｐゴシック" panose="020B0600070205080204" pitchFamily="34" charset="-128"/>
              </a:rPr>
              <a:t>/Amsterdam (J.C. van </a:t>
            </a:r>
            <a:r>
              <a:rPr lang="fr-FR" altLang="fr-FR" sz="2800" dirty="0" err="1">
                <a:ea typeface="ＭＳ Ｐゴシック" panose="020B0600070205080204" pitchFamily="34" charset="-128"/>
              </a:rPr>
              <a:t>Oven</a:t>
            </a:r>
            <a:r>
              <a:rPr lang="fr-FR" altLang="fr-FR" sz="2800" dirty="0">
                <a:ea typeface="ＭＳ Ｐゴシック" panose="020B0600070205080204" pitchFamily="34" charset="-128"/>
              </a:rPr>
              <a:t> / R. </a:t>
            </a:r>
            <a:r>
              <a:rPr lang="fr-FR" altLang="fr-FR" sz="2800" dirty="0" err="1">
                <a:ea typeface="ＭＳ Ｐゴシック" panose="020B0600070205080204" pitchFamily="34" charset="-128"/>
              </a:rPr>
              <a:t>Feenstra</a:t>
            </a:r>
            <a:r>
              <a:rPr lang="fr-FR" altLang="fr-FR" sz="2800" dirty="0">
                <a:ea typeface="ＭＳ Ｐゴシック" panose="020B0600070205080204" pitchFamily="34" charset="-128"/>
              </a:rPr>
              <a:t>)</a:t>
            </a:r>
          </a:p>
          <a:p>
            <a:r>
              <a:rPr lang="fr-FR" altLang="fr-FR" sz="2800" dirty="0">
                <a:ea typeface="ＭＳ Ｐゴシック" panose="020B0600070205080204" pitchFamily="34" charset="-128"/>
              </a:rPr>
              <a:t>1957: XII. Oxford (D. Daube)</a:t>
            </a:r>
          </a:p>
          <a:p>
            <a:r>
              <a:rPr lang="fr-FR" altLang="fr-FR" sz="2800" dirty="0">
                <a:ea typeface="ＭＳ Ｐゴシック" panose="020B0600070205080204" pitchFamily="34" charset="-128"/>
              </a:rPr>
              <a:t>1958: XIII. Trieste (R. </a:t>
            </a:r>
            <a:r>
              <a:rPr lang="fr-FR" altLang="fr-FR" sz="2800" dirty="0" err="1">
                <a:ea typeface="ＭＳ Ｐゴシック" panose="020B0600070205080204" pitchFamily="34" charset="-128"/>
              </a:rPr>
              <a:t>Ambrosino</a:t>
            </a:r>
            <a:r>
              <a:rPr lang="fr-FR" altLang="fr-FR" sz="2800" dirty="0">
                <a:ea typeface="ＭＳ Ｐゴシック" panose="020B0600070205080204" pitchFamily="34" charset="-128"/>
              </a:rPr>
              <a:t>)</a:t>
            </a:r>
          </a:p>
          <a:p>
            <a:r>
              <a:rPr lang="fr-FR" altLang="fr-FR" sz="2800" dirty="0">
                <a:ea typeface="ＭＳ Ｐゴシック" panose="020B0600070205080204" pitchFamily="34" charset="-128"/>
              </a:rPr>
              <a:t>1959: XIV. Fribourg/B-Bâle (</a:t>
            </a:r>
            <a:r>
              <a:rPr lang="fr-FR" altLang="fr-FR" sz="2800" dirty="0" err="1">
                <a:ea typeface="ＭＳ Ｐゴシック" panose="020B0600070205080204" pitchFamily="34" charset="-128"/>
              </a:rPr>
              <a:t>F.Pringsheim</a:t>
            </a:r>
            <a:r>
              <a:rPr lang="fr-FR" altLang="fr-FR" sz="2800" dirty="0">
                <a:ea typeface="ＭＳ Ｐゴシック" panose="020B0600070205080204" pitchFamily="34" charset="-128"/>
              </a:rPr>
              <a:t>/</a:t>
            </a:r>
            <a:r>
              <a:rPr lang="fr-FR" altLang="fr-FR" sz="2800" dirty="0" err="1">
                <a:ea typeface="ＭＳ Ｐゴシック" panose="020B0600070205080204" pitchFamily="34" charset="-128"/>
              </a:rPr>
              <a:t>H.J.Wolff</a:t>
            </a:r>
            <a:r>
              <a:rPr lang="fr-FR" altLang="fr-FR" sz="2800" dirty="0">
                <a:ea typeface="ＭＳ Ｐゴシック" panose="020B0600070205080204" pitchFamily="34" charset="-128"/>
              </a:rPr>
              <a:t>/</a:t>
            </a:r>
            <a:r>
              <a:rPr lang="fr-FR" altLang="fr-FR" sz="2800" dirty="0" err="1">
                <a:ea typeface="ＭＳ Ｐゴシック" panose="020B0600070205080204" pitchFamily="34" charset="-128"/>
              </a:rPr>
              <a:t>J.Fuchs</a:t>
            </a:r>
            <a:r>
              <a:rPr lang="fr-FR" altLang="fr-FR" sz="2800" dirty="0">
                <a:ea typeface="ＭＳ Ｐゴシック" panose="020B0600070205080204" pitchFamily="34" charset="-128"/>
              </a:rPr>
              <a:t>)</a:t>
            </a:r>
          </a:p>
          <a:p>
            <a:r>
              <a:rPr lang="fr-FR" altLang="fr-FR" sz="2800" dirty="0">
                <a:ea typeface="ＭＳ Ｐゴシック" panose="020B0600070205080204" pitchFamily="34" charset="-128"/>
              </a:rPr>
              <a:t>1960:  XV. Dijon (J. Paoli / J. </a:t>
            </a:r>
            <a:r>
              <a:rPr lang="fr-FR" altLang="fr-FR" sz="2800" dirty="0" err="1">
                <a:ea typeface="ＭＳ Ｐゴシック" panose="020B0600070205080204" pitchFamily="34" charset="-128"/>
              </a:rPr>
              <a:t>Portemer</a:t>
            </a:r>
            <a:r>
              <a:rPr lang="fr-FR" altLang="fr-FR" sz="2800" dirty="0">
                <a:ea typeface="ＭＳ Ｐゴシック" panose="020B0600070205080204" pitchFamily="34" charset="-128"/>
              </a:rPr>
              <a:t>)</a:t>
            </a:r>
          </a:p>
          <a:p>
            <a:r>
              <a:rPr lang="fr-FR" altLang="fr-FR" sz="2800" dirty="0">
                <a:ea typeface="ＭＳ Ｐゴシック" panose="020B0600070205080204" pitchFamily="34" charset="-128"/>
              </a:rPr>
              <a:t>1961:  XVI. Split (</a:t>
            </a:r>
            <a:r>
              <a:rPr lang="fr-FR" altLang="fr-FR" sz="2800" dirty="0" err="1">
                <a:ea typeface="ＭＳ Ｐゴシック" panose="020B0600070205080204" pitchFamily="34" charset="-128"/>
              </a:rPr>
              <a:t>Horvát</a:t>
            </a:r>
            <a:r>
              <a:rPr lang="fr-FR" altLang="fr-FR" sz="2800" dirty="0">
                <a:ea typeface="ＭＳ Ｐゴシック" panose="020B0600070205080204" pitchFamily="34" charset="-128"/>
              </a:rPr>
              <a:t>)</a:t>
            </a:r>
          </a:p>
          <a:p>
            <a:r>
              <a:rPr lang="fr-FR" altLang="fr-FR" sz="2800" dirty="0">
                <a:ea typeface="ＭＳ Ｐゴシック" panose="020B0600070205080204" pitchFamily="34" charset="-128"/>
              </a:rPr>
              <a:t>1962:  XVII. Turin (G. Grosso)</a:t>
            </a:r>
          </a:p>
          <a:p>
            <a:r>
              <a:rPr lang="fr-FR" altLang="fr-FR" sz="2800" dirty="0">
                <a:ea typeface="ＭＳ Ｐゴシック" panose="020B0600070205080204" pitchFamily="34" charset="-128"/>
              </a:rPr>
              <a:t>1963:  XVIII. Bruxelles (F. De </a:t>
            </a:r>
            <a:r>
              <a:rPr lang="fr-FR" altLang="fr-FR" sz="2800" dirty="0" err="1">
                <a:ea typeface="ＭＳ Ｐゴシック" panose="020B0600070205080204" pitchFamily="34" charset="-128"/>
              </a:rPr>
              <a:t>Visscher</a:t>
            </a:r>
            <a:r>
              <a:rPr lang="fr-FR" altLang="fr-FR" sz="2800" dirty="0">
                <a:ea typeface="ＭＳ Ｐゴシック" panose="020B0600070205080204" pitchFamily="34" charset="-128"/>
              </a:rPr>
              <a:t> – last time)</a:t>
            </a:r>
          </a:p>
          <a:p>
            <a:r>
              <a:rPr lang="fr-FR" altLang="fr-FR" sz="2800" dirty="0">
                <a:ea typeface="ＭＳ Ｐゴシック" panose="020B0600070205080204" pitchFamily="34" charset="-128"/>
              </a:rPr>
              <a:t>1964: XIX. Glasgow/Aberdeen (Thomas / Stein)</a:t>
            </a:r>
          </a:p>
          <a:p>
            <a:r>
              <a:rPr lang="fr-FR" altLang="fr-FR" sz="2800" dirty="0">
                <a:ea typeface="ＭＳ Ｐゴシック" panose="020B0600070205080204" pitchFamily="34" charset="-128"/>
              </a:rPr>
              <a:t>1965: XX. Paris (Robert Villers – FDV </a:t>
            </a:r>
            <a:r>
              <a:rPr lang="fr-FR" altLang="fr-FR" sz="2800" dirty="0" err="1">
                <a:ea typeface="ＭＳ Ｐゴシック" panose="020B0600070205080204" pitchFamily="34" charset="-128"/>
              </a:rPr>
              <a:t>is</a:t>
            </a:r>
            <a:r>
              <a:rPr lang="fr-FR" altLang="fr-FR" sz="2800" dirty="0">
                <a:ea typeface="ＭＳ Ｐゴシック" panose="020B0600070205080204" pitchFamily="34" charset="-128"/>
              </a:rPr>
              <a:t> </a:t>
            </a:r>
            <a:r>
              <a:rPr lang="fr-FR" altLang="fr-FR" sz="2800" dirty="0" err="1">
                <a:ea typeface="ＭＳ Ｐゴシック" panose="020B0600070205080204" pitchFamily="34" charset="-128"/>
              </a:rPr>
              <a:t>dead</a:t>
            </a:r>
            <a:r>
              <a:rPr lang="fr-FR" altLang="fr-FR" sz="2800" dirty="0">
                <a:ea typeface="ＭＳ Ｐゴシック" panose="020B0600070205080204" pitchFamily="34" charset="-128"/>
              </a:rPr>
              <a:t>)</a:t>
            </a:r>
          </a:p>
        </p:txBody>
      </p:sp>
    </p:spTree>
    <p:extLst>
      <p:ext uri="{BB962C8B-B14F-4D97-AF65-F5344CB8AC3E}">
        <p14:creationId xmlns:p14="http://schemas.microsoft.com/office/powerpoint/2010/main" val="292281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D337F-3F7A-044F-BB18-27D59D746B4F}"/>
              </a:ext>
            </a:extLst>
          </p:cNvPr>
          <p:cNvSpPr>
            <a:spLocks noGrp="1"/>
          </p:cNvSpPr>
          <p:nvPr>
            <p:ph type="title"/>
          </p:nvPr>
        </p:nvSpPr>
        <p:spPr>
          <a:xfrm>
            <a:off x="225972" y="316171"/>
            <a:ext cx="10058400" cy="1371600"/>
          </a:xfrm>
        </p:spPr>
        <p:txBody>
          <a:bodyPr/>
          <a:lstStyle/>
          <a:p>
            <a:r>
              <a:rPr lang="fr-FR" dirty="0" err="1"/>
              <a:t>Perugia</a:t>
            </a:r>
            <a:r>
              <a:rPr lang="fr-FR" dirty="0"/>
              <a:t> 1967</a:t>
            </a:r>
          </a:p>
        </p:txBody>
      </p:sp>
      <p:pic>
        <p:nvPicPr>
          <p:cNvPr id="4" name="Espace réservé du contenu 3">
            <a:extLst>
              <a:ext uri="{FF2B5EF4-FFF2-40B4-BE49-F238E27FC236}">
                <a16:creationId xmlns:a16="http://schemas.microsoft.com/office/drawing/2014/main" id="{F81EC6AF-0789-674A-993D-60AC4940BC7D}"/>
              </a:ext>
            </a:extLst>
          </p:cNvPr>
          <p:cNvPicPr>
            <a:picLocks noGrp="1" noChangeAspect="1"/>
          </p:cNvPicPr>
          <p:nvPr>
            <p:ph idx="1"/>
          </p:nvPr>
        </p:nvPicPr>
        <p:blipFill>
          <a:blip r:embed="rId2"/>
          <a:stretch>
            <a:fillRect/>
          </a:stretch>
        </p:blipFill>
        <p:spPr>
          <a:xfrm>
            <a:off x="1786759" y="1452980"/>
            <a:ext cx="9122979" cy="5042413"/>
          </a:xfrm>
          <a:prstGeom prst="rect">
            <a:avLst/>
          </a:prstGeom>
        </p:spPr>
      </p:pic>
    </p:spTree>
    <p:extLst>
      <p:ext uri="{BB962C8B-B14F-4D97-AF65-F5344CB8AC3E}">
        <p14:creationId xmlns:p14="http://schemas.microsoft.com/office/powerpoint/2010/main" val="3507709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215666F9-05CD-CC40-BAF4-A63B42E98E14}"/>
              </a:ext>
            </a:extLst>
          </p:cNvPr>
          <p:cNvSpPr>
            <a:spLocks noGrp="1"/>
          </p:cNvSpPr>
          <p:nvPr>
            <p:ph type="title"/>
          </p:nvPr>
        </p:nvSpPr>
        <p:spPr>
          <a:xfrm>
            <a:off x="183931" y="-152399"/>
            <a:ext cx="10058400" cy="1371600"/>
          </a:xfrm>
        </p:spPr>
        <p:txBody>
          <a:bodyPr/>
          <a:lstStyle/>
          <a:p>
            <a:r>
              <a:rPr lang="fr-FR" altLang="fr-FR" dirty="0">
                <a:ea typeface="ＭＳ Ｐゴシック" panose="020B0600070205080204" pitchFamily="34" charset="-128"/>
              </a:rPr>
              <a:t>International sessions</a:t>
            </a:r>
          </a:p>
        </p:txBody>
      </p:sp>
      <p:sp>
        <p:nvSpPr>
          <p:cNvPr id="38915" name="Espace réservé du contenu 2">
            <a:extLst>
              <a:ext uri="{FF2B5EF4-FFF2-40B4-BE49-F238E27FC236}">
                <a16:creationId xmlns:a16="http://schemas.microsoft.com/office/drawing/2014/main" id="{54C2335C-0F3E-8445-A116-CEFF8671421A}"/>
              </a:ext>
            </a:extLst>
          </p:cNvPr>
          <p:cNvSpPr>
            <a:spLocks noGrp="1"/>
          </p:cNvSpPr>
          <p:nvPr>
            <p:ph sz="quarter" idx="1"/>
          </p:nvPr>
        </p:nvSpPr>
        <p:spPr>
          <a:xfrm>
            <a:off x="480191" y="903891"/>
            <a:ext cx="9662292" cy="5759668"/>
          </a:xfrm>
        </p:spPr>
        <p:txBody>
          <a:bodyPr>
            <a:normAutofit/>
          </a:bodyPr>
          <a:lstStyle/>
          <a:p>
            <a:r>
              <a:rPr lang="fr-FR" altLang="fr-FR" sz="2400" dirty="0">
                <a:ea typeface="ＭＳ Ｐゴシック" panose="020B0600070205080204" pitchFamily="34" charset="-128"/>
              </a:rPr>
              <a:t>1966: XXI. Salamanca (P. </a:t>
            </a:r>
            <a:r>
              <a:rPr lang="fr-FR" altLang="fr-FR" sz="2400" dirty="0" err="1">
                <a:ea typeface="ＭＳ Ｐゴシック" panose="020B0600070205080204" pitchFamily="34" charset="-128"/>
              </a:rPr>
              <a:t>Fuenteseca</a:t>
            </a:r>
            <a:r>
              <a:rPr lang="fr-FR" altLang="fr-FR" sz="2400" dirty="0">
                <a:ea typeface="ＭＳ Ｐゴシック" panose="020B0600070205080204" pitchFamily="34" charset="-128"/>
              </a:rPr>
              <a:t>: Société « </a:t>
            </a:r>
            <a:r>
              <a:rPr lang="fr-FR" altLang="fr-FR" sz="2400" dirty="0" err="1">
                <a:ea typeface="ＭＳ Ｐゴシック" panose="020B0600070205080204" pitchFamily="34" charset="-128"/>
              </a:rPr>
              <a:t>F.De</a:t>
            </a:r>
            <a:r>
              <a:rPr lang="fr-FR" altLang="fr-FR" sz="2400" dirty="0">
                <a:ea typeface="ＭＳ Ｐゴシック" panose="020B0600070205080204" pitchFamily="34" charset="-128"/>
              </a:rPr>
              <a:t> </a:t>
            </a:r>
            <a:r>
              <a:rPr lang="fr-FR" altLang="fr-FR" sz="2400" dirty="0" err="1">
                <a:ea typeface="ＭＳ Ｐゴシック" panose="020B0600070205080204" pitchFamily="34" charset="-128"/>
              </a:rPr>
              <a:t>Visscher</a:t>
            </a:r>
            <a:r>
              <a:rPr lang="fr-FR" altLang="fr-FR" sz="2400" dirty="0">
                <a:ea typeface="ＭＳ Ｐゴシック" panose="020B0600070205080204" pitchFamily="34" charset="-128"/>
              </a:rPr>
              <a:t> »)</a:t>
            </a:r>
          </a:p>
          <a:p>
            <a:r>
              <a:rPr lang="fr-FR" altLang="fr-FR" sz="2400" dirty="0">
                <a:ea typeface="ＭＳ Ｐゴシック" panose="020B0600070205080204" pitchFamily="34" charset="-128"/>
              </a:rPr>
              <a:t>1967: XXII. Pérouse (M. De </a:t>
            </a:r>
            <a:r>
              <a:rPr lang="fr-FR" altLang="fr-FR" sz="2400" dirty="0" err="1">
                <a:ea typeface="ＭＳ Ｐゴシック" panose="020B0600070205080204" pitchFamily="34" charset="-128"/>
              </a:rPr>
              <a:t>Dominicis</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1968: XXIII. Fribourg Suisse (F.  </a:t>
            </a:r>
            <a:r>
              <a:rPr lang="fr-FR" altLang="fr-FR" sz="2400" dirty="0" err="1">
                <a:ea typeface="ＭＳ Ｐゴシック" panose="020B0600070205080204" pitchFamily="34" charset="-128"/>
              </a:rPr>
              <a:t>Wubbe</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1969: XXIV.  Amsterdam (</a:t>
            </a:r>
            <a:r>
              <a:rPr lang="fr-FR" altLang="fr-FR" sz="2400" dirty="0" err="1">
                <a:ea typeface="ＭＳ Ｐゴシック" panose="020B0600070205080204" pitchFamily="34" charset="-128"/>
              </a:rPr>
              <a:t>P.Verdam</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H.Ankum</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1970:  XXV.  Vienne (</a:t>
            </a:r>
            <a:r>
              <a:rPr lang="fr-FR" altLang="fr-FR" sz="2400" dirty="0" err="1">
                <a:ea typeface="ＭＳ Ｐゴシック" panose="020B0600070205080204" pitchFamily="34" charset="-128"/>
              </a:rPr>
              <a:t>W.Selb</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H.Hausmaninger</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B.Schmidlin</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1971:  XXVI. Bordeaux (</a:t>
            </a:r>
            <a:r>
              <a:rPr lang="fr-FR" altLang="fr-FR" sz="2400" dirty="0" err="1">
                <a:ea typeface="ＭＳ Ｐゴシック" panose="020B0600070205080204" pitchFamily="34" charset="-128"/>
              </a:rPr>
              <a:t>J.Ellul</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P.Jaubert</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E.Dravasa</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1972:  XXVII. Dublin (J. Kelly)</a:t>
            </a:r>
          </a:p>
          <a:p>
            <a:r>
              <a:rPr lang="fr-FR" altLang="fr-FR" sz="2400" dirty="0">
                <a:ea typeface="ＭＳ Ｐゴシック" panose="020B0600070205080204" pitchFamily="34" charset="-128"/>
              </a:rPr>
              <a:t>1973:  XXVIII.  Athènes (P. </a:t>
            </a:r>
            <a:r>
              <a:rPr lang="fr-FR" altLang="fr-FR" sz="2400" dirty="0" err="1">
                <a:ea typeface="ＭＳ Ｐゴシック" panose="020B0600070205080204" pitchFamily="34" charset="-128"/>
              </a:rPr>
              <a:t>Dimakis</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1974: XXIX. Cologne (</a:t>
            </a:r>
            <a:r>
              <a:rPr lang="fr-FR" altLang="fr-FR" sz="2400" dirty="0" err="1">
                <a:ea typeface="ＭＳ Ｐゴシック" panose="020B0600070205080204" pitchFamily="34" charset="-128"/>
              </a:rPr>
              <a:t>H.Hübner</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E.Klingmüller</a:t>
            </a:r>
            <a:r>
              <a:rPr lang="fr-FR" altLang="fr-FR" sz="2400" dirty="0">
                <a:ea typeface="ＭＳ Ｐゴシック" panose="020B0600070205080204" pitchFamily="34" charset="-128"/>
              </a:rPr>
              <a:t> / </a:t>
            </a:r>
            <a:r>
              <a:rPr lang="fr-FR" altLang="fr-FR" sz="2400" dirty="0" err="1">
                <a:ea typeface="ＭＳ Ｐゴシック" panose="020B0600070205080204" pitchFamily="34" charset="-128"/>
              </a:rPr>
              <a:t>A.Wacke</a:t>
            </a:r>
            <a:r>
              <a:rPr lang="fr-FR" altLang="fr-FR" sz="2400" dirty="0">
                <a:ea typeface="ＭＳ Ｐゴシック" panose="020B0600070205080204" pitchFamily="34" charset="-128"/>
              </a:rPr>
              <a:t>)</a:t>
            </a:r>
          </a:p>
          <a:p>
            <a:r>
              <a:rPr lang="fr-FR" altLang="fr-FR" sz="2400" dirty="0">
                <a:ea typeface="ＭＳ Ｐゴシック" panose="020B0600070205080204" pitchFamily="34" charset="-128"/>
              </a:rPr>
              <a:t>1975: XXX. Oviedo (A. Torrent)</a:t>
            </a:r>
          </a:p>
          <a:p>
            <a:r>
              <a:rPr lang="fr-FR" altLang="fr-FR" sz="2400" dirty="0">
                <a:ea typeface="ＭＳ Ｐゴシック" panose="020B0600070205080204" pitchFamily="34" charset="-128"/>
              </a:rPr>
              <a:t>1976: XXXI. Trieste (G. </a:t>
            </a:r>
            <a:r>
              <a:rPr lang="fr-FR" altLang="fr-FR" sz="2400" dirty="0" err="1">
                <a:ea typeface="ＭＳ Ｐゴシック" panose="020B0600070205080204" pitchFamily="34" charset="-128"/>
              </a:rPr>
              <a:t>Impallomeni</a:t>
            </a:r>
            <a:r>
              <a:rPr lang="fr-FR" altLang="fr-FR" sz="2400" dirty="0">
                <a:ea typeface="ＭＳ Ｐゴシック" panose="020B0600070205080204" pitchFamily="34" charset="-128"/>
              </a:rPr>
              <a:t>)</a:t>
            </a:r>
          </a:p>
        </p:txBody>
      </p:sp>
    </p:spTree>
    <p:extLst>
      <p:ext uri="{BB962C8B-B14F-4D97-AF65-F5344CB8AC3E}">
        <p14:creationId xmlns:p14="http://schemas.microsoft.com/office/powerpoint/2010/main" val="38543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56D5C-E7D2-004F-8002-FA132CF69F13}"/>
              </a:ext>
            </a:extLst>
          </p:cNvPr>
          <p:cNvSpPr>
            <a:spLocks noGrp="1"/>
          </p:cNvSpPr>
          <p:nvPr>
            <p:ph type="title"/>
          </p:nvPr>
        </p:nvSpPr>
        <p:spPr>
          <a:xfrm>
            <a:off x="1308538" y="106566"/>
            <a:ext cx="10058400" cy="1371600"/>
          </a:xfrm>
        </p:spPr>
        <p:txBody>
          <a:bodyPr>
            <a:normAutofit fontScale="90000"/>
          </a:bodyPr>
          <a:lstStyle/>
          <a:p>
            <a:r>
              <a:rPr lang="fr-FR" dirty="0"/>
              <a:t>Hans </a:t>
            </a:r>
            <a:r>
              <a:rPr lang="fr-FR" dirty="0" err="1"/>
              <a:t>Ankum’s</a:t>
            </a:r>
            <a:r>
              <a:rPr lang="fr-FR" dirty="0"/>
              <a:t> </a:t>
            </a:r>
            <a:r>
              <a:rPr lang="fr-FR" dirty="0" err="1"/>
              <a:t>papers</a:t>
            </a:r>
            <a:r>
              <a:rPr lang="fr-FR" dirty="0"/>
              <a:t> at the SIHDA</a:t>
            </a:r>
          </a:p>
        </p:txBody>
      </p:sp>
      <p:sp>
        <p:nvSpPr>
          <p:cNvPr id="3" name="Espace réservé du contenu 2">
            <a:extLst>
              <a:ext uri="{FF2B5EF4-FFF2-40B4-BE49-F238E27FC236}">
                <a16:creationId xmlns:a16="http://schemas.microsoft.com/office/drawing/2014/main" id="{CEA92C2D-FCFE-CE44-866A-C93C13F88E17}"/>
              </a:ext>
            </a:extLst>
          </p:cNvPr>
          <p:cNvSpPr>
            <a:spLocks noGrp="1"/>
          </p:cNvSpPr>
          <p:nvPr>
            <p:ph idx="1"/>
          </p:nvPr>
        </p:nvSpPr>
        <p:spPr>
          <a:xfrm>
            <a:off x="310054" y="1132374"/>
            <a:ext cx="11577145" cy="5447101"/>
          </a:xfrm>
        </p:spPr>
        <p:txBody>
          <a:bodyPr>
            <a:normAutofit/>
          </a:bodyPr>
          <a:lstStyle/>
          <a:p>
            <a:pPr lvl="0"/>
            <a:r>
              <a:rPr lang="en-GB" sz="2800" dirty="0"/>
              <a:t>In German in Vienna 1970, Cologne, 1974, Salzburg 1988, Miskolc 1991, Vienna 1994 and Bochum 2005 (6).</a:t>
            </a:r>
            <a:endParaRPr lang="fr-BE" sz="2800" dirty="0"/>
          </a:p>
          <a:p>
            <a:pPr lvl="0"/>
            <a:r>
              <a:rPr lang="en-GB" sz="2800" dirty="0"/>
              <a:t>In English in Oxford 1993 and New Orleans 1995 (2).</a:t>
            </a:r>
            <a:endParaRPr lang="fr-BE" sz="2800" dirty="0"/>
          </a:p>
          <a:p>
            <a:pPr lvl="0"/>
            <a:r>
              <a:rPr lang="en-GB" sz="2800" dirty="0"/>
              <a:t>In Italian in Ferrara 1989 and in Messina 1997 (2).</a:t>
            </a:r>
            <a:endParaRPr lang="fr-BE" sz="2800" dirty="0"/>
          </a:p>
          <a:p>
            <a:r>
              <a:rPr lang="en-GB" sz="2800" dirty="0"/>
              <a:t>In French : Bordeaux 1971, Athens 1973, Oviedo 1975, Trieste 1976, Perugia 1977, Ankara 1978, Palermo 1979, Brussels 1980, Madrid 1981, Perpignan 1982, Cairo 1983, Athens 1984, Namur 1985, Stockholm 1986, San Sebastian 1987, Sevilla 1990, Brussels 1996, Madrid 1998, Antalya 2000, Rotterdam 2001, Clermont-Ferrand 2003, </a:t>
            </a:r>
            <a:r>
              <a:rPr lang="en-GB" sz="2800" dirty="0" err="1"/>
              <a:t>Brasil</a:t>
            </a:r>
            <a:r>
              <a:rPr lang="en-GB" sz="2800" dirty="0"/>
              <a:t> 2004, </a:t>
            </a:r>
            <a:r>
              <a:rPr lang="en-GB" sz="2800" dirty="0" err="1"/>
              <a:t>Komotini</a:t>
            </a:r>
            <a:r>
              <a:rPr lang="en-GB" sz="2800" dirty="0"/>
              <a:t> 2006, Catania 2007, Fribourg 2008, Kavala 2009, Barcelona 2010 (27).</a:t>
            </a:r>
            <a:endParaRPr lang="fr-FR" sz="2800" dirty="0"/>
          </a:p>
        </p:txBody>
      </p:sp>
    </p:spTree>
    <p:extLst>
      <p:ext uri="{BB962C8B-B14F-4D97-AF65-F5344CB8AC3E}">
        <p14:creationId xmlns:p14="http://schemas.microsoft.com/office/powerpoint/2010/main" val="1414301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{82186992-E336-9045-9475-4C94534CE875}tf10001067</Template>
  <TotalTime>926</TotalTime>
  <Words>514</Words>
  <Application>Microsoft Macintosh PowerPoint</Application>
  <PresentationFormat>Grand écran</PresentationFormat>
  <Paragraphs>69</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ＭＳ Ｐゴシック</vt:lpstr>
      <vt:lpstr>Arial</vt:lpstr>
      <vt:lpstr>Century Gothic</vt:lpstr>
      <vt:lpstr>Garamond</vt:lpstr>
      <vt:lpstr>Savon</vt:lpstr>
      <vt:lpstr>Hans Ankum and the sihda</vt:lpstr>
      <vt:lpstr>Société d’Histoire des Droits de l’Antiquité –  Fondation universitaire de Bruxelles</vt:lpstr>
      <vt:lpstr>December 1945:  1st international session</vt:lpstr>
      <vt:lpstr>First sessions</vt:lpstr>
      <vt:lpstr>Leiden 1956</vt:lpstr>
      <vt:lpstr>International sessions</vt:lpstr>
      <vt:lpstr>Perugia 1967</vt:lpstr>
      <vt:lpstr>International sessions</vt:lpstr>
      <vt:lpstr>Hans Ankum’s papers at the SIHDA</vt:lpstr>
      <vt:lpstr>Hans Ankum’s position in the SIHDA</vt:lpstr>
      <vt:lpstr>International sessions</vt:lpstr>
      <vt:lpstr>Hans Ankum’s interventions to improve the quality of the papers</vt:lpstr>
      <vt:lpstr>Hans Ankum and the extension of the SIHDA</vt:lpstr>
      <vt:lpstr>Hans Ankum and the future of the SIHDA</vt:lpstr>
      <vt:lpstr>Thank you for everything Hans!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Hans Ankum and the sihda</dc:title>
  <dc:creator>Microsoft Office User</dc:creator>
  <cp:lastModifiedBy>Microsoft Office User</cp:lastModifiedBy>
  <cp:revision>10</cp:revision>
  <dcterms:created xsi:type="dcterms:W3CDTF">2019-10-17T20:21:30Z</dcterms:created>
  <dcterms:modified xsi:type="dcterms:W3CDTF">2019-10-18T11:47:41Z</dcterms:modified>
</cp:coreProperties>
</file>