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18"/>
  </p:notesMasterIdLst>
  <p:handoutMasterIdLst>
    <p:handoutMasterId r:id="rId19"/>
  </p:handoutMasterIdLst>
  <p:sldIdLst>
    <p:sldId id="282" r:id="rId4"/>
    <p:sldId id="292" r:id="rId5"/>
    <p:sldId id="297" r:id="rId6"/>
    <p:sldId id="283" r:id="rId7"/>
    <p:sldId id="293" r:id="rId8"/>
    <p:sldId id="291" r:id="rId9"/>
    <p:sldId id="285" r:id="rId10"/>
    <p:sldId id="299" r:id="rId11"/>
    <p:sldId id="306" r:id="rId12"/>
    <p:sldId id="300" r:id="rId13"/>
    <p:sldId id="296" r:id="rId14"/>
    <p:sldId id="301" r:id="rId15"/>
    <p:sldId id="302" r:id="rId16"/>
    <p:sldId id="304" r:id="rId17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7B45B-CA02-D26E-94A4-238497E0E067}" v="88" dt="2019-10-17T08:53:01.413"/>
    <p1510:client id="{E2D36D0E-9FB1-7F85-9637-2102FBC5E2AF}" v="2" dt="2019-10-15T12:13:17.885"/>
    <p1510:client id="{E4774C53-6DB5-57FC-301A-E6D2C688251E}" v="254" dt="2019-10-16T11:02:25.819"/>
    <p1510:client id="{E4B23081-A4CB-474D-B30E-58F73F5E249D}" v="1" dt="2019-10-16T11:09:39.193"/>
  </p1510:revLst>
</p1510:revInfo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609A246-E455-4387-A75A-515199F9F7FE}" type="datetime1">
              <a:rPr lang="fr-FR" smtClean="0"/>
              <a:t>17/10/2019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1DB5E-935C-4E5B-B195-6BC68AB2E2D5}" type="datetime1">
              <a:rPr lang="fr-FR" smtClean="0"/>
              <a:pPr/>
              <a:t>17/10/2019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999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908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45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869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78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10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64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67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515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718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869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78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521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78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6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/>
              <a:t>Merci de votre attention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Numéro de téléphone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Poignée E-mail ou Réseaux sociaux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Site web de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’image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4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6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diapositive de séparation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6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diapositive de séparation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e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e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une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e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 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sp>
        <p:nvSpPr>
          <p:cNvPr id="11" name="Forme libre 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sp>
        <p:nvSpPr>
          <p:cNvPr id="13" name="Forme libre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sp>
        <p:nvSpPr>
          <p:cNvPr id="14" name="Forme libre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sp>
        <p:nvSpPr>
          <p:cNvPr id="15" name="Forme libre 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Entrez votre légende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5" name="Rectangle : Coins arrondis 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 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a/ae/Baudouin%2C_Pierre_Antoine_-_La_Lecture_-_c._1760.JPG" TargetMode="External"/><Relationship Id="rId13" Type="http://schemas.openxmlformats.org/officeDocument/2006/relationships/hyperlink" Target="https://www.vivelapub.fr/jeux-video-40-ans-de-guerre-des-consoles-en-50-pubs/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s://fr.wikipedia.org/wiki/T%C3%A9l%C3%A9graphe#/media/File:Morse_Telegraph_1837.jpg" TargetMode="External"/><Relationship Id="rId12" Type="http://schemas.openxmlformats.org/officeDocument/2006/relationships/hyperlink" Target="http://wro01.wrocenter.pl/erkki/html/erkki_en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fewire.com/download-facebook-messenger-for-iphone-1949741" TargetMode="External"/><Relationship Id="rId11" Type="http://schemas.openxmlformats.org/officeDocument/2006/relationships/hyperlink" Target="https://blog.buymobiles.net/features/15-things-youll-only-remember-if-you-had-a-nokia-3310/4" TargetMode="External"/><Relationship Id="rId5" Type="http://schemas.openxmlformats.org/officeDocument/2006/relationships/hyperlink" Target="https://indyweek.com/culture/archives/movie-review-pixels-pumps-80s-video-game-nostalgia-enjoyable-throwaway-farce/" TargetMode="External"/><Relationship Id="rId10" Type="http://schemas.openxmlformats.org/officeDocument/2006/relationships/hyperlink" Target="https://www.mobygames.com/game/windows/stanley-parable/screenshots/gameShotId,753123/" TargetMode="External"/><Relationship Id="rId4" Type="http://schemas.openxmlformats.org/officeDocument/2006/relationships/hyperlink" Target="https://www.informaticsinc.com/blog/2016/pokemon-go-and-future-augmented-reality" TargetMode="External"/><Relationship Id="rId9" Type="http://schemas.openxmlformats.org/officeDocument/2006/relationships/hyperlink" Target="https://www.google.com/search?biw=1920&amp;bih=920&amp;tbm=isch&amp;sa=1&amp;ei=WWmjXIjDJIXawAKsrIfwCQ&amp;q=fortnite+screenshot&amp;oq=fortnite+scre&amp;gs_l=img.1.0.0l8.9969.10637..12011...0.0..0.48.221.5....3..1....1..gws-wiz-img.......0i67.6VX2NM3olFE#imgrc=fVOFPuq5B7wUaM: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0655455" cy="6858000"/>
          </a:xfrm>
        </p:spPr>
      </p:pic>
      <p:sp>
        <p:nvSpPr>
          <p:cNvPr id="25" name="Zone de texte 24" descr="Accentuation de diapositive vers la zone de titre">
            <a:extLst>
              <a:ext uri="{FF2B5EF4-FFF2-40B4-BE49-F238E27FC236}">
                <a16:creationId xmlns:a16="http://schemas.microsoft.com/office/drawing/2014/main" id="{7EF238CB-AB58-4787-8F9C-A1C16929A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-1" y="957019"/>
            <a:ext cx="900667" cy="1710842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667" y="153226"/>
            <a:ext cx="4459766" cy="2514635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pPr rtl="0"/>
            <a:r>
              <a:rPr lang="fr-FR"/>
              <a:t>Quelle place </a:t>
            </a:r>
            <a:r>
              <a:rPr lang="fr-FR" sz="4000"/>
              <a:t>pour les </a:t>
            </a:r>
            <a:r>
              <a:rPr lang="fr-FR"/>
              <a:t> </a:t>
            </a:r>
            <a:r>
              <a:rPr lang="fr-FR" sz="5400"/>
              <a:t>écrans</a:t>
            </a:r>
            <a:r>
              <a:rPr lang="fr-FR"/>
              <a:t> </a:t>
            </a:r>
            <a:r>
              <a:rPr lang="fr-FR" sz="4000"/>
              <a:t>au sein de la </a:t>
            </a:r>
            <a:r>
              <a:rPr lang="fr-FR" sz="5400"/>
              <a:t>famille </a:t>
            </a:r>
            <a:r>
              <a:rPr lang="fr-FR"/>
              <a:t>?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621" y="4596789"/>
            <a:ext cx="4000500" cy="1164003"/>
          </a:xfrm>
        </p:spPr>
        <p:txBody>
          <a:bodyPr rtlCol="0"/>
          <a:lstStyle/>
          <a:p>
            <a:pPr rtl="0"/>
            <a:r>
              <a:rPr lang="fr-FR" sz="1800" b="1">
                <a:latin typeface="+mj-lt"/>
              </a:rPr>
              <a:t>Bruno Dupont</a:t>
            </a:r>
            <a:br>
              <a:rPr lang="fr-FR" sz="1800" b="1">
                <a:latin typeface="+mj-lt"/>
              </a:rPr>
            </a:br>
            <a:r>
              <a:rPr lang="fr-FR" sz="1800" b="1">
                <a:latin typeface="+mj-lt"/>
              </a:rPr>
              <a:t>Université de Liège</a:t>
            </a:r>
            <a:br>
              <a:rPr lang="fr-FR" sz="1800" b="1">
                <a:latin typeface="+mj-lt"/>
              </a:rPr>
            </a:br>
            <a:r>
              <a:rPr lang="fr-FR" sz="1800" b="1">
                <a:latin typeface="+mj-lt"/>
              </a:rPr>
              <a:t>Haute École de la Ville de Liège</a:t>
            </a:r>
            <a:br>
              <a:rPr lang="fr-FR" sz="1800" b="1">
                <a:latin typeface="+mj-lt"/>
              </a:rPr>
            </a:br>
            <a:r>
              <a:rPr lang="fr-FR" sz="1800" b="1" err="1">
                <a:latin typeface="+mj-lt"/>
              </a:rPr>
              <a:t>Liège</a:t>
            </a:r>
            <a:r>
              <a:rPr lang="fr-FR" sz="1800" b="1">
                <a:latin typeface="+mj-lt"/>
              </a:rPr>
              <a:t> Game </a:t>
            </a:r>
            <a:r>
              <a:rPr lang="fr-FR" sz="1800" b="1" err="1">
                <a:latin typeface="+mj-lt"/>
              </a:rPr>
              <a:t>Lab</a:t>
            </a:r>
            <a:endParaRPr lang="fr-FR" sz="1800" b="1">
              <a:latin typeface="+mj-lt"/>
            </a:endParaRPr>
          </a:p>
          <a:p>
            <a:pPr rtl="0"/>
            <a:endParaRPr lang="fr-FR" b="1">
              <a:latin typeface="+mj-lt"/>
            </a:endParaRPr>
          </a:p>
          <a:p>
            <a:pPr rtl="0"/>
            <a:endParaRPr lang="fr-FR"/>
          </a:p>
        </p:txBody>
      </p:sp>
      <p:sp>
        <p:nvSpPr>
          <p:cNvPr id="20" name="Triangle isocèle 19" descr="Ombre de diapositive vers la zone de titre">
            <a:extLst>
              <a:ext uri="{FF2B5EF4-FFF2-40B4-BE49-F238E27FC236}">
                <a16:creationId xmlns:a16="http://schemas.microsoft.com/office/drawing/2014/main" id="{545D50A1-D634-4325-B06C-5450FDF7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424417" y="2138981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8" name="Zone de texte 23" descr="Élément d’accentuation vers la zone de titre">
            <a:extLst>
              <a:ext uri="{FF2B5EF4-FFF2-40B4-BE49-F238E27FC236}">
                <a16:creationId xmlns:a16="http://schemas.microsoft.com/office/drawing/2014/main" id="{7C2D8A14-576A-4876-AF8D-091358E31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387102" y="4104409"/>
            <a:ext cx="804898" cy="1964598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/>
          </a:p>
        </p:txBody>
      </p:sp>
      <p:sp>
        <p:nvSpPr>
          <p:cNvPr id="9" name="Triangle isocèle 17" descr="Ombre pour la zone de titre">
            <a:extLst>
              <a:ext uri="{FF2B5EF4-FFF2-40B4-BE49-F238E27FC236}">
                <a16:creationId xmlns:a16="http://schemas.microsoft.com/office/drawing/2014/main" id="{E7E524E6-58BF-4F5B-93F8-915743B23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88CA7ECC-489C-4417-8675-D16A73957D62}"/>
              </a:ext>
            </a:extLst>
          </p:cNvPr>
          <p:cNvSpPr txBox="1">
            <a:spLocks/>
          </p:cNvSpPr>
          <p:nvPr/>
        </p:nvSpPr>
        <p:spPr>
          <a:xfrm>
            <a:off x="7382190" y="3429000"/>
            <a:ext cx="4403565" cy="211930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4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/>
              <a:t>Histoire et pratiques </a:t>
            </a:r>
            <a:br>
              <a:rPr lang="fr-FR" sz="3600"/>
            </a:br>
            <a:r>
              <a:rPr lang="fr-FR" sz="3600"/>
              <a:t>des écrans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A29E4A-FABD-43F0-9CBB-2511B3FC7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1476" y="3936"/>
            <a:ext cx="1220524" cy="12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4940"/>
            <a:ext cx="5472199" cy="820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/>
          <a:lstStyle/>
          <a:p>
            <a:r>
              <a:rPr lang="fr-FR">
                <a:latin typeface="+mj-lt"/>
              </a:rPr>
              <a:t>Évolution du jeu vidéo</a:t>
            </a:r>
          </a:p>
        </p:txBody>
      </p:sp>
      <p:pic>
        <p:nvPicPr>
          <p:cNvPr id="14" name="Espace réservé d’image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0" y="1147230"/>
            <a:ext cx="3140405" cy="2888673"/>
          </a:xfrm>
        </p:spPr>
      </p:pic>
      <p:pic>
        <p:nvPicPr>
          <p:cNvPr id="17" name="Espace réservé d’image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4"/>
          <a:stretch>
            <a:fillRect/>
          </a:stretch>
        </p:blipFill>
        <p:spPr>
          <a:xfrm>
            <a:off x="3574908" y="1142131"/>
            <a:ext cx="4130868" cy="2926671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10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2F0AF4-2D90-472D-B0F3-1D007F7367FD}"/>
              </a:ext>
            </a:extLst>
          </p:cNvPr>
          <p:cNvSpPr/>
          <p:nvPr/>
        </p:nvSpPr>
        <p:spPr>
          <a:xfrm>
            <a:off x="7817318" y="895740"/>
            <a:ext cx="394288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600">
                <a:latin typeface="+mj-lt"/>
              </a:rPr>
              <a:t>Apparition dans les années 60</a:t>
            </a:r>
            <a:br>
              <a:rPr lang="fr-FR" sz="1600">
                <a:latin typeface="+mj-lt"/>
              </a:rPr>
            </a:br>
            <a:r>
              <a:rPr lang="fr-FR" sz="1600">
                <a:latin typeface="+mj-lt"/>
              </a:rPr>
              <a:t>Pong (1972) : salles d’arcade</a:t>
            </a:r>
          </a:p>
          <a:p>
            <a:r>
              <a:rPr lang="fr-FR" sz="1600">
                <a:latin typeface="+mj-lt"/>
              </a:rPr>
              <a:t>Console </a:t>
            </a:r>
            <a:r>
              <a:rPr lang="fr-FR" sz="1600" err="1">
                <a:latin typeface="+mj-lt"/>
              </a:rPr>
              <a:t>Nes</a:t>
            </a:r>
            <a:r>
              <a:rPr lang="fr-FR" sz="1600">
                <a:latin typeface="+mj-lt"/>
              </a:rPr>
              <a:t>  (1983) : jeu de salon</a:t>
            </a:r>
          </a:p>
          <a:p>
            <a:endParaRPr lang="fr-BE" sz="1600">
              <a:latin typeface="+mj-lt"/>
            </a:endParaRPr>
          </a:p>
        </p:txBody>
      </p:sp>
      <p:pic>
        <p:nvPicPr>
          <p:cNvPr id="15" name="Espace réservé d’image 13">
            <a:extLst>
              <a:ext uri="{FF2B5EF4-FFF2-40B4-BE49-F238E27FC236}">
                <a16:creationId xmlns:a16="http://schemas.microsoft.com/office/drawing/2014/main" id="{7DED7216-5BA8-4E97-AEC1-C7610B5EC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269" y="3023246"/>
            <a:ext cx="3140405" cy="2716228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69E1122-3317-4DF4-B636-F7634732EF16}"/>
              </a:ext>
            </a:extLst>
          </p:cNvPr>
          <p:cNvSpPr/>
          <p:nvPr/>
        </p:nvSpPr>
        <p:spPr>
          <a:xfrm>
            <a:off x="196839" y="4491135"/>
            <a:ext cx="6096000" cy="206210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fr-FR" sz="1600" dirty="0">
                <a:latin typeface="+mj-lt"/>
              </a:rPr>
              <a:t>Reprise des critiques adressées à la télévision</a:t>
            </a:r>
          </a:p>
          <a:p>
            <a:endParaRPr lang="fr-FR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latin typeface="+mj-lt"/>
              </a:rPr>
              <a:t>Violence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+mj-lt"/>
              </a:rPr>
              <a:t>Addiction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+mj-lt"/>
              </a:rPr>
              <a:t>Médicalisation</a:t>
            </a:r>
          </a:p>
          <a:p>
            <a:endParaRPr lang="fr-BE" sz="1600" dirty="0">
              <a:latin typeface="+mj-lt"/>
            </a:endParaRPr>
          </a:p>
          <a:p>
            <a:r>
              <a:rPr lang="fr-BE" sz="1600" dirty="0">
                <a:latin typeface="+mj-lt"/>
              </a:rPr>
              <a:t>Mais aussi intérêt culturel</a:t>
            </a:r>
          </a:p>
          <a:p>
            <a:r>
              <a:rPr lang="fr-BE" sz="1600" dirty="0">
                <a:latin typeface="+mj-lt"/>
              </a:rPr>
              <a:t>« Le jeu vidéo est-il le 10</a:t>
            </a:r>
            <a:r>
              <a:rPr lang="fr-BE" sz="1600" baseline="30000" dirty="0">
                <a:latin typeface="+mj-lt"/>
              </a:rPr>
              <a:t>e</a:t>
            </a:r>
            <a:r>
              <a:rPr lang="fr-BE" sz="1600" dirty="0">
                <a:latin typeface="+mj-lt"/>
              </a:rPr>
              <a:t> art ? » (</a:t>
            </a:r>
            <a:r>
              <a:rPr lang="fr-BE" sz="1600" i="1" dirty="0">
                <a:latin typeface="+mj-lt"/>
              </a:rPr>
              <a:t>Rtbf.be</a:t>
            </a:r>
            <a:r>
              <a:rPr lang="fr-BE" sz="1600" dirty="0">
                <a:latin typeface="+mj-lt"/>
              </a:rPr>
              <a:t>)</a:t>
            </a:r>
          </a:p>
        </p:txBody>
      </p:sp>
      <p:pic>
        <p:nvPicPr>
          <p:cNvPr id="19" name="Espace réservé d’image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6"/>
          <a:stretch>
            <a:fillRect/>
          </a:stretch>
        </p:blipFill>
        <p:spPr>
          <a:xfrm>
            <a:off x="4144784" y="4381360"/>
            <a:ext cx="3140405" cy="253652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8211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’image 11">
            <a:extLst>
              <a:ext uri="{FF2B5EF4-FFF2-40B4-BE49-F238E27FC236}">
                <a16:creationId xmlns:a16="http://schemas.microsoft.com/office/drawing/2014/main" id="{C4330FBA-FEA8-B941-8864-B3DEDDE80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30708"/>
          <a:stretch/>
        </p:blipFill>
        <p:spPr>
          <a:xfrm>
            <a:off x="306941" y="0"/>
            <a:ext cx="7983583" cy="6858000"/>
          </a:xfrm>
        </p:spPr>
      </p:pic>
      <p:sp>
        <p:nvSpPr>
          <p:cNvPr id="38" name="Zone de texte 37" descr="Accentuation vers le bloc de titre">
            <a:extLst>
              <a:ext uri="{FF2B5EF4-FFF2-40B4-BE49-F238E27FC236}">
                <a16:creationId xmlns:a16="http://schemas.microsoft.com/office/drawing/2014/main" id="{B231FB9C-F234-41D0-A4CE-8C29A5F2F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354303" y="3842399"/>
            <a:ext cx="846997" cy="2200275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/>
          </a:p>
        </p:txBody>
      </p:sp>
      <p:sp>
        <p:nvSpPr>
          <p:cNvPr id="35" name="Triangle isocèle 34" descr="Ombre vers le bloc de titre">
            <a:extLst>
              <a:ext uri="{FF2B5EF4-FFF2-40B4-BE49-F238E27FC236}">
                <a16:creationId xmlns:a16="http://schemas.microsoft.com/office/drawing/2014/main" id="{FE193317-B8BD-46CA-B0A6-8A7511B0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32" name="Forme libre 5" descr="Bloc d’accentuation plein">
            <a:extLst>
              <a:ext uri="{FF2B5EF4-FFF2-40B4-BE49-F238E27FC236}">
                <a16:creationId xmlns:a16="http://schemas.microsoft.com/office/drawing/2014/main" id="{85E0D4E1-E389-4671-B0E7-165A10A05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49200" y="2529372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33" name="Forme libre 5" descr="Bloc d’accentuation vide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pic>
        <p:nvPicPr>
          <p:cNvPr id="10" name="Graphisme 9" descr="Smartphone" title="Icône - Numéro de téléphone du présentateu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8512" y="4223565"/>
            <a:ext cx="218900" cy="218900"/>
          </a:xfrm>
          <a:prstGeom prst="rect">
            <a:avLst/>
          </a:prstGeom>
        </p:spPr>
      </p:pic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874FB9D-CB52-4CA9-8A11-65B0275635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AFAC104-4685-477B-9EB8-377F700E4B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1A6CDC34-A88B-46D1-A1D7-CF94ADDF7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BE"/>
              <a:t>4. </a:t>
            </a:r>
            <a:br>
              <a:rPr lang="fr-BE"/>
            </a:br>
            <a:r>
              <a:rPr lang="fr-BE"/>
              <a:t>Critique des écrans …</a:t>
            </a:r>
            <a:br>
              <a:rPr lang="fr-BE"/>
            </a:br>
            <a:r>
              <a:rPr lang="fr-BE"/>
              <a:t>… critique des médias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DF43FB-C6C3-4E4F-89CB-441848AF9DC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7" descr="Une image contenant extérieur, arbre, personne, herbe&#10;&#10;Description générée avec un niveau de confiance très élevé">
            <a:extLst>
              <a:ext uri="{FF2B5EF4-FFF2-40B4-BE49-F238E27FC236}">
                <a16:creationId xmlns:a16="http://schemas.microsoft.com/office/drawing/2014/main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3"/>
          <a:srcRect l="14621" r="17232" b="-1587"/>
          <a:stretch/>
        </p:blipFill>
        <p:spPr>
          <a:xfrm>
            <a:off x="5908881" y="1665166"/>
            <a:ext cx="5855178" cy="2891120"/>
          </a:xfrm>
        </p:spPr>
      </p:pic>
      <p:sp>
        <p:nvSpPr>
          <p:cNvPr id="66" name="Forme libre 5" descr="Bloc d’accentuation vide">
            <a:extLst>
              <a:ext uri="{FF2B5EF4-FFF2-40B4-BE49-F238E27FC236}">
                <a16:creationId xmlns:a16="http://schemas.microsoft.com/office/drawing/2014/main" id="{3EEE5409-3F6C-485D-B4C2-5247917F1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48989" y="425603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67" name="Forme libre 5" descr="Bloc d’accentuation plein">
            <a:extLst>
              <a:ext uri="{FF2B5EF4-FFF2-40B4-BE49-F238E27FC236}">
                <a16:creationId xmlns:a16="http://schemas.microsoft.com/office/drawing/2014/main" id="{0D74D4D5-6A4C-4248-8A92-B8CA1C918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348155" y="4162727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12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C9DF610-A9EF-4C7D-B5C8-23E101F45808}"/>
              </a:ext>
            </a:extLst>
          </p:cNvPr>
          <p:cNvSpPr txBox="1">
            <a:spLocks/>
          </p:cNvSpPr>
          <p:nvPr/>
        </p:nvSpPr>
        <p:spPr>
          <a:xfrm>
            <a:off x="431801" y="105383"/>
            <a:ext cx="5472199" cy="820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+mj-lt"/>
              </a:rPr>
              <a:t>Le nouveau dans les nouveaux médias</a:t>
            </a:r>
            <a:endParaRPr lang="fr-FR">
              <a:latin typeface="Corbel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BA77BEC8-F745-4976-B32F-54D52667C8BD}"/>
              </a:ext>
            </a:extLst>
          </p:cNvPr>
          <p:cNvSpPr txBox="1">
            <a:spLocks/>
          </p:cNvSpPr>
          <p:nvPr/>
        </p:nvSpPr>
        <p:spPr>
          <a:xfrm>
            <a:off x="431801" y="1007999"/>
            <a:ext cx="5472000" cy="519041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cs typeface="Calibri Light"/>
              </a:rPr>
              <a:t>De la critique à l'</a:t>
            </a:r>
            <a:r>
              <a:rPr lang="fr-FR" i="1" dirty="0">
                <a:cs typeface="Calibri Light"/>
              </a:rPr>
              <a:t>attitude critique</a:t>
            </a:r>
          </a:p>
          <a:p>
            <a:r>
              <a:rPr lang="fr-FR" dirty="0">
                <a:cs typeface="Calibri Light"/>
              </a:rPr>
              <a:t>Différences fondamentales</a:t>
            </a:r>
          </a:p>
          <a:p>
            <a:pPr lvl="1"/>
            <a:r>
              <a:rPr lang="fr-FR" dirty="0">
                <a:cs typeface="Calibri Light"/>
              </a:rPr>
              <a:t>Flexibilité</a:t>
            </a:r>
          </a:p>
          <a:p>
            <a:pPr lvl="2"/>
            <a:r>
              <a:rPr lang="fr-FR" dirty="0">
                <a:cs typeface="Calibri Light"/>
              </a:rPr>
              <a:t>Ordinateur = méta-médium (Kay &amp; Goldberg)</a:t>
            </a:r>
          </a:p>
          <a:p>
            <a:pPr lvl="2"/>
            <a:r>
              <a:rPr lang="fr-FR" dirty="0">
                <a:cs typeface="Calibri Light"/>
              </a:rPr>
              <a:t>Peut simuler tous les médias précédents</a:t>
            </a:r>
          </a:p>
          <a:p>
            <a:pPr lvl="2"/>
            <a:r>
              <a:rPr lang="fr-FR" dirty="0">
                <a:cs typeface="Calibri Light"/>
              </a:rPr>
              <a:t>Tendance à les englober ou les mélanger</a:t>
            </a:r>
          </a:p>
          <a:p>
            <a:pPr lvl="2"/>
            <a:endParaRPr lang="fr-FR" dirty="0">
              <a:cs typeface="Calibri Light"/>
            </a:endParaRPr>
          </a:p>
          <a:p>
            <a:pPr lvl="1"/>
            <a:r>
              <a:rPr lang="fr-FR" dirty="0">
                <a:cs typeface="Calibri Light"/>
              </a:rPr>
              <a:t>Disponibilité</a:t>
            </a:r>
          </a:p>
          <a:p>
            <a:pPr lvl="2"/>
            <a:r>
              <a:rPr lang="fr-FR" dirty="0">
                <a:cs typeface="Calibri Light"/>
              </a:rPr>
              <a:t>Internet et smartphones</a:t>
            </a:r>
          </a:p>
          <a:p>
            <a:pPr lvl="2"/>
            <a:r>
              <a:rPr lang="fr-FR" dirty="0">
                <a:cs typeface="Calibri Light"/>
              </a:rPr>
              <a:t>Délocalisation des usages</a:t>
            </a:r>
          </a:p>
          <a:p>
            <a:pPr lvl="2"/>
            <a:r>
              <a:rPr lang="fr-FR" dirty="0" err="1">
                <a:cs typeface="Calibri Light"/>
              </a:rPr>
              <a:t>Détemporalisation</a:t>
            </a:r>
            <a:endParaRPr lang="fr-FR" dirty="0">
              <a:cs typeface="Calibri Light"/>
            </a:endParaRPr>
          </a:p>
          <a:p>
            <a:pPr lvl="2"/>
            <a:r>
              <a:rPr lang="fr-FR" dirty="0">
                <a:cs typeface="Calibri Light"/>
              </a:rPr>
              <a:t>Attention aux diagnostics faussés par notre prisme médiatique</a:t>
            </a:r>
          </a:p>
          <a:p>
            <a:pPr lvl="3"/>
            <a:r>
              <a:rPr lang="fr-FR" dirty="0">
                <a:cs typeface="Calibri Light"/>
              </a:rPr>
              <a:t>"Ils sont tout le temps sur leur smartphone"</a:t>
            </a:r>
          </a:p>
          <a:p>
            <a:pPr lvl="3"/>
            <a:r>
              <a:rPr lang="fr-FR" dirty="0">
                <a:cs typeface="Calibri Light"/>
              </a:rPr>
              <a:t>"Ils font des rencontres virtuelles"</a:t>
            </a:r>
          </a:p>
          <a:p>
            <a:pPr lvl="3"/>
            <a:r>
              <a:rPr lang="fr-FR" dirty="0">
                <a:cs typeface="Calibri Light"/>
              </a:rPr>
              <a:t>"Ils sont rivés sur leurs écrans"</a:t>
            </a:r>
          </a:p>
          <a:p>
            <a:pPr lvl="2"/>
            <a:r>
              <a:rPr lang="fr-FR" dirty="0">
                <a:cs typeface="Calibri Light"/>
              </a:rPr>
              <a:t>Réseaux sociaux : double nature</a:t>
            </a:r>
          </a:p>
          <a:p>
            <a:r>
              <a:rPr lang="fr-FR" dirty="0">
                <a:cs typeface="Calibri Light"/>
              </a:rPr>
              <a:t>Dialogue et compréhension nécessaires</a:t>
            </a:r>
          </a:p>
          <a:p>
            <a:r>
              <a:rPr lang="fr-FR" dirty="0">
                <a:cs typeface="Calibri Light"/>
              </a:rPr>
              <a:t>Partager la </a:t>
            </a:r>
            <a:r>
              <a:rPr lang="fr-FR" i="1" dirty="0">
                <a:cs typeface="Calibri Light"/>
              </a:rPr>
              <a:t>culture</a:t>
            </a:r>
            <a:r>
              <a:rPr lang="fr-FR" dirty="0">
                <a:cs typeface="Calibri Light"/>
              </a:rPr>
              <a:t> numérique</a:t>
            </a:r>
          </a:p>
          <a:p>
            <a:endParaRPr lang="fr-FR" dirty="0">
              <a:cs typeface="Calibri Light"/>
            </a:endParaRPr>
          </a:p>
          <a:p>
            <a:pPr lvl="3"/>
            <a:endParaRPr lang="fr-FR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23521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’image 4" descr="Une image contenant personne, intérieur, table, plancher&#10;&#10;Description générée avec un niveau de confiance très élevé">
            <a:extLst>
              <a:ext uri="{FF2B5EF4-FFF2-40B4-BE49-F238E27FC236}">
                <a16:creationId xmlns:a16="http://schemas.microsoft.com/office/drawing/2014/main" id="{FB15BC12-29C3-3D4B-805A-8A860D70CA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4894" t="-813" r="9291"/>
          <a:stretch/>
        </p:blipFill>
        <p:spPr>
          <a:xfrm>
            <a:off x="-2" y="592826"/>
            <a:ext cx="11820090" cy="4171608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13</a:t>
            </a:fld>
            <a:endParaRPr lang="fr-FR"/>
          </a:p>
        </p:txBody>
      </p:sp>
      <p:sp>
        <p:nvSpPr>
          <p:cNvPr id="16" name="Zone de texte 15" descr="Conception d’accentuation vers le bloc de légende">
            <a:extLst>
              <a:ext uri="{FF2B5EF4-FFF2-40B4-BE49-F238E27FC236}">
                <a16:creationId xmlns:a16="http://schemas.microsoft.com/office/drawing/2014/main" id="{03888866-542D-43D4-BFE1-045D3635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-2" y="5021703"/>
            <a:ext cx="502757" cy="818212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/>
          </a:p>
        </p:txBody>
      </p:sp>
      <p:sp>
        <p:nvSpPr>
          <p:cNvPr id="17" name="Triangle isocèle 16" descr="Accentuation d’ombre vers le titre">
            <a:extLst>
              <a:ext uri="{FF2B5EF4-FFF2-40B4-BE49-F238E27FC236}">
                <a16:creationId xmlns:a16="http://schemas.microsoft.com/office/drawing/2014/main" id="{667AA2A8-C66E-4F4C-A6E7-E7ABCE7E9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319553" y="5605425"/>
            <a:ext cx="163805" cy="16021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8744987-7958-44D9-AE6F-009CA4C0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552" y="5178774"/>
            <a:ext cx="4126147" cy="429790"/>
          </a:xfrm>
        </p:spPr>
        <p:txBody>
          <a:bodyPr rtlCol="0"/>
          <a:lstStyle/>
          <a:p>
            <a:r>
              <a:rPr lang="fr-FR" sz="1200" err="1">
                <a:latin typeface="+mj-lt"/>
                <a:cs typeface="Calibri Light"/>
              </a:rPr>
              <a:t>Australian</a:t>
            </a:r>
            <a:r>
              <a:rPr lang="fr-FR" sz="1200">
                <a:latin typeface="+mj-lt"/>
                <a:cs typeface="Calibri Light"/>
              </a:rPr>
              <a:t> Center for Moving Image, Melbourne</a:t>
            </a:r>
          </a:p>
        </p:txBody>
      </p:sp>
      <p:sp>
        <p:nvSpPr>
          <p:cNvPr id="19" name="Triangle isocèle 18" descr="Accentuation d’ombre vers le titre">
            <a:extLst>
              <a:ext uri="{FF2B5EF4-FFF2-40B4-BE49-F238E27FC236}">
                <a16:creationId xmlns:a16="http://schemas.microsoft.com/office/drawing/2014/main" id="{ABF5B12D-6F10-4377-9094-B3E79ECB1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 flipV="1">
            <a:off x="319552" y="5018750"/>
            <a:ext cx="163805" cy="16021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18600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655455" cy="6858000"/>
          </a:xfrm>
        </p:spPr>
      </p:pic>
      <p:sp>
        <p:nvSpPr>
          <p:cNvPr id="25" name="Zone de texte 24" descr="Accentuation de diapositive vers la zone de titre">
            <a:extLst>
              <a:ext uri="{FF2B5EF4-FFF2-40B4-BE49-F238E27FC236}">
                <a16:creationId xmlns:a16="http://schemas.microsoft.com/office/drawing/2014/main" id="{7EF238CB-AB58-4787-8F9C-A1C16929A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-36883" y="1152579"/>
            <a:ext cx="690614" cy="1227219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252" y="432003"/>
            <a:ext cx="3419663" cy="1803795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pPr rtl="0"/>
            <a:r>
              <a:rPr lang="fr-FR" sz="3200"/>
              <a:t>Bibliographie</a:t>
            </a:r>
          </a:p>
        </p:txBody>
      </p:sp>
      <p:sp>
        <p:nvSpPr>
          <p:cNvPr id="20" name="Triangle isocèle 19" descr="Ombre de diapositive vers la zone de titre">
            <a:extLst>
              <a:ext uri="{FF2B5EF4-FFF2-40B4-BE49-F238E27FC236}">
                <a16:creationId xmlns:a16="http://schemas.microsoft.com/office/drawing/2014/main" id="{545D50A1-D634-4325-B06C-5450FDF7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288552" y="2083378"/>
            <a:ext cx="365179" cy="30484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88CA7ECC-489C-4417-8675-D16A73957D62}"/>
              </a:ext>
            </a:extLst>
          </p:cNvPr>
          <p:cNvSpPr txBox="1">
            <a:spLocks/>
          </p:cNvSpPr>
          <p:nvPr/>
        </p:nvSpPr>
        <p:spPr>
          <a:xfrm>
            <a:off x="5930206" y="157516"/>
            <a:ext cx="6365703" cy="672575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4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spc="0"/>
              <a:t>Contenu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FR" sz="1150" spc="0" dirty="0"/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150" spc="0"/>
              <a:t>M. Carbone, « La vie mouvementée des écrans », in </a:t>
            </a:r>
            <a:r>
              <a:rPr lang="fr-FR" sz="1150" i="1" spc="0"/>
              <a:t>Écrans</a:t>
            </a:r>
            <a:r>
              <a:rPr lang="fr-FR" sz="1150" spc="0"/>
              <a:t>, 3—1, 2015, 21—33. </a:t>
            </a:r>
            <a:endParaRPr lang="fr-FR"/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BE" sz="1150" spc="0"/>
              <a:t>M.-J. </a:t>
            </a:r>
            <a:r>
              <a:rPr lang="fr-BE" sz="1150" spc="0" err="1"/>
              <a:t>Catoir</a:t>
            </a:r>
            <a:r>
              <a:rPr lang="fr-BE" sz="1150" spc="0"/>
              <a:t>-Brisson, « Écran(s) mon amour: Dossier de la revue INA Global 1 (2014), Note analytique pour le programme « Métamorphoses des Écrans », mars 2015.</a:t>
            </a:r>
            <a:endParaRPr lang="fr-FR" sz="1150" spc="0"/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150" spc="0"/>
              <a:t>B. Dupont, « Le jeu vidéo 1970-2018 : Évolutions », présentation dans le cadre de la conférence </a:t>
            </a:r>
            <a:r>
              <a:rPr lang="fr-FR" sz="1150" i="1" spc="0"/>
              <a:t>Être parent à l’ère des écrans</a:t>
            </a:r>
            <a:r>
              <a:rPr lang="fr-FR" sz="1150" spc="0"/>
              <a:t>, Bastogne, 2018.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150" spc="0"/>
              <a:t>D. </a:t>
            </a:r>
            <a:r>
              <a:rPr lang="fr-FR" sz="1150" spc="0" err="1"/>
              <a:t>Gomery</a:t>
            </a:r>
            <a:r>
              <a:rPr lang="fr-FR" sz="1150" spc="0"/>
              <a:t> et C. </a:t>
            </a:r>
            <a:r>
              <a:rPr lang="fr-FR" sz="1150" spc="0" err="1"/>
              <a:t>Pafort-Overduin</a:t>
            </a:r>
            <a:r>
              <a:rPr lang="fr-FR" sz="1150" spc="0"/>
              <a:t>, </a:t>
            </a:r>
            <a:r>
              <a:rPr lang="fr-FR" sz="1150" i="1" spc="0" err="1"/>
              <a:t>Movie</a:t>
            </a:r>
            <a:r>
              <a:rPr lang="fr-FR" sz="1150" i="1" spc="0" dirty="0"/>
              <a:t> </a:t>
            </a:r>
            <a:r>
              <a:rPr lang="fr-FR" sz="1150" i="1" spc="0" err="1"/>
              <a:t>History</a:t>
            </a:r>
            <a:r>
              <a:rPr lang="fr-FR" sz="1150" i="1" spc="0"/>
              <a:t> : A Survey</a:t>
            </a:r>
            <a:r>
              <a:rPr lang="fr-FR" sz="1150" spc="0"/>
              <a:t>, New York, Routledge, 2011.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150" spc="0"/>
              <a:t>E. </a:t>
            </a:r>
            <a:r>
              <a:rPr lang="fr-FR" sz="1150" spc="0" err="1"/>
              <a:t>Huhtamo</a:t>
            </a:r>
            <a:r>
              <a:rPr lang="fr-FR" sz="1150" spc="0"/>
              <a:t>, « </a:t>
            </a:r>
            <a:r>
              <a:rPr lang="fr-FR" sz="1150" spc="0" err="1"/>
              <a:t>Elements</a:t>
            </a:r>
            <a:r>
              <a:rPr lang="fr-FR" sz="1150" spc="0"/>
              <a:t> of </a:t>
            </a:r>
            <a:r>
              <a:rPr lang="fr-FR" sz="1150" spc="0" err="1"/>
              <a:t>Screenology</a:t>
            </a:r>
            <a:r>
              <a:rPr lang="fr-FR" sz="1150" spc="0"/>
              <a:t> », </a:t>
            </a:r>
            <a:r>
              <a:rPr lang="fr-FR" sz="1150" i="1" spc="0"/>
              <a:t>s.d</a:t>
            </a:r>
            <a:r>
              <a:rPr lang="fr-FR" sz="1150" spc="0"/>
              <a:t>. URL: </a:t>
            </a:r>
            <a:r>
              <a:rPr lang="fr-FR" sz="1150" spc="0" dirty="0"/>
              <a:t>http://wro01.wrocenter.pl/erkki/html/erkki_en.html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150" spc="0"/>
              <a:t>Liège Game </a:t>
            </a:r>
            <a:r>
              <a:rPr lang="fr-FR" sz="1150" spc="0" err="1"/>
              <a:t>Lab</a:t>
            </a:r>
            <a:r>
              <a:rPr lang="fr-FR" sz="1150" spc="0"/>
              <a:t>, </a:t>
            </a:r>
            <a:r>
              <a:rPr lang="fr-FR" sz="1150" i="1" spc="0"/>
              <a:t>Culture vidéoludique</a:t>
            </a:r>
            <a:r>
              <a:rPr lang="fr-FR" sz="1150" spc="0"/>
              <a:t>, Liège, Presses Universitaires, 2019.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150" spc="0"/>
              <a:t>M. McLuhan, </a:t>
            </a:r>
            <a:r>
              <a:rPr lang="fr-FR" sz="1150" i="1" spc="0"/>
              <a:t>Understanding Media : The Extensions of Man</a:t>
            </a:r>
            <a:r>
              <a:rPr lang="fr-FR" sz="1150" spc="0"/>
              <a:t>, New York, McGraw-Hill, 1964.</a:t>
            </a:r>
            <a:endParaRPr lang="fr-FR"/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150" spc="0"/>
              <a:t>F. Proulx, « De nouveaux et étranges éducateurs : Dangers et remèdes littéraires</a:t>
            </a:r>
            <a:r>
              <a:rPr lang="fr-FR" sz="1150" spc="0">
                <a:ea typeface="+mj-lt"/>
                <a:cs typeface="+mj-lt"/>
              </a:rPr>
              <a:t>,</a:t>
            </a:r>
            <a:r>
              <a:rPr lang="fr-FR" sz="1150" spc="0"/>
              <a:t> 1883-1914</a:t>
            </a:r>
            <a:r>
              <a:rPr lang="fr-FR" sz="1150" spc="0">
                <a:ea typeface="+mj-lt"/>
                <a:cs typeface="+mj-lt"/>
              </a:rPr>
              <a:t> », in </a:t>
            </a:r>
            <a:r>
              <a:rPr lang="fr-FR" sz="1150" i="1" spc="0">
                <a:ea typeface="+mj-lt"/>
                <a:cs typeface="+mj-lt"/>
              </a:rPr>
              <a:t>Culture et Musées</a:t>
            </a:r>
            <a:r>
              <a:rPr lang="fr-FR" sz="1150" spc="0">
                <a:ea typeface="+mj-lt"/>
                <a:cs typeface="+mj-lt"/>
              </a:rPr>
              <a:t>, 2011, 17, 21—40.</a:t>
            </a:r>
            <a:endParaRPr lang="fr-FR" sz="1150" spc="0"/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150" spc="0"/>
              <a:t>S. Tisseron, </a:t>
            </a:r>
            <a:r>
              <a:rPr lang="fr-FR" sz="1150" spc="0">
                <a:ea typeface="+mj-lt"/>
                <a:cs typeface="+mj-lt"/>
              </a:rPr>
              <a:t>« Culture du livre et des écrans : La cohabitation indispensable », in </a:t>
            </a:r>
            <a:r>
              <a:rPr lang="fr-FR" sz="1150" i="1" spc="0">
                <a:ea typeface="+mj-lt"/>
                <a:cs typeface="+mj-lt"/>
              </a:rPr>
              <a:t>Le Carnet PSY</a:t>
            </a:r>
            <a:r>
              <a:rPr lang="fr-FR" sz="1150" spc="0">
                <a:ea typeface="+mj-lt"/>
                <a:cs typeface="+mj-lt"/>
              </a:rPr>
              <a:t>, 4, 31—35.</a:t>
            </a:r>
          </a:p>
          <a:p>
            <a:pPr>
              <a:lnSpc>
                <a:spcPct val="100000"/>
              </a:lnSpc>
            </a:pPr>
            <a:endParaRPr lang="fr-FR" sz="1200" spc="0">
              <a:ea typeface="+mj-lt"/>
              <a:cs typeface="+mj-lt"/>
            </a:endParaRPr>
          </a:p>
          <a:p>
            <a:r>
              <a:rPr lang="fr-FR" sz="1600" spc="0"/>
              <a:t>Illustrations</a:t>
            </a:r>
          </a:p>
          <a:p>
            <a:pPr>
              <a:lnSpc>
                <a:spcPct val="100000"/>
              </a:lnSpc>
            </a:pPr>
            <a:r>
              <a:rPr lang="fr-FR" sz="950" spc="0" dirty="0">
                <a:hlinkClick r:id="rId4"/>
              </a:rPr>
              <a:t>https://www.informaticsinc.com/blog/2016/pokemon-go-and-future-augmented-reality</a:t>
            </a:r>
            <a:endParaRPr lang="fr-FR" sz="950" spc="0" dirty="0"/>
          </a:p>
          <a:p>
            <a:pPr>
              <a:lnSpc>
                <a:spcPct val="100000"/>
              </a:lnSpc>
            </a:pPr>
            <a:r>
              <a:rPr lang="fr-BE" sz="950" spc="0" dirty="0">
                <a:hlinkClick r:id="rId5"/>
              </a:rPr>
              <a:t>https://indyweek.com/culture/archives/movie-review-pixels-pumps-80s-video-game-nostalgia-enjoyable-throwaway-farce/</a:t>
            </a:r>
            <a:br>
              <a:rPr lang="fr-BE" sz="950" spc="0" dirty="0"/>
            </a:br>
            <a:r>
              <a:rPr lang="fr-BE" sz="950" spc="0" dirty="0"/>
              <a:t>https://www.domainedulac-dordogne.com/domainedulac/wp-content/uploads/2018/03/LASCAUX.jpg</a:t>
            </a:r>
            <a:br>
              <a:rPr lang="fr-BE" sz="950" spc="0" dirty="0"/>
            </a:br>
            <a:r>
              <a:rPr lang="fr-BE" sz="950" spc="0" dirty="0">
                <a:hlinkClick r:id="rId6"/>
              </a:rPr>
              <a:t>https://www.lifewire.com/download-facebook-messenger-for-iphone-1949741</a:t>
            </a:r>
            <a:br>
              <a:rPr lang="fr-BE" sz="950" spc="0" dirty="0"/>
            </a:br>
            <a:r>
              <a:rPr lang="fr-BE" sz="950" spc="0" dirty="0">
                <a:hlinkClick r:id="rId7"/>
              </a:rPr>
              <a:t>https://fr.wikipedia.org/wiki/T%C3%A9l%C3%A9graphe#/media/File:Morse_Telegraph_1837.jpg</a:t>
            </a:r>
            <a:br>
              <a:rPr lang="fr-BE" sz="950" spc="0" dirty="0"/>
            </a:br>
            <a:r>
              <a:rPr lang="fr-BE" sz="950" spc="0" dirty="0">
                <a:hlinkClick r:id="rId8"/>
              </a:rPr>
              <a:t>https://upload.wikimedia.org/wikipedia/commons/a/ae/Baudouin%2C_Pierre_Antoine_-_La_Lecture_-_c._1760.JPG</a:t>
            </a:r>
            <a:br>
              <a:rPr lang="fr-BE" sz="950" spc="0" dirty="0"/>
            </a:br>
            <a:r>
              <a:rPr lang="fr-BE" sz="950" spc="0" dirty="0">
                <a:hlinkClick r:id="rId9"/>
              </a:rPr>
              <a:t>https://www.google.com/</a:t>
            </a:r>
            <a:r>
              <a:rPr lang="fr-BE" sz="950" spc="0" dirty="0" err="1">
                <a:hlinkClick r:id="rId9"/>
              </a:rPr>
              <a:t>search?biw</a:t>
            </a:r>
            <a:r>
              <a:rPr lang="fr-BE" sz="950" spc="0" dirty="0">
                <a:hlinkClick r:id="rId9"/>
              </a:rPr>
              <a:t>=1920&amp;bih=920&amp;tbm=</a:t>
            </a:r>
            <a:r>
              <a:rPr lang="fr-BE" sz="950" spc="0" dirty="0" err="1">
                <a:hlinkClick r:id="rId9"/>
              </a:rPr>
              <a:t>isch&amp;sa</a:t>
            </a:r>
            <a:r>
              <a:rPr lang="fr-BE" sz="950" spc="0" dirty="0">
                <a:hlinkClick r:id="rId9"/>
              </a:rPr>
              <a:t>=1&amp;ei=</a:t>
            </a:r>
            <a:r>
              <a:rPr lang="fr-BE" sz="950" spc="0" dirty="0" err="1">
                <a:hlinkClick r:id="rId9"/>
              </a:rPr>
              <a:t>WWmjXIjDJIXawAKsrIfwCQ&amp;q</a:t>
            </a:r>
            <a:r>
              <a:rPr lang="fr-BE" sz="950" spc="0" dirty="0">
                <a:hlinkClick r:id="rId9"/>
              </a:rPr>
              <a:t>=</a:t>
            </a:r>
            <a:r>
              <a:rPr lang="fr-BE" sz="950" spc="0" dirty="0" err="1">
                <a:hlinkClick r:id="rId9"/>
              </a:rPr>
              <a:t>fortnite+screenshot&amp;oq</a:t>
            </a:r>
            <a:r>
              <a:rPr lang="fr-BE" sz="950" spc="0" dirty="0">
                <a:hlinkClick r:id="rId9"/>
              </a:rPr>
              <a:t>=</a:t>
            </a:r>
            <a:r>
              <a:rPr lang="fr-BE" sz="950" spc="0" dirty="0" err="1">
                <a:hlinkClick r:id="rId9"/>
              </a:rPr>
              <a:t>fortnite+scre&amp;gs_l</a:t>
            </a:r>
            <a:r>
              <a:rPr lang="fr-BE" sz="950" spc="0" dirty="0">
                <a:hlinkClick r:id="rId9"/>
              </a:rPr>
              <a:t>=img.1.0.0l8.9969.10637..12011...0.0..0.48.221.5....3..1....1..gws-wiz-img.......0i67.6VX2NM3olFE#imgrc=fVOFPuq5B7wUaM:</a:t>
            </a:r>
            <a:br>
              <a:rPr lang="fr-BE" sz="950" spc="0" dirty="0"/>
            </a:br>
            <a:r>
              <a:rPr lang="fr-BE" sz="950" spc="0" dirty="0"/>
              <a:t>https://www.indiewire.com/wp-content/uploads/2018/01/ready-player-one.jpg?w=780</a:t>
            </a:r>
            <a:br>
              <a:rPr lang="fr-BE" sz="950" spc="0" dirty="0"/>
            </a:br>
            <a:r>
              <a:rPr lang="fr-BE" sz="950" spc="0" dirty="0">
                <a:hlinkClick r:id="rId10"/>
              </a:rPr>
              <a:t>https://www.mobygames.com/game/windows/stanley-parable/screenshots/gameShotId,753123/</a:t>
            </a:r>
            <a:br>
              <a:rPr lang="fr-BE" sz="950" spc="0" dirty="0"/>
            </a:br>
            <a:r>
              <a:rPr lang="fr-BE" sz="950" spc="0" dirty="0">
                <a:hlinkClick r:id="rId11"/>
              </a:rPr>
              <a:t>https://blog.buymobiles.net/features/15-things-youll-only-remember-if-you-had-a-nokia-3310/4</a:t>
            </a:r>
            <a:br>
              <a:rPr lang="fr-BE" sz="950" spc="0" dirty="0"/>
            </a:br>
            <a:r>
              <a:rPr lang="fr-BE" sz="950" spc="0" dirty="0">
                <a:hlinkClick r:id="rId12"/>
              </a:rPr>
              <a:t>http://wro01.wrocenter.pl/erkki/html/erkki_en.html</a:t>
            </a:r>
            <a:endParaRPr lang="fr-BE" sz="950" spc="0" dirty="0"/>
          </a:p>
          <a:p>
            <a:pPr>
              <a:lnSpc>
                <a:spcPct val="100000"/>
              </a:lnSpc>
            </a:pPr>
            <a:r>
              <a:rPr lang="fr-FR" sz="950" spc="0" dirty="0">
                <a:hlinkClick r:id="rId13"/>
              </a:rPr>
              <a:t>https://www.vivelapub.fr/jeux-video-40-ans-de-guerre-des-consoles-en-50-pubs/</a:t>
            </a:r>
            <a:endParaRPr lang="fr-FR" sz="950" spc="0" dirty="0"/>
          </a:p>
          <a:p>
            <a:pPr>
              <a:lnSpc>
                <a:spcPct val="100000"/>
              </a:lnSpc>
            </a:pPr>
            <a:r>
              <a:rPr lang="fr-FR" sz="950" spc="0" dirty="0"/>
              <a:t>https://www.realitevirtuelle360.com/les-meilleurs-jeux-htc-vive-mars-2017/</a:t>
            </a:r>
          </a:p>
          <a:p>
            <a:pPr>
              <a:lnSpc>
                <a:spcPct val="100000"/>
              </a:lnSpc>
            </a:pPr>
            <a:endParaRPr lang="fr-FR" sz="1000" spc="0"/>
          </a:p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2E346-AD6D-486E-BDED-18EC5B390A9A}"/>
              </a:ext>
            </a:extLst>
          </p:cNvPr>
          <p:cNvSpPr/>
          <p:nvPr/>
        </p:nvSpPr>
        <p:spPr>
          <a:xfrm>
            <a:off x="89425" y="412079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b="1" dirty="0">
                <a:solidFill>
                  <a:schemeClr val="bg1"/>
                </a:solidFill>
                <a:latin typeface="+mj-lt"/>
              </a:rPr>
              <a:t>Œuvres</a:t>
            </a:r>
          </a:p>
          <a:p>
            <a:endParaRPr lang="fr-BE" b="1" dirty="0">
              <a:solidFill>
                <a:schemeClr val="bg1"/>
              </a:solidFill>
              <a:latin typeface="+mj-lt"/>
            </a:endParaRPr>
          </a:p>
          <a:p>
            <a:r>
              <a:rPr lang="fr-BE" sz="1400" b="1" dirty="0">
                <a:solidFill>
                  <a:schemeClr val="bg1"/>
                </a:solidFill>
                <a:latin typeface="+mj-lt"/>
              </a:rPr>
              <a:t>P.-A. Baudouin, </a:t>
            </a:r>
            <a:r>
              <a:rPr lang="fr-BE" sz="1400" b="1" i="1" dirty="0">
                <a:solidFill>
                  <a:schemeClr val="bg1"/>
                </a:solidFill>
                <a:latin typeface="+mj-lt"/>
              </a:rPr>
              <a:t>La lecture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v. 1765.</a:t>
            </a:r>
          </a:p>
          <a:p>
            <a:r>
              <a:rPr lang="fr-BE" sz="1400" b="1" dirty="0">
                <a:solidFill>
                  <a:schemeClr val="bg1"/>
                </a:solidFill>
                <a:latin typeface="+mj-lt"/>
              </a:rPr>
              <a:t>C. Grenier, </a:t>
            </a:r>
            <a:r>
              <a:rPr lang="fr-BE" sz="1400" b="1" i="1" dirty="0">
                <a:solidFill>
                  <a:schemeClr val="bg1"/>
                </a:solidFill>
                <a:latin typeface="+mj-lt"/>
              </a:rPr>
              <a:t>Virus L.I.V. 3 ou la mort des livres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Paris, Livre de Poche, 1998.</a:t>
            </a:r>
          </a:p>
          <a:p>
            <a:r>
              <a:rPr lang="fr-BE" sz="1400" b="1" dirty="0">
                <a:solidFill>
                  <a:schemeClr val="bg1"/>
                </a:solidFill>
                <a:latin typeface="+mj-lt"/>
              </a:rPr>
              <a:t>E. </a:t>
            </a:r>
            <a:r>
              <a:rPr lang="fr-BE" sz="1400" b="1" dirty="0" err="1">
                <a:solidFill>
                  <a:schemeClr val="bg1"/>
                </a:solidFill>
                <a:latin typeface="+mj-lt"/>
              </a:rPr>
              <a:t>Headweard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fr-BE" sz="1400" b="1" i="1" dirty="0" err="1">
                <a:solidFill>
                  <a:schemeClr val="bg1"/>
                </a:solidFill>
                <a:latin typeface="+mj-lt"/>
              </a:rPr>
              <a:t>Horses</a:t>
            </a:r>
            <a:r>
              <a:rPr lang="fr-BE" sz="1400" b="1" i="1" dirty="0">
                <a:solidFill>
                  <a:schemeClr val="bg1"/>
                </a:solidFill>
                <a:latin typeface="+mj-lt"/>
              </a:rPr>
              <a:t> in Motion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1878.</a:t>
            </a:r>
          </a:p>
          <a:p>
            <a:r>
              <a:rPr lang="fr-BE" sz="1400" b="1" i="1" dirty="0" err="1">
                <a:solidFill>
                  <a:schemeClr val="bg1"/>
                </a:solidFill>
                <a:latin typeface="+mj-lt"/>
              </a:rPr>
              <a:t>Fortnite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Epic Games, 2017.</a:t>
            </a:r>
          </a:p>
          <a:p>
            <a:r>
              <a:rPr lang="fr-BE" sz="1400" b="1" i="1" dirty="0">
                <a:solidFill>
                  <a:schemeClr val="bg1"/>
                </a:solidFill>
                <a:latin typeface="+mj-lt"/>
              </a:rPr>
              <a:t>Pixels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réal. Chris Columbus, 2015.</a:t>
            </a:r>
          </a:p>
          <a:p>
            <a:r>
              <a:rPr lang="fr-BE" sz="1400" b="1" i="1" dirty="0">
                <a:solidFill>
                  <a:schemeClr val="bg1"/>
                </a:solidFill>
                <a:latin typeface="+mj-lt"/>
              </a:rPr>
              <a:t>Pokémon Go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The Pokémon </a:t>
            </a:r>
            <a:r>
              <a:rPr lang="fr-BE" sz="1400" b="1" dirty="0" err="1">
                <a:solidFill>
                  <a:schemeClr val="bg1"/>
                </a:solidFill>
                <a:latin typeface="+mj-lt"/>
              </a:rPr>
              <a:t>Company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 / </a:t>
            </a:r>
            <a:r>
              <a:rPr lang="fr-BE" sz="1400" b="1" dirty="0" err="1">
                <a:solidFill>
                  <a:schemeClr val="bg1"/>
                </a:solidFill>
                <a:latin typeface="+mj-lt"/>
              </a:rPr>
              <a:t>Niantic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2016.</a:t>
            </a:r>
          </a:p>
          <a:p>
            <a:r>
              <a:rPr lang="fr-BE" sz="1400" b="1" i="1" dirty="0">
                <a:solidFill>
                  <a:schemeClr val="bg1"/>
                </a:solidFill>
                <a:latin typeface="+mj-lt"/>
              </a:rPr>
              <a:t>Pong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A. </a:t>
            </a:r>
            <a:r>
              <a:rPr lang="fr-BE" sz="1400" b="1" dirty="0" err="1">
                <a:solidFill>
                  <a:schemeClr val="bg1"/>
                </a:solidFill>
                <a:latin typeface="+mj-lt"/>
              </a:rPr>
              <a:t>Alcorn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 et N. Bushnell / Atari, 1972.</a:t>
            </a:r>
          </a:p>
          <a:p>
            <a:r>
              <a:rPr lang="fr-BE" sz="1400" b="1" i="1" dirty="0" err="1">
                <a:solidFill>
                  <a:schemeClr val="bg1"/>
                </a:solidFill>
                <a:latin typeface="+mj-lt"/>
              </a:rPr>
              <a:t>Ready</a:t>
            </a:r>
            <a:r>
              <a:rPr lang="fr-BE" sz="1400" b="1" i="1" dirty="0">
                <a:solidFill>
                  <a:schemeClr val="bg1"/>
                </a:solidFill>
                <a:latin typeface="+mj-lt"/>
              </a:rPr>
              <a:t> Player One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réal. Steven Spielberg, 2018.</a:t>
            </a:r>
          </a:p>
          <a:p>
            <a:r>
              <a:rPr lang="fr-BE" sz="1400" b="1" i="1" dirty="0">
                <a:solidFill>
                  <a:schemeClr val="bg1"/>
                </a:solidFill>
                <a:latin typeface="+mj-lt"/>
              </a:rPr>
              <a:t>The Stanley Parable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fr-BE" sz="1400" b="1" dirty="0" err="1">
                <a:solidFill>
                  <a:schemeClr val="bg1"/>
                </a:solidFill>
                <a:latin typeface="+mj-lt"/>
              </a:rPr>
              <a:t>Galactic</a:t>
            </a:r>
            <a:r>
              <a:rPr lang="fr-BE" sz="1400" b="1" dirty="0">
                <a:solidFill>
                  <a:schemeClr val="bg1"/>
                </a:solidFill>
                <a:latin typeface="+mj-lt"/>
              </a:rPr>
              <a:t> Café, 2013.</a:t>
            </a:r>
          </a:p>
        </p:txBody>
      </p:sp>
    </p:spTree>
    <p:extLst>
      <p:ext uri="{BB962C8B-B14F-4D97-AF65-F5344CB8AC3E}">
        <p14:creationId xmlns:p14="http://schemas.microsoft.com/office/powerpoint/2010/main" val="375654881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7">
            <a:extLst>
              <a:ext uri="{FF2B5EF4-FFF2-40B4-BE49-F238E27FC236}">
                <a16:creationId xmlns:a16="http://schemas.microsoft.com/office/drawing/2014/main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0" y="923389"/>
            <a:ext cx="8687356" cy="5429597"/>
          </a:xfrm>
        </p:spPr>
      </p:pic>
      <p:sp>
        <p:nvSpPr>
          <p:cNvPr id="24" name="Zone de texte 23" descr="Élément d’accentuation vers la zone de titre">
            <a:extLst>
              <a:ext uri="{FF2B5EF4-FFF2-40B4-BE49-F238E27FC236}">
                <a16:creationId xmlns:a16="http://schemas.microsoft.com/office/drawing/2014/main" id="{993B1474-02E3-4509-B5C5-84427653B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/>
          </a:p>
        </p:txBody>
      </p:sp>
      <p:sp>
        <p:nvSpPr>
          <p:cNvPr id="18" name="Triangle isocèle 17" descr="Ombre pour la zone de titre">
            <a:extLst>
              <a:ext uri="{FF2B5EF4-FFF2-40B4-BE49-F238E27FC236}">
                <a16:creationId xmlns:a16="http://schemas.microsoft.com/office/drawing/2014/main" id="{FAB4748B-F532-4C70-827A-5FEA8C084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645" y="2408157"/>
            <a:ext cx="4850414" cy="3146839"/>
          </a:xfrm>
        </p:spPr>
        <p:txBody>
          <a:bodyPr rtlCol="0"/>
          <a:lstStyle/>
          <a:p>
            <a:pPr algn="ctr" rtl="0"/>
            <a:r>
              <a:rPr lang="fr-FR"/>
              <a:t>1.</a:t>
            </a:r>
            <a:br>
              <a:rPr lang="fr-FR"/>
            </a:br>
            <a:r>
              <a:rPr lang="fr-FR"/>
              <a:t>Une « culture des écrans » ?</a:t>
            </a:r>
          </a:p>
        </p:txBody>
      </p:sp>
      <p:sp>
        <p:nvSpPr>
          <p:cNvPr id="15" name="Forme libre 5" descr="Bloc d’accentuation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16" name="Forme libre 5" descr="Bloc d’accentuation vide">
            <a:extLst>
              <a:ext uri="{FF2B5EF4-FFF2-40B4-BE49-F238E27FC236}">
                <a16:creationId xmlns:a16="http://schemas.microsoft.com/office/drawing/2014/main" id="{E0D7A780-33BC-4E68-9763-AB62376D5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4940"/>
            <a:ext cx="5472199" cy="820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/>
          <a:lstStyle/>
          <a:p>
            <a:r>
              <a:rPr lang="fr-FR">
                <a:latin typeface="+mj-lt"/>
              </a:rPr>
              <a:t>« Culture des écrans » vs. « culture du livre » </a:t>
            </a:r>
            <a:r>
              <a:rPr lang="fr-FR" sz="1600">
                <a:latin typeface="+mj-lt"/>
              </a:rPr>
              <a:t>(S. Tisseron)</a:t>
            </a:r>
            <a:r>
              <a:rPr lang="fr-FR">
                <a:latin typeface="+mj-lt"/>
              </a:rPr>
              <a:t> ?</a:t>
            </a:r>
          </a:p>
        </p:txBody>
      </p:sp>
      <p:sp>
        <p:nvSpPr>
          <p:cNvPr id="29" name="Espace réservé du contenu 28">
            <a:extLst>
              <a:ext uri="{FF2B5EF4-FFF2-40B4-BE49-F238E27FC236}">
                <a16:creationId xmlns:a16="http://schemas.microsoft.com/office/drawing/2014/main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975" y="3445989"/>
            <a:ext cx="5472000" cy="4682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/>
          <a:lstStyle/>
          <a:p>
            <a:pPr marL="0" indent="0">
              <a:buNone/>
            </a:pPr>
            <a:r>
              <a:rPr lang="fr-FR" sz="2400">
                <a:latin typeface="+mj-lt"/>
              </a:rPr>
              <a:t>Changement continu</a:t>
            </a:r>
          </a:p>
          <a:p>
            <a:pPr marL="0" indent="0">
              <a:buNone/>
            </a:pPr>
            <a:endParaRPr lang="fr-FR">
              <a:latin typeface="+mj-lt"/>
            </a:endParaRPr>
          </a:p>
          <a:p>
            <a:pPr marL="0" indent="0">
              <a:buNone/>
            </a:pPr>
            <a:endParaRPr lang="fr-FR" sz="1600">
              <a:latin typeface="+mj-lt"/>
            </a:endParaRPr>
          </a:p>
        </p:txBody>
      </p:sp>
      <p:pic>
        <p:nvPicPr>
          <p:cNvPr id="14" name="Espace réservé d’image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237745" y="2466869"/>
            <a:ext cx="2405261" cy="1924261"/>
          </a:xfrm>
        </p:spPr>
      </p:pic>
      <p:pic>
        <p:nvPicPr>
          <p:cNvPr id="19" name="Espace réservé d’image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/>
          <a:stretch>
            <a:fillRect/>
          </a:stretch>
        </p:blipFill>
        <p:spPr>
          <a:xfrm>
            <a:off x="231349" y="4657822"/>
            <a:ext cx="2405261" cy="2125239"/>
          </a:xfrm>
          <a:ln>
            <a:solidFill>
              <a:schemeClr val="tx1"/>
            </a:solidFill>
          </a:ln>
        </p:spPr>
      </p:pic>
      <p:pic>
        <p:nvPicPr>
          <p:cNvPr id="17" name="Espace réservé d’image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/>
          <a:stretch>
            <a:fillRect/>
          </a:stretch>
        </p:blipFill>
        <p:spPr>
          <a:xfrm>
            <a:off x="2302951" y="3630483"/>
            <a:ext cx="2405261" cy="1808385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3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2F0AF4-2D90-472D-B0F3-1D007F7367FD}"/>
              </a:ext>
            </a:extLst>
          </p:cNvPr>
          <p:cNvSpPr/>
          <p:nvPr/>
        </p:nvSpPr>
        <p:spPr>
          <a:xfrm>
            <a:off x="431801" y="106325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>
                <a:latin typeface="+mj-lt"/>
              </a:rPr>
              <a:t>Fin du 20</a:t>
            </a:r>
            <a:r>
              <a:rPr lang="fr-FR" sz="1600" baseline="30000">
                <a:latin typeface="+mj-lt"/>
              </a:rPr>
              <a:t>e</a:t>
            </a:r>
            <a:r>
              <a:rPr lang="fr-FR" sz="1600">
                <a:latin typeface="+mj-lt"/>
              </a:rPr>
              <a:t> siècle : apparition des médias numériques</a:t>
            </a:r>
            <a:br>
              <a:rPr lang="fr-FR" sz="1600">
                <a:latin typeface="+mj-lt"/>
              </a:rPr>
            </a:br>
            <a:r>
              <a:rPr lang="fr-FR" sz="1600">
                <a:latin typeface="+mj-lt"/>
              </a:rPr>
              <a:t>Changement des habitudes culturelles</a:t>
            </a:r>
            <a:br>
              <a:rPr lang="fr-FR" sz="1600">
                <a:latin typeface="+mj-lt"/>
              </a:rPr>
            </a:br>
            <a:r>
              <a:rPr lang="fr-FR" sz="1600">
                <a:latin typeface="+mj-lt"/>
              </a:rPr>
              <a:t>Écran = image de la civilisation numérique</a:t>
            </a:r>
            <a:endParaRPr lang="fr-BE" sz="16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CE9DD2-C133-46FB-934E-89C310974BA5}"/>
              </a:ext>
            </a:extLst>
          </p:cNvPr>
          <p:cNvSpPr/>
          <p:nvPr/>
        </p:nvSpPr>
        <p:spPr>
          <a:xfrm>
            <a:off x="5419918" y="4296504"/>
            <a:ext cx="6096000" cy="22847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Au fil de l’histoire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« The medium </a:t>
            </a:r>
            <a:r>
              <a:rPr lang="fr-FR" sz="1600" err="1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is</a:t>
            </a:r>
            <a:r>
              <a:rPr lang="fr-FR" sz="160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 the message » : Les médias changent notre façon d’appréhender le monde (</a:t>
            </a:r>
            <a:r>
              <a:rPr lang="fr-FR" sz="1600" err="1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McLuhan</a:t>
            </a:r>
            <a:r>
              <a:rPr lang="fr-FR" sz="160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Nouveau média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	transforme l’expérience des précédents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	réorganise le paysage médiatique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prstClr val="black">
                    <a:lumMod val="75000"/>
                    <a:lumOff val="25000"/>
                  </a:prstClr>
                </a:solidFill>
                <a:latin typeface="Corbel"/>
              </a:rPr>
              <a:t>Pas de disparition, mais transformation</a:t>
            </a:r>
          </a:p>
        </p:txBody>
      </p:sp>
      <p:cxnSp>
        <p:nvCxnSpPr>
          <p:cNvPr id="11" name="Connecteur : en arc 10">
            <a:extLst>
              <a:ext uri="{FF2B5EF4-FFF2-40B4-BE49-F238E27FC236}">
                <a16:creationId xmlns:a16="http://schemas.microsoft.com/office/drawing/2014/main" id="{11994FE6-C156-4A10-84B8-8C29463E120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5904000" y="485340"/>
            <a:ext cx="2680162" cy="2926671"/>
          </a:xfrm>
          <a:prstGeom prst="curvedConnector2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build="p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7999"/>
            <a:ext cx="5472000" cy="1726811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>
                <a:latin typeface="+mj-lt"/>
              </a:rPr>
              <a:t>Langage humain : se caractérise par la </a:t>
            </a:r>
            <a:r>
              <a:rPr lang="fr-FR" b="1">
                <a:latin typeface="+mj-lt"/>
              </a:rPr>
              <a:t>référence</a:t>
            </a:r>
          </a:p>
          <a:p>
            <a:pPr rtl="0"/>
            <a:r>
              <a:rPr lang="fr-FR">
                <a:latin typeface="+mj-lt"/>
              </a:rPr>
              <a:t>Dire ce qui n’est pas là</a:t>
            </a:r>
          </a:p>
          <a:p>
            <a:pPr rtl="0"/>
            <a:r>
              <a:rPr lang="fr-FR" b="1">
                <a:latin typeface="+mj-lt"/>
              </a:rPr>
              <a:t>Médier</a:t>
            </a:r>
            <a:r>
              <a:rPr lang="fr-FR">
                <a:latin typeface="+mj-lt"/>
              </a:rPr>
              <a:t> une expérience </a:t>
            </a:r>
            <a:r>
              <a:rPr lang="fr-FR">
                <a:latin typeface="+mj-lt"/>
                <a:sym typeface="Wingdings" panose="05000000000000000000" pitchFamily="2" charset="2"/>
              </a:rPr>
              <a:t> </a:t>
            </a:r>
            <a:r>
              <a:rPr lang="fr-FR" b="1">
                <a:latin typeface="+mj-lt"/>
                <a:sym typeface="Wingdings" panose="05000000000000000000" pitchFamily="2" charset="2"/>
              </a:rPr>
              <a:t>médias</a:t>
            </a:r>
          </a:p>
          <a:p>
            <a:pPr rtl="0"/>
            <a:r>
              <a:rPr lang="fr-FR">
                <a:latin typeface="+mj-lt"/>
              </a:rPr>
              <a:t>Premières traces de l’utilisation des médias : peintures rupestres</a:t>
            </a:r>
          </a:p>
        </p:txBody>
      </p:sp>
      <p:pic>
        <p:nvPicPr>
          <p:cNvPr id="9" name="Espace réservé d’image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6481149" y="1007999"/>
            <a:ext cx="4895187" cy="3680951"/>
          </a:xfrm>
        </p:spPr>
      </p:pic>
      <p:sp>
        <p:nvSpPr>
          <p:cNvPr id="15" name="Forme libre 5" descr="Accentuation d’image vide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903955" y="721453"/>
            <a:ext cx="2425423" cy="2128427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16" name="Forme libre 5" descr="Accentuation d’image pleine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4</a:t>
            </a:fld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5136474-F0D9-4B0E-A658-3758EE1C3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4940"/>
            <a:ext cx="5472199" cy="820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/>
          <a:lstStyle/>
          <a:p>
            <a:r>
              <a:rPr lang="fr-FR">
                <a:latin typeface="+mj-lt"/>
              </a:rPr>
              <a:t>Médias = moyens de communication</a:t>
            </a:r>
          </a:p>
        </p:txBody>
      </p:sp>
      <p:sp>
        <p:nvSpPr>
          <p:cNvPr id="10" name="Espace réservé du contenu 28">
            <a:extLst>
              <a:ext uri="{FF2B5EF4-FFF2-40B4-BE49-F238E27FC236}">
                <a16:creationId xmlns:a16="http://schemas.microsoft.com/office/drawing/2014/main" id="{92EEBF52-6A76-4124-BEA5-CDD88B0FB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1" y="2778357"/>
            <a:ext cx="5472000" cy="6506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2400">
                <a:latin typeface="+mj-lt"/>
              </a:rPr>
              <a:t>L’écran : protéger et transmettre</a:t>
            </a:r>
            <a:endParaRPr lang="fr-FR" sz="1600">
              <a:latin typeface="+mj-lt"/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AEDC2B63-6398-46DB-AB5F-94419473EAAF}"/>
              </a:ext>
            </a:extLst>
          </p:cNvPr>
          <p:cNvSpPr txBox="1">
            <a:spLocks/>
          </p:cNvSpPr>
          <p:nvPr/>
        </p:nvSpPr>
        <p:spPr>
          <a:xfrm>
            <a:off x="431801" y="3744208"/>
            <a:ext cx="5472000" cy="3053367"/>
          </a:xfrm>
          <a:prstGeom prst="downArrow">
            <a:avLst>
              <a:gd name="adj1" fmla="val 82195"/>
              <a:gd name="adj2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+mj-lt"/>
              </a:rPr>
              <a:t> 14-15</a:t>
            </a:r>
            <a:r>
              <a:rPr lang="fr-FR" baseline="30000">
                <a:latin typeface="+mj-lt"/>
              </a:rPr>
              <a:t>e</a:t>
            </a:r>
            <a:r>
              <a:rPr lang="fr-FR">
                <a:latin typeface="+mj-lt"/>
              </a:rPr>
              <a:t> : </a:t>
            </a:r>
            <a:r>
              <a:rPr lang="fr-FR" i="1" err="1">
                <a:latin typeface="+mj-lt"/>
              </a:rPr>
              <a:t>skrenes</a:t>
            </a:r>
            <a:r>
              <a:rPr lang="fr-FR" i="1">
                <a:latin typeface="+mj-lt"/>
              </a:rPr>
              <a:t> </a:t>
            </a:r>
            <a:r>
              <a:rPr lang="fr-FR">
                <a:latin typeface="+mj-lt"/>
              </a:rPr>
              <a:t>(cf. </a:t>
            </a:r>
            <a:r>
              <a:rPr lang="fr-FR" i="1">
                <a:latin typeface="+mj-lt"/>
              </a:rPr>
              <a:t>screen</a:t>
            </a:r>
            <a:r>
              <a:rPr lang="fr-FR">
                <a:latin typeface="+mj-lt"/>
              </a:rPr>
              <a:t>)</a:t>
            </a:r>
            <a:endParaRPr lang="fr-FR" b="1" i="1">
              <a:latin typeface="+mj-lt"/>
            </a:endParaRPr>
          </a:p>
          <a:p>
            <a:r>
              <a:rPr lang="fr-FR">
                <a:latin typeface="+mj-lt"/>
              </a:rPr>
              <a:t> 	Protection contre le feu ou le vent</a:t>
            </a:r>
          </a:p>
          <a:p>
            <a:r>
              <a:rPr lang="fr-FR">
                <a:latin typeface="+mj-lt"/>
              </a:rPr>
              <a:t> 	Objet servant à cacher et à décorer</a:t>
            </a:r>
          </a:p>
          <a:p>
            <a:r>
              <a:rPr lang="fr-FR">
                <a:latin typeface="+mj-lt"/>
              </a:rPr>
              <a:t> 19</a:t>
            </a:r>
            <a:r>
              <a:rPr lang="fr-FR" baseline="30000">
                <a:latin typeface="+mj-lt"/>
              </a:rPr>
              <a:t>e</a:t>
            </a:r>
            <a:r>
              <a:rPr lang="fr-FR">
                <a:latin typeface="+mj-lt"/>
              </a:rPr>
              <a:t> : Surface de projection d’images</a:t>
            </a:r>
          </a:p>
          <a:p>
            <a:r>
              <a:rPr lang="fr-FR">
                <a:latin typeface="+mj-lt"/>
              </a:rPr>
              <a:t> 20</a:t>
            </a:r>
            <a:r>
              <a:rPr lang="fr-FR" baseline="30000">
                <a:latin typeface="+mj-lt"/>
              </a:rPr>
              <a:t>e</a:t>
            </a:r>
            <a:r>
              <a:rPr lang="fr-FR">
                <a:latin typeface="+mj-lt"/>
              </a:rPr>
              <a:t> : Moniteur d’ordinateur</a:t>
            </a:r>
          </a:p>
        </p:txBody>
      </p:sp>
      <p:sp>
        <p:nvSpPr>
          <p:cNvPr id="13" name="Forme libre 5" descr="Accentuation d’image vide">
            <a:extLst>
              <a:ext uri="{FF2B5EF4-FFF2-40B4-BE49-F238E27FC236}">
                <a16:creationId xmlns:a16="http://schemas.microsoft.com/office/drawing/2014/main" id="{ABCBF6F3-D498-4DCE-A283-101422D87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25745" y="4128644"/>
            <a:ext cx="2719195" cy="2668931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2" grpId="0" animBg="1"/>
      <p:bldP spid="10" grpId="0" build="p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’image 12">
            <a:extLst>
              <a:ext uri="{FF2B5EF4-FFF2-40B4-BE49-F238E27FC236}">
                <a16:creationId xmlns:a16="http://schemas.microsoft.com/office/drawing/2014/main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75438" y="0"/>
            <a:ext cx="11652216" cy="6858000"/>
          </a:xfrm>
        </p:spPr>
      </p:pic>
      <p:sp>
        <p:nvSpPr>
          <p:cNvPr id="15" name="Forme libre 5" descr="Accentuation vide">
            <a:extLst>
              <a:ext uri="{FF2B5EF4-FFF2-40B4-BE49-F238E27FC236}">
                <a16:creationId xmlns:a16="http://schemas.microsoft.com/office/drawing/2014/main" id="{10117390-DCFE-4FAE-B3FD-DAECFE779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31" name="Zone de texte 30" descr="Accentuation d’indicateur vers le titre">
            <a:extLst>
              <a:ext uri="{FF2B5EF4-FFF2-40B4-BE49-F238E27FC236}">
                <a16:creationId xmlns:a16="http://schemas.microsoft.com/office/drawing/2014/main" id="{8FC2E368-898A-440B-A15C-4C5FB13C5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1006919" y="2539032"/>
            <a:ext cx="2494930" cy="3139768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/>
          </a:p>
        </p:txBody>
      </p:sp>
      <p:sp>
        <p:nvSpPr>
          <p:cNvPr id="21" name="Triangle isocèle 20" descr="Accentuation d’ombre vers le titre">
            <a:extLst>
              <a:ext uri="{FF2B5EF4-FFF2-40B4-BE49-F238E27FC236}">
                <a16:creationId xmlns:a16="http://schemas.microsoft.com/office/drawing/2014/main" id="{59A98ED3-718C-409B-BC1D-07842F9F5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3025601" y="5136712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5794" y="1990701"/>
            <a:ext cx="4459766" cy="3146839"/>
          </a:xfrm>
        </p:spPr>
        <p:txBody>
          <a:bodyPr rtlCol="0"/>
          <a:lstStyle/>
          <a:p>
            <a:pPr algn="ctr" rtl="0"/>
            <a:r>
              <a:rPr lang="fr-FR"/>
              <a:t>2.</a:t>
            </a:r>
            <a:br>
              <a:rPr lang="fr-FR"/>
            </a:br>
            <a:r>
              <a:rPr lang="fr-FR"/>
              <a:t>Loisirs sur écran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1804" y="1008000"/>
            <a:ext cx="5472000" cy="360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>
                <a:latin typeface="+mj-lt"/>
              </a:rPr>
              <a:t>…. et de l’espace public à l’espace privé</a:t>
            </a:r>
          </a:p>
        </p:txBody>
      </p:sp>
      <p:pic>
        <p:nvPicPr>
          <p:cNvPr id="8" name="Espace réservé d’image 7">
            <a:extLst>
              <a:ext uri="{FF2B5EF4-FFF2-40B4-BE49-F238E27FC236}">
                <a16:creationId xmlns:a16="http://schemas.microsoft.com/office/drawing/2014/main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3"/>
          <a:srcRect l="9930" r="9322"/>
          <a:stretch/>
        </p:blipFill>
        <p:spPr>
          <a:xfrm>
            <a:off x="6084147" y="895740"/>
            <a:ext cx="5664877" cy="4606811"/>
          </a:xfrm>
        </p:spPr>
      </p:pic>
      <p:sp>
        <p:nvSpPr>
          <p:cNvPr id="66" name="Forme libre 5" descr="Bloc d’accentuation vide">
            <a:extLst>
              <a:ext uri="{FF2B5EF4-FFF2-40B4-BE49-F238E27FC236}">
                <a16:creationId xmlns:a16="http://schemas.microsoft.com/office/drawing/2014/main" id="{3EEE5409-3F6C-485D-B4C2-5247917F1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63366" y="497489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67" name="Forme libre 5" descr="Bloc d’accentuation plein">
            <a:extLst>
              <a:ext uri="{FF2B5EF4-FFF2-40B4-BE49-F238E27FC236}">
                <a16:creationId xmlns:a16="http://schemas.microsoft.com/office/drawing/2014/main" id="{0D74D4D5-6A4C-4248-8A92-B8CA1C918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50080" y="475219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6</a:t>
            </a:fld>
            <a:endParaRPr lang="fr-FR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E500ECA-7447-4A2B-B0C7-5908612DC547}"/>
              </a:ext>
            </a:extLst>
          </p:cNvPr>
          <p:cNvSpPr txBox="1">
            <a:spLocks/>
          </p:cNvSpPr>
          <p:nvPr/>
        </p:nvSpPr>
        <p:spPr>
          <a:xfrm>
            <a:off x="451804" y="1585189"/>
            <a:ext cx="5472000" cy="460681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>
              <a:latin typeface="+mj-lt"/>
            </a:endParaRP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491F4738-62A2-4FFE-9E4A-0D62B358BB4F}"/>
              </a:ext>
            </a:extLst>
          </p:cNvPr>
          <p:cNvSpPr txBox="1">
            <a:spLocks/>
          </p:cNvSpPr>
          <p:nvPr/>
        </p:nvSpPr>
        <p:spPr>
          <a:xfrm>
            <a:off x="457869" y="1702189"/>
            <a:ext cx="5472000" cy="4707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+mj-lt"/>
              </a:rPr>
              <a:t>Avant 1800 : premières expériences de projection</a:t>
            </a:r>
          </a:p>
          <a:p>
            <a:r>
              <a:rPr lang="fr-FR">
                <a:latin typeface="+mj-lt"/>
              </a:rPr>
              <a:t>1895 : première projection publique des Frères Lumière</a:t>
            </a:r>
          </a:p>
          <a:p>
            <a:r>
              <a:rPr lang="fr-FR">
                <a:latin typeface="+mj-lt"/>
              </a:rPr>
              <a:t>1930 : débuts de la télévision</a:t>
            </a:r>
          </a:p>
          <a:p>
            <a:r>
              <a:rPr lang="fr-FR">
                <a:latin typeface="+mj-lt"/>
              </a:rPr>
              <a:t>années 1970 : les foyers s ’équipent en téléviseurs</a:t>
            </a:r>
          </a:p>
          <a:p>
            <a:endParaRPr lang="fr-FR">
              <a:latin typeface="+mj-lt"/>
            </a:endParaRPr>
          </a:p>
          <a:p>
            <a:r>
              <a:rPr lang="fr-FR">
                <a:latin typeface="+mj-lt"/>
              </a:rPr>
              <a:t>transformation de la télévision en </a:t>
            </a:r>
            <a:r>
              <a:rPr lang="fr-FR" b="1">
                <a:latin typeface="+mj-lt"/>
              </a:rPr>
              <a:t>média de masse</a:t>
            </a:r>
          </a:p>
          <a:p>
            <a:r>
              <a:rPr lang="fr-FR">
                <a:latin typeface="+mj-lt"/>
              </a:rPr>
              <a:t>critique de la télévision </a:t>
            </a:r>
          </a:p>
          <a:p>
            <a:endParaRPr lang="fr-FR">
              <a:latin typeface="+mj-lt"/>
            </a:endParaRPr>
          </a:p>
          <a:p>
            <a:pPr marL="552450" lvl="1" indent="-285750">
              <a:buFontTx/>
              <a:buChar char="-"/>
            </a:pPr>
            <a:r>
              <a:rPr lang="fr-FR">
                <a:latin typeface="+mj-lt"/>
              </a:rPr>
              <a:t>Abêtissante</a:t>
            </a:r>
          </a:p>
          <a:p>
            <a:pPr marL="552450" lvl="1" indent="-285750">
              <a:buFontTx/>
              <a:buChar char="-"/>
            </a:pPr>
            <a:r>
              <a:rPr lang="fr-FR">
                <a:latin typeface="+mj-lt"/>
              </a:rPr>
              <a:t>Dangereuse pour la santé</a:t>
            </a:r>
          </a:p>
          <a:p>
            <a:pPr marL="552450" lvl="1" indent="-285750">
              <a:buFontTx/>
              <a:buChar char="-"/>
            </a:pPr>
            <a:r>
              <a:rPr lang="fr-FR">
                <a:latin typeface="+mj-lt"/>
              </a:rPr>
              <a:t>Manipulatrice</a:t>
            </a:r>
          </a:p>
          <a:p>
            <a:pPr marL="552450" lvl="1" indent="-285750">
              <a:buFontTx/>
              <a:buChar char="-"/>
            </a:pPr>
            <a:r>
              <a:rPr lang="fr-FR">
                <a:latin typeface="+mj-lt"/>
              </a:rPr>
              <a:t>Funeste pour la culture</a:t>
            </a:r>
          </a:p>
          <a:p>
            <a:pPr marL="552450" lvl="1" indent="-285750">
              <a:buFontTx/>
              <a:buChar char="-"/>
            </a:pPr>
            <a:r>
              <a:rPr lang="fr-FR">
                <a:latin typeface="+mj-lt"/>
              </a:rPr>
              <a:t>Violente</a:t>
            </a:r>
          </a:p>
          <a:p>
            <a:pPr marL="552450" lvl="1" indent="-285750">
              <a:buFontTx/>
              <a:buChar char="-"/>
            </a:pPr>
            <a:r>
              <a:rPr lang="fr-FR">
                <a:latin typeface="+mj-lt"/>
              </a:rPr>
              <a:t>Isolante</a:t>
            </a:r>
          </a:p>
          <a:p>
            <a:pPr lvl="1"/>
            <a:endParaRPr lang="fr-FR">
              <a:latin typeface="+mj-lt"/>
            </a:endParaRPr>
          </a:p>
          <a:p>
            <a:endParaRPr lang="fr-FR" b="1">
              <a:latin typeface="+mj-lt"/>
            </a:endParaRP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66BE1AF6-3449-448C-9956-44182B4FF441}"/>
              </a:ext>
            </a:extLst>
          </p:cNvPr>
          <p:cNvSpPr txBox="1">
            <a:spLocks/>
          </p:cNvSpPr>
          <p:nvPr/>
        </p:nvSpPr>
        <p:spPr>
          <a:xfrm>
            <a:off x="6487828" y="550657"/>
            <a:ext cx="4830205" cy="27976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err="1">
                <a:latin typeface="+mj-lt"/>
              </a:rPr>
              <a:t>Kaiserpanorama</a:t>
            </a:r>
            <a:r>
              <a:rPr lang="fr-FR" sz="1400" i="1">
                <a:latin typeface="+mj-lt"/>
              </a:rPr>
              <a:t> (</a:t>
            </a:r>
            <a:r>
              <a:rPr lang="fr-FR" sz="1400" i="1" err="1">
                <a:latin typeface="+mj-lt"/>
              </a:rPr>
              <a:t>àpd</a:t>
            </a:r>
            <a:r>
              <a:rPr lang="fr-FR" sz="1400" i="1">
                <a:latin typeface="+mj-lt"/>
              </a:rPr>
              <a:t>. 1880)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0B0AA161-CDE1-488E-AB77-3A5FF297C1D6}"/>
              </a:ext>
            </a:extLst>
          </p:cNvPr>
          <p:cNvSpPr/>
          <p:nvPr/>
        </p:nvSpPr>
        <p:spPr>
          <a:xfrm>
            <a:off x="658143" y="3125754"/>
            <a:ext cx="335902" cy="382555"/>
          </a:xfrm>
          <a:prstGeom prst="downArrow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B8B69A6-C4F5-4480-B7AF-1E1D1FCCD69D}"/>
              </a:ext>
            </a:extLst>
          </p:cNvPr>
          <p:cNvSpPr txBox="1">
            <a:spLocks/>
          </p:cNvSpPr>
          <p:nvPr/>
        </p:nvSpPr>
        <p:spPr>
          <a:xfrm>
            <a:off x="442976" y="107470"/>
            <a:ext cx="5472199" cy="820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+mj-lt"/>
              </a:rPr>
              <a:t>Du cinéma à la télévision…</a:t>
            </a:r>
          </a:p>
        </p:txBody>
      </p:sp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4" grpId="0" animBg="1"/>
      <p:bldP spid="15" grpId="0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’image 4">
            <a:extLst>
              <a:ext uri="{FF2B5EF4-FFF2-40B4-BE49-F238E27FC236}">
                <a16:creationId xmlns:a16="http://schemas.microsoft.com/office/drawing/2014/main" id="{FB15BC12-29C3-3D4B-805A-8A860D70CA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192" t="3659" r="3640" b="1629"/>
          <a:stretch/>
        </p:blipFill>
        <p:spPr>
          <a:xfrm>
            <a:off x="1451295" y="-154682"/>
            <a:ext cx="8967831" cy="67914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7</a:t>
            </a:fld>
            <a:endParaRPr lang="fr-FR"/>
          </a:p>
        </p:txBody>
      </p:sp>
      <p:sp>
        <p:nvSpPr>
          <p:cNvPr id="16" name="Zone de texte 15" descr="Conception d’accentuation vers le bloc de légende">
            <a:extLst>
              <a:ext uri="{FF2B5EF4-FFF2-40B4-BE49-F238E27FC236}">
                <a16:creationId xmlns:a16="http://schemas.microsoft.com/office/drawing/2014/main" id="{03888866-542D-43D4-BFE1-045D3635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-1" y="4989762"/>
            <a:ext cx="413828" cy="850153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/>
          </a:p>
        </p:txBody>
      </p:sp>
      <p:sp>
        <p:nvSpPr>
          <p:cNvPr id="17" name="Triangle isocèle 16" descr="Accentuation d’ombre vers le titre">
            <a:extLst>
              <a:ext uri="{FF2B5EF4-FFF2-40B4-BE49-F238E27FC236}">
                <a16:creationId xmlns:a16="http://schemas.microsoft.com/office/drawing/2014/main" id="{667AA2A8-C66E-4F4C-A6E7-E7ABCE7E9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265085" y="5634607"/>
            <a:ext cx="134831" cy="16646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8744987-7958-44D9-AE6F-009CA4C0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085" y="5191554"/>
            <a:ext cx="2780119" cy="446568"/>
          </a:xfrm>
        </p:spPr>
        <p:txBody>
          <a:bodyPr rtlCol="0"/>
          <a:lstStyle/>
          <a:p>
            <a:pPr rtl="0"/>
            <a:r>
              <a:rPr lang="fr-FR" sz="1200" err="1"/>
              <a:t>Kinématoscope</a:t>
            </a:r>
            <a:r>
              <a:rPr lang="fr-FR" sz="1200"/>
              <a:t>, fin des années 1870</a:t>
            </a:r>
          </a:p>
        </p:txBody>
      </p:sp>
      <p:sp>
        <p:nvSpPr>
          <p:cNvPr id="19" name="Triangle isocèle 18" descr="Accentuation d’ombre vers le titre">
            <a:extLst>
              <a:ext uri="{FF2B5EF4-FFF2-40B4-BE49-F238E27FC236}">
                <a16:creationId xmlns:a16="http://schemas.microsoft.com/office/drawing/2014/main" id="{ABF5B12D-6F10-4377-9094-B3E79ECB1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 flipV="1">
            <a:off x="265085" y="5028605"/>
            <a:ext cx="134831" cy="16646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7">
            <a:extLst>
              <a:ext uri="{FF2B5EF4-FFF2-40B4-BE49-F238E27FC236}">
                <a16:creationId xmlns:a16="http://schemas.microsoft.com/office/drawing/2014/main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-54522" y="0"/>
            <a:ext cx="10761367" cy="6064493"/>
          </a:xfrm>
        </p:spPr>
      </p:pic>
      <p:sp>
        <p:nvSpPr>
          <p:cNvPr id="24" name="Zone de texte 23" descr="Élément d’accentuation vers la zone de titre">
            <a:extLst>
              <a:ext uri="{FF2B5EF4-FFF2-40B4-BE49-F238E27FC236}">
                <a16:creationId xmlns:a16="http://schemas.microsoft.com/office/drawing/2014/main" id="{993B1474-02E3-4509-B5C5-84427653B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/>
          </a:p>
        </p:txBody>
      </p:sp>
      <p:sp>
        <p:nvSpPr>
          <p:cNvPr id="18" name="Triangle isocèle 17" descr="Ombre pour la zone de titre">
            <a:extLst>
              <a:ext uri="{FF2B5EF4-FFF2-40B4-BE49-F238E27FC236}">
                <a16:creationId xmlns:a16="http://schemas.microsoft.com/office/drawing/2014/main" id="{FAB4748B-F532-4C70-827A-5FEA8C084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645" y="2408157"/>
            <a:ext cx="4850414" cy="3146839"/>
          </a:xfrm>
        </p:spPr>
        <p:txBody>
          <a:bodyPr rtlCol="0"/>
          <a:lstStyle/>
          <a:p>
            <a:pPr algn="ctr" rtl="0"/>
            <a:r>
              <a:rPr lang="fr-FR"/>
              <a:t>3.</a:t>
            </a:r>
            <a:br>
              <a:rPr lang="fr-FR"/>
            </a:br>
            <a:r>
              <a:rPr lang="fr-FR"/>
              <a:t>Qui veut la peau du jeu vidéo ?</a:t>
            </a:r>
          </a:p>
        </p:txBody>
      </p:sp>
      <p:sp>
        <p:nvSpPr>
          <p:cNvPr id="15" name="Forme libre 5" descr="Bloc d’accentuation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16" name="Forme libre 5" descr="Bloc d’accentuation vide">
            <a:extLst>
              <a:ext uri="{FF2B5EF4-FFF2-40B4-BE49-F238E27FC236}">
                <a16:creationId xmlns:a16="http://schemas.microsoft.com/office/drawing/2014/main" id="{E0D7A780-33BC-4E68-9763-AB62376D5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308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’image 12" descr="Une image contenant intérieur, chaise, table, livre&#10;&#10;Description générée avec un niveau de confiance très élevé">
            <a:extLst>
              <a:ext uri="{FF2B5EF4-FFF2-40B4-BE49-F238E27FC236}">
                <a16:creationId xmlns:a16="http://schemas.microsoft.com/office/drawing/2014/main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r="12135" b="-140"/>
          <a:stretch/>
        </p:blipFill>
        <p:spPr>
          <a:xfrm>
            <a:off x="75438" y="149445"/>
            <a:ext cx="10238162" cy="6568299"/>
          </a:xfrm>
        </p:spPr>
      </p:pic>
      <p:sp>
        <p:nvSpPr>
          <p:cNvPr id="15" name="Forme libre 5" descr="Accentuation vide">
            <a:extLst>
              <a:ext uri="{FF2B5EF4-FFF2-40B4-BE49-F238E27FC236}">
                <a16:creationId xmlns:a16="http://schemas.microsoft.com/office/drawing/2014/main" id="{10117390-DCFE-4FAE-B3FD-DAECFE779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21" name="Triangle isocèle 20" descr="Accentuation d’ombre vers le titre">
            <a:extLst>
              <a:ext uri="{FF2B5EF4-FFF2-40B4-BE49-F238E27FC236}">
                <a16:creationId xmlns:a16="http://schemas.microsoft.com/office/drawing/2014/main" id="{59A98ED3-718C-409B-BC1D-07842F9F5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1878400" y="4033437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9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18417D4-0C7F-415B-9BB6-8BF62FA00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7852" y="1311569"/>
            <a:ext cx="4459766" cy="31468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BE" sz="1400" spc="0" dirty="0"/>
              <a:t>Si des constats anxieux sur les habitudes et les préférences de lecture des jeunes Français perdurent jusqu’à la guerre de 1939-1945, l’époque n’est cependant pas loin où leur appétit pour de nouveaux médias – cinéma, télévision, Internet – viendra reléguer la lecture au statut de pratique non plus dangereuse, mais presque toujours désirable et bénéfique. C’est alors un tout autre discours qui s’installe : après s’être longtemps inquiété des adolescents malades de lecture, on finira par déplorer que les jeunes ne lisent plus assez. </a:t>
            </a:r>
            <a:br>
              <a:rPr lang="fr-BE" sz="1400" spc="0" dirty="0"/>
            </a:br>
            <a:br>
              <a:rPr lang="fr-BE" sz="1400" spc="0" dirty="0"/>
            </a:br>
            <a:r>
              <a:rPr lang="fr-BE" sz="1400" spc="0" dirty="0"/>
              <a:t>(François Proulx 2011, p. 37)</a:t>
            </a:r>
            <a:endParaRPr lang="fr-FR" spc="0" dirty="0"/>
          </a:p>
        </p:txBody>
      </p:sp>
    </p:spTree>
    <p:extLst>
      <p:ext uri="{BB962C8B-B14F-4D97-AF65-F5344CB8AC3E}">
        <p14:creationId xmlns:p14="http://schemas.microsoft.com/office/powerpoint/2010/main" val="145155602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hèm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832_TF16411253.potx" id="{23B67ED4-5DD4-4A21-AAFD-C895B33FF954}" vid="{A2F73E99-BABC-4F86-89D6-B04AA285CF9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8A50AA-654B-45CA-B6AD-FDA9E9535EF9}">
  <ds:schemaRefs>
    <ds:schemaRef ds:uri="6dc4bcd6-49db-4c07-9060-8acfc67cef9f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fb0879af-3eba-417a-a55a-ffe6dcd6ca77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géométrique</Template>
  <TotalTime>0</TotalTime>
  <Words>425</Words>
  <Application>Microsoft Office PowerPoint</Application>
  <PresentationFormat>Grand écran</PresentationFormat>
  <Paragraphs>130</Paragraphs>
  <Slides>14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Quelle place pour les  écrans au sein de la famille ?</vt:lpstr>
      <vt:lpstr>1. Une « culture des écrans » ?</vt:lpstr>
      <vt:lpstr>« Culture des écrans » vs. « culture du livre » (S. Tisseron) ?</vt:lpstr>
      <vt:lpstr>Médias = moyens de communication</vt:lpstr>
      <vt:lpstr>2. Loisirs sur écran</vt:lpstr>
      <vt:lpstr>Présentation PowerPoint</vt:lpstr>
      <vt:lpstr>Kinématoscope, fin des années 1870</vt:lpstr>
      <vt:lpstr>3. Qui veut la peau du jeu vidéo ?</vt:lpstr>
      <vt:lpstr>Si des constats anxieux sur les habitudes et les préférences de lecture des jeunes Français perdurent jusqu’à la guerre de 1939-1945, l’époque n’est cependant pas loin où leur appétit pour de nouveaux médias – cinéma, télévision, Internet – viendra reléguer la lecture au statut de pratique non plus dangereuse, mais presque toujours désirable et bénéfique. C’est alors un tout autre discours qui s’installe : après s’être longtemps inquiété des adolescents malades de lecture, on finira par déplorer que les jeunes ne lisent plus assez.   (François Proulx 2011, p. 37)</vt:lpstr>
      <vt:lpstr>Évolution du jeu vidéo</vt:lpstr>
      <vt:lpstr>4.  Critique des écrans … … critique des médias</vt:lpstr>
      <vt:lpstr>Présentation PowerPoint</vt:lpstr>
      <vt:lpstr>Australian Center for Moving Image, Melbourne</vt:lpstr>
      <vt:lpstr>Bibliographie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Quelle place pour les  écrans au sein de la famille ?</dc:title>
  <dc:creator/>
  <cp:revision>20</cp:revision>
  <dcterms:created xsi:type="dcterms:W3CDTF">2019-04-02T07:34:00Z</dcterms:created>
  <dcterms:modified xsi:type="dcterms:W3CDTF">2019-10-17T08:53:02Z</dcterms:modified>
</cp:coreProperties>
</file>