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9"/>
  </p:notesMasterIdLst>
  <p:sldIdLst>
    <p:sldId id="274" r:id="rId2"/>
    <p:sldId id="275" r:id="rId3"/>
    <p:sldId id="276" r:id="rId4"/>
    <p:sldId id="277" r:id="rId5"/>
    <p:sldId id="278" r:id="rId6"/>
    <p:sldId id="257" r:id="rId7"/>
    <p:sldId id="258" r:id="rId8"/>
    <p:sldId id="259" r:id="rId9"/>
    <p:sldId id="260" r:id="rId10"/>
    <p:sldId id="261" r:id="rId11"/>
    <p:sldId id="265" r:id="rId12"/>
    <p:sldId id="266" r:id="rId13"/>
    <p:sldId id="267" r:id="rId14"/>
    <p:sldId id="272" r:id="rId15"/>
    <p:sldId id="273" r:id="rId16"/>
    <p:sldId id="279" r:id="rId17"/>
    <p:sldId id="28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28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30" d="100"/>
          <a:sy n="130" d="100"/>
        </p:scale>
        <p:origin x="-984" y="12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en\OneDrive\Bureau\TFE\Simon\R&#233;sultat%20effet%20herbicide%20E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onn&#233;es%20Sources%20Magali\Donn&#233;es_Sources_Magali\MAGALI\Publications\Huiles%20essentielles\Fig%20perm&#233;abilit&#23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048066720537"/>
          <c:y val="5.7785289017251058E-2"/>
          <c:w val="0.85395360844430446"/>
          <c:h val="0.761722272785294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Feuil1!$J$1:$R$1</c:f>
              <c:strCache>
                <c:ptCount val="6"/>
                <c:pt idx="0">
                  <c:v>HE Cannelle</c:v>
                </c:pt>
                <c:pt idx="1">
                  <c:v>HE Citronnelle</c:v>
                </c:pt>
                <c:pt idx="2">
                  <c:v>Acide pélargonique</c:v>
                </c:pt>
                <c:pt idx="3">
                  <c:v>Glyphosate</c:v>
                </c:pt>
                <c:pt idx="4">
                  <c:v>Sans substances actives</c:v>
                </c:pt>
                <c:pt idx="5">
                  <c:v>Non traité</c:v>
                </c:pt>
              </c:strCache>
            </c:strRef>
          </c:cat>
          <c:val>
            <c:numRef>
              <c:f>Feuil1!$A$2:$I$2</c:f>
              <c:numCache>
                <c:formatCode>0%</c:formatCode>
                <c:ptCount val="6"/>
                <c:pt idx="0">
                  <c:v>1</c:v>
                </c:pt>
                <c:pt idx="1">
                  <c:v>0.8</c:v>
                </c:pt>
                <c:pt idx="2">
                  <c:v>1</c:v>
                </c:pt>
                <c:pt idx="3">
                  <c:v>0.95</c:v>
                </c:pt>
                <c:pt idx="4">
                  <c:v>0.05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AB-4257-9F66-C1A2CC392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7201280"/>
        <c:axId val="237202816"/>
      </c:barChart>
      <c:catAx>
        <c:axId val="237201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7202816"/>
        <c:crosses val="autoZero"/>
        <c:auto val="1"/>
        <c:lblAlgn val="ctr"/>
        <c:lblOffset val="100"/>
        <c:noMultiLvlLbl val="0"/>
      </c:catAx>
      <c:valAx>
        <c:axId val="23720281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72012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75676968592194"/>
          <c:y val="5.4356900010806244E-2"/>
          <c:w val="0.80908823634517668"/>
          <c:h val="0.859295228307465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>
                    <a:tint val="68000"/>
                    <a:alpha val="90000"/>
                    <a:lumMod val="100000"/>
                  </a:schemeClr>
                </a:gs>
                <a:gs pos="100000">
                  <a:schemeClr val="accent2">
                    <a:tint val="90000"/>
                    <a:lumMod val="95000"/>
                  </a:schemeClr>
                </a:gs>
              </a:gsLst>
              <a:lin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68000"/>
                      <a:alpha val="90000"/>
                      <a:lumMod val="100000"/>
                    </a:schemeClr>
                  </a:gs>
                  <a:gs pos="100000">
                    <a:schemeClr val="accent2">
                      <a:tint val="90000"/>
                      <a:lumMod val="95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000-4C88-91A4-47ACB783678F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68000"/>
                      <a:alpha val="90000"/>
                      <a:lumMod val="100000"/>
                    </a:schemeClr>
                  </a:gs>
                  <a:gs pos="100000">
                    <a:schemeClr val="accent2">
                      <a:tint val="90000"/>
                      <a:lumMod val="95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000-4C88-91A4-47ACB783678F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68000"/>
                      <a:alpha val="90000"/>
                      <a:lumMod val="100000"/>
                    </a:schemeClr>
                  </a:gs>
                  <a:gs pos="100000">
                    <a:schemeClr val="accent2">
                      <a:tint val="90000"/>
                      <a:lumMod val="95000"/>
                    </a:schemeClr>
                  </a:gs>
                </a:gsLst>
                <a:lin ang="54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000-4C88-91A4-47ACB783678F}"/>
              </c:ext>
            </c:extLst>
          </c:dPt>
          <c:dLbls>
            <c:dLbl>
              <c:idx val="0"/>
              <c:layout>
                <c:manualLayout>
                  <c:x val="0"/>
                  <c:y val="-4.8272156135718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000-4C88-91A4-47ACB783678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6.0340195169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000-4C88-91A4-47ACB783678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/>
                      <a:t>non quantifiable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000-4C88-91A4-47ACB783678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GRAPH!$M$3:$M$5</c:f>
                <c:numCache>
                  <c:formatCode>General</c:formatCode>
                  <c:ptCount val="3"/>
                  <c:pt idx="0">
                    <c:v>4.321157252403572E-3</c:v>
                  </c:pt>
                  <c:pt idx="1">
                    <c:v>5.9416159418124647E-3</c:v>
                  </c:pt>
                </c:numCache>
              </c:numRef>
            </c:plus>
            <c:minus>
              <c:numRef>
                <c:f>GRAPH!$M$3:$M$5</c:f>
                <c:numCache>
                  <c:formatCode>General</c:formatCode>
                  <c:ptCount val="3"/>
                  <c:pt idx="0">
                    <c:v>4.321157252403572E-3</c:v>
                  </c:pt>
                  <c:pt idx="1">
                    <c:v>5.9416159418124647E-3</c:v>
                  </c:pt>
                </c:numCache>
              </c:numRef>
            </c:minus>
            <c:spPr>
              <a:noFill/>
              <a:ln w="9525">
                <a:solidFill>
                  <a:schemeClr val="bg2">
                    <a:lumMod val="25000"/>
                  </a:schemeClr>
                </a:solidFill>
              </a:ln>
              <a:effectLst/>
            </c:spPr>
          </c:errBars>
          <c:cat>
            <c:strRef>
              <c:f>GRAPH!$A$3:$A$5</c:f>
              <c:strCache>
                <c:ptCount val="3"/>
                <c:pt idx="0">
                  <c:v>Citronellal</c:v>
                </c:pt>
                <c:pt idx="1">
                  <c:v>Citronellol</c:v>
                </c:pt>
                <c:pt idx="2">
                  <c:v>Cinnamaldehyde</c:v>
                </c:pt>
              </c:strCache>
            </c:strRef>
          </c:cat>
          <c:val>
            <c:numRef>
              <c:f>GRAPH!$L$3:$L$5</c:f>
              <c:numCache>
                <c:formatCode>0.00000</c:formatCode>
                <c:ptCount val="3"/>
                <c:pt idx="0">
                  <c:v>3.0649999999999997E-2</c:v>
                </c:pt>
                <c:pt idx="1">
                  <c:v>1.469E-2</c:v>
                </c:pt>
                <c:pt idx="2" formatCode="0.0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000-4C88-91A4-47ACB7836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3286528"/>
        <c:axId val="133300608"/>
      </c:barChart>
      <c:catAx>
        <c:axId val="133286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300608"/>
        <c:crosses val="autoZero"/>
        <c:auto val="1"/>
        <c:lblAlgn val="ctr"/>
        <c:lblOffset val="100"/>
        <c:noMultiLvlLbl val="0"/>
      </c:catAx>
      <c:valAx>
        <c:axId val="133300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K (</a:t>
                </a:r>
                <a:r>
                  <a:rPr lang="en-US" sz="1600" cap="none" baseline="0" dirty="0"/>
                  <a:t>mM</a:t>
                </a:r>
                <a:r>
                  <a:rPr lang="en-US" sz="1600" cap="none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1.0597520764256482E-2"/>
              <c:y val="0.207139908003794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328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446239478719716"/>
          <c:y val="3.6580025112533096E-2"/>
          <c:w val="0.70061794289136659"/>
          <c:h val="0.87916666666666654"/>
        </c:manualLayout>
      </c:layout>
      <c:barChart>
        <c:barDir val="col"/>
        <c:grouping val="clustered"/>
        <c:varyColors val="0"/>
        <c:ser>
          <c:idx val="0"/>
          <c:order val="0"/>
          <c:tx>
            <c:v>CitA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Feuil3!$C$13</c:f>
                <c:numCache>
                  <c:formatCode>General</c:formatCode>
                  <c:ptCount val="1"/>
                  <c:pt idx="0">
                    <c:v>0.70800000000000018</c:v>
                  </c:pt>
                </c:numCache>
              </c:numRef>
            </c:plus>
            <c:minus>
              <c:numRef>
                <c:f>Feuil3!$C$13</c:f>
                <c:numCache>
                  <c:formatCode>General</c:formatCode>
                  <c:ptCount val="1"/>
                  <c:pt idx="0">
                    <c:v>0.70800000000000018</c:v>
                  </c:pt>
                </c:numCache>
              </c:numRef>
            </c:minus>
          </c:errBars>
          <c:cat>
            <c:numRef>
              <c:f>Feuil3!$J$11:$J$13</c:f>
              <c:numCache>
                <c:formatCode>General</c:formatCode>
                <c:ptCount val="3"/>
              </c:numCache>
            </c:numRef>
          </c:cat>
          <c:val>
            <c:numRef>
              <c:f>Feuil3!$B$13</c:f>
              <c:numCache>
                <c:formatCode>General</c:formatCode>
                <c:ptCount val="1"/>
                <c:pt idx="0">
                  <c:v>0.12293650353789921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7F-40DF-851E-7A230ABF78CB}"/>
            </c:ext>
          </c:extLst>
        </c:ser>
        <c:ser>
          <c:idx val="1"/>
          <c:order val="1"/>
          <c:tx>
            <c:v>CitO</c:v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Feuil3!$E$13</c:f>
                <c:numCache>
                  <c:formatCode>General</c:formatCode>
                  <c:ptCount val="1"/>
                  <c:pt idx="0">
                    <c:v>0.53300000000000003</c:v>
                  </c:pt>
                </c:numCache>
              </c:numRef>
            </c:plus>
            <c:minus>
              <c:numRef>
                <c:f>Feuil3!$E$13</c:f>
                <c:numCache>
                  <c:formatCode>General</c:formatCode>
                  <c:ptCount val="1"/>
                  <c:pt idx="0">
                    <c:v>0.53300000000000003</c:v>
                  </c:pt>
                </c:numCache>
              </c:numRef>
            </c:minus>
          </c:errBars>
          <c:cat>
            <c:numRef>
              <c:f>Feuil3!$J$11:$J$13</c:f>
              <c:numCache>
                <c:formatCode>General</c:formatCode>
                <c:ptCount val="3"/>
              </c:numCache>
            </c:numRef>
          </c:cat>
          <c:val>
            <c:numRef>
              <c:f>Feuil3!$D$13</c:f>
              <c:numCache>
                <c:formatCode>General</c:formatCode>
                <c:ptCount val="1"/>
                <c:pt idx="0">
                  <c:v>0.37724554676007283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7F-40DF-851E-7A230ABF78CB}"/>
            </c:ext>
          </c:extLst>
        </c:ser>
        <c:ser>
          <c:idx val="2"/>
          <c:order val="2"/>
          <c:tx>
            <c:v>CIN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Feuil3!$G$13</c:f>
                <c:numCache>
                  <c:formatCode>General</c:formatCode>
                  <c:ptCount val="1"/>
                  <c:pt idx="0">
                    <c:v>0.77800000000000025</c:v>
                  </c:pt>
                </c:numCache>
              </c:numRef>
            </c:plus>
            <c:minus>
              <c:numRef>
                <c:f>Feuil3!$G$13</c:f>
                <c:numCache>
                  <c:formatCode>General</c:formatCode>
                  <c:ptCount val="1"/>
                  <c:pt idx="0">
                    <c:v>0.77800000000000025</c:v>
                  </c:pt>
                </c:numCache>
              </c:numRef>
            </c:minus>
          </c:errBars>
          <c:cat>
            <c:numRef>
              <c:f>Feuil3!$J$11:$J$13</c:f>
              <c:numCache>
                <c:formatCode>General</c:formatCode>
                <c:ptCount val="3"/>
              </c:numCache>
            </c:numRef>
          </c:cat>
          <c:val>
            <c:numRef>
              <c:f>Feuil3!$F$13</c:f>
              <c:numCache>
                <c:formatCode>General</c:formatCode>
                <c:ptCount val="1"/>
                <c:pt idx="0">
                  <c:v>0.73287593041347754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7F-40DF-851E-7A230ABF7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416384"/>
        <c:axId val="126417920"/>
      </c:barChart>
      <c:catAx>
        <c:axId val="126416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26417920"/>
        <c:crosses val="autoZero"/>
        <c:auto val="1"/>
        <c:lblAlgn val="ctr"/>
        <c:lblOffset val="100"/>
        <c:noMultiLvlLbl val="0"/>
      </c:catAx>
      <c:valAx>
        <c:axId val="126417920"/>
        <c:scaling>
          <c:orientation val="minMax"/>
          <c:max val="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Leakage (%)</a:t>
                </a:r>
              </a:p>
            </c:rich>
          </c:tx>
          <c:layout>
            <c:manualLayout>
              <c:xMode val="edge"/>
              <c:yMode val="edge"/>
              <c:x val="4.8769574944071636E-2"/>
              <c:y val="0.243726669582968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12641638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39678697880885727"/>
          <c:y val="9.6646252551764386E-2"/>
          <c:w val="0.21510542725783441"/>
          <c:h val="0.29838363954505692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17237-AA8A-491C-9553-2159779025E0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EE56C-0B49-4CC5-A671-9B74DFF6332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233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PowerPoint_Presentation2.pptx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As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see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are in </a:t>
            </a:r>
            <a:r>
              <a:rPr lang="fr-BE" dirty="0" err="1" smtClean="0"/>
              <a:t>two</a:t>
            </a:r>
            <a:endParaRPr lang="fr-BE" dirty="0" smtClean="0"/>
          </a:p>
          <a:p>
            <a:r>
              <a:rPr lang="fr-BE" dirty="0" err="1" smtClean="0"/>
              <a:t>Research</a:t>
            </a:r>
            <a:r>
              <a:rPr lang="fr-BE" dirty="0" smtClean="0"/>
              <a:t> in essential </a:t>
            </a:r>
            <a:r>
              <a:rPr lang="fr-BE" dirty="0" err="1" smtClean="0"/>
              <a:t>oil</a:t>
            </a:r>
            <a:r>
              <a:rPr lang="fr-BE" dirty="0" smtClean="0"/>
              <a:t> </a:t>
            </a:r>
            <a:r>
              <a:rPr lang="fr-BE" dirty="0" err="1" smtClean="0"/>
              <a:t>field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becoming</a:t>
            </a:r>
            <a:r>
              <a:rPr lang="fr-BE" dirty="0" smtClean="0"/>
              <a:t> more and more </a:t>
            </a:r>
            <a:r>
              <a:rPr lang="fr-BE" dirty="0" err="1" smtClean="0"/>
              <a:t>multidisciplinary</a:t>
            </a:r>
            <a:r>
              <a:rPr lang="fr-BE" dirty="0" smtClean="0"/>
              <a:t> </a:t>
            </a:r>
            <a:r>
              <a:rPr lang="fr-BE" dirty="0" err="1" smtClean="0"/>
              <a:t>that’s</a:t>
            </a:r>
            <a:r>
              <a:rPr lang="fr-BE" dirty="0" smtClean="0"/>
              <a:t> </a:t>
            </a:r>
            <a:r>
              <a:rPr lang="fr-BE" dirty="0" err="1" smtClean="0"/>
              <a:t>why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are a duo of speakers </a:t>
            </a:r>
            <a:r>
              <a:rPr lang="fr-BE" dirty="0" err="1" smtClean="0"/>
              <a:t>today</a:t>
            </a:r>
            <a:r>
              <a:rPr lang="fr-BE" dirty="0" smtClean="0"/>
              <a:t> to </a:t>
            </a:r>
            <a:r>
              <a:rPr lang="fr-BE" dirty="0" err="1" smtClean="0"/>
              <a:t>present</a:t>
            </a:r>
            <a:r>
              <a:rPr lang="fr-BE" dirty="0" smtClean="0"/>
              <a:t>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recent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</a:t>
            </a:r>
            <a:r>
              <a:rPr lang="fr-BE" dirty="0" smtClean="0"/>
              <a:t>on </a:t>
            </a:r>
            <a:r>
              <a:rPr lang="fr-BE" dirty="0" err="1" smtClean="0"/>
              <a:t>molecular</a:t>
            </a:r>
            <a:r>
              <a:rPr lang="fr-BE" dirty="0" smtClean="0"/>
              <a:t> </a:t>
            </a:r>
            <a:r>
              <a:rPr lang="fr-BE" dirty="0" err="1" smtClean="0"/>
              <a:t>biophysics</a:t>
            </a:r>
            <a:r>
              <a:rPr lang="fr-BE" dirty="0" smtClean="0"/>
              <a:t> as a </a:t>
            </a:r>
            <a:r>
              <a:rPr lang="fr-BE" dirty="0" err="1" smtClean="0"/>
              <a:t>tool</a:t>
            </a:r>
            <a:r>
              <a:rPr lang="fr-BE" dirty="0" smtClean="0"/>
              <a:t> to </a:t>
            </a:r>
            <a:r>
              <a:rPr lang="fr-BE" dirty="0" err="1" smtClean="0"/>
              <a:t>investigate</a:t>
            </a:r>
            <a:r>
              <a:rPr lang="fr-BE" dirty="0" smtClean="0"/>
              <a:t> </a:t>
            </a:r>
            <a:r>
              <a:rPr lang="fr-BE" dirty="0" err="1" smtClean="0"/>
              <a:t>bioherbicide</a:t>
            </a:r>
            <a:r>
              <a:rPr lang="fr-BE" dirty="0" smtClean="0"/>
              <a:t> mode of action of essential </a:t>
            </a:r>
            <a:r>
              <a:rPr lang="fr-BE" dirty="0" err="1" smtClean="0"/>
              <a:t>oils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568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363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4673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125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6825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Un canal ionique de la membrane de mammifère appelé Ankyrin-1 (TRPA-1) qui est activé par le froid.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6B92-F2CF-4225-8F5D-8053831ED4F0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4019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transient receptor potential ankyrin 1 (TRPA1) work as initiators and gatekeepers of nociception and inflammation. Cinnamaldehyde evoked significant spontaneous pain and induced heat and mechanical hyperalgesia, cold hypoalgesia and a neurogenic axon reflex erythema.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6B92-F2CF-4225-8F5D-8053831ED4F0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24204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1351" y="6561859"/>
            <a:ext cx="5486400" cy="3600450"/>
          </a:xfrm>
        </p:spPr>
        <p:txBody>
          <a:bodyPr/>
          <a:lstStyle/>
          <a:p>
            <a:r>
              <a:rPr lang="fr-BE" dirty="0" smtClean="0"/>
              <a:t>So </a:t>
            </a:r>
            <a:r>
              <a:rPr lang="fr-BE" dirty="0" err="1" smtClean="0"/>
              <a:t>we</a:t>
            </a:r>
            <a:r>
              <a:rPr lang="fr-BE" dirty="0" smtClean="0"/>
              <a:t> have </a:t>
            </a:r>
            <a:r>
              <a:rPr lang="fr-BE" dirty="0" err="1" smtClean="0"/>
              <a:t>promising</a:t>
            </a:r>
            <a:r>
              <a:rPr lang="fr-BE" dirty="0" smtClean="0"/>
              <a:t> herbicide </a:t>
            </a:r>
            <a:r>
              <a:rPr lang="fr-BE" dirty="0" err="1" smtClean="0"/>
              <a:t>activities</a:t>
            </a:r>
            <a:r>
              <a:rPr lang="fr-BE" dirty="0" smtClean="0"/>
              <a:t> </a:t>
            </a:r>
            <a:r>
              <a:rPr lang="fr-BE" dirty="0" err="1" smtClean="0"/>
              <a:t>it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not </a:t>
            </a:r>
            <a:r>
              <a:rPr lang="fr-BE" dirty="0" err="1" smtClean="0"/>
              <a:t>shown</a:t>
            </a:r>
            <a:r>
              <a:rPr lang="fr-BE" dirty="0" smtClean="0"/>
              <a:t> </a:t>
            </a:r>
            <a:r>
              <a:rPr lang="fr-BE" dirty="0" err="1" smtClean="0"/>
              <a:t>here</a:t>
            </a:r>
            <a:r>
              <a:rPr lang="fr-BE" dirty="0" smtClean="0"/>
              <a:t> but </a:t>
            </a:r>
            <a:r>
              <a:rPr lang="fr-BE" dirty="0" err="1" smtClean="0"/>
              <a:t>we</a:t>
            </a:r>
            <a:r>
              <a:rPr lang="fr-BE" dirty="0" smtClean="0"/>
              <a:t> have </a:t>
            </a:r>
            <a:r>
              <a:rPr lang="fr-BE" dirty="0" err="1" smtClean="0"/>
              <a:t>nice</a:t>
            </a:r>
            <a:r>
              <a:rPr lang="fr-BE" dirty="0" smtClean="0"/>
              <a:t> </a:t>
            </a:r>
            <a:r>
              <a:rPr lang="fr-BE" dirty="0" err="1" smtClean="0"/>
              <a:t>results</a:t>
            </a:r>
            <a:r>
              <a:rPr lang="fr-BE" dirty="0" smtClean="0"/>
              <a:t> in </a:t>
            </a:r>
            <a:r>
              <a:rPr lang="fr-BE" dirty="0" err="1" smtClean="0"/>
              <a:t>field</a:t>
            </a:r>
            <a:r>
              <a:rPr lang="fr-BE" dirty="0" smtClean="0"/>
              <a:t> conditions. The herbicide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patented</a:t>
            </a:r>
            <a:r>
              <a:rPr lang="fr-BE" dirty="0" smtClean="0"/>
              <a:t> </a:t>
            </a:r>
            <a:r>
              <a:rPr lang="fr-BE" dirty="0" err="1" smtClean="0"/>
              <a:t>soon</a:t>
            </a:r>
            <a:r>
              <a:rPr lang="fr-BE" dirty="0" smtClean="0"/>
              <a:t> and a spin off of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university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working</a:t>
            </a:r>
            <a:r>
              <a:rPr lang="fr-BE" dirty="0" smtClean="0"/>
              <a:t> on commercialisation of the </a:t>
            </a:r>
            <a:r>
              <a:rPr lang="fr-BE" dirty="0" err="1" smtClean="0"/>
              <a:t>product</a:t>
            </a:r>
            <a:r>
              <a:rPr lang="fr-BE" dirty="0" smtClean="0"/>
              <a:t>. </a:t>
            </a:r>
            <a:r>
              <a:rPr lang="fr-BE" dirty="0" err="1" smtClean="0"/>
              <a:t>What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very</a:t>
            </a:r>
            <a:r>
              <a:rPr lang="fr-BE" dirty="0" smtClean="0"/>
              <a:t> positive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have more </a:t>
            </a:r>
            <a:r>
              <a:rPr lang="fr-BE" dirty="0" err="1" smtClean="0"/>
              <a:t>than</a:t>
            </a:r>
            <a:r>
              <a:rPr lang="fr-BE" dirty="0" smtClean="0"/>
              <a:t> one mode of action </a:t>
            </a:r>
            <a:r>
              <a:rPr lang="fr-BE" dirty="0" err="1" smtClean="0"/>
              <a:t>which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promising</a:t>
            </a:r>
            <a:r>
              <a:rPr lang="fr-BE" dirty="0" smtClean="0"/>
              <a:t> to </a:t>
            </a:r>
            <a:r>
              <a:rPr lang="fr-BE" dirty="0" err="1" smtClean="0"/>
              <a:t>avoid</a:t>
            </a:r>
            <a:r>
              <a:rPr lang="fr-BE" dirty="0" smtClean="0"/>
              <a:t> </a:t>
            </a:r>
            <a:r>
              <a:rPr lang="fr-BE" dirty="0" err="1" smtClean="0"/>
              <a:t>resistance</a:t>
            </a:r>
            <a:r>
              <a:rPr lang="fr-BE" dirty="0" smtClean="0"/>
              <a:t> </a:t>
            </a:r>
            <a:r>
              <a:rPr lang="fr-BE" dirty="0" err="1" smtClean="0"/>
              <a:t>mechanism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smtClean="0"/>
              <a:t>But a lot of </a:t>
            </a:r>
            <a:r>
              <a:rPr lang="fr-BE" dirty="0" err="1" smtClean="0"/>
              <a:t>work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still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done</a:t>
            </a:r>
            <a:r>
              <a:rPr lang="fr-BE" dirty="0" smtClean="0"/>
              <a:t> 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have to </a:t>
            </a:r>
            <a:r>
              <a:rPr lang="fr-BE" dirty="0" err="1" smtClean="0"/>
              <a:t>optimize</a:t>
            </a:r>
            <a:r>
              <a:rPr lang="fr-BE" dirty="0" smtClean="0"/>
              <a:t> </a:t>
            </a:r>
            <a:r>
              <a:rPr lang="fr-BE" smtClean="0"/>
              <a:t>formulation and test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16</a:t>
            </a:fld>
            <a:endParaRPr lang="fr-BE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403267"/>
              </p:ext>
            </p:extLst>
          </p:nvPr>
        </p:nvGraphicFramePr>
        <p:xfrm>
          <a:off x="382588" y="2859088"/>
          <a:ext cx="6094412" cy="342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ésentation" r:id="rId4" imgW="6094318" imgH="3427462" progId="PowerPoint.Show.12">
                  <p:embed/>
                </p:oleObj>
              </mc:Choice>
              <mc:Fallback>
                <p:oleObj name="Présentation" r:id="rId4" imgW="6094318" imgH="342746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2588" y="2859088"/>
                        <a:ext cx="6094412" cy="342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3890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39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During</a:t>
            </a:r>
            <a:r>
              <a:rPr lang="fr-BE" dirty="0" smtClean="0"/>
              <a:t> </a:t>
            </a:r>
            <a:r>
              <a:rPr lang="fr-BE" dirty="0" err="1" smtClean="0"/>
              <a:t>this</a:t>
            </a:r>
            <a:r>
              <a:rPr lang="fr-BE" dirty="0" smtClean="0"/>
              <a:t> symposium a lot of </a:t>
            </a:r>
            <a:r>
              <a:rPr lang="fr-BE" dirty="0" err="1" smtClean="0"/>
              <a:t>talks</a:t>
            </a:r>
            <a:r>
              <a:rPr lang="fr-BE" dirty="0" smtClean="0"/>
              <a:t> and posters </a:t>
            </a:r>
            <a:r>
              <a:rPr lang="fr-BE" dirty="0" err="1" smtClean="0"/>
              <a:t>were</a:t>
            </a:r>
            <a:r>
              <a:rPr lang="fr-BE" dirty="0" smtClean="0"/>
              <a:t> </a:t>
            </a:r>
            <a:r>
              <a:rPr lang="fr-BE" dirty="0" err="1" smtClean="0"/>
              <a:t>related</a:t>
            </a:r>
            <a:r>
              <a:rPr lang="fr-BE" dirty="0" smtClean="0"/>
              <a:t> to </a:t>
            </a:r>
            <a:r>
              <a:rPr lang="fr-BE" dirty="0" err="1" smtClean="0"/>
              <a:t>various</a:t>
            </a:r>
            <a:r>
              <a:rPr lang="fr-BE" dirty="0" smtClean="0"/>
              <a:t> uses of essential </a:t>
            </a:r>
            <a:r>
              <a:rPr lang="fr-BE" dirty="0" err="1" smtClean="0"/>
              <a:t>oils</a:t>
            </a:r>
            <a:r>
              <a:rPr lang="fr-BE" dirty="0" smtClean="0"/>
              <a:t>. The </a:t>
            </a:r>
            <a:r>
              <a:rPr lang="fr-BE" dirty="0" err="1" smtClean="0"/>
              <a:t>classical</a:t>
            </a:r>
            <a:r>
              <a:rPr lang="fr-BE" dirty="0" smtClean="0"/>
              <a:t> and </a:t>
            </a:r>
            <a:r>
              <a:rPr lang="fr-BE" dirty="0" err="1" smtClean="0"/>
              <a:t>well-known</a:t>
            </a:r>
            <a:r>
              <a:rPr lang="fr-BE" dirty="0" smtClean="0"/>
              <a:t> one are ….</a:t>
            </a:r>
          </a:p>
          <a:p>
            <a:endParaRPr lang="fr-BE" dirty="0"/>
          </a:p>
          <a:p>
            <a:r>
              <a:rPr lang="fr-BE" dirty="0" smtClean="0"/>
              <a:t>More </a:t>
            </a:r>
            <a:r>
              <a:rPr lang="fr-BE" dirty="0" err="1" smtClean="0"/>
              <a:t>recently</a:t>
            </a:r>
            <a:r>
              <a:rPr lang="fr-BE" dirty="0" smtClean="0"/>
              <a:t> the trend </a:t>
            </a:r>
            <a:r>
              <a:rPr lang="fr-BE" dirty="0" err="1" smtClean="0"/>
              <a:t>is</a:t>
            </a:r>
            <a:r>
              <a:rPr lang="fr-BE" dirty="0" smtClean="0"/>
              <a:t> to use </a:t>
            </a:r>
            <a:r>
              <a:rPr lang="fr-BE" dirty="0" err="1" smtClean="0"/>
              <a:t>them</a:t>
            </a:r>
            <a:r>
              <a:rPr lang="fr-BE" dirty="0" smtClean="0"/>
              <a:t> for applications in </a:t>
            </a:r>
            <a:r>
              <a:rPr lang="fr-BE" dirty="0" err="1" smtClean="0"/>
              <a:t>agronomy</a:t>
            </a:r>
            <a:r>
              <a:rPr lang="fr-BE" dirty="0" smtClean="0"/>
              <a:t> as bio-pesticide </a:t>
            </a:r>
          </a:p>
          <a:p>
            <a:r>
              <a:rPr lang="fr-BE" dirty="0" err="1" smtClean="0"/>
              <a:t>Like</a:t>
            </a:r>
            <a:r>
              <a:rPr lang="fr-BE" dirty="0" smtClean="0"/>
              <a:t> </a:t>
            </a:r>
            <a:r>
              <a:rPr lang="fr-BE" dirty="0" err="1" smtClean="0"/>
              <a:t>antimicrobial</a:t>
            </a:r>
            <a:r>
              <a:rPr lang="fr-BE" dirty="0" smtClean="0"/>
              <a:t> agent, </a:t>
            </a:r>
            <a:r>
              <a:rPr lang="fr-BE" dirty="0" err="1" smtClean="0"/>
              <a:t>antifungal</a:t>
            </a:r>
            <a:r>
              <a:rPr lang="fr-BE" dirty="0" smtClean="0"/>
              <a:t> age</a:t>
            </a:r>
            <a:r>
              <a:rPr lang="fr-BE" dirty="0" smtClean="0"/>
              <a:t>nt or insecticides. </a:t>
            </a:r>
            <a:r>
              <a:rPr lang="fr-BE" dirty="0" err="1" smtClean="0"/>
              <a:t>During</a:t>
            </a:r>
            <a:r>
              <a:rPr lang="fr-BE" dirty="0" smtClean="0"/>
              <a:t> </a:t>
            </a:r>
            <a:r>
              <a:rPr lang="fr-BE" dirty="0" err="1" smtClean="0"/>
              <a:t>this</a:t>
            </a:r>
            <a:r>
              <a:rPr lang="fr-BE" dirty="0" smtClean="0"/>
              <a:t> symposium </a:t>
            </a:r>
            <a:r>
              <a:rPr lang="fr-BE" dirty="0" err="1" smtClean="0"/>
              <a:t>we</a:t>
            </a:r>
            <a:r>
              <a:rPr lang="fr-BE" dirty="0" smtClean="0"/>
              <a:t> have </a:t>
            </a:r>
            <a:r>
              <a:rPr lang="fr-BE" dirty="0" err="1" smtClean="0"/>
              <a:t>seen</a:t>
            </a:r>
            <a:r>
              <a:rPr lang="fr-BE" dirty="0" smtClean="0"/>
              <a:t> a lot of </a:t>
            </a:r>
            <a:r>
              <a:rPr lang="fr-BE" dirty="0" err="1" smtClean="0"/>
              <a:t>examples</a:t>
            </a:r>
            <a:r>
              <a:rPr lang="fr-BE" dirty="0" smtClean="0"/>
              <a:t> of use of essential </a:t>
            </a:r>
            <a:r>
              <a:rPr lang="fr-BE" dirty="0" err="1" smtClean="0"/>
              <a:t>oils</a:t>
            </a:r>
            <a:r>
              <a:rPr lang="fr-BE" dirty="0" smtClean="0"/>
              <a:t> as insecticide</a:t>
            </a:r>
            <a:r>
              <a:rPr lang="fr-BE" dirty="0" smtClean="0"/>
              <a:t>      </a:t>
            </a:r>
          </a:p>
          <a:p>
            <a:endParaRPr lang="fr-BE" dirty="0"/>
          </a:p>
          <a:p>
            <a:r>
              <a:rPr lang="fr-BE" dirty="0" smtClean="0"/>
              <a:t>But </a:t>
            </a:r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smtClean="0"/>
              <a:t>as herbicide </a:t>
            </a:r>
            <a:r>
              <a:rPr lang="fr-BE" dirty="0" err="1" smtClean="0"/>
              <a:t>which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quite</a:t>
            </a:r>
            <a:r>
              <a:rPr lang="fr-BE" dirty="0" smtClean="0"/>
              <a:t> new. Of course </a:t>
            </a:r>
            <a:r>
              <a:rPr lang="fr-BE" dirty="0" err="1" smtClean="0"/>
              <a:t>we</a:t>
            </a:r>
            <a:r>
              <a:rPr lang="fr-BE" dirty="0" smtClean="0"/>
              <a:t> are not the first one to </a:t>
            </a:r>
            <a:r>
              <a:rPr lang="fr-BE" dirty="0" err="1" smtClean="0"/>
              <a:t>discover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essential </a:t>
            </a:r>
            <a:r>
              <a:rPr lang="fr-BE" dirty="0" err="1" smtClean="0"/>
              <a:t>oils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kill</a:t>
            </a:r>
            <a:r>
              <a:rPr lang="fr-BE" dirty="0" smtClean="0"/>
              <a:t> plants but the </a:t>
            </a:r>
            <a:r>
              <a:rPr lang="fr-BE" dirty="0" err="1" smtClean="0"/>
              <a:t>development</a:t>
            </a:r>
            <a:r>
              <a:rPr lang="fr-BE" dirty="0" smtClean="0"/>
              <a:t> of herbicide </a:t>
            </a:r>
            <a:r>
              <a:rPr lang="fr-BE" dirty="0" err="1" smtClean="0"/>
              <a:t>is</a:t>
            </a:r>
            <a:r>
              <a:rPr lang="fr-BE" dirty="0" smtClean="0"/>
              <a:t> more </a:t>
            </a:r>
            <a:r>
              <a:rPr lang="fr-BE" dirty="0" err="1" smtClean="0"/>
              <a:t>recent</a:t>
            </a:r>
            <a:r>
              <a:rPr lang="fr-BE" dirty="0" smtClean="0"/>
              <a:t> tan </a:t>
            </a:r>
            <a:r>
              <a:rPr lang="fr-BE" dirty="0" err="1" smtClean="0"/>
              <a:t>other</a:t>
            </a:r>
            <a:r>
              <a:rPr lang="fr-BE" dirty="0" smtClean="0"/>
              <a:t> applications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700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r>
              <a:rPr lang="fr-BE" dirty="0" smtClean="0"/>
              <a:t>As </a:t>
            </a:r>
            <a:r>
              <a:rPr lang="fr-BE" dirty="0" err="1" smtClean="0"/>
              <a:t>you</a:t>
            </a:r>
            <a:r>
              <a:rPr lang="fr-BE" dirty="0" smtClean="0"/>
              <a:t> know, </a:t>
            </a:r>
            <a:r>
              <a:rPr lang="fr-BE" dirty="0" err="1" smtClean="0"/>
              <a:t>conventional</a:t>
            </a:r>
            <a:r>
              <a:rPr lang="fr-BE" dirty="0" smtClean="0"/>
              <a:t> herbicides </a:t>
            </a:r>
            <a:r>
              <a:rPr lang="fr-BE" dirty="0" err="1" smtClean="0"/>
              <a:t>presnet</a:t>
            </a:r>
            <a:r>
              <a:rPr lang="fr-BE" dirty="0" smtClean="0"/>
              <a:t> </a:t>
            </a:r>
            <a:r>
              <a:rPr lang="fr-BE" dirty="0" err="1" smtClean="0"/>
              <a:t>several</a:t>
            </a:r>
            <a:r>
              <a:rPr lang="fr-BE" dirty="0" smtClean="0"/>
              <a:t> </a:t>
            </a:r>
            <a:r>
              <a:rPr lang="fr-BE" dirty="0" err="1" smtClean="0"/>
              <a:t>problems</a:t>
            </a:r>
            <a:r>
              <a:rPr lang="fr-BE" dirty="0" smtClean="0"/>
              <a:t> </a:t>
            </a:r>
            <a:r>
              <a:rPr lang="fr-BE" dirty="0" err="1" smtClean="0"/>
              <a:t>like</a:t>
            </a:r>
            <a:r>
              <a:rPr lang="fr-BE" dirty="0" smtClean="0"/>
              <a:t> </a:t>
            </a:r>
            <a:r>
              <a:rPr lang="fr-BE" dirty="0" err="1" smtClean="0"/>
              <a:t>resistance</a:t>
            </a:r>
            <a:r>
              <a:rPr lang="fr-BE" dirty="0" smtClean="0"/>
              <a:t>,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see</a:t>
            </a:r>
            <a:r>
              <a:rPr lang="fr-BE" dirty="0" smtClean="0"/>
              <a:t> </a:t>
            </a:r>
            <a:r>
              <a:rPr lang="fr-BE" dirty="0" err="1" smtClean="0"/>
              <a:t>here</a:t>
            </a:r>
            <a:r>
              <a:rPr lang="fr-BE" dirty="0" smtClean="0"/>
              <a:t> a </a:t>
            </a:r>
            <a:r>
              <a:rPr lang="fr-BE" dirty="0" err="1" smtClean="0"/>
              <a:t>graphic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the </a:t>
            </a:r>
            <a:r>
              <a:rPr lang="fr-BE" dirty="0" err="1" smtClean="0"/>
              <a:t>number</a:t>
            </a:r>
            <a:r>
              <a:rPr lang="fr-BE" dirty="0" smtClean="0"/>
              <a:t> of unique herbicide </a:t>
            </a:r>
            <a:r>
              <a:rPr lang="fr-BE" dirty="0" err="1" smtClean="0"/>
              <a:t>resistant</a:t>
            </a:r>
            <a:r>
              <a:rPr lang="fr-BE" dirty="0" smtClean="0"/>
              <a:t> </a:t>
            </a:r>
            <a:r>
              <a:rPr lang="fr-BE" dirty="0" err="1" smtClean="0"/>
              <a:t>weeds</a:t>
            </a:r>
            <a:r>
              <a:rPr lang="fr-BE" dirty="0" smtClean="0"/>
              <a:t> but </a:t>
            </a:r>
            <a:r>
              <a:rPr lang="fr-BE" dirty="0" err="1" smtClean="0"/>
              <a:t>there</a:t>
            </a:r>
            <a:r>
              <a:rPr lang="fr-BE" dirty="0" smtClean="0"/>
              <a:t> are </a:t>
            </a:r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err="1" smtClean="0"/>
              <a:t>negative</a:t>
            </a:r>
            <a:r>
              <a:rPr lang="fr-BE" dirty="0" smtClean="0"/>
              <a:t> impact on </a:t>
            </a:r>
            <a:r>
              <a:rPr lang="fr-BE" dirty="0" err="1" smtClean="0"/>
              <a:t>environment</a:t>
            </a:r>
            <a:r>
              <a:rPr lang="fr-BE" dirty="0" smtClean="0"/>
              <a:t> and </a:t>
            </a:r>
            <a:r>
              <a:rPr lang="fr-BE" dirty="0" err="1" smtClean="0"/>
              <a:t>human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r>
              <a:rPr lang="fr-BE" dirty="0" smtClean="0"/>
              <a:t>. </a:t>
            </a:r>
          </a:p>
          <a:p>
            <a:r>
              <a:rPr lang="en-US" dirty="0"/>
              <a:t>everyone here knows about the glyphosate problem</a:t>
            </a:r>
            <a:endParaRPr lang="fr-BE" dirty="0"/>
          </a:p>
          <a:p>
            <a:r>
              <a:rPr lang="fr-BE" dirty="0" smtClean="0"/>
              <a:t>There </a:t>
            </a:r>
            <a:r>
              <a:rPr lang="fr-BE" dirty="0" err="1" smtClean="0"/>
              <a:t>is</a:t>
            </a:r>
            <a:r>
              <a:rPr lang="fr-BE" dirty="0" smtClean="0"/>
              <a:t> a </a:t>
            </a:r>
            <a:r>
              <a:rPr lang="fr-BE" dirty="0" err="1" smtClean="0"/>
              <a:t>strong</a:t>
            </a:r>
            <a:r>
              <a:rPr lang="fr-BE" dirty="0" smtClean="0"/>
              <a:t> </a:t>
            </a:r>
            <a:r>
              <a:rPr lang="fr-BE" dirty="0" err="1" smtClean="0"/>
              <a:t>demand</a:t>
            </a:r>
            <a:r>
              <a:rPr lang="fr-BE" dirty="0" smtClean="0"/>
              <a:t> for bio-</a:t>
            </a:r>
            <a:r>
              <a:rPr lang="fr-BE" dirty="0" err="1" smtClean="0"/>
              <a:t>based</a:t>
            </a:r>
            <a:r>
              <a:rPr lang="fr-BE" dirty="0" smtClean="0"/>
              <a:t> herbicides </a:t>
            </a:r>
            <a:r>
              <a:rPr lang="fr-BE" dirty="0" err="1" smtClean="0"/>
              <a:t>which</a:t>
            </a:r>
            <a:r>
              <a:rPr lang="fr-BE" dirty="0" smtClean="0"/>
              <a:t> </a:t>
            </a:r>
            <a:r>
              <a:rPr lang="fr-BE" dirty="0" err="1" smtClean="0"/>
              <a:t>puch</a:t>
            </a:r>
            <a:r>
              <a:rPr lang="fr-BE" dirty="0" smtClean="0"/>
              <a:t> us to </a:t>
            </a:r>
            <a:r>
              <a:rPr lang="fr-BE" dirty="0" err="1" smtClean="0"/>
              <a:t>develop</a:t>
            </a:r>
            <a:r>
              <a:rPr lang="fr-BE" dirty="0" smtClean="0"/>
              <a:t> a bio-herbicide </a:t>
            </a:r>
            <a:r>
              <a:rPr lang="fr-BE" dirty="0" err="1" smtClean="0"/>
              <a:t>based</a:t>
            </a:r>
            <a:r>
              <a:rPr lang="fr-BE" dirty="0" smtClean="0"/>
              <a:t> on essential </a:t>
            </a:r>
            <a:r>
              <a:rPr lang="fr-BE" dirty="0" err="1" smtClean="0"/>
              <a:t>oils</a:t>
            </a:r>
            <a:r>
              <a:rPr lang="fr-BE" dirty="0" smtClean="0"/>
              <a:t>. </a:t>
            </a:r>
            <a:r>
              <a:rPr lang="fr-BE" dirty="0" err="1" smtClean="0"/>
              <a:t>After</a:t>
            </a:r>
            <a:r>
              <a:rPr lang="fr-BE" dirty="0" smtClean="0"/>
              <a:t> a large screening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selected</a:t>
            </a:r>
            <a:r>
              <a:rPr lang="fr-BE" dirty="0" smtClean="0"/>
              <a:t> </a:t>
            </a:r>
            <a:r>
              <a:rPr lang="fr-BE" dirty="0" err="1" smtClean="0"/>
              <a:t>cinnamon</a:t>
            </a:r>
            <a:r>
              <a:rPr lang="fr-BE" dirty="0" smtClean="0"/>
              <a:t> and java </a:t>
            </a:r>
            <a:r>
              <a:rPr lang="fr-BE" dirty="0" err="1" smtClean="0"/>
              <a:t>citronella</a:t>
            </a:r>
            <a:r>
              <a:rPr lang="fr-BE" dirty="0" smtClean="0"/>
              <a:t> essential </a:t>
            </a:r>
            <a:r>
              <a:rPr lang="fr-BE" dirty="0" err="1" smtClean="0"/>
              <a:t>oil</a:t>
            </a:r>
            <a:r>
              <a:rPr lang="fr-BE" dirty="0" smtClean="0"/>
              <a:t> for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research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952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You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see</a:t>
            </a:r>
            <a:r>
              <a:rPr lang="fr-BE" dirty="0" smtClean="0"/>
              <a:t> </a:t>
            </a:r>
            <a:r>
              <a:rPr lang="fr-BE" dirty="0" err="1" smtClean="0"/>
              <a:t>here</a:t>
            </a:r>
            <a:r>
              <a:rPr lang="fr-BE" dirty="0" smtClean="0"/>
              <a:t> the </a:t>
            </a:r>
            <a:r>
              <a:rPr lang="fr-BE" dirty="0" err="1" smtClean="0"/>
              <a:t>herbicidal</a:t>
            </a:r>
            <a:r>
              <a:rPr lang="fr-BE" dirty="0" smtClean="0"/>
              <a:t> </a:t>
            </a:r>
            <a:r>
              <a:rPr lang="fr-BE" dirty="0" err="1" smtClean="0"/>
              <a:t>activity</a:t>
            </a:r>
            <a:r>
              <a:rPr lang="fr-BE" dirty="0" smtClean="0"/>
              <a:t> of the </a:t>
            </a:r>
            <a:r>
              <a:rPr lang="fr-BE" dirty="0" err="1" smtClean="0"/>
              <a:t>two</a:t>
            </a:r>
            <a:r>
              <a:rPr lang="fr-BE" dirty="0" smtClean="0"/>
              <a:t> essential </a:t>
            </a:r>
            <a:r>
              <a:rPr lang="fr-BE" dirty="0" err="1" smtClean="0"/>
              <a:t>oils</a:t>
            </a:r>
            <a:r>
              <a:rPr lang="fr-BE" dirty="0" smtClean="0"/>
              <a:t> </a:t>
            </a:r>
            <a:r>
              <a:rPr lang="fr-BE" dirty="0" err="1" smtClean="0"/>
              <a:t>tested</a:t>
            </a:r>
            <a:r>
              <a:rPr lang="fr-BE" dirty="0" smtClean="0"/>
              <a:t> on </a:t>
            </a:r>
            <a:r>
              <a:rPr lang="fr-BE" dirty="0" err="1" smtClean="0"/>
              <a:t>arabidopsis</a:t>
            </a:r>
            <a:r>
              <a:rPr lang="fr-BE" dirty="0" smtClean="0"/>
              <a:t> </a:t>
            </a:r>
            <a:r>
              <a:rPr lang="fr-BE" dirty="0" err="1" smtClean="0"/>
              <a:t>thaliana</a:t>
            </a:r>
            <a:r>
              <a:rPr lang="fr-BE" dirty="0" smtClean="0"/>
              <a:t> </a:t>
            </a:r>
            <a:r>
              <a:rPr lang="fr-BE" dirty="0" err="1" smtClean="0"/>
              <a:t>seven</a:t>
            </a:r>
            <a:r>
              <a:rPr lang="fr-BE" dirty="0" smtClean="0"/>
              <a:t> </a:t>
            </a:r>
            <a:r>
              <a:rPr lang="fr-BE" dirty="0" err="1" smtClean="0"/>
              <a:t>days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application.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a 3 % </a:t>
            </a:r>
            <a:r>
              <a:rPr lang="fr-BE" dirty="0" err="1" smtClean="0"/>
              <a:t>emulsion</a:t>
            </a:r>
            <a:r>
              <a:rPr lang="fr-BE" dirty="0" smtClean="0"/>
              <a:t> of the essential </a:t>
            </a:r>
            <a:r>
              <a:rPr lang="fr-BE" dirty="0" err="1" smtClean="0"/>
              <a:t>oils</a:t>
            </a:r>
            <a:r>
              <a:rPr lang="fr-BE" dirty="0" smtClean="0"/>
              <a:t> and </a:t>
            </a:r>
            <a:r>
              <a:rPr lang="fr-BE" dirty="0" err="1" smtClean="0"/>
              <a:t>compared</a:t>
            </a:r>
            <a:r>
              <a:rPr lang="fr-BE" dirty="0" smtClean="0"/>
              <a:t> to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classical</a:t>
            </a:r>
            <a:r>
              <a:rPr lang="fr-BE" dirty="0" smtClean="0"/>
              <a:t> herbicide: </a:t>
            </a:r>
            <a:r>
              <a:rPr lang="fr-BE" dirty="0" err="1" smtClean="0"/>
              <a:t>pelargonic</a:t>
            </a:r>
            <a:r>
              <a:rPr lang="fr-BE" dirty="0" smtClean="0"/>
              <a:t> </a:t>
            </a:r>
            <a:r>
              <a:rPr lang="fr-BE" dirty="0" err="1" smtClean="0"/>
              <a:t>acid</a:t>
            </a:r>
            <a:r>
              <a:rPr lang="fr-BE" dirty="0" smtClean="0"/>
              <a:t> a bio-</a:t>
            </a:r>
            <a:r>
              <a:rPr lang="fr-BE" dirty="0" err="1" smtClean="0"/>
              <a:t>based</a:t>
            </a:r>
            <a:r>
              <a:rPr lang="fr-BE" dirty="0" smtClean="0"/>
              <a:t> herbicide </a:t>
            </a:r>
            <a:r>
              <a:rPr lang="fr-BE" dirty="0" err="1" smtClean="0"/>
              <a:t>largelly</a:t>
            </a:r>
            <a:r>
              <a:rPr lang="fr-BE" dirty="0" smtClean="0"/>
              <a:t> </a:t>
            </a:r>
            <a:r>
              <a:rPr lang="fr-BE" dirty="0" err="1" smtClean="0"/>
              <a:t>commercially</a:t>
            </a:r>
            <a:r>
              <a:rPr lang="fr-BE" dirty="0" smtClean="0"/>
              <a:t> </a:t>
            </a:r>
            <a:r>
              <a:rPr lang="fr-BE" dirty="0" err="1" smtClean="0"/>
              <a:t>available</a:t>
            </a:r>
            <a:r>
              <a:rPr lang="fr-BE" dirty="0" smtClean="0"/>
              <a:t> and the </a:t>
            </a:r>
            <a:r>
              <a:rPr lang="fr-BE" dirty="0" err="1" smtClean="0"/>
              <a:t>famous</a:t>
            </a:r>
            <a:r>
              <a:rPr lang="fr-BE" dirty="0" smtClean="0"/>
              <a:t> glyphosate. As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see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obtained</a:t>
            </a:r>
            <a:r>
              <a:rPr lang="fr-BE" dirty="0" smtClean="0"/>
              <a:t> hig</a:t>
            </a:r>
            <a:r>
              <a:rPr lang="fr-BE" dirty="0" smtClean="0"/>
              <a:t>h </a:t>
            </a:r>
            <a:r>
              <a:rPr lang="fr-BE" dirty="0" err="1" smtClean="0"/>
              <a:t>herbicidal</a:t>
            </a:r>
            <a:r>
              <a:rPr lang="fr-BE" dirty="0" smtClean="0"/>
              <a:t> </a:t>
            </a:r>
            <a:r>
              <a:rPr lang="fr-BE" dirty="0" err="1" smtClean="0"/>
              <a:t>activities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two</a:t>
            </a:r>
            <a:r>
              <a:rPr lang="fr-BE" dirty="0" smtClean="0"/>
              <a:t> essential </a:t>
            </a:r>
            <a:r>
              <a:rPr lang="fr-BE" dirty="0" err="1" smtClean="0"/>
              <a:t>oils</a:t>
            </a:r>
            <a:r>
              <a:rPr lang="fr-BE" dirty="0" smtClean="0"/>
              <a:t> </a:t>
            </a:r>
            <a:r>
              <a:rPr lang="fr-BE" dirty="0" err="1" smtClean="0"/>
              <a:t>preparation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are comparable to </a:t>
            </a:r>
            <a:r>
              <a:rPr lang="fr-BE" dirty="0" err="1" smtClean="0"/>
              <a:t>conventional</a:t>
            </a:r>
            <a:r>
              <a:rPr lang="fr-BE" dirty="0" smtClean="0"/>
              <a:t> herbicides.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err="1" smtClean="0"/>
              <a:t>tested</a:t>
            </a:r>
            <a:r>
              <a:rPr lang="fr-BE" dirty="0" smtClean="0"/>
              <a:t> </a:t>
            </a:r>
            <a:r>
              <a:rPr lang="fr-BE" dirty="0" err="1" smtClean="0"/>
              <a:t>some</a:t>
            </a:r>
            <a:r>
              <a:rPr lang="fr-BE" dirty="0" smtClean="0"/>
              <a:t> main compounds of essential </a:t>
            </a:r>
            <a:r>
              <a:rPr lang="fr-BE" dirty="0" err="1" smtClean="0"/>
              <a:t>oils</a:t>
            </a:r>
            <a:r>
              <a:rPr lang="fr-BE" dirty="0" smtClean="0"/>
              <a:t> : </a:t>
            </a:r>
            <a:r>
              <a:rPr lang="fr-BE" dirty="0" err="1" smtClean="0"/>
              <a:t>cinnamaldehyde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cinammon</a:t>
            </a:r>
            <a:r>
              <a:rPr lang="fr-BE" dirty="0" smtClean="0"/>
              <a:t> </a:t>
            </a:r>
            <a:r>
              <a:rPr lang="fr-BE" dirty="0" err="1" smtClean="0"/>
              <a:t>oil</a:t>
            </a:r>
            <a:r>
              <a:rPr lang="fr-BE" dirty="0" smtClean="0"/>
              <a:t> and citronellal and citronellol </a:t>
            </a:r>
            <a:r>
              <a:rPr lang="fr-BE" dirty="0" err="1" smtClean="0"/>
              <a:t>from</a:t>
            </a:r>
            <a:r>
              <a:rPr lang="fr-BE" dirty="0" smtClean="0"/>
              <a:t> java </a:t>
            </a:r>
            <a:r>
              <a:rPr lang="fr-BE" dirty="0" err="1" smtClean="0"/>
              <a:t>citronella</a:t>
            </a:r>
            <a:r>
              <a:rPr lang="fr-BE" dirty="0" smtClean="0"/>
              <a:t> </a:t>
            </a:r>
            <a:r>
              <a:rPr lang="fr-BE" dirty="0" err="1" smtClean="0"/>
              <a:t>oil</a:t>
            </a:r>
            <a:r>
              <a:rPr lang="fr-BE" dirty="0" smtClean="0"/>
              <a:t>. You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see</a:t>
            </a:r>
            <a:r>
              <a:rPr lang="fr-BE" dirty="0" smtClean="0"/>
              <a:t> </a:t>
            </a:r>
            <a:r>
              <a:rPr lang="fr-BE" dirty="0" err="1" smtClean="0"/>
              <a:t>again</a:t>
            </a:r>
            <a:r>
              <a:rPr lang="fr-BE" dirty="0" smtClean="0"/>
              <a:t> a </a:t>
            </a:r>
            <a:r>
              <a:rPr lang="fr-BE" dirty="0" err="1" smtClean="0"/>
              <a:t>strong</a:t>
            </a:r>
            <a:r>
              <a:rPr lang="fr-BE" dirty="0" smtClean="0"/>
              <a:t> </a:t>
            </a:r>
            <a:r>
              <a:rPr lang="fr-BE" dirty="0" err="1" smtClean="0"/>
              <a:t>herbicidal</a:t>
            </a:r>
            <a:r>
              <a:rPr lang="fr-BE" dirty="0" smtClean="0"/>
              <a:t> </a:t>
            </a:r>
            <a:r>
              <a:rPr lang="fr-BE" dirty="0" err="1" smtClean="0"/>
              <a:t>activity</a:t>
            </a:r>
            <a:r>
              <a:rPr lang="fr-BE" dirty="0" smtClean="0"/>
              <a:t> </a:t>
            </a:r>
            <a:r>
              <a:rPr lang="fr-BE" dirty="0" err="1" smtClean="0"/>
              <a:t>seven</a:t>
            </a:r>
            <a:r>
              <a:rPr lang="fr-BE" dirty="0" smtClean="0"/>
              <a:t> </a:t>
            </a:r>
            <a:r>
              <a:rPr lang="fr-BE" dirty="0" err="1" smtClean="0"/>
              <a:t>days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application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804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So </a:t>
            </a:r>
            <a:r>
              <a:rPr lang="fr-BE" dirty="0" err="1" smtClean="0"/>
              <a:t>we</a:t>
            </a:r>
            <a:r>
              <a:rPr lang="fr-BE" dirty="0" smtClean="0"/>
              <a:t> have a </a:t>
            </a:r>
            <a:r>
              <a:rPr lang="fr-BE" dirty="0" err="1" smtClean="0"/>
              <a:t>very</a:t>
            </a:r>
            <a:r>
              <a:rPr lang="fr-BE" dirty="0" smtClean="0"/>
              <a:t> good </a:t>
            </a:r>
            <a:r>
              <a:rPr lang="fr-BE" dirty="0" err="1" smtClean="0"/>
              <a:t>herbicidal</a:t>
            </a:r>
            <a:r>
              <a:rPr lang="fr-BE" dirty="0" smtClean="0"/>
              <a:t> </a:t>
            </a:r>
            <a:r>
              <a:rPr lang="fr-BE" dirty="0" err="1" smtClean="0"/>
              <a:t>activity</a:t>
            </a:r>
            <a:r>
              <a:rPr lang="fr-BE" dirty="0" smtClean="0"/>
              <a:t> but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wanted</a:t>
            </a:r>
            <a:r>
              <a:rPr lang="fr-BE" dirty="0" smtClean="0"/>
              <a:t> to go </a:t>
            </a:r>
            <a:r>
              <a:rPr lang="fr-BE" dirty="0" err="1" smtClean="0"/>
              <a:t>deaper</a:t>
            </a:r>
            <a:r>
              <a:rPr lang="fr-BE" dirty="0" smtClean="0"/>
              <a:t> in the mode of action at </a:t>
            </a:r>
            <a:r>
              <a:rPr lang="fr-BE" dirty="0" err="1" smtClean="0"/>
              <a:t>molecular</a:t>
            </a:r>
            <a:r>
              <a:rPr lang="fr-BE" dirty="0" smtClean="0"/>
              <a:t> </a:t>
            </a:r>
            <a:r>
              <a:rPr lang="fr-BE" dirty="0" err="1" smtClean="0"/>
              <a:t>level</a:t>
            </a:r>
            <a:endParaRPr lang="fr-BE" dirty="0" smtClean="0"/>
          </a:p>
          <a:p>
            <a:r>
              <a:rPr lang="fr-BE" dirty="0" err="1" smtClean="0"/>
              <a:t>What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described</a:t>
            </a:r>
            <a:r>
              <a:rPr lang="fr-BE" dirty="0" smtClean="0"/>
              <a:t> in </a:t>
            </a:r>
            <a:r>
              <a:rPr lang="fr-BE" dirty="0" err="1" smtClean="0"/>
              <a:t>literature</a:t>
            </a:r>
            <a:r>
              <a:rPr lang="fr-BE" dirty="0" smtClean="0"/>
              <a:t> </a:t>
            </a:r>
            <a:r>
              <a:rPr lang="fr-BE" smtClean="0"/>
              <a:t>is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777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membrane plasmique de plante est très complexe, elle est composée d’une grande diversité lipidique, de protéine ancrées dans la membrane, de sucre, ,,,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6B92-F2CF-4225-8F5D-8053831ED4F0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6387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622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4333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EE56C-0B49-4CC5-A671-9B74DFF6332C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941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761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505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867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536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04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9731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7484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485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038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424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112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00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462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701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288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011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7B53-97A9-407D-B33E-ABA3756D2C47}" type="datetimeFigureOut">
              <a:rPr lang="fr-BE" smtClean="0"/>
              <a:t>11-09-19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C13011-C126-4ED7-9C3F-105140370F5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89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4595" y="1312130"/>
            <a:ext cx="9490935" cy="14688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 Biophysics: A Novel Integrative Approach to Investigate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Bioherbicide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 of Action of Essential Oils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784067" y="3180293"/>
            <a:ext cx="5533296" cy="860400"/>
          </a:xfrm>
        </p:spPr>
        <p:txBody>
          <a:bodyPr/>
          <a:lstStyle/>
          <a:p>
            <a:r>
              <a:rPr lang="fr-BE" b="1" dirty="0" smtClean="0"/>
              <a:t>Marie-Laure Fauconnier and </a:t>
            </a:r>
            <a:r>
              <a:rPr lang="fr-BE" b="1" dirty="0"/>
              <a:t>L</a:t>
            </a:r>
            <a:r>
              <a:rPr lang="fr-BE" b="1" dirty="0" smtClean="0"/>
              <a:t>aurence Lins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2667697" y="4023918"/>
            <a:ext cx="296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Laboratory</a:t>
            </a:r>
            <a:r>
              <a:rPr lang="fr-BE" dirty="0" smtClean="0"/>
              <a:t> of </a:t>
            </a:r>
            <a:r>
              <a:rPr lang="fr-BE" dirty="0" err="1" smtClean="0"/>
              <a:t>Chemistry</a:t>
            </a:r>
            <a:r>
              <a:rPr lang="fr-BE" dirty="0" smtClean="0"/>
              <a:t> of Natural </a:t>
            </a:r>
            <a:r>
              <a:rPr lang="fr-BE" dirty="0" err="1" smtClean="0"/>
              <a:t>Molecules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6142139" y="4040693"/>
            <a:ext cx="325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Laboratory </a:t>
            </a:r>
            <a:r>
              <a:rPr lang="en-US"/>
              <a:t>of </a:t>
            </a:r>
            <a:r>
              <a:rPr lang="en-US" smtClean="0"/>
              <a:t>Molecular </a:t>
            </a:r>
            <a:r>
              <a:rPr lang="en-US" dirty="0"/>
              <a:t>B</a:t>
            </a:r>
            <a:r>
              <a:rPr lang="en-US" smtClean="0"/>
              <a:t>iophysics at </a:t>
            </a:r>
            <a:r>
              <a:rPr lang="en-US" dirty="0"/>
              <a:t>I</a:t>
            </a:r>
            <a:r>
              <a:rPr lang="en-US" smtClean="0"/>
              <a:t>nterfaces</a:t>
            </a:r>
            <a:endParaRPr lang="fr-BE" dirty="0"/>
          </a:p>
        </p:txBody>
      </p:sp>
      <p:sp>
        <p:nvSpPr>
          <p:cNvPr id="7" name="AutoShape 4" descr="RÃ©sultat de recherche d'images pour &quot;gembloux agro-bio tech lo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15" y="5588248"/>
            <a:ext cx="4572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EOHUB European Hub for Essential Oi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54" y="5492334"/>
            <a:ext cx="2748208" cy="9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fnrs.be/en/images/FRS-FNRS_rose_trans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03" y="5757661"/>
            <a:ext cx="1042906" cy="6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8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6426D2B-70A5-47AF-BDAD-D7DA18E11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307" y="762543"/>
            <a:ext cx="7467175" cy="537371"/>
          </a:xfrm>
        </p:spPr>
        <p:txBody>
          <a:bodyPr>
            <a:normAutofit/>
          </a:bodyPr>
          <a:lstStyle/>
          <a:p>
            <a:r>
              <a:rPr lang="fr-BE" sz="2500" dirty="0"/>
              <a:t>CIN, </a:t>
            </a:r>
            <a:r>
              <a:rPr lang="fr-BE" sz="2500" dirty="0" err="1"/>
              <a:t>CitA</a:t>
            </a:r>
            <a:r>
              <a:rPr lang="fr-BE" sz="2500" dirty="0"/>
              <a:t> et </a:t>
            </a:r>
            <a:r>
              <a:rPr lang="fr-BE" sz="2500" dirty="0" err="1"/>
              <a:t>CitO</a:t>
            </a:r>
            <a:r>
              <a:rPr lang="fr-BE" sz="2500" dirty="0"/>
              <a:t> </a:t>
            </a:r>
            <a:r>
              <a:rPr lang="fr-BE" sz="2500" dirty="0" smtClean="0"/>
              <a:t>have a </a:t>
            </a:r>
            <a:r>
              <a:rPr lang="fr-BE" sz="2500" dirty="0" err="1" smtClean="0"/>
              <a:t>different</a:t>
            </a:r>
            <a:r>
              <a:rPr lang="fr-BE" sz="2500" dirty="0" smtClean="0"/>
              <a:t> </a:t>
            </a:r>
            <a:r>
              <a:rPr lang="fr-BE" sz="2500" dirty="0" err="1" smtClean="0"/>
              <a:t>behavior</a:t>
            </a:r>
            <a:endParaRPr lang="fr-BE" sz="2500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xmlns="" id="{7A15A37E-1332-44AA-8566-563257D6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10</a:t>
            </a:fld>
            <a:endParaRPr lang="fr-BE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9F39DF54-3E6F-45C7-919A-53B3E544746F}"/>
              </a:ext>
            </a:extLst>
          </p:cNvPr>
          <p:cNvGrpSpPr/>
          <p:nvPr/>
        </p:nvGrpSpPr>
        <p:grpSpPr>
          <a:xfrm>
            <a:off x="675977" y="2296858"/>
            <a:ext cx="11029615" cy="3153537"/>
            <a:chOff x="484608" y="2087003"/>
            <a:chExt cx="11605792" cy="3109985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862D126B-AE1F-41B5-92C5-4E7232882648}"/>
                </a:ext>
              </a:extLst>
            </p:cNvPr>
            <p:cNvGrpSpPr/>
            <p:nvPr/>
          </p:nvGrpSpPr>
          <p:grpSpPr>
            <a:xfrm>
              <a:off x="484608" y="2087003"/>
              <a:ext cx="11605792" cy="3109984"/>
              <a:chOff x="318723" y="453325"/>
              <a:chExt cx="11944397" cy="3014644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xmlns="" id="{5FD24835-15DC-4584-B556-A8D1521FA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723" y="458512"/>
                <a:ext cx="3738389" cy="264160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xmlns="" id="{AD0246E0-B99B-45F8-A58E-1C1E3A4D6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6501" y="497840"/>
                <a:ext cx="3738389" cy="2641600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xmlns="" id="{48509155-8A9C-40C8-952A-819F3C305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193" b="7131"/>
              <a:stretch/>
            </p:blipFill>
            <p:spPr>
              <a:xfrm>
                <a:off x="8181191" y="453325"/>
                <a:ext cx="4081929" cy="2731220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8A955F40-5BAF-473B-972B-1E23CF76BE99}"/>
                  </a:ext>
                </a:extLst>
              </p:cNvPr>
              <p:cNvSpPr txBox="1"/>
              <p:nvPr/>
            </p:nvSpPr>
            <p:spPr>
              <a:xfrm>
                <a:off x="1908866" y="3184546"/>
                <a:ext cx="653695" cy="283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300" b="1" dirty="0"/>
                  <a:t>CIN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44EA744B-0E11-4D96-A123-4FC66A867F05}"/>
                  </a:ext>
                </a:extLst>
              </p:cNvPr>
              <p:cNvSpPr txBox="1"/>
              <p:nvPr/>
            </p:nvSpPr>
            <p:spPr>
              <a:xfrm>
                <a:off x="5979938" y="3184545"/>
                <a:ext cx="653695" cy="283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300" b="1" dirty="0" err="1"/>
                  <a:t>CitA</a:t>
                </a:r>
                <a:endParaRPr lang="fr-BE" sz="1300" b="1" dirty="0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50CD687C-9E97-4F4F-AD67-6B62913E85F9}"/>
                </a:ext>
              </a:extLst>
            </p:cNvPr>
            <p:cNvSpPr txBox="1"/>
            <p:nvPr/>
          </p:nvSpPr>
          <p:spPr>
            <a:xfrm>
              <a:off x="9965665" y="4904600"/>
              <a:ext cx="6351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300" b="1" dirty="0" err="1"/>
                <a:t>CitO</a:t>
              </a:r>
              <a:endParaRPr lang="fr-BE" sz="13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AD5F48E-C28B-419F-897D-7BAAC7049002}"/>
              </a:ext>
            </a:extLst>
          </p:cNvPr>
          <p:cNvGrpSpPr/>
          <p:nvPr/>
        </p:nvGrpSpPr>
        <p:grpSpPr>
          <a:xfrm>
            <a:off x="11329909" y="3750747"/>
            <a:ext cx="418438" cy="1196344"/>
            <a:chOff x="11069913" y="4349049"/>
            <a:chExt cx="418438" cy="119634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7575586C-9BD1-4844-8A8E-9687A53D044E}"/>
                </a:ext>
              </a:extLst>
            </p:cNvPr>
            <p:cNvSpPr/>
            <p:nvPr/>
          </p:nvSpPr>
          <p:spPr>
            <a:xfrm>
              <a:off x="11185618" y="4349049"/>
              <a:ext cx="258543" cy="27047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CDE97697-80D9-451E-80D3-830C00188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451" t="22778" r="28218" b="22676"/>
            <a:stretch/>
          </p:blipFill>
          <p:spPr>
            <a:xfrm>
              <a:off x="11069913" y="4552334"/>
              <a:ext cx="349036" cy="99305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DBEDE61D-344C-4026-AE86-F62AD8D15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149" t="22778" r="33320" b="22676"/>
            <a:stretch/>
          </p:blipFill>
          <p:spPr>
            <a:xfrm>
              <a:off x="11257936" y="4552335"/>
              <a:ext cx="230415" cy="993057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8195CD5-8F47-4F11-8111-41608EDC03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6" b="3432"/>
          <a:stretch/>
        </p:blipFill>
        <p:spPr>
          <a:xfrm>
            <a:off x="831081" y="2367175"/>
            <a:ext cx="3264055" cy="253685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6AD5F48E-C28B-419F-897D-7BAAC7049002}"/>
              </a:ext>
            </a:extLst>
          </p:cNvPr>
          <p:cNvGrpSpPr/>
          <p:nvPr/>
        </p:nvGrpSpPr>
        <p:grpSpPr>
          <a:xfrm>
            <a:off x="7756628" y="3750747"/>
            <a:ext cx="418438" cy="1196344"/>
            <a:chOff x="11069913" y="4349049"/>
            <a:chExt cx="418438" cy="1196344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7575586C-9BD1-4844-8A8E-9687A53D044E}"/>
                </a:ext>
              </a:extLst>
            </p:cNvPr>
            <p:cNvSpPr/>
            <p:nvPr/>
          </p:nvSpPr>
          <p:spPr>
            <a:xfrm>
              <a:off x="11185618" y="4349049"/>
              <a:ext cx="258543" cy="27047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CDE97697-80D9-451E-80D3-830C00188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451" t="22778" r="28218" b="22676"/>
            <a:stretch/>
          </p:blipFill>
          <p:spPr>
            <a:xfrm>
              <a:off x="11069913" y="4552334"/>
              <a:ext cx="349036" cy="993059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DBEDE61D-344C-4026-AE86-F62AD8D15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149" t="22778" r="33320" b="22676"/>
            <a:stretch/>
          </p:blipFill>
          <p:spPr>
            <a:xfrm>
              <a:off x="11257936" y="4552335"/>
              <a:ext cx="230415" cy="993057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6AD5F48E-C28B-419F-897D-7BAAC7049002}"/>
              </a:ext>
            </a:extLst>
          </p:cNvPr>
          <p:cNvGrpSpPr/>
          <p:nvPr/>
        </p:nvGrpSpPr>
        <p:grpSpPr>
          <a:xfrm>
            <a:off x="4018830" y="3696150"/>
            <a:ext cx="418438" cy="1196344"/>
            <a:chOff x="11069913" y="4349049"/>
            <a:chExt cx="418438" cy="1196344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xmlns="" id="{7575586C-9BD1-4844-8A8E-9687A53D044E}"/>
                </a:ext>
              </a:extLst>
            </p:cNvPr>
            <p:cNvSpPr/>
            <p:nvPr/>
          </p:nvSpPr>
          <p:spPr>
            <a:xfrm>
              <a:off x="11185618" y="4349049"/>
              <a:ext cx="258543" cy="27047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CDE97697-80D9-451E-80D3-830C00188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451" t="22778" r="28218" b="22676"/>
            <a:stretch/>
          </p:blipFill>
          <p:spPr>
            <a:xfrm>
              <a:off x="11069913" y="4552334"/>
              <a:ext cx="349036" cy="993059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DBEDE61D-344C-4026-AE86-F62AD8D15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149" t="22778" r="33320" b="22676"/>
            <a:stretch/>
          </p:blipFill>
          <p:spPr>
            <a:xfrm>
              <a:off x="11257936" y="4552335"/>
              <a:ext cx="230415" cy="993057"/>
            </a:xfrm>
            <a:prstGeom prst="rect">
              <a:avLst/>
            </a:prstGeom>
          </p:spPr>
        </p:pic>
      </p:grpSp>
      <p:cxnSp>
        <p:nvCxnSpPr>
          <p:cNvPr id="29" name="Connecteur droit 28"/>
          <p:cNvCxnSpPr/>
          <p:nvPr/>
        </p:nvCxnSpPr>
        <p:spPr>
          <a:xfrm>
            <a:off x="864000" y="4184822"/>
            <a:ext cx="3154830" cy="8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4687443" y="4450561"/>
            <a:ext cx="3154830" cy="8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8371565" y="4450561"/>
            <a:ext cx="2909273" cy="8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3171566" y="5612094"/>
            <a:ext cx="5338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/>
              <a:t>Insertion CIN </a:t>
            </a:r>
            <a:r>
              <a:rPr lang="fr-BE" dirty="0" err="1" smtClean="0"/>
              <a:t>less</a:t>
            </a:r>
            <a:r>
              <a:rPr lang="fr-BE" dirty="0" smtClean="0"/>
              <a:t> </a:t>
            </a:r>
            <a:r>
              <a:rPr lang="fr-BE" dirty="0" err="1" smtClean="0"/>
              <a:t>deeper</a:t>
            </a:r>
            <a:r>
              <a:rPr lang="fr-BE" dirty="0" smtClean="0"/>
              <a:t> </a:t>
            </a:r>
            <a:r>
              <a:rPr lang="fr-BE" dirty="0" err="1" smtClean="0"/>
              <a:t>than</a:t>
            </a:r>
            <a:r>
              <a:rPr lang="fr-BE" dirty="0" smtClean="0"/>
              <a:t> </a:t>
            </a:r>
            <a:r>
              <a:rPr lang="fr-BE" dirty="0" err="1" smtClean="0"/>
              <a:t>CitO</a:t>
            </a:r>
            <a:r>
              <a:rPr lang="fr-BE" dirty="0" smtClean="0"/>
              <a:t>/</a:t>
            </a:r>
            <a:r>
              <a:rPr lang="fr-BE" dirty="0" err="1" smtClean="0"/>
              <a:t>CitA</a:t>
            </a:r>
            <a:endParaRPr lang="fr-B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/>
              <a:t>CIN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get</a:t>
            </a:r>
            <a:r>
              <a:rPr lang="fr-BE" dirty="0" smtClean="0"/>
              <a:t> out of the membrane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933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7CB57F-F0C7-449B-8A74-6F7E8711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462" y="664527"/>
            <a:ext cx="8443901" cy="611633"/>
          </a:xfrm>
        </p:spPr>
        <p:txBody>
          <a:bodyPr>
            <a:noAutofit/>
          </a:bodyPr>
          <a:lstStyle/>
          <a:p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Isothermal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Titration </a:t>
            </a:r>
            <a:r>
              <a:rPr lang="fr-B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Calorimetry</a:t>
            </a:r>
            <a:r>
              <a:rPr lang="fr-B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(ITC)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CF116CD-26C8-4F5F-812A-F16C6FE6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129" y="1665779"/>
            <a:ext cx="10228983" cy="1372178"/>
          </a:xfrm>
        </p:spPr>
        <p:txBody>
          <a:bodyPr>
            <a:normAutofit/>
          </a:bodyPr>
          <a:lstStyle/>
          <a:p>
            <a:r>
              <a:rPr lang="fr-BE" sz="2500" dirty="0" smtClean="0"/>
              <a:t>Full </a:t>
            </a:r>
            <a:r>
              <a:rPr lang="fr-BE" sz="2500" dirty="0" err="1" smtClean="0"/>
              <a:t>thermodynamical</a:t>
            </a:r>
            <a:r>
              <a:rPr lang="fr-BE" sz="2500" dirty="0" smtClean="0"/>
              <a:t> </a:t>
            </a:r>
            <a:r>
              <a:rPr lang="fr-BE" sz="2500" dirty="0" err="1" smtClean="0"/>
              <a:t>characterization</a:t>
            </a:r>
            <a:r>
              <a:rPr lang="fr-BE" sz="2500" dirty="0" smtClean="0"/>
              <a:t> of the interaction</a:t>
            </a:r>
          </a:p>
          <a:p>
            <a:pPr marL="0" indent="0" algn="ctr">
              <a:buNone/>
            </a:pPr>
            <a:r>
              <a:rPr lang="fr-BE" sz="2500" dirty="0" smtClean="0"/>
              <a:t>(</a:t>
            </a:r>
            <a:r>
              <a:rPr lang="fr-BE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∆G, ∆H, ∆S, K</a:t>
            </a:r>
            <a:r>
              <a:rPr lang="fr-BE" sz="25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fr-BE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fr-BE" sz="2500" dirty="0"/>
          </a:p>
        </p:txBody>
      </p:sp>
      <p:sp>
        <p:nvSpPr>
          <p:cNvPr id="28" name="Espace réservé du numéro de diapositive 27">
            <a:extLst>
              <a:ext uri="{FF2B5EF4-FFF2-40B4-BE49-F238E27FC236}">
                <a16:creationId xmlns:a16="http://schemas.microsoft.com/office/drawing/2014/main" xmlns="" id="{293A635D-A5E8-419E-B285-528B676D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11</a:t>
            </a:fld>
            <a:endParaRPr lang="fr-BE"/>
          </a:p>
        </p:txBody>
      </p:sp>
      <p:grpSp>
        <p:nvGrpSpPr>
          <p:cNvPr id="5" name="Groupe 4"/>
          <p:cNvGrpSpPr/>
          <p:nvPr/>
        </p:nvGrpSpPr>
        <p:grpSpPr>
          <a:xfrm>
            <a:off x="2091553" y="3159651"/>
            <a:ext cx="8832594" cy="3527890"/>
            <a:chOff x="295704" y="1949001"/>
            <a:chExt cx="8832594" cy="3527890"/>
          </a:xfrm>
        </p:grpSpPr>
        <p:pic>
          <p:nvPicPr>
            <p:cNvPr id="6146" name="Picture 2" descr="Image result for isothermal titration calorimetry">
              <a:extLst>
                <a:ext uri="{FF2B5EF4-FFF2-40B4-BE49-F238E27FC236}">
                  <a16:creationId xmlns:a16="http://schemas.microsoft.com/office/drawing/2014/main" xmlns="" id="{78C0C152-6409-4743-9372-30B52E6DEA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6" r="39667"/>
            <a:stretch/>
          </p:blipFill>
          <p:spPr bwMode="auto">
            <a:xfrm>
              <a:off x="4676271" y="2505070"/>
              <a:ext cx="4452027" cy="297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A0EDB4F7-EEEB-4C1C-BBA1-6CC23E978BD6}"/>
                </a:ext>
              </a:extLst>
            </p:cNvPr>
            <p:cNvSpPr txBox="1"/>
            <p:nvPr/>
          </p:nvSpPr>
          <p:spPr>
            <a:xfrm>
              <a:off x="986114" y="2396474"/>
              <a:ext cx="747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xmlns="" id="{FBBF059F-EC5B-4216-806F-58F1E4204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8462" y="2389482"/>
              <a:ext cx="733970" cy="2851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6AB742D2-A01D-46CE-B058-306C67C65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0709" y="1949001"/>
              <a:ext cx="593647" cy="551124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B9289FB0-EBDC-4FD8-8170-1B6DCBA6B2FF}"/>
                </a:ext>
              </a:extLst>
            </p:cNvPr>
            <p:cNvGrpSpPr/>
            <p:nvPr/>
          </p:nvGrpSpPr>
          <p:grpSpPr>
            <a:xfrm>
              <a:off x="295704" y="3495004"/>
              <a:ext cx="1714906" cy="598300"/>
              <a:chOff x="10547680" y="3023419"/>
              <a:chExt cx="1591512" cy="560259"/>
            </a:xfrm>
          </p:grpSpPr>
          <p:pic>
            <p:nvPicPr>
              <p:cNvPr id="18" name="Image 17" descr="Image result for cinnamaldehyde">
                <a:extLst>
                  <a:ext uri="{FF2B5EF4-FFF2-40B4-BE49-F238E27FC236}">
                    <a16:creationId xmlns:a16="http://schemas.microsoft.com/office/drawing/2014/main" xmlns="" id="{2687C685-2CE4-4126-B3BA-11175B5B8913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5335" y="3177003"/>
                <a:ext cx="613857" cy="369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 10" descr="Structuurformule van R-(+)-citronellol">
                <a:extLst>
                  <a:ext uri="{FF2B5EF4-FFF2-40B4-BE49-F238E27FC236}">
                    <a16:creationId xmlns:a16="http://schemas.microsoft.com/office/drawing/2014/main" xmlns="" id="{0CE8CA80-4F91-4633-A275-DD420E131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89688" y="3023419"/>
                <a:ext cx="458136" cy="560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2" descr="File:Citronellal.svg">
                <a:extLst>
                  <a:ext uri="{FF2B5EF4-FFF2-40B4-BE49-F238E27FC236}">
                    <a16:creationId xmlns:a16="http://schemas.microsoft.com/office/drawing/2014/main" xmlns="" id="{E07F56EA-6E02-4772-8F28-DCC236ECEF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47680" y="3023419"/>
                <a:ext cx="403616" cy="544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xmlns="" id="{FB756042-5AF7-48B1-A8A4-2595262A3B8F}"/>
                </a:ext>
              </a:extLst>
            </p:cNvPr>
            <p:cNvGrpSpPr/>
            <p:nvPr/>
          </p:nvGrpSpPr>
          <p:grpSpPr>
            <a:xfrm>
              <a:off x="2137411" y="2708971"/>
              <a:ext cx="3165705" cy="2429071"/>
              <a:chOff x="6593820" y="4287839"/>
              <a:chExt cx="2113579" cy="1791020"/>
            </a:xfrm>
          </p:grpSpPr>
          <p:grpSp>
            <p:nvGrpSpPr>
              <p:cNvPr id="21" name="Groupe 72">
                <a:extLst>
                  <a:ext uri="{FF2B5EF4-FFF2-40B4-BE49-F238E27FC236}">
                    <a16:creationId xmlns:a16="http://schemas.microsoft.com/office/drawing/2014/main" xmlns="" id="{F2E15FA1-E989-4B2E-9268-40F7316A6E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93820" y="4287839"/>
                <a:ext cx="2113579" cy="1791020"/>
                <a:chOff x="724871" y="1514475"/>
                <a:chExt cx="2827954" cy="2238374"/>
              </a:xfrm>
            </p:grpSpPr>
            <p:sp>
              <p:nvSpPr>
                <p:cNvPr id="23" name="Rectangle 10">
                  <a:extLst>
                    <a:ext uri="{FF2B5EF4-FFF2-40B4-BE49-F238E27FC236}">
                      <a16:creationId xmlns:a16="http://schemas.microsoft.com/office/drawing/2014/main" xmlns="" id="{0C2EB9A9-CCC5-4892-BF3E-873623376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1050" y="1878655"/>
                  <a:ext cx="1307406" cy="187419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FR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4" name="Freeform 11">
                  <a:extLst>
                    <a:ext uri="{FF2B5EF4-FFF2-40B4-BE49-F238E27FC236}">
                      <a16:creationId xmlns:a16="http://schemas.microsoft.com/office/drawing/2014/main" xmlns="" id="{4BBED196-7716-4D34-9B6D-EC88E7286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7463" y="2663640"/>
                  <a:ext cx="447805" cy="613998"/>
                </a:xfrm>
                <a:custGeom>
                  <a:avLst/>
                  <a:gdLst>
                    <a:gd name="T0" fmla="*/ 2147483647 w 485"/>
                    <a:gd name="T1" fmla="*/ 2147483647 h 553"/>
                    <a:gd name="T2" fmla="*/ 2147483647 w 485"/>
                    <a:gd name="T3" fmla="*/ 2147483647 h 553"/>
                    <a:gd name="T4" fmla="*/ 2147483647 w 485"/>
                    <a:gd name="T5" fmla="*/ 2147483647 h 553"/>
                    <a:gd name="T6" fmla="*/ 2147483647 w 485"/>
                    <a:gd name="T7" fmla="*/ 2147483647 h 553"/>
                    <a:gd name="T8" fmla="*/ 2147483647 w 485"/>
                    <a:gd name="T9" fmla="*/ 2147483647 h 553"/>
                    <a:gd name="T10" fmla="*/ 2147483647 w 485"/>
                    <a:gd name="T11" fmla="*/ 2147483647 h 553"/>
                    <a:gd name="T12" fmla="*/ 2147483647 w 485"/>
                    <a:gd name="T13" fmla="*/ 2147483647 h 553"/>
                    <a:gd name="T14" fmla="*/ 2147483647 w 485"/>
                    <a:gd name="T15" fmla="*/ 2147483647 h 553"/>
                    <a:gd name="T16" fmla="*/ 2147483647 w 485"/>
                    <a:gd name="T17" fmla="*/ 2147483647 h 553"/>
                    <a:gd name="T18" fmla="*/ 2147483647 w 485"/>
                    <a:gd name="T19" fmla="*/ 2147483647 h 553"/>
                    <a:gd name="T20" fmla="*/ 2147483647 w 485"/>
                    <a:gd name="T21" fmla="*/ 2147483647 h 553"/>
                    <a:gd name="T22" fmla="*/ 2147483647 w 485"/>
                    <a:gd name="T23" fmla="*/ 2147483647 h 553"/>
                    <a:gd name="T24" fmla="*/ 2147483647 w 485"/>
                    <a:gd name="T25" fmla="*/ 2147483647 h 553"/>
                    <a:gd name="T26" fmla="*/ 2147483647 w 485"/>
                    <a:gd name="T27" fmla="*/ 2147483647 h 553"/>
                    <a:gd name="T28" fmla="*/ 2147483647 w 485"/>
                    <a:gd name="T29" fmla="*/ 2147483647 h 55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85"/>
                    <a:gd name="T46" fmla="*/ 0 h 553"/>
                    <a:gd name="T47" fmla="*/ 485 w 485"/>
                    <a:gd name="T48" fmla="*/ 553 h 55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85" h="553">
                      <a:moveTo>
                        <a:pt x="13" y="9"/>
                      </a:moveTo>
                      <a:cubicBezTo>
                        <a:pt x="12" y="154"/>
                        <a:pt x="5" y="300"/>
                        <a:pt x="9" y="445"/>
                      </a:cubicBezTo>
                      <a:cubicBezTo>
                        <a:pt x="9" y="457"/>
                        <a:pt x="29" y="460"/>
                        <a:pt x="37" y="469"/>
                      </a:cubicBezTo>
                      <a:cubicBezTo>
                        <a:pt x="50" y="484"/>
                        <a:pt x="55" y="503"/>
                        <a:pt x="69" y="517"/>
                      </a:cubicBezTo>
                      <a:cubicBezTo>
                        <a:pt x="97" y="545"/>
                        <a:pt x="216" y="550"/>
                        <a:pt x="253" y="553"/>
                      </a:cubicBezTo>
                      <a:cubicBezTo>
                        <a:pt x="272" y="552"/>
                        <a:pt x="331" y="553"/>
                        <a:pt x="361" y="545"/>
                      </a:cubicBezTo>
                      <a:cubicBezTo>
                        <a:pt x="393" y="537"/>
                        <a:pt x="418" y="517"/>
                        <a:pt x="449" y="509"/>
                      </a:cubicBezTo>
                      <a:cubicBezTo>
                        <a:pt x="472" y="494"/>
                        <a:pt x="481" y="468"/>
                        <a:pt x="481" y="441"/>
                      </a:cubicBezTo>
                      <a:lnTo>
                        <a:pt x="485" y="13"/>
                      </a:lnTo>
                      <a:cubicBezTo>
                        <a:pt x="444" y="33"/>
                        <a:pt x="411" y="50"/>
                        <a:pt x="365" y="57"/>
                      </a:cubicBezTo>
                      <a:cubicBezTo>
                        <a:pt x="329" y="69"/>
                        <a:pt x="294" y="77"/>
                        <a:pt x="257" y="81"/>
                      </a:cubicBezTo>
                      <a:cubicBezTo>
                        <a:pt x="180" y="77"/>
                        <a:pt x="116" y="65"/>
                        <a:pt x="45" y="41"/>
                      </a:cubicBezTo>
                      <a:cubicBezTo>
                        <a:pt x="42" y="37"/>
                        <a:pt x="41" y="32"/>
                        <a:pt x="37" y="29"/>
                      </a:cubicBezTo>
                      <a:cubicBezTo>
                        <a:pt x="34" y="26"/>
                        <a:pt x="28" y="28"/>
                        <a:pt x="25" y="25"/>
                      </a:cubicBezTo>
                      <a:cubicBezTo>
                        <a:pt x="0" y="0"/>
                        <a:pt x="39" y="22"/>
                        <a:pt x="13" y="9"/>
                      </a:cubicBezTo>
                      <a:close/>
                    </a:path>
                  </a:pathLst>
                </a:custGeom>
                <a:solidFill>
                  <a:srgbClr val="7AA3F6"/>
                </a:solidFill>
                <a:ln w="9525">
                  <a:solidFill>
                    <a:srgbClr val="7AA3F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6" name="AutoShape 12">
                  <a:extLst>
                    <a:ext uri="{FF2B5EF4-FFF2-40B4-BE49-F238E27FC236}">
                      <a16:creationId xmlns:a16="http://schemas.microsoft.com/office/drawing/2014/main" xmlns="" id="{C676571B-88C4-4F6C-9CAD-6D5E5271F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9466" y="2322777"/>
                  <a:ext cx="435802" cy="959303"/>
                </a:xfrm>
                <a:prstGeom prst="can">
                  <a:avLst>
                    <a:gd name="adj" fmla="val 45767"/>
                  </a:avLst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7" name="Line 13">
                  <a:extLst>
                    <a:ext uri="{FF2B5EF4-FFF2-40B4-BE49-F238E27FC236}">
                      <a16:creationId xmlns:a16="http://schemas.microsoft.com/office/drawing/2014/main" xmlns="" id="{F1684EAA-6505-44E1-AE85-03809D1B3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38446" y="1701006"/>
                  <a:ext cx="0" cy="76389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xmlns="" id="{3ABFFEB0-6447-4038-BB93-24DFA48E8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5833" y="1701006"/>
                  <a:ext cx="9306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30" name="Rectangle 15">
                  <a:extLst>
                    <a:ext uri="{FF2B5EF4-FFF2-40B4-BE49-F238E27FC236}">
                      <a16:creationId xmlns:a16="http://schemas.microsoft.com/office/drawing/2014/main" xmlns="" id="{B5A023DF-DCCF-4EC7-B792-D6EC2EDE8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1302" y="1550005"/>
                  <a:ext cx="805126" cy="29312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xmlns="" id="{4E6D6AED-DB0B-4172-90B3-7AB057A618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98839" y="1692124"/>
                  <a:ext cx="53921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xmlns="" id="{EE5AE54F-0B76-49EB-8741-D29223B56D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5439" y="1514475"/>
                  <a:ext cx="7386" cy="3197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xmlns="" id="{AC248BAA-2760-42ED-93DD-AE668E8465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98839" y="1558887"/>
                  <a:ext cx="0" cy="284238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34" name="Rectangle 19">
                  <a:extLst>
                    <a:ext uri="{FF2B5EF4-FFF2-40B4-BE49-F238E27FC236}">
                      <a16:creationId xmlns:a16="http://schemas.microsoft.com/office/drawing/2014/main" xmlns="" id="{22170F30-DB1D-4513-AB59-3615FD290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3915" y="1558887"/>
                  <a:ext cx="590918" cy="275356"/>
                </a:xfrm>
                <a:prstGeom prst="rect">
                  <a:avLst/>
                </a:prstGeom>
                <a:solidFill>
                  <a:srgbClr val="7AA3F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35" name="Freeform 20">
                  <a:extLst>
                    <a:ext uri="{FF2B5EF4-FFF2-40B4-BE49-F238E27FC236}">
                      <a16:creationId xmlns:a16="http://schemas.microsoft.com/office/drawing/2014/main" xmlns="" id="{CE67D3FF-B157-4403-BFF1-F8442FD25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9466" y="2695839"/>
                  <a:ext cx="435802" cy="71059"/>
                </a:xfrm>
                <a:custGeom>
                  <a:avLst/>
                  <a:gdLst>
                    <a:gd name="T0" fmla="*/ 0 w 472"/>
                    <a:gd name="T1" fmla="*/ 0 h 64"/>
                    <a:gd name="T2" fmla="*/ 2147483647 w 472"/>
                    <a:gd name="T3" fmla="*/ 2147483647 h 64"/>
                    <a:gd name="T4" fmla="*/ 2147483647 w 472"/>
                    <a:gd name="T5" fmla="*/ 0 h 64"/>
                    <a:gd name="T6" fmla="*/ 0 60000 65536"/>
                    <a:gd name="T7" fmla="*/ 0 60000 65536"/>
                    <a:gd name="T8" fmla="*/ 0 60000 65536"/>
                    <a:gd name="T9" fmla="*/ 0 w 472"/>
                    <a:gd name="T10" fmla="*/ 0 h 64"/>
                    <a:gd name="T11" fmla="*/ 472 w 472"/>
                    <a:gd name="T12" fmla="*/ 64 h 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2" h="64">
                      <a:moveTo>
                        <a:pt x="0" y="0"/>
                      </a:moveTo>
                      <a:cubicBezTo>
                        <a:pt x="68" y="32"/>
                        <a:pt x="137" y="64"/>
                        <a:pt x="216" y="64"/>
                      </a:cubicBezTo>
                      <a:cubicBezTo>
                        <a:pt x="295" y="64"/>
                        <a:pt x="429" y="11"/>
                        <a:pt x="47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7AA3F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grpSp>
              <p:nvGrpSpPr>
                <p:cNvPr id="36" name="Group 21">
                  <a:extLst>
                    <a:ext uri="{FF2B5EF4-FFF2-40B4-BE49-F238E27FC236}">
                      <a16:creationId xmlns:a16="http://schemas.microsoft.com/office/drawing/2014/main" xmlns="" id="{A84349FC-8746-45BE-BF41-382BCEABA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flipH="1">
                  <a:off x="1249168" y="2991180"/>
                  <a:ext cx="73865" cy="142119"/>
                  <a:chOff x="3040" y="1024"/>
                  <a:chExt cx="458" cy="640"/>
                </a:xfrm>
              </p:grpSpPr>
              <p:sp>
                <p:nvSpPr>
                  <p:cNvPr id="66" name="Freeform 22">
                    <a:extLst>
                      <a:ext uri="{FF2B5EF4-FFF2-40B4-BE49-F238E27FC236}">
                        <a16:creationId xmlns:a16="http://schemas.microsoft.com/office/drawing/2014/main" xmlns="" id="{818F022B-79FC-4B73-A5A0-BE1BF2730B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40" y="1385"/>
                    <a:ext cx="458" cy="279"/>
                  </a:xfrm>
                  <a:custGeom>
                    <a:avLst/>
                    <a:gdLst>
                      <a:gd name="T0" fmla="*/ 48 w 458"/>
                      <a:gd name="T1" fmla="*/ 13 h 279"/>
                      <a:gd name="T2" fmla="*/ 219 w 458"/>
                      <a:gd name="T3" fmla="*/ 146 h 279"/>
                      <a:gd name="T4" fmla="*/ 406 w 458"/>
                      <a:gd name="T5" fmla="*/ 34 h 279"/>
                      <a:gd name="T6" fmla="*/ 400 w 458"/>
                      <a:gd name="T7" fmla="*/ 247 h 279"/>
                      <a:gd name="T8" fmla="*/ 59 w 458"/>
                      <a:gd name="T9" fmla="*/ 226 h 279"/>
                      <a:gd name="T10" fmla="*/ 48 w 458"/>
                      <a:gd name="T11" fmla="*/ 13 h 27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58"/>
                      <a:gd name="T19" fmla="*/ 0 h 279"/>
                      <a:gd name="T20" fmla="*/ 458 w 458"/>
                      <a:gd name="T21" fmla="*/ 279 h 27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58" h="279">
                        <a:moveTo>
                          <a:pt x="48" y="13"/>
                        </a:moveTo>
                        <a:cubicBezTo>
                          <a:pt x="75" y="0"/>
                          <a:pt x="159" y="142"/>
                          <a:pt x="219" y="146"/>
                        </a:cubicBezTo>
                        <a:cubicBezTo>
                          <a:pt x="279" y="150"/>
                          <a:pt x="376" y="17"/>
                          <a:pt x="406" y="34"/>
                        </a:cubicBezTo>
                        <a:cubicBezTo>
                          <a:pt x="436" y="51"/>
                          <a:pt x="458" y="215"/>
                          <a:pt x="400" y="247"/>
                        </a:cubicBezTo>
                        <a:cubicBezTo>
                          <a:pt x="342" y="279"/>
                          <a:pt x="118" y="265"/>
                          <a:pt x="59" y="226"/>
                        </a:cubicBezTo>
                        <a:cubicBezTo>
                          <a:pt x="0" y="187"/>
                          <a:pt x="21" y="26"/>
                          <a:pt x="48" y="13"/>
                        </a:cubicBez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67" name="Freeform 23">
                    <a:extLst>
                      <a:ext uri="{FF2B5EF4-FFF2-40B4-BE49-F238E27FC236}">
                        <a16:creationId xmlns:a16="http://schemas.microsoft.com/office/drawing/2014/main" xmlns="" id="{49BDFE48-AA60-4754-930A-A55488C569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87" y="1275"/>
                    <a:ext cx="52" cy="117"/>
                  </a:xfrm>
                  <a:custGeom>
                    <a:avLst/>
                    <a:gdLst>
                      <a:gd name="T0" fmla="*/ 1 w 52"/>
                      <a:gd name="T1" fmla="*/ 117 h 117"/>
                      <a:gd name="T2" fmla="*/ 44 w 52"/>
                      <a:gd name="T3" fmla="*/ 53 h 117"/>
                      <a:gd name="T4" fmla="*/ 49 w 52"/>
                      <a:gd name="T5" fmla="*/ 0 h 117"/>
                      <a:gd name="T6" fmla="*/ 0 60000 65536"/>
                      <a:gd name="T7" fmla="*/ 0 60000 65536"/>
                      <a:gd name="T8" fmla="*/ 0 60000 65536"/>
                      <a:gd name="T9" fmla="*/ 0 w 52"/>
                      <a:gd name="T10" fmla="*/ 0 h 117"/>
                      <a:gd name="T11" fmla="*/ 52 w 52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2" h="117">
                        <a:moveTo>
                          <a:pt x="1" y="117"/>
                        </a:moveTo>
                        <a:cubicBezTo>
                          <a:pt x="6" y="67"/>
                          <a:pt x="0" y="62"/>
                          <a:pt x="44" y="53"/>
                        </a:cubicBezTo>
                        <a:cubicBezTo>
                          <a:pt x="52" y="25"/>
                          <a:pt x="49" y="42"/>
                          <a:pt x="49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68" name="Freeform 24">
                    <a:extLst>
                      <a:ext uri="{FF2B5EF4-FFF2-40B4-BE49-F238E27FC236}">
                        <a16:creationId xmlns:a16="http://schemas.microsoft.com/office/drawing/2014/main" xmlns="" id="{7F44B132-31DB-49B9-A5CA-8B05586380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31" y="1024"/>
                    <a:ext cx="330" cy="251"/>
                  </a:xfrm>
                  <a:custGeom>
                    <a:avLst/>
                    <a:gdLst>
                      <a:gd name="T0" fmla="*/ 5 w 330"/>
                      <a:gd name="T1" fmla="*/ 251 h 251"/>
                      <a:gd name="T2" fmla="*/ 10 w 330"/>
                      <a:gd name="T3" fmla="*/ 197 h 251"/>
                      <a:gd name="T4" fmla="*/ 42 w 330"/>
                      <a:gd name="T5" fmla="*/ 187 h 251"/>
                      <a:gd name="T6" fmla="*/ 90 w 330"/>
                      <a:gd name="T7" fmla="*/ 208 h 251"/>
                      <a:gd name="T8" fmla="*/ 170 w 330"/>
                      <a:gd name="T9" fmla="*/ 80 h 251"/>
                      <a:gd name="T10" fmla="*/ 224 w 330"/>
                      <a:gd name="T11" fmla="*/ 101 h 251"/>
                      <a:gd name="T12" fmla="*/ 272 w 330"/>
                      <a:gd name="T13" fmla="*/ 155 h 251"/>
                      <a:gd name="T14" fmla="*/ 309 w 330"/>
                      <a:gd name="T15" fmla="*/ 149 h 251"/>
                      <a:gd name="T16" fmla="*/ 314 w 330"/>
                      <a:gd name="T17" fmla="*/ 133 h 251"/>
                      <a:gd name="T18" fmla="*/ 330 w 330"/>
                      <a:gd name="T19" fmla="*/ 59 h 251"/>
                      <a:gd name="T20" fmla="*/ 282 w 330"/>
                      <a:gd name="T21" fmla="*/ 21 h 251"/>
                      <a:gd name="T22" fmla="*/ 282 w 330"/>
                      <a:gd name="T23" fmla="*/ 0 h 2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30"/>
                      <a:gd name="T37" fmla="*/ 0 h 251"/>
                      <a:gd name="T38" fmla="*/ 330 w 330"/>
                      <a:gd name="T39" fmla="*/ 251 h 25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30" h="251">
                        <a:moveTo>
                          <a:pt x="5" y="251"/>
                        </a:moveTo>
                        <a:cubicBezTo>
                          <a:pt x="6" y="233"/>
                          <a:pt x="0" y="212"/>
                          <a:pt x="10" y="197"/>
                        </a:cubicBezTo>
                        <a:cubicBezTo>
                          <a:pt x="15" y="187"/>
                          <a:pt x="42" y="187"/>
                          <a:pt x="42" y="187"/>
                        </a:cubicBezTo>
                        <a:cubicBezTo>
                          <a:pt x="59" y="192"/>
                          <a:pt x="72" y="202"/>
                          <a:pt x="90" y="208"/>
                        </a:cubicBezTo>
                        <a:cubicBezTo>
                          <a:pt x="164" y="191"/>
                          <a:pt x="112" y="98"/>
                          <a:pt x="170" y="80"/>
                        </a:cubicBezTo>
                        <a:cubicBezTo>
                          <a:pt x="191" y="84"/>
                          <a:pt x="205" y="89"/>
                          <a:pt x="224" y="101"/>
                        </a:cubicBezTo>
                        <a:cubicBezTo>
                          <a:pt x="232" y="127"/>
                          <a:pt x="245" y="145"/>
                          <a:pt x="272" y="155"/>
                        </a:cubicBezTo>
                        <a:cubicBezTo>
                          <a:pt x="284" y="153"/>
                          <a:pt x="297" y="154"/>
                          <a:pt x="309" y="149"/>
                        </a:cubicBezTo>
                        <a:cubicBezTo>
                          <a:pt x="313" y="146"/>
                          <a:pt x="312" y="138"/>
                          <a:pt x="314" y="133"/>
                        </a:cubicBezTo>
                        <a:cubicBezTo>
                          <a:pt x="319" y="107"/>
                          <a:pt x="322" y="83"/>
                          <a:pt x="330" y="59"/>
                        </a:cubicBezTo>
                        <a:cubicBezTo>
                          <a:pt x="291" y="32"/>
                          <a:pt x="307" y="46"/>
                          <a:pt x="282" y="21"/>
                        </a:cubicBezTo>
                        <a:cubicBezTo>
                          <a:pt x="276" y="2"/>
                          <a:pt x="273" y="8"/>
                          <a:pt x="282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961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</p:grpSp>
            <p:grpSp>
              <p:nvGrpSpPr>
                <p:cNvPr id="37" name="Group 25">
                  <a:extLst>
                    <a:ext uri="{FF2B5EF4-FFF2-40B4-BE49-F238E27FC236}">
                      <a16:creationId xmlns:a16="http://schemas.microsoft.com/office/drawing/2014/main" xmlns="" id="{16BD41D0-FA3D-4651-AB5F-DDA22918700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419980" y="3061129"/>
                  <a:ext cx="73865" cy="142119"/>
                  <a:chOff x="3040" y="1024"/>
                  <a:chExt cx="458" cy="640"/>
                </a:xfrm>
              </p:grpSpPr>
              <p:sp>
                <p:nvSpPr>
                  <p:cNvPr id="63" name="Freeform 26">
                    <a:extLst>
                      <a:ext uri="{FF2B5EF4-FFF2-40B4-BE49-F238E27FC236}">
                        <a16:creationId xmlns:a16="http://schemas.microsoft.com/office/drawing/2014/main" xmlns="" id="{B67E516D-9DA9-441D-8361-3D590A301E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40" y="1385"/>
                    <a:ext cx="458" cy="279"/>
                  </a:xfrm>
                  <a:custGeom>
                    <a:avLst/>
                    <a:gdLst>
                      <a:gd name="T0" fmla="*/ 48 w 458"/>
                      <a:gd name="T1" fmla="*/ 13 h 279"/>
                      <a:gd name="T2" fmla="*/ 219 w 458"/>
                      <a:gd name="T3" fmla="*/ 146 h 279"/>
                      <a:gd name="T4" fmla="*/ 406 w 458"/>
                      <a:gd name="T5" fmla="*/ 34 h 279"/>
                      <a:gd name="T6" fmla="*/ 400 w 458"/>
                      <a:gd name="T7" fmla="*/ 247 h 279"/>
                      <a:gd name="T8" fmla="*/ 59 w 458"/>
                      <a:gd name="T9" fmla="*/ 226 h 279"/>
                      <a:gd name="T10" fmla="*/ 48 w 458"/>
                      <a:gd name="T11" fmla="*/ 13 h 27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58"/>
                      <a:gd name="T19" fmla="*/ 0 h 279"/>
                      <a:gd name="T20" fmla="*/ 458 w 458"/>
                      <a:gd name="T21" fmla="*/ 279 h 27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58" h="279">
                        <a:moveTo>
                          <a:pt x="48" y="13"/>
                        </a:moveTo>
                        <a:cubicBezTo>
                          <a:pt x="75" y="0"/>
                          <a:pt x="159" y="142"/>
                          <a:pt x="219" y="146"/>
                        </a:cubicBezTo>
                        <a:cubicBezTo>
                          <a:pt x="279" y="150"/>
                          <a:pt x="376" y="17"/>
                          <a:pt x="406" y="34"/>
                        </a:cubicBezTo>
                        <a:cubicBezTo>
                          <a:pt x="436" y="51"/>
                          <a:pt x="458" y="215"/>
                          <a:pt x="400" y="247"/>
                        </a:cubicBezTo>
                        <a:cubicBezTo>
                          <a:pt x="342" y="279"/>
                          <a:pt x="118" y="265"/>
                          <a:pt x="59" y="226"/>
                        </a:cubicBezTo>
                        <a:cubicBezTo>
                          <a:pt x="0" y="187"/>
                          <a:pt x="21" y="26"/>
                          <a:pt x="48" y="13"/>
                        </a:cubicBez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64" name="Freeform 27">
                    <a:extLst>
                      <a:ext uri="{FF2B5EF4-FFF2-40B4-BE49-F238E27FC236}">
                        <a16:creationId xmlns:a16="http://schemas.microsoft.com/office/drawing/2014/main" xmlns="" id="{5F7EC736-7D2B-4A77-903C-67A8DCBA3B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87" y="1275"/>
                    <a:ext cx="52" cy="117"/>
                  </a:xfrm>
                  <a:custGeom>
                    <a:avLst/>
                    <a:gdLst>
                      <a:gd name="T0" fmla="*/ 1 w 52"/>
                      <a:gd name="T1" fmla="*/ 117 h 117"/>
                      <a:gd name="T2" fmla="*/ 44 w 52"/>
                      <a:gd name="T3" fmla="*/ 53 h 117"/>
                      <a:gd name="T4" fmla="*/ 49 w 52"/>
                      <a:gd name="T5" fmla="*/ 0 h 117"/>
                      <a:gd name="T6" fmla="*/ 0 60000 65536"/>
                      <a:gd name="T7" fmla="*/ 0 60000 65536"/>
                      <a:gd name="T8" fmla="*/ 0 60000 65536"/>
                      <a:gd name="T9" fmla="*/ 0 w 52"/>
                      <a:gd name="T10" fmla="*/ 0 h 117"/>
                      <a:gd name="T11" fmla="*/ 52 w 52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2" h="117">
                        <a:moveTo>
                          <a:pt x="1" y="117"/>
                        </a:moveTo>
                        <a:cubicBezTo>
                          <a:pt x="6" y="67"/>
                          <a:pt x="0" y="62"/>
                          <a:pt x="44" y="53"/>
                        </a:cubicBezTo>
                        <a:cubicBezTo>
                          <a:pt x="52" y="25"/>
                          <a:pt x="49" y="42"/>
                          <a:pt x="49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65" name="Freeform 28">
                    <a:extLst>
                      <a:ext uri="{FF2B5EF4-FFF2-40B4-BE49-F238E27FC236}">
                        <a16:creationId xmlns:a16="http://schemas.microsoft.com/office/drawing/2014/main" xmlns="" id="{5F763428-ED6D-41BC-BF53-994AC1F4A9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31" y="1024"/>
                    <a:ext cx="330" cy="251"/>
                  </a:xfrm>
                  <a:custGeom>
                    <a:avLst/>
                    <a:gdLst>
                      <a:gd name="T0" fmla="*/ 5 w 330"/>
                      <a:gd name="T1" fmla="*/ 251 h 251"/>
                      <a:gd name="T2" fmla="*/ 10 w 330"/>
                      <a:gd name="T3" fmla="*/ 197 h 251"/>
                      <a:gd name="T4" fmla="*/ 42 w 330"/>
                      <a:gd name="T5" fmla="*/ 187 h 251"/>
                      <a:gd name="T6" fmla="*/ 90 w 330"/>
                      <a:gd name="T7" fmla="*/ 208 h 251"/>
                      <a:gd name="T8" fmla="*/ 170 w 330"/>
                      <a:gd name="T9" fmla="*/ 80 h 251"/>
                      <a:gd name="T10" fmla="*/ 224 w 330"/>
                      <a:gd name="T11" fmla="*/ 101 h 251"/>
                      <a:gd name="T12" fmla="*/ 272 w 330"/>
                      <a:gd name="T13" fmla="*/ 155 h 251"/>
                      <a:gd name="T14" fmla="*/ 309 w 330"/>
                      <a:gd name="T15" fmla="*/ 149 h 251"/>
                      <a:gd name="T16" fmla="*/ 314 w 330"/>
                      <a:gd name="T17" fmla="*/ 133 h 251"/>
                      <a:gd name="T18" fmla="*/ 330 w 330"/>
                      <a:gd name="T19" fmla="*/ 59 h 251"/>
                      <a:gd name="T20" fmla="*/ 282 w 330"/>
                      <a:gd name="T21" fmla="*/ 21 h 251"/>
                      <a:gd name="T22" fmla="*/ 282 w 330"/>
                      <a:gd name="T23" fmla="*/ 0 h 2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30"/>
                      <a:gd name="T37" fmla="*/ 0 h 251"/>
                      <a:gd name="T38" fmla="*/ 330 w 330"/>
                      <a:gd name="T39" fmla="*/ 251 h 25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30" h="251">
                        <a:moveTo>
                          <a:pt x="5" y="251"/>
                        </a:moveTo>
                        <a:cubicBezTo>
                          <a:pt x="6" y="233"/>
                          <a:pt x="0" y="212"/>
                          <a:pt x="10" y="197"/>
                        </a:cubicBezTo>
                        <a:cubicBezTo>
                          <a:pt x="15" y="187"/>
                          <a:pt x="42" y="187"/>
                          <a:pt x="42" y="187"/>
                        </a:cubicBezTo>
                        <a:cubicBezTo>
                          <a:pt x="59" y="192"/>
                          <a:pt x="72" y="202"/>
                          <a:pt x="90" y="208"/>
                        </a:cubicBezTo>
                        <a:cubicBezTo>
                          <a:pt x="164" y="191"/>
                          <a:pt x="112" y="98"/>
                          <a:pt x="170" y="80"/>
                        </a:cubicBezTo>
                        <a:cubicBezTo>
                          <a:pt x="191" y="84"/>
                          <a:pt x="205" y="89"/>
                          <a:pt x="224" y="101"/>
                        </a:cubicBezTo>
                        <a:cubicBezTo>
                          <a:pt x="232" y="127"/>
                          <a:pt x="245" y="145"/>
                          <a:pt x="272" y="155"/>
                        </a:cubicBezTo>
                        <a:cubicBezTo>
                          <a:pt x="284" y="153"/>
                          <a:pt x="297" y="154"/>
                          <a:pt x="309" y="149"/>
                        </a:cubicBezTo>
                        <a:cubicBezTo>
                          <a:pt x="313" y="146"/>
                          <a:pt x="312" y="138"/>
                          <a:pt x="314" y="133"/>
                        </a:cubicBezTo>
                        <a:cubicBezTo>
                          <a:pt x="319" y="107"/>
                          <a:pt x="322" y="83"/>
                          <a:pt x="330" y="59"/>
                        </a:cubicBezTo>
                        <a:cubicBezTo>
                          <a:pt x="291" y="32"/>
                          <a:pt x="307" y="46"/>
                          <a:pt x="282" y="21"/>
                        </a:cubicBezTo>
                        <a:cubicBezTo>
                          <a:pt x="276" y="2"/>
                          <a:pt x="273" y="8"/>
                          <a:pt x="282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961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</p:grpSp>
            <p:grpSp>
              <p:nvGrpSpPr>
                <p:cNvPr id="38" name="Group 29">
                  <a:extLst>
                    <a:ext uri="{FF2B5EF4-FFF2-40B4-BE49-F238E27FC236}">
                      <a16:creationId xmlns:a16="http://schemas.microsoft.com/office/drawing/2014/main" xmlns="" id="{CE34B716-9CC2-4D28-BF63-7336670538C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1409543" y="2867504"/>
                  <a:ext cx="91045" cy="116337"/>
                  <a:chOff x="3040" y="1024"/>
                  <a:chExt cx="458" cy="640"/>
                </a:xfrm>
              </p:grpSpPr>
              <p:sp>
                <p:nvSpPr>
                  <p:cNvPr id="60" name="Freeform 30">
                    <a:extLst>
                      <a:ext uri="{FF2B5EF4-FFF2-40B4-BE49-F238E27FC236}">
                        <a16:creationId xmlns:a16="http://schemas.microsoft.com/office/drawing/2014/main" xmlns="" id="{F2B84BB6-77D3-4042-A62E-66B3BE1A25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40" y="1385"/>
                    <a:ext cx="458" cy="279"/>
                  </a:xfrm>
                  <a:custGeom>
                    <a:avLst/>
                    <a:gdLst>
                      <a:gd name="T0" fmla="*/ 48 w 458"/>
                      <a:gd name="T1" fmla="*/ 13 h 279"/>
                      <a:gd name="T2" fmla="*/ 219 w 458"/>
                      <a:gd name="T3" fmla="*/ 146 h 279"/>
                      <a:gd name="T4" fmla="*/ 406 w 458"/>
                      <a:gd name="T5" fmla="*/ 34 h 279"/>
                      <a:gd name="T6" fmla="*/ 400 w 458"/>
                      <a:gd name="T7" fmla="*/ 247 h 279"/>
                      <a:gd name="T8" fmla="*/ 59 w 458"/>
                      <a:gd name="T9" fmla="*/ 226 h 279"/>
                      <a:gd name="T10" fmla="*/ 48 w 458"/>
                      <a:gd name="T11" fmla="*/ 13 h 27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58"/>
                      <a:gd name="T19" fmla="*/ 0 h 279"/>
                      <a:gd name="T20" fmla="*/ 458 w 458"/>
                      <a:gd name="T21" fmla="*/ 279 h 27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58" h="279">
                        <a:moveTo>
                          <a:pt x="48" y="13"/>
                        </a:moveTo>
                        <a:cubicBezTo>
                          <a:pt x="75" y="0"/>
                          <a:pt x="159" y="142"/>
                          <a:pt x="219" y="146"/>
                        </a:cubicBezTo>
                        <a:cubicBezTo>
                          <a:pt x="279" y="150"/>
                          <a:pt x="376" y="17"/>
                          <a:pt x="406" y="34"/>
                        </a:cubicBezTo>
                        <a:cubicBezTo>
                          <a:pt x="436" y="51"/>
                          <a:pt x="458" y="215"/>
                          <a:pt x="400" y="247"/>
                        </a:cubicBezTo>
                        <a:cubicBezTo>
                          <a:pt x="342" y="279"/>
                          <a:pt x="118" y="265"/>
                          <a:pt x="59" y="226"/>
                        </a:cubicBezTo>
                        <a:cubicBezTo>
                          <a:pt x="0" y="187"/>
                          <a:pt x="21" y="26"/>
                          <a:pt x="48" y="13"/>
                        </a:cubicBez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61" name="Freeform 31">
                    <a:extLst>
                      <a:ext uri="{FF2B5EF4-FFF2-40B4-BE49-F238E27FC236}">
                        <a16:creationId xmlns:a16="http://schemas.microsoft.com/office/drawing/2014/main" xmlns="" id="{BD555D31-D7D3-4C93-B1BE-444A2BA346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87" y="1275"/>
                    <a:ext cx="52" cy="117"/>
                  </a:xfrm>
                  <a:custGeom>
                    <a:avLst/>
                    <a:gdLst>
                      <a:gd name="T0" fmla="*/ 1 w 52"/>
                      <a:gd name="T1" fmla="*/ 117 h 117"/>
                      <a:gd name="T2" fmla="*/ 44 w 52"/>
                      <a:gd name="T3" fmla="*/ 53 h 117"/>
                      <a:gd name="T4" fmla="*/ 49 w 52"/>
                      <a:gd name="T5" fmla="*/ 0 h 117"/>
                      <a:gd name="T6" fmla="*/ 0 60000 65536"/>
                      <a:gd name="T7" fmla="*/ 0 60000 65536"/>
                      <a:gd name="T8" fmla="*/ 0 60000 65536"/>
                      <a:gd name="T9" fmla="*/ 0 w 52"/>
                      <a:gd name="T10" fmla="*/ 0 h 117"/>
                      <a:gd name="T11" fmla="*/ 52 w 52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2" h="117">
                        <a:moveTo>
                          <a:pt x="1" y="117"/>
                        </a:moveTo>
                        <a:cubicBezTo>
                          <a:pt x="6" y="67"/>
                          <a:pt x="0" y="62"/>
                          <a:pt x="44" y="53"/>
                        </a:cubicBezTo>
                        <a:cubicBezTo>
                          <a:pt x="52" y="25"/>
                          <a:pt x="49" y="42"/>
                          <a:pt x="49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62" name="Freeform 32">
                    <a:extLst>
                      <a:ext uri="{FF2B5EF4-FFF2-40B4-BE49-F238E27FC236}">
                        <a16:creationId xmlns:a16="http://schemas.microsoft.com/office/drawing/2014/main" xmlns="" id="{45AD5476-909F-4126-A954-88E213BC22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31" y="1024"/>
                    <a:ext cx="330" cy="251"/>
                  </a:xfrm>
                  <a:custGeom>
                    <a:avLst/>
                    <a:gdLst>
                      <a:gd name="T0" fmla="*/ 5 w 330"/>
                      <a:gd name="T1" fmla="*/ 251 h 251"/>
                      <a:gd name="T2" fmla="*/ 10 w 330"/>
                      <a:gd name="T3" fmla="*/ 197 h 251"/>
                      <a:gd name="T4" fmla="*/ 42 w 330"/>
                      <a:gd name="T5" fmla="*/ 187 h 251"/>
                      <a:gd name="T6" fmla="*/ 90 w 330"/>
                      <a:gd name="T7" fmla="*/ 208 h 251"/>
                      <a:gd name="T8" fmla="*/ 170 w 330"/>
                      <a:gd name="T9" fmla="*/ 80 h 251"/>
                      <a:gd name="T10" fmla="*/ 224 w 330"/>
                      <a:gd name="T11" fmla="*/ 101 h 251"/>
                      <a:gd name="T12" fmla="*/ 272 w 330"/>
                      <a:gd name="T13" fmla="*/ 155 h 251"/>
                      <a:gd name="T14" fmla="*/ 309 w 330"/>
                      <a:gd name="T15" fmla="*/ 149 h 251"/>
                      <a:gd name="T16" fmla="*/ 314 w 330"/>
                      <a:gd name="T17" fmla="*/ 133 h 251"/>
                      <a:gd name="T18" fmla="*/ 330 w 330"/>
                      <a:gd name="T19" fmla="*/ 59 h 251"/>
                      <a:gd name="T20" fmla="*/ 282 w 330"/>
                      <a:gd name="T21" fmla="*/ 21 h 251"/>
                      <a:gd name="T22" fmla="*/ 282 w 330"/>
                      <a:gd name="T23" fmla="*/ 0 h 2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30"/>
                      <a:gd name="T37" fmla="*/ 0 h 251"/>
                      <a:gd name="T38" fmla="*/ 330 w 330"/>
                      <a:gd name="T39" fmla="*/ 251 h 25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30" h="251">
                        <a:moveTo>
                          <a:pt x="5" y="251"/>
                        </a:moveTo>
                        <a:cubicBezTo>
                          <a:pt x="6" y="233"/>
                          <a:pt x="0" y="212"/>
                          <a:pt x="10" y="197"/>
                        </a:cubicBezTo>
                        <a:cubicBezTo>
                          <a:pt x="15" y="187"/>
                          <a:pt x="42" y="187"/>
                          <a:pt x="42" y="187"/>
                        </a:cubicBezTo>
                        <a:cubicBezTo>
                          <a:pt x="59" y="192"/>
                          <a:pt x="72" y="202"/>
                          <a:pt x="90" y="208"/>
                        </a:cubicBezTo>
                        <a:cubicBezTo>
                          <a:pt x="164" y="191"/>
                          <a:pt x="112" y="98"/>
                          <a:pt x="170" y="80"/>
                        </a:cubicBezTo>
                        <a:cubicBezTo>
                          <a:pt x="191" y="84"/>
                          <a:pt x="205" y="89"/>
                          <a:pt x="224" y="101"/>
                        </a:cubicBezTo>
                        <a:cubicBezTo>
                          <a:pt x="232" y="127"/>
                          <a:pt x="245" y="145"/>
                          <a:pt x="272" y="155"/>
                        </a:cubicBezTo>
                        <a:cubicBezTo>
                          <a:pt x="284" y="153"/>
                          <a:pt x="297" y="154"/>
                          <a:pt x="309" y="149"/>
                        </a:cubicBezTo>
                        <a:cubicBezTo>
                          <a:pt x="313" y="146"/>
                          <a:pt x="312" y="138"/>
                          <a:pt x="314" y="133"/>
                        </a:cubicBezTo>
                        <a:cubicBezTo>
                          <a:pt x="319" y="107"/>
                          <a:pt x="322" y="83"/>
                          <a:pt x="330" y="59"/>
                        </a:cubicBezTo>
                        <a:cubicBezTo>
                          <a:pt x="291" y="32"/>
                          <a:pt x="307" y="46"/>
                          <a:pt x="282" y="21"/>
                        </a:cubicBezTo>
                        <a:cubicBezTo>
                          <a:pt x="276" y="2"/>
                          <a:pt x="273" y="8"/>
                          <a:pt x="282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961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</p:grpSp>
            <p:grpSp>
              <p:nvGrpSpPr>
                <p:cNvPr id="39" name="Group 33">
                  <a:extLst>
                    <a:ext uri="{FF2B5EF4-FFF2-40B4-BE49-F238E27FC236}">
                      <a16:creationId xmlns:a16="http://schemas.microsoft.com/office/drawing/2014/main" xmlns="" id="{6997846D-6BF1-4463-BF92-2028928CE0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11615" y="1594417"/>
                  <a:ext cx="113567" cy="127685"/>
                  <a:chOff x="2718" y="1728"/>
                  <a:chExt cx="123" cy="115"/>
                </a:xfrm>
              </p:grpSpPr>
              <p:sp>
                <p:nvSpPr>
                  <p:cNvPr id="58" name="Oval 34">
                    <a:extLst>
                      <a:ext uri="{FF2B5EF4-FFF2-40B4-BE49-F238E27FC236}">
                        <a16:creationId xmlns:a16="http://schemas.microsoft.com/office/drawing/2014/main" xmlns="" id="{C04A2A1F-0786-4F68-87A1-E2822A09482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8" y="1728"/>
                    <a:ext cx="123" cy="115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9" name="Oval 35">
                    <a:extLst>
                      <a:ext uri="{FF2B5EF4-FFF2-40B4-BE49-F238E27FC236}">
                        <a16:creationId xmlns:a16="http://schemas.microsoft.com/office/drawing/2014/main" xmlns="" id="{19ABF24F-CF84-4D82-BEB3-4E116331461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8" y="1748"/>
                    <a:ext cx="82" cy="77"/>
                  </a:xfrm>
                  <a:prstGeom prst="ellipse">
                    <a:avLst/>
                  </a:prstGeom>
                  <a:solidFill>
                    <a:srgbClr val="7AA3F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40" name="Group 36">
                  <a:extLst>
                    <a:ext uri="{FF2B5EF4-FFF2-40B4-BE49-F238E27FC236}">
                      <a16:creationId xmlns:a16="http://schemas.microsoft.com/office/drawing/2014/main" xmlns="" id="{3660D4F5-BBD9-46C0-A599-002D84E3C7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1645" y="1698786"/>
                  <a:ext cx="113567" cy="127685"/>
                  <a:chOff x="2718" y="1728"/>
                  <a:chExt cx="123" cy="115"/>
                </a:xfrm>
              </p:grpSpPr>
              <p:sp>
                <p:nvSpPr>
                  <p:cNvPr id="56" name="Oval 37">
                    <a:extLst>
                      <a:ext uri="{FF2B5EF4-FFF2-40B4-BE49-F238E27FC236}">
                        <a16:creationId xmlns:a16="http://schemas.microsoft.com/office/drawing/2014/main" xmlns="" id="{10DBC036-8580-4F00-92DA-546E8A7FCE8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8" y="1728"/>
                    <a:ext cx="123" cy="115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7" name="Oval 38">
                    <a:extLst>
                      <a:ext uri="{FF2B5EF4-FFF2-40B4-BE49-F238E27FC236}">
                        <a16:creationId xmlns:a16="http://schemas.microsoft.com/office/drawing/2014/main" xmlns="" id="{B4164374-11D9-4B71-AD9F-BF9E3105E04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8" y="1748"/>
                    <a:ext cx="82" cy="77"/>
                  </a:xfrm>
                  <a:prstGeom prst="ellipse">
                    <a:avLst/>
                  </a:prstGeom>
                  <a:solidFill>
                    <a:srgbClr val="7AA3F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41" name="Group 39">
                  <a:extLst>
                    <a:ext uri="{FF2B5EF4-FFF2-40B4-BE49-F238E27FC236}">
                      <a16:creationId xmlns:a16="http://schemas.microsoft.com/office/drawing/2014/main" xmlns="" id="{A9AB7158-8B77-4621-9B81-38DD010E26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70141" y="1592196"/>
                  <a:ext cx="113567" cy="127685"/>
                  <a:chOff x="2718" y="1728"/>
                  <a:chExt cx="123" cy="115"/>
                </a:xfrm>
              </p:grpSpPr>
              <p:sp>
                <p:nvSpPr>
                  <p:cNvPr id="54" name="Oval 40">
                    <a:extLst>
                      <a:ext uri="{FF2B5EF4-FFF2-40B4-BE49-F238E27FC236}">
                        <a16:creationId xmlns:a16="http://schemas.microsoft.com/office/drawing/2014/main" xmlns="" id="{DFEFC06F-87CE-4C66-AADD-0B1E77C2581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8" y="1728"/>
                    <a:ext cx="123" cy="115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5" name="Oval 41">
                    <a:extLst>
                      <a:ext uri="{FF2B5EF4-FFF2-40B4-BE49-F238E27FC236}">
                        <a16:creationId xmlns:a16="http://schemas.microsoft.com/office/drawing/2014/main" xmlns="" id="{BD5110F7-00E8-4DFA-9BDB-DE16EB9248D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8" y="1748"/>
                    <a:ext cx="82" cy="77"/>
                  </a:xfrm>
                  <a:prstGeom prst="ellipse">
                    <a:avLst/>
                  </a:prstGeom>
                  <a:solidFill>
                    <a:srgbClr val="7AA3F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42" name="Group 42">
                  <a:extLst>
                    <a:ext uri="{FF2B5EF4-FFF2-40B4-BE49-F238E27FC236}">
                      <a16:creationId xmlns:a16="http://schemas.microsoft.com/office/drawing/2014/main" xmlns="" id="{7A53ABD9-36F9-4855-B930-48AC140C46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5257" y="1672138"/>
                  <a:ext cx="113567" cy="127685"/>
                  <a:chOff x="2718" y="1728"/>
                  <a:chExt cx="123" cy="115"/>
                </a:xfrm>
              </p:grpSpPr>
              <p:sp>
                <p:nvSpPr>
                  <p:cNvPr id="52" name="Oval 43">
                    <a:extLst>
                      <a:ext uri="{FF2B5EF4-FFF2-40B4-BE49-F238E27FC236}">
                        <a16:creationId xmlns:a16="http://schemas.microsoft.com/office/drawing/2014/main" xmlns="" id="{D4C5B0D2-CDD7-49DD-8F39-8361A14DED9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18" y="1728"/>
                    <a:ext cx="123" cy="115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3" name="Oval 44">
                    <a:extLst>
                      <a:ext uri="{FF2B5EF4-FFF2-40B4-BE49-F238E27FC236}">
                        <a16:creationId xmlns:a16="http://schemas.microsoft.com/office/drawing/2014/main" xmlns="" id="{F49672EF-670C-44EB-A4B4-9A13B2586D2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8" y="1748"/>
                    <a:ext cx="82" cy="77"/>
                  </a:xfrm>
                  <a:prstGeom prst="ellipse">
                    <a:avLst/>
                  </a:prstGeom>
                  <a:solidFill>
                    <a:srgbClr val="7AA3F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Lucida Bright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 altLang="fr-FR">
                      <a:solidFill>
                        <a:prstClr val="black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43" name="Group 45">
                  <a:extLst>
                    <a:ext uri="{FF2B5EF4-FFF2-40B4-BE49-F238E27FC236}">
                      <a16:creationId xmlns:a16="http://schemas.microsoft.com/office/drawing/2014/main" xmlns="" id="{10C95D18-AAB0-4C19-B253-145E104B5F2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257478" y="2785774"/>
                  <a:ext cx="73865" cy="142119"/>
                  <a:chOff x="3040" y="1024"/>
                  <a:chExt cx="458" cy="640"/>
                </a:xfrm>
              </p:grpSpPr>
              <p:sp>
                <p:nvSpPr>
                  <p:cNvPr id="49" name="Freeform 46">
                    <a:extLst>
                      <a:ext uri="{FF2B5EF4-FFF2-40B4-BE49-F238E27FC236}">
                        <a16:creationId xmlns:a16="http://schemas.microsoft.com/office/drawing/2014/main" xmlns="" id="{5D692DE9-8529-417C-A1E1-82E4BC2084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40" y="1385"/>
                    <a:ext cx="458" cy="279"/>
                  </a:xfrm>
                  <a:custGeom>
                    <a:avLst/>
                    <a:gdLst>
                      <a:gd name="T0" fmla="*/ 48 w 458"/>
                      <a:gd name="T1" fmla="*/ 13 h 279"/>
                      <a:gd name="T2" fmla="*/ 219 w 458"/>
                      <a:gd name="T3" fmla="*/ 146 h 279"/>
                      <a:gd name="T4" fmla="*/ 406 w 458"/>
                      <a:gd name="T5" fmla="*/ 34 h 279"/>
                      <a:gd name="T6" fmla="*/ 400 w 458"/>
                      <a:gd name="T7" fmla="*/ 247 h 279"/>
                      <a:gd name="T8" fmla="*/ 59 w 458"/>
                      <a:gd name="T9" fmla="*/ 226 h 279"/>
                      <a:gd name="T10" fmla="*/ 48 w 458"/>
                      <a:gd name="T11" fmla="*/ 13 h 27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58"/>
                      <a:gd name="T19" fmla="*/ 0 h 279"/>
                      <a:gd name="T20" fmla="*/ 458 w 458"/>
                      <a:gd name="T21" fmla="*/ 279 h 27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58" h="279">
                        <a:moveTo>
                          <a:pt x="48" y="13"/>
                        </a:moveTo>
                        <a:cubicBezTo>
                          <a:pt x="75" y="0"/>
                          <a:pt x="159" y="142"/>
                          <a:pt x="219" y="146"/>
                        </a:cubicBezTo>
                        <a:cubicBezTo>
                          <a:pt x="279" y="150"/>
                          <a:pt x="376" y="17"/>
                          <a:pt x="406" y="34"/>
                        </a:cubicBezTo>
                        <a:cubicBezTo>
                          <a:pt x="436" y="51"/>
                          <a:pt x="458" y="215"/>
                          <a:pt x="400" y="247"/>
                        </a:cubicBezTo>
                        <a:cubicBezTo>
                          <a:pt x="342" y="279"/>
                          <a:pt x="118" y="265"/>
                          <a:pt x="59" y="226"/>
                        </a:cubicBezTo>
                        <a:cubicBezTo>
                          <a:pt x="0" y="187"/>
                          <a:pt x="21" y="26"/>
                          <a:pt x="48" y="13"/>
                        </a:cubicBez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50" name="Freeform 47">
                    <a:extLst>
                      <a:ext uri="{FF2B5EF4-FFF2-40B4-BE49-F238E27FC236}">
                        <a16:creationId xmlns:a16="http://schemas.microsoft.com/office/drawing/2014/main" xmlns="" id="{C5BDEF32-B4CE-4A39-8569-47946F2D41F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87" y="1275"/>
                    <a:ext cx="52" cy="117"/>
                  </a:xfrm>
                  <a:custGeom>
                    <a:avLst/>
                    <a:gdLst>
                      <a:gd name="T0" fmla="*/ 1 w 52"/>
                      <a:gd name="T1" fmla="*/ 117 h 117"/>
                      <a:gd name="T2" fmla="*/ 44 w 52"/>
                      <a:gd name="T3" fmla="*/ 53 h 117"/>
                      <a:gd name="T4" fmla="*/ 49 w 52"/>
                      <a:gd name="T5" fmla="*/ 0 h 117"/>
                      <a:gd name="T6" fmla="*/ 0 60000 65536"/>
                      <a:gd name="T7" fmla="*/ 0 60000 65536"/>
                      <a:gd name="T8" fmla="*/ 0 60000 65536"/>
                      <a:gd name="T9" fmla="*/ 0 w 52"/>
                      <a:gd name="T10" fmla="*/ 0 h 117"/>
                      <a:gd name="T11" fmla="*/ 52 w 52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2" h="117">
                        <a:moveTo>
                          <a:pt x="1" y="117"/>
                        </a:moveTo>
                        <a:cubicBezTo>
                          <a:pt x="6" y="67"/>
                          <a:pt x="0" y="62"/>
                          <a:pt x="44" y="53"/>
                        </a:cubicBezTo>
                        <a:cubicBezTo>
                          <a:pt x="52" y="25"/>
                          <a:pt x="49" y="42"/>
                          <a:pt x="49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51" name="Freeform 48">
                    <a:extLst>
                      <a:ext uri="{FF2B5EF4-FFF2-40B4-BE49-F238E27FC236}">
                        <a16:creationId xmlns:a16="http://schemas.microsoft.com/office/drawing/2014/main" xmlns="" id="{6985366C-9599-4C0B-BD9A-FBD2A5DEB2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31" y="1024"/>
                    <a:ext cx="330" cy="251"/>
                  </a:xfrm>
                  <a:custGeom>
                    <a:avLst/>
                    <a:gdLst>
                      <a:gd name="T0" fmla="*/ 5 w 330"/>
                      <a:gd name="T1" fmla="*/ 251 h 251"/>
                      <a:gd name="T2" fmla="*/ 10 w 330"/>
                      <a:gd name="T3" fmla="*/ 197 h 251"/>
                      <a:gd name="T4" fmla="*/ 42 w 330"/>
                      <a:gd name="T5" fmla="*/ 187 h 251"/>
                      <a:gd name="T6" fmla="*/ 90 w 330"/>
                      <a:gd name="T7" fmla="*/ 208 h 251"/>
                      <a:gd name="T8" fmla="*/ 170 w 330"/>
                      <a:gd name="T9" fmla="*/ 80 h 251"/>
                      <a:gd name="T10" fmla="*/ 224 w 330"/>
                      <a:gd name="T11" fmla="*/ 101 h 251"/>
                      <a:gd name="T12" fmla="*/ 272 w 330"/>
                      <a:gd name="T13" fmla="*/ 155 h 251"/>
                      <a:gd name="T14" fmla="*/ 309 w 330"/>
                      <a:gd name="T15" fmla="*/ 149 h 251"/>
                      <a:gd name="T16" fmla="*/ 314 w 330"/>
                      <a:gd name="T17" fmla="*/ 133 h 251"/>
                      <a:gd name="T18" fmla="*/ 330 w 330"/>
                      <a:gd name="T19" fmla="*/ 59 h 251"/>
                      <a:gd name="T20" fmla="*/ 282 w 330"/>
                      <a:gd name="T21" fmla="*/ 21 h 251"/>
                      <a:gd name="T22" fmla="*/ 282 w 330"/>
                      <a:gd name="T23" fmla="*/ 0 h 2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30"/>
                      <a:gd name="T37" fmla="*/ 0 h 251"/>
                      <a:gd name="T38" fmla="*/ 330 w 330"/>
                      <a:gd name="T39" fmla="*/ 251 h 25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30" h="251">
                        <a:moveTo>
                          <a:pt x="5" y="251"/>
                        </a:moveTo>
                        <a:cubicBezTo>
                          <a:pt x="6" y="233"/>
                          <a:pt x="0" y="212"/>
                          <a:pt x="10" y="197"/>
                        </a:cubicBezTo>
                        <a:cubicBezTo>
                          <a:pt x="15" y="187"/>
                          <a:pt x="42" y="187"/>
                          <a:pt x="42" y="187"/>
                        </a:cubicBezTo>
                        <a:cubicBezTo>
                          <a:pt x="59" y="192"/>
                          <a:pt x="72" y="202"/>
                          <a:pt x="90" y="208"/>
                        </a:cubicBezTo>
                        <a:cubicBezTo>
                          <a:pt x="164" y="191"/>
                          <a:pt x="112" y="98"/>
                          <a:pt x="170" y="80"/>
                        </a:cubicBezTo>
                        <a:cubicBezTo>
                          <a:pt x="191" y="84"/>
                          <a:pt x="205" y="89"/>
                          <a:pt x="224" y="101"/>
                        </a:cubicBezTo>
                        <a:cubicBezTo>
                          <a:pt x="232" y="127"/>
                          <a:pt x="245" y="145"/>
                          <a:pt x="272" y="155"/>
                        </a:cubicBezTo>
                        <a:cubicBezTo>
                          <a:pt x="284" y="153"/>
                          <a:pt x="297" y="154"/>
                          <a:pt x="309" y="149"/>
                        </a:cubicBezTo>
                        <a:cubicBezTo>
                          <a:pt x="313" y="146"/>
                          <a:pt x="312" y="138"/>
                          <a:pt x="314" y="133"/>
                        </a:cubicBezTo>
                        <a:cubicBezTo>
                          <a:pt x="319" y="107"/>
                          <a:pt x="322" y="83"/>
                          <a:pt x="330" y="59"/>
                        </a:cubicBezTo>
                        <a:cubicBezTo>
                          <a:pt x="291" y="32"/>
                          <a:pt x="307" y="46"/>
                          <a:pt x="282" y="21"/>
                        </a:cubicBezTo>
                        <a:cubicBezTo>
                          <a:pt x="276" y="2"/>
                          <a:pt x="273" y="8"/>
                          <a:pt x="282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961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</p:grpSp>
            <p:grpSp>
              <p:nvGrpSpPr>
                <p:cNvPr id="44" name="Group 49">
                  <a:extLst>
                    <a:ext uri="{FF2B5EF4-FFF2-40B4-BE49-F238E27FC236}">
                      <a16:creationId xmlns:a16="http://schemas.microsoft.com/office/drawing/2014/main" xmlns="" id="{A4E4975F-12CA-4E07-89E7-288416FB0FC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flipH="1">
                  <a:off x="1535394" y="2762457"/>
                  <a:ext cx="73865" cy="142119"/>
                  <a:chOff x="3040" y="1024"/>
                  <a:chExt cx="458" cy="640"/>
                </a:xfrm>
              </p:grpSpPr>
              <p:sp>
                <p:nvSpPr>
                  <p:cNvPr id="46" name="Freeform 50">
                    <a:extLst>
                      <a:ext uri="{FF2B5EF4-FFF2-40B4-BE49-F238E27FC236}">
                        <a16:creationId xmlns:a16="http://schemas.microsoft.com/office/drawing/2014/main" xmlns="" id="{84FD1EA1-B516-46D1-9A7C-93EEF410A8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40" y="1385"/>
                    <a:ext cx="458" cy="279"/>
                  </a:xfrm>
                  <a:custGeom>
                    <a:avLst/>
                    <a:gdLst>
                      <a:gd name="T0" fmla="*/ 48 w 458"/>
                      <a:gd name="T1" fmla="*/ 13 h 279"/>
                      <a:gd name="T2" fmla="*/ 219 w 458"/>
                      <a:gd name="T3" fmla="*/ 146 h 279"/>
                      <a:gd name="T4" fmla="*/ 406 w 458"/>
                      <a:gd name="T5" fmla="*/ 34 h 279"/>
                      <a:gd name="T6" fmla="*/ 400 w 458"/>
                      <a:gd name="T7" fmla="*/ 247 h 279"/>
                      <a:gd name="T8" fmla="*/ 59 w 458"/>
                      <a:gd name="T9" fmla="*/ 226 h 279"/>
                      <a:gd name="T10" fmla="*/ 48 w 458"/>
                      <a:gd name="T11" fmla="*/ 13 h 27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58"/>
                      <a:gd name="T19" fmla="*/ 0 h 279"/>
                      <a:gd name="T20" fmla="*/ 458 w 458"/>
                      <a:gd name="T21" fmla="*/ 279 h 27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58" h="279">
                        <a:moveTo>
                          <a:pt x="48" y="13"/>
                        </a:moveTo>
                        <a:cubicBezTo>
                          <a:pt x="75" y="0"/>
                          <a:pt x="159" y="142"/>
                          <a:pt x="219" y="146"/>
                        </a:cubicBezTo>
                        <a:cubicBezTo>
                          <a:pt x="279" y="150"/>
                          <a:pt x="376" y="17"/>
                          <a:pt x="406" y="34"/>
                        </a:cubicBezTo>
                        <a:cubicBezTo>
                          <a:pt x="436" y="51"/>
                          <a:pt x="458" y="215"/>
                          <a:pt x="400" y="247"/>
                        </a:cubicBezTo>
                        <a:cubicBezTo>
                          <a:pt x="342" y="279"/>
                          <a:pt x="118" y="265"/>
                          <a:pt x="59" y="226"/>
                        </a:cubicBezTo>
                        <a:cubicBezTo>
                          <a:pt x="0" y="187"/>
                          <a:pt x="21" y="26"/>
                          <a:pt x="48" y="13"/>
                        </a:cubicBezTo>
                        <a:close/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47" name="Freeform 51">
                    <a:extLst>
                      <a:ext uri="{FF2B5EF4-FFF2-40B4-BE49-F238E27FC236}">
                        <a16:creationId xmlns:a16="http://schemas.microsoft.com/office/drawing/2014/main" xmlns="" id="{06E276BF-A1FE-4D1C-8824-0B8795F8A8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87" y="1275"/>
                    <a:ext cx="52" cy="117"/>
                  </a:xfrm>
                  <a:custGeom>
                    <a:avLst/>
                    <a:gdLst>
                      <a:gd name="T0" fmla="*/ 1 w 52"/>
                      <a:gd name="T1" fmla="*/ 117 h 117"/>
                      <a:gd name="T2" fmla="*/ 44 w 52"/>
                      <a:gd name="T3" fmla="*/ 53 h 117"/>
                      <a:gd name="T4" fmla="*/ 49 w 52"/>
                      <a:gd name="T5" fmla="*/ 0 h 117"/>
                      <a:gd name="T6" fmla="*/ 0 60000 65536"/>
                      <a:gd name="T7" fmla="*/ 0 60000 65536"/>
                      <a:gd name="T8" fmla="*/ 0 60000 65536"/>
                      <a:gd name="T9" fmla="*/ 0 w 52"/>
                      <a:gd name="T10" fmla="*/ 0 h 117"/>
                      <a:gd name="T11" fmla="*/ 52 w 52"/>
                      <a:gd name="T12" fmla="*/ 117 h 11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2" h="117">
                        <a:moveTo>
                          <a:pt x="1" y="117"/>
                        </a:moveTo>
                        <a:cubicBezTo>
                          <a:pt x="6" y="67"/>
                          <a:pt x="0" y="62"/>
                          <a:pt x="44" y="53"/>
                        </a:cubicBezTo>
                        <a:cubicBezTo>
                          <a:pt x="52" y="25"/>
                          <a:pt x="49" y="42"/>
                          <a:pt x="49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  <p:sp>
                <p:nvSpPr>
                  <p:cNvPr id="48" name="Freeform 52">
                    <a:extLst>
                      <a:ext uri="{FF2B5EF4-FFF2-40B4-BE49-F238E27FC236}">
                        <a16:creationId xmlns:a16="http://schemas.microsoft.com/office/drawing/2014/main" xmlns="" id="{8F52A83A-2556-414B-B66F-CA4922DCD2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31" y="1024"/>
                    <a:ext cx="330" cy="251"/>
                  </a:xfrm>
                  <a:custGeom>
                    <a:avLst/>
                    <a:gdLst>
                      <a:gd name="T0" fmla="*/ 5 w 330"/>
                      <a:gd name="T1" fmla="*/ 251 h 251"/>
                      <a:gd name="T2" fmla="*/ 10 w 330"/>
                      <a:gd name="T3" fmla="*/ 197 h 251"/>
                      <a:gd name="T4" fmla="*/ 42 w 330"/>
                      <a:gd name="T5" fmla="*/ 187 h 251"/>
                      <a:gd name="T6" fmla="*/ 90 w 330"/>
                      <a:gd name="T7" fmla="*/ 208 h 251"/>
                      <a:gd name="T8" fmla="*/ 170 w 330"/>
                      <a:gd name="T9" fmla="*/ 80 h 251"/>
                      <a:gd name="T10" fmla="*/ 224 w 330"/>
                      <a:gd name="T11" fmla="*/ 101 h 251"/>
                      <a:gd name="T12" fmla="*/ 272 w 330"/>
                      <a:gd name="T13" fmla="*/ 155 h 251"/>
                      <a:gd name="T14" fmla="*/ 309 w 330"/>
                      <a:gd name="T15" fmla="*/ 149 h 251"/>
                      <a:gd name="T16" fmla="*/ 314 w 330"/>
                      <a:gd name="T17" fmla="*/ 133 h 251"/>
                      <a:gd name="T18" fmla="*/ 330 w 330"/>
                      <a:gd name="T19" fmla="*/ 59 h 251"/>
                      <a:gd name="T20" fmla="*/ 282 w 330"/>
                      <a:gd name="T21" fmla="*/ 21 h 251"/>
                      <a:gd name="T22" fmla="*/ 282 w 330"/>
                      <a:gd name="T23" fmla="*/ 0 h 25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30"/>
                      <a:gd name="T37" fmla="*/ 0 h 251"/>
                      <a:gd name="T38" fmla="*/ 330 w 330"/>
                      <a:gd name="T39" fmla="*/ 251 h 25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30" h="251">
                        <a:moveTo>
                          <a:pt x="5" y="251"/>
                        </a:moveTo>
                        <a:cubicBezTo>
                          <a:pt x="6" y="233"/>
                          <a:pt x="0" y="212"/>
                          <a:pt x="10" y="197"/>
                        </a:cubicBezTo>
                        <a:cubicBezTo>
                          <a:pt x="15" y="187"/>
                          <a:pt x="42" y="187"/>
                          <a:pt x="42" y="187"/>
                        </a:cubicBezTo>
                        <a:cubicBezTo>
                          <a:pt x="59" y="192"/>
                          <a:pt x="72" y="202"/>
                          <a:pt x="90" y="208"/>
                        </a:cubicBezTo>
                        <a:cubicBezTo>
                          <a:pt x="164" y="191"/>
                          <a:pt x="112" y="98"/>
                          <a:pt x="170" y="80"/>
                        </a:cubicBezTo>
                        <a:cubicBezTo>
                          <a:pt x="191" y="84"/>
                          <a:pt x="205" y="89"/>
                          <a:pt x="224" y="101"/>
                        </a:cubicBezTo>
                        <a:cubicBezTo>
                          <a:pt x="232" y="127"/>
                          <a:pt x="245" y="145"/>
                          <a:pt x="272" y="155"/>
                        </a:cubicBezTo>
                        <a:cubicBezTo>
                          <a:pt x="284" y="153"/>
                          <a:pt x="297" y="154"/>
                          <a:pt x="309" y="149"/>
                        </a:cubicBezTo>
                        <a:cubicBezTo>
                          <a:pt x="313" y="146"/>
                          <a:pt x="312" y="138"/>
                          <a:pt x="314" y="133"/>
                        </a:cubicBezTo>
                        <a:cubicBezTo>
                          <a:pt x="319" y="107"/>
                          <a:pt x="322" y="83"/>
                          <a:pt x="330" y="59"/>
                        </a:cubicBezTo>
                        <a:cubicBezTo>
                          <a:pt x="291" y="32"/>
                          <a:pt x="307" y="46"/>
                          <a:pt x="282" y="21"/>
                        </a:cubicBezTo>
                        <a:cubicBezTo>
                          <a:pt x="276" y="2"/>
                          <a:pt x="273" y="8"/>
                          <a:pt x="282" y="0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961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BE">
                      <a:solidFill>
                        <a:prstClr val="black"/>
                      </a:solidFill>
                      <a:latin typeface="Lucida Bright" pitchFamily="18" charset="0"/>
                    </a:endParaRPr>
                  </a:p>
                </p:txBody>
              </p:sp>
            </p:grpSp>
            <p:sp>
              <p:nvSpPr>
                <p:cNvPr id="45" name="Rectangle 56">
                  <a:extLst>
                    <a:ext uri="{FF2B5EF4-FFF2-40B4-BE49-F238E27FC236}">
                      <a16:creationId xmlns:a16="http://schemas.microsoft.com/office/drawing/2014/main" xmlns="" id="{F4A72178-204E-4DAC-802C-4568E8D03F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4871" y="3362022"/>
                  <a:ext cx="1469622" cy="3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BE" altLang="fr-FR" sz="1000" dirty="0">
                      <a:solidFill>
                        <a:prstClr val="black"/>
                      </a:solidFill>
                      <a:latin typeface="Comic Sans MS" panose="030F0702030302020204" pitchFamily="66" charset="0"/>
                    </a:rPr>
                    <a:t>[bioactive mol] </a:t>
                  </a:r>
                  <a:endParaRPr lang="fr-FR" altLang="fr-FR" sz="1000" dirty="0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22" name="Rectangle 56">
                <a:extLst>
                  <a:ext uri="{FF2B5EF4-FFF2-40B4-BE49-F238E27FC236}">
                    <a16:creationId xmlns:a16="http://schemas.microsoft.com/office/drawing/2014/main" xmlns="" id="{0155EA06-CEFA-4FC8-AD8D-55EA1FD10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7861" y="4573307"/>
                <a:ext cx="563849" cy="181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altLang="fr-FR" sz="10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[liposomes] </a:t>
                </a:r>
                <a:endParaRPr lang="fr-FR" altLang="fr-FR" sz="10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96499B2C-012B-4BA8-88AE-4B5A1687DCFD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1679885" y="4053978"/>
              <a:ext cx="915052" cy="814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7728482" y="3299347"/>
            <a:ext cx="2306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PLPC/</a:t>
            </a:r>
            <a:r>
              <a:rPr lang="fr-BE" sz="1400" dirty="0" err="1" smtClean="0"/>
              <a:t>sito</a:t>
            </a:r>
            <a:r>
              <a:rPr lang="fr-BE" sz="1400" dirty="0" smtClean="0"/>
              <a:t> liposomes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78191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B2CE85D-E158-4FC0-861B-27D7B9E9A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880" y="787782"/>
            <a:ext cx="10897969" cy="934065"/>
          </a:xfrm>
        </p:spPr>
        <p:txBody>
          <a:bodyPr>
            <a:normAutofit/>
          </a:bodyPr>
          <a:lstStyle/>
          <a:p>
            <a:r>
              <a:rPr lang="fr-BE" sz="2500" dirty="0" err="1"/>
              <a:t>CitA</a:t>
            </a:r>
            <a:r>
              <a:rPr lang="fr-BE" sz="2500" dirty="0"/>
              <a:t> et </a:t>
            </a:r>
            <a:r>
              <a:rPr lang="fr-BE" sz="2500" dirty="0" err="1"/>
              <a:t>CitO</a:t>
            </a:r>
            <a:r>
              <a:rPr lang="fr-BE" sz="2500" dirty="0"/>
              <a:t> </a:t>
            </a:r>
            <a:r>
              <a:rPr lang="fr-BE" sz="2500" dirty="0" err="1" smtClean="0"/>
              <a:t>interact</a:t>
            </a:r>
            <a:r>
              <a:rPr lang="fr-BE" sz="2500" dirty="0" smtClean="0"/>
              <a:t> </a:t>
            </a:r>
            <a:r>
              <a:rPr lang="fr-BE" sz="2500" dirty="0" err="1" smtClean="0"/>
              <a:t>with</a:t>
            </a:r>
            <a:r>
              <a:rPr lang="fr-BE" sz="2500" dirty="0" smtClean="0"/>
              <a:t> the membrane but not CIN</a:t>
            </a:r>
            <a:endParaRPr lang="fr-BE" sz="25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0F38E8B-E526-4027-8E45-CC26D771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12</a:t>
            </a:fld>
            <a:endParaRPr lang="fr-BE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xmlns="" id="{00000000-0008-0000-01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765061"/>
              </p:ext>
            </p:extLst>
          </p:nvPr>
        </p:nvGraphicFramePr>
        <p:xfrm>
          <a:off x="3195002" y="1957251"/>
          <a:ext cx="5792477" cy="4006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66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B2CE85D-E158-4FC0-861B-27D7B9E9A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67" y="4557214"/>
            <a:ext cx="10750485" cy="1535020"/>
          </a:xfrm>
        </p:spPr>
        <p:txBody>
          <a:bodyPr>
            <a:normAutofit/>
          </a:bodyPr>
          <a:lstStyle/>
          <a:p>
            <a:r>
              <a:rPr lang="fr-BE" sz="2500" dirty="0" smtClean="0">
                <a:solidFill>
                  <a:schemeClr val="tx1"/>
                </a:solidFill>
              </a:rPr>
              <a:t>K for PLPC/</a:t>
            </a:r>
            <a:r>
              <a:rPr lang="fr-BE" sz="2500" dirty="0" err="1" smtClean="0">
                <a:solidFill>
                  <a:schemeClr val="tx1"/>
                </a:solidFill>
              </a:rPr>
              <a:t>sito</a:t>
            </a:r>
            <a:r>
              <a:rPr lang="fr-BE" sz="2500" dirty="0" smtClean="0">
                <a:solidFill>
                  <a:schemeClr val="tx1"/>
                </a:solidFill>
              </a:rPr>
              <a:t> liposomes </a:t>
            </a:r>
            <a:r>
              <a:rPr lang="fr-BE" sz="2500" dirty="0" err="1" smtClean="0">
                <a:solidFill>
                  <a:schemeClr val="tx1"/>
                </a:solidFill>
              </a:rPr>
              <a:t>similar</a:t>
            </a:r>
            <a:r>
              <a:rPr lang="fr-BE" sz="2500" dirty="0" smtClean="0">
                <a:solidFill>
                  <a:schemeClr val="tx1"/>
                </a:solidFill>
              </a:rPr>
              <a:t> for </a:t>
            </a:r>
            <a:r>
              <a:rPr lang="fr-BE" sz="2500" dirty="0" err="1" smtClean="0">
                <a:solidFill>
                  <a:schemeClr val="tx1"/>
                </a:solidFill>
              </a:rPr>
              <a:t>CitA</a:t>
            </a:r>
            <a:r>
              <a:rPr lang="fr-BE" sz="2500" dirty="0" smtClean="0">
                <a:solidFill>
                  <a:schemeClr val="tx1"/>
                </a:solidFill>
              </a:rPr>
              <a:t> and </a:t>
            </a:r>
            <a:r>
              <a:rPr lang="fr-BE" sz="2500" dirty="0" err="1" smtClean="0">
                <a:solidFill>
                  <a:schemeClr val="tx1"/>
                </a:solidFill>
              </a:rPr>
              <a:t>CitO</a:t>
            </a:r>
            <a:endParaRPr lang="fr-BE" sz="2500" dirty="0">
              <a:solidFill>
                <a:schemeClr val="tx1"/>
              </a:solidFill>
            </a:endParaRPr>
          </a:p>
          <a:p>
            <a:r>
              <a:rPr lang="fr-BE" sz="2500" dirty="0" smtClean="0">
                <a:solidFill>
                  <a:schemeClr val="tx1"/>
                </a:solidFill>
              </a:rPr>
              <a:t>Interaction </a:t>
            </a:r>
            <a:r>
              <a:rPr lang="fr-BE" sz="2500" dirty="0" err="1" smtClean="0">
                <a:solidFill>
                  <a:schemeClr val="tx1"/>
                </a:solidFill>
              </a:rPr>
              <a:t>is</a:t>
            </a:r>
            <a:r>
              <a:rPr lang="fr-BE" sz="2500" dirty="0" smtClean="0">
                <a:solidFill>
                  <a:schemeClr val="tx1"/>
                </a:solidFill>
              </a:rPr>
              <a:t> </a:t>
            </a:r>
            <a:r>
              <a:rPr lang="fr-BE" sz="2500" dirty="0" err="1" smtClean="0">
                <a:solidFill>
                  <a:schemeClr val="tx1"/>
                </a:solidFill>
              </a:rPr>
              <a:t>entropy</a:t>
            </a:r>
            <a:r>
              <a:rPr lang="fr-BE" sz="2500" dirty="0" smtClean="0">
                <a:solidFill>
                  <a:schemeClr val="tx1"/>
                </a:solidFill>
              </a:rPr>
              <a:t> </a:t>
            </a:r>
            <a:r>
              <a:rPr lang="fr-BE" sz="2500" dirty="0" err="1" smtClean="0">
                <a:solidFill>
                  <a:schemeClr val="tx1"/>
                </a:solidFill>
              </a:rPr>
              <a:t>driven</a:t>
            </a:r>
            <a:r>
              <a:rPr lang="fr-BE" sz="2500" dirty="0" smtClean="0">
                <a:solidFill>
                  <a:schemeClr val="tx1"/>
                </a:solidFill>
              </a:rPr>
              <a:t> (</a:t>
            </a:r>
            <a:r>
              <a:rPr lang="fr-BE" sz="2500" dirty="0" err="1" smtClean="0">
                <a:solidFill>
                  <a:schemeClr val="tx1"/>
                </a:solidFill>
              </a:rPr>
              <a:t>hydrophobic</a:t>
            </a:r>
            <a:r>
              <a:rPr lang="fr-BE" sz="2500" dirty="0" smtClean="0">
                <a:solidFill>
                  <a:schemeClr val="tx1"/>
                </a:solidFill>
              </a:rPr>
              <a:t>)</a:t>
            </a:r>
            <a:endParaRPr lang="fr-BE" sz="2500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0F38E8B-E526-4027-8E45-CC26D771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13</a:t>
            </a:fld>
            <a:endParaRPr lang="fr-BE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C921A8DF-D65C-47B9-8D4C-6799DEA43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74925"/>
              </p:ext>
            </p:extLst>
          </p:nvPr>
        </p:nvGraphicFramePr>
        <p:xfrm>
          <a:off x="921695" y="1538996"/>
          <a:ext cx="10317866" cy="2039005"/>
        </p:xfrm>
        <a:graphic>
          <a:graphicData uri="http://schemas.openxmlformats.org/drawingml/2006/table">
            <a:tbl>
              <a:tblPr firstRow="1" firstCol="1" bandRow="1"/>
              <a:tblGrid>
                <a:gridCol w="2222809">
                  <a:extLst>
                    <a:ext uri="{9D8B030D-6E8A-4147-A177-3AD203B41FA5}">
                      <a16:colId xmlns:a16="http://schemas.microsoft.com/office/drawing/2014/main" xmlns="" val="1182925302"/>
                    </a:ext>
                  </a:extLst>
                </a:gridCol>
                <a:gridCol w="1428869">
                  <a:extLst>
                    <a:ext uri="{9D8B030D-6E8A-4147-A177-3AD203B41FA5}">
                      <a16:colId xmlns:a16="http://schemas.microsoft.com/office/drawing/2014/main" xmlns="" val="3195131052"/>
                    </a:ext>
                  </a:extLst>
                </a:gridCol>
                <a:gridCol w="2221690">
                  <a:extLst>
                    <a:ext uri="{9D8B030D-6E8A-4147-A177-3AD203B41FA5}">
                      <a16:colId xmlns:a16="http://schemas.microsoft.com/office/drawing/2014/main" xmlns="" val="3713280910"/>
                    </a:ext>
                  </a:extLst>
                </a:gridCol>
                <a:gridCol w="2244086">
                  <a:extLst>
                    <a:ext uri="{9D8B030D-6E8A-4147-A177-3AD203B41FA5}">
                      <a16:colId xmlns:a16="http://schemas.microsoft.com/office/drawing/2014/main" xmlns="" val="1339516309"/>
                    </a:ext>
                  </a:extLst>
                </a:gridCol>
                <a:gridCol w="2200412">
                  <a:extLst>
                    <a:ext uri="{9D8B030D-6E8A-4147-A177-3AD203B41FA5}">
                      <a16:colId xmlns:a16="http://schemas.microsoft.com/office/drawing/2014/main" xmlns="" val="3730941333"/>
                    </a:ext>
                  </a:extLst>
                </a:gridCol>
              </a:tblGrid>
              <a:tr h="68176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compound</a:t>
                      </a:r>
                      <a:endParaRPr lang="fr-BE" sz="18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 (mM</a:t>
                      </a:r>
                      <a:r>
                        <a:rPr lang="en-GB" sz="1800" b="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GB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b="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∆H</a:t>
                      </a:r>
                      <a:r>
                        <a:rPr lang="en-GB" sz="180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ja-JP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</a:t>
                      </a:r>
                    </a:p>
                    <a:p>
                      <a:pPr marL="17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(kj.mol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T∆S</a:t>
                      </a:r>
                      <a:r>
                        <a:rPr lang="fr-BE" sz="180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fr-BE" sz="180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ja-JP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fr-BE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(kj.mol</a:t>
                      </a:r>
                      <a:r>
                        <a:rPr lang="fr-BE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fr-BE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∆G</a:t>
                      </a:r>
                      <a:r>
                        <a:rPr lang="en-GB" sz="180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 </a:t>
                      </a:r>
                      <a:r>
                        <a:rPr lang="ja-JP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→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(kj.mol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688104"/>
                  </a:ext>
                </a:extLst>
              </a:tr>
              <a:tr h="67862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Citronellal</a:t>
                      </a:r>
                      <a:endParaRPr lang="fr-BE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0.0307 ±0.004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5.13 ±0.64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21.62 ±0.34</a:t>
                      </a:r>
                      <a:endParaRPr lang="fr-BE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-16.53 ±0.93</a:t>
                      </a:r>
                      <a:endParaRPr lang="fr-BE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1180558"/>
                  </a:ext>
                </a:extLst>
              </a:tr>
              <a:tr h="67862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Citronellol</a:t>
                      </a:r>
                      <a:endParaRPr lang="fr-BE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95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0.0147 ±0.006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5.05 ±0.52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23.28 ±0.50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-18.47 ±0.46</a:t>
                      </a:r>
                      <a:endParaRPr lang="fr-BE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1459666"/>
                  </a:ext>
                </a:extLst>
              </a:tr>
            </a:tbl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 flipH="1" flipV="1">
            <a:off x="3715265" y="3657600"/>
            <a:ext cx="321276" cy="963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774724" y="3311611"/>
            <a:ext cx="1754660" cy="18699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5D5720B-F3CC-49F3-8459-AED134F8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14</a:t>
            </a:fld>
            <a:endParaRPr lang="fr-BE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xmlns="" id="{49BC58D1-7900-4AEF-B1DF-5BF3B87BA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902713"/>
              </p:ext>
            </p:extLst>
          </p:nvPr>
        </p:nvGraphicFramePr>
        <p:xfrm>
          <a:off x="6502582" y="2313359"/>
          <a:ext cx="4008899" cy="271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B8371B5-FF8C-4EA3-AA2D-84BE2BD4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2062" t="39502" r="2784" b="2795"/>
          <a:stretch/>
        </p:blipFill>
        <p:spPr bwMode="auto">
          <a:xfrm>
            <a:off x="1397098" y="2527058"/>
            <a:ext cx="4468242" cy="22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071721" y="647178"/>
            <a:ext cx="537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Fluorescence </a:t>
            </a:r>
            <a:r>
              <a:rPr lang="fr-BE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assays</a:t>
            </a:r>
            <a:endParaRPr lang="fr-B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9B2CE85D-E158-4FC0-861B-27D7B9E9A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7761" y="5522645"/>
            <a:ext cx="6646540" cy="934065"/>
          </a:xfrm>
        </p:spPr>
        <p:txBody>
          <a:bodyPr>
            <a:normAutofit/>
          </a:bodyPr>
          <a:lstStyle/>
          <a:p>
            <a:r>
              <a:rPr lang="fr-BE" sz="2500" dirty="0" smtClean="0"/>
              <a:t>No </a:t>
            </a:r>
            <a:r>
              <a:rPr lang="fr-BE" sz="2500" dirty="0" err="1" smtClean="0"/>
              <a:t>permeabilization</a:t>
            </a:r>
            <a:r>
              <a:rPr lang="fr-BE" sz="2500" dirty="0" smtClean="0"/>
              <a:t> of the membrane</a:t>
            </a:r>
            <a:endParaRPr lang="fr-BE" sz="2500" dirty="0"/>
          </a:p>
        </p:txBody>
      </p:sp>
    </p:spTree>
    <p:extLst>
      <p:ext uri="{BB962C8B-B14F-4D97-AF65-F5344CB8AC3E}">
        <p14:creationId xmlns:p14="http://schemas.microsoft.com/office/powerpoint/2010/main" val="40956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51BAF54-D262-4171-AA1C-901E5264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15</a:t>
            </a:fld>
            <a:endParaRPr lang="fr-BE" dirty="0"/>
          </a:p>
        </p:txBody>
      </p:sp>
      <p:grpSp>
        <p:nvGrpSpPr>
          <p:cNvPr id="31" name="Groupe 30"/>
          <p:cNvGrpSpPr/>
          <p:nvPr/>
        </p:nvGrpSpPr>
        <p:grpSpPr>
          <a:xfrm>
            <a:off x="9174848" y="3094483"/>
            <a:ext cx="1617240" cy="2467233"/>
            <a:chOff x="8754198" y="2087896"/>
            <a:chExt cx="2066925" cy="350971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DFCFA5C6-6921-440B-856A-FC2CFCC6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4198" y="3187786"/>
              <a:ext cx="2066925" cy="2409825"/>
            </a:xfrm>
            <a:prstGeom prst="rect">
              <a:avLst/>
            </a:prstGeom>
          </p:spPr>
        </p:pic>
        <p:pic>
          <p:nvPicPr>
            <p:cNvPr id="10" name="Image 9" descr="Image result for cinnamaldehyde">
              <a:extLst>
                <a:ext uri="{FF2B5EF4-FFF2-40B4-BE49-F238E27FC236}">
                  <a16:creationId xmlns:a16="http://schemas.microsoft.com/office/drawing/2014/main" xmlns="" id="{63B2CFF1-1623-4F70-A571-9187481A11A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190" y="2087896"/>
              <a:ext cx="1142940" cy="68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xmlns="" id="{EF36D03A-5DC4-43EC-948B-CEE612444CE6}"/>
                </a:ext>
              </a:extLst>
            </p:cNvPr>
            <p:cNvSpPr/>
            <p:nvPr/>
          </p:nvSpPr>
          <p:spPr>
            <a:xfrm>
              <a:off x="9646647" y="2749088"/>
              <a:ext cx="287533" cy="3521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570683" y="231848"/>
            <a:ext cx="9251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fr-B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membrane </a:t>
            </a:r>
            <a:r>
              <a:rPr lang="fr-B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EO components </a:t>
            </a:r>
            <a:r>
              <a:rPr lang="fr-B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B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herbicidal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</a:t>
            </a:r>
            <a:r>
              <a:rPr lang="fr-B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fr-B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1812" y="1871003"/>
            <a:ext cx="5770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CitO</a:t>
            </a:r>
            <a:r>
              <a:rPr lang="fr-BE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fr-BE" sz="2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</a:t>
            </a:r>
            <a:endParaRPr lang="fr-BE" sz="24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BE" dirty="0" smtClean="0">
                <a:solidFill>
                  <a:schemeClr val="accent3"/>
                </a:solidFill>
              </a:rPr>
              <a:t>no membrane </a:t>
            </a:r>
            <a:r>
              <a:rPr lang="fr-BE" dirty="0" err="1" smtClean="0">
                <a:solidFill>
                  <a:schemeClr val="accent3"/>
                </a:solidFill>
              </a:rPr>
              <a:t>permeabilization</a:t>
            </a:r>
            <a:r>
              <a:rPr lang="fr-BE" dirty="0" smtClean="0">
                <a:solidFill>
                  <a:schemeClr val="accent3"/>
                </a:solidFill>
              </a:rPr>
              <a:t>/</a:t>
            </a:r>
            <a:r>
              <a:rPr lang="fr-BE" dirty="0" err="1" smtClean="0">
                <a:solidFill>
                  <a:schemeClr val="accent3"/>
                </a:solidFill>
              </a:rPr>
              <a:t>effects</a:t>
            </a:r>
            <a:r>
              <a:rPr lang="fr-BE" dirty="0" smtClean="0">
                <a:solidFill>
                  <a:schemeClr val="accent3"/>
                </a:solidFill>
              </a:rPr>
              <a:t> of </a:t>
            </a:r>
            <a:r>
              <a:rPr lang="fr-BE" dirty="0" err="1" smtClean="0">
                <a:solidFill>
                  <a:schemeClr val="accent3"/>
                </a:solidFill>
              </a:rPr>
              <a:t>sterol</a:t>
            </a:r>
            <a:r>
              <a:rPr lang="fr-BE" dirty="0" smtClean="0">
                <a:solidFill>
                  <a:schemeClr val="accent3"/>
                </a:solidFill>
              </a:rPr>
              <a:t>:</a:t>
            </a:r>
          </a:p>
          <a:p>
            <a:pPr algn="ctr"/>
            <a:r>
              <a:rPr lang="fr-BE" dirty="0" err="1" smtClean="0">
                <a:solidFill>
                  <a:schemeClr val="accent3"/>
                </a:solidFill>
              </a:rPr>
              <a:t>Metabolism</a:t>
            </a:r>
            <a:r>
              <a:rPr lang="fr-BE" dirty="0" smtClean="0">
                <a:solidFill>
                  <a:schemeClr val="accent3"/>
                </a:solidFill>
              </a:rPr>
              <a:t> perturbation via interaction </a:t>
            </a:r>
            <a:r>
              <a:rPr lang="fr-BE" dirty="0" err="1" smtClean="0">
                <a:solidFill>
                  <a:schemeClr val="accent3"/>
                </a:solidFill>
              </a:rPr>
              <a:t>with</a:t>
            </a:r>
            <a:r>
              <a:rPr lang="fr-BE" dirty="0" smtClean="0">
                <a:solidFill>
                  <a:schemeClr val="accent3"/>
                </a:solidFill>
              </a:rPr>
              <a:t> </a:t>
            </a:r>
            <a:r>
              <a:rPr lang="fr-BE" dirty="0" err="1" smtClean="0">
                <a:solidFill>
                  <a:schemeClr val="accent3"/>
                </a:solidFill>
              </a:rPr>
              <a:t>lipid</a:t>
            </a:r>
            <a:r>
              <a:rPr lang="fr-BE" dirty="0" smtClean="0">
                <a:solidFill>
                  <a:schemeClr val="accent3"/>
                </a:solidFill>
              </a:rPr>
              <a:t> </a:t>
            </a:r>
            <a:r>
              <a:rPr lang="fr-BE" dirty="0" err="1" smtClean="0">
                <a:solidFill>
                  <a:schemeClr val="accent3"/>
                </a:solidFill>
              </a:rPr>
              <a:t>domains</a:t>
            </a:r>
            <a:r>
              <a:rPr lang="fr-BE" dirty="0">
                <a:solidFill>
                  <a:schemeClr val="accent3"/>
                </a:solidFill>
              </a:rPr>
              <a:t> </a:t>
            </a:r>
            <a:r>
              <a:rPr lang="fr-BE" dirty="0" smtClean="0">
                <a:solidFill>
                  <a:schemeClr val="accent3"/>
                </a:solidFill>
              </a:rPr>
              <a:t>(</a:t>
            </a:r>
            <a:r>
              <a:rPr lang="fr-BE" dirty="0" err="1" smtClean="0">
                <a:solidFill>
                  <a:schemeClr val="accent3"/>
                </a:solidFill>
              </a:rPr>
              <a:t>signalling</a:t>
            </a:r>
            <a:r>
              <a:rPr lang="fr-BE" dirty="0" smtClean="0">
                <a:solidFill>
                  <a:schemeClr val="accent3"/>
                </a:solidFill>
              </a:rPr>
              <a:t> </a:t>
            </a:r>
            <a:r>
              <a:rPr lang="fr-BE" dirty="0" err="1" smtClean="0">
                <a:solidFill>
                  <a:schemeClr val="accent3"/>
                </a:solidFill>
              </a:rPr>
              <a:t>platform</a:t>
            </a:r>
            <a:r>
              <a:rPr lang="fr-BE" dirty="0" smtClean="0">
                <a:solidFill>
                  <a:schemeClr val="accent3"/>
                </a:solidFill>
              </a:rPr>
              <a:t>) ?</a:t>
            </a:r>
          </a:p>
          <a:p>
            <a:endParaRPr lang="fr-BE" dirty="0"/>
          </a:p>
        </p:txBody>
      </p:sp>
      <p:grpSp>
        <p:nvGrpSpPr>
          <p:cNvPr id="23" name="Groupe 22"/>
          <p:cNvGrpSpPr/>
          <p:nvPr/>
        </p:nvGrpSpPr>
        <p:grpSpPr>
          <a:xfrm>
            <a:off x="1311579" y="3958768"/>
            <a:ext cx="7171612" cy="2415316"/>
            <a:chOff x="1376204" y="3547909"/>
            <a:chExt cx="7171612" cy="241531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0BE3EE88-58E8-4199-B628-622EAAF0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204" y="3547909"/>
              <a:ext cx="3885974" cy="1651819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4597217" y="5593893"/>
              <a:ext cx="3950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err="1" smtClean="0"/>
                <a:t>Signalling</a:t>
              </a:r>
              <a:r>
                <a:rPr lang="fr-BE" dirty="0" smtClean="0"/>
                <a:t> </a:t>
              </a:r>
              <a:r>
                <a:rPr lang="fr-BE" dirty="0" err="1" smtClean="0"/>
                <a:t>pathways</a:t>
              </a:r>
              <a:r>
                <a:rPr lang="fr-BE" dirty="0" smtClean="0"/>
                <a:t> </a:t>
              </a:r>
              <a:r>
                <a:rPr lang="fr-BE" dirty="0" err="1" smtClean="0"/>
                <a:t>modified</a:t>
              </a:r>
              <a:endParaRPr lang="fr-BE" dirty="0"/>
            </a:p>
          </p:txBody>
        </p:sp>
      </p:grpSp>
      <p:cxnSp>
        <p:nvCxnSpPr>
          <p:cNvPr id="26" name="Connecteur droit avec flèche 25"/>
          <p:cNvCxnSpPr/>
          <p:nvPr/>
        </p:nvCxnSpPr>
        <p:spPr>
          <a:xfrm>
            <a:off x="4093017" y="5601730"/>
            <a:ext cx="52841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368745" y="4315318"/>
            <a:ext cx="200179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GCPR</a:t>
            </a:r>
            <a:r>
              <a:rPr lang="fr-BE" sz="1050" dirty="0" smtClean="0"/>
              <a:t> (</a:t>
            </a:r>
            <a:r>
              <a:rPr lang="fr-BE" sz="1050" dirty="0" err="1" smtClean="0"/>
              <a:t>phenylpropanoid</a:t>
            </a:r>
            <a:r>
              <a:rPr lang="fr-BE" sz="1050" dirty="0" smtClean="0"/>
              <a:t> </a:t>
            </a:r>
            <a:r>
              <a:rPr lang="fr-BE" sz="1050" dirty="0" err="1" smtClean="0"/>
              <a:t>receptors</a:t>
            </a:r>
            <a:r>
              <a:rPr lang="fr-BE" sz="1050" dirty="0" smtClean="0"/>
              <a:t>)</a:t>
            </a:r>
            <a:endParaRPr lang="fr-BE" sz="1050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7900086" y="5449898"/>
            <a:ext cx="939114" cy="456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289781" y="1871003"/>
            <a:ext cx="57701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</a:t>
            </a:r>
          </a:p>
          <a:p>
            <a:pPr algn="ctr"/>
            <a:r>
              <a:rPr lang="fr-BE" dirty="0" smtClean="0">
                <a:solidFill>
                  <a:schemeClr val="accent3"/>
                </a:solidFill>
              </a:rPr>
              <a:t>no direct interaction </a:t>
            </a:r>
            <a:r>
              <a:rPr lang="fr-BE" dirty="0" err="1" smtClean="0">
                <a:solidFill>
                  <a:schemeClr val="accent3"/>
                </a:solidFill>
              </a:rPr>
              <a:t>with</a:t>
            </a:r>
            <a:r>
              <a:rPr lang="fr-BE" dirty="0" smtClean="0">
                <a:solidFill>
                  <a:schemeClr val="accent3"/>
                </a:solidFill>
              </a:rPr>
              <a:t> the </a:t>
            </a:r>
            <a:r>
              <a:rPr lang="fr-BE" dirty="0" err="1" smtClean="0">
                <a:solidFill>
                  <a:schemeClr val="accent3"/>
                </a:solidFill>
              </a:rPr>
              <a:t>lipid</a:t>
            </a:r>
            <a:r>
              <a:rPr lang="fr-BE" dirty="0" smtClean="0">
                <a:solidFill>
                  <a:schemeClr val="accent3"/>
                </a:solidFill>
              </a:rPr>
              <a:t> membrane:</a:t>
            </a:r>
          </a:p>
          <a:p>
            <a:pPr algn="ctr"/>
            <a:r>
              <a:rPr lang="fr-BE" dirty="0" smtClean="0">
                <a:solidFill>
                  <a:schemeClr val="accent3"/>
                </a:solidFill>
              </a:rPr>
              <a:t>Interaction </a:t>
            </a:r>
            <a:r>
              <a:rPr lang="fr-BE" dirty="0" err="1" smtClean="0">
                <a:solidFill>
                  <a:schemeClr val="accent3"/>
                </a:solidFill>
              </a:rPr>
              <a:t>with</a:t>
            </a:r>
            <a:r>
              <a:rPr lang="fr-BE" dirty="0" smtClean="0">
                <a:solidFill>
                  <a:schemeClr val="accent3"/>
                </a:solidFill>
              </a:rPr>
              <a:t> membrane </a:t>
            </a:r>
            <a:r>
              <a:rPr lang="fr-BE" dirty="0" err="1" smtClean="0">
                <a:solidFill>
                  <a:schemeClr val="accent3"/>
                </a:solidFill>
              </a:rPr>
              <a:t>receptors</a:t>
            </a:r>
            <a:r>
              <a:rPr lang="fr-BE" dirty="0" smtClean="0">
                <a:solidFill>
                  <a:schemeClr val="accent3"/>
                </a:solidFill>
              </a:rPr>
              <a:t> ?</a:t>
            </a:r>
          </a:p>
          <a:p>
            <a:endParaRPr lang="fr-BE" dirty="0"/>
          </a:p>
        </p:txBody>
      </p:sp>
      <p:sp>
        <p:nvSpPr>
          <p:cNvPr id="17" name="ZoneTexte 16"/>
          <p:cNvSpPr txBox="1"/>
          <p:nvPr/>
        </p:nvSpPr>
        <p:spPr>
          <a:xfrm>
            <a:off x="8483191" y="6212129"/>
            <a:ext cx="4118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/>
              <a:t>Int. J. Mol. </a:t>
            </a:r>
            <a:r>
              <a:rPr lang="fr-BE" sz="1000" dirty="0" err="1"/>
              <a:t>Sci</a:t>
            </a:r>
            <a:r>
              <a:rPr lang="fr-BE" sz="1000" dirty="0"/>
              <a:t>. 2019, 20, 4007; doi:10.3390/ijms20164007</a:t>
            </a:r>
          </a:p>
        </p:txBody>
      </p:sp>
    </p:spTree>
    <p:extLst>
      <p:ext uri="{BB962C8B-B14F-4D97-AF65-F5344CB8AC3E}">
        <p14:creationId xmlns:p14="http://schemas.microsoft.com/office/powerpoint/2010/main" val="12043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2482" y="706489"/>
            <a:ext cx="3684307" cy="669230"/>
          </a:xfrm>
        </p:spPr>
        <p:txBody>
          <a:bodyPr/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000" dirty="0" err="1" smtClean="0"/>
              <a:t>Promising</a:t>
            </a:r>
            <a:r>
              <a:rPr lang="fr-BE" sz="2000" dirty="0" smtClean="0"/>
              <a:t> herbicide </a:t>
            </a:r>
            <a:r>
              <a:rPr lang="fr-BE" sz="2000" dirty="0" err="1" smtClean="0"/>
              <a:t>activities</a:t>
            </a:r>
            <a:endParaRPr lang="fr-BE" sz="2000" dirty="0" smtClean="0"/>
          </a:p>
          <a:p>
            <a:r>
              <a:rPr lang="fr-BE" sz="2000" dirty="0" smtClean="0"/>
              <a:t>More </a:t>
            </a:r>
            <a:r>
              <a:rPr lang="fr-BE" sz="2000" dirty="0" err="1" smtClean="0"/>
              <a:t>than</a:t>
            </a:r>
            <a:r>
              <a:rPr lang="fr-BE" sz="2000" dirty="0" smtClean="0"/>
              <a:t> one action mode</a:t>
            </a:r>
          </a:p>
          <a:p>
            <a:endParaRPr lang="fr-BE" dirty="0"/>
          </a:p>
          <a:p>
            <a:r>
              <a:rPr lang="fr-BE" sz="2000" dirty="0" err="1" smtClean="0"/>
              <a:t>Many</a:t>
            </a:r>
            <a:r>
              <a:rPr lang="fr-BE" sz="2000" dirty="0" smtClean="0"/>
              <a:t> </a:t>
            </a:r>
            <a:r>
              <a:rPr lang="fr-BE" sz="2000" dirty="0" err="1" smtClean="0"/>
              <a:t>work</a:t>
            </a:r>
            <a:r>
              <a:rPr lang="fr-BE" sz="2000" dirty="0" smtClean="0"/>
              <a:t> to </a:t>
            </a:r>
            <a:r>
              <a:rPr lang="fr-BE" sz="2000" dirty="0" err="1" smtClean="0"/>
              <a:t>be</a:t>
            </a:r>
            <a:r>
              <a:rPr lang="fr-BE" sz="2000" dirty="0" smtClean="0"/>
              <a:t> </a:t>
            </a:r>
            <a:r>
              <a:rPr lang="fr-BE" sz="2000" dirty="0" err="1" smtClean="0"/>
              <a:t>done</a:t>
            </a:r>
            <a:r>
              <a:rPr lang="fr-BE" sz="2000" dirty="0" smtClean="0"/>
              <a:t> …</a:t>
            </a:r>
          </a:p>
          <a:p>
            <a:pPr lvl="1"/>
            <a:r>
              <a:rPr lang="fr-BE" dirty="0" smtClean="0"/>
              <a:t>Formulation</a:t>
            </a:r>
          </a:p>
          <a:p>
            <a:pPr lvl="1"/>
            <a:r>
              <a:rPr lang="fr-BE" dirty="0" err="1" smtClean="0"/>
              <a:t>Environment</a:t>
            </a:r>
            <a:r>
              <a:rPr lang="fr-BE" dirty="0" smtClean="0"/>
              <a:t> </a:t>
            </a:r>
            <a:r>
              <a:rPr lang="fr-BE" dirty="0" err="1" smtClean="0"/>
              <a:t>effects</a:t>
            </a:r>
            <a:endParaRPr lang="fr-BE" dirty="0" smtClean="0"/>
          </a:p>
          <a:p>
            <a:pPr lvl="1"/>
            <a:r>
              <a:rPr lang="fr-BE" dirty="0" smtClean="0"/>
              <a:t>More in </a:t>
            </a:r>
            <a:r>
              <a:rPr lang="fr-BE" dirty="0" err="1" smtClean="0"/>
              <a:t>depth</a:t>
            </a:r>
            <a:r>
              <a:rPr lang="fr-BE" dirty="0" smtClean="0"/>
              <a:t> action mode </a:t>
            </a:r>
            <a:r>
              <a:rPr lang="fr-BE" dirty="0" err="1" smtClean="0"/>
              <a:t>studies</a:t>
            </a:r>
            <a:endParaRPr lang="fr-BE" dirty="0" smtClean="0"/>
          </a:p>
          <a:p>
            <a:pPr lvl="1"/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endParaRPr lang="fr-BE" dirty="0"/>
          </a:p>
        </p:txBody>
      </p:sp>
      <p:pic>
        <p:nvPicPr>
          <p:cNvPr id="5" name="Picture 2" descr="http://www.gembloux.ulg.ac.be/biophysique-moleculaire-aux-interfaces/wp-content/uploads/2015/05/photo_field_mai2015.jpg">
            <a:extLst>
              <a:ext uri="{FF2B5EF4-FFF2-40B4-BE49-F238E27FC236}">
                <a16:creationId xmlns="" xmlns:a16="http://schemas.microsoft.com/office/drawing/2014/main" id="{DC30E75D-A0AA-4880-9C21-B325638D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44" y="3620909"/>
            <a:ext cx="3946250" cy="295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45" y="598488"/>
            <a:ext cx="1055887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29822" y="2097248"/>
            <a:ext cx="9172152" cy="1220449"/>
          </a:xfrm>
        </p:spPr>
        <p:txBody>
          <a:bodyPr>
            <a:normAutofit/>
          </a:bodyPr>
          <a:lstStyle/>
          <a:p>
            <a:r>
              <a:rPr lang="fr-BE" sz="4800" dirty="0" err="1" smtClean="0"/>
              <a:t>Thank</a:t>
            </a:r>
            <a:r>
              <a:rPr lang="fr-BE" sz="4800" dirty="0" smtClean="0"/>
              <a:t> </a:t>
            </a:r>
            <a:r>
              <a:rPr lang="fr-BE" sz="4800" dirty="0" err="1" smtClean="0"/>
              <a:t>you</a:t>
            </a:r>
            <a:r>
              <a:rPr lang="fr-BE" sz="4800" dirty="0" smtClean="0"/>
              <a:t> for </a:t>
            </a:r>
            <a:r>
              <a:rPr lang="fr-BE" sz="4800" dirty="0" err="1" smtClean="0"/>
              <a:t>your</a:t>
            </a:r>
            <a:r>
              <a:rPr lang="fr-BE" sz="4800" dirty="0" smtClean="0"/>
              <a:t> attention</a:t>
            </a:r>
            <a:endParaRPr lang="fr-BE" sz="4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13" y="5270082"/>
            <a:ext cx="4572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EOHUB European Hub for Essential Oi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17" y="5221042"/>
            <a:ext cx="2748208" cy="9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nrs.be/en/images/FRS-FNRS_rose_tran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52" y="5377787"/>
            <a:ext cx="1042906" cy="6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 of use of essential oils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73102" y="1781262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fr-BE" dirty="0" smtClean="0"/>
              <a:t>« Historic applications »</a:t>
            </a:r>
          </a:p>
          <a:p>
            <a:pPr lvl="1"/>
            <a:r>
              <a:rPr lang="fr-BE" dirty="0" err="1" smtClean="0"/>
              <a:t>Flavoring</a:t>
            </a:r>
            <a:r>
              <a:rPr lang="fr-BE" dirty="0" smtClean="0"/>
              <a:t> / </a:t>
            </a:r>
            <a:r>
              <a:rPr lang="fr-BE" dirty="0" err="1" smtClean="0"/>
              <a:t>preservative</a:t>
            </a:r>
            <a:r>
              <a:rPr lang="fr-BE" dirty="0" smtClean="0"/>
              <a:t> agent in </a:t>
            </a:r>
            <a:r>
              <a:rPr lang="fr-BE" dirty="0" err="1" smtClean="0"/>
              <a:t>food</a:t>
            </a:r>
            <a:endParaRPr lang="fr-BE" dirty="0" smtClean="0"/>
          </a:p>
          <a:p>
            <a:pPr lvl="1"/>
            <a:r>
              <a:rPr lang="fr-BE" dirty="0" smtClean="0"/>
              <a:t>Fragrance in </a:t>
            </a:r>
            <a:r>
              <a:rPr lang="fr-BE" dirty="0" err="1" smtClean="0"/>
              <a:t>cosmetics</a:t>
            </a:r>
            <a:endParaRPr lang="fr-BE" dirty="0" smtClean="0"/>
          </a:p>
          <a:p>
            <a:pPr lvl="1"/>
            <a:r>
              <a:rPr lang="fr-BE" dirty="0" err="1" smtClean="0"/>
              <a:t>Aromatherapy</a:t>
            </a:r>
            <a:r>
              <a:rPr lang="fr-BE" dirty="0" smtClean="0"/>
              <a:t> / massage</a:t>
            </a:r>
          </a:p>
          <a:p>
            <a:pPr lvl="1"/>
            <a:r>
              <a:rPr lang="fr-BE" dirty="0" err="1" smtClean="0"/>
              <a:t>Human</a:t>
            </a:r>
            <a:r>
              <a:rPr lang="fr-BE" dirty="0" smtClean="0"/>
              <a:t> </a:t>
            </a:r>
            <a:r>
              <a:rPr lang="fr-BE" dirty="0"/>
              <a:t>and animal </a:t>
            </a:r>
            <a:r>
              <a:rPr lang="fr-BE" dirty="0" err="1" smtClean="0"/>
              <a:t>health</a:t>
            </a:r>
            <a:endParaRPr lang="fr-BE" dirty="0" smtClean="0"/>
          </a:p>
          <a:p>
            <a:pPr lvl="1"/>
            <a:r>
              <a:rPr lang="fr-BE" dirty="0" smtClean="0"/>
              <a:t>…</a:t>
            </a:r>
          </a:p>
          <a:p>
            <a:r>
              <a:rPr lang="fr-BE" dirty="0" err="1" smtClean="0"/>
              <a:t>Recent</a:t>
            </a:r>
            <a:r>
              <a:rPr lang="fr-BE" dirty="0" smtClean="0"/>
              <a:t> trends in </a:t>
            </a:r>
            <a:r>
              <a:rPr lang="fr-BE" dirty="0" err="1" smtClean="0"/>
              <a:t>agronomy</a:t>
            </a:r>
            <a:r>
              <a:rPr lang="fr-BE" dirty="0" smtClean="0"/>
              <a:t>: bio-</a:t>
            </a:r>
            <a:r>
              <a:rPr lang="fr-BE" dirty="0" err="1" smtClean="0"/>
              <a:t>based</a:t>
            </a:r>
            <a:r>
              <a:rPr lang="fr-BE" dirty="0" smtClean="0"/>
              <a:t> pesticide or </a:t>
            </a:r>
            <a:r>
              <a:rPr lang="fr-BE" dirty="0" err="1" smtClean="0"/>
              <a:t>biopesticide</a:t>
            </a:r>
            <a:endParaRPr lang="fr-BE" dirty="0" smtClean="0"/>
          </a:p>
          <a:p>
            <a:pPr lvl="1"/>
            <a:r>
              <a:rPr lang="fr-BE" dirty="0" err="1" smtClean="0"/>
              <a:t>Antimicrobial</a:t>
            </a:r>
            <a:r>
              <a:rPr lang="fr-BE" dirty="0" smtClean="0"/>
              <a:t> agent</a:t>
            </a:r>
          </a:p>
          <a:p>
            <a:pPr lvl="1"/>
            <a:r>
              <a:rPr lang="fr-BE" dirty="0" err="1" smtClean="0"/>
              <a:t>Antifungal</a:t>
            </a:r>
            <a:r>
              <a:rPr lang="fr-BE" dirty="0" smtClean="0"/>
              <a:t> agent</a:t>
            </a:r>
          </a:p>
          <a:p>
            <a:pPr lvl="1"/>
            <a:r>
              <a:rPr lang="fr-BE" dirty="0" smtClean="0"/>
              <a:t>Insecticide</a:t>
            </a:r>
          </a:p>
          <a:p>
            <a:pPr lvl="1"/>
            <a:r>
              <a:rPr lang="fr-BE" sz="1900" b="1" dirty="0" smtClean="0"/>
              <a:t>Herbicide</a:t>
            </a:r>
          </a:p>
          <a:p>
            <a:pPr lvl="1"/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94" y="4337107"/>
            <a:ext cx="3254928" cy="183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94" y="1997890"/>
            <a:ext cx="3254928" cy="144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3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oils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bio-herbicides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1C1D1036-AC92-40AC-8F50-558285B7D9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2"/>
          <a:stretch/>
        </p:blipFill>
        <p:spPr bwMode="auto">
          <a:xfrm>
            <a:off x="8426756" y="4284621"/>
            <a:ext cx="3454338" cy="18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76756" y="1723473"/>
            <a:ext cx="50250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Conventional</a:t>
            </a:r>
            <a:r>
              <a:rPr lang="fr-BE" dirty="0" smtClean="0"/>
              <a:t> herbicides</a:t>
            </a:r>
          </a:p>
          <a:p>
            <a:r>
              <a:rPr lang="fr-BE" dirty="0"/>
              <a:t>	</a:t>
            </a:r>
            <a:r>
              <a:rPr lang="fr-BE" dirty="0" smtClean="0"/>
              <a:t>- </a:t>
            </a:r>
            <a:r>
              <a:rPr lang="fr-BE" dirty="0" err="1" smtClean="0"/>
              <a:t>resistance</a:t>
            </a:r>
            <a:endParaRPr lang="fr-BE" dirty="0" smtClean="0"/>
          </a:p>
          <a:p>
            <a:r>
              <a:rPr lang="fr-BE" dirty="0"/>
              <a:t>	</a:t>
            </a:r>
            <a:r>
              <a:rPr lang="fr-BE" dirty="0" smtClean="0"/>
              <a:t>- impact on </a:t>
            </a:r>
            <a:r>
              <a:rPr lang="fr-BE" dirty="0" err="1" smtClean="0"/>
              <a:t>environment</a:t>
            </a:r>
            <a:endParaRPr lang="fr-BE" dirty="0" smtClean="0"/>
          </a:p>
          <a:p>
            <a:r>
              <a:rPr lang="fr-BE" dirty="0"/>
              <a:t>	</a:t>
            </a:r>
            <a:r>
              <a:rPr lang="fr-BE" dirty="0" smtClean="0"/>
              <a:t>- impact of </a:t>
            </a:r>
            <a:r>
              <a:rPr lang="fr-BE" dirty="0" err="1" smtClean="0"/>
              <a:t>human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endParaRPr lang="fr-BE" dirty="0" smtClean="0"/>
          </a:p>
          <a:p>
            <a:endParaRPr lang="fr-BE" dirty="0" smtClean="0"/>
          </a:p>
          <a:p>
            <a:pPr marL="285750" indent="-28575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high </a:t>
            </a:r>
            <a:r>
              <a:rPr lang="en-US" dirty="0">
                <a:sym typeface="Wingdings" panose="05000000000000000000" pitchFamily="2" charset="2"/>
              </a:rPr>
              <a:t>demand for bio-based </a:t>
            </a:r>
            <a:r>
              <a:rPr lang="en-US" dirty="0" smtClean="0">
                <a:sym typeface="Wingdings" panose="05000000000000000000" pitchFamily="2" charset="2"/>
              </a:rPr>
              <a:t>herbicides</a:t>
            </a:r>
          </a:p>
          <a:p>
            <a:pPr marL="285750" indent="-285750">
              <a:buFont typeface="Wingdings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Development of a bio-herbicide based on essential oils</a:t>
            </a:r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r>
              <a:rPr lang="fr-BE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3" b="50516"/>
          <a:stretch/>
        </p:blipFill>
        <p:spPr bwMode="auto">
          <a:xfrm>
            <a:off x="8326073" y="1513748"/>
            <a:ext cx="3555021" cy="24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xmlns:lc="http://schemas.openxmlformats.org/drawingml/2006/lockedCanvas" id="{8D95B70F-0320-444C-AB85-C31E6F17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87" y="4587072"/>
            <a:ext cx="730497" cy="15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6258B549-269B-4A69-A673-0E4F97BF84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57" r="34792"/>
          <a:stretch/>
        </p:blipFill>
        <p:spPr>
          <a:xfrm>
            <a:off x="5650494" y="4363093"/>
            <a:ext cx="730496" cy="18051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18326" y="5093626"/>
            <a:ext cx="1481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Cinnamon</a:t>
            </a:r>
            <a:endParaRPr lang="fr-BE" dirty="0" smtClean="0"/>
          </a:p>
          <a:p>
            <a:r>
              <a:rPr lang="fr-BE" dirty="0" smtClean="0"/>
              <a:t>EO</a:t>
            </a:r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6460921" y="4996141"/>
            <a:ext cx="1481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Java </a:t>
            </a:r>
            <a:r>
              <a:rPr lang="fr-BE" dirty="0" err="1" smtClean="0"/>
              <a:t>Citronella</a:t>
            </a:r>
            <a:endParaRPr lang="fr-BE" dirty="0" smtClean="0"/>
          </a:p>
          <a:p>
            <a:r>
              <a:rPr lang="fr-BE" dirty="0" smtClean="0"/>
              <a:t>EO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1199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Bio-herbicide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based on essential oils</a:t>
            </a:r>
            <a:r>
              <a:rPr lang="en-US" dirty="0">
                <a:sym typeface="Wingdings" panose="05000000000000000000" pitchFamily="2" charset="2"/>
              </a:rPr>
              <a:t/>
            </a:r>
            <a:br>
              <a:rPr lang="en-US" dirty="0">
                <a:sym typeface="Wingdings" panose="05000000000000000000" pitchFamily="2" charset="2"/>
              </a:rPr>
            </a:br>
            <a:endParaRPr lang="fr-BE" dirty="0"/>
          </a:p>
        </p:txBody>
      </p:sp>
      <p:graphicFrame>
        <p:nvGraphicFramePr>
          <p:cNvPr id="4" name="Espace réservé du contenu 7">
            <a:extLst>
              <a:ext uri="{FF2B5EF4-FFF2-40B4-BE49-F238E27FC236}">
                <a16:creationId xmlns="" xmlns:a16="http://schemas.microsoft.com/office/drawing/2014/main" id="{BD75A494-1439-40B8-8250-1FA62AD5A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770863"/>
              </p:ext>
            </p:extLst>
          </p:nvPr>
        </p:nvGraphicFramePr>
        <p:xfrm>
          <a:off x="2374082" y="2100045"/>
          <a:ext cx="5556819" cy="2824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975" y="1573402"/>
            <a:ext cx="3189577" cy="352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372374" y="4550533"/>
            <a:ext cx="2181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 err="1" smtClean="0">
                <a:latin typeface="Arial Black" panose="020B0A04020102020204" pitchFamily="34" charset="0"/>
              </a:rPr>
              <a:t>Cinnamon</a:t>
            </a:r>
            <a:endParaRPr lang="fr-BE" sz="800" b="1" dirty="0" smtClean="0">
              <a:latin typeface="Arial Black" panose="020B0A04020102020204" pitchFamily="34" charset="0"/>
            </a:endParaRPr>
          </a:p>
          <a:p>
            <a:endParaRPr lang="fr-BE" sz="800" b="1" dirty="0" smtClean="0">
              <a:latin typeface="Arial Black" panose="020B0A04020102020204" pitchFamily="34" charset="0"/>
            </a:endParaRPr>
          </a:p>
          <a:p>
            <a:r>
              <a:rPr lang="fr-BE" sz="800" b="1" dirty="0" smtClean="0">
                <a:latin typeface="Arial Black" panose="020B0A04020102020204" pitchFamily="34" charset="0"/>
              </a:rPr>
              <a:t>EO</a:t>
            </a:r>
          </a:p>
          <a:p>
            <a:r>
              <a:rPr lang="fr-BE" sz="800" b="1" dirty="0" smtClean="0">
                <a:latin typeface="Arial Black" panose="020B0A04020102020204" pitchFamily="34" charset="0"/>
              </a:rPr>
              <a:t>3%</a:t>
            </a:r>
            <a:endParaRPr lang="fr-BE" sz="800" b="1" dirty="0">
              <a:latin typeface="Arial Black" panose="020B0A040201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12003" y="4550533"/>
            <a:ext cx="21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b="1" dirty="0" err="1" smtClean="0">
                <a:latin typeface="Arial Black" panose="020B0A04020102020204" pitchFamily="34" charset="0"/>
              </a:rPr>
              <a:t>Citronel</a:t>
            </a:r>
            <a:endParaRPr lang="fr-BE" sz="800" b="1" dirty="0" smtClean="0">
              <a:latin typeface="Arial Black" panose="020B0A04020102020204" pitchFamily="34" charset="0"/>
            </a:endParaRPr>
          </a:p>
          <a:p>
            <a:r>
              <a:rPr lang="fr-BE" sz="800" b="1" dirty="0">
                <a:latin typeface="Arial Black" panose="020B0A04020102020204" pitchFamily="34" charset="0"/>
              </a:rPr>
              <a:t>l</a:t>
            </a:r>
            <a:r>
              <a:rPr lang="fr-BE" sz="800" b="1" dirty="0" smtClean="0">
                <a:latin typeface="Arial Black" panose="020B0A04020102020204" pitchFamily="34" charset="0"/>
              </a:rPr>
              <a:t>a</a:t>
            </a:r>
          </a:p>
          <a:p>
            <a:endParaRPr lang="fr-BE" sz="800" b="1" dirty="0" smtClean="0">
              <a:latin typeface="Arial Black" panose="020B0A04020102020204" pitchFamily="34" charset="0"/>
            </a:endParaRPr>
          </a:p>
          <a:p>
            <a:r>
              <a:rPr lang="fr-BE" sz="800" b="1" dirty="0" smtClean="0">
                <a:latin typeface="Arial Black" panose="020B0A04020102020204" pitchFamily="34" charset="0"/>
              </a:rPr>
              <a:t>EO</a:t>
            </a:r>
          </a:p>
          <a:p>
            <a:r>
              <a:rPr lang="fr-BE" sz="800" b="1" dirty="0" smtClean="0">
                <a:latin typeface="Arial Black" panose="020B0A04020102020204" pitchFamily="34" charset="0"/>
              </a:rPr>
              <a:t>3%</a:t>
            </a:r>
            <a:endParaRPr lang="fr-BE" sz="800" b="1" dirty="0">
              <a:latin typeface="Arial Black" panose="020B0A040201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27134" y="4580990"/>
            <a:ext cx="21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err="1" smtClean="0">
                <a:latin typeface="Arial Black" panose="020B0A04020102020204" pitchFamily="34" charset="0"/>
              </a:rPr>
              <a:t>Pelargonic</a:t>
            </a:r>
            <a:endParaRPr lang="fr-BE" sz="800" dirty="0" smtClean="0">
              <a:latin typeface="Arial Black" panose="020B0A04020102020204" pitchFamily="34" charset="0"/>
            </a:endParaRPr>
          </a:p>
          <a:p>
            <a:r>
              <a:rPr lang="fr-BE" sz="800" dirty="0" smtClean="0">
                <a:latin typeface="Arial Black" panose="020B0A04020102020204" pitchFamily="34" charset="0"/>
              </a:rPr>
              <a:t> </a:t>
            </a:r>
            <a:r>
              <a:rPr lang="fr-BE" sz="800" dirty="0" err="1" smtClean="0">
                <a:latin typeface="Arial Black" panose="020B0A04020102020204" pitchFamily="34" charset="0"/>
              </a:rPr>
              <a:t>acid</a:t>
            </a:r>
            <a:endParaRPr lang="fr-BE" sz="800" dirty="0">
              <a:latin typeface="Arial Black" panose="020B0A040201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25487" y="4547313"/>
            <a:ext cx="21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>
                <a:latin typeface="Arial Black" panose="020B0A04020102020204" pitchFamily="34" charset="0"/>
              </a:rPr>
              <a:t>Glyphosate</a:t>
            </a:r>
            <a:endParaRPr lang="fr-BE" sz="800" dirty="0">
              <a:latin typeface="Arial Black" panose="020B0A040201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37821" y="4534119"/>
            <a:ext cx="21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err="1" smtClean="0">
                <a:latin typeface="Arial Black" panose="020B0A04020102020204" pitchFamily="34" charset="0"/>
              </a:rPr>
              <a:t>Blanck</a:t>
            </a:r>
            <a:endParaRPr lang="fr-BE" sz="800" dirty="0"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47358" y="4620900"/>
            <a:ext cx="218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dirty="0" smtClean="0">
                <a:latin typeface="Arial Black" panose="020B0A04020102020204" pitchFamily="34" charset="0"/>
              </a:rPr>
              <a:t>Non</a:t>
            </a:r>
          </a:p>
          <a:p>
            <a:r>
              <a:rPr lang="fr-BE" sz="800" dirty="0" smtClean="0">
                <a:latin typeface="Arial Black" panose="020B0A04020102020204" pitchFamily="34" charset="0"/>
              </a:rPr>
              <a:t> </a:t>
            </a:r>
            <a:r>
              <a:rPr lang="fr-BE" sz="800" dirty="0" err="1" smtClean="0">
                <a:latin typeface="Arial Black" panose="020B0A04020102020204" pitchFamily="34" charset="0"/>
              </a:rPr>
              <a:t>treated</a:t>
            </a:r>
            <a:endParaRPr lang="fr-BE" sz="800" dirty="0">
              <a:latin typeface="Arial Black" panose="020B0A040201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12315" y="1573402"/>
            <a:ext cx="532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Herbicidal</a:t>
            </a:r>
            <a:r>
              <a:rPr lang="fr-BE" dirty="0" smtClean="0"/>
              <a:t> </a:t>
            </a:r>
            <a:r>
              <a:rPr lang="fr-BE" dirty="0" err="1" smtClean="0"/>
              <a:t>activity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7 </a:t>
            </a:r>
            <a:r>
              <a:rPr lang="fr-BE" dirty="0" err="1" smtClean="0"/>
              <a:t>days</a:t>
            </a:r>
            <a:r>
              <a:rPr lang="fr-BE" dirty="0" smtClean="0"/>
              <a:t> (</a:t>
            </a:r>
            <a:r>
              <a:rPr lang="fr-BE" i="1" dirty="0" smtClean="0"/>
              <a:t>A. </a:t>
            </a:r>
            <a:r>
              <a:rPr lang="fr-BE" i="1" dirty="0" err="1" smtClean="0"/>
              <a:t>thaliana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F1009982-2AEF-4DB1-AC98-F119316C461F}"/>
              </a:ext>
            </a:extLst>
          </p:cNvPr>
          <p:cNvSpPr txBox="1"/>
          <p:nvPr/>
        </p:nvSpPr>
        <p:spPr>
          <a:xfrm>
            <a:off x="10835370" y="5332857"/>
            <a:ext cx="1207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Citronellol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218793B2-5B8A-44F0-B19E-9BF70EAD10A4}"/>
              </a:ext>
            </a:extLst>
          </p:cNvPr>
          <p:cNvSpPr txBox="1"/>
          <p:nvPr/>
        </p:nvSpPr>
        <p:spPr>
          <a:xfrm>
            <a:off x="9728658" y="5318949"/>
            <a:ext cx="1207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Citronellal</a:t>
            </a:r>
            <a:endParaRPr lang="fr-BE" sz="1200" dirty="0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24CA4913-2887-48CA-A595-55AC115575FD}"/>
              </a:ext>
            </a:extLst>
          </p:cNvPr>
          <p:cNvSpPr txBox="1"/>
          <p:nvPr/>
        </p:nvSpPr>
        <p:spPr>
          <a:xfrm>
            <a:off x="8195695" y="5240524"/>
            <a:ext cx="176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Cinnamaldehyde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8272851" y="6109745"/>
            <a:ext cx="41189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/>
              <a:t>Int. J. Mol. </a:t>
            </a:r>
            <a:r>
              <a:rPr lang="fr-BE" sz="1000" dirty="0" err="1"/>
              <a:t>Sci</a:t>
            </a:r>
            <a:r>
              <a:rPr lang="fr-BE" sz="1000" dirty="0"/>
              <a:t>. 2019, 20, 4007; doi:10.3390/ijms20164007</a:t>
            </a:r>
          </a:p>
        </p:txBody>
      </p:sp>
    </p:spTree>
    <p:extLst>
      <p:ext uri="{BB962C8B-B14F-4D97-AF65-F5344CB8AC3E}">
        <p14:creationId xmlns:p14="http://schemas.microsoft.com/office/powerpoint/2010/main" val="241372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Bio-herbicide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based on essential oils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24301" y="1424707"/>
            <a:ext cx="8915400" cy="2971124"/>
          </a:xfrm>
        </p:spPr>
        <p:txBody>
          <a:bodyPr>
            <a:normAutofit/>
          </a:bodyPr>
          <a:lstStyle/>
          <a:p>
            <a:r>
              <a:rPr lang="fr-BE" dirty="0" smtClean="0"/>
              <a:t>Action modes of Eos as herbicide?</a:t>
            </a:r>
          </a:p>
          <a:p>
            <a:pPr lvl="1"/>
            <a:r>
              <a:rPr lang="fr-BE" dirty="0" err="1" smtClean="0"/>
              <a:t>waxy</a:t>
            </a:r>
            <a:r>
              <a:rPr lang="fr-BE" dirty="0" smtClean="0"/>
              <a:t> </a:t>
            </a:r>
            <a:r>
              <a:rPr lang="fr-BE" dirty="0" err="1"/>
              <a:t>cuticular</a:t>
            </a:r>
            <a:r>
              <a:rPr lang="fr-BE" dirty="0"/>
              <a:t> layer </a:t>
            </a:r>
            <a:r>
              <a:rPr lang="fr-BE" dirty="0" err="1" smtClean="0"/>
              <a:t>removal</a:t>
            </a:r>
            <a:endParaRPr lang="fr-BE" dirty="0" smtClean="0"/>
          </a:p>
          <a:p>
            <a:pPr lvl="1"/>
            <a:r>
              <a:rPr lang="fr-BE" dirty="0"/>
              <a:t>disruption of microtubule </a:t>
            </a:r>
            <a:r>
              <a:rPr lang="fr-BE" dirty="0" err="1" smtClean="0"/>
              <a:t>polymerization</a:t>
            </a:r>
            <a:endParaRPr lang="fr-BE" dirty="0" smtClean="0"/>
          </a:p>
          <a:p>
            <a:pPr lvl="1"/>
            <a:r>
              <a:rPr lang="fr-BE" dirty="0"/>
              <a:t>cellular respiration </a:t>
            </a:r>
            <a:r>
              <a:rPr lang="fr-BE" dirty="0" err="1" smtClean="0"/>
              <a:t>decrease</a:t>
            </a:r>
            <a:endParaRPr lang="fr-BE" dirty="0" smtClean="0"/>
          </a:p>
          <a:p>
            <a:pPr lvl="1"/>
            <a:r>
              <a:rPr lang="fr-BE" dirty="0" err="1"/>
              <a:t>mitosis</a:t>
            </a:r>
            <a:r>
              <a:rPr lang="fr-BE" dirty="0"/>
              <a:t> </a:t>
            </a:r>
            <a:r>
              <a:rPr lang="fr-BE" dirty="0" smtClean="0"/>
              <a:t>inhibition</a:t>
            </a:r>
          </a:p>
          <a:p>
            <a:pPr lvl="1"/>
            <a:r>
              <a:rPr lang="en-US" dirty="0"/>
              <a:t>ion leakage and membrane </a:t>
            </a:r>
            <a:r>
              <a:rPr lang="en-US" dirty="0" smtClean="0"/>
              <a:t>depolarization</a:t>
            </a:r>
          </a:p>
          <a:p>
            <a:pPr lvl="1"/>
            <a:r>
              <a:rPr lang="fr-BE" dirty="0" err="1"/>
              <a:t>oxidative</a:t>
            </a:r>
            <a:r>
              <a:rPr lang="fr-BE" dirty="0"/>
              <a:t> </a:t>
            </a:r>
            <a:r>
              <a:rPr lang="fr-BE" dirty="0" smtClean="0"/>
              <a:t>damages</a:t>
            </a:r>
          </a:p>
          <a:p>
            <a:pPr lvl="1"/>
            <a:r>
              <a:rPr lang="fr-BE" dirty="0" err="1"/>
              <a:t>chlorophyll</a:t>
            </a:r>
            <a:r>
              <a:rPr lang="fr-BE" dirty="0"/>
              <a:t> content </a:t>
            </a:r>
            <a:r>
              <a:rPr lang="fr-BE" dirty="0" err="1" smtClean="0"/>
              <a:t>decrease</a:t>
            </a:r>
            <a:endParaRPr lang="fr-BE" dirty="0" smtClean="0"/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13845A51-3AF4-4F0A-B625-0F4F17B47794}"/>
              </a:ext>
            </a:extLst>
          </p:cNvPr>
          <p:cNvGrpSpPr/>
          <p:nvPr/>
        </p:nvGrpSpPr>
        <p:grpSpPr>
          <a:xfrm>
            <a:off x="8531605" y="1751878"/>
            <a:ext cx="2416028" cy="1830221"/>
            <a:chOff x="8858083" y="4569695"/>
            <a:chExt cx="2133600" cy="1685925"/>
          </a:xfrm>
        </p:grpSpPr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18E9E1A1-8606-46FD-AC0F-901E8792E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9081920" y="4345858"/>
              <a:ext cx="1685925" cy="21336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="" xmlns:a16="http://schemas.microsoft.com/office/drawing/2014/main" id="{DA82305F-523A-4394-9F2C-9489316E55E5}"/>
                </a:ext>
              </a:extLst>
            </p:cNvPr>
            <p:cNvSpPr txBox="1"/>
            <p:nvPr/>
          </p:nvSpPr>
          <p:spPr>
            <a:xfrm>
              <a:off x="9620081" y="4670323"/>
              <a:ext cx="241673" cy="15071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8275562" y="3763435"/>
            <a:ext cx="32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smtClean="0"/>
              <a:t>Membrane damage to </a:t>
            </a:r>
            <a:r>
              <a:rPr lang="fr-BE" sz="1000" i="1" dirty="0" smtClean="0"/>
              <a:t>E. Coli </a:t>
            </a:r>
            <a:r>
              <a:rPr lang="fr-BE" sz="1000" dirty="0" smtClean="0"/>
              <a:t>and </a:t>
            </a:r>
            <a:r>
              <a:rPr lang="fr-BE" sz="1000" i="1" dirty="0" smtClean="0"/>
              <a:t>S. aureus by </a:t>
            </a:r>
            <a:r>
              <a:rPr lang="fr-BE" sz="1000" i="1" dirty="0" err="1" smtClean="0"/>
              <a:t>cinnamaldehyde</a:t>
            </a:r>
            <a:r>
              <a:rPr lang="fr-BE" sz="1000" i="1" dirty="0" smtClean="0"/>
              <a:t> </a:t>
            </a:r>
            <a:r>
              <a:rPr lang="fr-BE" sz="800" i="1" dirty="0" smtClean="0"/>
              <a:t>(</a:t>
            </a:r>
            <a:r>
              <a:rPr lang="fr-BE" sz="800" i="1" dirty="0" err="1"/>
              <a:t>S</a:t>
            </a:r>
            <a:r>
              <a:rPr lang="fr-BE" sz="800" i="1" dirty="0" err="1" smtClean="0"/>
              <a:t>hen</a:t>
            </a:r>
            <a:r>
              <a:rPr lang="fr-BE" sz="800" i="1" dirty="0" smtClean="0"/>
              <a:t> et al, Food control,2015)</a:t>
            </a:r>
            <a:endParaRPr lang="fr-BE" sz="800" i="1" dirty="0"/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25FD12CE-80AA-4ABC-BAB8-4893B5E2363F}"/>
              </a:ext>
            </a:extLst>
          </p:cNvPr>
          <p:cNvGrpSpPr/>
          <p:nvPr/>
        </p:nvGrpSpPr>
        <p:grpSpPr>
          <a:xfrm>
            <a:off x="2799142" y="4622498"/>
            <a:ext cx="3022519" cy="2027674"/>
            <a:chOff x="2016473" y="13714492"/>
            <a:chExt cx="5363492" cy="4682125"/>
          </a:xfrm>
        </p:grpSpPr>
        <p:pic>
          <p:nvPicPr>
            <p:cNvPr id="15" name="Image 14">
              <a:extLst>
                <a:ext uri="{FF2B5EF4-FFF2-40B4-BE49-F238E27FC236}">
                  <a16:creationId xmlns="" xmlns:a16="http://schemas.microsoft.com/office/drawing/2014/main" id="{D5D45F48-0E2F-4FD2-9D7B-E25B4C9BA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8" t="18406" r="27210" b="25702"/>
            <a:stretch/>
          </p:blipFill>
          <p:spPr>
            <a:xfrm>
              <a:off x="3649273" y="13802067"/>
              <a:ext cx="1138691" cy="869595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="" xmlns:a16="http://schemas.microsoft.com/office/drawing/2014/main" id="{61BFB9E7-8FDE-4E3E-8DAE-32D494F3D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1" t="12014" r="21087" b="13238"/>
            <a:stretch/>
          </p:blipFill>
          <p:spPr>
            <a:xfrm>
              <a:off x="4854329" y="13714492"/>
              <a:ext cx="1321103" cy="1006781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="" xmlns:a16="http://schemas.microsoft.com/office/drawing/2014/main" id="{381DE73A-8B4B-4FD5-8237-17370C490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473" y="15876337"/>
              <a:ext cx="5363492" cy="252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èche vers le bas 8">
              <a:extLst>
                <a:ext uri="{FF2B5EF4-FFF2-40B4-BE49-F238E27FC236}">
                  <a16:creationId xmlns="" xmlns:a16="http://schemas.microsoft.com/office/drawing/2014/main" id="{2753B187-8C60-4053-87BF-637DD9079BDC}"/>
                </a:ext>
              </a:extLst>
            </p:cNvPr>
            <p:cNvSpPr/>
            <p:nvPr/>
          </p:nvSpPr>
          <p:spPr>
            <a:xfrm>
              <a:off x="4528446" y="14779100"/>
              <a:ext cx="519036" cy="1063583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18268" tIns="118268" rIns="118268" bIns="118268" numCol="1" spcCol="38100" rtlCol="0" anchor="ctr">
              <a:spAutoFit/>
            </a:bodyPr>
            <a:lstStyle/>
            <a:p>
              <a:pPr marL="0" marR="0" indent="0" algn="ctr" defTabSz="256348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9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="" xmlns:a16="http://schemas.microsoft.com/office/drawing/2014/main" id="{D6DF8661-A3ED-4F7E-8917-E7668480C594}"/>
                </a:ext>
              </a:extLst>
            </p:cNvPr>
            <p:cNvSpPr txBox="1"/>
            <p:nvPr/>
          </p:nvSpPr>
          <p:spPr>
            <a:xfrm>
              <a:off x="4854329" y="14670249"/>
              <a:ext cx="839571" cy="11621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18268" tIns="118268" rIns="118268" bIns="118268" numCol="1" spcCol="38100" rtlCol="0" anchor="ctr">
              <a:spAutoFit/>
            </a:bodyPr>
            <a:lstStyle/>
            <a:p>
              <a:pPr marL="0" marR="0" indent="0" algn="ctr" defTabSz="256348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BE" sz="6000" b="1" i="0" u="none" strike="noStrike" cap="none" spc="0" normalizeH="0" baseline="0" dirty="0">
                  <a:ln>
                    <a:noFill/>
                  </a:ln>
                  <a:solidFill>
                    <a:srgbClr val="FF33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?</a:t>
              </a:r>
            </a:p>
          </p:txBody>
        </p:sp>
      </p:grp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5975578" y="4840500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err="1" smtClean="0"/>
              <a:t>detailed</a:t>
            </a:r>
            <a:r>
              <a:rPr lang="fr-BE" dirty="0" smtClean="0"/>
              <a:t> </a:t>
            </a:r>
            <a:r>
              <a:rPr lang="fr-BE" dirty="0" err="1" smtClean="0"/>
              <a:t>molecular</a:t>
            </a:r>
            <a:r>
              <a:rPr lang="fr-BE" dirty="0" smtClean="0"/>
              <a:t> </a:t>
            </a:r>
            <a:r>
              <a:rPr lang="fr-BE" dirty="0" err="1" smtClean="0"/>
              <a:t>mechanisms</a:t>
            </a:r>
            <a:r>
              <a:rPr lang="fr-BE" dirty="0" smtClean="0"/>
              <a:t> ??????</a:t>
            </a:r>
          </a:p>
          <a:p>
            <a:pPr lvl="1"/>
            <a:r>
              <a:rPr lang="fr-BE" dirty="0" err="1" smtClean="0"/>
              <a:t>small</a:t>
            </a:r>
            <a:r>
              <a:rPr lang="fr-BE" dirty="0" smtClean="0"/>
              <a:t> </a:t>
            </a:r>
            <a:r>
              <a:rPr lang="fr-BE" dirty="0" err="1" smtClean="0"/>
              <a:t>amphiphilic</a:t>
            </a:r>
            <a:r>
              <a:rPr lang="fr-BE" dirty="0" smtClean="0"/>
              <a:t> </a:t>
            </a:r>
            <a:r>
              <a:rPr lang="fr-BE" dirty="0" err="1" smtClean="0"/>
              <a:t>molecules</a:t>
            </a:r>
            <a:endParaRPr lang="fr-BE" dirty="0" smtClean="0"/>
          </a:p>
          <a:p>
            <a:pPr lvl="1"/>
            <a:r>
              <a:rPr lang="en-US" dirty="0" smtClean="0"/>
              <a:t>Could interact with the plant plasma membrane?</a:t>
            </a:r>
          </a:p>
          <a:p>
            <a:pPr lvl="1"/>
            <a:r>
              <a:rPr lang="en-US" dirty="0" smtClean="0"/>
              <a:t>Demonstrated in fungicide and bactericide activities</a:t>
            </a:r>
            <a:endParaRPr lang="fr-BE" dirty="0" smtClean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8246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A58970-2BBA-403F-B3FE-68D2D1F8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77" y="266398"/>
            <a:ext cx="5790394" cy="615662"/>
          </a:xfrm>
        </p:spPr>
        <p:txBody>
          <a:bodyPr>
            <a:no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plasma membrane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57425C61-DEE1-467C-95A9-8B31032681F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t="8973" r="-132" b="6755"/>
          <a:stretch/>
        </p:blipFill>
        <p:spPr bwMode="auto">
          <a:xfrm>
            <a:off x="3659460" y="882060"/>
            <a:ext cx="4399157" cy="2532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xmlns="" id="{40113222-C4DC-424A-B7D6-747CD8F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6</a:t>
            </a:fld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A5D4224-9A66-4F42-BA46-BBB4CC8C3251}"/>
              </a:ext>
            </a:extLst>
          </p:cNvPr>
          <p:cNvSpPr txBox="1"/>
          <p:nvPr/>
        </p:nvSpPr>
        <p:spPr>
          <a:xfrm>
            <a:off x="7437992" y="3039839"/>
            <a:ext cx="3117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 err="1" smtClean="0">
                <a:solidFill>
                  <a:schemeClr val="bg2">
                    <a:lumMod val="50000"/>
                  </a:schemeClr>
                </a:solidFill>
              </a:rPr>
              <a:t>Adapted</a:t>
            </a:r>
            <a:r>
              <a:rPr lang="fr-BE" sz="105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050" dirty="0" err="1" smtClean="0">
                <a:solidFill>
                  <a:schemeClr val="bg2">
                    <a:lumMod val="50000"/>
                  </a:schemeClr>
                </a:solidFill>
              </a:rPr>
              <a:t>from</a:t>
            </a:r>
            <a:r>
              <a:rPr lang="fr-BE" sz="105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1050" i="1" dirty="0" err="1">
                <a:solidFill>
                  <a:schemeClr val="bg2">
                    <a:lumMod val="50000"/>
                  </a:schemeClr>
                </a:solidFill>
              </a:rPr>
              <a:t>Encyclopædia</a:t>
            </a:r>
            <a:r>
              <a:rPr lang="en-GB" sz="1050" i="1" dirty="0">
                <a:solidFill>
                  <a:schemeClr val="bg2">
                    <a:lumMod val="50000"/>
                  </a:schemeClr>
                </a:solidFill>
              </a:rPr>
              <a:t> Britannica, </a:t>
            </a:r>
            <a:r>
              <a:rPr lang="en-GB" sz="1050" dirty="0">
                <a:solidFill>
                  <a:schemeClr val="bg2">
                    <a:lumMod val="50000"/>
                  </a:schemeClr>
                </a:solidFill>
              </a:rPr>
              <a:t>Inc</a:t>
            </a:r>
            <a:endParaRPr lang="fr-BE" sz="105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1241077" y="3481660"/>
            <a:ext cx="9616393" cy="2061196"/>
            <a:chOff x="1241077" y="3481659"/>
            <a:chExt cx="10469345" cy="2609435"/>
          </a:xfrm>
        </p:grpSpPr>
        <p:grpSp>
          <p:nvGrpSpPr>
            <p:cNvPr id="29" name="Groupe 28"/>
            <p:cNvGrpSpPr/>
            <p:nvPr/>
          </p:nvGrpSpPr>
          <p:grpSpPr>
            <a:xfrm>
              <a:off x="1241077" y="3481659"/>
              <a:ext cx="10469345" cy="2609435"/>
              <a:chOff x="1241077" y="3481659"/>
              <a:chExt cx="10469345" cy="2609435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24E147E1-9AB0-4E7A-9AC2-C8FD74D22015}"/>
                  </a:ext>
                </a:extLst>
              </p:cNvPr>
              <p:cNvSpPr txBox="1"/>
              <p:nvPr/>
            </p:nvSpPr>
            <p:spPr>
              <a:xfrm>
                <a:off x="6268642" y="3481659"/>
                <a:ext cx="972720" cy="4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 err="1" smtClean="0"/>
                  <a:t>Sterols</a:t>
                </a:r>
                <a:endParaRPr lang="fr-BE" sz="1600" dirty="0"/>
              </a:p>
            </p:txBody>
          </p:sp>
          <p:grpSp>
            <p:nvGrpSpPr>
              <p:cNvPr id="28" name="Groupe 27"/>
              <p:cNvGrpSpPr/>
              <p:nvPr/>
            </p:nvGrpSpPr>
            <p:grpSpPr>
              <a:xfrm>
                <a:off x="1241077" y="3777614"/>
                <a:ext cx="10469345" cy="2313480"/>
                <a:chOff x="1241077" y="3777614"/>
                <a:chExt cx="10469345" cy="2313480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xmlns="" id="{A38DABF2-5425-49F7-BE15-EA96FD1CDB34}"/>
                    </a:ext>
                  </a:extLst>
                </p:cNvPr>
                <p:cNvGrpSpPr/>
                <p:nvPr/>
              </p:nvGrpSpPr>
              <p:grpSpPr>
                <a:xfrm>
                  <a:off x="1241077" y="4299637"/>
                  <a:ext cx="10469345" cy="1791457"/>
                  <a:chOff x="-1752073" y="341226"/>
                  <a:chExt cx="13930461" cy="1883201"/>
                </a:xfrm>
              </p:grpSpPr>
              <p:grpSp>
                <p:nvGrpSpPr>
                  <p:cNvPr id="9" name="Groupe 8">
                    <a:extLst>
                      <a:ext uri="{FF2B5EF4-FFF2-40B4-BE49-F238E27FC236}">
                        <a16:creationId xmlns:a16="http://schemas.microsoft.com/office/drawing/2014/main" xmlns="" id="{485C384A-035B-4F47-9BCF-0CEE146247D4}"/>
                      </a:ext>
                    </a:extLst>
                  </p:cNvPr>
                  <p:cNvGrpSpPr/>
                  <p:nvPr/>
                </p:nvGrpSpPr>
                <p:grpSpPr>
                  <a:xfrm>
                    <a:off x="-31935" y="341226"/>
                    <a:ext cx="6035300" cy="1084318"/>
                    <a:chOff x="-31935" y="341226"/>
                    <a:chExt cx="6035300" cy="1084318"/>
                  </a:xfrm>
                </p:grpSpPr>
                <p:pic>
                  <p:nvPicPr>
                    <p:cNvPr id="13" name="Image 12" descr="16:0-18:2 PC">
                      <a:extLst>
                        <a:ext uri="{FF2B5EF4-FFF2-40B4-BE49-F238E27FC236}">
                          <a16:creationId xmlns:a16="http://schemas.microsoft.com/office/drawing/2014/main" xmlns="" id="{A153014E-0436-4309-9EAD-89250EE62C5E}"/>
                        </a:ext>
                      </a:extLst>
                    </p:cNvPr>
                    <p:cNvPicPr/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31935" y="516838"/>
                      <a:ext cx="3727449" cy="6953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4" name="Image 13" descr="sitosterol">
                      <a:extLst>
                        <a:ext uri="{FF2B5EF4-FFF2-40B4-BE49-F238E27FC236}">
                          <a16:creationId xmlns:a16="http://schemas.microsoft.com/office/drawing/2014/main" xmlns="" id="{1E5C03C7-BC34-44EE-99B5-F72B7F7740CB}"/>
                        </a:ext>
                      </a:extLst>
                    </p:cNvPr>
                    <p:cNvPicPr/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72299" y="341226"/>
                      <a:ext cx="2231066" cy="10843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10" name="ZoneTexte 9">
                    <a:extLst>
                      <a:ext uri="{FF2B5EF4-FFF2-40B4-BE49-F238E27FC236}">
                        <a16:creationId xmlns:a16="http://schemas.microsoft.com/office/drawing/2014/main" xmlns="" id="{30B6EC54-1372-41BA-A2AD-20BE19E16D13}"/>
                      </a:ext>
                    </a:extLst>
                  </p:cNvPr>
                  <p:cNvSpPr txBox="1"/>
                  <p:nvPr/>
                </p:nvSpPr>
                <p:spPr>
                  <a:xfrm>
                    <a:off x="-1752073" y="1725362"/>
                    <a:ext cx="5330653" cy="4794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fr-BE" sz="1600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Palmitoyl </a:t>
                    </a:r>
                    <a:r>
                      <a:rPr lang="fr-BE" sz="1600" dirty="0" err="1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linoleoyl</a:t>
                    </a:r>
                    <a:r>
                      <a:rPr lang="fr-BE" sz="1600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600" dirty="0" err="1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Phosphatidylcholine</a:t>
                    </a:r>
                    <a:r>
                      <a:rPr lang="fr-BE" sz="1600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600" dirty="0" smtClean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                (</a:t>
                    </a:r>
                    <a:r>
                      <a:rPr lang="fr-BE" sz="1600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PLPC)</a:t>
                    </a:r>
                    <a:endParaRPr lang="fr-BE" sz="16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fr-B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fr-BE" dirty="0">
                      <a:effectLst/>
                      <a:latin typeface="Century Gothic" panose="020B0502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xmlns="" id="{2628930A-FB0C-4F4A-813E-A814493A737C}"/>
                      </a:ext>
                    </a:extLst>
                  </p:cNvPr>
                  <p:cNvSpPr txBox="1"/>
                  <p:nvPr/>
                </p:nvSpPr>
                <p:spPr>
                  <a:xfrm>
                    <a:off x="3772299" y="1745002"/>
                    <a:ext cx="2094793" cy="4794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el-GR" sz="1600" dirty="0" smtClean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β</a:t>
                    </a:r>
                    <a:r>
                      <a:rPr lang="fr-BE" sz="1600" dirty="0" smtClean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-</a:t>
                    </a:r>
                    <a:r>
                      <a:rPr lang="fr-BE" sz="1600" dirty="0" err="1" smtClean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Sitosterol</a:t>
                    </a:r>
                    <a:endParaRPr lang="fr-BE" sz="16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xmlns="" id="{FC0A8E59-D988-4576-89FB-4F7076B77E8F}"/>
                      </a:ext>
                    </a:extLst>
                  </p:cNvPr>
                  <p:cNvSpPr txBox="1"/>
                  <p:nvPr/>
                </p:nvSpPr>
                <p:spPr>
                  <a:xfrm>
                    <a:off x="6325093" y="1725814"/>
                    <a:ext cx="5853295" cy="4794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800"/>
                      </a:spcAft>
                    </a:pPr>
                    <a:r>
                      <a:rPr lang="fr-BE" sz="1600" dirty="0" err="1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</a:t>
                    </a:r>
                    <a:r>
                      <a:rPr lang="fr-BE" sz="1600" dirty="0" err="1">
                        <a:cs typeface="Times New Roman" panose="02020603050405020304" pitchFamily="18" charset="0"/>
                      </a:rPr>
                      <a:t>lycosyl</a:t>
                    </a:r>
                    <a:r>
                      <a:rPr lang="fr-BE" sz="1600" dirty="0"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600" dirty="0" smtClean="0">
                        <a:cs typeface="Times New Roman" panose="02020603050405020304" pitchFamily="18" charset="0"/>
                      </a:rPr>
                      <a:t>inositol </a:t>
                    </a:r>
                    <a:r>
                      <a:rPr lang="fr-BE" sz="1600" dirty="0" err="1" smtClean="0">
                        <a:cs typeface="Times New Roman" panose="02020603050405020304" pitchFamily="18" charset="0"/>
                      </a:rPr>
                      <a:t>phosphoceramides</a:t>
                    </a:r>
                    <a:r>
                      <a:rPr lang="fr-BE" sz="1600" dirty="0" smtClean="0">
                        <a:cs typeface="Times New Roman" panose="02020603050405020304" pitchFamily="18" charset="0"/>
                      </a:rPr>
                      <a:t> </a:t>
                    </a:r>
                    <a:r>
                      <a:rPr lang="fr-BE" sz="1600" dirty="0" smtClean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(GIPC</a:t>
                    </a:r>
                    <a:r>
                      <a:rPr lang="fr-BE" sz="1600" dirty="0">
                        <a:solidFill>
                          <a:srgbClr val="000000"/>
                        </a:solidFill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fr-BE" sz="16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3074" name="Picture 2">
                  <a:extLst>
                    <a:ext uri="{FF2B5EF4-FFF2-40B4-BE49-F238E27FC236}">
                      <a16:creationId xmlns:a16="http://schemas.microsoft.com/office/drawing/2014/main" xmlns="" id="{AF43DD1D-8882-405A-A728-8FB38030B2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7" t="8149" r="18285" b="14742"/>
                <a:stretch/>
              </p:blipFill>
              <p:spPr bwMode="auto">
                <a:xfrm>
                  <a:off x="7467806" y="4100632"/>
                  <a:ext cx="3013942" cy="1393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xmlns="" id="{272BE568-9735-485F-B5E2-7E71D684A972}"/>
                    </a:ext>
                  </a:extLst>
                </p:cNvPr>
                <p:cNvSpPr/>
                <p:nvPr/>
              </p:nvSpPr>
              <p:spPr>
                <a:xfrm>
                  <a:off x="4559762" y="4430447"/>
                  <a:ext cx="833120" cy="578715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xmlns="" id="{3051D713-B88F-496A-897D-FE4529FD0430}"/>
                    </a:ext>
                  </a:extLst>
                </p:cNvPr>
                <p:cNvSpPr/>
                <p:nvPr/>
              </p:nvSpPr>
              <p:spPr>
                <a:xfrm>
                  <a:off x="5247294" y="5096217"/>
                  <a:ext cx="389217" cy="456069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xmlns="" id="{1E21474A-C03F-4F18-9BAE-2DBD4872A4AD}"/>
                    </a:ext>
                  </a:extLst>
                </p:cNvPr>
                <p:cNvSpPr/>
                <p:nvPr/>
              </p:nvSpPr>
              <p:spPr>
                <a:xfrm rot="2268528">
                  <a:off x="7333021" y="4366926"/>
                  <a:ext cx="1573964" cy="650491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xmlns="" id="{F20D18EF-178F-4780-B2D8-9570E0D1637E}"/>
                    </a:ext>
                  </a:extLst>
                </p:cNvPr>
                <p:cNvSpPr/>
                <p:nvPr/>
              </p:nvSpPr>
              <p:spPr>
                <a:xfrm>
                  <a:off x="2446599" y="4325912"/>
                  <a:ext cx="2139464" cy="917506"/>
                </a:xfrm>
                <a:custGeom>
                  <a:avLst/>
                  <a:gdLst>
                    <a:gd name="connsiteX0" fmla="*/ 0 w 2127009"/>
                    <a:gd name="connsiteY0" fmla="*/ 457200 h 914400"/>
                    <a:gd name="connsiteX1" fmla="*/ 1063505 w 2127009"/>
                    <a:gd name="connsiteY1" fmla="*/ 0 h 914400"/>
                    <a:gd name="connsiteX2" fmla="*/ 2127010 w 2127009"/>
                    <a:gd name="connsiteY2" fmla="*/ 457200 h 914400"/>
                    <a:gd name="connsiteX3" fmla="*/ 1063505 w 2127009"/>
                    <a:gd name="connsiteY3" fmla="*/ 914400 h 914400"/>
                    <a:gd name="connsiteX4" fmla="*/ 0 w 2127009"/>
                    <a:gd name="connsiteY4" fmla="*/ 457200 h 914400"/>
                    <a:gd name="connsiteX0" fmla="*/ 18 w 2127028"/>
                    <a:gd name="connsiteY0" fmla="*/ 457200 h 904240"/>
                    <a:gd name="connsiteX1" fmla="*/ 1063523 w 2127028"/>
                    <a:gd name="connsiteY1" fmla="*/ 0 h 904240"/>
                    <a:gd name="connsiteX2" fmla="*/ 2127028 w 2127028"/>
                    <a:gd name="connsiteY2" fmla="*/ 457200 h 904240"/>
                    <a:gd name="connsiteX3" fmla="*/ 1043203 w 2127028"/>
                    <a:gd name="connsiteY3" fmla="*/ 904240 h 904240"/>
                    <a:gd name="connsiteX4" fmla="*/ 18 w 2127028"/>
                    <a:gd name="connsiteY4" fmla="*/ 457200 h 904240"/>
                    <a:gd name="connsiteX0" fmla="*/ 12 w 2167318"/>
                    <a:gd name="connsiteY0" fmla="*/ 457200 h 937023"/>
                    <a:gd name="connsiteX1" fmla="*/ 1063517 w 2167318"/>
                    <a:gd name="connsiteY1" fmla="*/ 0 h 937023"/>
                    <a:gd name="connsiteX2" fmla="*/ 2127022 w 2167318"/>
                    <a:gd name="connsiteY2" fmla="*/ 457200 h 937023"/>
                    <a:gd name="connsiteX3" fmla="*/ 1899931 w 2167318"/>
                    <a:gd name="connsiteY3" fmla="*/ 853439 h 937023"/>
                    <a:gd name="connsiteX4" fmla="*/ 1043197 w 2167318"/>
                    <a:gd name="connsiteY4" fmla="*/ 904240 h 937023"/>
                    <a:gd name="connsiteX5" fmla="*/ 12 w 2167318"/>
                    <a:gd name="connsiteY5" fmla="*/ 457200 h 937023"/>
                    <a:gd name="connsiteX0" fmla="*/ 12 w 2133519"/>
                    <a:gd name="connsiteY0" fmla="*/ 475103 h 954926"/>
                    <a:gd name="connsiteX1" fmla="*/ 1063517 w 2133519"/>
                    <a:gd name="connsiteY1" fmla="*/ 17903 h 954926"/>
                    <a:gd name="connsiteX2" fmla="*/ 1808491 w 2133519"/>
                    <a:gd name="connsiteY2" fmla="*/ 129662 h 954926"/>
                    <a:gd name="connsiteX3" fmla="*/ 2127022 w 2133519"/>
                    <a:gd name="connsiteY3" fmla="*/ 475103 h 954926"/>
                    <a:gd name="connsiteX4" fmla="*/ 1899931 w 2133519"/>
                    <a:gd name="connsiteY4" fmla="*/ 871342 h 954926"/>
                    <a:gd name="connsiteX5" fmla="*/ 1043197 w 2133519"/>
                    <a:gd name="connsiteY5" fmla="*/ 922143 h 954926"/>
                    <a:gd name="connsiteX6" fmla="*/ 12 w 2133519"/>
                    <a:gd name="connsiteY6" fmla="*/ 475103 h 954926"/>
                    <a:gd name="connsiteX0" fmla="*/ 42394 w 2175901"/>
                    <a:gd name="connsiteY0" fmla="*/ 475103 h 935409"/>
                    <a:gd name="connsiteX1" fmla="*/ 1105899 w 2175901"/>
                    <a:gd name="connsiteY1" fmla="*/ 17903 h 935409"/>
                    <a:gd name="connsiteX2" fmla="*/ 1850873 w 2175901"/>
                    <a:gd name="connsiteY2" fmla="*/ 129662 h 935409"/>
                    <a:gd name="connsiteX3" fmla="*/ 2169404 w 2175901"/>
                    <a:gd name="connsiteY3" fmla="*/ 475103 h 935409"/>
                    <a:gd name="connsiteX4" fmla="*/ 1942313 w 2175901"/>
                    <a:gd name="connsiteY4" fmla="*/ 871342 h 935409"/>
                    <a:gd name="connsiteX5" fmla="*/ 1085579 w 2175901"/>
                    <a:gd name="connsiteY5" fmla="*/ 922143 h 935409"/>
                    <a:gd name="connsiteX6" fmla="*/ 296394 w 2175901"/>
                    <a:gd name="connsiteY6" fmla="*/ 739262 h 935409"/>
                    <a:gd name="connsiteX7" fmla="*/ 42394 w 2175901"/>
                    <a:gd name="connsiteY7" fmla="*/ 475103 h 935409"/>
                    <a:gd name="connsiteX0" fmla="*/ 5957 w 2139464"/>
                    <a:gd name="connsiteY0" fmla="*/ 457200 h 917506"/>
                    <a:gd name="connsiteX1" fmla="*/ 463157 w 2139464"/>
                    <a:gd name="connsiteY1" fmla="*/ 111760 h 917506"/>
                    <a:gd name="connsiteX2" fmla="*/ 1069462 w 2139464"/>
                    <a:gd name="connsiteY2" fmla="*/ 0 h 917506"/>
                    <a:gd name="connsiteX3" fmla="*/ 1814436 w 2139464"/>
                    <a:gd name="connsiteY3" fmla="*/ 111759 h 917506"/>
                    <a:gd name="connsiteX4" fmla="*/ 2132967 w 2139464"/>
                    <a:gd name="connsiteY4" fmla="*/ 457200 h 917506"/>
                    <a:gd name="connsiteX5" fmla="*/ 1905876 w 2139464"/>
                    <a:gd name="connsiteY5" fmla="*/ 853439 h 917506"/>
                    <a:gd name="connsiteX6" fmla="*/ 1049142 w 2139464"/>
                    <a:gd name="connsiteY6" fmla="*/ 904240 h 917506"/>
                    <a:gd name="connsiteX7" fmla="*/ 259957 w 2139464"/>
                    <a:gd name="connsiteY7" fmla="*/ 721359 h 917506"/>
                    <a:gd name="connsiteX8" fmla="*/ 5957 w 2139464"/>
                    <a:gd name="connsiteY8" fmla="*/ 457200 h 917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39464" h="917506">
                      <a:moveTo>
                        <a:pt x="5957" y="457200"/>
                      </a:moveTo>
                      <a:cubicBezTo>
                        <a:pt x="39824" y="355600"/>
                        <a:pt x="285906" y="187960"/>
                        <a:pt x="463157" y="111760"/>
                      </a:cubicBezTo>
                      <a:cubicBezTo>
                        <a:pt x="640408" y="35560"/>
                        <a:pt x="844249" y="0"/>
                        <a:pt x="1069462" y="0"/>
                      </a:cubicBezTo>
                      <a:cubicBezTo>
                        <a:pt x="1294675" y="0"/>
                        <a:pt x="1637185" y="35559"/>
                        <a:pt x="1814436" y="111759"/>
                      </a:cubicBezTo>
                      <a:cubicBezTo>
                        <a:pt x="1991687" y="187959"/>
                        <a:pt x="2102487" y="340360"/>
                        <a:pt x="2132967" y="457200"/>
                      </a:cubicBezTo>
                      <a:cubicBezTo>
                        <a:pt x="2163447" y="574040"/>
                        <a:pt x="2086513" y="778932"/>
                        <a:pt x="1905876" y="853439"/>
                      </a:cubicBezTo>
                      <a:cubicBezTo>
                        <a:pt x="1725239" y="927946"/>
                        <a:pt x="1323462" y="926253"/>
                        <a:pt x="1049142" y="904240"/>
                      </a:cubicBezTo>
                      <a:cubicBezTo>
                        <a:pt x="774822" y="882227"/>
                        <a:pt x="433821" y="795866"/>
                        <a:pt x="259957" y="721359"/>
                      </a:cubicBezTo>
                      <a:cubicBezTo>
                        <a:pt x="86093" y="646852"/>
                        <a:pt x="-27910" y="558800"/>
                        <a:pt x="5957" y="45720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xmlns="" id="{70951055-91DE-47D5-8AB5-87D1D977EFC4}"/>
                    </a:ext>
                  </a:extLst>
                </p:cNvPr>
                <p:cNvSpPr/>
                <p:nvPr/>
              </p:nvSpPr>
              <p:spPr>
                <a:xfrm rot="20034868">
                  <a:off x="5493604" y="4339343"/>
                  <a:ext cx="1847879" cy="956373"/>
                </a:xfrm>
                <a:custGeom>
                  <a:avLst/>
                  <a:gdLst>
                    <a:gd name="connsiteX0" fmla="*/ 0 w 2088073"/>
                    <a:gd name="connsiteY0" fmla="*/ 554203 h 1108405"/>
                    <a:gd name="connsiteX1" fmla="*/ 1044037 w 2088073"/>
                    <a:gd name="connsiteY1" fmla="*/ 0 h 1108405"/>
                    <a:gd name="connsiteX2" fmla="*/ 2088074 w 2088073"/>
                    <a:gd name="connsiteY2" fmla="*/ 554203 h 1108405"/>
                    <a:gd name="connsiteX3" fmla="*/ 1044037 w 2088073"/>
                    <a:gd name="connsiteY3" fmla="*/ 1108406 h 1108405"/>
                    <a:gd name="connsiteX4" fmla="*/ 0 w 2088073"/>
                    <a:gd name="connsiteY4" fmla="*/ 554203 h 1108405"/>
                    <a:gd name="connsiteX0" fmla="*/ 0 w 2005949"/>
                    <a:gd name="connsiteY0" fmla="*/ 554355 h 1108687"/>
                    <a:gd name="connsiteX1" fmla="*/ 1044037 w 2005949"/>
                    <a:gd name="connsiteY1" fmla="*/ 152 h 1108687"/>
                    <a:gd name="connsiteX2" fmla="*/ 2005949 w 2005949"/>
                    <a:gd name="connsiteY2" fmla="*/ 514147 h 1108687"/>
                    <a:gd name="connsiteX3" fmla="*/ 1044037 w 2005949"/>
                    <a:gd name="connsiteY3" fmla="*/ 1108558 h 1108687"/>
                    <a:gd name="connsiteX4" fmla="*/ 0 w 2005949"/>
                    <a:gd name="connsiteY4" fmla="*/ 554355 h 1108687"/>
                    <a:gd name="connsiteX0" fmla="*/ 0 w 2016890"/>
                    <a:gd name="connsiteY0" fmla="*/ 554297 h 1119173"/>
                    <a:gd name="connsiteX1" fmla="*/ 1044037 w 2016890"/>
                    <a:gd name="connsiteY1" fmla="*/ 94 h 1119173"/>
                    <a:gd name="connsiteX2" fmla="*/ 2005949 w 2016890"/>
                    <a:gd name="connsiteY2" fmla="*/ 514089 h 1119173"/>
                    <a:gd name="connsiteX3" fmla="*/ 1520855 w 2016890"/>
                    <a:gd name="connsiteY3" fmla="*/ 888991 h 1119173"/>
                    <a:gd name="connsiteX4" fmla="*/ 1044037 w 2016890"/>
                    <a:gd name="connsiteY4" fmla="*/ 1108500 h 1119173"/>
                    <a:gd name="connsiteX5" fmla="*/ 0 w 2016890"/>
                    <a:gd name="connsiteY5" fmla="*/ 554297 h 1119173"/>
                    <a:gd name="connsiteX0" fmla="*/ 0 w 2049426"/>
                    <a:gd name="connsiteY0" fmla="*/ 579660 h 1144536"/>
                    <a:gd name="connsiteX1" fmla="*/ 1044037 w 2049426"/>
                    <a:gd name="connsiteY1" fmla="*/ 25457 h 1144536"/>
                    <a:gd name="connsiteX2" fmla="*/ 1946026 w 2049426"/>
                    <a:gd name="connsiteY2" fmla="*/ 138341 h 1144536"/>
                    <a:gd name="connsiteX3" fmla="*/ 2005949 w 2049426"/>
                    <a:gd name="connsiteY3" fmla="*/ 539452 h 1144536"/>
                    <a:gd name="connsiteX4" fmla="*/ 1520855 w 2049426"/>
                    <a:gd name="connsiteY4" fmla="*/ 914354 h 1144536"/>
                    <a:gd name="connsiteX5" fmla="*/ 1044037 w 2049426"/>
                    <a:gd name="connsiteY5" fmla="*/ 1133863 h 1144536"/>
                    <a:gd name="connsiteX6" fmla="*/ 0 w 2049426"/>
                    <a:gd name="connsiteY6" fmla="*/ 579660 h 1144536"/>
                    <a:gd name="connsiteX0" fmla="*/ 0 w 2049426"/>
                    <a:gd name="connsiteY0" fmla="*/ 579660 h 1152543"/>
                    <a:gd name="connsiteX1" fmla="*/ 1044037 w 2049426"/>
                    <a:gd name="connsiteY1" fmla="*/ 25457 h 1152543"/>
                    <a:gd name="connsiteX2" fmla="*/ 1946026 w 2049426"/>
                    <a:gd name="connsiteY2" fmla="*/ 138341 h 1152543"/>
                    <a:gd name="connsiteX3" fmla="*/ 2005949 w 2049426"/>
                    <a:gd name="connsiteY3" fmla="*/ 539452 h 1152543"/>
                    <a:gd name="connsiteX4" fmla="*/ 1603171 w 2049426"/>
                    <a:gd name="connsiteY4" fmla="*/ 977279 h 1152543"/>
                    <a:gd name="connsiteX5" fmla="*/ 1044037 w 2049426"/>
                    <a:gd name="connsiteY5" fmla="*/ 1133863 h 1152543"/>
                    <a:gd name="connsiteX6" fmla="*/ 0 w 2049426"/>
                    <a:gd name="connsiteY6" fmla="*/ 579660 h 1152543"/>
                    <a:gd name="connsiteX0" fmla="*/ 51987 w 2101413"/>
                    <a:gd name="connsiteY0" fmla="*/ 579660 h 1136106"/>
                    <a:gd name="connsiteX1" fmla="*/ 1096024 w 2101413"/>
                    <a:gd name="connsiteY1" fmla="*/ 25457 h 1136106"/>
                    <a:gd name="connsiteX2" fmla="*/ 1998013 w 2101413"/>
                    <a:gd name="connsiteY2" fmla="*/ 138341 h 1136106"/>
                    <a:gd name="connsiteX3" fmla="*/ 2057936 w 2101413"/>
                    <a:gd name="connsiteY3" fmla="*/ 539452 h 1136106"/>
                    <a:gd name="connsiteX4" fmla="*/ 1655158 w 2101413"/>
                    <a:gd name="connsiteY4" fmla="*/ 977279 h 1136106"/>
                    <a:gd name="connsiteX5" fmla="*/ 1096024 w 2101413"/>
                    <a:gd name="connsiteY5" fmla="*/ 1133863 h 1136106"/>
                    <a:gd name="connsiteX6" fmla="*/ 254838 w 2101413"/>
                    <a:gd name="connsiteY6" fmla="*/ 879946 h 1136106"/>
                    <a:gd name="connsiteX7" fmla="*/ 51987 w 2101413"/>
                    <a:gd name="connsiteY7" fmla="*/ 579660 h 1136106"/>
                    <a:gd name="connsiteX0" fmla="*/ 4545 w 2053971"/>
                    <a:gd name="connsiteY0" fmla="*/ 559676 h 1116122"/>
                    <a:gd name="connsiteX1" fmla="*/ 334102 w 2053971"/>
                    <a:gd name="connsiteY1" fmla="*/ 254569 h 1116122"/>
                    <a:gd name="connsiteX2" fmla="*/ 1048582 w 2053971"/>
                    <a:gd name="connsiteY2" fmla="*/ 5473 h 1116122"/>
                    <a:gd name="connsiteX3" fmla="*/ 1950571 w 2053971"/>
                    <a:gd name="connsiteY3" fmla="*/ 118357 h 1116122"/>
                    <a:gd name="connsiteX4" fmla="*/ 2010494 w 2053971"/>
                    <a:gd name="connsiteY4" fmla="*/ 519468 h 1116122"/>
                    <a:gd name="connsiteX5" fmla="*/ 1607716 w 2053971"/>
                    <a:gd name="connsiteY5" fmla="*/ 957295 h 1116122"/>
                    <a:gd name="connsiteX6" fmla="*/ 1048582 w 2053971"/>
                    <a:gd name="connsiteY6" fmla="*/ 1113879 h 1116122"/>
                    <a:gd name="connsiteX7" fmla="*/ 207396 w 2053971"/>
                    <a:gd name="connsiteY7" fmla="*/ 859962 h 1116122"/>
                    <a:gd name="connsiteX8" fmla="*/ 4545 w 2053971"/>
                    <a:gd name="connsiteY8" fmla="*/ 559676 h 1116122"/>
                    <a:gd name="connsiteX0" fmla="*/ 9024 w 2058450"/>
                    <a:gd name="connsiteY0" fmla="*/ 559676 h 1114220"/>
                    <a:gd name="connsiteX1" fmla="*/ 338581 w 2058450"/>
                    <a:gd name="connsiteY1" fmla="*/ 254569 h 1114220"/>
                    <a:gd name="connsiteX2" fmla="*/ 1053061 w 2058450"/>
                    <a:gd name="connsiteY2" fmla="*/ 5473 h 1114220"/>
                    <a:gd name="connsiteX3" fmla="*/ 1955050 w 2058450"/>
                    <a:gd name="connsiteY3" fmla="*/ 118357 h 1114220"/>
                    <a:gd name="connsiteX4" fmla="*/ 2014973 w 2058450"/>
                    <a:gd name="connsiteY4" fmla="*/ 519468 h 1114220"/>
                    <a:gd name="connsiteX5" fmla="*/ 1612195 w 2058450"/>
                    <a:gd name="connsiteY5" fmla="*/ 957295 h 1114220"/>
                    <a:gd name="connsiteX6" fmla="*/ 1053061 w 2058450"/>
                    <a:gd name="connsiteY6" fmla="*/ 1113879 h 1114220"/>
                    <a:gd name="connsiteX7" fmla="*/ 180602 w 2058450"/>
                    <a:gd name="connsiteY7" fmla="*/ 923837 h 1114220"/>
                    <a:gd name="connsiteX8" fmla="*/ 9024 w 2058450"/>
                    <a:gd name="connsiteY8" fmla="*/ 559676 h 111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58450" h="1114220">
                      <a:moveTo>
                        <a:pt x="9024" y="559676"/>
                      </a:moveTo>
                      <a:cubicBezTo>
                        <a:pt x="35354" y="448131"/>
                        <a:pt x="164575" y="346936"/>
                        <a:pt x="338581" y="254569"/>
                      </a:cubicBezTo>
                      <a:cubicBezTo>
                        <a:pt x="512587" y="162202"/>
                        <a:pt x="783650" y="28175"/>
                        <a:pt x="1053061" y="5473"/>
                      </a:cubicBezTo>
                      <a:cubicBezTo>
                        <a:pt x="1322472" y="-17229"/>
                        <a:pt x="1794731" y="32691"/>
                        <a:pt x="1955050" y="118357"/>
                      </a:cubicBezTo>
                      <a:cubicBezTo>
                        <a:pt x="2115369" y="204023"/>
                        <a:pt x="2050459" y="416177"/>
                        <a:pt x="2014973" y="519468"/>
                      </a:cubicBezTo>
                      <a:cubicBezTo>
                        <a:pt x="1979487" y="622759"/>
                        <a:pt x="1772513" y="858227"/>
                        <a:pt x="1612195" y="957295"/>
                      </a:cubicBezTo>
                      <a:cubicBezTo>
                        <a:pt x="1451877" y="1056363"/>
                        <a:pt x="1291660" y="1119455"/>
                        <a:pt x="1053061" y="1113879"/>
                      </a:cubicBezTo>
                      <a:cubicBezTo>
                        <a:pt x="814462" y="1108303"/>
                        <a:pt x="354608" y="1016204"/>
                        <a:pt x="180602" y="923837"/>
                      </a:cubicBezTo>
                      <a:cubicBezTo>
                        <a:pt x="6596" y="831470"/>
                        <a:pt x="-17306" y="671221"/>
                        <a:pt x="9024" y="559676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xmlns="" id="{18963D6E-A399-49A7-8D14-271D50D5E290}"/>
                    </a:ext>
                  </a:extLst>
                </p:cNvPr>
                <p:cNvSpPr/>
                <p:nvPr/>
              </p:nvSpPr>
              <p:spPr>
                <a:xfrm>
                  <a:off x="8733888" y="4739339"/>
                  <a:ext cx="1695916" cy="824089"/>
                </a:xfrm>
                <a:custGeom>
                  <a:avLst/>
                  <a:gdLst>
                    <a:gd name="connsiteX0" fmla="*/ 0 w 1605487"/>
                    <a:gd name="connsiteY0" fmla="*/ 467370 h 934740"/>
                    <a:gd name="connsiteX1" fmla="*/ 802744 w 1605487"/>
                    <a:gd name="connsiteY1" fmla="*/ 0 h 934740"/>
                    <a:gd name="connsiteX2" fmla="*/ 1605488 w 1605487"/>
                    <a:gd name="connsiteY2" fmla="*/ 467370 h 934740"/>
                    <a:gd name="connsiteX3" fmla="*/ 802744 w 1605487"/>
                    <a:gd name="connsiteY3" fmla="*/ 934740 h 934740"/>
                    <a:gd name="connsiteX4" fmla="*/ 0 w 1605487"/>
                    <a:gd name="connsiteY4" fmla="*/ 467370 h 934740"/>
                    <a:gd name="connsiteX0" fmla="*/ 71095 w 1676583"/>
                    <a:gd name="connsiteY0" fmla="*/ 467370 h 941633"/>
                    <a:gd name="connsiteX1" fmla="*/ 873839 w 1676583"/>
                    <a:gd name="connsiteY1" fmla="*/ 0 h 941633"/>
                    <a:gd name="connsiteX2" fmla="*/ 1676583 w 1676583"/>
                    <a:gd name="connsiteY2" fmla="*/ 467370 h 941633"/>
                    <a:gd name="connsiteX3" fmla="*/ 873839 w 1676583"/>
                    <a:gd name="connsiteY3" fmla="*/ 934740 h 941633"/>
                    <a:gd name="connsiteX4" fmla="*/ 130615 w 1676583"/>
                    <a:gd name="connsiteY4" fmla="*/ 727686 h 941633"/>
                    <a:gd name="connsiteX5" fmla="*/ 71095 w 1676583"/>
                    <a:gd name="connsiteY5" fmla="*/ 467370 h 941633"/>
                    <a:gd name="connsiteX0" fmla="*/ 24862 w 1630350"/>
                    <a:gd name="connsiteY0" fmla="*/ 483222 h 957485"/>
                    <a:gd name="connsiteX1" fmla="*/ 155502 w 1630350"/>
                    <a:gd name="connsiteY1" fmla="*/ 144098 h 957485"/>
                    <a:gd name="connsiteX2" fmla="*/ 827606 w 1630350"/>
                    <a:gd name="connsiteY2" fmla="*/ 15852 h 957485"/>
                    <a:gd name="connsiteX3" fmla="*/ 1630350 w 1630350"/>
                    <a:gd name="connsiteY3" fmla="*/ 483222 h 957485"/>
                    <a:gd name="connsiteX4" fmla="*/ 827606 w 1630350"/>
                    <a:gd name="connsiteY4" fmla="*/ 950592 h 957485"/>
                    <a:gd name="connsiteX5" fmla="*/ 84382 w 1630350"/>
                    <a:gd name="connsiteY5" fmla="*/ 743538 h 957485"/>
                    <a:gd name="connsiteX6" fmla="*/ 24862 w 1630350"/>
                    <a:gd name="connsiteY6" fmla="*/ 483222 h 957485"/>
                    <a:gd name="connsiteX0" fmla="*/ 24862 w 1630350"/>
                    <a:gd name="connsiteY0" fmla="*/ 370231 h 844494"/>
                    <a:gd name="connsiteX1" fmla="*/ 155502 w 1630350"/>
                    <a:gd name="connsiteY1" fmla="*/ 31107 h 844494"/>
                    <a:gd name="connsiteX2" fmla="*/ 929206 w 1630350"/>
                    <a:gd name="connsiteY2" fmla="*/ 95901 h 844494"/>
                    <a:gd name="connsiteX3" fmla="*/ 1630350 w 1630350"/>
                    <a:gd name="connsiteY3" fmla="*/ 370231 h 844494"/>
                    <a:gd name="connsiteX4" fmla="*/ 827606 w 1630350"/>
                    <a:gd name="connsiteY4" fmla="*/ 837601 h 844494"/>
                    <a:gd name="connsiteX5" fmla="*/ 84382 w 1630350"/>
                    <a:gd name="connsiteY5" fmla="*/ 630547 h 844494"/>
                    <a:gd name="connsiteX6" fmla="*/ 24862 w 1630350"/>
                    <a:gd name="connsiteY6" fmla="*/ 370231 h 844494"/>
                    <a:gd name="connsiteX0" fmla="*/ 24862 w 1701470"/>
                    <a:gd name="connsiteY0" fmla="*/ 372736 h 843788"/>
                    <a:gd name="connsiteX1" fmla="*/ 155502 w 1701470"/>
                    <a:gd name="connsiteY1" fmla="*/ 33612 h 843788"/>
                    <a:gd name="connsiteX2" fmla="*/ 929206 w 1701470"/>
                    <a:gd name="connsiteY2" fmla="*/ 98406 h 843788"/>
                    <a:gd name="connsiteX3" fmla="*/ 1701470 w 1701470"/>
                    <a:gd name="connsiteY3" fmla="*/ 454016 h 843788"/>
                    <a:gd name="connsiteX4" fmla="*/ 827606 w 1701470"/>
                    <a:gd name="connsiteY4" fmla="*/ 840106 h 843788"/>
                    <a:gd name="connsiteX5" fmla="*/ 84382 w 1701470"/>
                    <a:gd name="connsiteY5" fmla="*/ 633052 h 843788"/>
                    <a:gd name="connsiteX6" fmla="*/ 24862 w 1701470"/>
                    <a:gd name="connsiteY6" fmla="*/ 372736 h 843788"/>
                    <a:gd name="connsiteX0" fmla="*/ 24862 w 1701470"/>
                    <a:gd name="connsiteY0" fmla="*/ 372736 h 814036"/>
                    <a:gd name="connsiteX1" fmla="*/ 155502 w 1701470"/>
                    <a:gd name="connsiteY1" fmla="*/ 33612 h 814036"/>
                    <a:gd name="connsiteX2" fmla="*/ 929206 w 1701470"/>
                    <a:gd name="connsiteY2" fmla="*/ 98406 h 814036"/>
                    <a:gd name="connsiteX3" fmla="*/ 1701470 w 1701470"/>
                    <a:gd name="connsiteY3" fmla="*/ 454016 h 814036"/>
                    <a:gd name="connsiteX4" fmla="*/ 827606 w 1701470"/>
                    <a:gd name="connsiteY4" fmla="*/ 809626 h 814036"/>
                    <a:gd name="connsiteX5" fmla="*/ 84382 w 1701470"/>
                    <a:gd name="connsiteY5" fmla="*/ 633052 h 814036"/>
                    <a:gd name="connsiteX6" fmla="*/ 24862 w 1701470"/>
                    <a:gd name="connsiteY6" fmla="*/ 372736 h 814036"/>
                    <a:gd name="connsiteX0" fmla="*/ 19308 w 1695916"/>
                    <a:gd name="connsiteY0" fmla="*/ 372736 h 824089"/>
                    <a:gd name="connsiteX1" fmla="*/ 149948 w 1695916"/>
                    <a:gd name="connsiteY1" fmla="*/ 33612 h 824089"/>
                    <a:gd name="connsiteX2" fmla="*/ 923652 w 1695916"/>
                    <a:gd name="connsiteY2" fmla="*/ 98406 h 824089"/>
                    <a:gd name="connsiteX3" fmla="*/ 1695916 w 1695916"/>
                    <a:gd name="connsiteY3" fmla="*/ 454016 h 824089"/>
                    <a:gd name="connsiteX4" fmla="*/ 822052 w 1695916"/>
                    <a:gd name="connsiteY4" fmla="*/ 809626 h 824089"/>
                    <a:gd name="connsiteX5" fmla="*/ 88988 w 1695916"/>
                    <a:gd name="connsiteY5" fmla="*/ 714332 h 824089"/>
                    <a:gd name="connsiteX6" fmla="*/ 19308 w 1695916"/>
                    <a:gd name="connsiteY6" fmla="*/ 372736 h 824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95916" h="824089">
                      <a:moveTo>
                        <a:pt x="19308" y="372736"/>
                      </a:moveTo>
                      <a:cubicBezTo>
                        <a:pt x="29468" y="259283"/>
                        <a:pt x="16157" y="111507"/>
                        <a:pt x="149948" y="33612"/>
                      </a:cubicBezTo>
                      <a:cubicBezTo>
                        <a:pt x="283739" y="-44283"/>
                        <a:pt x="665991" y="28339"/>
                        <a:pt x="923652" y="98406"/>
                      </a:cubicBezTo>
                      <a:cubicBezTo>
                        <a:pt x="1181313" y="168473"/>
                        <a:pt x="1695916" y="195895"/>
                        <a:pt x="1695916" y="454016"/>
                      </a:cubicBezTo>
                      <a:cubicBezTo>
                        <a:pt x="1695916" y="712137"/>
                        <a:pt x="1089873" y="766240"/>
                        <a:pt x="822052" y="809626"/>
                      </a:cubicBezTo>
                      <a:cubicBezTo>
                        <a:pt x="554231" y="853012"/>
                        <a:pt x="222779" y="792227"/>
                        <a:pt x="88988" y="714332"/>
                      </a:cubicBezTo>
                      <a:cubicBezTo>
                        <a:pt x="-44803" y="636437"/>
                        <a:pt x="9148" y="486189"/>
                        <a:pt x="19308" y="372736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xmlns="" id="{3976F4F1-F318-4356-A798-115E53945E26}"/>
                    </a:ext>
                  </a:extLst>
                </p:cNvPr>
                <p:cNvSpPr txBox="1"/>
                <p:nvPr/>
              </p:nvSpPr>
              <p:spPr>
                <a:xfrm>
                  <a:off x="3145492" y="3777614"/>
                  <a:ext cx="2064037" cy="4286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sz="1600" dirty="0" err="1" smtClean="0"/>
                    <a:t>Glycerolipids</a:t>
                  </a:r>
                  <a:endParaRPr lang="fr-BE" sz="1600" dirty="0"/>
                </a:p>
              </p:txBody>
            </p:sp>
          </p:grpSp>
        </p:grp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2E122131-E992-40B8-B67E-54D743EDCD0E}"/>
                </a:ext>
              </a:extLst>
            </p:cNvPr>
            <p:cNvSpPr txBox="1"/>
            <p:nvPr/>
          </p:nvSpPr>
          <p:spPr>
            <a:xfrm>
              <a:off x="8577701" y="3690080"/>
              <a:ext cx="1978853" cy="42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err="1" smtClean="0"/>
                <a:t>Sphingolipids</a:t>
              </a:r>
              <a:endParaRPr lang="fr-BE" sz="16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3574230" y="5856758"/>
            <a:ext cx="5947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membranes PLPC/</a:t>
            </a:r>
            <a:r>
              <a:rPr lang="fr-BE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sito</a:t>
            </a:r>
            <a:r>
              <a:rPr lang="fr-BE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80/20 </a:t>
            </a:r>
            <a:r>
              <a:rPr lang="fr-BE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BE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10% </a:t>
            </a:r>
            <a:r>
              <a:rPr lang="fr-BE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CitO</a:t>
            </a:r>
            <a:r>
              <a:rPr lang="fr-BE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BE" sz="2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</a:t>
            </a:r>
            <a:r>
              <a:rPr lang="fr-BE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CIN</a:t>
            </a:r>
            <a:endParaRPr lang="fr-BE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9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E040392-065A-48E4-9404-F164CD622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9623" y="3359640"/>
            <a:ext cx="2665717" cy="4435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1600" i="1" dirty="0" smtClean="0">
                <a:solidFill>
                  <a:schemeClr val="tx1"/>
                </a:solidFill>
              </a:rPr>
              <a:t>In silico </a:t>
            </a:r>
            <a:r>
              <a:rPr lang="fr-BE" sz="1600" i="1" dirty="0" err="1" smtClean="0">
                <a:solidFill>
                  <a:schemeClr val="tx1"/>
                </a:solidFill>
              </a:rPr>
              <a:t>approaches</a:t>
            </a:r>
            <a:endParaRPr lang="fr-BE" sz="1600" dirty="0">
              <a:solidFill>
                <a:schemeClr val="tx1"/>
              </a:solidFill>
            </a:endParaRPr>
          </a:p>
        </p:txBody>
      </p:sp>
      <p:sp>
        <p:nvSpPr>
          <p:cNvPr id="240" name="Espace réservé du numéro de diapositive 239">
            <a:extLst>
              <a:ext uri="{FF2B5EF4-FFF2-40B4-BE49-F238E27FC236}">
                <a16:creationId xmlns:a16="http://schemas.microsoft.com/office/drawing/2014/main" xmlns="" id="{4B9B26CD-138F-4297-917E-626A5E40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7</a:t>
            </a:fld>
            <a:endParaRPr lang="fr-BE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47E45E5A-E131-4553-9B42-A9238C0DD7DB}"/>
              </a:ext>
            </a:extLst>
          </p:cNvPr>
          <p:cNvGrpSpPr/>
          <p:nvPr/>
        </p:nvGrpSpPr>
        <p:grpSpPr>
          <a:xfrm>
            <a:off x="4725735" y="200979"/>
            <a:ext cx="3392343" cy="2359818"/>
            <a:chOff x="2016473" y="13714492"/>
            <a:chExt cx="5363492" cy="468212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DA25C35A-50BE-4568-A7D8-4B0FB2FFD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8" t="18406" r="27210" b="25702"/>
            <a:stretch/>
          </p:blipFill>
          <p:spPr>
            <a:xfrm>
              <a:off x="3649273" y="13802067"/>
              <a:ext cx="1138691" cy="86959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E21DD44-A3BA-43D0-B555-788C59537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1" t="12014" r="21087" b="13238"/>
            <a:stretch/>
          </p:blipFill>
          <p:spPr>
            <a:xfrm>
              <a:off x="4854329" y="13714492"/>
              <a:ext cx="1321103" cy="1006781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xmlns="" id="{3D72FC1D-7E87-42EF-828F-92EC529CE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473" y="15876337"/>
              <a:ext cx="5363492" cy="252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Flèche vers le bas 8">
              <a:extLst>
                <a:ext uri="{FF2B5EF4-FFF2-40B4-BE49-F238E27FC236}">
                  <a16:creationId xmlns:a16="http://schemas.microsoft.com/office/drawing/2014/main" xmlns="" id="{79C7C285-0F96-4F7C-ADB8-B19E1B359F83}"/>
                </a:ext>
              </a:extLst>
            </p:cNvPr>
            <p:cNvSpPr/>
            <p:nvPr/>
          </p:nvSpPr>
          <p:spPr>
            <a:xfrm>
              <a:off x="4528446" y="14779100"/>
              <a:ext cx="519036" cy="1063583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18268" tIns="118268" rIns="118268" bIns="118268" numCol="1" spcCol="38100" rtlCol="0" anchor="ctr">
              <a:spAutoFit/>
            </a:bodyPr>
            <a:lstStyle/>
            <a:p>
              <a:pPr marL="0" marR="0" indent="0" algn="ctr" defTabSz="256348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BE" sz="9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FF7710FB-B171-4568-86D8-684A1F142911}"/>
                </a:ext>
              </a:extLst>
            </p:cNvPr>
            <p:cNvSpPr txBox="1"/>
            <p:nvPr/>
          </p:nvSpPr>
          <p:spPr>
            <a:xfrm>
              <a:off x="4854329" y="14698918"/>
              <a:ext cx="839570" cy="11048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18268" tIns="118268" rIns="118268" bIns="118268" numCol="1" spcCol="38100" rtlCol="0" anchor="ctr">
              <a:spAutoFit/>
            </a:bodyPr>
            <a:lstStyle/>
            <a:p>
              <a:pPr marL="0" marR="0" indent="0" algn="ctr" defTabSz="256348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BE" sz="2000" b="1" i="0" u="none" strike="noStrike" cap="none" spc="0" normalizeH="0" baseline="0" dirty="0">
                  <a:ln>
                    <a:noFill/>
                  </a:ln>
                  <a:solidFill>
                    <a:srgbClr val="FF33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?</a:t>
              </a:r>
            </a:p>
          </p:txBody>
        </p:sp>
      </p:grp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F62F306C-CC35-4343-8D71-95635ED7B28A}"/>
              </a:ext>
            </a:extLst>
          </p:cNvPr>
          <p:cNvCxnSpPr>
            <a:cxnSpLocks/>
          </p:cNvCxnSpPr>
          <p:nvPr/>
        </p:nvCxnSpPr>
        <p:spPr>
          <a:xfrm flipH="1">
            <a:off x="4915997" y="2781863"/>
            <a:ext cx="1270625" cy="389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684F7875-1304-4795-86B1-2FDB232BA7B2}"/>
              </a:ext>
            </a:extLst>
          </p:cNvPr>
          <p:cNvCxnSpPr>
            <a:cxnSpLocks/>
          </p:cNvCxnSpPr>
          <p:nvPr/>
        </p:nvCxnSpPr>
        <p:spPr>
          <a:xfrm>
            <a:off x="6208967" y="2788861"/>
            <a:ext cx="1269375" cy="389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xmlns="" id="{7A7F43EE-D02C-46B3-8DF3-A8FCB86E0C7A}"/>
              </a:ext>
            </a:extLst>
          </p:cNvPr>
          <p:cNvSpPr txBox="1">
            <a:spLocks/>
          </p:cNvSpPr>
          <p:nvPr/>
        </p:nvSpPr>
        <p:spPr>
          <a:xfrm>
            <a:off x="6842082" y="3252352"/>
            <a:ext cx="2558785" cy="443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fr-BE" sz="2500" i="1" dirty="0">
                <a:solidFill>
                  <a:schemeClr val="tx1"/>
                </a:solidFill>
              </a:rPr>
              <a:t>I</a:t>
            </a:r>
            <a:r>
              <a:rPr lang="fr-BE" sz="2500" i="1" dirty="0" smtClean="0">
                <a:solidFill>
                  <a:schemeClr val="tx1"/>
                </a:solidFill>
              </a:rPr>
              <a:t>n vitro </a:t>
            </a:r>
            <a:r>
              <a:rPr lang="fr-BE" sz="2500" i="1" dirty="0" err="1" smtClean="0">
                <a:solidFill>
                  <a:schemeClr val="tx1"/>
                </a:solidFill>
              </a:rPr>
              <a:t>biophysical</a:t>
            </a:r>
            <a:r>
              <a:rPr lang="fr-BE" sz="2500" i="1" dirty="0" smtClean="0">
                <a:solidFill>
                  <a:schemeClr val="tx1"/>
                </a:solidFill>
              </a:rPr>
              <a:t> </a:t>
            </a:r>
            <a:r>
              <a:rPr lang="fr-BE" sz="2500" i="1" dirty="0" err="1" smtClean="0">
                <a:solidFill>
                  <a:schemeClr val="tx1"/>
                </a:solidFill>
              </a:rPr>
              <a:t>tools</a:t>
            </a:r>
            <a:endParaRPr lang="fr-BE" sz="2500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4544614-5108-4E5A-92E8-6B81FF724B26}"/>
              </a:ext>
            </a:extLst>
          </p:cNvPr>
          <p:cNvSpPr txBox="1"/>
          <p:nvPr/>
        </p:nvSpPr>
        <p:spPr>
          <a:xfrm>
            <a:off x="1464364" y="6016112"/>
            <a:ext cx="3585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 smtClean="0"/>
              <a:t>Molecular</a:t>
            </a:r>
            <a:r>
              <a:rPr lang="fr-BE" sz="1600" dirty="0" smtClean="0"/>
              <a:t> </a:t>
            </a:r>
            <a:r>
              <a:rPr lang="fr-BE" sz="1600" dirty="0" err="1" smtClean="0"/>
              <a:t>dynamics</a:t>
            </a:r>
            <a:r>
              <a:rPr lang="fr-BE" sz="1600" dirty="0" smtClean="0"/>
              <a:t> simulations</a:t>
            </a:r>
            <a:endParaRPr lang="fr-BE" sz="1600" dirty="0"/>
          </a:p>
        </p:txBody>
      </p:sp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xmlns="" id="{8A91A8CB-A176-4A86-B9FF-9BDDC7D8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4" y="3861218"/>
            <a:ext cx="2040154" cy="204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 descr="Image result for isothermal titration calorimetry">
            <a:extLst>
              <a:ext uri="{FF2B5EF4-FFF2-40B4-BE49-F238E27FC236}">
                <a16:creationId xmlns:a16="http://schemas.microsoft.com/office/drawing/2014/main" xmlns="" id="{47B8745B-E09D-40EC-A5D1-3A94313C8A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15C618E9-D503-4BF7-BA83-CC6873940C32}"/>
              </a:ext>
            </a:extLst>
          </p:cNvPr>
          <p:cNvSpPr txBox="1"/>
          <p:nvPr/>
        </p:nvSpPr>
        <p:spPr>
          <a:xfrm>
            <a:off x="5198648" y="6011349"/>
            <a:ext cx="374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Isothermal</a:t>
            </a:r>
            <a:r>
              <a:rPr lang="fr-BE" sz="1600" dirty="0" smtClean="0"/>
              <a:t> titration </a:t>
            </a:r>
            <a:r>
              <a:rPr lang="fr-BE" sz="1600" dirty="0" err="1" smtClean="0"/>
              <a:t>calorimetry</a:t>
            </a:r>
            <a:r>
              <a:rPr lang="fr-BE" sz="1600" dirty="0" smtClean="0"/>
              <a:t> (ITC</a:t>
            </a:r>
            <a:r>
              <a:rPr lang="fr-BE" sz="1600" dirty="0"/>
              <a:t>)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A4599B47-F2D9-4D4B-AFCD-C0636B3BC370}"/>
              </a:ext>
            </a:extLst>
          </p:cNvPr>
          <p:cNvCxnSpPr>
            <a:cxnSpLocks/>
          </p:cNvCxnSpPr>
          <p:nvPr/>
        </p:nvCxnSpPr>
        <p:spPr>
          <a:xfrm flipH="1">
            <a:off x="7381530" y="3702978"/>
            <a:ext cx="541892" cy="168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FD582CC-264F-4A73-8329-993772B7FCFA}"/>
              </a:ext>
            </a:extLst>
          </p:cNvPr>
          <p:cNvGrpSpPr/>
          <p:nvPr/>
        </p:nvGrpSpPr>
        <p:grpSpPr>
          <a:xfrm>
            <a:off x="6339818" y="4040871"/>
            <a:ext cx="2113579" cy="1791020"/>
            <a:chOff x="6593820" y="4287839"/>
            <a:chExt cx="2113579" cy="1791020"/>
          </a:xfrm>
        </p:grpSpPr>
        <p:grpSp>
          <p:nvGrpSpPr>
            <p:cNvPr id="192" name="Groupe 72">
              <a:extLst>
                <a:ext uri="{FF2B5EF4-FFF2-40B4-BE49-F238E27FC236}">
                  <a16:creationId xmlns:a16="http://schemas.microsoft.com/office/drawing/2014/main" xmlns="" id="{5F0E84FD-7381-41FA-BDCB-1A9E12B54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3820" y="4287839"/>
              <a:ext cx="2113579" cy="1791020"/>
              <a:chOff x="724871" y="1514475"/>
              <a:chExt cx="2827954" cy="2238374"/>
            </a:xfrm>
          </p:grpSpPr>
          <p:sp>
            <p:nvSpPr>
              <p:cNvPr id="193" name="Rectangle 10">
                <a:extLst>
                  <a:ext uri="{FF2B5EF4-FFF2-40B4-BE49-F238E27FC236}">
                    <a16:creationId xmlns:a16="http://schemas.microsoft.com/office/drawing/2014/main" xmlns="" id="{5C7D6564-82EF-424F-A4C2-7EC858646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050" y="1878655"/>
                <a:ext cx="1307406" cy="187419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fr-FR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xmlns="" id="{000C69C9-78B8-4B71-A30F-0F97351A9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463" y="2663640"/>
                <a:ext cx="447805" cy="613998"/>
              </a:xfrm>
              <a:custGeom>
                <a:avLst/>
                <a:gdLst>
                  <a:gd name="T0" fmla="*/ 2147483647 w 485"/>
                  <a:gd name="T1" fmla="*/ 2147483647 h 553"/>
                  <a:gd name="T2" fmla="*/ 2147483647 w 485"/>
                  <a:gd name="T3" fmla="*/ 2147483647 h 553"/>
                  <a:gd name="T4" fmla="*/ 2147483647 w 485"/>
                  <a:gd name="T5" fmla="*/ 2147483647 h 553"/>
                  <a:gd name="T6" fmla="*/ 2147483647 w 485"/>
                  <a:gd name="T7" fmla="*/ 2147483647 h 553"/>
                  <a:gd name="T8" fmla="*/ 2147483647 w 485"/>
                  <a:gd name="T9" fmla="*/ 2147483647 h 553"/>
                  <a:gd name="T10" fmla="*/ 2147483647 w 485"/>
                  <a:gd name="T11" fmla="*/ 2147483647 h 553"/>
                  <a:gd name="T12" fmla="*/ 2147483647 w 485"/>
                  <a:gd name="T13" fmla="*/ 2147483647 h 553"/>
                  <a:gd name="T14" fmla="*/ 2147483647 w 485"/>
                  <a:gd name="T15" fmla="*/ 2147483647 h 553"/>
                  <a:gd name="T16" fmla="*/ 2147483647 w 485"/>
                  <a:gd name="T17" fmla="*/ 2147483647 h 553"/>
                  <a:gd name="T18" fmla="*/ 2147483647 w 485"/>
                  <a:gd name="T19" fmla="*/ 2147483647 h 553"/>
                  <a:gd name="T20" fmla="*/ 2147483647 w 485"/>
                  <a:gd name="T21" fmla="*/ 2147483647 h 553"/>
                  <a:gd name="T22" fmla="*/ 2147483647 w 485"/>
                  <a:gd name="T23" fmla="*/ 2147483647 h 553"/>
                  <a:gd name="T24" fmla="*/ 2147483647 w 485"/>
                  <a:gd name="T25" fmla="*/ 2147483647 h 553"/>
                  <a:gd name="T26" fmla="*/ 2147483647 w 485"/>
                  <a:gd name="T27" fmla="*/ 2147483647 h 553"/>
                  <a:gd name="T28" fmla="*/ 2147483647 w 485"/>
                  <a:gd name="T29" fmla="*/ 2147483647 h 5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85"/>
                  <a:gd name="T46" fmla="*/ 0 h 553"/>
                  <a:gd name="T47" fmla="*/ 485 w 485"/>
                  <a:gd name="T48" fmla="*/ 553 h 55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85" h="553">
                    <a:moveTo>
                      <a:pt x="13" y="9"/>
                    </a:moveTo>
                    <a:cubicBezTo>
                      <a:pt x="12" y="154"/>
                      <a:pt x="5" y="300"/>
                      <a:pt x="9" y="445"/>
                    </a:cubicBezTo>
                    <a:cubicBezTo>
                      <a:pt x="9" y="457"/>
                      <a:pt x="29" y="460"/>
                      <a:pt x="37" y="469"/>
                    </a:cubicBezTo>
                    <a:cubicBezTo>
                      <a:pt x="50" y="484"/>
                      <a:pt x="55" y="503"/>
                      <a:pt x="69" y="517"/>
                    </a:cubicBezTo>
                    <a:cubicBezTo>
                      <a:pt x="97" y="545"/>
                      <a:pt x="216" y="550"/>
                      <a:pt x="253" y="553"/>
                    </a:cubicBezTo>
                    <a:cubicBezTo>
                      <a:pt x="272" y="552"/>
                      <a:pt x="331" y="553"/>
                      <a:pt x="361" y="545"/>
                    </a:cubicBezTo>
                    <a:cubicBezTo>
                      <a:pt x="393" y="537"/>
                      <a:pt x="418" y="517"/>
                      <a:pt x="449" y="509"/>
                    </a:cubicBezTo>
                    <a:cubicBezTo>
                      <a:pt x="472" y="494"/>
                      <a:pt x="481" y="468"/>
                      <a:pt x="481" y="441"/>
                    </a:cubicBezTo>
                    <a:lnTo>
                      <a:pt x="485" y="13"/>
                    </a:lnTo>
                    <a:cubicBezTo>
                      <a:pt x="444" y="33"/>
                      <a:pt x="411" y="50"/>
                      <a:pt x="365" y="57"/>
                    </a:cubicBezTo>
                    <a:cubicBezTo>
                      <a:pt x="329" y="69"/>
                      <a:pt x="294" y="77"/>
                      <a:pt x="257" y="81"/>
                    </a:cubicBezTo>
                    <a:cubicBezTo>
                      <a:pt x="180" y="77"/>
                      <a:pt x="116" y="65"/>
                      <a:pt x="45" y="41"/>
                    </a:cubicBezTo>
                    <a:cubicBezTo>
                      <a:pt x="42" y="37"/>
                      <a:pt x="41" y="32"/>
                      <a:pt x="37" y="29"/>
                    </a:cubicBezTo>
                    <a:cubicBezTo>
                      <a:pt x="34" y="26"/>
                      <a:pt x="28" y="28"/>
                      <a:pt x="25" y="25"/>
                    </a:cubicBezTo>
                    <a:cubicBezTo>
                      <a:pt x="0" y="0"/>
                      <a:pt x="39" y="22"/>
                      <a:pt x="13" y="9"/>
                    </a:cubicBezTo>
                    <a:close/>
                  </a:path>
                </a:pathLst>
              </a:custGeom>
              <a:solidFill>
                <a:srgbClr val="7AA3F6"/>
              </a:solidFill>
              <a:ln w="9525">
                <a:solidFill>
                  <a:srgbClr val="7AA3F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sp>
            <p:nvSpPr>
              <p:cNvPr id="195" name="AutoShape 12">
                <a:extLst>
                  <a:ext uri="{FF2B5EF4-FFF2-40B4-BE49-F238E27FC236}">
                    <a16:creationId xmlns:a16="http://schemas.microsoft.com/office/drawing/2014/main" xmlns="" id="{BC5FABB8-AE07-4E7B-82AD-33E7E5E50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466" y="2322777"/>
                <a:ext cx="435802" cy="959303"/>
              </a:xfrm>
              <a:prstGeom prst="can">
                <a:avLst>
                  <a:gd name="adj" fmla="val 45767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 altLang="fr-FR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96" name="Line 13">
                <a:extLst>
                  <a:ext uri="{FF2B5EF4-FFF2-40B4-BE49-F238E27FC236}">
                    <a16:creationId xmlns:a16="http://schemas.microsoft.com/office/drawing/2014/main" xmlns="" id="{41DADF34-98E1-41B1-A20C-EA4FE8EF9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8446" y="1701006"/>
                <a:ext cx="0" cy="7638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sp>
            <p:nvSpPr>
              <p:cNvPr id="197" name="Line 14">
                <a:extLst>
                  <a:ext uri="{FF2B5EF4-FFF2-40B4-BE49-F238E27FC236}">
                    <a16:creationId xmlns:a16="http://schemas.microsoft.com/office/drawing/2014/main" xmlns="" id="{BFB18850-968E-49AC-BF66-1ED7B0880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833" y="1701006"/>
                <a:ext cx="9306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sp>
            <p:nvSpPr>
              <p:cNvPr id="198" name="Rectangle 15">
                <a:extLst>
                  <a:ext uri="{FF2B5EF4-FFF2-40B4-BE49-F238E27FC236}">
                    <a16:creationId xmlns:a16="http://schemas.microsoft.com/office/drawing/2014/main" xmlns="" id="{88CCCECD-4C6E-4A5F-8041-94DD948DE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1302" y="1550005"/>
                <a:ext cx="805126" cy="2931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 altLang="fr-FR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99" name="Line 16">
                <a:extLst>
                  <a:ext uri="{FF2B5EF4-FFF2-40B4-BE49-F238E27FC236}">
                    <a16:creationId xmlns:a16="http://schemas.microsoft.com/office/drawing/2014/main" xmlns="" id="{918CFA28-409B-4FA4-829A-DA1AB9226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8839" y="1692124"/>
                <a:ext cx="5392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sp>
            <p:nvSpPr>
              <p:cNvPr id="200" name="Line 17">
                <a:extLst>
                  <a:ext uri="{FF2B5EF4-FFF2-40B4-BE49-F238E27FC236}">
                    <a16:creationId xmlns:a16="http://schemas.microsoft.com/office/drawing/2014/main" xmlns="" id="{B9C188CB-80A0-494D-8169-DB007DA52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5439" y="1514475"/>
                <a:ext cx="7386" cy="319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sp>
            <p:nvSpPr>
              <p:cNvPr id="201" name="Line 18">
                <a:extLst>
                  <a:ext uri="{FF2B5EF4-FFF2-40B4-BE49-F238E27FC236}">
                    <a16:creationId xmlns:a16="http://schemas.microsoft.com/office/drawing/2014/main" xmlns="" id="{9DFF274F-B372-4385-9AEE-FD751B264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8839" y="1558887"/>
                <a:ext cx="0" cy="28423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sp>
            <p:nvSpPr>
              <p:cNvPr id="202" name="Rectangle 19">
                <a:extLst>
                  <a:ext uri="{FF2B5EF4-FFF2-40B4-BE49-F238E27FC236}">
                    <a16:creationId xmlns:a16="http://schemas.microsoft.com/office/drawing/2014/main" xmlns="" id="{BEACA4C6-6155-498A-9035-ADF20689E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3915" y="1558887"/>
                <a:ext cx="590918" cy="275356"/>
              </a:xfrm>
              <a:prstGeom prst="rect">
                <a:avLst/>
              </a:prstGeom>
              <a:solidFill>
                <a:srgbClr val="7AA3F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 altLang="fr-FR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03" name="Freeform 20">
                <a:extLst>
                  <a:ext uri="{FF2B5EF4-FFF2-40B4-BE49-F238E27FC236}">
                    <a16:creationId xmlns:a16="http://schemas.microsoft.com/office/drawing/2014/main" xmlns="" id="{1D59A4A3-BA0E-43FD-882E-F25B41EB4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9466" y="2695839"/>
                <a:ext cx="435802" cy="71059"/>
              </a:xfrm>
              <a:custGeom>
                <a:avLst/>
                <a:gdLst>
                  <a:gd name="T0" fmla="*/ 0 w 472"/>
                  <a:gd name="T1" fmla="*/ 0 h 64"/>
                  <a:gd name="T2" fmla="*/ 2147483647 w 472"/>
                  <a:gd name="T3" fmla="*/ 2147483647 h 64"/>
                  <a:gd name="T4" fmla="*/ 2147483647 w 472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472"/>
                  <a:gd name="T10" fmla="*/ 0 h 64"/>
                  <a:gd name="T11" fmla="*/ 472 w 472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2" h="64">
                    <a:moveTo>
                      <a:pt x="0" y="0"/>
                    </a:moveTo>
                    <a:cubicBezTo>
                      <a:pt x="68" y="32"/>
                      <a:pt x="137" y="64"/>
                      <a:pt x="216" y="64"/>
                    </a:cubicBezTo>
                    <a:cubicBezTo>
                      <a:pt x="295" y="64"/>
                      <a:pt x="429" y="11"/>
                      <a:pt x="472" y="0"/>
                    </a:cubicBezTo>
                  </a:path>
                </a:pathLst>
              </a:custGeom>
              <a:noFill/>
              <a:ln w="28575" cmpd="sng">
                <a:solidFill>
                  <a:srgbClr val="7AA3F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BE">
                  <a:solidFill>
                    <a:prstClr val="black"/>
                  </a:solidFill>
                  <a:latin typeface="Lucida Bright" pitchFamily="18" charset="0"/>
                </a:endParaRPr>
              </a:p>
            </p:txBody>
          </p:sp>
          <p:grpSp>
            <p:nvGrpSpPr>
              <p:cNvPr id="204" name="Group 21">
                <a:extLst>
                  <a:ext uri="{FF2B5EF4-FFF2-40B4-BE49-F238E27FC236}">
                    <a16:creationId xmlns:a16="http://schemas.microsoft.com/office/drawing/2014/main" xmlns="" id="{8D3F8CEA-2C7C-4069-AB0B-DAE213BDF8F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249168" y="2991180"/>
                <a:ext cx="73865" cy="142119"/>
                <a:chOff x="3040" y="1024"/>
                <a:chExt cx="458" cy="640"/>
              </a:xfrm>
            </p:grpSpPr>
            <p:sp>
              <p:nvSpPr>
                <p:cNvPr id="234" name="Freeform 22">
                  <a:extLst>
                    <a:ext uri="{FF2B5EF4-FFF2-40B4-BE49-F238E27FC236}">
                      <a16:creationId xmlns:a16="http://schemas.microsoft.com/office/drawing/2014/main" xmlns="" id="{1FFFC2D6-0B5C-4E95-83AA-7E53B14AAD3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40" y="1385"/>
                  <a:ext cx="458" cy="279"/>
                </a:xfrm>
                <a:custGeom>
                  <a:avLst/>
                  <a:gdLst>
                    <a:gd name="T0" fmla="*/ 48 w 458"/>
                    <a:gd name="T1" fmla="*/ 13 h 279"/>
                    <a:gd name="T2" fmla="*/ 219 w 458"/>
                    <a:gd name="T3" fmla="*/ 146 h 279"/>
                    <a:gd name="T4" fmla="*/ 406 w 458"/>
                    <a:gd name="T5" fmla="*/ 34 h 279"/>
                    <a:gd name="T6" fmla="*/ 400 w 458"/>
                    <a:gd name="T7" fmla="*/ 247 h 279"/>
                    <a:gd name="T8" fmla="*/ 59 w 458"/>
                    <a:gd name="T9" fmla="*/ 226 h 279"/>
                    <a:gd name="T10" fmla="*/ 48 w 458"/>
                    <a:gd name="T11" fmla="*/ 13 h 2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8"/>
                    <a:gd name="T19" fmla="*/ 0 h 279"/>
                    <a:gd name="T20" fmla="*/ 458 w 458"/>
                    <a:gd name="T21" fmla="*/ 279 h 2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8" h="279">
                      <a:moveTo>
                        <a:pt x="48" y="13"/>
                      </a:moveTo>
                      <a:cubicBezTo>
                        <a:pt x="75" y="0"/>
                        <a:pt x="159" y="142"/>
                        <a:pt x="219" y="146"/>
                      </a:cubicBezTo>
                      <a:cubicBezTo>
                        <a:pt x="279" y="150"/>
                        <a:pt x="376" y="17"/>
                        <a:pt x="406" y="34"/>
                      </a:cubicBezTo>
                      <a:cubicBezTo>
                        <a:pt x="436" y="51"/>
                        <a:pt x="458" y="215"/>
                        <a:pt x="400" y="247"/>
                      </a:cubicBezTo>
                      <a:cubicBezTo>
                        <a:pt x="342" y="279"/>
                        <a:pt x="118" y="265"/>
                        <a:pt x="59" y="226"/>
                      </a:cubicBezTo>
                      <a:cubicBezTo>
                        <a:pt x="0" y="187"/>
                        <a:pt x="21" y="26"/>
                        <a:pt x="48" y="13"/>
                      </a:cubicBezTo>
                      <a:close/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35" name="Freeform 23">
                  <a:extLst>
                    <a:ext uri="{FF2B5EF4-FFF2-40B4-BE49-F238E27FC236}">
                      <a16:creationId xmlns:a16="http://schemas.microsoft.com/office/drawing/2014/main" xmlns="" id="{2DA3110B-69FA-43FB-9FA2-76788726DC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87" y="1275"/>
                  <a:ext cx="52" cy="117"/>
                </a:xfrm>
                <a:custGeom>
                  <a:avLst/>
                  <a:gdLst>
                    <a:gd name="T0" fmla="*/ 1 w 52"/>
                    <a:gd name="T1" fmla="*/ 117 h 117"/>
                    <a:gd name="T2" fmla="*/ 44 w 52"/>
                    <a:gd name="T3" fmla="*/ 53 h 117"/>
                    <a:gd name="T4" fmla="*/ 49 w 52"/>
                    <a:gd name="T5" fmla="*/ 0 h 117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17"/>
                    <a:gd name="T11" fmla="*/ 52 w 52"/>
                    <a:gd name="T12" fmla="*/ 117 h 1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17">
                      <a:moveTo>
                        <a:pt x="1" y="117"/>
                      </a:moveTo>
                      <a:cubicBezTo>
                        <a:pt x="6" y="67"/>
                        <a:pt x="0" y="62"/>
                        <a:pt x="44" y="53"/>
                      </a:cubicBezTo>
                      <a:cubicBezTo>
                        <a:pt x="52" y="25"/>
                        <a:pt x="49" y="42"/>
                        <a:pt x="4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36" name="Freeform 24">
                  <a:extLst>
                    <a:ext uri="{FF2B5EF4-FFF2-40B4-BE49-F238E27FC236}">
                      <a16:creationId xmlns:a16="http://schemas.microsoft.com/office/drawing/2014/main" xmlns="" id="{D94C24E2-3AAE-41E8-9678-1E9BDB216C6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1" y="1024"/>
                  <a:ext cx="330" cy="251"/>
                </a:xfrm>
                <a:custGeom>
                  <a:avLst/>
                  <a:gdLst>
                    <a:gd name="T0" fmla="*/ 5 w 330"/>
                    <a:gd name="T1" fmla="*/ 251 h 251"/>
                    <a:gd name="T2" fmla="*/ 10 w 330"/>
                    <a:gd name="T3" fmla="*/ 197 h 251"/>
                    <a:gd name="T4" fmla="*/ 42 w 330"/>
                    <a:gd name="T5" fmla="*/ 187 h 251"/>
                    <a:gd name="T6" fmla="*/ 90 w 330"/>
                    <a:gd name="T7" fmla="*/ 208 h 251"/>
                    <a:gd name="T8" fmla="*/ 170 w 330"/>
                    <a:gd name="T9" fmla="*/ 80 h 251"/>
                    <a:gd name="T10" fmla="*/ 224 w 330"/>
                    <a:gd name="T11" fmla="*/ 101 h 251"/>
                    <a:gd name="T12" fmla="*/ 272 w 330"/>
                    <a:gd name="T13" fmla="*/ 155 h 251"/>
                    <a:gd name="T14" fmla="*/ 309 w 330"/>
                    <a:gd name="T15" fmla="*/ 149 h 251"/>
                    <a:gd name="T16" fmla="*/ 314 w 330"/>
                    <a:gd name="T17" fmla="*/ 133 h 251"/>
                    <a:gd name="T18" fmla="*/ 330 w 330"/>
                    <a:gd name="T19" fmla="*/ 59 h 251"/>
                    <a:gd name="T20" fmla="*/ 282 w 330"/>
                    <a:gd name="T21" fmla="*/ 21 h 251"/>
                    <a:gd name="T22" fmla="*/ 282 w 330"/>
                    <a:gd name="T23" fmla="*/ 0 h 2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0"/>
                    <a:gd name="T37" fmla="*/ 0 h 251"/>
                    <a:gd name="T38" fmla="*/ 330 w 330"/>
                    <a:gd name="T39" fmla="*/ 251 h 2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0" h="251">
                      <a:moveTo>
                        <a:pt x="5" y="251"/>
                      </a:moveTo>
                      <a:cubicBezTo>
                        <a:pt x="6" y="233"/>
                        <a:pt x="0" y="212"/>
                        <a:pt x="10" y="197"/>
                      </a:cubicBezTo>
                      <a:cubicBezTo>
                        <a:pt x="15" y="187"/>
                        <a:pt x="42" y="187"/>
                        <a:pt x="42" y="187"/>
                      </a:cubicBezTo>
                      <a:cubicBezTo>
                        <a:pt x="59" y="192"/>
                        <a:pt x="72" y="202"/>
                        <a:pt x="90" y="208"/>
                      </a:cubicBezTo>
                      <a:cubicBezTo>
                        <a:pt x="164" y="191"/>
                        <a:pt x="112" y="98"/>
                        <a:pt x="170" y="80"/>
                      </a:cubicBezTo>
                      <a:cubicBezTo>
                        <a:pt x="191" y="84"/>
                        <a:pt x="205" y="89"/>
                        <a:pt x="224" y="101"/>
                      </a:cubicBezTo>
                      <a:cubicBezTo>
                        <a:pt x="232" y="127"/>
                        <a:pt x="245" y="145"/>
                        <a:pt x="272" y="155"/>
                      </a:cubicBezTo>
                      <a:cubicBezTo>
                        <a:pt x="284" y="153"/>
                        <a:pt x="297" y="154"/>
                        <a:pt x="309" y="149"/>
                      </a:cubicBezTo>
                      <a:cubicBezTo>
                        <a:pt x="313" y="146"/>
                        <a:pt x="312" y="138"/>
                        <a:pt x="314" y="133"/>
                      </a:cubicBezTo>
                      <a:cubicBezTo>
                        <a:pt x="319" y="107"/>
                        <a:pt x="322" y="83"/>
                        <a:pt x="330" y="59"/>
                      </a:cubicBezTo>
                      <a:cubicBezTo>
                        <a:pt x="291" y="32"/>
                        <a:pt x="307" y="46"/>
                        <a:pt x="282" y="21"/>
                      </a:cubicBezTo>
                      <a:cubicBezTo>
                        <a:pt x="276" y="2"/>
                        <a:pt x="273" y="8"/>
                        <a:pt x="28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961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</p:grpSp>
          <p:grpSp>
            <p:nvGrpSpPr>
              <p:cNvPr id="205" name="Group 25">
                <a:extLst>
                  <a:ext uri="{FF2B5EF4-FFF2-40B4-BE49-F238E27FC236}">
                    <a16:creationId xmlns:a16="http://schemas.microsoft.com/office/drawing/2014/main" xmlns="" id="{9D386E2D-B6AC-4585-AD16-14AFDB2D87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419980" y="3061129"/>
                <a:ext cx="73865" cy="142119"/>
                <a:chOff x="3040" y="1024"/>
                <a:chExt cx="458" cy="640"/>
              </a:xfrm>
            </p:grpSpPr>
            <p:sp>
              <p:nvSpPr>
                <p:cNvPr id="231" name="Freeform 26">
                  <a:extLst>
                    <a:ext uri="{FF2B5EF4-FFF2-40B4-BE49-F238E27FC236}">
                      <a16:creationId xmlns:a16="http://schemas.microsoft.com/office/drawing/2014/main" xmlns="" id="{F6034606-1B69-46E6-B3A8-019F397277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40" y="1385"/>
                  <a:ext cx="458" cy="279"/>
                </a:xfrm>
                <a:custGeom>
                  <a:avLst/>
                  <a:gdLst>
                    <a:gd name="T0" fmla="*/ 48 w 458"/>
                    <a:gd name="T1" fmla="*/ 13 h 279"/>
                    <a:gd name="T2" fmla="*/ 219 w 458"/>
                    <a:gd name="T3" fmla="*/ 146 h 279"/>
                    <a:gd name="T4" fmla="*/ 406 w 458"/>
                    <a:gd name="T5" fmla="*/ 34 h 279"/>
                    <a:gd name="T6" fmla="*/ 400 w 458"/>
                    <a:gd name="T7" fmla="*/ 247 h 279"/>
                    <a:gd name="T8" fmla="*/ 59 w 458"/>
                    <a:gd name="T9" fmla="*/ 226 h 279"/>
                    <a:gd name="T10" fmla="*/ 48 w 458"/>
                    <a:gd name="T11" fmla="*/ 13 h 2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8"/>
                    <a:gd name="T19" fmla="*/ 0 h 279"/>
                    <a:gd name="T20" fmla="*/ 458 w 458"/>
                    <a:gd name="T21" fmla="*/ 279 h 2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8" h="279">
                      <a:moveTo>
                        <a:pt x="48" y="13"/>
                      </a:moveTo>
                      <a:cubicBezTo>
                        <a:pt x="75" y="0"/>
                        <a:pt x="159" y="142"/>
                        <a:pt x="219" y="146"/>
                      </a:cubicBezTo>
                      <a:cubicBezTo>
                        <a:pt x="279" y="150"/>
                        <a:pt x="376" y="17"/>
                        <a:pt x="406" y="34"/>
                      </a:cubicBezTo>
                      <a:cubicBezTo>
                        <a:pt x="436" y="51"/>
                        <a:pt x="458" y="215"/>
                        <a:pt x="400" y="247"/>
                      </a:cubicBezTo>
                      <a:cubicBezTo>
                        <a:pt x="342" y="279"/>
                        <a:pt x="118" y="265"/>
                        <a:pt x="59" y="226"/>
                      </a:cubicBezTo>
                      <a:cubicBezTo>
                        <a:pt x="0" y="187"/>
                        <a:pt x="21" y="26"/>
                        <a:pt x="48" y="13"/>
                      </a:cubicBezTo>
                      <a:close/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32" name="Freeform 27">
                  <a:extLst>
                    <a:ext uri="{FF2B5EF4-FFF2-40B4-BE49-F238E27FC236}">
                      <a16:creationId xmlns:a16="http://schemas.microsoft.com/office/drawing/2014/main" xmlns="" id="{428ABF7C-13CA-4160-9772-47EF38D8B1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87" y="1275"/>
                  <a:ext cx="52" cy="117"/>
                </a:xfrm>
                <a:custGeom>
                  <a:avLst/>
                  <a:gdLst>
                    <a:gd name="T0" fmla="*/ 1 w 52"/>
                    <a:gd name="T1" fmla="*/ 117 h 117"/>
                    <a:gd name="T2" fmla="*/ 44 w 52"/>
                    <a:gd name="T3" fmla="*/ 53 h 117"/>
                    <a:gd name="T4" fmla="*/ 49 w 52"/>
                    <a:gd name="T5" fmla="*/ 0 h 117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17"/>
                    <a:gd name="T11" fmla="*/ 52 w 52"/>
                    <a:gd name="T12" fmla="*/ 117 h 1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17">
                      <a:moveTo>
                        <a:pt x="1" y="117"/>
                      </a:moveTo>
                      <a:cubicBezTo>
                        <a:pt x="6" y="67"/>
                        <a:pt x="0" y="62"/>
                        <a:pt x="44" y="53"/>
                      </a:cubicBezTo>
                      <a:cubicBezTo>
                        <a:pt x="52" y="25"/>
                        <a:pt x="49" y="42"/>
                        <a:pt x="4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33" name="Freeform 28">
                  <a:extLst>
                    <a:ext uri="{FF2B5EF4-FFF2-40B4-BE49-F238E27FC236}">
                      <a16:creationId xmlns:a16="http://schemas.microsoft.com/office/drawing/2014/main" xmlns="" id="{3459C178-D537-497E-879C-F294CFD5930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1" y="1024"/>
                  <a:ext cx="330" cy="251"/>
                </a:xfrm>
                <a:custGeom>
                  <a:avLst/>
                  <a:gdLst>
                    <a:gd name="T0" fmla="*/ 5 w 330"/>
                    <a:gd name="T1" fmla="*/ 251 h 251"/>
                    <a:gd name="T2" fmla="*/ 10 w 330"/>
                    <a:gd name="T3" fmla="*/ 197 h 251"/>
                    <a:gd name="T4" fmla="*/ 42 w 330"/>
                    <a:gd name="T5" fmla="*/ 187 h 251"/>
                    <a:gd name="T6" fmla="*/ 90 w 330"/>
                    <a:gd name="T7" fmla="*/ 208 h 251"/>
                    <a:gd name="T8" fmla="*/ 170 w 330"/>
                    <a:gd name="T9" fmla="*/ 80 h 251"/>
                    <a:gd name="T10" fmla="*/ 224 w 330"/>
                    <a:gd name="T11" fmla="*/ 101 h 251"/>
                    <a:gd name="T12" fmla="*/ 272 w 330"/>
                    <a:gd name="T13" fmla="*/ 155 h 251"/>
                    <a:gd name="T14" fmla="*/ 309 w 330"/>
                    <a:gd name="T15" fmla="*/ 149 h 251"/>
                    <a:gd name="T16" fmla="*/ 314 w 330"/>
                    <a:gd name="T17" fmla="*/ 133 h 251"/>
                    <a:gd name="T18" fmla="*/ 330 w 330"/>
                    <a:gd name="T19" fmla="*/ 59 h 251"/>
                    <a:gd name="T20" fmla="*/ 282 w 330"/>
                    <a:gd name="T21" fmla="*/ 21 h 251"/>
                    <a:gd name="T22" fmla="*/ 282 w 330"/>
                    <a:gd name="T23" fmla="*/ 0 h 2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0"/>
                    <a:gd name="T37" fmla="*/ 0 h 251"/>
                    <a:gd name="T38" fmla="*/ 330 w 330"/>
                    <a:gd name="T39" fmla="*/ 251 h 2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0" h="251">
                      <a:moveTo>
                        <a:pt x="5" y="251"/>
                      </a:moveTo>
                      <a:cubicBezTo>
                        <a:pt x="6" y="233"/>
                        <a:pt x="0" y="212"/>
                        <a:pt x="10" y="197"/>
                      </a:cubicBezTo>
                      <a:cubicBezTo>
                        <a:pt x="15" y="187"/>
                        <a:pt x="42" y="187"/>
                        <a:pt x="42" y="187"/>
                      </a:cubicBezTo>
                      <a:cubicBezTo>
                        <a:pt x="59" y="192"/>
                        <a:pt x="72" y="202"/>
                        <a:pt x="90" y="208"/>
                      </a:cubicBezTo>
                      <a:cubicBezTo>
                        <a:pt x="164" y="191"/>
                        <a:pt x="112" y="98"/>
                        <a:pt x="170" y="80"/>
                      </a:cubicBezTo>
                      <a:cubicBezTo>
                        <a:pt x="191" y="84"/>
                        <a:pt x="205" y="89"/>
                        <a:pt x="224" y="101"/>
                      </a:cubicBezTo>
                      <a:cubicBezTo>
                        <a:pt x="232" y="127"/>
                        <a:pt x="245" y="145"/>
                        <a:pt x="272" y="155"/>
                      </a:cubicBezTo>
                      <a:cubicBezTo>
                        <a:pt x="284" y="153"/>
                        <a:pt x="297" y="154"/>
                        <a:pt x="309" y="149"/>
                      </a:cubicBezTo>
                      <a:cubicBezTo>
                        <a:pt x="313" y="146"/>
                        <a:pt x="312" y="138"/>
                        <a:pt x="314" y="133"/>
                      </a:cubicBezTo>
                      <a:cubicBezTo>
                        <a:pt x="319" y="107"/>
                        <a:pt x="322" y="83"/>
                        <a:pt x="330" y="59"/>
                      </a:cubicBezTo>
                      <a:cubicBezTo>
                        <a:pt x="291" y="32"/>
                        <a:pt x="307" y="46"/>
                        <a:pt x="282" y="21"/>
                      </a:cubicBezTo>
                      <a:cubicBezTo>
                        <a:pt x="276" y="2"/>
                        <a:pt x="273" y="8"/>
                        <a:pt x="28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961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</p:grpSp>
          <p:grpSp>
            <p:nvGrpSpPr>
              <p:cNvPr id="206" name="Group 29">
                <a:extLst>
                  <a:ext uri="{FF2B5EF4-FFF2-40B4-BE49-F238E27FC236}">
                    <a16:creationId xmlns:a16="http://schemas.microsoft.com/office/drawing/2014/main" xmlns="" id="{B3274AD7-FEAE-41B8-81E6-C2343DD0A06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1409543" y="2867504"/>
                <a:ext cx="91045" cy="116337"/>
                <a:chOff x="3040" y="1024"/>
                <a:chExt cx="458" cy="640"/>
              </a:xfrm>
            </p:grpSpPr>
            <p:sp>
              <p:nvSpPr>
                <p:cNvPr id="228" name="Freeform 30">
                  <a:extLst>
                    <a:ext uri="{FF2B5EF4-FFF2-40B4-BE49-F238E27FC236}">
                      <a16:creationId xmlns:a16="http://schemas.microsoft.com/office/drawing/2014/main" xmlns="" id="{0042192A-F564-4EA1-9ECA-3EBFE2829B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40" y="1385"/>
                  <a:ext cx="458" cy="279"/>
                </a:xfrm>
                <a:custGeom>
                  <a:avLst/>
                  <a:gdLst>
                    <a:gd name="T0" fmla="*/ 48 w 458"/>
                    <a:gd name="T1" fmla="*/ 13 h 279"/>
                    <a:gd name="T2" fmla="*/ 219 w 458"/>
                    <a:gd name="T3" fmla="*/ 146 h 279"/>
                    <a:gd name="T4" fmla="*/ 406 w 458"/>
                    <a:gd name="T5" fmla="*/ 34 h 279"/>
                    <a:gd name="T6" fmla="*/ 400 w 458"/>
                    <a:gd name="T7" fmla="*/ 247 h 279"/>
                    <a:gd name="T8" fmla="*/ 59 w 458"/>
                    <a:gd name="T9" fmla="*/ 226 h 279"/>
                    <a:gd name="T10" fmla="*/ 48 w 458"/>
                    <a:gd name="T11" fmla="*/ 13 h 2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8"/>
                    <a:gd name="T19" fmla="*/ 0 h 279"/>
                    <a:gd name="T20" fmla="*/ 458 w 458"/>
                    <a:gd name="T21" fmla="*/ 279 h 2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8" h="279">
                      <a:moveTo>
                        <a:pt x="48" y="13"/>
                      </a:moveTo>
                      <a:cubicBezTo>
                        <a:pt x="75" y="0"/>
                        <a:pt x="159" y="142"/>
                        <a:pt x="219" y="146"/>
                      </a:cubicBezTo>
                      <a:cubicBezTo>
                        <a:pt x="279" y="150"/>
                        <a:pt x="376" y="17"/>
                        <a:pt x="406" y="34"/>
                      </a:cubicBezTo>
                      <a:cubicBezTo>
                        <a:pt x="436" y="51"/>
                        <a:pt x="458" y="215"/>
                        <a:pt x="400" y="247"/>
                      </a:cubicBezTo>
                      <a:cubicBezTo>
                        <a:pt x="342" y="279"/>
                        <a:pt x="118" y="265"/>
                        <a:pt x="59" y="226"/>
                      </a:cubicBezTo>
                      <a:cubicBezTo>
                        <a:pt x="0" y="187"/>
                        <a:pt x="21" y="26"/>
                        <a:pt x="48" y="13"/>
                      </a:cubicBezTo>
                      <a:close/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29" name="Freeform 31">
                  <a:extLst>
                    <a:ext uri="{FF2B5EF4-FFF2-40B4-BE49-F238E27FC236}">
                      <a16:creationId xmlns:a16="http://schemas.microsoft.com/office/drawing/2014/main" xmlns="" id="{9B407443-189E-4912-98B2-1EE1B784C8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87" y="1275"/>
                  <a:ext cx="52" cy="117"/>
                </a:xfrm>
                <a:custGeom>
                  <a:avLst/>
                  <a:gdLst>
                    <a:gd name="T0" fmla="*/ 1 w 52"/>
                    <a:gd name="T1" fmla="*/ 117 h 117"/>
                    <a:gd name="T2" fmla="*/ 44 w 52"/>
                    <a:gd name="T3" fmla="*/ 53 h 117"/>
                    <a:gd name="T4" fmla="*/ 49 w 52"/>
                    <a:gd name="T5" fmla="*/ 0 h 117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17"/>
                    <a:gd name="T11" fmla="*/ 52 w 52"/>
                    <a:gd name="T12" fmla="*/ 117 h 1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17">
                      <a:moveTo>
                        <a:pt x="1" y="117"/>
                      </a:moveTo>
                      <a:cubicBezTo>
                        <a:pt x="6" y="67"/>
                        <a:pt x="0" y="62"/>
                        <a:pt x="44" y="53"/>
                      </a:cubicBezTo>
                      <a:cubicBezTo>
                        <a:pt x="52" y="25"/>
                        <a:pt x="49" y="42"/>
                        <a:pt x="4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30" name="Freeform 32">
                  <a:extLst>
                    <a:ext uri="{FF2B5EF4-FFF2-40B4-BE49-F238E27FC236}">
                      <a16:creationId xmlns:a16="http://schemas.microsoft.com/office/drawing/2014/main" xmlns="" id="{50ABE7A8-4961-4296-AC3E-F053F1AAA8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1" y="1024"/>
                  <a:ext cx="330" cy="251"/>
                </a:xfrm>
                <a:custGeom>
                  <a:avLst/>
                  <a:gdLst>
                    <a:gd name="T0" fmla="*/ 5 w 330"/>
                    <a:gd name="T1" fmla="*/ 251 h 251"/>
                    <a:gd name="T2" fmla="*/ 10 w 330"/>
                    <a:gd name="T3" fmla="*/ 197 h 251"/>
                    <a:gd name="T4" fmla="*/ 42 w 330"/>
                    <a:gd name="T5" fmla="*/ 187 h 251"/>
                    <a:gd name="T6" fmla="*/ 90 w 330"/>
                    <a:gd name="T7" fmla="*/ 208 h 251"/>
                    <a:gd name="T8" fmla="*/ 170 w 330"/>
                    <a:gd name="T9" fmla="*/ 80 h 251"/>
                    <a:gd name="T10" fmla="*/ 224 w 330"/>
                    <a:gd name="T11" fmla="*/ 101 h 251"/>
                    <a:gd name="T12" fmla="*/ 272 w 330"/>
                    <a:gd name="T13" fmla="*/ 155 h 251"/>
                    <a:gd name="T14" fmla="*/ 309 w 330"/>
                    <a:gd name="T15" fmla="*/ 149 h 251"/>
                    <a:gd name="T16" fmla="*/ 314 w 330"/>
                    <a:gd name="T17" fmla="*/ 133 h 251"/>
                    <a:gd name="T18" fmla="*/ 330 w 330"/>
                    <a:gd name="T19" fmla="*/ 59 h 251"/>
                    <a:gd name="T20" fmla="*/ 282 w 330"/>
                    <a:gd name="T21" fmla="*/ 21 h 251"/>
                    <a:gd name="T22" fmla="*/ 282 w 330"/>
                    <a:gd name="T23" fmla="*/ 0 h 2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0"/>
                    <a:gd name="T37" fmla="*/ 0 h 251"/>
                    <a:gd name="T38" fmla="*/ 330 w 330"/>
                    <a:gd name="T39" fmla="*/ 251 h 2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0" h="251">
                      <a:moveTo>
                        <a:pt x="5" y="251"/>
                      </a:moveTo>
                      <a:cubicBezTo>
                        <a:pt x="6" y="233"/>
                        <a:pt x="0" y="212"/>
                        <a:pt x="10" y="197"/>
                      </a:cubicBezTo>
                      <a:cubicBezTo>
                        <a:pt x="15" y="187"/>
                        <a:pt x="42" y="187"/>
                        <a:pt x="42" y="187"/>
                      </a:cubicBezTo>
                      <a:cubicBezTo>
                        <a:pt x="59" y="192"/>
                        <a:pt x="72" y="202"/>
                        <a:pt x="90" y="208"/>
                      </a:cubicBezTo>
                      <a:cubicBezTo>
                        <a:pt x="164" y="191"/>
                        <a:pt x="112" y="98"/>
                        <a:pt x="170" y="80"/>
                      </a:cubicBezTo>
                      <a:cubicBezTo>
                        <a:pt x="191" y="84"/>
                        <a:pt x="205" y="89"/>
                        <a:pt x="224" y="101"/>
                      </a:cubicBezTo>
                      <a:cubicBezTo>
                        <a:pt x="232" y="127"/>
                        <a:pt x="245" y="145"/>
                        <a:pt x="272" y="155"/>
                      </a:cubicBezTo>
                      <a:cubicBezTo>
                        <a:pt x="284" y="153"/>
                        <a:pt x="297" y="154"/>
                        <a:pt x="309" y="149"/>
                      </a:cubicBezTo>
                      <a:cubicBezTo>
                        <a:pt x="313" y="146"/>
                        <a:pt x="312" y="138"/>
                        <a:pt x="314" y="133"/>
                      </a:cubicBezTo>
                      <a:cubicBezTo>
                        <a:pt x="319" y="107"/>
                        <a:pt x="322" y="83"/>
                        <a:pt x="330" y="59"/>
                      </a:cubicBezTo>
                      <a:cubicBezTo>
                        <a:pt x="291" y="32"/>
                        <a:pt x="307" y="46"/>
                        <a:pt x="282" y="21"/>
                      </a:cubicBezTo>
                      <a:cubicBezTo>
                        <a:pt x="276" y="2"/>
                        <a:pt x="273" y="8"/>
                        <a:pt x="28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961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</p:grpSp>
          <p:grpSp>
            <p:nvGrpSpPr>
              <p:cNvPr id="207" name="Group 33">
                <a:extLst>
                  <a:ext uri="{FF2B5EF4-FFF2-40B4-BE49-F238E27FC236}">
                    <a16:creationId xmlns:a16="http://schemas.microsoft.com/office/drawing/2014/main" xmlns="" id="{7BDC841B-16F8-4837-9836-9E73B15146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1615" y="1594417"/>
                <a:ext cx="113567" cy="127685"/>
                <a:chOff x="2718" y="1728"/>
                <a:chExt cx="123" cy="115"/>
              </a:xfrm>
            </p:grpSpPr>
            <p:sp>
              <p:nvSpPr>
                <p:cNvPr id="226" name="Oval 34">
                  <a:extLst>
                    <a:ext uri="{FF2B5EF4-FFF2-40B4-BE49-F238E27FC236}">
                      <a16:creationId xmlns:a16="http://schemas.microsoft.com/office/drawing/2014/main" xmlns="" id="{4C668E92-97B4-4751-BD86-8848937CD8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18" y="1728"/>
                  <a:ext cx="123" cy="115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7" name="Oval 35">
                  <a:extLst>
                    <a:ext uri="{FF2B5EF4-FFF2-40B4-BE49-F238E27FC236}">
                      <a16:creationId xmlns:a16="http://schemas.microsoft.com/office/drawing/2014/main" xmlns="" id="{8825804D-B49D-4ED2-8CC5-7D5B099021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38" y="1748"/>
                  <a:ext cx="82" cy="77"/>
                </a:xfrm>
                <a:prstGeom prst="ellipse">
                  <a:avLst/>
                </a:prstGeom>
                <a:solidFill>
                  <a:srgbClr val="7AA3F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8" name="Group 36">
                <a:extLst>
                  <a:ext uri="{FF2B5EF4-FFF2-40B4-BE49-F238E27FC236}">
                    <a16:creationId xmlns:a16="http://schemas.microsoft.com/office/drawing/2014/main" xmlns="" id="{B2D8B02E-5108-4EB8-97DF-03DBC4AEA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1645" y="1698786"/>
                <a:ext cx="113567" cy="127685"/>
                <a:chOff x="2718" y="1728"/>
                <a:chExt cx="123" cy="115"/>
              </a:xfrm>
            </p:grpSpPr>
            <p:sp>
              <p:nvSpPr>
                <p:cNvPr id="224" name="Oval 37">
                  <a:extLst>
                    <a:ext uri="{FF2B5EF4-FFF2-40B4-BE49-F238E27FC236}">
                      <a16:creationId xmlns:a16="http://schemas.microsoft.com/office/drawing/2014/main" xmlns="" id="{31AD9DE7-2455-4B8D-91DE-D1292C1CB7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18" y="1728"/>
                  <a:ext cx="123" cy="115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5" name="Oval 38">
                  <a:extLst>
                    <a:ext uri="{FF2B5EF4-FFF2-40B4-BE49-F238E27FC236}">
                      <a16:creationId xmlns:a16="http://schemas.microsoft.com/office/drawing/2014/main" xmlns="" id="{D1464708-2B05-4DDE-ABA2-63A45F61105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38" y="1748"/>
                  <a:ext cx="82" cy="77"/>
                </a:xfrm>
                <a:prstGeom prst="ellipse">
                  <a:avLst/>
                </a:prstGeom>
                <a:solidFill>
                  <a:srgbClr val="7AA3F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09" name="Group 39">
                <a:extLst>
                  <a:ext uri="{FF2B5EF4-FFF2-40B4-BE49-F238E27FC236}">
                    <a16:creationId xmlns:a16="http://schemas.microsoft.com/office/drawing/2014/main" xmlns="" id="{27E482E6-84B4-4C1C-852F-7B811B1C19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141" y="1592196"/>
                <a:ext cx="113567" cy="127685"/>
                <a:chOff x="2718" y="1728"/>
                <a:chExt cx="123" cy="115"/>
              </a:xfrm>
            </p:grpSpPr>
            <p:sp>
              <p:nvSpPr>
                <p:cNvPr id="222" name="Oval 40">
                  <a:extLst>
                    <a:ext uri="{FF2B5EF4-FFF2-40B4-BE49-F238E27FC236}">
                      <a16:creationId xmlns:a16="http://schemas.microsoft.com/office/drawing/2014/main" xmlns="" id="{51548F7B-E40E-40A7-84DC-A5CD19B10F9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18" y="1728"/>
                  <a:ext cx="123" cy="115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3" name="Oval 41">
                  <a:extLst>
                    <a:ext uri="{FF2B5EF4-FFF2-40B4-BE49-F238E27FC236}">
                      <a16:creationId xmlns:a16="http://schemas.microsoft.com/office/drawing/2014/main" xmlns="" id="{16A0A8FD-4AE7-46AE-8948-B9F7BA23C27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38" y="1748"/>
                  <a:ext cx="82" cy="77"/>
                </a:xfrm>
                <a:prstGeom prst="ellipse">
                  <a:avLst/>
                </a:prstGeom>
                <a:solidFill>
                  <a:srgbClr val="7AA3F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10" name="Group 42">
                <a:extLst>
                  <a:ext uri="{FF2B5EF4-FFF2-40B4-BE49-F238E27FC236}">
                    <a16:creationId xmlns:a16="http://schemas.microsoft.com/office/drawing/2014/main" xmlns="" id="{88D1C51A-F660-4454-8F03-3A5E3C080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5257" y="1672138"/>
                <a:ext cx="113567" cy="127685"/>
                <a:chOff x="2718" y="1728"/>
                <a:chExt cx="123" cy="115"/>
              </a:xfrm>
            </p:grpSpPr>
            <p:sp>
              <p:nvSpPr>
                <p:cNvPr id="220" name="Oval 43">
                  <a:extLst>
                    <a:ext uri="{FF2B5EF4-FFF2-40B4-BE49-F238E27FC236}">
                      <a16:creationId xmlns:a16="http://schemas.microsoft.com/office/drawing/2014/main" xmlns="" id="{50EEC3C6-5FD5-4B9B-9B63-8329368F430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18" y="1728"/>
                  <a:ext cx="123" cy="115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21" name="Oval 44">
                  <a:extLst>
                    <a:ext uri="{FF2B5EF4-FFF2-40B4-BE49-F238E27FC236}">
                      <a16:creationId xmlns:a16="http://schemas.microsoft.com/office/drawing/2014/main" xmlns="" id="{3BCBCC8D-3E7C-4B61-A211-60FC5D404C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38" y="1748"/>
                  <a:ext cx="82" cy="77"/>
                </a:xfrm>
                <a:prstGeom prst="ellipse">
                  <a:avLst/>
                </a:prstGeom>
                <a:solidFill>
                  <a:srgbClr val="7AA3F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Lucida Bright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 altLang="fr-FR">
                    <a:solidFill>
                      <a:prstClr val="black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211" name="Group 45">
                <a:extLst>
                  <a:ext uri="{FF2B5EF4-FFF2-40B4-BE49-F238E27FC236}">
                    <a16:creationId xmlns:a16="http://schemas.microsoft.com/office/drawing/2014/main" xmlns="" id="{48F78064-20DE-40EC-8FEF-192B16F8B2B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57478" y="2785774"/>
                <a:ext cx="73865" cy="142119"/>
                <a:chOff x="3040" y="1024"/>
                <a:chExt cx="458" cy="640"/>
              </a:xfrm>
            </p:grpSpPr>
            <p:sp>
              <p:nvSpPr>
                <p:cNvPr id="217" name="Freeform 46">
                  <a:extLst>
                    <a:ext uri="{FF2B5EF4-FFF2-40B4-BE49-F238E27FC236}">
                      <a16:creationId xmlns:a16="http://schemas.microsoft.com/office/drawing/2014/main" xmlns="" id="{3BF86A32-6764-49CB-8AAB-B77CE3247B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40" y="1385"/>
                  <a:ext cx="458" cy="279"/>
                </a:xfrm>
                <a:custGeom>
                  <a:avLst/>
                  <a:gdLst>
                    <a:gd name="T0" fmla="*/ 48 w 458"/>
                    <a:gd name="T1" fmla="*/ 13 h 279"/>
                    <a:gd name="T2" fmla="*/ 219 w 458"/>
                    <a:gd name="T3" fmla="*/ 146 h 279"/>
                    <a:gd name="T4" fmla="*/ 406 w 458"/>
                    <a:gd name="T5" fmla="*/ 34 h 279"/>
                    <a:gd name="T6" fmla="*/ 400 w 458"/>
                    <a:gd name="T7" fmla="*/ 247 h 279"/>
                    <a:gd name="T8" fmla="*/ 59 w 458"/>
                    <a:gd name="T9" fmla="*/ 226 h 279"/>
                    <a:gd name="T10" fmla="*/ 48 w 458"/>
                    <a:gd name="T11" fmla="*/ 13 h 2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8"/>
                    <a:gd name="T19" fmla="*/ 0 h 279"/>
                    <a:gd name="T20" fmla="*/ 458 w 458"/>
                    <a:gd name="T21" fmla="*/ 279 h 2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8" h="279">
                      <a:moveTo>
                        <a:pt x="48" y="13"/>
                      </a:moveTo>
                      <a:cubicBezTo>
                        <a:pt x="75" y="0"/>
                        <a:pt x="159" y="142"/>
                        <a:pt x="219" y="146"/>
                      </a:cubicBezTo>
                      <a:cubicBezTo>
                        <a:pt x="279" y="150"/>
                        <a:pt x="376" y="17"/>
                        <a:pt x="406" y="34"/>
                      </a:cubicBezTo>
                      <a:cubicBezTo>
                        <a:pt x="436" y="51"/>
                        <a:pt x="458" y="215"/>
                        <a:pt x="400" y="247"/>
                      </a:cubicBezTo>
                      <a:cubicBezTo>
                        <a:pt x="342" y="279"/>
                        <a:pt x="118" y="265"/>
                        <a:pt x="59" y="226"/>
                      </a:cubicBezTo>
                      <a:cubicBezTo>
                        <a:pt x="0" y="187"/>
                        <a:pt x="21" y="26"/>
                        <a:pt x="48" y="13"/>
                      </a:cubicBezTo>
                      <a:close/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18" name="Freeform 47">
                  <a:extLst>
                    <a:ext uri="{FF2B5EF4-FFF2-40B4-BE49-F238E27FC236}">
                      <a16:creationId xmlns:a16="http://schemas.microsoft.com/office/drawing/2014/main" xmlns="" id="{E5DBBAF2-F3EB-46E3-B490-DEC89FA740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87" y="1275"/>
                  <a:ext cx="52" cy="117"/>
                </a:xfrm>
                <a:custGeom>
                  <a:avLst/>
                  <a:gdLst>
                    <a:gd name="T0" fmla="*/ 1 w 52"/>
                    <a:gd name="T1" fmla="*/ 117 h 117"/>
                    <a:gd name="T2" fmla="*/ 44 w 52"/>
                    <a:gd name="T3" fmla="*/ 53 h 117"/>
                    <a:gd name="T4" fmla="*/ 49 w 52"/>
                    <a:gd name="T5" fmla="*/ 0 h 117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17"/>
                    <a:gd name="T11" fmla="*/ 52 w 52"/>
                    <a:gd name="T12" fmla="*/ 117 h 1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17">
                      <a:moveTo>
                        <a:pt x="1" y="117"/>
                      </a:moveTo>
                      <a:cubicBezTo>
                        <a:pt x="6" y="67"/>
                        <a:pt x="0" y="62"/>
                        <a:pt x="44" y="53"/>
                      </a:cubicBezTo>
                      <a:cubicBezTo>
                        <a:pt x="52" y="25"/>
                        <a:pt x="49" y="42"/>
                        <a:pt x="4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19" name="Freeform 48">
                  <a:extLst>
                    <a:ext uri="{FF2B5EF4-FFF2-40B4-BE49-F238E27FC236}">
                      <a16:creationId xmlns:a16="http://schemas.microsoft.com/office/drawing/2014/main" xmlns="" id="{5E4229DE-D762-4ABF-B90B-50CC88681B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1" y="1024"/>
                  <a:ext cx="330" cy="251"/>
                </a:xfrm>
                <a:custGeom>
                  <a:avLst/>
                  <a:gdLst>
                    <a:gd name="T0" fmla="*/ 5 w 330"/>
                    <a:gd name="T1" fmla="*/ 251 h 251"/>
                    <a:gd name="T2" fmla="*/ 10 w 330"/>
                    <a:gd name="T3" fmla="*/ 197 h 251"/>
                    <a:gd name="T4" fmla="*/ 42 w 330"/>
                    <a:gd name="T5" fmla="*/ 187 h 251"/>
                    <a:gd name="T6" fmla="*/ 90 w 330"/>
                    <a:gd name="T7" fmla="*/ 208 h 251"/>
                    <a:gd name="T8" fmla="*/ 170 w 330"/>
                    <a:gd name="T9" fmla="*/ 80 h 251"/>
                    <a:gd name="T10" fmla="*/ 224 w 330"/>
                    <a:gd name="T11" fmla="*/ 101 h 251"/>
                    <a:gd name="T12" fmla="*/ 272 w 330"/>
                    <a:gd name="T13" fmla="*/ 155 h 251"/>
                    <a:gd name="T14" fmla="*/ 309 w 330"/>
                    <a:gd name="T15" fmla="*/ 149 h 251"/>
                    <a:gd name="T16" fmla="*/ 314 w 330"/>
                    <a:gd name="T17" fmla="*/ 133 h 251"/>
                    <a:gd name="T18" fmla="*/ 330 w 330"/>
                    <a:gd name="T19" fmla="*/ 59 h 251"/>
                    <a:gd name="T20" fmla="*/ 282 w 330"/>
                    <a:gd name="T21" fmla="*/ 21 h 251"/>
                    <a:gd name="T22" fmla="*/ 282 w 330"/>
                    <a:gd name="T23" fmla="*/ 0 h 2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0"/>
                    <a:gd name="T37" fmla="*/ 0 h 251"/>
                    <a:gd name="T38" fmla="*/ 330 w 330"/>
                    <a:gd name="T39" fmla="*/ 251 h 2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0" h="251">
                      <a:moveTo>
                        <a:pt x="5" y="251"/>
                      </a:moveTo>
                      <a:cubicBezTo>
                        <a:pt x="6" y="233"/>
                        <a:pt x="0" y="212"/>
                        <a:pt x="10" y="197"/>
                      </a:cubicBezTo>
                      <a:cubicBezTo>
                        <a:pt x="15" y="187"/>
                        <a:pt x="42" y="187"/>
                        <a:pt x="42" y="187"/>
                      </a:cubicBezTo>
                      <a:cubicBezTo>
                        <a:pt x="59" y="192"/>
                        <a:pt x="72" y="202"/>
                        <a:pt x="90" y="208"/>
                      </a:cubicBezTo>
                      <a:cubicBezTo>
                        <a:pt x="164" y="191"/>
                        <a:pt x="112" y="98"/>
                        <a:pt x="170" y="80"/>
                      </a:cubicBezTo>
                      <a:cubicBezTo>
                        <a:pt x="191" y="84"/>
                        <a:pt x="205" y="89"/>
                        <a:pt x="224" y="101"/>
                      </a:cubicBezTo>
                      <a:cubicBezTo>
                        <a:pt x="232" y="127"/>
                        <a:pt x="245" y="145"/>
                        <a:pt x="272" y="155"/>
                      </a:cubicBezTo>
                      <a:cubicBezTo>
                        <a:pt x="284" y="153"/>
                        <a:pt x="297" y="154"/>
                        <a:pt x="309" y="149"/>
                      </a:cubicBezTo>
                      <a:cubicBezTo>
                        <a:pt x="313" y="146"/>
                        <a:pt x="312" y="138"/>
                        <a:pt x="314" y="133"/>
                      </a:cubicBezTo>
                      <a:cubicBezTo>
                        <a:pt x="319" y="107"/>
                        <a:pt x="322" y="83"/>
                        <a:pt x="330" y="59"/>
                      </a:cubicBezTo>
                      <a:cubicBezTo>
                        <a:pt x="291" y="32"/>
                        <a:pt x="307" y="46"/>
                        <a:pt x="282" y="21"/>
                      </a:cubicBezTo>
                      <a:cubicBezTo>
                        <a:pt x="276" y="2"/>
                        <a:pt x="273" y="8"/>
                        <a:pt x="28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961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</p:grpSp>
          <p:grpSp>
            <p:nvGrpSpPr>
              <p:cNvPr id="212" name="Group 49">
                <a:extLst>
                  <a:ext uri="{FF2B5EF4-FFF2-40B4-BE49-F238E27FC236}">
                    <a16:creationId xmlns:a16="http://schemas.microsoft.com/office/drawing/2014/main" xmlns="" id="{1E86C7CF-8884-4B96-B9CD-59F5E3A584E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535394" y="2762457"/>
                <a:ext cx="73865" cy="142119"/>
                <a:chOff x="3040" y="1024"/>
                <a:chExt cx="458" cy="640"/>
              </a:xfrm>
            </p:grpSpPr>
            <p:sp>
              <p:nvSpPr>
                <p:cNvPr id="214" name="Freeform 50">
                  <a:extLst>
                    <a:ext uri="{FF2B5EF4-FFF2-40B4-BE49-F238E27FC236}">
                      <a16:creationId xmlns:a16="http://schemas.microsoft.com/office/drawing/2014/main" xmlns="" id="{3848BC4C-0D21-465C-993E-6B99DE3173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40" y="1385"/>
                  <a:ext cx="458" cy="279"/>
                </a:xfrm>
                <a:custGeom>
                  <a:avLst/>
                  <a:gdLst>
                    <a:gd name="T0" fmla="*/ 48 w 458"/>
                    <a:gd name="T1" fmla="*/ 13 h 279"/>
                    <a:gd name="T2" fmla="*/ 219 w 458"/>
                    <a:gd name="T3" fmla="*/ 146 h 279"/>
                    <a:gd name="T4" fmla="*/ 406 w 458"/>
                    <a:gd name="T5" fmla="*/ 34 h 279"/>
                    <a:gd name="T6" fmla="*/ 400 w 458"/>
                    <a:gd name="T7" fmla="*/ 247 h 279"/>
                    <a:gd name="T8" fmla="*/ 59 w 458"/>
                    <a:gd name="T9" fmla="*/ 226 h 279"/>
                    <a:gd name="T10" fmla="*/ 48 w 458"/>
                    <a:gd name="T11" fmla="*/ 13 h 2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58"/>
                    <a:gd name="T19" fmla="*/ 0 h 279"/>
                    <a:gd name="T20" fmla="*/ 458 w 458"/>
                    <a:gd name="T21" fmla="*/ 279 h 27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58" h="279">
                      <a:moveTo>
                        <a:pt x="48" y="13"/>
                      </a:moveTo>
                      <a:cubicBezTo>
                        <a:pt x="75" y="0"/>
                        <a:pt x="159" y="142"/>
                        <a:pt x="219" y="146"/>
                      </a:cubicBezTo>
                      <a:cubicBezTo>
                        <a:pt x="279" y="150"/>
                        <a:pt x="376" y="17"/>
                        <a:pt x="406" y="34"/>
                      </a:cubicBezTo>
                      <a:cubicBezTo>
                        <a:pt x="436" y="51"/>
                        <a:pt x="458" y="215"/>
                        <a:pt x="400" y="247"/>
                      </a:cubicBezTo>
                      <a:cubicBezTo>
                        <a:pt x="342" y="279"/>
                        <a:pt x="118" y="265"/>
                        <a:pt x="59" y="226"/>
                      </a:cubicBezTo>
                      <a:cubicBezTo>
                        <a:pt x="0" y="187"/>
                        <a:pt x="21" y="26"/>
                        <a:pt x="48" y="13"/>
                      </a:cubicBezTo>
                      <a:close/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15" name="Freeform 51">
                  <a:extLst>
                    <a:ext uri="{FF2B5EF4-FFF2-40B4-BE49-F238E27FC236}">
                      <a16:creationId xmlns:a16="http://schemas.microsoft.com/office/drawing/2014/main" xmlns="" id="{E104BE0F-F68B-4F9A-A75F-A94B3197DD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87" y="1275"/>
                  <a:ext cx="52" cy="117"/>
                </a:xfrm>
                <a:custGeom>
                  <a:avLst/>
                  <a:gdLst>
                    <a:gd name="T0" fmla="*/ 1 w 52"/>
                    <a:gd name="T1" fmla="*/ 117 h 117"/>
                    <a:gd name="T2" fmla="*/ 44 w 52"/>
                    <a:gd name="T3" fmla="*/ 53 h 117"/>
                    <a:gd name="T4" fmla="*/ 49 w 52"/>
                    <a:gd name="T5" fmla="*/ 0 h 117"/>
                    <a:gd name="T6" fmla="*/ 0 60000 65536"/>
                    <a:gd name="T7" fmla="*/ 0 60000 65536"/>
                    <a:gd name="T8" fmla="*/ 0 60000 65536"/>
                    <a:gd name="T9" fmla="*/ 0 w 52"/>
                    <a:gd name="T10" fmla="*/ 0 h 117"/>
                    <a:gd name="T11" fmla="*/ 52 w 52"/>
                    <a:gd name="T12" fmla="*/ 117 h 1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" h="117">
                      <a:moveTo>
                        <a:pt x="1" y="117"/>
                      </a:moveTo>
                      <a:cubicBezTo>
                        <a:pt x="6" y="67"/>
                        <a:pt x="0" y="62"/>
                        <a:pt x="44" y="53"/>
                      </a:cubicBezTo>
                      <a:cubicBezTo>
                        <a:pt x="52" y="25"/>
                        <a:pt x="49" y="42"/>
                        <a:pt x="4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  <p:sp>
              <p:nvSpPr>
                <p:cNvPr id="216" name="Freeform 52">
                  <a:extLst>
                    <a:ext uri="{FF2B5EF4-FFF2-40B4-BE49-F238E27FC236}">
                      <a16:creationId xmlns:a16="http://schemas.microsoft.com/office/drawing/2014/main" xmlns="" id="{21A7EA7C-7080-43CB-8375-589380579C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31" y="1024"/>
                  <a:ext cx="330" cy="251"/>
                </a:xfrm>
                <a:custGeom>
                  <a:avLst/>
                  <a:gdLst>
                    <a:gd name="T0" fmla="*/ 5 w 330"/>
                    <a:gd name="T1" fmla="*/ 251 h 251"/>
                    <a:gd name="T2" fmla="*/ 10 w 330"/>
                    <a:gd name="T3" fmla="*/ 197 h 251"/>
                    <a:gd name="T4" fmla="*/ 42 w 330"/>
                    <a:gd name="T5" fmla="*/ 187 h 251"/>
                    <a:gd name="T6" fmla="*/ 90 w 330"/>
                    <a:gd name="T7" fmla="*/ 208 h 251"/>
                    <a:gd name="T8" fmla="*/ 170 w 330"/>
                    <a:gd name="T9" fmla="*/ 80 h 251"/>
                    <a:gd name="T10" fmla="*/ 224 w 330"/>
                    <a:gd name="T11" fmla="*/ 101 h 251"/>
                    <a:gd name="T12" fmla="*/ 272 w 330"/>
                    <a:gd name="T13" fmla="*/ 155 h 251"/>
                    <a:gd name="T14" fmla="*/ 309 w 330"/>
                    <a:gd name="T15" fmla="*/ 149 h 251"/>
                    <a:gd name="T16" fmla="*/ 314 w 330"/>
                    <a:gd name="T17" fmla="*/ 133 h 251"/>
                    <a:gd name="T18" fmla="*/ 330 w 330"/>
                    <a:gd name="T19" fmla="*/ 59 h 251"/>
                    <a:gd name="T20" fmla="*/ 282 w 330"/>
                    <a:gd name="T21" fmla="*/ 21 h 251"/>
                    <a:gd name="T22" fmla="*/ 282 w 330"/>
                    <a:gd name="T23" fmla="*/ 0 h 2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0"/>
                    <a:gd name="T37" fmla="*/ 0 h 251"/>
                    <a:gd name="T38" fmla="*/ 330 w 330"/>
                    <a:gd name="T39" fmla="*/ 251 h 2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0" h="251">
                      <a:moveTo>
                        <a:pt x="5" y="251"/>
                      </a:moveTo>
                      <a:cubicBezTo>
                        <a:pt x="6" y="233"/>
                        <a:pt x="0" y="212"/>
                        <a:pt x="10" y="197"/>
                      </a:cubicBezTo>
                      <a:cubicBezTo>
                        <a:pt x="15" y="187"/>
                        <a:pt x="42" y="187"/>
                        <a:pt x="42" y="187"/>
                      </a:cubicBezTo>
                      <a:cubicBezTo>
                        <a:pt x="59" y="192"/>
                        <a:pt x="72" y="202"/>
                        <a:pt x="90" y="208"/>
                      </a:cubicBezTo>
                      <a:cubicBezTo>
                        <a:pt x="164" y="191"/>
                        <a:pt x="112" y="98"/>
                        <a:pt x="170" y="80"/>
                      </a:cubicBezTo>
                      <a:cubicBezTo>
                        <a:pt x="191" y="84"/>
                        <a:pt x="205" y="89"/>
                        <a:pt x="224" y="101"/>
                      </a:cubicBezTo>
                      <a:cubicBezTo>
                        <a:pt x="232" y="127"/>
                        <a:pt x="245" y="145"/>
                        <a:pt x="272" y="155"/>
                      </a:cubicBezTo>
                      <a:cubicBezTo>
                        <a:pt x="284" y="153"/>
                        <a:pt x="297" y="154"/>
                        <a:pt x="309" y="149"/>
                      </a:cubicBezTo>
                      <a:cubicBezTo>
                        <a:pt x="313" y="146"/>
                        <a:pt x="312" y="138"/>
                        <a:pt x="314" y="133"/>
                      </a:cubicBezTo>
                      <a:cubicBezTo>
                        <a:pt x="319" y="107"/>
                        <a:pt x="322" y="83"/>
                        <a:pt x="330" y="59"/>
                      </a:cubicBezTo>
                      <a:cubicBezTo>
                        <a:pt x="291" y="32"/>
                        <a:pt x="307" y="46"/>
                        <a:pt x="282" y="21"/>
                      </a:cubicBezTo>
                      <a:cubicBezTo>
                        <a:pt x="276" y="2"/>
                        <a:pt x="273" y="8"/>
                        <a:pt x="282" y="0"/>
                      </a:cubicBezTo>
                    </a:path>
                  </a:pathLst>
                </a:custGeom>
                <a:noFill/>
                <a:ln w="28575" cmpd="sng">
                  <a:solidFill>
                    <a:srgbClr val="0961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fr-BE">
                    <a:solidFill>
                      <a:prstClr val="black"/>
                    </a:solidFill>
                    <a:latin typeface="Lucida Bright" pitchFamily="18" charset="0"/>
                  </a:endParaRPr>
                </a:p>
              </p:txBody>
            </p:sp>
          </p:grpSp>
          <p:sp>
            <p:nvSpPr>
              <p:cNvPr id="213" name="Rectangle 56">
                <a:extLst>
                  <a:ext uri="{FF2B5EF4-FFF2-40B4-BE49-F238E27FC236}">
                    <a16:creationId xmlns:a16="http://schemas.microsoft.com/office/drawing/2014/main" xmlns="" id="{3DC086E4-4271-43D2-8B1A-3A670FACE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871" y="3362022"/>
                <a:ext cx="1469622" cy="307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Lucida Bright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BE" altLang="fr-FR" sz="1000" dirty="0">
                    <a:solidFill>
                      <a:prstClr val="black"/>
                    </a:solidFill>
                    <a:latin typeface="Comic Sans MS" panose="030F0702030302020204" pitchFamily="66" charset="0"/>
                  </a:rPr>
                  <a:t>[mol bioactive] </a:t>
                </a:r>
                <a:endParaRPr lang="fr-FR" altLang="fr-FR" sz="1000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3" name="Rectangle 56">
              <a:extLst>
                <a:ext uri="{FF2B5EF4-FFF2-40B4-BE49-F238E27FC236}">
                  <a16:creationId xmlns:a16="http://schemas.microsoft.com/office/drawing/2014/main" xmlns="" id="{2AA6520F-D26C-496C-BA8F-4088B3D99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654" y="4588217"/>
              <a:ext cx="88838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Bright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Bright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Bright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Bright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Bright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Bright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Bright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Bright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Bright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BE" altLang="fr-FR" sz="1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[liposomes] </a:t>
              </a:r>
              <a:endParaRPr lang="fr-FR" altLang="fr-FR" sz="10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xmlns="" id="{A4599B47-F2D9-4D4B-AFCD-C0636B3BC370}"/>
              </a:ext>
            </a:extLst>
          </p:cNvPr>
          <p:cNvCxnSpPr>
            <a:cxnSpLocks/>
          </p:cNvCxnSpPr>
          <p:nvPr/>
        </p:nvCxnSpPr>
        <p:spPr>
          <a:xfrm>
            <a:off x="8673665" y="3695871"/>
            <a:ext cx="452998" cy="284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2" name="Picture 2">
            <a:extLst>
              <a:ext uri="{FF2B5EF4-FFF2-40B4-BE49-F238E27FC236}">
                <a16:creationId xmlns:a16="http://schemas.microsoft.com/office/drawing/2014/main" xmlns="" id="{0B8371B5-FF8C-4EA3-AA2D-84BE2BD4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2062" t="39502" r="2784" b="2795"/>
          <a:stretch/>
        </p:blipFill>
        <p:spPr bwMode="auto">
          <a:xfrm>
            <a:off x="8946292" y="4096809"/>
            <a:ext cx="2948611" cy="169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9400867" y="6011349"/>
            <a:ext cx="2626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Lipid</a:t>
            </a:r>
            <a:r>
              <a:rPr lang="fr-BE" sz="1600" dirty="0" smtClean="0"/>
              <a:t> </a:t>
            </a:r>
            <a:r>
              <a:rPr lang="fr-BE" sz="1600" dirty="0" err="1" smtClean="0"/>
              <a:t>Permeability</a:t>
            </a:r>
            <a:r>
              <a:rPr lang="fr-BE" sz="1600" dirty="0" smtClean="0"/>
              <a:t> 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6565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2FA58D-6A6C-47AE-88C8-249D8C46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281" y="658471"/>
            <a:ext cx="3951890" cy="623745"/>
          </a:xfrm>
        </p:spPr>
        <p:txBody>
          <a:bodyPr>
            <a:noAutofit/>
          </a:bodyPr>
          <a:lstStyle/>
          <a:p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 simulations</a:t>
            </a:r>
            <a:endParaRPr lang="fr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xmlns="" id="{1624D163-A1A0-4A63-931F-497641D85D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7442" y="1460583"/>
                <a:ext cx="11029615" cy="2797904"/>
              </a:xfrm>
            </p:spPr>
            <p:txBody>
              <a:bodyPr>
                <a:normAutofit/>
              </a:bodyPr>
              <a:lstStyle/>
              <a:p>
                <a:r>
                  <a:rPr lang="fr-BE" sz="2500" dirty="0" smtClean="0"/>
                  <a:t>Evolution of a </a:t>
                </a:r>
                <a:r>
                  <a:rPr lang="fr-BE" sz="2500" dirty="0" err="1" smtClean="0"/>
                  <a:t>molecular</a:t>
                </a:r>
                <a:r>
                  <a:rPr lang="fr-BE" sz="2500" dirty="0" smtClean="0"/>
                  <a:t> system </a:t>
                </a:r>
                <a:r>
                  <a:rPr lang="fr-BE" sz="2500" dirty="0" err="1" smtClean="0"/>
                  <a:t>with</a:t>
                </a:r>
                <a:r>
                  <a:rPr lang="fr-BE" sz="2500" dirty="0" smtClean="0"/>
                  <a:t> time</a:t>
                </a:r>
                <a:endParaRPr lang="fr-BE" sz="2500" dirty="0"/>
              </a:p>
              <a:p>
                <a:r>
                  <a:rPr lang="fr-BE" sz="2500" dirty="0" err="1" smtClean="0"/>
                  <a:t>Based</a:t>
                </a:r>
                <a:r>
                  <a:rPr lang="fr-BE" sz="2500" dirty="0" smtClean="0"/>
                  <a:t> on Newton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BE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fr-FR" sz="28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BE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GB" sz="2800" dirty="0"/>
                  <a:t> </a:t>
                </a:r>
                <a:endParaRPr lang="fr-BE" sz="2500" dirty="0"/>
              </a:p>
              <a:p>
                <a:r>
                  <a:rPr lang="fr-BE" sz="2500" dirty="0" err="1" smtClean="0"/>
                  <a:t>Give</a:t>
                </a:r>
                <a:r>
                  <a:rPr lang="fr-BE" sz="2500" dirty="0" smtClean="0"/>
                  <a:t> insight </a:t>
                </a:r>
                <a:r>
                  <a:rPr lang="fr-BE" sz="2500" dirty="0" err="1" smtClean="0"/>
                  <a:t>into</a:t>
                </a:r>
                <a:r>
                  <a:rPr lang="fr-BE" sz="2500" dirty="0" smtClean="0"/>
                  <a:t> the inter- and </a:t>
                </a:r>
                <a:r>
                  <a:rPr lang="fr-BE" sz="2500" dirty="0" err="1" smtClean="0"/>
                  <a:t>intramolecular</a:t>
                </a:r>
                <a:r>
                  <a:rPr lang="fr-BE" sz="2500" dirty="0" smtClean="0"/>
                  <a:t> interactions</a:t>
                </a:r>
                <a:endParaRPr lang="fr-BE" sz="2500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24D163-A1A0-4A63-931F-497641D85D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7442" y="1460583"/>
                <a:ext cx="11029615" cy="2797904"/>
              </a:xfrm>
              <a:blipFill rotWithShape="0">
                <a:blip r:embed="rId3"/>
                <a:stretch>
                  <a:fillRect l="-829" t="-196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C202932-F249-4389-9052-32F7C87F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8</a:t>
            </a:fld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C92B1DF-A565-4934-89FE-70F6CE413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700" t="58930" r="43368" b="7513"/>
          <a:stretch/>
        </p:blipFill>
        <p:spPr>
          <a:xfrm>
            <a:off x="2529565" y="3677957"/>
            <a:ext cx="5622606" cy="27979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E9A7FEB-DD20-49B5-A58C-FEF095B9CEA3}"/>
              </a:ext>
            </a:extLst>
          </p:cNvPr>
          <p:cNvSpPr txBox="1"/>
          <p:nvPr/>
        </p:nvSpPr>
        <p:spPr>
          <a:xfrm>
            <a:off x="8108926" y="6229639"/>
            <a:ext cx="234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Adapted</a:t>
            </a:r>
            <a:r>
              <a:rPr lang="fr-BE" sz="1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from</a:t>
            </a:r>
            <a:r>
              <a:rPr lang="fr-BE" sz="1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Crowet</a:t>
            </a:r>
            <a:r>
              <a:rPr lang="fr-BE" sz="1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BE" sz="1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al. </a:t>
            </a:r>
            <a:r>
              <a:rPr lang="fr-BE" sz="1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(2012)</a:t>
            </a:r>
          </a:p>
        </p:txBody>
      </p:sp>
    </p:spTree>
    <p:extLst>
      <p:ext uri="{BB962C8B-B14F-4D97-AF65-F5344CB8AC3E}">
        <p14:creationId xmlns:p14="http://schemas.microsoft.com/office/powerpoint/2010/main" val="36587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4A55801-350D-42B2-AE52-5C4E707A2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824" y="757236"/>
            <a:ext cx="7852255" cy="573193"/>
          </a:xfrm>
        </p:spPr>
        <p:txBody>
          <a:bodyPr>
            <a:normAutofit/>
          </a:bodyPr>
          <a:lstStyle/>
          <a:p>
            <a:r>
              <a:rPr lang="fr-BE" sz="2500" dirty="0" smtClean="0"/>
              <a:t>The EO </a:t>
            </a:r>
            <a:r>
              <a:rPr lang="fr-BE" sz="2500" dirty="0" err="1" smtClean="0"/>
              <a:t>molecules</a:t>
            </a:r>
            <a:r>
              <a:rPr lang="fr-BE" sz="2500" dirty="0" smtClean="0"/>
              <a:t> </a:t>
            </a:r>
            <a:r>
              <a:rPr lang="fr-BE" sz="2500" dirty="0" err="1" smtClean="0"/>
              <a:t>can</a:t>
            </a:r>
            <a:r>
              <a:rPr lang="fr-BE" sz="2500" dirty="0" smtClean="0"/>
              <a:t> insert </a:t>
            </a:r>
            <a:r>
              <a:rPr lang="fr-BE" sz="2500" dirty="0" err="1" smtClean="0"/>
              <a:t>into</a:t>
            </a:r>
            <a:r>
              <a:rPr lang="fr-BE" sz="2500" dirty="0" smtClean="0"/>
              <a:t> a model PPM</a:t>
            </a:r>
            <a:endParaRPr lang="fr-BE" sz="2500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xmlns="" id="{EB82099C-F5A5-49C3-964E-A9B80F05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E55F-0515-42F7-ADEF-48B292BB070D}" type="slidenum">
              <a:rPr lang="fr-BE" smtClean="0"/>
              <a:t>9</a:t>
            </a:fld>
            <a:endParaRPr lang="fr-BE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89BD44E-D1A4-4E5E-B289-1E63F049F6AD}"/>
              </a:ext>
            </a:extLst>
          </p:cNvPr>
          <p:cNvGrpSpPr/>
          <p:nvPr/>
        </p:nvGrpSpPr>
        <p:grpSpPr>
          <a:xfrm>
            <a:off x="921695" y="1921636"/>
            <a:ext cx="8797239" cy="2950304"/>
            <a:chOff x="554755" y="253155"/>
            <a:chExt cx="10301253" cy="298819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8B6C6AAA-D75B-4D9B-9EFC-7AA1CF48AF91}"/>
                </a:ext>
              </a:extLst>
            </p:cNvPr>
            <p:cNvGrpSpPr/>
            <p:nvPr/>
          </p:nvGrpSpPr>
          <p:grpSpPr>
            <a:xfrm>
              <a:off x="554755" y="253155"/>
              <a:ext cx="10301253" cy="2622502"/>
              <a:chOff x="554755" y="253155"/>
              <a:chExt cx="10301253" cy="2622502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xmlns="" id="{F1211757-A719-47FC-9D2F-76899760E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5" r="3866"/>
              <a:stretch/>
            </p:blipFill>
            <p:spPr>
              <a:xfrm>
                <a:off x="554755" y="253155"/>
                <a:ext cx="3271521" cy="2567940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xmlns="" id="{2EBEBD21-F54B-49F9-B5C8-A2B6733D2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48"/>
              <a:stretch/>
            </p:blipFill>
            <p:spPr>
              <a:xfrm>
                <a:off x="3826276" y="307717"/>
                <a:ext cx="3271521" cy="2567940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xmlns="" id="{6A0D1E42-5888-405D-99F1-45ADA964F2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"/>
              <a:stretch/>
            </p:blipFill>
            <p:spPr>
              <a:xfrm>
                <a:off x="6960093" y="284996"/>
                <a:ext cx="3895915" cy="2504258"/>
              </a:xfrm>
              <a:prstGeom prst="rect">
                <a:avLst/>
              </a:prstGeom>
            </p:spPr>
          </p:pic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2B38C1C0-6FC9-4B74-A15E-D4CF3124FDA6}"/>
                </a:ext>
              </a:extLst>
            </p:cNvPr>
            <p:cNvSpPr txBox="1"/>
            <p:nvPr/>
          </p:nvSpPr>
          <p:spPr>
            <a:xfrm>
              <a:off x="1881445" y="2877339"/>
              <a:ext cx="618142" cy="364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CIN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EC23973E-9097-4D21-8DDA-35C576DFE2A3}"/>
                </a:ext>
              </a:extLst>
            </p:cNvPr>
            <p:cNvSpPr txBox="1"/>
            <p:nvPr/>
          </p:nvSpPr>
          <p:spPr>
            <a:xfrm>
              <a:off x="5152965" y="2877340"/>
              <a:ext cx="618142" cy="34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CitA</a:t>
              </a:r>
              <a:endParaRPr lang="fr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F9502018-5A88-4FC2-B4EC-9A6A2419B1A0}"/>
                </a:ext>
              </a:extLst>
            </p:cNvPr>
            <p:cNvSpPr txBox="1"/>
            <p:nvPr/>
          </p:nvSpPr>
          <p:spPr>
            <a:xfrm>
              <a:off x="8723509" y="2874764"/>
              <a:ext cx="718424" cy="34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CitO</a:t>
              </a:r>
              <a:endParaRPr lang="fr-B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xmlns="" id="{16707D2E-09E4-48A8-A174-380A658146A4}"/>
              </a:ext>
            </a:extLst>
          </p:cNvPr>
          <p:cNvSpPr/>
          <p:nvPr/>
        </p:nvSpPr>
        <p:spPr>
          <a:xfrm>
            <a:off x="9562031" y="2203454"/>
            <a:ext cx="91439" cy="345440"/>
          </a:xfrm>
          <a:prstGeom prst="rightBrac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xmlns="" id="{B603E711-6205-4CC0-A5CA-3D3146DE3C62}"/>
              </a:ext>
            </a:extLst>
          </p:cNvPr>
          <p:cNvSpPr/>
          <p:nvPr/>
        </p:nvSpPr>
        <p:spPr>
          <a:xfrm>
            <a:off x="9516313" y="2557260"/>
            <a:ext cx="187957" cy="668979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4F3CDE9-C3B7-4F5F-929C-B7CB4CFF7FB8}"/>
              </a:ext>
            </a:extLst>
          </p:cNvPr>
          <p:cNvSpPr txBox="1"/>
          <p:nvPr/>
        </p:nvSpPr>
        <p:spPr>
          <a:xfrm>
            <a:off x="9704270" y="2191508"/>
            <a:ext cx="1661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Polar </a:t>
            </a:r>
            <a:r>
              <a:rPr lang="fr-BE" sz="1400" dirty="0" err="1" smtClean="0"/>
              <a:t>head</a:t>
            </a:r>
            <a:r>
              <a:rPr lang="fr-BE" sz="1400" dirty="0" err="1"/>
              <a:t>s</a:t>
            </a:r>
            <a:endParaRPr lang="fr-BE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A4D68BC-4F08-4E2E-8DAC-9C0FD9063C81}"/>
              </a:ext>
            </a:extLst>
          </p:cNvPr>
          <p:cNvSpPr txBox="1"/>
          <p:nvPr/>
        </p:nvSpPr>
        <p:spPr>
          <a:xfrm>
            <a:off x="9653470" y="2717227"/>
            <a:ext cx="2309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/>
              <a:t>Hydrophobic</a:t>
            </a:r>
            <a:r>
              <a:rPr lang="fr-BE" sz="1400" dirty="0" smtClean="0"/>
              <a:t> </a:t>
            </a:r>
            <a:r>
              <a:rPr lang="fr-BE" sz="1400" dirty="0" err="1" smtClean="0"/>
              <a:t>tails</a:t>
            </a:r>
            <a:endParaRPr lang="fr-BE" sz="1400" dirty="0"/>
          </a:p>
        </p:txBody>
      </p: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xmlns="" id="{2FC04750-5F77-4D2E-A4D6-7612E71F5A2C}"/>
              </a:ext>
            </a:extLst>
          </p:cNvPr>
          <p:cNvSpPr/>
          <p:nvPr/>
        </p:nvSpPr>
        <p:spPr>
          <a:xfrm>
            <a:off x="9513773" y="3226239"/>
            <a:ext cx="187957" cy="1067670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155CE594-2784-4AA5-A923-D6EC78C166EB}"/>
              </a:ext>
            </a:extLst>
          </p:cNvPr>
          <p:cNvSpPr txBox="1"/>
          <p:nvPr/>
        </p:nvSpPr>
        <p:spPr>
          <a:xfrm>
            <a:off x="9694881" y="3526596"/>
            <a:ext cx="2309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One </a:t>
            </a:r>
            <a:r>
              <a:rPr lang="fr-BE" sz="1400" dirty="0" err="1" smtClean="0"/>
              <a:t>lipid</a:t>
            </a:r>
            <a:r>
              <a:rPr lang="fr-BE" sz="1400" dirty="0" smtClean="0"/>
              <a:t> </a:t>
            </a:r>
            <a:r>
              <a:rPr lang="fr-BE" sz="1400" dirty="0" err="1" smtClean="0"/>
              <a:t>leaflet</a:t>
            </a:r>
            <a:endParaRPr lang="fr-BE" sz="1400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1E82C289-0107-4ACE-860A-C76120A4A306}"/>
              </a:ext>
            </a:extLst>
          </p:cNvPr>
          <p:cNvGrpSpPr/>
          <p:nvPr/>
        </p:nvGrpSpPr>
        <p:grpSpPr>
          <a:xfrm>
            <a:off x="11404668" y="2207382"/>
            <a:ext cx="283745" cy="1865821"/>
            <a:chOff x="577097" y="3344739"/>
            <a:chExt cx="283745" cy="186582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xmlns="" id="{536C6594-E18E-4C20-8C60-D7F2BA9F5130}"/>
                </a:ext>
              </a:extLst>
            </p:cNvPr>
            <p:cNvGrpSpPr/>
            <p:nvPr/>
          </p:nvGrpSpPr>
          <p:grpSpPr>
            <a:xfrm>
              <a:off x="577097" y="3344739"/>
              <a:ext cx="254677" cy="920346"/>
              <a:chOff x="11069913" y="4349049"/>
              <a:chExt cx="418438" cy="1196344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02BE3AB4-2DEB-44E3-A257-ED90EC4EDC27}"/>
                  </a:ext>
                </a:extLst>
              </p:cNvPr>
              <p:cNvSpPr/>
              <p:nvPr/>
            </p:nvSpPr>
            <p:spPr>
              <a:xfrm>
                <a:off x="11185618" y="4349049"/>
                <a:ext cx="258543" cy="270472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xmlns="" id="{D43E2CB2-7537-4AA2-A7CF-9419A22CB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451" t="22778" r="28218" b="22676"/>
              <a:stretch/>
            </p:blipFill>
            <p:spPr>
              <a:xfrm>
                <a:off x="11069913" y="4552334"/>
                <a:ext cx="349036" cy="993059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xmlns="" id="{BD3A5D33-92AD-4A9B-88FB-ADE1771F91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149" t="22778" r="33320" b="22676"/>
              <a:stretch/>
            </p:blipFill>
            <p:spPr>
              <a:xfrm>
                <a:off x="11257936" y="4552335"/>
                <a:ext cx="230415" cy="993057"/>
              </a:xfrm>
              <a:prstGeom prst="rect">
                <a:avLst/>
              </a:prstGeom>
            </p:spPr>
          </p:pic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xmlns="" id="{E164FB23-2764-47D6-9238-87DCCC4045DE}"/>
                </a:ext>
              </a:extLst>
            </p:cNvPr>
            <p:cNvGrpSpPr/>
            <p:nvPr/>
          </p:nvGrpSpPr>
          <p:grpSpPr>
            <a:xfrm rot="10800000">
              <a:off x="577099" y="4308787"/>
              <a:ext cx="283743" cy="901773"/>
              <a:chOff x="11069913" y="4349049"/>
              <a:chExt cx="418438" cy="119634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xmlns="" id="{85D7CF0A-6B8D-4870-B0C2-3F806F62BE40}"/>
                  </a:ext>
                </a:extLst>
              </p:cNvPr>
              <p:cNvSpPr/>
              <p:nvPr/>
            </p:nvSpPr>
            <p:spPr>
              <a:xfrm>
                <a:off x="11185618" y="4349049"/>
                <a:ext cx="258543" cy="270472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xmlns="" id="{5B759452-E882-422D-BA1A-55379C91BE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451" t="22778" r="28218" b="22676"/>
              <a:stretch/>
            </p:blipFill>
            <p:spPr>
              <a:xfrm>
                <a:off x="11069913" y="4552334"/>
                <a:ext cx="349036" cy="993059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xmlns="" id="{D68B8B5F-63C5-4289-9CF5-E2C53EB731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149" t="22778" r="33320" b="22676"/>
              <a:stretch/>
            </p:blipFill>
            <p:spPr>
              <a:xfrm>
                <a:off x="11257936" y="4552335"/>
                <a:ext cx="230415" cy="993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833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349</TotalTime>
  <Words>1111</Words>
  <Application>Microsoft Office PowerPoint</Application>
  <PresentationFormat>Personnalisé</PresentationFormat>
  <Paragraphs>208</Paragraphs>
  <Slides>17</Slides>
  <Notes>17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9" baseType="lpstr">
      <vt:lpstr>Brin</vt:lpstr>
      <vt:lpstr>Présentation</vt:lpstr>
      <vt:lpstr>Molecular Biophysics: A Novel Integrative Approach to Investigate Bioherbicide Mode of Action of Essential Oils</vt:lpstr>
      <vt:lpstr>Fields of use of essential oils</vt:lpstr>
      <vt:lpstr>Essential oils as bio-herbicides</vt:lpstr>
      <vt:lpstr>Bio-herbicide based on essential oils </vt:lpstr>
      <vt:lpstr>Bio-herbicide based on essential oils </vt:lpstr>
      <vt:lpstr>Plant plasma membrane</vt:lpstr>
      <vt:lpstr>Présentation PowerPoint</vt:lpstr>
      <vt:lpstr>MD simulations</vt:lpstr>
      <vt:lpstr>Présentation PowerPoint</vt:lpstr>
      <vt:lpstr>Présentation PowerPoint</vt:lpstr>
      <vt:lpstr>Isothermal Titration Calorimetry (ITC)</vt:lpstr>
      <vt:lpstr>Présentation PowerPoint</vt:lpstr>
      <vt:lpstr>Présentation PowerPoint</vt:lpstr>
      <vt:lpstr>Présentation PowerPoint</vt:lpstr>
      <vt:lpstr>Présentation PowerPoint</vt:lpstr>
      <vt:lpstr>Conclusions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Utilisateur Windows</cp:lastModifiedBy>
  <cp:revision>34</cp:revision>
  <dcterms:created xsi:type="dcterms:W3CDTF">2019-08-29T13:23:30Z</dcterms:created>
  <dcterms:modified xsi:type="dcterms:W3CDTF">2019-09-11T05:27:51Z</dcterms:modified>
</cp:coreProperties>
</file>