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017" r:id="rId1"/>
  </p:sldMasterIdLst>
  <p:notesMasterIdLst>
    <p:notesMasterId r:id="rId14"/>
  </p:notesMasterIdLst>
  <p:sldIdLst>
    <p:sldId id="256" r:id="rId2"/>
    <p:sldId id="394" r:id="rId3"/>
    <p:sldId id="348" r:id="rId4"/>
    <p:sldId id="377" r:id="rId5"/>
    <p:sldId id="395" r:id="rId6"/>
    <p:sldId id="352" r:id="rId7"/>
    <p:sldId id="380" r:id="rId8"/>
    <p:sldId id="381" r:id="rId9"/>
    <p:sldId id="398" r:id="rId10"/>
    <p:sldId id="324" r:id="rId11"/>
    <p:sldId id="388" r:id="rId12"/>
    <p:sldId id="399" r:id="rId1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5pPr>
    <a:lvl6pPr marL="2286000" algn="l" defTabSz="914400" rtl="0" eaLnBrk="1" latinLnBrk="0" hangingPunct="1">
      <a:defRPr kern="1200">
        <a:solidFill>
          <a:schemeClr val="tx1"/>
        </a:solidFill>
        <a:latin typeface="Gill Sans MT" panose="020B0502020104020203" pitchFamily="34" charset="0"/>
        <a:ea typeface="+mn-ea"/>
        <a:cs typeface="+mn-cs"/>
      </a:defRPr>
    </a:lvl6pPr>
    <a:lvl7pPr marL="2743200" algn="l" defTabSz="914400" rtl="0" eaLnBrk="1" latinLnBrk="0" hangingPunct="1">
      <a:defRPr kern="1200">
        <a:solidFill>
          <a:schemeClr val="tx1"/>
        </a:solidFill>
        <a:latin typeface="Gill Sans MT" panose="020B0502020104020203" pitchFamily="34" charset="0"/>
        <a:ea typeface="+mn-ea"/>
        <a:cs typeface="+mn-cs"/>
      </a:defRPr>
    </a:lvl7pPr>
    <a:lvl8pPr marL="3200400" algn="l" defTabSz="914400" rtl="0" eaLnBrk="1" latinLnBrk="0" hangingPunct="1">
      <a:defRPr kern="1200">
        <a:solidFill>
          <a:schemeClr val="tx1"/>
        </a:solidFill>
        <a:latin typeface="Gill Sans MT" panose="020B0502020104020203" pitchFamily="34" charset="0"/>
        <a:ea typeface="+mn-ea"/>
        <a:cs typeface="+mn-cs"/>
      </a:defRPr>
    </a:lvl8pPr>
    <a:lvl9pPr marL="3657600" algn="l" defTabSz="914400" rtl="0" eaLnBrk="1" latinLnBrk="0" hangingPunct="1">
      <a:defRPr kern="1200">
        <a:solidFill>
          <a:schemeClr val="tx1"/>
        </a:solidFill>
        <a:latin typeface="Gill Sans MT" panose="020B0502020104020203"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921" autoAdjust="0"/>
  </p:normalViewPr>
  <p:slideViewPr>
    <p:cSldViewPr>
      <p:cViewPr>
        <p:scale>
          <a:sx n="75" d="100"/>
          <a:sy n="75" d="100"/>
        </p:scale>
        <p:origin x="-115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7D3A4DD3-A267-4EE9-A1E2-B03EE9F09FAE}" type="datetimeFigureOut">
              <a:rPr lang="sv-SE"/>
              <a:pPr>
                <a:defRPr/>
              </a:pPr>
              <a:t>2019-09-23</a:t>
            </a:fld>
            <a:endParaRPr lang="sv-S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sv-SE"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8E70C5E2-3661-4621-AD91-545063A1BBB9}" type="slidenum">
              <a:rPr lang="sv-SE"/>
              <a:pPr>
                <a:defRPr/>
              </a:pPr>
              <a:t>‹#›</a:t>
            </a:fld>
            <a:endParaRPr lang="sv-SE"/>
          </a:p>
        </p:txBody>
      </p:sp>
    </p:spTree>
    <p:extLst>
      <p:ext uri="{BB962C8B-B14F-4D97-AF65-F5344CB8AC3E}">
        <p14:creationId xmlns:p14="http://schemas.microsoft.com/office/powerpoint/2010/main" val="40826611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fr-BE" dirty="0" err="1" smtClean="0"/>
              <a:t>Endogeneity</a:t>
            </a:r>
            <a:r>
              <a:rPr lang="fr-BE" dirty="0" smtClean="0"/>
              <a:t> </a:t>
            </a:r>
            <a:r>
              <a:rPr lang="fr-BE" dirty="0" err="1" smtClean="0"/>
              <a:t>that</a:t>
            </a:r>
            <a:r>
              <a:rPr lang="fr-BE" dirty="0" smtClean="0"/>
              <a:t> </a:t>
            </a:r>
            <a:r>
              <a:rPr lang="fr-BE" dirty="0" err="1" smtClean="0"/>
              <a:t>may</a:t>
            </a:r>
            <a:r>
              <a:rPr lang="fr-BE" dirty="0" smtClean="0"/>
              <a:t> </a:t>
            </a:r>
            <a:r>
              <a:rPr lang="fr-BE" dirty="0" err="1" smtClean="0"/>
              <a:t>be</a:t>
            </a:r>
            <a:r>
              <a:rPr lang="fr-BE" dirty="0" smtClean="0"/>
              <a:t> </a:t>
            </a:r>
            <a:r>
              <a:rPr lang="fr-BE" dirty="0" err="1" smtClean="0"/>
              <a:t>caused</a:t>
            </a:r>
            <a:r>
              <a:rPr lang="fr-BE" dirty="0" smtClean="0"/>
              <a:t> by </a:t>
            </a:r>
            <a:r>
              <a:rPr lang="fr-BE" dirty="0" err="1" smtClean="0"/>
              <a:t>omitted</a:t>
            </a:r>
            <a:r>
              <a:rPr lang="fr-BE" baseline="0" dirty="0" smtClean="0"/>
              <a:t> variables and </a:t>
            </a:r>
            <a:r>
              <a:rPr lang="fr-BE" baseline="0" dirty="0" err="1" smtClean="0"/>
              <a:t>unobserved</a:t>
            </a:r>
            <a:r>
              <a:rPr lang="fr-BE" baseline="0" dirty="0" smtClean="0"/>
              <a:t> </a:t>
            </a:r>
            <a:r>
              <a:rPr lang="fr-BE" baseline="0" dirty="0" err="1" smtClean="0"/>
              <a:t>heterogeneity</a:t>
            </a:r>
            <a:endParaRPr lang="fr-BE" baseline="0" dirty="0" smtClean="0"/>
          </a:p>
          <a:p>
            <a:pPr marL="228600" indent="-228600">
              <a:buAutoNum type="arabicPeriod"/>
            </a:pPr>
            <a:r>
              <a:rPr lang="fr-BE" baseline="0" dirty="0" err="1" smtClean="0"/>
              <a:t>Simultaneous</a:t>
            </a:r>
            <a:r>
              <a:rPr lang="fr-BE" baseline="0" dirty="0" smtClean="0"/>
              <a:t> </a:t>
            </a:r>
            <a:r>
              <a:rPr lang="fr-BE" baseline="0" dirty="0" err="1" smtClean="0"/>
              <a:t>bias</a:t>
            </a:r>
            <a:r>
              <a:rPr lang="fr-BE" baseline="0" dirty="0" smtClean="0"/>
              <a:t> </a:t>
            </a:r>
            <a:r>
              <a:rPr lang="fr-BE" baseline="0" dirty="0" err="1" smtClean="0"/>
              <a:t>resulting</a:t>
            </a:r>
            <a:r>
              <a:rPr lang="fr-BE" baseline="0" dirty="0" smtClean="0"/>
              <a:t> in the </a:t>
            </a:r>
            <a:r>
              <a:rPr lang="fr-BE" baseline="0" dirty="0" err="1" smtClean="0"/>
              <a:t>Correlation</a:t>
            </a:r>
            <a:r>
              <a:rPr lang="fr-BE" baseline="0" dirty="0" smtClean="0"/>
              <a:t> </a:t>
            </a:r>
            <a:r>
              <a:rPr lang="fr-BE" baseline="0" dirty="0" err="1" smtClean="0"/>
              <a:t>between</a:t>
            </a:r>
            <a:r>
              <a:rPr lang="fr-BE" baseline="0" dirty="0" smtClean="0"/>
              <a:t> </a:t>
            </a:r>
            <a:r>
              <a:rPr lang="fr-BE" baseline="0" dirty="0" err="1" smtClean="0"/>
              <a:t>Error</a:t>
            </a:r>
            <a:r>
              <a:rPr lang="fr-BE" baseline="0" dirty="0" smtClean="0"/>
              <a:t> </a:t>
            </a:r>
            <a:r>
              <a:rPr lang="fr-BE" baseline="0" dirty="0" err="1" smtClean="0"/>
              <a:t>terms</a:t>
            </a:r>
            <a:r>
              <a:rPr lang="fr-BE" baseline="0" dirty="0" smtClean="0"/>
              <a:t> and </a:t>
            </a:r>
            <a:r>
              <a:rPr lang="fr-BE" baseline="0" dirty="0" err="1" smtClean="0"/>
              <a:t>Explanatory</a:t>
            </a:r>
            <a:r>
              <a:rPr lang="fr-BE" baseline="0" dirty="0" smtClean="0"/>
              <a:t> variables</a:t>
            </a:r>
            <a:endParaRPr lang="en-US" dirty="0"/>
          </a:p>
        </p:txBody>
      </p:sp>
      <p:sp>
        <p:nvSpPr>
          <p:cNvPr id="4" name="Slide Number Placeholder 3"/>
          <p:cNvSpPr>
            <a:spLocks noGrp="1"/>
          </p:cNvSpPr>
          <p:nvPr>
            <p:ph type="sldNum" sz="quarter" idx="10"/>
          </p:nvPr>
        </p:nvSpPr>
        <p:spPr/>
        <p:txBody>
          <a:bodyPr/>
          <a:lstStyle/>
          <a:p>
            <a:pPr>
              <a:defRPr/>
            </a:pPr>
            <a:fld id="{8E70C5E2-3661-4621-AD91-545063A1BBB9}" type="slidenum">
              <a:rPr lang="sv-SE" smtClean="0"/>
              <a:pPr>
                <a:defRPr/>
              </a:pPr>
              <a:t>7</a:t>
            </a:fld>
            <a:endParaRPr lang="sv-SE"/>
          </a:p>
        </p:txBody>
      </p:sp>
    </p:spTree>
    <p:extLst>
      <p:ext uri="{BB962C8B-B14F-4D97-AF65-F5344CB8AC3E}">
        <p14:creationId xmlns:p14="http://schemas.microsoft.com/office/powerpoint/2010/main" val="801599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In </a:t>
            </a:r>
            <a:r>
              <a:rPr lang="en-GB" sz="1200" kern="1200" smtClean="0">
                <a:solidFill>
                  <a:schemeClr val="tx1"/>
                </a:solidFill>
                <a:effectLst/>
                <a:latin typeface="+mn-lt"/>
                <a:ea typeface="+mn-ea"/>
                <a:cs typeface="+mn-cs"/>
              </a:rPr>
              <a:t>model 1: Crop </a:t>
            </a:r>
            <a:r>
              <a:rPr lang="en-GB" sz="1200" kern="1200" dirty="0" smtClean="0">
                <a:solidFill>
                  <a:schemeClr val="tx1"/>
                </a:solidFill>
                <a:effectLst/>
                <a:latin typeface="+mn-lt"/>
                <a:ea typeface="+mn-ea"/>
                <a:cs typeface="+mn-cs"/>
              </a:rPr>
              <a:t>production was instrumented with land size, farm income, chemical and organic fertilizers, traditional and improved seeds, as well as pesticides.</a:t>
            </a:r>
            <a:endParaRPr lang="fr-FR" dirty="0"/>
          </a:p>
        </p:txBody>
      </p:sp>
      <p:sp>
        <p:nvSpPr>
          <p:cNvPr id="4" name="Slide Number Placeholder 3"/>
          <p:cNvSpPr>
            <a:spLocks noGrp="1"/>
          </p:cNvSpPr>
          <p:nvPr>
            <p:ph type="sldNum" sz="quarter" idx="10"/>
          </p:nvPr>
        </p:nvSpPr>
        <p:spPr/>
        <p:txBody>
          <a:bodyPr/>
          <a:lstStyle/>
          <a:p>
            <a:pPr>
              <a:defRPr/>
            </a:pPr>
            <a:fld id="{8E70C5E2-3661-4621-AD91-545063A1BBB9}" type="slidenum">
              <a:rPr lang="sv-SE" smtClean="0"/>
              <a:pPr>
                <a:defRPr/>
              </a:pPr>
              <a:t>9</a:t>
            </a:fld>
            <a:endParaRPr lang="sv-SE"/>
          </a:p>
        </p:txBody>
      </p:sp>
    </p:spTree>
    <p:extLst>
      <p:ext uri="{BB962C8B-B14F-4D97-AF65-F5344CB8AC3E}">
        <p14:creationId xmlns:p14="http://schemas.microsoft.com/office/powerpoint/2010/main" val="2291280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903DE5F8-FB66-4706-8294-5AEF585B418D}" type="datetime1">
              <a:rPr lang="en-US" smtClean="0"/>
              <a:t>23-Sep-19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2640E21-0FBA-42EE-8FB7-705CB80CF06B}" type="slidenum">
              <a:rPr lang="en-US" altLang="sv-SE" smtClean="0"/>
              <a:pPr>
                <a:defRPr/>
              </a:pPr>
              <a:t>‹#›</a:t>
            </a:fld>
            <a:endParaRPr lang="en-US" altLang="sv-SE"/>
          </a:p>
        </p:txBody>
      </p:sp>
    </p:spTree>
    <p:extLst>
      <p:ext uri="{BB962C8B-B14F-4D97-AF65-F5344CB8AC3E}">
        <p14:creationId xmlns:p14="http://schemas.microsoft.com/office/powerpoint/2010/main" val="505136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2935E72-C5D2-4A59-9B48-41E7B36E8841}" type="datetime1">
              <a:rPr lang="en-US" smtClean="0"/>
              <a:t>23-Sep-19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A44B1CA-FAFE-4550-B355-E3A7E149551A}" type="slidenum">
              <a:rPr lang="en-US" altLang="sv-SE" smtClean="0"/>
              <a:pPr>
                <a:defRPr/>
              </a:pPr>
              <a:t>‹#›</a:t>
            </a:fld>
            <a:endParaRPr lang="en-US" altLang="sv-SE"/>
          </a:p>
        </p:txBody>
      </p:sp>
    </p:spTree>
    <p:extLst>
      <p:ext uri="{BB962C8B-B14F-4D97-AF65-F5344CB8AC3E}">
        <p14:creationId xmlns:p14="http://schemas.microsoft.com/office/powerpoint/2010/main" val="337939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0B754B1-3C66-4743-8395-8FB9447C4771}" type="datetime1">
              <a:rPr lang="en-US" smtClean="0"/>
              <a:t>23-Sep-19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0CB28C-0FB5-4D5A-8DCB-373206011A7D}" type="slidenum">
              <a:rPr lang="en-US" altLang="sv-SE" smtClean="0"/>
              <a:pPr>
                <a:defRPr/>
              </a:pPr>
              <a:t>‹#›</a:t>
            </a:fld>
            <a:endParaRPr lang="en-US" altLang="sv-SE"/>
          </a:p>
        </p:txBody>
      </p:sp>
    </p:spTree>
    <p:extLst>
      <p:ext uri="{BB962C8B-B14F-4D97-AF65-F5344CB8AC3E}">
        <p14:creationId xmlns:p14="http://schemas.microsoft.com/office/powerpoint/2010/main" val="3478177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E813A6A-2FC7-428B-B2B2-2F3878D5967A}" type="datetime1">
              <a:rPr lang="en-US" smtClean="0"/>
              <a:t>23-Sep-19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7AF414B-3B53-4094-BB73-9050EA5D9E76}" type="slidenum">
              <a:rPr lang="en-US" altLang="sv-SE" smtClean="0"/>
              <a:pPr>
                <a:defRPr/>
              </a:pPr>
              <a:t>‹#›</a:t>
            </a:fld>
            <a:endParaRPr lang="en-US" altLang="sv-SE"/>
          </a:p>
        </p:txBody>
      </p:sp>
    </p:spTree>
    <p:extLst>
      <p:ext uri="{BB962C8B-B14F-4D97-AF65-F5344CB8AC3E}">
        <p14:creationId xmlns:p14="http://schemas.microsoft.com/office/powerpoint/2010/main" val="3109624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F25C3DB-2C4A-4088-B824-75E4D42CC515}" type="datetime1">
              <a:rPr lang="en-US" smtClean="0"/>
              <a:t>23-Sep-19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5BAE4B0-A37F-4270-A573-9CB21D525F19}" type="slidenum">
              <a:rPr lang="en-US" altLang="sv-SE" smtClean="0"/>
              <a:pPr>
                <a:defRPr/>
              </a:pPr>
              <a:t>‹#›</a:t>
            </a:fld>
            <a:endParaRPr lang="en-US" altLang="sv-SE"/>
          </a:p>
        </p:txBody>
      </p:sp>
    </p:spTree>
    <p:extLst>
      <p:ext uri="{BB962C8B-B14F-4D97-AF65-F5344CB8AC3E}">
        <p14:creationId xmlns:p14="http://schemas.microsoft.com/office/powerpoint/2010/main" val="3382243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F01A6981-1BF9-47CB-B6CD-E4F9944C4A67}" type="datetime1">
              <a:rPr lang="en-US" smtClean="0"/>
              <a:t>23-Sep-19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F7495E8-B5D2-4C22-95B1-53B7BE5DE47B}" type="slidenum">
              <a:rPr lang="en-US" altLang="sv-SE" smtClean="0"/>
              <a:pPr>
                <a:defRPr/>
              </a:pPr>
              <a:t>‹#›</a:t>
            </a:fld>
            <a:endParaRPr lang="en-US" altLang="sv-SE"/>
          </a:p>
        </p:txBody>
      </p:sp>
    </p:spTree>
    <p:extLst>
      <p:ext uri="{BB962C8B-B14F-4D97-AF65-F5344CB8AC3E}">
        <p14:creationId xmlns:p14="http://schemas.microsoft.com/office/powerpoint/2010/main" val="418500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F4956602-91ED-4474-801B-E8516C24817C}" type="datetime1">
              <a:rPr lang="en-US" smtClean="0"/>
              <a:t>23-Sep-19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602FED9-2E37-4529-8BD5-9A2E9F18145B}" type="slidenum">
              <a:rPr lang="en-US" altLang="sv-SE" smtClean="0"/>
              <a:pPr>
                <a:defRPr/>
              </a:pPr>
              <a:t>‹#›</a:t>
            </a:fld>
            <a:endParaRPr lang="en-US" altLang="sv-SE"/>
          </a:p>
        </p:txBody>
      </p:sp>
    </p:spTree>
    <p:extLst>
      <p:ext uri="{BB962C8B-B14F-4D97-AF65-F5344CB8AC3E}">
        <p14:creationId xmlns:p14="http://schemas.microsoft.com/office/powerpoint/2010/main" val="147415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2AC2A794-72EC-44E9-9188-0D7F8CA7AA8D}" type="datetime1">
              <a:rPr lang="en-US" smtClean="0"/>
              <a:t>23-Sep-19</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CF74C40-5071-4EE1-90B7-84570F7ED186}" type="slidenum">
              <a:rPr lang="en-US" altLang="sv-SE" smtClean="0"/>
              <a:pPr>
                <a:defRPr/>
              </a:pPr>
              <a:t>‹#›</a:t>
            </a:fld>
            <a:endParaRPr lang="en-US" altLang="sv-SE"/>
          </a:p>
        </p:txBody>
      </p:sp>
    </p:spTree>
    <p:extLst>
      <p:ext uri="{BB962C8B-B14F-4D97-AF65-F5344CB8AC3E}">
        <p14:creationId xmlns:p14="http://schemas.microsoft.com/office/powerpoint/2010/main" val="239110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3B69158-59A2-4913-A4C7-DA4FE334998F}" type="datetime1">
              <a:rPr lang="en-US" smtClean="0"/>
              <a:t>23-Sep-19</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B662733-D2CC-4F54-84EE-8A1A37A540BE}" type="slidenum">
              <a:rPr lang="en-US" altLang="sv-SE" smtClean="0"/>
              <a:pPr>
                <a:defRPr/>
              </a:pPr>
              <a:t>‹#›</a:t>
            </a:fld>
            <a:endParaRPr lang="en-US" altLang="sv-SE"/>
          </a:p>
        </p:txBody>
      </p:sp>
    </p:spTree>
    <p:extLst>
      <p:ext uri="{BB962C8B-B14F-4D97-AF65-F5344CB8AC3E}">
        <p14:creationId xmlns:p14="http://schemas.microsoft.com/office/powerpoint/2010/main" val="3830457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58478EE-BA8F-4BCA-B300-1E1CEFA3EBAD}" type="datetime1">
              <a:rPr lang="en-US" smtClean="0"/>
              <a:t>23-Sep-19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9E13923-2BA4-41A2-BBDF-434DDEBCE7BB}" type="slidenum">
              <a:rPr lang="en-US" altLang="sv-SE" smtClean="0"/>
              <a:pPr>
                <a:defRPr/>
              </a:pPr>
              <a:t>‹#›</a:t>
            </a:fld>
            <a:endParaRPr lang="en-US" altLang="sv-SE"/>
          </a:p>
        </p:txBody>
      </p:sp>
    </p:spTree>
    <p:extLst>
      <p:ext uri="{BB962C8B-B14F-4D97-AF65-F5344CB8AC3E}">
        <p14:creationId xmlns:p14="http://schemas.microsoft.com/office/powerpoint/2010/main" val="2182171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42908E5-73E3-4148-90D9-CFF5F228E2F2}" type="datetime1">
              <a:rPr lang="en-US" smtClean="0"/>
              <a:t>23-Sep-19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D2FCFE1-5172-4A87-95E0-65F4653795CB}" type="slidenum">
              <a:rPr lang="en-US" altLang="sv-SE" smtClean="0"/>
              <a:pPr>
                <a:defRPr/>
              </a:pPr>
              <a:t>‹#›</a:t>
            </a:fld>
            <a:endParaRPr lang="en-US" altLang="sv-SE"/>
          </a:p>
        </p:txBody>
      </p:sp>
    </p:spTree>
    <p:extLst>
      <p:ext uri="{BB962C8B-B14F-4D97-AF65-F5344CB8AC3E}">
        <p14:creationId xmlns:p14="http://schemas.microsoft.com/office/powerpoint/2010/main" val="1330700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575D5347-082B-4E13-83D7-AD63C4E53D84}" type="datetime1">
              <a:rPr lang="en-US" smtClean="0"/>
              <a:t>23-Sep-19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1D5374EC-0987-4C03-BC50-EA2B67225F1A}" type="slidenum">
              <a:rPr lang="en-US" altLang="sv-SE" smtClean="0"/>
              <a:pPr>
                <a:defRPr/>
              </a:pPr>
              <a:t>‹#›</a:t>
            </a:fld>
            <a:endParaRPr lang="en-US" altLang="sv-SE"/>
          </a:p>
        </p:txBody>
      </p:sp>
    </p:spTree>
    <p:extLst>
      <p:ext uri="{BB962C8B-B14F-4D97-AF65-F5344CB8AC3E}">
        <p14:creationId xmlns:p14="http://schemas.microsoft.com/office/powerpoint/2010/main" val="3722996818"/>
      </p:ext>
    </p:extLst>
  </p:cSld>
  <p:clrMap bg1="lt1" tx1="dk1" bg2="lt2" tx2="dk2" accent1="accent1" accent2="accent2" accent3="accent3" accent4="accent4" accent5="accent5" accent6="accent6" hlink="hlink" folHlink="folHlink"/>
  <p:sldLayoutIdLst>
    <p:sldLayoutId id="2147484018" r:id="rId1"/>
    <p:sldLayoutId id="2147484019" r:id="rId2"/>
    <p:sldLayoutId id="2147484020" r:id="rId3"/>
    <p:sldLayoutId id="2147484021" r:id="rId4"/>
    <p:sldLayoutId id="2147484022" r:id="rId5"/>
    <p:sldLayoutId id="2147484023" r:id="rId6"/>
    <p:sldLayoutId id="2147484024" r:id="rId7"/>
    <p:sldLayoutId id="2147484025" r:id="rId8"/>
    <p:sldLayoutId id="2147484026" r:id="rId9"/>
    <p:sldLayoutId id="2147484027" r:id="rId10"/>
    <p:sldLayoutId id="2147484028"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extLst>
          </p:cNvPr>
          <p:cNvSpPr>
            <a:spLocks noGrp="1"/>
          </p:cNvSpPr>
          <p:nvPr>
            <p:ph type="subTitle" idx="1"/>
          </p:nvPr>
        </p:nvSpPr>
        <p:spPr>
          <a:xfrm>
            <a:off x="342081" y="1524000"/>
            <a:ext cx="8534400" cy="5105400"/>
          </a:xfrm>
        </p:spPr>
        <p:txBody>
          <a:bodyPr rtlCol="0">
            <a:normAutofit fontScale="92500"/>
          </a:bodyPr>
          <a:lstStyle/>
          <a:p>
            <a:pPr algn="ctr" eaLnBrk="1" fontAlgn="auto" hangingPunct="1">
              <a:spcAft>
                <a:spcPts val="0"/>
              </a:spcAft>
              <a:defRPr/>
            </a:pPr>
            <a:endParaRPr lang="en-US" sz="2600" b="1" dirty="0" smtClean="0"/>
          </a:p>
          <a:p>
            <a:pPr algn="ctr" eaLnBrk="1" fontAlgn="auto" hangingPunct="1">
              <a:spcAft>
                <a:spcPts val="0"/>
              </a:spcAft>
              <a:defRPr/>
            </a:pPr>
            <a:r>
              <a:rPr lang="en-US" sz="3600" b="1" dirty="0" smtClean="0">
                <a:solidFill>
                  <a:srgbClr val="0070C0"/>
                </a:solidFill>
                <a:latin typeface="Gill Sans MT" panose="020B0502020104020203" pitchFamily="34" charset="0"/>
              </a:rPr>
              <a:t>Crop production and food consumption for farmers’ welfare in Rwanda</a:t>
            </a:r>
          </a:p>
          <a:p>
            <a:pPr eaLnBrk="1" fontAlgn="auto" hangingPunct="1">
              <a:spcAft>
                <a:spcPts val="0"/>
              </a:spcAft>
              <a:defRPr/>
            </a:pPr>
            <a:endParaRPr lang="en-US" sz="2200" b="1" u="sng" dirty="0" smtClean="0">
              <a:latin typeface="Gill Sans MT" panose="020B0502020104020203" pitchFamily="34" charset="0"/>
            </a:endParaRPr>
          </a:p>
          <a:p>
            <a:pPr algn="ctr" eaLnBrk="1" fontAlgn="auto" hangingPunct="1">
              <a:spcAft>
                <a:spcPts val="0"/>
              </a:spcAft>
              <a:defRPr/>
            </a:pPr>
            <a:endParaRPr lang="en-US" sz="1800" b="1" dirty="0" smtClean="0">
              <a:latin typeface="Gill Sans MT" panose="020B0502020104020203" pitchFamily="34" charset="0"/>
            </a:endParaRPr>
          </a:p>
          <a:p>
            <a:pPr algn="ctr" eaLnBrk="1" fontAlgn="auto" hangingPunct="1">
              <a:spcAft>
                <a:spcPts val="0"/>
              </a:spcAft>
              <a:defRPr/>
            </a:pPr>
            <a:r>
              <a:rPr lang="en-US" sz="2800" dirty="0" smtClean="0">
                <a:latin typeface="Gill Sans MT" panose="020B0502020104020203" pitchFamily="34" charset="0"/>
              </a:rPr>
              <a:t>Aristide </a:t>
            </a:r>
            <a:r>
              <a:rPr lang="en-US" sz="2800" dirty="0">
                <a:latin typeface="Gill Sans MT" panose="020B0502020104020203" pitchFamily="34" charset="0"/>
              </a:rPr>
              <a:t>M</a:t>
            </a:r>
            <a:r>
              <a:rPr lang="en-US" sz="2800" dirty="0" smtClean="0">
                <a:latin typeface="Gill Sans MT" panose="020B0502020104020203" pitchFamily="34" charset="0"/>
              </a:rPr>
              <a:t>aniriho (UR, ULiège)</a:t>
            </a:r>
          </a:p>
          <a:p>
            <a:pPr algn="ctr" eaLnBrk="1" fontAlgn="auto" hangingPunct="1">
              <a:spcAft>
                <a:spcPts val="0"/>
              </a:spcAft>
              <a:defRPr/>
            </a:pPr>
            <a:r>
              <a:rPr lang="en-US" sz="2800" dirty="0" smtClean="0">
                <a:latin typeface="Gill Sans MT" panose="020B0502020104020203" pitchFamily="34" charset="0"/>
              </a:rPr>
              <a:t>Edouard </a:t>
            </a:r>
            <a:r>
              <a:rPr lang="en-US" sz="2800" dirty="0">
                <a:latin typeface="Gill Sans MT" panose="020B0502020104020203" pitchFamily="34" charset="0"/>
              </a:rPr>
              <a:t>M</a:t>
            </a:r>
            <a:r>
              <a:rPr lang="en-US" sz="2800" dirty="0" smtClean="0">
                <a:latin typeface="Gill Sans MT" panose="020B0502020104020203" pitchFamily="34" charset="0"/>
              </a:rPr>
              <a:t>usabanganji (UR)</a:t>
            </a:r>
          </a:p>
          <a:p>
            <a:pPr algn="ctr" eaLnBrk="1" fontAlgn="auto" hangingPunct="1">
              <a:spcAft>
                <a:spcPts val="0"/>
              </a:spcAft>
              <a:defRPr/>
            </a:pPr>
            <a:r>
              <a:rPr lang="en-US" sz="2800" dirty="0">
                <a:latin typeface="Gill Sans MT" panose="020B0502020104020203" pitchFamily="34" charset="0"/>
              </a:rPr>
              <a:t>P</a:t>
            </a:r>
            <a:r>
              <a:rPr lang="en-US" sz="2800" dirty="0" smtClean="0">
                <a:latin typeface="Gill Sans MT" panose="020B0502020104020203" pitchFamily="34" charset="0"/>
              </a:rPr>
              <a:t>hilippe </a:t>
            </a:r>
            <a:r>
              <a:rPr lang="en-US" sz="2800" dirty="0">
                <a:latin typeface="Gill Sans MT" panose="020B0502020104020203" pitchFamily="34" charset="0"/>
              </a:rPr>
              <a:t>L</a:t>
            </a:r>
            <a:r>
              <a:rPr lang="en-US" sz="2800" dirty="0" smtClean="0">
                <a:latin typeface="Gill Sans MT" panose="020B0502020104020203" pitchFamily="34" charset="0"/>
              </a:rPr>
              <a:t>ebailly (ULiège)</a:t>
            </a:r>
          </a:p>
          <a:p>
            <a:pPr marL="342900" indent="-342900" eaLnBrk="1" fontAlgn="auto" hangingPunct="1">
              <a:spcAft>
                <a:spcPts val="0"/>
              </a:spcAft>
              <a:buFont typeface="Arial" panose="020B0604020202020204" pitchFamily="34" charset="0"/>
              <a:buChar char="•"/>
              <a:defRPr/>
            </a:pPr>
            <a:endParaRPr lang="en-US" sz="2200" dirty="0" smtClean="0">
              <a:latin typeface="Gill Sans MT" panose="020B0502020104020203" pitchFamily="34" charset="0"/>
            </a:endParaRPr>
          </a:p>
          <a:p>
            <a:pPr algn="ctr" eaLnBrk="1" fontAlgn="auto" hangingPunct="1">
              <a:spcAft>
                <a:spcPts val="0"/>
              </a:spcAft>
              <a:defRPr/>
            </a:pPr>
            <a:endParaRPr lang="en-US" sz="2400" b="1" dirty="0" smtClean="0">
              <a:solidFill>
                <a:srgbClr val="92D050"/>
              </a:solidFill>
              <a:latin typeface="Gill Sans MT" panose="020B0502020104020203" pitchFamily="34" charset="0"/>
            </a:endParaRPr>
          </a:p>
          <a:p>
            <a:pPr algn="ctr" eaLnBrk="1" fontAlgn="auto" hangingPunct="1">
              <a:spcAft>
                <a:spcPts val="0"/>
              </a:spcAft>
              <a:defRPr/>
            </a:pPr>
            <a:r>
              <a:rPr lang="en-US" sz="2400" b="1" dirty="0" smtClean="0">
                <a:solidFill>
                  <a:srgbClr val="92D050"/>
                </a:solidFill>
                <a:latin typeface="Gill Sans MT" panose="020B0502020104020203" pitchFamily="34" charset="0"/>
              </a:rPr>
              <a:t>10</a:t>
            </a:r>
            <a:r>
              <a:rPr lang="en-US" sz="2400" b="1" baseline="30000" dirty="0" smtClean="0">
                <a:solidFill>
                  <a:srgbClr val="92D050"/>
                </a:solidFill>
                <a:latin typeface="Gill Sans MT" panose="020B0502020104020203" pitchFamily="34" charset="0"/>
              </a:rPr>
              <a:t>th</a:t>
            </a:r>
            <a:r>
              <a:rPr lang="en-US" sz="2400" b="1" dirty="0" smtClean="0">
                <a:solidFill>
                  <a:srgbClr val="92D050"/>
                </a:solidFill>
                <a:latin typeface="Gill Sans MT" panose="020B0502020104020203" pitchFamily="34" charset="0"/>
              </a:rPr>
              <a:t> </a:t>
            </a:r>
            <a:r>
              <a:rPr lang="en-US" sz="2400" b="1" dirty="0" err="1" smtClean="0">
                <a:solidFill>
                  <a:srgbClr val="92D050"/>
                </a:solidFill>
                <a:latin typeface="Gill Sans MT" panose="020B0502020104020203" pitchFamily="34" charset="0"/>
              </a:rPr>
              <a:t>AgroSym</a:t>
            </a:r>
            <a:r>
              <a:rPr lang="en-US" sz="2400" b="1" dirty="0" smtClean="0">
                <a:solidFill>
                  <a:srgbClr val="92D050"/>
                </a:solidFill>
                <a:latin typeface="Gill Sans MT" panose="020B0502020104020203" pitchFamily="34" charset="0"/>
              </a:rPr>
              <a:t> - International Conference</a:t>
            </a:r>
          </a:p>
          <a:p>
            <a:pPr algn="ctr" eaLnBrk="1" fontAlgn="auto" hangingPunct="1">
              <a:spcAft>
                <a:spcPts val="0"/>
              </a:spcAft>
              <a:defRPr/>
            </a:pPr>
            <a:r>
              <a:rPr lang="en-US" sz="2400" b="1" dirty="0" err="1" smtClean="0">
                <a:solidFill>
                  <a:srgbClr val="92D050"/>
                </a:solidFill>
                <a:latin typeface="Gill Sans MT" panose="020B0502020104020203" pitchFamily="34" charset="0"/>
              </a:rPr>
              <a:t>Jahorina</a:t>
            </a:r>
            <a:r>
              <a:rPr lang="en-US" sz="2400" b="1" dirty="0" smtClean="0">
                <a:solidFill>
                  <a:srgbClr val="92D050"/>
                </a:solidFill>
                <a:latin typeface="Gill Sans MT" panose="020B0502020104020203" pitchFamily="34" charset="0"/>
              </a:rPr>
              <a:t>,  October 4, 2019</a:t>
            </a:r>
            <a:endParaRPr lang="en-US" sz="2400" b="1" dirty="0">
              <a:solidFill>
                <a:srgbClr val="92D050"/>
              </a:solidFill>
              <a:latin typeface="Gill Sans MT" panose="020B0502020104020203" pitchFamily="34" charset="0"/>
            </a:endParaRPr>
          </a:p>
          <a:p>
            <a:pPr marL="342900" indent="-342900" eaLnBrk="1" fontAlgn="auto" hangingPunct="1">
              <a:spcAft>
                <a:spcPts val="0"/>
              </a:spcAft>
              <a:buFont typeface="Arial" panose="020B0604020202020204" pitchFamily="34" charset="0"/>
              <a:buChar char="•"/>
              <a:defRPr/>
            </a:pPr>
            <a:endParaRPr lang="en-US" sz="2200" dirty="0"/>
          </a:p>
        </p:txBody>
      </p:sp>
      <p:pic>
        <p:nvPicPr>
          <p:cNvPr id="5" name="Image 1" descr="C:\Users\Mireille\AppData\Local\Microsoft\Windows\Temporary Internet Files\Content.Word\uLIEGE_Gembloux_AgroBioTech_Logo_CMJN_pos.jpg"/>
          <p:cNvPicPr/>
          <p:nvPr/>
        </p:nvPicPr>
        <p:blipFill>
          <a:blip r:embed="rId2"/>
          <a:srcRect/>
          <a:stretch>
            <a:fillRect/>
          </a:stretch>
        </p:blipFill>
        <p:spPr bwMode="auto">
          <a:xfrm>
            <a:off x="5638800" y="0"/>
            <a:ext cx="3495907" cy="1371600"/>
          </a:xfrm>
          <a:prstGeom prst="rect">
            <a:avLst/>
          </a:prstGeom>
          <a:noFill/>
          <a:ln w="9525">
            <a:noFill/>
            <a:miter lim="800000"/>
            <a:headEnd/>
            <a:tailEnd/>
          </a:ln>
        </p:spPr>
      </p:pic>
      <p:pic>
        <p:nvPicPr>
          <p:cNvPr id="1026" name="Picture 2" descr="RÃ©sultat de recherche d'images pour &quot;UR Logo&quot;"/>
          <p:cNvPicPr>
            <a:picLocks noChangeAspect="1" noChangeArrowheads="1"/>
          </p:cNvPicPr>
          <p:nvPr/>
        </p:nvPicPr>
        <p:blipFill rotWithShape="1">
          <a:blip r:embed="rId3">
            <a:extLst>
              <a:ext uri="{28A0092B-C50C-407E-A947-70E740481C1C}">
                <a14:useLocalDpi xmlns:a14="http://schemas.microsoft.com/office/drawing/2010/main" val="0"/>
              </a:ext>
            </a:extLst>
          </a:blip>
          <a:srcRect l="12050" t="5092" r="12639" b="12001"/>
          <a:stretch/>
        </p:blipFill>
        <p:spPr bwMode="auto">
          <a:xfrm>
            <a:off x="317500" y="0"/>
            <a:ext cx="1587501" cy="15240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pPr>
              <a:defRPr/>
            </a:pPr>
            <a:fld id="{12640E21-0FBA-42EE-8FB7-705CB80CF06B}" type="slidenum">
              <a:rPr lang="en-US" altLang="sv-SE" smtClean="0"/>
              <a:pPr>
                <a:defRPr/>
              </a:pPr>
              <a:t>1</a:t>
            </a:fld>
            <a:endParaRPr lang="en-US" altLang="sv-S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noChangeArrowheads="1"/>
          </p:cNvSpPr>
          <p:nvPr>
            <p:ph idx="1"/>
          </p:nvPr>
        </p:nvSpPr>
        <p:spPr>
          <a:xfrm>
            <a:off x="381001" y="381000"/>
            <a:ext cx="8458200" cy="6172200"/>
          </a:xfrm>
        </p:spPr>
        <p:txBody>
          <a:bodyPr>
            <a:normAutofit fontScale="92500" lnSpcReduction="10000"/>
          </a:bodyPr>
          <a:lstStyle/>
          <a:p>
            <a:pPr algn="just"/>
            <a:r>
              <a:rPr lang="en-US" sz="2800" dirty="0" smtClean="0"/>
              <a:t> </a:t>
            </a:r>
            <a:r>
              <a:rPr lang="en-US" sz="3000" dirty="0" smtClean="0">
                <a:latin typeface="Gill Sans MT" panose="020B0502020104020203" pitchFamily="34" charset="0"/>
              </a:rPr>
              <a:t>The </a:t>
            </a:r>
            <a:r>
              <a:rPr lang="en-GB" sz="3000" dirty="0" smtClean="0">
                <a:latin typeface="Gill Sans MT" panose="020B0502020104020203" pitchFamily="34" charset="0"/>
              </a:rPr>
              <a:t>2SLS </a:t>
            </a:r>
            <a:r>
              <a:rPr lang="en-GB" sz="3000" dirty="0">
                <a:latin typeface="Gill Sans MT" panose="020B0502020104020203" pitchFamily="34" charset="0"/>
              </a:rPr>
              <a:t>estimates from Model 1 indicated that food consumption was positively influenced by the age and the marital status of the household head, as well as the household size, </a:t>
            </a:r>
            <a:r>
              <a:rPr lang="en-GB" sz="3000" dirty="0" smtClean="0">
                <a:latin typeface="Gill Sans MT" panose="020B0502020104020203" pitchFamily="34" charset="0"/>
              </a:rPr>
              <a:t>while </a:t>
            </a:r>
            <a:r>
              <a:rPr lang="en-GB" sz="3000" dirty="0">
                <a:latin typeface="Gill Sans MT" panose="020B0502020104020203" pitchFamily="34" charset="0"/>
              </a:rPr>
              <a:t>it was negatively affected by the sex of the household head. For the crop production, the log-log model (</a:t>
            </a:r>
            <a:r>
              <a:rPr lang="en-GB" sz="3000" dirty="0">
                <a:solidFill>
                  <a:srgbClr val="00B050"/>
                </a:solidFill>
                <a:latin typeface="Gill Sans MT" panose="020B0502020104020203" pitchFamily="34" charset="0"/>
              </a:rPr>
              <a:t>R2=0.39</a:t>
            </a:r>
            <a:r>
              <a:rPr lang="en-GB" sz="3000" dirty="0">
                <a:latin typeface="Gill Sans MT" panose="020B0502020104020203" pitchFamily="34" charset="0"/>
              </a:rPr>
              <a:t>) was superior to the linear model (</a:t>
            </a:r>
            <a:r>
              <a:rPr lang="en-GB" sz="3000" dirty="0">
                <a:solidFill>
                  <a:srgbClr val="00B050"/>
                </a:solidFill>
                <a:latin typeface="Gill Sans MT" panose="020B0502020104020203" pitchFamily="34" charset="0"/>
              </a:rPr>
              <a:t>R2=0.36</a:t>
            </a:r>
            <a:r>
              <a:rPr lang="en-GB" sz="3000" dirty="0">
                <a:latin typeface="Gill Sans MT" panose="020B0502020104020203" pitchFamily="34" charset="0"/>
              </a:rPr>
              <a:t>).</a:t>
            </a:r>
            <a:endParaRPr lang="en-US" sz="3000" dirty="0">
              <a:latin typeface="Gill Sans MT" panose="020B0502020104020203" pitchFamily="34" charset="0"/>
            </a:endParaRPr>
          </a:p>
          <a:p>
            <a:pPr algn="just"/>
            <a:r>
              <a:rPr lang="en-US" sz="3000" dirty="0" smtClean="0">
                <a:latin typeface="Gill Sans MT" panose="020B0502020104020203" pitchFamily="34" charset="0"/>
              </a:rPr>
              <a:t> </a:t>
            </a:r>
            <a:r>
              <a:rPr lang="en-GB" sz="3000" dirty="0">
                <a:latin typeface="Gill Sans MT" panose="020B0502020104020203" pitchFamily="34" charset="0"/>
              </a:rPr>
              <a:t>The results revealed that the crop output increased with the increase in inputs (labour, chemical fertilizers, organic fertilizers, pesticides, and traditional seeds) in line with the existing literature in economics </a:t>
            </a:r>
            <a:r>
              <a:rPr lang="en-GB" sz="2400" dirty="0">
                <a:solidFill>
                  <a:srgbClr val="0070C0"/>
                </a:solidFill>
                <a:latin typeface="Gill Sans MT" panose="020B0502020104020203" pitchFamily="34" charset="0"/>
              </a:rPr>
              <a:t>(</a:t>
            </a:r>
            <a:r>
              <a:rPr lang="en-GB" sz="2400" dirty="0" err="1">
                <a:solidFill>
                  <a:srgbClr val="0070C0"/>
                </a:solidFill>
                <a:latin typeface="Gill Sans MT" panose="020B0502020104020203" pitchFamily="34" charset="0"/>
              </a:rPr>
              <a:t>Dwivedi</a:t>
            </a:r>
            <a:r>
              <a:rPr lang="en-GB" sz="2400" dirty="0">
                <a:solidFill>
                  <a:srgbClr val="0070C0"/>
                </a:solidFill>
                <a:latin typeface="Gill Sans MT" panose="020B0502020104020203" pitchFamily="34" charset="0"/>
              </a:rPr>
              <a:t>, 2006; </a:t>
            </a:r>
            <a:r>
              <a:rPr lang="en-GB" sz="2400" dirty="0" err="1">
                <a:solidFill>
                  <a:srgbClr val="0070C0"/>
                </a:solidFill>
                <a:latin typeface="Gill Sans MT" panose="020B0502020104020203" pitchFamily="34" charset="0"/>
              </a:rPr>
              <a:t>Schotter</a:t>
            </a:r>
            <a:r>
              <a:rPr lang="en-GB" sz="2400" dirty="0">
                <a:solidFill>
                  <a:srgbClr val="0070C0"/>
                </a:solidFill>
                <a:latin typeface="Gill Sans MT" panose="020B0502020104020203" pitchFamily="34" charset="0"/>
              </a:rPr>
              <a:t>, 2009; </a:t>
            </a:r>
            <a:r>
              <a:rPr lang="en-GB" sz="2400" dirty="0" err="1">
                <a:solidFill>
                  <a:srgbClr val="0070C0"/>
                </a:solidFill>
                <a:latin typeface="Gill Sans MT" panose="020B0502020104020203" pitchFamily="34" charset="0"/>
              </a:rPr>
              <a:t>Besanko</a:t>
            </a:r>
            <a:r>
              <a:rPr lang="en-GB" sz="2400" dirty="0">
                <a:solidFill>
                  <a:srgbClr val="0070C0"/>
                </a:solidFill>
                <a:latin typeface="Gill Sans MT" panose="020B0502020104020203" pitchFamily="34" charset="0"/>
              </a:rPr>
              <a:t> et al., 2011; </a:t>
            </a:r>
            <a:r>
              <a:rPr lang="en-GB" sz="2400" dirty="0" err="1">
                <a:solidFill>
                  <a:srgbClr val="0070C0"/>
                </a:solidFill>
                <a:latin typeface="Gill Sans MT" panose="020B0502020104020203" pitchFamily="34" charset="0"/>
              </a:rPr>
              <a:t>Debertin</a:t>
            </a:r>
            <a:r>
              <a:rPr lang="en-GB" sz="2400" dirty="0">
                <a:solidFill>
                  <a:srgbClr val="0070C0"/>
                </a:solidFill>
                <a:latin typeface="Gill Sans MT" panose="020B0502020104020203" pitchFamily="34" charset="0"/>
              </a:rPr>
              <a:t>, 2012)</a:t>
            </a:r>
            <a:r>
              <a:rPr lang="en-GB" sz="3000" dirty="0">
                <a:latin typeface="Gill Sans MT" panose="020B0502020104020203" pitchFamily="34" charset="0"/>
              </a:rPr>
              <a:t>. </a:t>
            </a:r>
            <a:endParaRPr lang="en-US" sz="3000" dirty="0">
              <a:latin typeface="Gill Sans MT" panose="020B0502020104020203" pitchFamily="34" charset="0"/>
            </a:endParaRPr>
          </a:p>
          <a:p>
            <a:pPr algn="just"/>
            <a:r>
              <a:rPr lang="en-US" sz="3000" dirty="0" smtClean="0">
                <a:latin typeface="Gill Sans MT" panose="020B0502020104020203" pitchFamily="34" charset="0"/>
              </a:rPr>
              <a:t> </a:t>
            </a:r>
            <a:r>
              <a:rPr lang="en-GB" sz="3000" dirty="0">
                <a:latin typeface="Gill Sans MT" panose="020B0502020104020203" pitchFamily="34" charset="0"/>
              </a:rPr>
              <a:t>The results also show that </a:t>
            </a:r>
            <a:r>
              <a:rPr lang="en-GB" sz="3000" u="sng" dirty="0">
                <a:latin typeface="Gill Sans MT" panose="020B0502020104020203" pitchFamily="34" charset="0"/>
              </a:rPr>
              <a:t>the crop system uses intensively the organic fertilizers </a:t>
            </a:r>
            <a:r>
              <a:rPr lang="en-GB" sz="3000" dirty="0">
                <a:latin typeface="Gill Sans MT" panose="020B0502020104020203" pitchFamily="34" charset="0"/>
              </a:rPr>
              <a:t>(</a:t>
            </a:r>
            <a:r>
              <a:rPr lang="en-GB" sz="3000" dirty="0">
                <a:solidFill>
                  <a:srgbClr val="00B050"/>
                </a:solidFill>
                <a:latin typeface="Gill Sans MT" panose="020B0502020104020203" pitchFamily="34" charset="0"/>
              </a:rPr>
              <a:t>given their elasticity of 0.38</a:t>
            </a:r>
            <a:r>
              <a:rPr lang="en-GB" sz="3000" dirty="0">
                <a:latin typeface="Gill Sans MT" panose="020B0502020104020203" pitchFamily="34" charset="0"/>
              </a:rPr>
              <a:t>) followed by labour (</a:t>
            </a:r>
            <a:r>
              <a:rPr lang="en-GB" sz="3000" dirty="0">
                <a:solidFill>
                  <a:srgbClr val="00B050"/>
                </a:solidFill>
                <a:latin typeface="Gill Sans MT" panose="020B0502020104020203" pitchFamily="34" charset="0"/>
              </a:rPr>
              <a:t>elasticity=0.21</a:t>
            </a:r>
            <a:r>
              <a:rPr lang="en-GB" sz="3000" dirty="0">
                <a:latin typeface="Gill Sans MT" panose="020B0502020104020203" pitchFamily="34" charset="0"/>
              </a:rPr>
              <a:t>). This implied that the use of chemical fertilizers should be enhanced if the increasing crop productivity is to be achieved. </a:t>
            </a:r>
            <a:endParaRPr lang="fr-BE" sz="3000" dirty="0">
              <a:latin typeface="Gill Sans MT" panose="020B0502020104020203" pitchFamily="34" charset="0"/>
            </a:endParaRPr>
          </a:p>
          <a:p>
            <a:pPr marL="0" indent="0" algn="just">
              <a:buNone/>
            </a:pPr>
            <a:endParaRPr lang="en-US" sz="2800" dirty="0" smtClean="0">
              <a:solidFill>
                <a:srgbClr val="00B050"/>
              </a:solidFill>
              <a:latin typeface="Gill Sans MT" panose="020B0502020104020203" pitchFamily="34" charset="0"/>
            </a:endParaRPr>
          </a:p>
          <a:p>
            <a:pPr algn="just"/>
            <a:endParaRPr lang="fr-FR" sz="2800" dirty="0" smtClean="0">
              <a:latin typeface="Gill Sans MT" panose="020B0502020104020203" pitchFamily="34" charset="0"/>
            </a:endParaRPr>
          </a:p>
          <a:p>
            <a:pPr algn="just">
              <a:lnSpc>
                <a:spcPct val="100000"/>
              </a:lnSpc>
            </a:pPr>
            <a:endParaRPr lang="en-US" altLang="sv-SE" sz="2800" dirty="0" smtClean="0"/>
          </a:p>
          <a:p>
            <a:pPr algn="just" eaLnBrk="1" hangingPunct="1">
              <a:lnSpc>
                <a:spcPct val="100000"/>
              </a:lnSpc>
            </a:pPr>
            <a:endParaRPr lang="en-US" altLang="sv-SE" sz="2800" dirty="0" smtClean="0"/>
          </a:p>
          <a:p>
            <a:pPr lvl="1" algn="just" eaLnBrk="1" hangingPunct="1">
              <a:lnSpc>
                <a:spcPct val="100000"/>
              </a:lnSpc>
              <a:buFont typeface="Wingdings 2" panose="05020102010507070707" pitchFamily="18" charset="2"/>
              <a:buNone/>
            </a:pPr>
            <a:endParaRPr lang="en-US" altLang="sv-SE" sz="2800" dirty="0" smtClean="0"/>
          </a:p>
        </p:txBody>
      </p:sp>
      <p:sp>
        <p:nvSpPr>
          <p:cNvPr id="2" name="Slide Number Placeholder 1"/>
          <p:cNvSpPr>
            <a:spLocks noGrp="1"/>
          </p:cNvSpPr>
          <p:nvPr>
            <p:ph type="sldNum" sz="quarter" idx="12"/>
          </p:nvPr>
        </p:nvSpPr>
        <p:spPr/>
        <p:txBody>
          <a:bodyPr/>
          <a:lstStyle/>
          <a:p>
            <a:pPr>
              <a:defRPr/>
            </a:pPr>
            <a:fld id="{17AF414B-3B53-4094-BB73-9050EA5D9E76}" type="slidenum">
              <a:rPr lang="en-US" altLang="sv-SE" smtClean="0"/>
              <a:pPr>
                <a:defRPr/>
              </a:pPr>
              <a:t>10</a:t>
            </a:fld>
            <a:endParaRPr lang="en-US" altLang="sv-S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noChangeArrowheads="1"/>
          </p:cNvSpPr>
          <p:nvPr>
            <p:ph idx="1"/>
          </p:nvPr>
        </p:nvSpPr>
        <p:spPr>
          <a:xfrm>
            <a:off x="228600" y="1066800"/>
            <a:ext cx="8729663" cy="5638800"/>
          </a:xfrm>
        </p:spPr>
        <p:txBody>
          <a:bodyPr>
            <a:normAutofit fontScale="92500" lnSpcReduction="10000"/>
          </a:bodyPr>
          <a:lstStyle/>
          <a:p>
            <a:pPr algn="just">
              <a:lnSpc>
                <a:spcPct val="100000"/>
              </a:lnSpc>
            </a:pPr>
            <a:r>
              <a:rPr lang="en-GB" sz="2800" dirty="0" smtClean="0">
                <a:latin typeface="Gill Sans MT" panose="020B0502020104020203" pitchFamily="34" charset="0"/>
              </a:rPr>
              <a:t>This </a:t>
            </a:r>
            <a:r>
              <a:rPr lang="en-GB" sz="2800" dirty="0">
                <a:latin typeface="Gill Sans MT" panose="020B0502020104020203" pitchFamily="34" charset="0"/>
              </a:rPr>
              <a:t>study attempted to assess the way farmers’ welfare is affected by crop production and food consumption in </a:t>
            </a:r>
            <a:r>
              <a:rPr lang="en-GB" sz="2800" dirty="0">
                <a:latin typeface="Gill Sans MT" panose="020B0502020104020203" pitchFamily="34" charset="0"/>
              </a:rPr>
              <a:t>Rwanda</a:t>
            </a:r>
            <a:r>
              <a:rPr lang="en-US" sz="2800" dirty="0">
                <a:latin typeface="Gill Sans MT" panose="020B0502020104020203" pitchFamily="34" charset="0"/>
              </a:rPr>
              <a:t>. </a:t>
            </a:r>
          </a:p>
          <a:p>
            <a:pPr algn="just">
              <a:lnSpc>
                <a:spcPct val="100000"/>
              </a:lnSpc>
            </a:pPr>
            <a:r>
              <a:rPr lang="en-US" sz="2800" dirty="0">
                <a:latin typeface="Gill Sans MT" panose="020B0502020104020203" pitchFamily="34" charset="0"/>
              </a:rPr>
              <a:t> </a:t>
            </a:r>
            <a:r>
              <a:rPr lang="en-GB" sz="2800" dirty="0">
                <a:latin typeface="Gill Sans MT" panose="020B0502020104020203" pitchFamily="34" charset="0"/>
              </a:rPr>
              <a:t>The results from linear regression analysis showed that the increase in agricultural inputs lead to a significant increase in crop output with increasing return to scale. </a:t>
            </a:r>
            <a:endParaRPr lang="en-GB" sz="2800" dirty="0" smtClean="0">
              <a:latin typeface="Gill Sans MT" panose="020B0502020104020203" pitchFamily="34" charset="0"/>
            </a:endParaRPr>
          </a:p>
          <a:p>
            <a:pPr algn="just">
              <a:lnSpc>
                <a:spcPct val="100000"/>
              </a:lnSpc>
            </a:pPr>
            <a:r>
              <a:rPr lang="en-GB" sz="2800" dirty="0">
                <a:latin typeface="Gill Sans MT" panose="020B0502020104020203" pitchFamily="34" charset="0"/>
              </a:rPr>
              <a:t>The </a:t>
            </a:r>
            <a:r>
              <a:rPr lang="en-GB" sz="2800" dirty="0">
                <a:solidFill>
                  <a:schemeClr val="accent1">
                    <a:lumMod val="75000"/>
                  </a:schemeClr>
                </a:solidFill>
                <a:latin typeface="Gill Sans MT" panose="020B0502020104020203" pitchFamily="34" charset="0"/>
              </a:rPr>
              <a:t>most influential inputs were organic fertilizers, labour and pesticides and the agriculture scored increasing returns to scale</a:t>
            </a:r>
            <a:r>
              <a:rPr lang="en-GB" sz="2800" dirty="0">
                <a:latin typeface="Gill Sans MT" panose="020B0502020104020203" pitchFamily="34" charset="0"/>
              </a:rPr>
              <a:t>. The results from econometric estimations and other statistical tests led to state that </a:t>
            </a:r>
            <a:r>
              <a:rPr lang="en-GB" sz="2800" dirty="0">
                <a:solidFill>
                  <a:schemeClr val="accent1">
                    <a:lumMod val="75000"/>
                  </a:schemeClr>
                </a:solidFill>
                <a:latin typeface="Gill Sans MT" panose="020B0502020104020203" pitchFamily="34" charset="0"/>
              </a:rPr>
              <a:t>crop production was among the primary drivers of famers’ welfare besides the farm income, the land size and the family size</a:t>
            </a:r>
            <a:r>
              <a:rPr lang="en-GB" sz="2800" dirty="0">
                <a:latin typeface="Gill Sans MT" panose="020B0502020104020203" pitchFamily="34" charset="0"/>
              </a:rPr>
              <a:t>. </a:t>
            </a:r>
            <a:endParaRPr lang="fr-FR" sz="2800" dirty="0">
              <a:latin typeface="Gill Sans MT" panose="020B0502020104020203" pitchFamily="34" charset="0"/>
            </a:endParaRPr>
          </a:p>
          <a:p>
            <a:pPr algn="just"/>
            <a:r>
              <a:rPr lang="en-US" sz="2800" dirty="0" smtClean="0">
                <a:latin typeface="Gill Sans MT" panose="020B0502020104020203" pitchFamily="34" charset="0"/>
              </a:rPr>
              <a:t>From </a:t>
            </a:r>
            <a:r>
              <a:rPr lang="en-US" sz="2800" dirty="0">
                <a:latin typeface="Gill Sans MT" panose="020B0502020104020203" pitchFamily="34" charset="0"/>
              </a:rPr>
              <a:t>these findings, </a:t>
            </a:r>
            <a:r>
              <a:rPr lang="en-GB" sz="2800" dirty="0">
                <a:latin typeface="Gill Sans MT" panose="020B0502020104020203" pitchFamily="34" charset="0"/>
              </a:rPr>
              <a:t>we recommend that the strategies to increase the crop yield and farm income and thus sustain food consumption and improve farmers’ welfare should be enhanced.</a:t>
            </a:r>
            <a:endParaRPr lang="fr-FR" sz="2800" dirty="0">
              <a:latin typeface="Gill Sans MT" panose="020B0502020104020203" pitchFamily="34" charset="0"/>
            </a:endParaRPr>
          </a:p>
        </p:txBody>
      </p:sp>
      <p:sp>
        <p:nvSpPr>
          <p:cNvPr id="5" name="Title 1"/>
          <p:cNvSpPr txBox="1">
            <a:spLocks/>
          </p:cNvSpPr>
          <p:nvPr/>
        </p:nvSpPr>
        <p:spPr>
          <a:xfrm>
            <a:off x="0" y="1"/>
            <a:ext cx="9144000" cy="838199"/>
          </a:xfrm>
          <a:prstGeom prst="rect">
            <a:avLst/>
          </a:prstGeom>
          <a:ln>
            <a:solidFill>
              <a:schemeClr val="accent6"/>
            </a:solidFill>
          </a:ln>
        </p:spPr>
        <p:txBody>
          <a:bodyPr vert="horz" lIns="91440" tIns="45720" rIns="91440" bIns="45720" rtlCol="0" anchor="ctr">
            <a:normAutofit fontScale="92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fontAlgn="auto">
              <a:spcAft>
                <a:spcPts val="0"/>
              </a:spcAft>
            </a:pPr>
            <a:r>
              <a:rPr lang="fr-BE" sz="4000" b="1" dirty="0" smtClean="0">
                <a:solidFill>
                  <a:srgbClr val="0070C0"/>
                </a:solidFill>
                <a:latin typeface="Gill Sans MT" panose="020B0502020104020203" pitchFamily="34" charset="0"/>
              </a:rPr>
              <a:t>     4. Conclusion and Recommendations</a:t>
            </a:r>
            <a:endParaRPr lang="en-US" sz="4000" b="1" dirty="0" smtClean="0">
              <a:solidFill>
                <a:srgbClr val="0070C0"/>
              </a:solidFill>
              <a:latin typeface="Gill Sans MT" panose="020B0502020104020203" pitchFamily="34" charset="0"/>
            </a:endParaRPr>
          </a:p>
        </p:txBody>
      </p:sp>
      <p:sp>
        <p:nvSpPr>
          <p:cNvPr id="2" name="Slide Number Placeholder 1"/>
          <p:cNvSpPr>
            <a:spLocks noGrp="1"/>
          </p:cNvSpPr>
          <p:nvPr>
            <p:ph type="sldNum" sz="quarter" idx="12"/>
          </p:nvPr>
        </p:nvSpPr>
        <p:spPr/>
        <p:txBody>
          <a:bodyPr/>
          <a:lstStyle/>
          <a:p>
            <a:pPr>
              <a:defRPr/>
            </a:pPr>
            <a:fld id="{17AF414B-3B53-4094-BB73-9050EA5D9E76}" type="slidenum">
              <a:rPr lang="en-US" altLang="sv-SE" smtClean="0"/>
              <a:pPr>
                <a:defRPr/>
              </a:pPr>
              <a:t>11</a:t>
            </a:fld>
            <a:endParaRPr lang="en-US" altLang="sv-SE"/>
          </a:p>
        </p:txBody>
      </p:sp>
    </p:spTree>
    <p:extLst>
      <p:ext uri="{BB962C8B-B14F-4D97-AF65-F5344CB8AC3E}">
        <p14:creationId xmlns:p14="http://schemas.microsoft.com/office/powerpoint/2010/main" val="3895168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676400"/>
            <a:ext cx="5604063" cy="2123094"/>
          </a:xfrm>
        </p:spPr>
        <p:txBody>
          <a:bodyPr>
            <a:noAutofit/>
          </a:bodyPr>
          <a:lstStyle/>
          <a:p>
            <a:pPr algn="ctr"/>
            <a:r>
              <a:rPr lang="fr-BE" sz="4400" b="1" dirty="0" smtClean="0">
                <a:solidFill>
                  <a:srgbClr val="00B050"/>
                </a:solidFill>
                <a:effectLst>
                  <a:outerShdw blurRad="38100" dist="38100" dir="2700000" algn="tl">
                    <a:srgbClr val="000000">
                      <a:alpha val="43137"/>
                    </a:srgbClr>
                  </a:outerShdw>
                </a:effectLst>
                <a:latin typeface="Gill Sans MT" panose="020B0502020104020203" pitchFamily="34" charset="0"/>
              </a:rPr>
              <a:t>Thank you </a:t>
            </a:r>
            <a:br>
              <a:rPr lang="fr-BE" sz="4400" b="1" dirty="0" smtClean="0">
                <a:solidFill>
                  <a:srgbClr val="00B050"/>
                </a:solidFill>
                <a:effectLst>
                  <a:outerShdw blurRad="38100" dist="38100" dir="2700000" algn="tl">
                    <a:srgbClr val="000000">
                      <a:alpha val="43137"/>
                    </a:srgbClr>
                  </a:outerShdw>
                </a:effectLst>
                <a:latin typeface="Gill Sans MT" panose="020B0502020104020203" pitchFamily="34" charset="0"/>
              </a:rPr>
            </a:br>
            <a:r>
              <a:rPr lang="fr-BE" sz="4400" b="1" dirty="0" smtClean="0">
                <a:solidFill>
                  <a:srgbClr val="00B050"/>
                </a:solidFill>
                <a:effectLst>
                  <a:outerShdw blurRad="38100" dist="38100" dir="2700000" algn="tl">
                    <a:srgbClr val="000000">
                      <a:alpha val="43137"/>
                    </a:srgbClr>
                  </a:outerShdw>
                </a:effectLst>
                <a:latin typeface="Gill Sans MT" panose="020B0502020104020203" pitchFamily="34" charset="0"/>
              </a:rPr>
              <a:t>for </a:t>
            </a:r>
            <a:br>
              <a:rPr lang="fr-BE" sz="4400" b="1" dirty="0" smtClean="0">
                <a:solidFill>
                  <a:srgbClr val="00B050"/>
                </a:solidFill>
                <a:effectLst>
                  <a:outerShdw blurRad="38100" dist="38100" dir="2700000" algn="tl">
                    <a:srgbClr val="000000">
                      <a:alpha val="43137"/>
                    </a:srgbClr>
                  </a:outerShdw>
                </a:effectLst>
                <a:latin typeface="Gill Sans MT" panose="020B0502020104020203" pitchFamily="34" charset="0"/>
              </a:rPr>
            </a:br>
            <a:r>
              <a:rPr lang="fr-BE" sz="4400" b="1" dirty="0" smtClean="0">
                <a:solidFill>
                  <a:srgbClr val="00B050"/>
                </a:solidFill>
                <a:effectLst>
                  <a:outerShdw blurRad="38100" dist="38100" dir="2700000" algn="tl">
                    <a:srgbClr val="000000">
                      <a:alpha val="43137"/>
                    </a:srgbClr>
                  </a:outerShdw>
                </a:effectLst>
                <a:latin typeface="Gill Sans MT" panose="020B0502020104020203" pitchFamily="34" charset="0"/>
              </a:rPr>
              <a:t>your kind attention</a:t>
            </a:r>
            <a:endParaRPr lang="en-US" sz="4400" b="1" dirty="0">
              <a:solidFill>
                <a:srgbClr val="00B050"/>
              </a:solidFill>
              <a:effectLst>
                <a:outerShdw blurRad="38100" dist="38100" dir="2700000" algn="tl">
                  <a:srgbClr val="000000">
                    <a:alpha val="43137"/>
                  </a:srgbClr>
                </a:outerShdw>
              </a:effectLst>
              <a:latin typeface="Gill Sans MT" panose="020B0502020104020203" pitchFamily="34" charset="0"/>
            </a:endParaRPr>
          </a:p>
        </p:txBody>
      </p:sp>
      <p:sp>
        <p:nvSpPr>
          <p:cNvPr id="3" name="Slide Number Placeholder 2"/>
          <p:cNvSpPr>
            <a:spLocks noGrp="1"/>
          </p:cNvSpPr>
          <p:nvPr>
            <p:ph type="sldNum" sz="quarter" idx="12"/>
          </p:nvPr>
        </p:nvSpPr>
        <p:spPr/>
        <p:txBody>
          <a:bodyPr/>
          <a:lstStyle/>
          <a:p>
            <a:fld id="{BA1A11D8-40C3-429A-A5E6-B33002EEE500}" type="slidenum">
              <a:rPr lang="en-US" smtClean="0"/>
              <a:t>12</a:t>
            </a:fld>
            <a:endParaRPr lang="en-US" dirty="0"/>
          </a:p>
        </p:txBody>
      </p:sp>
    </p:spTree>
    <p:extLst>
      <p:ext uri="{BB962C8B-B14F-4D97-AF65-F5344CB8AC3E}">
        <p14:creationId xmlns:p14="http://schemas.microsoft.com/office/powerpoint/2010/main" val="1352186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66800"/>
          </a:xfrm>
          <a:ln>
            <a:solidFill>
              <a:schemeClr val="accent6"/>
            </a:solidFill>
          </a:ln>
        </p:spPr>
        <p:txBody>
          <a:bodyPr>
            <a:normAutofit/>
          </a:bodyPr>
          <a:lstStyle/>
          <a:p>
            <a:r>
              <a:rPr lang="fr-BE" sz="4000" dirty="0" smtClean="0">
                <a:solidFill>
                  <a:schemeClr val="accent5">
                    <a:lumMod val="75000"/>
                  </a:schemeClr>
                </a:solidFill>
                <a:latin typeface="Gill Sans MT" panose="020B0502020104020203" pitchFamily="34" charset="0"/>
              </a:rPr>
              <a:t>     </a:t>
            </a:r>
            <a:r>
              <a:rPr lang="fr-BE" sz="4000" b="1" dirty="0" smtClean="0">
                <a:solidFill>
                  <a:schemeClr val="accent5">
                    <a:lumMod val="75000"/>
                  </a:schemeClr>
                </a:solidFill>
                <a:latin typeface="Gill Sans MT" panose="020B0502020104020203" pitchFamily="34" charset="0"/>
              </a:rPr>
              <a:t>Outline of the presentation</a:t>
            </a:r>
            <a:endParaRPr lang="en-US" sz="4000" b="1" dirty="0">
              <a:solidFill>
                <a:schemeClr val="accent5">
                  <a:lumMod val="75000"/>
                </a:schemeClr>
              </a:solidFill>
              <a:latin typeface="Gill Sans MT" panose="020B0502020104020203" pitchFamily="34" charset="0"/>
            </a:endParaRPr>
          </a:p>
        </p:txBody>
      </p:sp>
      <p:sp>
        <p:nvSpPr>
          <p:cNvPr id="3" name="Content Placeholder 2"/>
          <p:cNvSpPr>
            <a:spLocks noGrp="1"/>
          </p:cNvSpPr>
          <p:nvPr>
            <p:ph idx="1"/>
          </p:nvPr>
        </p:nvSpPr>
        <p:spPr/>
        <p:txBody>
          <a:bodyPr>
            <a:normAutofit/>
          </a:bodyPr>
          <a:lstStyle/>
          <a:p>
            <a:pPr marL="742950" indent="-742950">
              <a:lnSpc>
                <a:spcPct val="150000"/>
              </a:lnSpc>
              <a:buAutoNum type="arabicPeriod"/>
            </a:pPr>
            <a:r>
              <a:rPr lang="fr-BE" sz="3600" dirty="0" smtClean="0">
                <a:latin typeface="Gill Sans MT" panose="020B0502020104020203" pitchFamily="34" charset="0"/>
              </a:rPr>
              <a:t>Introduction</a:t>
            </a:r>
            <a:endParaRPr lang="fr-BE" sz="3600" dirty="0">
              <a:latin typeface="Gill Sans MT" panose="020B0502020104020203" pitchFamily="34" charset="0"/>
            </a:endParaRPr>
          </a:p>
          <a:p>
            <a:pPr marL="742950" indent="-742950">
              <a:lnSpc>
                <a:spcPct val="150000"/>
              </a:lnSpc>
              <a:buAutoNum type="arabicPeriod"/>
            </a:pPr>
            <a:r>
              <a:rPr lang="fr-BE" sz="3600" dirty="0" smtClean="0">
                <a:latin typeface="Gill Sans MT" panose="020B0502020104020203" pitchFamily="34" charset="0"/>
              </a:rPr>
              <a:t>Materials and Methods</a:t>
            </a:r>
            <a:endParaRPr lang="fr-BE" sz="3600" dirty="0">
              <a:latin typeface="Gill Sans MT" panose="020B0502020104020203" pitchFamily="34" charset="0"/>
            </a:endParaRPr>
          </a:p>
          <a:p>
            <a:pPr marL="742950" indent="-742950">
              <a:lnSpc>
                <a:spcPct val="150000"/>
              </a:lnSpc>
              <a:buAutoNum type="arabicPeriod"/>
            </a:pPr>
            <a:r>
              <a:rPr lang="fr-BE" sz="3600" dirty="0" smtClean="0">
                <a:latin typeface="Gill Sans MT" panose="020B0502020104020203" pitchFamily="34" charset="0"/>
              </a:rPr>
              <a:t>Results and Discussions</a:t>
            </a:r>
          </a:p>
          <a:p>
            <a:pPr marL="742950" indent="-742950">
              <a:lnSpc>
                <a:spcPct val="150000"/>
              </a:lnSpc>
              <a:buAutoNum type="arabicPeriod"/>
            </a:pPr>
            <a:r>
              <a:rPr lang="fr-BE" sz="3600" dirty="0" smtClean="0">
                <a:latin typeface="Gill Sans MT" panose="020B0502020104020203" pitchFamily="34" charset="0"/>
              </a:rPr>
              <a:t>Conclusion and Recommendation</a:t>
            </a:r>
          </a:p>
          <a:p>
            <a:pPr>
              <a:lnSpc>
                <a:spcPct val="150000"/>
              </a:lnSpc>
            </a:pPr>
            <a:endParaRPr lang="en-US" sz="3600" dirty="0">
              <a:latin typeface="Gill Sans MT" panose="020B0502020104020203" pitchFamily="34" charset="0"/>
            </a:endParaRPr>
          </a:p>
        </p:txBody>
      </p:sp>
      <p:sp>
        <p:nvSpPr>
          <p:cNvPr id="4" name="Slide Number Placeholder 3"/>
          <p:cNvSpPr>
            <a:spLocks noGrp="1"/>
          </p:cNvSpPr>
          <p:nvPr>
            <p:ph type="sldNum" sz="quarter" idx="12"/>
          </p:nvPr>
        </p:nvSpPr>
        <p:spPr/>
        <p:txBody>
          <a:bodyPr/>
          <a:lstStyle/>
          <a:p>
            <a:pPr>
              <a:defRPr/>
            </a:pPr>
            <a:fld id="{17AF414B-3B53-4094-BB73-9050EA5D9E76}" type="slidenum">
              <a:rPr lang="en-US" altLang="sv-SE" smtClean="0"/>
              <a:pPr>
                <a:defRPr/>
              </a:pPr>
              <a:t>2</a:t>
            </a:fld>
            <a:endParaRPr lang="en-US" altLang="sv-SE"/>
          </a:p>
        </p:txBody>
      </p:sp>
    </p:spTree>
    <p:extLst>
      <p:ext uri="{BB962C8B-B14F-4D97-AF65-F5344CB8AC3E}">
        <p14:creationId xmlns:p14="http://schemas.microsoft.com/office/powerpoint/2010/main" val="3128672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181600"/>
          </a:xfrm>
        </p:spPr>
        <p:txBody>
          <a:bodyPr>
            <a:normAutofit lnSpcReduction="10000"/>
          </a:bodyPr>
          <a:lstStyle/>
          <a:p>
            <a:pPr marL="265113" indent="-265113" algn="just">
              <a:lnSpc>
                <a:spcPct val="100000"/>
              </a:lnSpc>
            </a:pPr>
            <a:r>
              <a:rPr lang="en-US" sz="2800" dirty="0" smtClean="0">
                <a:latin typeface="Gill Sans MT" panose="020B0502020104020203" pitchFamily="34" charset="0"/>
              </a:rPr>
              <a:t>A</a:t>
            </a:r>
            <a:r>
              <a:rPr lang="en-GB" sz="2800" dirty="0" smtClean="0">
                <a:latin typeface="Gill Sans MT" panose="020B0502020104020203" pitchFamily="34" charset="0"/>
              </a:rPr>
              <a:t>griculture </a:t>
            </a:r>
            <a:r>
              <a:rPr lang="en-GB" sz="2800" dirty="0">
                <a:latin typeface="Gill Sans MT" panose="020B0502020104020203" pitchFamily="34" charset="0"/>
              </a:rPr>
              <a:t>is a source of livelihood for increasing population in the </a:t>
            </a:r>
            <a:r>
              <a:rPr lang="en-GB" sz="2800" dirty="0" smtClean="0">
                <a:latin typeface="Gill Sans MT" panose="020B0502020104020203" pitchFamily="34" charset="0"/>
              </a:rPr>
              <a:t>world</a:t>
            </a:r>
            <a:endParaRPr lang="en-US" sz="2800" dirty="0">
              <a:latin typeface="Gill Sans MT" panose="020B0502020104020203" pitchFamily="34" charset="0"/>
            </a:endParaRPr>
          </a:p>
          <a:p>
            <a:pPr lvl="2" algn="just">
              <a:lnSpc>
                <a:spcPct val="100000"/>
              </a:lnSpc>
              <a:buFont typeface="Wingdings" panose="05000000000000000000" pitchFamily="2" charset="2"/>
              <a:buChar char="ü"/>
            </a:pPr>
            <a:r>
              <a:rPr lang="en-US" sz="2400" dirty="0" smtClean="0">
                <a:latin typeface="Gill Sans MT" panose="020B0502020104020203" pitchFamily="34" charset="0"/>
              </a:rPr>
              <a:t> </a:t>
            </a:r>
            <a:r>
              <a:rPr lang="en-GB" sz="2400" dirty="0" smtClean="0">
                <a:latin typeface="Gill Sans MT" panose="020B0502020104020203" pitchFamily="34" charset="0"/>
              </a:rPr>
              <a:t>It </a:t>
            </a:r>
            <a:r>
              <a:rPr lang="en-GB" sz="2400" dirty="0">
                <a:latin typeface="Gill Sans MT" panose="020B0502020104020203" pitchFamily="34" charset="0"/>
              </a:rPr>
              <a:t>provides mainly food and is expected to avail enough income to farmers and thus improve their livelihood through the increased yield.</a:t>
            </a:r>
            <a:endParaRPr lang="en-US" sz="2400" dirty="0">
              <a:latin typeface="Gill Sans MT" panose="020B0502020104020203" pitchFamily="34" charset="0"/>
            </a:endParaRPr>
          </a:p>
          <a:p>
            <a:pPr marL="265113" indent="-265113" algn="just">
              <a:lnSpc>
                <a:spcPct val="100000"/>
              </a:lnSpc>
            </a:pPr>
            <a:endParaRPr lang="en-GB" sz="2800" dirty="0" smtClean="0">
              <a:latin typeface="Gill Sans MT" panose="020B0502020104020203" pitchFamily="34" charset="0"/>
            </a:endParaRPr>
          </a:p>
          <a:p>
            <a:pPr marL="265113" indent="-265113" algn="just">
              <a:lnSpc>
                <a:spcPct val="100000"/>
              </a:lnSpc>
            </a:pPr>
            <a:r>
              <a:rPr lang="en-GB" sz="2800" dirty="0" smtClean="0">
                <a:latin typeface="Gill Sans MT" panose="020B0502020104020203" pitchFamily="34" charset="0"/>
              </a:rPr>
              <a:t>However</a:t>
            </a:r>
            <a:r>
              <a:rPr lang="en-GB" sz="2800" dirty="0">
                <a:latin typeface="Gill Sans MT" panose="020B0502020104020203" pitchFamily="34" charset="0"/>
              </a:rPr>
              <a:t>, the available resources (mainly land and labour) are not used for high productivity, and this constrains the agriculture to assume appropriately its role in economic development of mainly availing enough food to the population of a country and providing the surplus for exports </a:t>
            </a:r>
            <a:r>
              <a:rPr lang="en-GB" sz="2400" dirty="0">
                <a:solidFill>
                  <a:schemeClr val="accent5">
                    <a:lumMod val="75000"/>
                  </a:schemeClr>
                </a:solidFill>
                <a:latin typeface="Gill Sans MT" panose="020B0502020104020203" pitchFamily="34" charset="0"/>
              </a:rPr>
              <a:t>(Johnston &amp; Mellor, 1961</a:t>
            </a:r>
            <a:r>
              <a:rPr lang="en-GB" sz="2400" dirty="0" smtClean="0">
                <a:solidFill>
                  <a:schemeClr val="accent5">
                    <a:lumMod val="75000"/>
                  </a:schemeClr>
                </a:solidFill>
                <a:latin typeface="Gill Sans MT" panose="020B0502020104020203" pitchFamily="34" charset="0"/>
              </a:rPr>
              <a:t>) </a:t>
            </a:r>
            <a:r>
              <a:rPr lang="en-GB" sz="2800" dirty="0">
                <a:latin typeface="Gill Sans MT" panose="020B0502020104020203" pitchFamily="34" charset="0"/>
              </a:rPr>
              <a:t>. </a:t>
            </a:r>
            <a:endParaRPr lang="en-GB" sz="2800" dirty="0" smtClean="0">
              <a:latin typeface="Gill Sans MT" panose="020B0502020104020203" pitchFamily="34" charset="0"/>
            </a:endParaRPr>
          </a:p>
          <a:p>
            <a:pPr marL="265113" indent="-265113" algn="just">
              <a:lnSpc>
                <a:spcPct val="100000"/>
              </a:lnSpc>
            </a:pPr>
            <a:endParaRPr lang="fr-FR" sz="2800" dirty="0">
              <a:latin typeface="Gill Sans MT" panose="020B0502020104020203" pitchFamily="34" charset="0"/>
            </a:endParaRPr>
          </a:p>
          <a:p>
            <a:pPr algn="just">
              <a:lnSpc>
                <a:spcPct val="100000"/>
              </a:lnSpc>
            </a:pPr>
            <a:endParaRPr lang="fr-FR" sz="2800" dirty="0">
              <a:latin typeface="Gill Sans MT" panose="020B0502020104020203" pitchFamily="34" charset="0"/>
            </a:endParaRPr>
          </a:p>
          <a:p>
            <a:pPr algn="just">
              <a:lnSpc>
                <a:spcPct val="100000"/>
              </a:lnSpc>
            </a:pPr>
            <a:endParaRPr lang="en-US" sz="2800" dirty="0"/>
          </a:p>
        </p:txBody>
      </p:sp>
      <p:sp>
        <p:nvSpPr>
          <p:cNvPr id="4" name="Title 1"/>
          <p:cNvSpPr txBox="1">
            <a:spLocks/>
          </p:cNvSpPr>
          <p:nvPr/>
        </p:nvSpPr>
        <p:spPr>
          <a:xfrm>
            <a:off x="0" y="1"/>
            <a:ext cx="9144000" cy="838199"/>
          </a:xfrm>
          <a:prstGeom prst="rect">
            <a:avLst/>
          </a:prstGeom>
          <a:ln>
            <a:solidFill>
              <a:schemeClr val="accent6"/>
            </a:solidFill>
          </a:ln>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fontAlgn="auto">
              <a:spcAft>
                <a:spcPts val="0"/>
              </a:spcAft>
            </a:pPr>
            <a:r>
              <a:rPr lang="fr-BE" sz="4000" dirty="0" smtClean="0">
                <a:solidFill>
                  <a:srgbClr val="0070C0"/>
                </a:solidFill>
                <a:latin typeface="Gill Sans MT" panose="020B0502020104020203" pitchFamily="34" charset="0"/>
              </a:rPr>
              <a:t>     </a:t>
            </a:r>
            <a:r>
              <a:rPr lang="fr-BE" sz="4000" b="1" dirty="0" smtClean="0">
                <a:solidFill>
                  <a:srgbClr val="0070C0"/>
                </a:solidFill>
                <a:latin typeface="Gill Sans MT" panose="020B0502020104020203" pitchFamily="34" charset="0"/>
              </a:rPr>
              <a:t>1. Introduction</a:t>
            </a:r>
            <a:endParaRPr lang="en-US" sz="4000" b="1" dirty="0" smtClean="0">
              <a:solidFill>
                <a:srgbClr val="0070C0"/>
              </a:solidFill>
              <a:latin typeface="Gill Sans MT" panose="020B0502020104020203" pitchFamily="34" charset="0"/>
            </a:endParaRPr>
          </a:p>
        </p:txBody>
      </p:sp>
      <p:sp>
        <p:nvSpPr>
          <p:cNvPr id="2" name="Slide Number Placeholder 1"/>
          <p:cNvSpPr>
            <a:spLocks noGrp="1"/>
          </p:cNvSpPr>
          <p:nvPr>
            <p:ph type="sldNum" sz="quarter" idx="12"/>
          </p:nvPr>
        </p:nvSpPr>
        <p:spPr/>
        <p:txBody>
          <a:bodyPr/>
          <a:lstStyle/>
          <a:p>
            <a:pPr>
              <a:defRPr/>
            </a:pPr>
            <a:fld id="{17AF414B-3B53-4094-BB73-9050EA5D9E76}" type="slidenum">
              <a:rPr lang="en-US" altLang="sv-SE" smtClean="0"/>
              <a:pPr>
                <a:defRPr/>
              </a:pPr>
              <a:t>3</a:t>
            </a:fld>
            <a:endParaRPr lang="en-US" altLang="sv-SE"/>
          </a:p>
        </p:txBody>
      </p:sp>
    </p:spTree>
    <p:extLst>
      <p:ext uri="{BB962C8B-B14F-4D97-AF65-F5344CB8AC3E}">
        <p14:creationId xmlns:p14="http://schemas.microsoft.com/office/powerpoint/2010/main" val="3894474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5867400"/>
          </a:xfrm>
        </p:spPr>
        <p:txBody>
          <a:bodyPr>
            <a:noAutofit/>
          </a:bodyPr>
          <a:lstStyle/>
          <a:p>
            <a:pPr algn="just">
              <a:lnSpc>
                <a:spcPct val="100000"/>
              </a:lnSpc>
            </a:pPr>
            <a:r>
              <a:rPr lang="en-US" sz="2700" dirty="0" smtClean="0">
                <a:latin typeface="Gill Sans MT" panose="020B0502020104020203" pitchFamily="34" charset="0"/>
              </a:rPr>
              <a:t>In Rwanda, </a:t>
            </a:r>
            <a:r>
              <a:rPr lang="en-GB" sz="2700" dirty="0" smtClean="0">
                <a:latin typeface="Gill Sans MT" panose="020B0502020104020203" pitchFamily="34" charset="0"/>
              </a:rPr>
              <a:t>the </a:t>
            </a:r>
            <a:r>
              <a:rPr lang="en-GB" sz="2700" dirty="0">
                <a:solidFill>
                  <a:srgbClr val="0070C0"/>
                </a:solidFill>
                <a:latin typeface="Gill Sans MT" panose="020B0502020104020203" pitchFamily="34" charset="0"/>
                <a:ea typeface="Times New Roman" panose="02020603050405020304" pitchFamily="18" charset="0"/>
                <a:cs typeface="Times New Roman" panose="02020603050405020304" pitchFamily="18" charset="0"/>
              </a:rPr>
              <a:t>current statistics show that the agriculture sector increased at the growth rate of 6% in 2018, while the whole economy increased at 8.6% </a:t>
            </a:r>
            <a:r>
              <a:rPr lang="en-GB" sz="2700" dirty="0">
                <a:latin typeface="Gill Sans MT" panose="020B0502020104020203" pitchFamily="34" charset="0"/>
              </a:rPr>
              <a:t>(NISR, 2018a). </a:t>
            </a:r>
            <a:endParaRPr lang="en-GB" sz="2700" dirty="0" smtClean="0">
              <a:latin typeface="Gill Sans MT" panose="020B0502020104020203" pitchFamily="34" charset="0"/>
            </a:endParaRPr>
          </a:p>
          <a:p>
            <a:pPr algn="just">
              <a:lnSpc>
                <a:spcPct val="100000"/>
              </a:lnSpc>
            </a:pPr>
            <a:endParaRPr lang="en-GB" sz="2700" dirty="0" smtClean="0">
              <a:latin typeface="Gill Sans MT" panose="020B0502020104020203" pitchFamily="34" charset="0"/>
            </a:endParaRPr>
          </a:p>
          <a:p>
            <a:pPr algn="just">
              <a:lnSpc>
                <a:spcPct val="100000"/>
              </a:lnSpc>
            </a:pPr>
            <a:r>
              <a:rPr lang="en-GB" sz="2700" dirty="0" smtClean="0">
                <a:latin typeface="Gill Sans MT" panose="020B0502020104020203" pitchFamily="34" charset="0"/>
              </a:rPr>
              <a:t>Notwithstanding </a:t>
            </a:r>
            <a:r>
              <a:rPr lang="en-GB" sz="2700" dirty="0">
                <a:latin typeface="Gill Sans MT" panose="020B0502020104020203" pitchFamily="34" charset="0"/>
              </a:rPr>
              <a:t>all these efforts and the agriculture development achievements, </a:t>
            </a:r>
            <a:r>
              <a:rPr lang="en-GB" sz="2700" dirty="0">
                <a:solidFill>
                  <a:srgbClr val="0070C0"/>
                </a:solidFill>
                <a:latin typeface="Gill Sans MT" panose="020B0502020104020203" pitchFamily="34" charset="0"/>
                <a:ea typeface="Times New Roman" panose="02020603050405020304" pitchFamily="18" charset="0"/>
                <a:cs typeface="Times New Roman" panose="02020603050405020304" pitchFamily="18" charset="0"/>
              </a:rPr>
              <a:t>the malnutrition issues are still crucial among Rwandans especially the stunting cases </a:t>
            </a:r>
            <a:r>
              <a:rPr lang="en-GB" sz="2700" dirty="0">
                <a:latin typeface="Gill Sans MT" panose="020B0502020104020203" pitchFamily="34" charset="0"/>
              </a:rPr>
              <a:t>(World Bank Group, 2018) at the countrywide rate of 35% (NISR, 2018b).  </a:t>
            </a:r>
            <a:endParaRPr lang="en-GB" sz="2700" dirty="0" smtClean="0">
              <a:latin typeface="Gill Sans MT" panose="020B0502020104020203" pitchFamily="34" charset="0"/>
            </a:endParaRPr>
          </a:p>
          <a:p>
            <a:pPr algn="just">
              <a:lnSpc>
                <a:spcPct val="100000"/>
              </a:lnSpc>
            </a:pPr>
            <a:endParaRPr lang="fr-FR" sz="2700" dirty="0">
              <a:latin typeface="Gill Sans MT" panose="020B0502020104020203" pitchFamily="34" charset="0"/>
            </a:endParaRPr>
          </a:p>
          <a:p>
            <a:pPr algn="just">
              <a:lnSpc>
                <a:spcPct val="100000"/>
              </a:lnSpc>
            </a:pPr>
            <a:r>
              <a:rPr lang="en-GB" sz="2700" dirty="0" smtClean="0">
                <a:latin typeface="Gill Sans MT" panose="020B0502020104020203" pitchFamily="34" charset="0"/>
              </a:rPr>
              <a:t>This study aims to </a:t>
            </a:r>
            <a:r>
              <a:rPr lang="en-GB" sz="2700" dirty="0">
                <a:latin typeface="Gill Sans MT" panose="020B0502020104020203" pitchFamily="34" charset="0"/>
              </a:rPr>
              <a:t>assess the prospects of crop production and food consumption for farmers’ </a:t>
            </a:r>
            <a:r>
              <a:rPr lang="en-GB" sz="2700" dirty="0" smtClean="0">
                <a:latin typeface="Gill Sans MT" panose="020B0502020104020203" pitchFamily="34" charset="0"/>
              </a:rPr>
              <a:t>welfare in Rwanda.</a:t>
            </a:r>
            <a:endParaRPr lang="en-US" sz="2700" dirty="0" smtClean="0">
              <a:latin typeface="Gill Sans MT" panose="020B0502020104020203" pitchFamily="34" charset="0"/>
            </a:endParaRPr>
          </a:p>
        </p:txBody>
      </p:sp>
      <p:sp>
        <p:nvSpPr>
          <p:cNvPr id="2" name="Slide Number Placeholder 1"/>
          <p:cNvSpPr>
            <a:spLocks noGrp="1"/>
          </p:cNvSpPr>
          <p:nvPr>
            <p:ph type="sldNum" sz="quarter" idx="12"/>
          </p:nvPr>
        </p:nvSpPr>
        <p:spPr/>
        <p:txBody>
          <a:bodyPr/>
          <a:lstStyle/>
          <a:p>
            <a:pPr>
              <a:defRPr/>
            </a:pPr>
            <a:fld id="{17AF414B-3B53-4094-BB73-9050EA5D9E76}" type="slidenum">
              <a:rPr lang="en-US" altLang="sv-SE" smtClean="0"/>
              <a:pPr>
                <a:defRPr/>
              </a:pPr>
              <a:t>4</a:t>
            </a:fld>
            <a:endParaRPr lang="en-US" altLang="sv-SE"/>
          </a:p>
        </p:txBody>
      </p:sp>
    </p:spTree>
    <p:extLst>
      <p:ext uri="{BB962C8B-B14F-4D97-AF65-F5344CB8AC3E}">
        <p14:creationId xmlns:p14="http://schemas.microsoft.com/office/powerpoint/2010/main" val="2267282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4" y="1219200"/>
            <a:ext cx="8486775" cy="5334000"/>
          </a:xfrm>
        </p:spPr>
        <p:txBody>
          <a:bodyPr>
            <a:normAutofit fontScale="77500" lnSpcReduction="20000"/>
          </a:bodyPr>
          <a:lstStyle/>
          <a:p>
            <a:pPr marL="0" indent="0">
              <a:buNone/>
            </a:pPr>
            <a:r>
              <a:rPr lang="fr-BE" sz="4100" b="1" dirty="0" smtClean="0">
                <a:solidFill>
                  <a:srgbClr val="00B050"/>
                </a:solidFill>
                <a:latin typeface="Gill Sans MT" panose="020B0502020104020203" pitchFamily="34" charset="0"/>
              </a:rPr>
              <a:t>(1) Source of Data</a:t>
            </a:r>
          </a:p>
          <a:p>
            <a:pPr marL="0" indent="0" algn="just">
              <a:lnSpc>
                <a:spcPct val="120000"/>
              </a:lnSpc>
              <a:spcAft>
                <a:spcPts val="0"/>
              </a:spcAft>
              <a:buNone/>
            </a:pPr>
            <a:r>
              <a:rPr lang="en-US" sz="3100" dirty="0" smtClean="0">
                <a:latin typeface="Gill Sans MT" panose="020B0502020104020203" pitchFamily="34" charset="0"/>
                <a:ea typeface="Times New Roman" panose="02020603050405020304" pitchFamily="18" charset="0"/>
                <a:cs typeface="Times New Roman" panose="02020603050405020304" pitchFamily="18" charset="0"/>
              </a:rPr>
              <a:t>        </a:t>
            </a:r>
            <a:r>
              <a:rPr lang="en-US" sz="3100" dirty="0" smtClean="0">
                <a:effectLst/>
                <a:latin typeface="Gill Sans MT" panose="020B0502020104020203" pitchFamily="34" charset="0"/>
                <a:ea typeface="Times New Roman" panose="02020603050405020304" pitchFamily="18" charset="0"/>
                <a:cs typeface="Times New Roman" panose="02020603050405020304" pitchFamily="18" charset="0"/>
              </a:rPr>
              <a:t>Data collected by the NISR-Rwanda </a:t>
            </a:r>
          </a:p>
          <a:p>
            <a:pPr marL="1341438" indent="-1341438" algn="just">
              <a:lnSpc>
                <a:spcPct val="120000"/>
              </a:lnSpc>
              <a:spcAft>
                <a:spcPts val="0"/>
              </a:spcAft>
              <a:buNone/>
            </a:pPr>
            <a:r>
              <a:rPr lang="en-US" sz="3100" dirty="0">
                <a:latin typeface="Gill Sans MT" panose="020B0502020104020203" pitchFamily="34" charset="0"/>
                <a:ea typeface="Times New Roman" panose="02020603050405020304" pitchFamily="18" charset="0"/>
                <a:cs typeface="Times New Roman" panose="02020603050405020304" pitchFamily="18" charset="0"/>
              </a:rPr>
              <a:t> </a:t>
            </a:r>
            <a:r>
              <a:rPr lang="en-US" sz="3100" dirty="0" smtClean="0">
                <a:latin typeface="Gill Sans MT" panose="020B0502020104020203" pitchFamily="34" charset="0"/>
                <a:ea typeface="Times New Roman" panose="02020603050405020304" pitchFamily="18" charset="0"/>
                <a:cs typeface="Times New Roman" panose="02020603050405020304" pitchFamily="18" charset="0"/>
              </a:rPr>
              <a:t>       </a:t>
            </a:r>
            <a:r>
              <a:rPr lang="en-US" sz="3100" dirty="0" smtClean="0">
                <a:effectLst/>
                <a:latin typeface="Gill Sans MT" panose="020B0502020104020203" pitchFamily="34" charset="0"/>
                <a:ea typeface="Times New Roman" panose="02020603050405020304" pitchFamily="18" charset="0"/>
                <a:cs typeface="Times New Roman" panose="02020603050405020304" pitchFamily="18" charset="0"/>
              </a:rPr>
              <a:t>5</a:t>
            </a:r>
            <a:r>
              <a:rPr lang="en-US" sz="3100" baseline="30000" dirty="0" smtClean="0">
                <a:effectLst/>
                <a:latin typeface="Gill Sans MT" panose="020B0502020104020203" pitchFamily="34" charset="0"/>
                <a:ea typeface="Times New Roman" panose="02020603050405020304" pitchFamily="18" charset="0"/>
                <a:cs typeface="Times New Roman" panose="02020603050405020304" pitchFamily="18" charset="0"/>
              </a:rPr>
              <a:t>th</a:t>
            </a:r>
            <a:r>
              <a:rPr lang="en-US" sz="3100" dirty="0" smtClean="0">
                <a:effectLst/>
                <a:latin typeface="Gill Sans MT" panose="020B0502020104020203" pitchFamily="34" charset="0"/>
                <a:ea typeface="Times New Roman" panose="02020603050405020304" pitchFamily="18" charset="0"/>
                <a:cs typeface="Times New Roman" panose="02020603050405020304" pitchFamily="18" charset="0"/>
              </a:rPr>
              <a:t> cohort of the Cross-sectional Survey on the Households’   Living Conditions /</a:t>
            </a:r>
            <a:r>
              <a:rPr lang="en-US" sz="3100" dirty="0" smtClean="0">
                <a:solidFill>
                  <a:srgbClr val="0070C0"/>
                </a:solidFill>
                <a:effectLst/>
                <a:latin typeface="Gill Sans MT" panose="020B0502020104020203" pitchFamily="34" charset="0"/>
                <a:ea typeface="Times New Roman" panose="02020603050405020304" pitchFamily="18" charset="0"/>
                <a:cs typeface="Times New Roman" panose="02020603050405020304" pitchFamily="18" charset="0"/>
              </a:rPr>
              <a:t>EICV-5 conducted in 2016/2017</a:t>
            </a:r>
            <a:r>
              <a:rPr lang="en-US" sz="3100" dirty="0" smtClean="0">
                <a:effectLst/>
                <a:latin typeface="Gill Sans MT" panose="020B0502020104020203" pitchFamily="34" charset="0"/>
                <a:ea typeface="Times New Roman" panose="02020603050405020304" pitchFamily="18" charset="0"/>
                <a:cs typeface="Times New Roman" panose="02020603050405020304" pitchFamily="18" charset="0"/>
              </a:rPr>
              <a:t>. </a:t>
            </a:r>
          </a:p>
          <a:p>
            <a:pPr marL="0" indent="0" algn="just">
              <a:lnSpc>
                <a:spcPct val="120000"/>
              </a:lnSpc>
              <a:spcAft>
                <a:spcPts val="0"/>
              </a:spcAft>
              <a:buNone/>
            </a:pPr>
            <a:r>
              <a:rPr lang="fr-BE" sz="3100" dirty="0" smtClean="0">
                <a:latin typeface="Gill Sans MT" panose="020B0502020104020203" pitchFamily="34" charset="0"/>
                <a:ea typeface="Times New Roman" panose="02020603050405020304" pitchFamily="18" charset="0"/>
                <a:cs typeface="Times New Roman" panose="02020603050405020304" pitchFamily="18" charset="0"/>
              </a:rPr>
              <a:t>	Data covers </a:t>
            </a:r>
            <a:r>
              <a:rPr lang="fr-BE" sz="3100" dirty="0" smtClean="0">
                <a:solidFill>
                  <a:srgbClr val="0070C0"/>
                </a:solidFill>
                <a:latin typeface="Gill Sans MT" panose="020B0502020104020203" pitchFamily="34" charset="0"/>
                <a:ea typeface="Times New Roman" panose="02020603050405020304" pitchFamily="18" charset="0"/>
                <a:cs typeface="Times New Roman" panose="02020603050405020304" pitchFamily="18" charset="0"/>
              </a:rPr>
              <a:t>all socio-economic aspects of the households</a:t>
            </a:r>
            <a:endParaRPr lang="en-US" sz="3100" dirty="0" smtClean="0">
              <a:solidFill>
                <a:srgbClr val="0070C0"/>
              </a:solidFill>
              <a:effectLst/>
              <a:latin typeface="Gill Sans MT" panose="020B0502020104020203" pitchFamily="34" charset="0"/>
              <a:ea typeface="Times New Roman" panose="02020603050405020304" pitchFamily="18" charset="0"/>
              <a:cs typeface="Times New Roman" panose="02020603050405020304" pitchFamily="18" charset="0"/>
            </a:endParaRPr>
          </a:p>
          <a:p>
            <a:pPr marL="0" indent="0" algn="just">
              <a:lnSpc>
                <a:spcPct val="120000"/>
              </a:lnSpc>
              <a:spcAft>
                <a:spcPts val="0"/>
              </a:spcAft>
              <a:buNone/>
            </a:pPr>
            <a:r>
              <a:rPr lang="en-US" sz="3100" dirty="0" smtClean="0">
                <a:effectLst/>
                <a:latin typeface="Gill Sans MT" panose="020B0502020104020203" pitchFamily="34" charset="0"/>
                <a:ea typeface="Times New Roman" panose="02020603050405020304" pitchFamily="18" charset="0"/>
                <a:cs typeface="Times New Roman" panose="02020603050405020304" pitchFamily="18" charset="0"/>
              </a:rPr>
              <a:t>	It is a </a:t>
            </a:r>
            <a:r>
              <a:rPr lang="en-US" sz="3100" dirty="0" smtClean="0">
                <a:solidFill>
                  <a:srgbClr val="0070C0"/>
                </a:solidFill>
                <a:effectLst/>
                <a:latin typeface="Gill Sans MT" panose="020B0502020104020203" pitchFamily="34" charset="0"/>
                <a:ea typeface="Times New Roman" panose="02020603050405020304" pitchFamily="18" charset="0"/>
                <a:cs typeface="Times New Roman" panose="02020603050405020304" pitchFamily="18" charset="0"/>
              </a:rPr>
              <a:t>nationwide survey covering rural and urban areas</a:t>
            </a:r>
          </a:p>
          <a:p>
            <a:pPr marL="0" indent="0" algn="just">
              <a:lnSpc>
                <a:spcPct val="120000"/>
              </a:lnSpc>
              <a:spcAft>
                <a:spcPts val="0"/>
              </a:spcAft>
              <a:buNone/>
            </a:pPr>
            <a:r>
              <a:rPr lang="en-US" sz="3100" dirty="0">
                <a:solidFill>
                  <a:srgbClr val="0070C0"/>
                </a:solidFill>
                <a:latin typeface="Gill Sans MT" panose="020B0502020104020203" pitchFamily="34" charset="0"/>
                <a:ea typeface="Times New Roman" panose="02020603050405020304" pitchFamily="18" charset="0"/>
                <a:cs typeface="Times New Roman" panose="02020603050405020304" pitchFamily="18" charset="0"/>
              </a:rPr>
              <a:t>	</a:t>
            </a:r>
            <a:r>
              <a:rPr lang="en-US" sz="3100" dirty="0" smtClean="0">
                <a:effectLst/>
                <a:latin typeface="Gill Sans MT" panose="020B0502020104020203" pitchFamily="34" charset="0"/>
                <a:ea typeface="Times New Roman" panose="02020603050405020304" pitchFamily="18" charset="0"/>
                <a:cs typeface="Times New Roman" panose="02020603050405020304" pitchFamily="18" charset="0"/>
              </a:rPr>
              <a:t>EICV-5 Sample: 14,580 households,  including </a:t>
            </a:r>
            <a:r>
              <a:rPr lang="en-US" sz="3200" dirty="0" smtClean="0">
                <a:solidFill>
                  <a:srgbClr val="0070C0"/>
                </a:solidFill>
                <a:effectLst/>
                <a:latin typeface="Gill Sans MT" panose="020B0502020104020203" pitchFamily="34" charset="0"/>
                <a:ea typeface="Times New Roman" panose="02020603050405020304" pitchFamily="18" charset="0"/>
                <a:cs typeface="Times New Roman" panose="02020603050405020304" pitchFamily="18" charset="0"/>
              </a:rPr>
              <a:t>12,054 rural 	households </a:t>
            </a:r>
            <a:r>
              <a:rPr lang="en-US" sz="3200" dirty="0" smtClean="0">
                <a:effectLst/>
                <a:latin typeface="Gill Sans MT" panose="020B0502020104020203" pitchFamily="34" charset="0"/>
                <a:ea typeface="Times New Roman" panose="02020603050405020304" pitchFamily="18" charset="0"/>
                <a:cs typeface="Times New Roman" panose="02020603050405020304" pitchFamily="18" charset="0"/>
              </a:rPr>
              <a:t>and </a:t>
            </a:r>
            <a:r>
              <a:rPr lang="en-US" sz="3100" dirty="0">
                <a:solidFill>
                  <a:srgbClr val="0070C0"/>
                </a:solidFill>
                <a:latin typeface="Gill Sans MT" panose="020B0502020104020203" pitchFamily="34" charset="0"/>
                <a:ea typeface="Times New Roman" panose="02020603050405020304" pitchFamily="18" charset="0"/>
                <a:cs typeface="Times New Roman" panose="02020603050405020304" pitchFamily="18" charset="0"/>
              </a:rPr>
              <a:t>2,526 urban ones</a:t>
            </a:r>
            <a:r>
              <a:rPr lang="en-US" sz="3100" dirty="0" smtClean="0">
                <a:effectLst/>
                <a:latin typeface="Gill Sans MT" panose="020B0502020104020203" pitchFamily="34" charset="0"/>
                <a:ea typeface="Times New Roman" panose="02020603050405020304" pitchFamily="18" charset="0"/>
                <a:cs typeface="Times New Roman" panose="02020603050405020304" pitchFamily="18" charset="0"/>
              </a:rPr>
              <a:t>. </a:t>
            </a:r>
          </a:p>
          <a:p>
            <a:pPr marL="1254125" indent="-1254125" algn="just">
              <a:lnSpc>
                <a:spcPct val="120000"/>
              </a:lnSpc>
              <a:spcAft>
                <a:spcPts val="0"/>
              </a:spcAft>
              <a:buNone/>
            </a:pPr>
            <a:r>
              <a:rPr lang="en-US" sz="3100" dirty="0" smtClean="0">
                <a:latin typeface="Gill Sans MT" panose="020B0502020104020203" pitchFamily="34" charset="0"/>
                <a:ea typeface="Times New Roman" panose="02020603050405020304" pitchFamily="18" charset="0"/>
                <a:cs typeface="Times New Roman" panose="02020603050405020304" pitchFamily="18" charset="0"/>
              </a:rPr>
              <a:t>        </a:t>
            </a:r>
          </a:p>
          <a:p>
            <a:pPr marL="1341438" indent="-1341438" algn="just">
              <a:lnSpc>
                <a:spcPct val="120000"/>
              </a:lnSpc>
              <a:spcAft>
                <a:spcPts val="0"/>
              </a:spcAft>
              <a:buNone/>
            </a:pPr>
            <a:r>
              <a:rPr lang="en-US" sz="3100" dirty="0">
                <a:latin typeface="Gill Sans MT" panose="020B0502020104020203" pitchFamily="34" charset="0"/>
                <a:ea typeface="Times New Roman" panose="02020603050405020304" pitchFamily="18" charset="0"/>
                <a:cs typeface="Times New Roman" panose="02020603050405020304" pitchFamily="18" charset="0"/>
              </a:rPr>
              <a:t> </a:t>
            </a:r>
            <a:r>
              <a:rPr lang="en-US" sz="3100" dirty="0" smtClean="0">
                <a:latin typeface="Gill Sans MT" panose="020B0502020104020203" pitchFamily="34" charset="0"/>
                <a:ea typeface="Times New Roman" panose="02020603050405020304" pitchFamily="18" charset="0"/>
                <a:cs typeface="Times New Roman" panose="02020603050405020304" pitchFamily="18" charset="0"/>
              </a:rPr>
              <a:t>                </a:t>
            </a:r>
            <a:r>
              <a:rPr lang="en-US" sz="3600" dirty="0" smtClean="0">
                <a:latin typeface="Gill Sans MT" panose="020B0502020104020203" pitchFamily="34" charset="0"/>
                <a:ea typeface="Times New Roman" panose="02020603050405020304" pitchFamily="18" charset="0"/>
                <a:cs typeface="Times New Roman" panose="02020603050405020304" pitchFamily="18" charset="0"/>
              </a:rPr>
              <a:t>Study Sample:  only </a:t>
            </a:r>
            <a:r>
              <a:rPr lang="en-US" sz="3600" dirty="0" smtClean="0">
                <a:solidFill>
                  <a:srgbClr val="0070C0"/>
                </a:solidFill>
                <a:effectLst/>
                <a:latin typeface="Gill Sans MT" panose="020B0502020104020203" pitchFamily="34" charset="0"/>
                <a:ea typeface="Times New Roman" panose="02020603050405020304" pitchFamily="18" charset="0"/>
                <a:cs typeface="Times New Roman" panose="02020603050405020304" pitchFamily="18" charset="0"/>
              </a:rPr>
              <a:t>11,801 households due to missing value on interesting variables</a:t>
            </a:r>
            <a:r>
              <a:rPr lang="en-US" sz="3600" dirty="0" smtClean="0">
                <a:effectLst/>
                <a:latin typeface="Gill Sans MT" panose="020B0502020104020203" pitchFamily="34" charset="0"/>
                <a:ea typeface="Times New Roman" panose="02020603050405020304" pitchFamily="18" charset="0"/>
                <a:cs typeface="Times New Roman" panose="02020603050405020304" pitchFamily="18" charset="0"/>
              </a:rPr>
              <a:t>.</a:t>
            </a:r>
          </a:p>
        </p:txBody>
      </p:sp>
      <p:sp>
        <p:nvSpPr>
          <p:cNvPr id="4" name="Title 1"/>
          <p:cNvSpPr txBox="1">
            <a:spLocks/>
          </p:cNvSpPr>
          <p:nvPr/>
        </p:nvSpPr>
        <p:spPr>
          <a:xfrm>
            <a:off x="0" y="1"/>
            <a:ext cx="9144000" cy="838199"/>
          </a:xfrm>
          <a:prstGeom prst="rect">
            <a:avLst/>
          </a:prstGeom>
          <a:ln>
            <a:solidFill>
              <a:schemeClr val="accent6"/>
            </a:solidFill>
          </a:ln>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fontAlgn="auto">
              <a:spcAft>
                <a:spcPts val="0"/>
              </a:spcAft>
            </a:pPr>
            <a:r>
              <a:rPr lang="fr-BE" sz="4000" dirty="0" smtClean="0">
                <a:solidFill>
                  <a:srgbClr val="0070C0"/>
                </a:solidFill>
                <a:latin typeface="Gill Sans MT" panose="020B0502020104020203" pitchFamily="34" charset="0"/>
              </a:rPr>
              <a:t>     </a:t>
            </a:r>
            <a:r>
              <a:rPr lang="fr-BE" sz="4000" b="1" dirty="0">
                <a:solidFill>
                  <a:srgbClr val="0070C0"/>
                </a:solidFill>
                <a:latin typeface="Gill Sans MT" panose="020B0502020104020203" pitchFamily="34" charset="0"/>
              </a:rPr>
              <a:t>2</a:t>
            </a:r>
            <a:r>
              <a:rPr lang="fr-BE" sz="4000" b="1" dirty="0" smtClean="0">
                <a:solidFill>
                  <a:srgbClr val="0070C0"/>
                </a:solidFill>
                <a:latin typeface="Gill Sans MT" panose="020B0502020104020203" pitchFamily="34" charset="0"/>
              </a:rPr>
              <a:t>. Materials and Methods</a:t>
            </a:r>
            <a:endParaRPr lang="en-US" sz="4000" b="1" dirty="0" smtClean="0">
              <a:solidFill>
                <a:srgbClr val="0070C0"/>
              </a:solidFill>
              <a:latin typeface="Gill Sans MT" panose="020B0502020104020203" pitchFamily="34" charset="0"/>
            </a:endParaRPr>
          </a:p>
        </p:txBody>
      </p:sp>
      <p:pic>
        <p:nvPicPr>
          <p:cNvPr id="5" name="Picture 4" descr="Doigt d'un pointage de main à droite direction Icon gratuit"/>
          <p:cNvPicPr>
            <a:picLocks noChangeAspect="1" noChangeArrowheads="1"/>
          </p:cNvPicPr>
          <p:nvPr/>
        </p:nvPicPr>
        <p:blipFill>
          <a:blip r:embed="rId2" cstate="print"/>
          <a:srcRect/>
          <a:stretch>
            <a:fillRect/>
          </a:stretch>
        </p:blipFill>
        <p:spPr bwMode="auto">
          <a:xfrm>
            <a:off x="762000" y="5029200"/>
            <a:ext cx="936104" cy="635820"/>
          </a:xfrm>
          <a:prstGeom prst="rect">
            <a:avLst/>
          </a:prstGeom>
          <a:noFill/>
        </p:spPr>
      </p:pic>
      <p:sp>
        <p:nvSpPr>
          <p:cNvPr id="2" name="Slide Number Placeholder 1"/>
          <p:cNvSpPr>
            <a:spLocks noGrp="1"/>
          </p:cNvSpPr>
          <p:nvPr>
            <p:ph type="sldNum" sz="quarter" idx="12"/>
          </p:nvPr>
        </p:nvSpPr>
        <p:spPr/>
        <p:txBody>
          <a:bodyPr/>
          <a:lstStyle/>
          <a:p>
            <a:pPr>
              <a:defRPr/>
            </a:pPr>
            <a:fld id="{17AF414B-3B53-4094-BB73-9050EA5D9E76}" type="slidenum">
              <a:rPr lang="en-US" altLang="sv-SE" smtClean="0"/>
              <a:pPr>
                <a:defRPr/>
              </a:pPr>
              <a:t>5</a:t>
            </a:fld>
            <a:endParaRPr lang="en-US" altLang="sv-SE"/>
          </a:p>
        </p:txBody>
      </p:sp>
    </p:spTree>
    <p:extLst>
      <p:ext uri="{BB962C8B-B14F-4D97-AF65-F5344CB8AC3E}">
        <p14:creationId xmlns:p14="http://schemas.microsoft.com/office/powerpoint/2010/main" val="2971531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123" y="1"/>
            <a:ext cx="7886700" cy="1295400"/>
          </a:xfrm>
        </p:spPr>
        <p:txBody>
          <a:bodyPr>
            <a:normAutofit fontScale="90000"/>
          </a:bodyPr>
          <a:lstStyle/>
          <a:p>
            <a:r>
              <a:rPr lang="fr-BE" sz="3200" b="1" dirty="0" smtClean="0">
                <a:solidFill>
                  <a:srgbClr val="00B050"/>
                </a:solidFill>
                <a:latin typeface="Gill Sans MT" panose="020B0502020104020203" pitchFamily="34" charset="0"/>
              </a:rPr>
              <a:t>     (2) Model formulation and Estimation </a:t>
            </a:r>
            <a:r>
              <a:rPr lang="en-US" sz="2400" dirty="0" smtClean="0">
                <a:solidFill>
                  <a:srgbClr val="00B050"/>
                </a:solidFill>
                <a:latin typeface="Gill Sans MT" panose="020B0502020104020203" pitchFamily="34" charset="0"/>
              </a:rPr>
              <a:t/>
            </a:r>
            <a:br>
              <a:rPr lang="en-US" sz="2400" dirty="0" smtClean="0">
                <a:solidFill>
                  <a:srgbClr val="00B050"/>
                </a:solidFill>
                <a:latin typeface="Gill Sans MT" panose="020B0502020104020203" pitchFamily="34" charset="0"/>
              </a:rPr>
            </a:br>
            <a:endParaRPr lang="en-US" sz="2400" dirty="0"/>
          </a:p>
        </p:txBody>
      </p:sp>
      <p:sp>
        <p:nvSpPr>
          <p:cNvPr id="5" name="Content Placeholder 2"/>
          <p:cNvSpPr>
            <a:spLocks noGrp="1"/>
          </p:cNvSpPr>
          <p:nvPr>
            <p:ph idx="1"/>
          </p:nvPr>
        </p:nvSpPr>
        <p:spPr>
          <a:xfrm>
            <a:off x="381000" y="1143000"/>
            <a:ext cx="8382000" cy="4079875"/>
          </a:xfrm>
        </p:spPr>
        <p:txBody>
          <a:bodyPr/>
          <a:lstStyle/>
          <a:p>
            <a:pPr algn="just"/>
            <a:r>
              <a:rPr lang="en-GB" sz="2800" dirty="0">
                <a:latin typeface="Gill Sans MT" panose="020B0502020104020203" pitchFamily="34" charset="0"/>
              </a:rPr>
              <a:t>Following</a:t>
            </a:r>
            <a:r>
              <a:rPr lang="en-GB" sz="2800" dirty="0"/>
              <a:t> </a:t>
            </a:r>
            <a:r>
              <a:rPr lang="en-US" sz="2800" dirty="0">
                <a:solidFill>
                  <a:srgbClr val="0070C0"/>
                </a:solidFill>
                <a:latin typeface="Gill Sans MT" panose="020B0502020104020203" pitchFamily="34" charset="0"/>
              </a:rPr>
              <a:t>Gujarati (2009) </a:t>
            </a:r>
            <a:r>
              <a:rPr lang="en-US" sz="2800" dirty="0">
                <a:latin typeface="Gill Sans MT" panose="020B0502020104020203" pitchFamily="34" charset="0"/>
              </a:rPr>
              <a:t>and </a:t>
            </a:r>
            <a:r>
              <a:rPr lang="en-US" sz="2800" dirty="0">
                <a:solidFill>
                  <a:srgbClr val="0070C0"/>
                </a:solidFill>
                <a:latin typeface="Gill Sans MT" panose="020B0502020104020203" pitchFamily="34" charset="0"/>
              </a:rPr>
              <a:t>Wooldridge (2013)</a:t>
            </a:r>
            <a:r>
              <a:rPr lang="en-US" sz="2800" dirty="0">
                <a:latin typeface="Gill Sans MT" panose="020B0502020104020203" pitchFamily="34" charset="0"/>
              </a:rPr>
              <a:t>, a </a:t>
            </a:r>
            <a:r>
              <a:rPr lang="en-US" sz="2800" dirty="0" smtClean="0">
                <a:latin typeface="Gill Sans MT" panose="020B0502020104020203" pitchFamily="34" charset="0"/>
              </a:rPr>
              <a:t>model to be estimated for this study was </a:t>
            </a:r>
            <a:r>
              <a:rPr lang="en-US" sz="2800" dirty="0">
                <a:latin typeface="Gill Sans MT" panose="020B0502020104020203" pitchFamily="34" charset="0"/>
              </a:rPr>
              <a:t>specified as </a:t>
            </a:r>
            <a:r>
              <a:rPr lang="en-US" sz="2800" dirty="0" smtClean="0">
                <a:latin typeface="Gill Sans MT" panose="020B0502020104020203" pitchFamily="34" charset="0"/>
              </a:rPr>
              <a:t>follows:</a:t>
            </a:r>
          </a:p>
          <a:p>
            <a:pPr algn="just"/>
            <a:endParaRPr lang="fr-FR" sz="2800" dirty="0"/>
          </a:p>
          <a:p>
            <a:pPr algn="just"/>
            <a:endParaRPr lang="fr-BE" sz="2800" dirty="0">
              <a:latin typeface="Gill Sans MT" panose="020B0502020104020203" pitchFamily="34" charset="0"/>
            </a:endParaRPr>
          </a:p>
          <a:p>
            <a:pPr algn="just"/>
            <a:endParaRPr lang="fr-BE" sz="2800" dirty="0" smtClean="0">
              <a:latin typeface="Gill Sans MT" panose="020B0502020104020203" pitchFamily="34" charset="0"/>
            </a:endParaRPr>
          </a:p>
          <a:p>
            <a:pPr algn="just"/>
            <a:r>
              <a:rPr lang="fr-BE" sz="2800" dirty="0" err="1" smtClean="0">
                <a:latin typeface="Gill Sans MT" panose="020B0502020104020203" pitchFamily="34" charset="0"/>
              </a:rPr>
              <a:t>Where</a:t>
            </a:r>
            <a:r>
              <a:rPr lang="fr-BE" sz="2800" dirty="0" smtClean="0">
                <a:latin typeface="Gill Sans MT" panose="020B0502020104020203" pitchFamily="34" charset="0"/>
              </a:rPr>
              <a:t> </a:t>
            </a:r>
            <a:r>
              <a:rPr lang="en-GB" sz="2800" dirty="0">
                <a:latin typeface="Gill Sans MT" panose="020B0502020104020203" pitchFamily="34" charset="0"/>
              </a:rPr>
              <a:t>Y is a dependent variable (food consumption, or crop production), </a:t>
            </a:r>
            <a:r>
              <a:rPr lang="en-GB" sz="2800" dirty="0" err="1">
                <a:latin typeface="Gill Sans MT" panose="020B0502020104020203" pitchFamily="34" charset="0"/>
              </a:rPr>
              <a:t>Xs</a:t>
            </a:r>
            <a:r>
              <a:rPr lang="en-GB" sz="2800" dirty="0">
                <a:latin typeface="Gill Sans MT" panose="020B0502020104020203" pitchFamily="34" charset="0"/>
              </a:rPr>
              <a:t> are independent variables,  is a disturbance term, s are parameters to be estimated. </a:t>
            </a:r>
            <a:endParaRPr lang="fr-BE" sz="2800" dirty="0">
              <a:latin typeface="Gill Sans MT" panose="020B0502020104020203" pitchFamily="34" charset="0"/>
            </a:endParaRPr>
          </a:p>
          <a:p>
            <a:pPr algn="just"/>
            <a:endParaRPr lang="fr-BE" sz="2800" dirty="0">
              <a:latin typeface="Gill Sans MT" panose="020B0502020104020203" pitchFamily="34" charset="0"/>
            </a:endParaRPr>
          </a:p>
          <a:p>
            <a:pPr algn="just"/>
            <a:endParaRPr lang="fr-BE" sz="2800" dirty="0" smtClean="0">
              <a:latin typeface="Gill Sans MT" panose="020B0502020104020203" pitchFamily="34" charset="0"/>
            </a:endParaRPr>
          </a:p>
          <a:p>
            <a:pPr marL="0" indent="0" algn="just">
              <a:buNone/>
            </a:pPr>
            <a:endParaRPr lang="fr-BE" sz="2800" dirty="0" smtClean="0">
              <a:latin typeface="Gill Sans MT" panose="020B0502020104020203" pitchFamily="34" charset="0"/>
            </a:endParaRPr>
          </a:p>
          <a:p>
            <a:pPr algn="just"/>
            <a:endParaRPr lang="fr-FR" sz="2800" dirty="0">
              <a:latin typeface="Gill Sans MT" panose="020B0502020104020203" pitchFamily="34" charset="0"/>
            </a:endParaRPr>
          </a:p>
          <a:p>
            <a:pPr algn="just"/>
            <a:endParaRPr lang="en-US" sz="2800" dirty="0"/>
          </a:p>
        </p:txBody>
      </p:sp>
      <p:sp>
        <p:nvSpPr>
          <p:cNvPr id="2" name="Slide Number Placeholder 1"/>
          <p:cNvSpPr>
            <a:spLocks noGrp="1"/>
          </p:cNvSpPr>
          <p:nvPr>
            <p:ph type="sldNum" sz="quarter" idx="12"/>
          </p:nvPr>
        </p:nvSpPr>
        <p:spPr/>
        <p:txBody>
          <a:bodyPr/>
          <a:lstStyle/>
          <a:p>
            <a:pPr>
              <a:defRPr/>
            </a:pPr>
            <a:fld id="{17AF414B-3B53-4094-BB73-9050EA5D9E76}" type="slidenum">
              <a:rPr lang="en-US" altLang="sv-SE" smtClean="0"/>
              <a:pPr>
                <a:defRPr/>
              </a:pPr>
              <a:t>6</a:t>
            </a:fld>
            <a:endParaRPr lang="en-US" altLang="sv-SE"/>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1871" y="2647950"/>
            <a:ext cx="3504079"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3180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ontent Placeholder 2"/>
          <p:cNvSpPr>
            <a:spLocks noGrp="1"/>
          </p:cNvSpPr>
          <p:nvPr>
            <p:ph idx="1"/>
          </p:nvPr>
        </p:nvSpPr>
        <p:spPr>
          <a:xfrm>
            <a:off x="304800" y="457200"/>
            <a:ext cx="8458200" cy="6248400"/>
          </a:xfrm>
        </p:spPr>
        <p:txBody>
          <a:bodyPr>
            <a:normAutofit fontScale="77500" lnSpcReduction="20000"/>
          </a:bodyPr>
          <a:lstStyle/>
          <a:p>
            <a:pPr algn="just"/>
            <a:endParaRPr lang="en-US" sz="2800" dirty="0" smtClean="0">
              <a:latin typeface="Gill Sans MT" panose="020B0502020104020203" pitchFamily="34" charset="0"/>
            </a:endParaRPr>
          </a:p>
          <a:p>
            <a:pPr algn="just"/>
            <a:r>
              <a:rPr lang="en-US" sz="3200" dirty="0" smtClean="0">
                <a:latin typeface="Gill Sans MT" panose="020B0502020104020203" pitchFamily="34" charset="0"/>
              </a:rPr>
              <a:t>Two models were specified and estimated:  </a:t>
            </a:r>
          </a:p>
          <a:p>
            <a:pPr algn="just"/>
            <a:endParaRPr lang="en-US" sz="3000" dirty="0" smtClean="0">
              <a:latin typeface="Gill Sans MT" panose="020B0502020104020203" pitchFamily="34" charset="0"/>
            </a:endParaRPr>
          </a:p>
          <a:p>
            <a:pPr lvl="2" algn="just">
              <a:buFont typeface="Wingdings" pitchFamily="2" charset="2"/>
              <a:buChar char="ü"/>
            </a:pPr>
            <a:r>
              <a:rPr lang="en-GB" sz="2400" dirty="0">
                <a:latin typeface="Gill Sans MT" panose="020B0502020104020203" pitchFamily="34" charset="0"/>
              </a:rPr>
              <a:t>One is the </a:t>
            </a:r>
            <a:r>
              <a:rPr lang="en-GB" sz="2400" u="sng" dirty="0">
                <a:latin typeface="Gill Sans MT" panose="020B0502020104020203" pitchFamily="34" charset="0"/>
              </a:rPr>
              <a:t>linear model that included both farm inputs and socioeconomic characteristics of farmers </a:t>
            </a:r>
            <a:r>
              <a:rPr lang="en-GB" sz="2400" dirty="0">
                <a:solidFill>
                  <a:srgbClr val="0070C0"/>
                </a:solidFill>
                <a:latin typeface="Gill Sans MT" panose="020B0502020104020203" pitchFamily="34" charset="0"/>
              </a:rPr>
              <a:t>(following the application by </a:t>
            </a:r>
            <a:r>
              <a:rPr lang="en-GB" sz="2400" dirty="0" err="1">
                <a:solidFill>
                  <a:srgbClr val="0070C0"/>
                </a:solidFill>
                <a:latin typeface="Gill Sans MT" panose="020B0502020104020203" pitchFamily="34" charset="0"/>
              </a:rPr>
              <a:t>Mpawenimana</a:t>
            </a:r>
            <a:r>
              <a:rPr lang="en-GB" sz="2400" dirty="0">
                <a:solidFill>
                  <a:srgbClr val="0070C0"/>
                </a:solidFill>
                <a:latin typeface="Gill Sans MT" panose="020B0502020104020203" pitchFamily="34" charset="0"/>
              </a:rPr>
              <a:t>, 2005 as an example), </a:t>
            </a:r>
            <a:endParaRPr lang="en-GB" sz="2400" dirty="0" smtClean="0">
              <a:solidFill>
                <a:srgbClr val="0070C0"/>
              </a:solidFill>
              <a:latin typeface="Gill Sans MT" panose="020B0502020104020203" pitchFamily="34" charset="0"/>
            </a:endParaRPr>
          </a:p>
          <a:p>
            <a:pPr marL="685800" lvl="2" indent="0" algn="just">
              <a:buNone/>
            </a:pPr>
            <a:endParaRPr lang="en-GB" sz="2400" dirty="0">
              <a:solidFill>
                <a:srgbClr val="0070C0"/>
              </a:solidFill>
              <a:latin typeface="Gill Sans MT" panose="020B0502020104020203" pitchFamily="34" charset="0"/>
            </a:endParaRPr>
          </a:p>
          <a:p>
            <a:pPr lvl="2" algn="just">
              <a:buFont typeface="Wingdings" pitchFamily="2" charset="2"/>
              <a:buChar char="ü"/>
            </a:pPr>
            <a:r>
              <a:rPr lang="en-GB" sz="2400" dirty="0">
                <a:latin typeface="Gill Sans MT" panose="020B0502020104020203" pitchFamily="34" charset="0"/>
              </a:rPr>
              <a:t>while </a:t>
            </a:r>
            <a:r>
              <a:rPr lang="en-GB" sz="2400" u="sng" dirty="0">
                <a:latin typeface="Gill Sans MT" panose="020B0502020104020203" pitchFamily="34" charset="0"/>
              </a:rPr>
              <a:t>the other is a Cobb-Douglas production function that included exclusively the farm inputs </a:t>
            </a:r>
            <a:r>
              <a:rPr lang="en-GB" sz="2400" dirty="0">
                <a:solidFill>
                  <a:srgbClr val="0070C0"/>
                </a:solidFill>
                <a:latin typeface="Gill Sans MT" panose="020B0502020104020203" pitchFamily="34" charset="0"/>
              </a:rPr>
              <a:t>(see </a:t>
            </a:r>
            <a:r>
              <a:rPr lang="en-GB" sz="2400" dirty="0" err="1">
                <a:solidFill>
                  <a:srgbClr val="0070C0"/>
                </a:solidFill>
                <a:latin typeface="Gill Sans MT" panose="020B0502020104020203" pitchFamily="34" charset="0"/>
              </a:rPr>
              <a:t>Debertin</a:t>
            </a:r>
            <a:r>
              <a:rPr lang="en-GB" sz="2400" dirty="0">
                <a:solidFill>
                  <a:srgbClr val="0070C0"/>
                </a:solidFill>
                <a:latin typeface="Gill Sans MT" panose="020B0502020104020203" pitchFamily="34" charset="0"/>
              </a:rPr>
              <a:t>, 2012 for details).</a:t>
            </a:r>
            <a:endParaRPr lang="en-US" sz="2400" dirty="0">
              <a:solidFill>
                <a:srgbClr val="0070C0"/>
              </a:solidFill>
              <a:latin typeface="Gill Sans MT" panose="020B0502020104020203" pitchFamily="34" charset="0"/>
            </a:endParaRPr>
          </a:p>
          <a:p>
            <a:pPr algn="just"/>
            <a:endParaRPr lang="en-US" sz="2600" dirty="0">
              <a:latin typeface="Gill Sans MT" panose="020B0502020104020203" pitchFamily="34" charset="0"/>
            </a:endParaRPr>
          </a:p>
          <a:p>
            <a:pPr algn="just"/>
            <a:r>
              <a:rPr lang="en-US" sz="3200" dirty="0" smtClean="0">
                <a:latin typeface="Gill Sans MT" panose="020B0502020104020203" pitchFamily="34" charset="0"/>
              </a:rPr>
              <a:t>For linear model, OLS method is not giving consistent estimators</a:t>
            </a:r>
          </a:p>
          <a:p>
            <a:pPr marL="987425" lvl="2" indent="-301625" algn="just">
              <a:buFont typeface="Wingdings" panose="05000000000000000000" pitchFamily="2" charset="2"/>
              <a:buChar char="ü"/>
            </a:pPr>
            <a:r>
              <a:rPr lang="en-US" sz="2400" dirty="0" smtClean="0">
                <a:latin typeface="Gill Sans MT" panose="020B0502020104020203" pitchFamily="34" charset="0"/>
              </a:rPr>
              <a:t>Presence of missing variables, </a:t>
            </a:r>
            <a:r>
              <a:rPr lang="en-US" sz="2400" dirty="0">
                <a:latin typeface="Gill Sans MT" panose="020B0502020104020203" pitchFamily="34" charset="0"/>
              </a:rPr>
              <a:t>and/or some covariates that are correlated with the error term </a:t>
            </a:r>
            <a:r>
              <a:rPr lang="en-US" sz="2400" dirty="0">
                <a:solidFill>
                  <a:srgbClr val="0070C0"/>
                </a:solidFill>
                <a:latin typeface="Gill Sans MT" panose="020B0502020104020203" pitchFamily="34" charset="0"/>
              </a:rPr>
              <a:t>(Wooldridge, 2013)</a:t>
            </a:r>
            <a:r>
              <a:rPr lang="en-US" sz="2400" dirty="0">
                <a:latin typeface="Gill Sans MT" panose="020B0502020104020203" pitchFamily="34" charset="0"/>
              </a:rPr>
              <a:t>.</a:t>
            </a:r>
            <a:r>
              <a:rPr lang="en-US" sz="2400" dirty="0" smtClean="0">
                <a:latin typeface="Gill Sans MT" panose="020B0502020104020203" pitchFamily="34" charset="0"/>
              </a:rPr>
              <a:t>  </a:t>
            </a:r>
          </a:p>
          <a:p>
            <a:pPr marL="685800" lvl="2" indent="0" algn="just">
              <a:buNone/>
            </a:pPr>
            <a:endParaRPr lang="en-US" sz="2400" dirty="0" smtClean="0">
              <a:latin typeface="Gill Sans MT" panose="020B0502020104020203" pitchFamily="34" charset="0"/>
            </a:endParaRPr>
          </a:p>
          <a:p>
            <a:pPr algn="just"/>
            <a:r>
              <a:rPr lang="en-US" sz="2800" dirty="0" smtClean="0">
                <a:latin typeface="Gill Sans MT" panose="020B0502020104020203" pitchFamily="34" charset="0"/>
              </a:rPr>
              <a:t> </a:t>
            </a:r>
            <a:r>
              <a:rPr lang="en-US" sz="3000" dirty="0" smtClean="0">
                <a:latin typeface="Gill Sans MT" panose="020B0502020104020203" pitchFamily="34" charset="0"/>
              </a:rPr>
              <a:t>The </a:t>
            </a:r>
            <a:r>
              <a:rPr lang="en-US" sz="3000" dirty="0">
                <a:latin typeface="Gill Sans MT" panose="020B0502020104020203" pitchFamily="34" charset="0"/>
              </a:rPr>
              <a:t>most common approach to use </a:t>
            </a:r>
            <a:r>
              <a:rPr lang="en-US" sz="3000" dirty="0" smtClean="0">
                <a:latin typeface="Gill Sans MT" panose="020B0502020104020203" pitchFamily="34" charset="0"/>
              </a:rPr>
              <a:t>is the </a:t>
            </a:r>
            <a:r>
              <a:rPr lang="en-US" sz="3000" dirty="0">
                <a:latin typeface="Gill Sans MT" panose="020B0502020104020203" pitchFamily="34" charset="0"/>
              </a:rPr>
              <a:t>instrumental variables (IV) model </a:t>
            </a:r>
            <a:r>
              <a:rPr lang="en-US" sz="2400" dirty="0">
                <a:solidFill>
                  <a:srgbClr val="0070C0"/>
                </a:solidFill>
                <a:latin typeface="Gill Sans MT" panose="020B0502020104020203" pitchFamily="34" charset="0"/>
              </a:rPr>
              <a:t>(Angrist &amp; Pischke, 2009; Fisher, 2010)</a:t>
            </a:r>
            <a:r>
              <a:rPr lang="en-US" sz="2800" dirty="0">
                <a:latin typeface="Gill Sans MT" panose="020B0502020104020203" pitchFamily="34" charset="0"/>
              </a:rPr>
              <a:t>. </a:t>
            </a:r>
            <a:r>
              <a:rPr lang="en-US" sz="2800" dirty="0" smtClean="0">
                <a:latin typeface="Gill Sans MT" panose="020B0502020104020203" pitchFamily="34" charset="0"/>
              </a:rPr>
              <a:t> </a:t>
            </a:r>
          </a:p>
          <a:p>
            <a:pPr marL="900113" indent="-900113" algn="just">
              <a:buNone/>
            </a:pPr>
            <a:r>
              <a:rPr lang="en-US" sz="2800" dirty="0">
                <a:latin typeface="Gill Sans MT" panose="020B0502020104020203" pitchFamily="34" charset="0"/>
              </a:rPr>
              <a:t> </a:t>
            </a:r>
            <a:r>
              <a:rPr lang="en-US" sz="2800" dirty="0" smtClean="0">
                <a:latin typeface="Gill Sans MT" panose="020B0502020104020203" pitchFamily="34" charset="0"/>
              </a:rPr>
              <a:t>         </a:t>
            </a:r>
          </a:p>
          <a:p>
            <a:pPr marL="900113" indent="-900113" algn="just">
              <a:buNone/>
            </a:pPr>
            <a:r>
              <a:rPr lang="en-US" sz="2800" dirty="0" smtClean="0">
                <a:latin typeface="Gill Sans MT" panose="020B0502020104020203" pitchFamily="34" charset="0"/>
              </a:rPr>
              <a:t>          </a:t>
            </a:r>
            <a:r>
              <a:rPr lang="en-US" sz="3000" dirty="0" smtClean="0">
                <a:latin typeface="Gill Sans MT" panose="020B0502020104020203" pitchFamily="34" charset="0"/>
              </a:rPr>
              <a:t>The 2-SLS method used as it is the most used estimator of </a:t>
            </a:r>
            <a:r>
              <a:rPr lang="en-US" sz="3000" u="sng" dirty="0" smtClean="0">
                <a:latin typeface="Gill Sans MT" panose="020B0502020104020203" pitchFamily="34" charset="0"/>
              </a:rPr>
              <a:t>IV regression</a:t>
            </a:r>
            <a:r>
              <a:rPr lang="en-US" sz="3000" dirty="0" smtClean="0">
                <a:latin typeface="Gill Sans MT" panose="020B0502020104020203" pitchFamily="34" charset="0"/>
              </a:rPr>
              <a:t> model, and allows addressing the </a:t>
            </a:r>
            <a:r>
              <a:rPr lang="en-US" sz="3000" u="sng" dirty="0" err="1" smtClean="0">
                <a:latin typeface="Gill Sans MT" panose="020B0502020104020203" pitchFamily="34" charset="0"/>
              </a:rPr>
              <a:t>Endogeneity</a:t>
            </a:r>
            <a:r>
              <a:rPr lang="en-US" sz="3000" dirty="0" smtClean="0">
                <a:latin typeface="Gill Sans MT" panose="020B0502020104020203" pitchFamily="34" charset="0"/>
              </a:rPr>
              <a:t> concern and </a:t>
            </a:r>
            <a:r>
              <a:rPr lang="en-US" sz="3000" u="sng" dirty="0" smtClean="0">
                <a:latin typeface="Gill Sans MT" panose="020B0502020104020203" pitchFamily="34" charset="0"/>
              </a:rPr>
              <a:t>Simultaneity bias</a:t>
            </a:r>
            <a:r>
              <a:rPr lang="en-US" sz="2600" dirty="0" smtClean="0">
                <a:latin typeface="Gill Sans MT" panose="020B0502020104020203" pitchFamily="34" charset="0"/>
              </a:rPr>
              <a:t>.</a:t>
            </a:r>
          </a:p>
          <a:p>
            <a:pPr marL="0" indent="0" algn="just">
              <a:buNone/>
            </a:pPr>
            <a:endParaRPr lang="en-US" sz="3000" dirty="0" smtClean="0">
              <a:latin typeface="Gill Sans MT" panose="020B0502020104020203" pitchFamily="34" charset="0"/>
            </a:endParaRPr>
          </a:p>
        </p:txBody>
      </p:sp>
      <p:pic>
        <p:nvPicPr>
          <p:cNvPr id="32" name="Picture 31" descr="Doigt d'un pointage de main à droite direction Icon gratuit"/>
          <p:cNvPicPr>
            <a:picLocks noChangeAspect="1" noChangeArrowheads="1"/>
          </p:cNvPicPr>
          <p:nvPr/>
        </p:nvPicPr>
        <p:blipFill>
          <a:blip r:embed="rId3" cstate="print"/>
          <a:srcRect/>
          <a:stretch>
            <a:fillRect/>
          </a:stretch>
        </p:blipFill>
        <p:spPr bwMode="auto">
          <a:xfrm>
            <a:off x="228600" y="5194710"/>
            <a:ext cx="936104" cy="635820"/>
          </a:xfrm>
          <a:prstGeom prst="rect">
            <a:avLst/>
          </a:prstGeom>
          <a:noFill/>
        </p:spPr>
      </p:pic>
      <p:sp>
        <p:nvSpPr>
          <p:cNvPr id="33" name="Title 3"/>
          <p:cNvSpPr>
            <a:spLocks noGrp="1"/>
          </p:cNvSpPr>
          <p:nvPr>
            <p:ph type="title"/>
          </p:nvPr>
        </p:nvSpPr>
        <p:spPr>
          <a:xfrm>
            <a:off x="22122" y="1"/>
            <a:ext cx="8740877" cy="914399"/>
          </a:xfrm>
        </p:spPr>
        <p:txBody>
          <a:bodyPr>
            <a:normAutofit/>
          </a:bodyPr>
          <a:lstStyle/>
          <a:p>
            <a:r>
              <a:rPr lang="fr-BE" sz="3200" b="1" dirty="0" smtClean="0">
                <a:solidFill>
                  <a:srgbClr val="00B050"/>
                </a:solidFill>
                <a:latin typeface="Gill Sans MT" panose="020B0502020104020203" pitchFamily="34" charset="0"/>
              </a:rPr>
              <a:t>     (2) Model Estimation and Data </a:t>
            </a:r>
            <a:r>
              <a:rPr lang="fr-BE" sz="3200" b="1" dirty="0" err="1" smtClean="0">
                <a:solidFill>
                  <a:srgbClr val="00B050"/>
                </a:solidFill>
                <a:latin typeface="Gill Sans MT" panose="020B0502020104020203" pitchFamily="34" charset="0"/>
              </a:rPr>
              <a:t>Analysis</a:t>
            </a:r>
            <a:endParaRPr lang="en-US" sz="2400" dirty="0"/>
          </a:p>
        </p:txBody>
      </p:sp>
      <p:sp>
        <p:nvSpPr>
          <p:cNvPr id="2" name="Slide Number Placeholder 1"/>
          <p:cNvSpPr>
            <a:spLocks noGrp="1"/>
          </p:cNvSpPr>
          <p:nvPr>
            <p:ph type="sldNum" sz="quarter" idx="12"/>
          </p:nvPr>
        </p:nvSpPr>
        <p:spPr/>
        <p:txBody>
          <a:bodyPr/>
          <a:lstStyle/>
          <a:p>
            <a:pPr>
              <a:defRPr/>
            </a:pPr>
            <a:fld id="{17AF414B-3B53-4094-BB73-9050EA5D9E76}" type="slidenum">
              <a:rPr lang="en-US" altLang="sv-SE" smtClean="0"/>
              <a:pPr>
                <a:defRPr/>
              </a:pPr>
              <a:t>7</a:t>
            </a:fld>
            <a:endParaRPr lang="en-US" altLang="sv-SE"/>
          </a:p>
        </p:txBody>
      </p:sp>
    </p:spTree>
    <p:extLst>
      <p:ext uri="{BB962C8B-B14F-4D97-AF65-F5344CB8AC3E}">
        <p14:creationId xmlns:p14="http://schemas.microsoft.com/office/powerpoint/2010/main" val="1533079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1"/>
          <p:cNvSpPr txBox="1">
            <a:spLocks/>
          </p:cNvSpPr>
          <p:nvPr/>
        </p:nvSpPr>
        <p:spPr>
          <a:xfrm>
            <a:off x="0" y="1"/>
            <a:ext cx="9144000" cy="838199"/>
          </a:xfrm>
          <a:prstGeom prst="rect">
            <a:avLst/>
          </a:prstGeom>
          <a:ln>
            <a:solidFill>
              <a:schemeClr val="accent6"/>
            </a:solidFill>
          </a:ln>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fontAlgn="auto">
              <a:spcAft>
                <a:spcPts val="0"/>
              </a:spcAft>
            </a:pPr>
            <a:r>
              <a:rPr lang="fr-BE" sz="4000" b="1" dirty="0" smtClean="0">
                <a:solidFill>
                  <a:srgbClr val="0070C0"/>
                </a:solidFill>
                <a:latin typeface="Gill Sans MT" panose="020B0502020104020203" pitchFamily="34" charset="0"/>
              </a:rPr>
              <a:t>     3. Results and Discussions</a:t>
            </a:r>
            <a:endParaRPr lang="en-US" sz="4000" b="1" dirty="0" smtClean="0">
              <a:solidFill>
                <a:srgbClr val="0070C0"/>
              </a:solidFill>
              <a:latin typeface="Gill Sans MT" panose="020B0502020104020203" pitchFamily="34" charset="0"/>
            </a:endParaRPr>
          </a:p>
        </p:txBody>
      </p:sp>
      <p:sp>
        <p:nvSpPr>
          <p:cNvPr id="29" name="Content Placeholder 28"/>
          <p:cNvSpPr>
            <a:spLocks noGrp="1"/>
          </p:cNvSpPr>
          <p:nvPr>
            <p:ph idx="1"/>
          </p:nvPr>
        </p:nvSpPr>
        <p:spPr>
          <a:xfrm>
            <a:off x="304800" y="1143000"/>
            <a:ext cx="8686800" cy="5486400"/>
          </a:xfrm>
        </p:spPr>
        <p:txBody>
          <a:bodyPr>
            <a:normAutofit/>
          </a:bodyPr>
          <a:lstStyle/>
          <a:p>
            <a:pPr marL="514350" indent="-514350">
              <a:buAutoNum type="arabicPeriod"/>
            </a:pPr>
            <a:r>
              <a:rPr lang="en-US" sz="3000" b="1" dirty="0" smtClean="0">
                <a:latin typeface="Gill Sans MT" panose="020B0502020104020203" pitchFamily="34" charset="0"/>
                <a:ea typeface="Calibri" panose="020F0502020204030204" pitchFamily="34" charset="0"/>
                <a:cs typeface="Times New Roman" panose="02020603050405020304" pitchFamily="18" charset="0"/>
              </a:rPr>
              <a:t>Pairwise correlations of the continuous variables</a:t>
            </a:r>
          </a:p>
          <a:p>
            <a:pPr marL="0" indent="0">
              <a:buNone/>
            </a:pPr>
            <a:endParaRPr lang="fr-BE" sz="2800" b="1" dirty="0" smtClean="0">
              <a:effectLst/>
              <a:latin typeface="Gill Sans MT" panose="020B0502020104020203" pitchFamily="34"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pPr>
              <a:defRPr/>
            </a:pPr>
            <a:fld id="{17AF414B-3B53-4094-BB73-9050EA5D9E76}" type="slidenum">
              <a:rPr lang="en-US" altLang="sv-SE" smtClean="0"/>
              <a:pPr>
                <a:defRPr/>
              </a:pPr>
              <a:t>8</a:t>
            </a:fld>
            <a:endParaRPr lang="en-US" altLang="sv-SE"/>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057400"/>
            <a:ext cx="82296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5392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228600"/>
            <a:ext cx="8532949" cy="1066800"/>
          </a:xfrm>
        </p:spPr>
        <p:txBody>
          <a:bodyPr>
            <a:normAutofit/>
          </a:bodyPr>
          <a:lstStyle/>
          <a:p>
            <a:pPr marL="0" indent="0" algn="just">
              <a:buNone/>
            </a:pPr>
            <a:r>
              <a:rPr lang="en-GB" sz="2800" b="1" dirty="0" smtClean="0">
                <a:latin typeface="Gill Sans MT" panose="020B0502020104020203" pitchFamily="34" charset="0"/>
                <a:ea typeface="Times New Roman" panose="02020603050405020304" pitchFamily="18" charset="0"/>
                <a:cs typeface="Times New Roman" panose="02020603050405020304" pitchFamily="18" charset="0"/>
              </a:rPr>
              <a:t>2. Linear </a:t>
            </a:r>
            <a:r>
              <a:rPr lang="en-GB" sz="2800" b="1" dirty="0">
                <a:latin typeface="Gill Sans MT" panose="020B0502020104020203" pitchFamily="34" charset="0"/>
                <a:ea typeface="Times New Roman" panose="02020603050405020304" pitchFamily="18" charset="0"/>
                <a:cs typeface="Times New Roman" panose="02020603050405020304" pitchFamily="18" charset="0"/>
              </a:rPr>
              <a:t>regression estimates of food consumption and crop production</a:t>
            </a:r>
            <a:endParaRPr lang="en-US" sz="2800" b="1" dirty="0">
              <a:latin typeface="Gill Sans MT" panose="020B0502020104020203" pitchFamily="34" charset="0"/>
              <a:ea typeface="Times New Roman" panose="02020603050405020304" pitchFamily="18" charset="0"/>
              <a:cs typeface="Times New Roman" panose="02020603050405020304" pitchFamily="18" charset="0"/>
            </a:endParaRPr>
          </a:p>
          <a:p>
            <a:pPr marL="0" indent="0" algn="just">
              <a:buNone/>
            </a:pPr>
            <a:endParaRPr lang="fr-BE" sz="2800" b="1" dirty="0">
              <a:latin typeface="Gill Sans MT" panose="020B0502020104020203" pitchFamily="34" charset="0"/>
              <a:ea typeface="Times New Roman" panose="02020603050405020304" pitchFamily="18" charset="0"/>
              <a:cs typeface="Times New Roman" panose="02020603050405020304" pitchFamily="18" charset="0"/>
            </a:endParaRPr>
          </a:p>
          <a:p>
            <a:pPr marL="514350" indent="-514350" algn="just">
              <a:buAutoNum type="arabicPeriod" startAt="4"/>
            </a:pPr>
            <a:endParaRPr lang="fr-BE" sz="2800" b="1" dirty="0" smtClean="0">
              <a:latin typeface="Gill Sans MT" panose="020B0502020104020203" pitchFamily="34" charset="0"/>
              <a:ea typeface="Times New Roman" panose="02020603050405020304" pitchFamily="18" charset="0"/>
              <a:cs typeface="Times New Roman" panose="02020603050405020304" pitchFamily="18" charset="0"/>
            </a:endParaRPr>
          </a:p>
          <a:p>
            <a:pPr marL="514350" indent="-514350" algn="just">
              <a:buAutoNum type="arabicPeriod" startAt="4"/>
            </a:pPr>
            <a:endParaRPr lang="fr-BE" sz="2800" b="1" dirty="0">
              <a:effectLst/>
              <a:latin typeface="Gill Sans MT" panose="020B0502020104020203" pitchFamily="34" charset="0"/>
              <a:ea typeface="Times New Roman" panose="02020603050405020304" pitchFamily="18" charset="0"/>
              <a:cs typeface="Times New Roman" panose="02020603050405020304" pitchFamily="18" charset="0"/>
            </a:endParaRPr>
          </a:p>
          <a:p>
            <a:pPr marL="514350" indent="-514350" algn="just">
              <a:buAutoNum type="arabicPeriod" startAt="4"/>
            </a:pPr>
            <a:endParaRPr lang="fr-BE" sz="2800" b="1" dirty="0" smtClean="0">
              <a:latin typeface="Gill Sans MT" panose="020B0502020104020203" pitchFamily="34" charset="0"/>
              <a:ea typeface="Times New Roman" panose="02020603050405020304" pitchFamily="18" charset="0"/>
              <a:cs typeface="Times New Roman" panose="02020603050405020304" pitchFamily="18" charset="0"/>
            </a:endParaRPr>
          </a:p>
          <a:p>
            <a:pPr marL="514350" indent="-514350" algn="just">
              <a:buAutoNum type="arabicPeriod" startAt="4"/>
            </a:pPr>
            <a:endParaRPr lang="fr-BE" sz="2800" b="1" dirty="0">
              <a:effectLst/>
              <a:latin typeface="Gill Sans MT" panose="020B0502020104020203" pitchFamily="34" charset="0"/>
              <a:ea typeface="Times New Roman" panose="02020603050405020304" pitchFamily="18" charset="0"/>
              <a:cs typeface="Times New Roman" panose="02020603050405020304" pitchFamily="18" charset="0"/>
            </a:endParaRPr>
          </a:p>
          <a:p>
            <a:pPr marL="514350" indent="-514350" algn="just">
              <a:buAutoNum type="arabicPeriod" startAt="4"/>
            </a:pPr>
            <a:endParaRPr lang="fr-BE" sz="2800" b="1" dirty="0" smtClean="0">
              <a:latin typeface="Gill Sans MT" panose="020B0502020104020203" pitchFamily="34" charset="0"/>
              <a:ea typeface="Times New Roman" panose="02020603050405020304" pitchFamily="18" charset="0"/>
              <a:cs typeface="Times New Roman" panose="02020603050405020304" pitchFamily="18" charset="0"/>
            </a:endParaRPr>
          </a:p>
          <a:p>
            <a:pPr marL="514350" indent="-514350" algn="just">
              <a:buAutoNum type="arabicPeriod" startAt="4"/>
            </a:pPr>
            <a:endParaRPr lang="fr-BE" sz="2800" b="1" dirty="0">
              <a:effectLst/>
              <a:latin typeface="Gill Sans MT" panose="020B0502020104020203" pitchFamily="34" charset="0"/>
              <a:ea typeface="Times New Roman" panose="02020603050405020304" pitchFamily="18" charset="0"/>
              <a:cs typeface="Times New Roman" panose="02020603050405020304" pitchFamily="18" charset="0"/>
            </a:endParaRPr>
          </a:p>
          <a:p>
            <a:pPr marL="514350" indent="-514350" algn="just">
              <a:buAutoNum type="arabicPeriod" startAt="4"/>
            </a:pPr>
            <a:endParaRPr lang="fr-BE" sz="2800" b="1" dirty="0" smtClean="0">
              <a:latin typeface="Gill Sans MT" panose="020B0502020104020203" pitchFamily="34" charset="0"/>
              <a:ea typeface="Times New Roman" panose="02020603050405020304" pitchFamily="18" charset="0"/>
              <a:cs typeface="Times New Roman" panose="02020603050405020304" pitchFamily="18" charset="0"/>
            </a:endParaRPr>
          </a:p>
          <a:p>
            <a:pPr marL="514350" indent="-514350" algn="just">
              <a:buAutoNum type="arabicPeriod" startAt="4"/>
            </a:pPr>
            <a:endParaRPr lang="fr-BE" sz="2800" b="1" dirty="0">
              <a:effectLst/>
              <a:latin typeface="Gill Sans MT" panose="020B0502020104020203" pitchFamily="34" charset="0"/>
              <a:ea typeface="Times New Roman" panose="02020603050405020304" pitchFamily="18" charset="0"/>
              <a:cs typeface="Times New Roman" panose="02020603050405020304" pitchFamily="18" charset="0"/>
            </a:endParaRPr>
          </a:p>
          <a:p>
            <a:pPr marL="514350" indent="-514350" algn="just">
              <a:buAutoNum type="arabicPeriod" startAt="4"/>
            </a:pPr>
            <a:endParaRPr lang="fr-BE" sz="2800" b="1" dirty="0" smtClean="0">
              <a:latin typeface="Gill Sans MT" panose="020B0502020104020203" pitchFamily="34" charset="0"/>
              <a:ea typeface="Times New Roman" panose="02020603050405020304" pitchFamily="18" charset="0"/>
              <a:cs typeface="Times New Roman" panose="02020603050405020304" pitchFamily="18" charset="0"/>
            </a:endParaRPr>
          </a:p>
          <a:p>
            <a:pPr marL="514350" indent="-514350" algn="just">
              <a:buAutoNum type="arabicPeriod" startAt="4"/>
            </a:pPr>
            <a:endParaRPr lang="fr-BE" sz="2800" b="1" dirty="0">
              <a:effectLst/>
              <a:latin typeface="Gill Sans MT" panose="020B0502020104020203" pitchFamily="34" charset="0"/>
              <a:ea typeface="Times New Roman" panose="02020603050405020304" pitchFamily="18" charset="0"/>
              <a:cs typeface="Times New Roman" panose="02020603050405020304" pitchFamily="18" charset="0"/>
            </a:endParaRPr>
          </a:p>
          <a:p>
            <a:pPr marL="0" indent="0" algn="just">
              <a:buNone/>
            </a:pPr>
            <a:endParaRPr lang="en-US" sz="2800" b="1" dirty="0" smtClean="0">
              <a:effectLst/>
              <a:latin typeface="Gill Sans MT" panose="020B0502020104020203" pitchFamily="34" charset="0"/>
              <a:ea typeface="Times New Roman" panose="02020603050405020304" pitchFamily="18" charset="0"/>
              <a:cs typeface="Times New Roman" panose="02020603050405020304" pitchFamily="18" charset="0"/>
            </a:endParaRPr>
          </a:p>
          <a:p>
            <a:pPr marL="0" indent="0" algn="just">
              <a:buNone/>
            </a:pPr>
            <a:endParaRPr lang="en-US" dirty="0"/>
          </a:p>
        </p:txBody>
      </p:sp>
      <p:sp>
        <p:nvSpPr>
          <p:cNvPr id="2" name="Slide Number Placeholder 1"/>
          <p:cNvSpPr>
            <a:spLocks noGrp="1"/>
          </p:cNvSpPr>
          <p:nvPr>
            <p:ph type="sldNum" sz="quarter" idx="12"/>
          </p:nvPr>
        </p:nvSpPr>
        <p:spPr/>
        <p:txBody>
          <a:bodyPr/>
          <a:lstStyle/>
          <a:p>
            <a:pPr>
              <a:defRPr/>
            </a:pPr>
            <a:fld id="{17AF414B-3B53-4094-BB73-9050EA5D9E76}" type="slidenum">
              <a:rPr lang="en-US" altLang="sv-SE" smtClean="0"/>
              <a:pPr>
                <a:defRPr/>
              </a:pPr>
              <a:t>9</a:t>
            </a:fld>
            <a:endParaRPr lang="en-US" altLang="sv-SE"/>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066800"/>
            <a:ext cx="8458199"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6908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2636</TotalTime>
  <Words>901</Words>
  <Application>Microsoft Office PowerPoint</Application>
  <PresentationFormat>On-screen Show (4:3)</PresentationFormat>
  <Paragraphs>102</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     Outline of the presentation</vt:lpstr>
      <vt:lpstr>PowerPoint Presentation</vt:lpstr>
      <vt:lpstr>PowerPoint Presentation</vt:lpstr>
      <vt:lpstr>PowerPoint Presentation</vt:lpstr>
      <vt:lpstr>     (2) Model formulation and Estimation  </vt:lpstr>
      <vt:lpstr>     (2) Model Estimation and Data Analysis</vt:lpstr>
      <vt:lpstr>PowerPoint Presentation</vt:lpstr>
      <vt:lpstr>PowerPoint Presentation</vt:lpstr>
      <vt:lpstr>PowerPoint Presentation</vt:lpstr>
      <vt:lpstr>PowerPoint Presentation</vt:lpstr>
      <vt:lpstr>Thank you  for  your kind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3</dc:title>
  <dc:creator>Roger Muremyi</dc:creator>
  <cp:lastModifiedBy>user</cp:lastModifiedBy>
  <cp:revision>351</cp:revision>
  <dcterms:created xsi:type="dcterms:W3CDTF">2018-10-15T15:58:32Z</dcterms:created>
  <dcterms:modified xsi:type="dcterms:W3CDTF">2019-09-23T07:08:04Z</dcterms:modified>
</cp:coreProperties>
</file>