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7" r:id="rId2"/>
    <p:sldId id="351" r:id="rId3"/>
    <p:sldId id="271" r:id="rId4"/>
    <p:sldId id="264" r:id="rId5"/>
    <p:sldId id="381" r:id="rId6"/>
    <p:sldId id="337" r:id="rId7"/>
    <p:sldId id="345" r:id="rId8"/>
    <p:sldId id="382" r:id="rId9"/>
    <p:sldId id="344" r:id="rId10"/>
    <p:sldId id="346" r:id="rId11"/>
    <p:sldId id="389" r:id="rId12"/>
    <p:sldId id="348" r:id="rId13"/>
    <p:sldId id="349" r:id="rId14"/>
    <p:sldId id="376" r:id="rId15"/>
    <p:sldId id="350" r:id="rId16"/>
    <p:sldId id="383" r:id="rId17"/>
    <p:sldId id="384" r:id="rId18"/>
    <p:sldId id="385" r:id="rId19"/>
    <p:sldId id="386" r:id="rId20"/>
    <p:sldId id="387" r:id="rId21"/>
    <p:sldId id="388" r:id="rId22"/>
    <p:sldId id="397" r:id="rId23"/>
    <p:sldId id="352" r:id="rId24"/>
    <p:sldId id="259" r:id="rId25"/>
    <p:sldId id="338" r:id="rId26"/>
    <p:sldId id="268" r:id="rId27"/>
    <p:sldId id="353" r:id="rId28"/>
    <p:sldId id="340" r:id="rId29"/>
    <p:sldId id="373" r:id="rId30"/>
    <p:sldId id="266" r:id="rId31"/>
    <p:sldId id="341" r:id="rId32"/>
    <p:sldId id="354" r:id="rId33"/>
    <p:sldId id="356" r:id="rId34"/>
    <p:sldId id="357" r:id="rId35"/>
    <p:sldId id="360" r:id="rId36"/>
    <p:sldId id="361" r:id="rId37"/>
    <p:sldId id="358" r:id="rId38"/>
    <p:sldId id="362" r:id="rId39"/>
    <p:sldId id="355" r:id="rId40"/>
    <p:sldId id="395" r:id="rId41"/>
    <p:sldId id="270" r:id="rId42"/>
    <p:sldId id="272" r:id="rId43"/>
    <p:sldId id="273" r:id="rId44"/>
    <p:sldId id="274" r:id="rId45"/>
    <p:sldId id="275" r:id="rId46"/>
    <p:sldId id="276" r:id="rId47"/>
    <p:sldId id="278" r:id="rId48"/>
    <p:sldId id="279" r:id="rId49"/>
    <p:sldId id="280" r:id="rId50"/>
    <p:sldId id="281" r:id="rId51"/>
    <p:sldId id="282" r:id="rId52"/>
    <p:sldId id="283" r:id="rId53"/>
    <p:sldId id="284" r:id="rId54"/>
    <p:sldId id="285" r:id="rId55"/>
    <p:sldId id="286" r:id="rId56"/>
    <p:sldId id="290" r:id="rId57"/>
    <p:sldId id="287" r:id="rId58"/>
    <p:sldId id="288" r:id="rId59"/>
    <p:sldId id="289" r:id="rId60"/>
    <p:sldId id="291" r:id="rId61"/>
    <p:sldId id="292" r:id="rId62"/>
    <p:sldId id="293" r:id="rId63"/>
    <p:sldId id="294" r:id="rId64"/>
    <p:sldId id="295" r:id="rId65"/>
    <p:sldId id="306" r:id="rId66"/>
    <p:sldId id="307" r:id="rId67"/>
    <p:sldId id="393" r:id="rId68"/>
    <p:sldId id="390" r:id="rId69"/>
    <p:sldId id="391" r:id="rId70"/>
    <p:sldId id="392" r:id="rId71"/>
    <p:sldId id="309" r:id="rId72"/>
    <p:sldId id="313" r:id="rId73"/>
    <p:sldId id="314" r:id="rId74"/>
    <p:sldId id="315" r:id="rId75"/>
    <p:sldId id="371" r:id="rId76"/>
    <p:sldId id="372" r:id="rId77"/>
    <p:sldId id="316" r:id="rId78"/>
    <p:sldId id="396" r:id="rId79"/>
    <p:sldId id="367" r:id="rId80"/>
    <p:sldId id="319" r:id="rId81"/>
    <p:sldId id="320" r:id="rId82"/>
    <p:sldId id="323" r:id="rId83"/>
    <p:sldId id="324" r:id="rId84"/>
    <p:sldId id="326" r:id="rId85"/>
    <p:sldId id="328" r:id="rId86"/>
    <p:sldId id="329" r:id="rId87"/>
    <p:sldId id="334" r:id="rId88"/>
    <p:sldId id="394" r:id="rId89"/>
  </p:sldIdLst>
  <p:sldSz cx="12192000" cy="6858000"/>
  <p:notesSz cx="6858000" cy="9144000"/>
  <p:custDataLst>
    <p:tags r:id="rId9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990000"/>
    <a:srgbClr val="990033"/>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7" autoAdjust="0"/>
  </p:normalViewPr>
  <p:slideViewPr>
    <p:cSldViewPr snapToGrid="0">
      <p:cViewPr varScale="1">
        <p:scale>
          <a:sx n="113" d="100"/>
          <a:sy n="113" d="100"/>
        </p:scale>
        <p:origin x="210" y="102"/>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CUSUM%20Automatique%20Ch%20Brau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Evolution au cours du temps de la fertilité</a:t>
            </a:r>
          </a:p>
        </c:rich>
      </c:tx>
      <c:layout/>
      <c:overlay val="0"/>
    </c:title>
    <c:autoTitleDeleted val="0"/>
    <c:plotArea>
      <c:layout>
        <c:manualLayout>
          <c:layoutTarget val="inner"/>
          <c:xMode val="edge"/>
          <c:yMode val="edge"/>
          <c:x val="9.7708714222728893E-2"/>
          <c:y val="0.10479281756850699"/>
          <c:w val="0.88975063357448581"/>
          <c:h val="0.77525800366824382"/>
        </c:manualLayout>
      </c:layout>
      <c:lineChart>
        <c:grouping val="standard"/>
        <c:varyColors val="0"/>
        <c:ser>
          <c:idx val="0"/>
          <c:order val="0"/>
          <c:tx>
            <c:strRef>
              <c:f>Feuil1!$F$1</c:f>
              <c:strCache>
                <c:ptCount val="1"/>
                <c:pt idx="0">
                  <c:v>RC</c:v>
                </c:pt>
              </c:strCache>
            </c:strRef>
          </c:tx>
          <c:spPr>
            <a:ln w="28575">
              <a:headEnd type="none" w="med" len="med"/>
              <a:tailEnd type="none" w="med" len="med"/>
            </a:ln>
          </c:spPr>
          <c:marker>
            <c:spPr>
              <a:solidFill>
                <a:schemeClr val="tx2">
                  <a:lumMod val="75000"/>
                </a:schemeClr>
              </a:solidFill>
              <a:ln w="28575">
                <a:headEnd type="none" w="med" len="med"/>
                <a:tailEnd type="none" w="med" len="med"/>
              </a:ln>
            </c:spPr>
          </c:marker>
          <c:trendline>
            <c:spPr>
              <a:ln w="28575">
                <a:solidFill>
                  <a:srgbClr val="FF0000"/>
                </a:solidFill>
                <a:prstDash val="sysDash"/>
              </a:ln>
            </c:spPr>
            <c:trendlineType val="linear"/>
            <c:dispRSqr val="0"/>
            <c:dispEq val="0"/>
          </c:trendline>
          <c:cat>
            <c:numRef>
              <c:f>Feuil1!$D$2:$D$34</c:f>
              <c:numCache>
                <c:formatCode>m/d/yyyy</c:formatCode>
                <c:ptCount val="33"/>
                <c:pt idx="1">
                  <c:v>41281</c:v>
                </c:pt>
                <c:pt idx="2">
                  <c:v>41282</c:v>
                </c:pt>
                <c:pt idx="3">
                  <c:v>41283</c:v>
                </c:pt>
                <c:pt idx="4">
                  <c:v>41285</c:v>
                </c:pt>
                <c:pt idx="5">
                  <c:v>41286</c:v>
                </c:pt>
                <c:pt idx="6">
                  <c:v>41288</c:v>
                </c:pt>
                <c:pt idx="7">
                  <c:v>41295</c:v>
                </c:pt>
                <c:pt idx="8">
                  <c:v>41297</c:v>
                </c:pt>
                <c:pt idx="9">
                  <c:v>41298</c:v>
                </c:pt>
                <c:pt idx="10">
                  <c:v>41302</c:v>
                </c:pt>
                <c:pt idx="11">
                  <c:v>41303</c:v>
                </c:pt>
                <c:pt idx="12">
                  <c:v>41305</c:v>
                </c:pt>
                <c:pt idx="13">
                  <c:v>41306</c:v>
                </c:pt>
                <c:pt idx="14">
                  <c:v>41306</c:v>
                </c:pt>
                <c:pt idx="15">
                  <c:v>41310</c:v>
                </c:pt>
                <c:pt idx="16">
                  <c:v>41312</c:v>
                </c:pt>
                <c:pt idx="17">
                  <c:v>41313</c:v>
                </c:pt>
                <c:pt idx="18">
                  <c:v>41319</c:v>
                </c:pt>
                <c:pt idx="19">
                  <c:v>41327</c:v>
                </c:pt>
                <c:pt idx="20">
                  <c:v>41327</c:v>
                </c:pt>
                <c:pt idx="21">
                  <c:v>41328</c:v>
                </c:pt>
                <c:pt idx="22">
                  <c:v>41328</c:v>
                </c:pt>
                <c:pt idx="23">
                  <c:v>41328</c:v>
                </c:pt>
                <c:pt idx="24">
                  <c:v>41329</c:v>
                </c:pt>
                <c:pt idx="25">
                  <c:v>41330</c:v>
                </c:pt>
                <c:pt idx="26">
                  <c:v>41334</c:v>
                </c:pt>
                <c:pt idx="27">
                  <c:v>41334</c:v>
                </c:pt>
                <c:pt idx="28">
                  <c:v>41336</c:v>
                </c:pt>
                <c:pt idx="29">
                  <c:v>41336</c:v>
                </c:pt>
                <c:pt idx="30">
                  <c:v>41336</c:v>
                </c:pt>
                <c:pt idx="31">
                  <c:v>41336</c:v>
                </c:pt>
                <c:pt idx="32">
                  <c:v>41337</c:v>
                </c:pt>
              </c:numCache>
            </c:numRef>
          </c:cat>
          <c:val>
            <c:numRef>
              <c:f>Feuil1!$F$2:$F$34</c:f>
              <c:numCache>
                <c:formatCode>General</c:formatCode>
                <c:ptCount val="33"/>
                <c:pt idx="0">
                  <c:v>50</c:v>
                </c:pt>
                <c:pt idx="1">
                  <c:v>51</c:v>
                </c:pt>
                <c:pt idx="2">
                  <c:v>52</c:v>
                </c:pt>
                <c:pt idx="3">
                  <c:v>53</c:v>
                </c:pt>
                <c:pt idx="4">
                  <c:v>54</c:v>
                </c:pt>
                <c:pt idx="5">
                  <c:v>53</c:v>
                </c:pt>
                <c:pt idx="6">
                  <c:v>54</c:v>
                </c:pt>
                <c:pt idx="7">
                  <c:v>55</c:v>
                </c:pt>
                <c:pt idx="8">
                  <c:v>56</c:v>
                </c:pt>
                <c:pt idx="9">
                  <c:v>57</c:v>
                </c:pt>
                <c:pt idx="10">
                  <c:v>58</c:v>
                </c:pt>
                <c:pt idx="11">
                  <c:v>57</c:v>
                </c:pt>
                <c:pt idx="12">
                  <c:v>56</c:v>
                </c:pt>
                <c:pt idx="13">
                  <c:v>55</c:v>
                </c:pt>
                <c:pt idx="14">
                  <c:v>56</c:v>
                </c:pt>
                <c:pt idx="15">
                  <c:v>57</c:v>
                </c:pt>
                <c:pt idx="16">
                  <c:v>56</c:v>
                </c:pt>
                <c:pt idx="17">
                  <c:v>55</c:v>
                </c:pt>
                <c:pt idx="18">
                  <c:v>56</c:v>
                </c:pt>
                <c:pt idx="19">
                  <c:v>57</c:v>
                </c:pt>
                <c:pt idx="20">
                  <c:v>56</c:v>
                </c:pt>
                <c:pt idx="21">
                  <c:v>57</c:v>
                </c:pt>
                <c:pt idx="22">
                  <c:v>58</c:v>
                </c:pt>
                <c:pt idx="23">
                  <c:v>57</c:v>
                </c:pt>
                <c:pt idx="24">
                  <c:v>58</c:v>
                </c:pt>
                <c:pt idx="25">
                  <c:v>57</c:v>
                </c:pt>
                <c:pt idx="26">
                  <c:v>56</c:v>
                </c:pt>
                <c:pt idx="27">
                  <c:v>55</c:v>
                </c:pt>
                <c:pt idx="28">
                  <c:v>54</c:v>
                </c:pt>
                <c:pt idx="29">
                  <c:v>53</c:v>
                </c:pt>
                <c:pt idx="30">
                  <c:v>52</c:v>
                </c:pt>
                <c:pt idx="31">
                  <c:v>51</c:v>
                </c:pt>
                <c:pt idx="32">
                  <c:v>50</c:v>
                </c:pt>
              </c:numCache>
            </c:numRef>
          </c:val>
          <c:smooth val="0"/>
        </c:ser>
        <c:dLbls>
          <c:showLegendKey val="0"/>
          <c:showVal val="0"/>
          <c:showCatName val="0"/>
          <c:showSerName val="0"/>
          <c:showPercent val="0"/>
          <c:showBubbleSize val="0"/>
        </c:dLbls>
        <c:hiLowLines/>
        <c:upDownBars>
          <c:gapWidth val="150"/>
          <c:upBars/>
          <c:downBars/>
        </c:upDownBars>
        <c:marker val="1"/>
        <c:smooth val="0"/>
        <c:axId val="-955697456"/>
        <c:axId val="-955695280"/>
      </c:lineChart>
      <c:catAx>
        <c:axId val="-955697456"/>
        <c:scaling>
          <c:orientation val="minMax"/>
        </c:scaling>
        <c:delete val="0"/>
        <c:axPos val="b"/>
        <c:numFmt formatCode="mm/yy;@" sourceLinked="0"/>
        <c:majorTickMark val="none"/>
        <c:minorTickMark val="none"/>
        <c:tickLblPos val="nextTo"/>
        <c:crossAx val="-955695280"/>
        <c:crosses val="autoZero"/>
        <c:auto val="0"/>
        <c:lblAlgn val="ctr"/>
        <c:lblOffset val="100"/>
        <c:noMultiLvlLbl val="0"/>
      </c:catAx>
      <c:valAx>
        <c:axId val="-955695280"/>
        <c:scaling>
          <c:orientation val="minMax"/>
        </c:scaling>
        <c:delete val="0"/>
        <c:axPos val="l"/>
        <c:majorGridlines/>
        <c:title>
          <c:tx>
            <c:rich>
              <a:bodyPr/>
              <a:lstStyle/>
              <a:p>
                <a:pPr>
                  <a:defRPr sz="2000"/>
                </a:pPr>
                <a:r>
                  <a:rPr lang="en-US" sz="2000"/>
                  <a:t>%</a:t>
                </a:r>
              </a:p>
            </c:rich>
          </c:tx>
          <c:layout/>
          <c:overlay val="0"/>
        </c:title>
        <c:numFmt formatCode="General" sourceLinked="1"/>
        <c:majorTickMark val="none"/>
        <c:minorTickMark val="none"/>
        <c:tickLblPos val="nextTo"/>
        <c:crossAx val="-955697456"/>
        <c:crosses val="autoZero"/>
        <c:crossBetween val="between"/>
      </c:valAx>
      <c:dTable>
        <c:showHorzBorder val="1"/>
        <c:showVertBorder val="1"/>
        <c:showOutline val="1"/>
        <c:showKeys val="1"/>
      </c:dTable>
    </c:plotArea>
    <c:plotVisOnly val="1"/>
    <c:dispBlanksAs val="zero"/>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0.45785</cdr:x>
      <cdr:y>0.50065</cdr:y>
    </cdr:from>
    <cdr:to>
      <cdr:x>0.71478</cdr:x>
      <cdr:y>0.57307</cdr:y>
    </cdr:to>
    <cdr:sp macro="" textlink="">
      <cdr:nvSpPr>
        <cdr:cNvPr id="3" name="ZoneTexte 3"/>
        <cdr:cNvSpPr txBox="1"/>
      </cdr:nvSpPr>
      <cdr:spPr>
        <a:xfrm xmlns:a="http://schemas.openxmlformats.org/drawingml/2006/main">
          <a:off x="3709343" y="2553021"/>
          <a:ext cx="2081595" cy="369332"/>
        </a:xfrm>
        <a:prstGeom xmlns:a="http://schemas.openxmlformats.org/drawingml/2006/main" prst="rect">
          <a:avLst/>
        </a:prstGeom>
        <a:solidFill xmlns:a="http://schemas.openxmlformats.org/drawingml/2006/main">
          <a:srgbClr val="FF0000"/>
        </a:solidFill>
        <a:ln xmlns:a="http://schemas.openxmlformats.org/drawingml/2006/main">
          <a:solidFill>
            <a:schemeClr val="tx1"/>
          </a:solidFill>
        </a:l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BE" sz="1800" dirty="0" smtClean="0">
              <a:solidFill>
                <a:schemeClr val="bg1"/>
              </a:solidFill>
            </a:rPr>
            <a:t>Droite de régression</a:t>
          </a:r>
          <a:endParaRPr lang="fr-BE" sz="1800" dirty="0">
            <a:solidFill>
              <a:schemeClr val="bg1"/>
            </a:solidFill>
          </a:endParaRPr>
        </a:p>
      </cdr:txBody>
    </cdr:sp>
  </cdr:relSizeAnchor>
  <cdr:relSizeAnchor xmlns:cdr="http://schemas.openxmlformats.org/drawingml/2006/chartDrawing">
    <cdr:from>
      <cdr:x>0.62754</cdr:x>
      <cdr:y>0.3824</cdr:y>
    </cdr:from>
    <cdr:to>
      <cdr:x>0.62876</cdr:x>
      <cdr:y>0.50129</cdr:y>
    </cdr:to>
    <cdr:cxnSp macro="">
      <cdr:nvCxnSpPr>
        <cdr:cNvPr id="5" name="Connecteur droit avec flèche 4"/>
        <cdr:cNvCxnSpPr/>
      </cdr:nvCxnSpPr>
      <cdr:spPr>
        <a:xfrm xmlns:a="http://schemas.openxmlformats.org/drawingml/2006/main" flipH="1" flipV="1">
          <a:off x="5084073" y="1950018"/>
          <a:ext cx="9939" cy="606286"/>
        </a:xfrm>
        <a:prstGeom xmlns:a="http://schemas.openxmlformats.org/drawingml/2006/main" prst="straightConnector1">
          <a:avLst/>
        </a:prstGeom>
        <a:ln xmlns:a="http://schemas.openxmlformats.org/drawingml/2006/main" w="28575">
          <a:solidFill>
            <a:srgbClr val="FF0000"/>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0.11356</cdr:x>
      <cdr:y>0.7692</cdr:y>
    </cdr:from>
    <cdr:to>
      <cdr:x>0.23741</cdr:x>
      <cdr:y>0.86577</cdr:y>
    </cdr:to>
    <cdr:sp macro="" textlink="">
      <cdr:nvSpPr>
        <cdr:cNvPr id="8" name="Flèche droite 7"/>
        <cdr:cNvSpPr/>
      </cdr:nvSpPr>
      <cdr:spPr>
        <a:xfrm xmlns:a="http://schemas.openxmlformats.org/drawingml/2006/main">
          <a:off x="920023" y="3922495"/>
          <a:ext cx="1003408" cy="492426"/>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BE" sz="1800" b="1" dirty="0" smtClean="0">
              <a:solidFill>
                <a:schemeClr val="tx1"/>
              </a:solidFill>
            </a:rPr>
            <a:t>Mois</a:t>
          </a:r>
          <a:endParaRPr lang="fr-BE" sz="18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3536B-5933-46D2-AA85-08441C2780E4}" type="datetimeFigureOut">
              <a:rPr lang="fr-BE" smtClean="0"/>
              <a:t>26-09-16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D3505-0491-4F8A-B7BA-86079B1F6F17}" type="slidenum">
              <a:rPr lang="fr-BE" smtClean="0"/>
              <a:t>‹N°›</a:t>
            </a:fld>
            <a:endParaRPr lang="fr-BE"/>
          </a:p>
        </p:txBody>
      </p:sp>
    </p:spTree>
    <p:extLst>
      <p:ext uri="{BB962C8B-B14F-4D97-AF65-F5344CB8AC3E}">
        <p14:creationId xmlns:p14="http://schemas.microsoft.com/office/powerpoint/2010/main" val="183388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BE" altLang="fr-FR" b="1" dirty="0" smtClean="0"/>
              <a:t>Intervalle</a:t>
            </a:r>
            <a:r>
              <a:rPr lang="fr-BE" altLang="fr-FR" b="1" baseline="0" dirty="0" smtClean="0"/>
              <a:t> </a:t>
            </a:r>
            <a:r>
              <a:rPr lang="fr-BE" altLang="fr-FR" b="1" baseline="0" dirty="0" err="1" smtClean="0"/>
              <a:t>lutéolyse</a:t>
            </a:r>
            <a:r>
              <a:rPr lang="fr-BE" altLang="fr-FR" b="1" baseline="0" dirty="0" smtClean="0"/>
              <a:t> et ovulation</a:t>
            </a:r>
          </a:p>
          <a:p>
            <a:pPr>
              <a:spcBef>
                <a:spcPct val="0"/>
              </a:spcBef>
            </a:pPr>
            <a:r>
              <a:rPr lang="fr-BE" altLang="fr-FR" b="0" baseline="0" dirty="0" err="1" smtClean="0"/>
              <a:t>Roelofs</a:t>
            </a:r>
            <a:r>
              <a:rPr lang="fr-BE" altLang="fr-FR" b="0" baseline="0" dirty="0" smtClean="0"/>
              <a:t> et al. </a:t>
            </a:r>
            <a:r>
              <a:rPr lang="fr-BE" altLang="fr-FR" b="0" baseline="0" dirty="0" err="1" smtClean="0"/>
              <a:t>Anim</a:t>
            </a:r>
            <a:r>
              <a:rPr lang="fr-BE" altLang="fr-FR" b="0" baseline="0" dirty="0" smtClean="0"/>
              <a:t> </a:t>
            </a:r>
            <a:r>
              <a:rPr lang="fr-BE" altLang="fr-FR" b="0" baseline="0" dirty="0" err="1" smtClean="0"/>
              <a:t>Reprod</a:t>
            </a:r>
            <a:r>
              <a:rPr lang="fr-BE" altLang="fr-FR" b="0" baseline="0" dirty="0" smtClean="0"/>
              <a:t> </a:t>
            </a:r>
            <a:r>
              <a:rPr lang="fr-BE" altLang="fr-FR" b="0" baseline="0" dirty="0" err="1" smtClean="0"/>
              <a:t>Sci</a:t>
            </a:r>
            <a:r>
              <a:rPr lang="fr-BE" altLang="fr-FR" b="0" baseline="0" dirty="0" smtClean="0"/>
              <a:t> 2006 91 337-343</a:t>
            </a:r>
          </a:p>
          <a:p>
            <a:pPr>
              <a:spcBef>
                <a:spcPct val="0"/>
              </a:spcBef>
            </a:pPr>
            <a:endParaRPr lang="fr-BE" altLang="fr-FR" b="1" baseline="0" dirty="0" smtClean="0"/>
          </a:p>
          <a:p>
            <a:pPr>
              <a:spcBef>
                <a:spcPct val="0"/>
              </a:spcBef>
            </a:pPr>
            <a:r>
              <a:rPr lang="fr-BE" altLang="fr-FR" b="1" dirty="0" smtClean="0"/>
              <a:t>Début </a:t>
            </a:r>
            <a:r>
              <a:rPr lang="fr-BE" altLang="fr-FR" b="1" dirty="0" err="1" smtClean="0"/>
              <a:t>oestrus</a:t>
            </a:r>
            <a:r>
              <a:rPr lang="fr-BE" altLang="fr-FR" b="1" dirty="0" smtClean="0"/>
              <a:t> à pic de LH </a:t>
            </a:r>
            <a:r>
              <a:rPr lang="fr-BE" altLang="fr-FR" dirty="0" smtClean="0"/>
              <a:t>: </a:t>
            </a:r>
          </a:p>
          <a:p>
            <a:pPr>
              <a:spcBef>
                <a:spcPct val="0"/>
              </a:spcBef>
            </a:pPr>
            <a:r>
              <a:rPr lang="fr-BE" altLang="fr-FR" dirty="0" err="1" smtClean="0"/>
              <a:t>Kaim</a:t>
            </a:r>
            <a:r>
              <a:rPr lang="fr-BE" altLang="fr-FR" dirty="0" smtClean="0"/>
              <a:t> et al. JDS 2003 86, 2012 : 3,1 , </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2005 64 1690  : 5,7 </a:t>
            </a:r>
          </a:p>
          <a:p>
            <a:pPr>
              <a:spcBef>
                <a:spcPct val="0"/>
              </a:spcBef>
            </a:pPr>
            <a:r>
              <a:rPr lang="fr-BE" altLang="fr-FR" dirty="0" err="1" smtClean="0"/>
              <a:t>Saumade</a:t>
            </a:r>
            <a:r>
              <a:rPr lang="fr-BE" altLang="fr-FR" dirty="0" smtClean="0"/>
              <a:t> et </a:t>
            </a:r>
            <a:r>
              <a:rPr lang="fr-BE" altLang="fr-FR" dirty="0" err="1" smtClean="0"/>
              <a:t>Humblot</a:t>
            </a:r>
            <a:r>
              <a:rPr lang="fr-BE" altLang="fr-FR" dirty="0" smtClean="0"/>
              <a:t>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2005 85 171 : 9,1</a:t>
            </a:r>
          </a:p>
          <a:p>
            <a:pPr>
              <a:spcBef>
                <a:spcPct val="0"/>
              </a:spcBef>
            </a:pPr>
            <a:r>
              <a:rPr lang="fr-BE" altLang="fr-FR" dirty="0" smtClean="0"/>
              <a:t>Bloch et al. JDS 2006 89 4694  : 2,8</a:t>
            </a:r>
          </a:p>
          <a:p>
            <a:pPr>
              <a:spcBef>
                <a:spcPct val="0"/>
              </a:spcBef>
            </a:pPr>
            <a:endParaRPr lang="fr-BE" altLang="fr-FR" dirty="0" smtClean="0"/>
          </a:p>
          <a:p>
            <a:pPr>
              <a:spcBef>
                <a:spcPct val="0"/>
              </a:spcBef>
            </a:pPr>
            <a:r>
              <a:rPr lang="fr-BE" altLang="fr-FR" b="1" dirty="0" smtClean="0"/>
              <a:t>Pic de LH – ovulation</a:t>
            </a:r>
          </a:p>
          <a:p>
            <a:pPr>
              <a:spcBef>
                <a:spcPct val="0"/>
              </a:spcBef>
            </a:pPr>
            <a:r>
              <a:rPr lang="fr-BE" altLang="fr-FR" dirty="0" err="1" smtClean="0"/>
              <a:t>Rajamahandran</a:t>
            </a:r>
            <a:r>
              <a:rPr lang="fr-BE" altLang="fr-FR" dirty="0" smtClean="0"/>
              <a:t> et al. </a:t>
            </a:r>
            <a:r>
              <a:rPr lang="fr-BE" altLang="fr-FR" dirty="0" err="1" smtClean="0"/>
              <a:t>Theriogenology</a:t>
            </a:r>
            <a:r>
              <a:rPr lang="fr-BE" altLang="fr-FR" dirty="0" smtClean="0"/>
              <a:t> 1989 31 1173 :  22,0 à 31,0</a:t>
            </a:r>
          </a:p>
          <a:p>
            <a:pPr>
              <a:spcBef>
                <a:spcPct val="0"/>
              </a:spcBef>
            </a:pPr>
            <a:r>
              <a:rPr lang="fr-BE" altLang="fr-FR" dirty="0" err="1" smtClean="0"/>
              <a:t>Bage</a:t>
            </a:r>
            <a:r>
              <a:rPr lang="fr-BE" altLang="fr-FR" dirty="0" smtClean="0"/>
              <a:t> et al. </a:t>
            </a:r>
            <a:r>
              <a:rPr lang="fr-BE" altLang="fr-FR" dirty="0" err="1" smtClean="0"/>
              <a:t>Theriogenology</a:t>
            </a:r>
            <a:r>
              <a:rPr lang="fr-BE" altLang="fr-FR" dirty="0" smtClean="0"/>
              <a:t> 2002 57 2257  : 25,7</a:t>
            </a:r>
          </a:p>
          <a:p>
            <a:pPr>
              <a:spcBef>
                <a:spcPct val="0"/>
              </a:spcBef>
            </a:pPr>
            <a:r>
              <a:rPr lang="fr-BE" altLang="fr-FR" dirty="0" err="1" smtClean="0"/>
              <a:t>Kaim</a:t>
            </a:r>
            <a:r>
              <a:rPr lang="fr-BE" altLang="fr-FR" dirty="0" smtClean="0"/>
              <a:t> et al. JDS 2003 86, 2012 : 25,0 </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2004 62 1337 : 25,3</a:t>
            </a:r>
          </a:p>
          <a:p>
            <a:pPr>
              <a:spcBef>
                <a:spcPct val="0"/>
              </a:spcBef>
            </a:pPr>
            <a:r>
              <a:rPr lang="fr-BE" altLang="fr-FR" dirty="0" err="1" smtClean="0"/>
              <a:t>Saumade</a:t>
            </a:r>
            <a:r>
              <a:rPr lang="fr-BE" altLang="fr-FR" dirty="0" smtClean="0"/>
              <a:t> et </a:t>
            </a:r>
            <a:r>
              <a:rPr lang="fr-BE" altLang="fr-FR" dirty="0" err="1" smtClean="0"/>
              <a:t>Humblot</a:t>
            </a:r>
            <a:r>
              <a:rPr lang="fr-BE" altLang="fr-FR" dirty="0" smtClean="0"/>
              <a:t>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2005 85 171 : 29,4</a:t>
            </a:r>
          </a:p>
          <a:p>
            <a:pPr>
              <a:spcBef>
                <a:spcPct val="0"/>
              </a:spcBef>
            </a:pPr>
            <a:r>
              <a:rPr lang="fr-BE" altLang="fr-FR" dirty="0" smtClean="0"/>
              <a:t>Bloch et al. JDS 2006 89 4694  : 25,5</a:t>
            </a:r>
          </a:p>
          <a:p>
            <a:pPr>
              <a:spcBef>
                <a:spcPct val="0"/>
              </a:spcBef>
            </a:pPr>
            <a:r>
              <a:rPr lang="fr-BE" altLang="fr-FR" dirty="0" err="1" smtClean="0"/>
              <a:t>Starbuck</a:t>
            </a:r>
            <a:r>
              <a:rPr lang="fr-BE" altLang="fr-FR" dirty="0" smtClean="0"/>
              <a:t> et al. </a:t>
            </a:r>
            <a:r>
              <a:rPr lang="fr-BE" altLang="fr-FR" dirty="0" err="1" smtClean="0"/>
              <a:t>Veterinary</a:t>
            </a:r>
            <a:r>
              <a:rPr lang="fr-BE" altLang="fr-FR" dirty="0" smtClean="0"/>
              <a:t> Journal 2006 172 103 : 32,2 à 34,9</a:t>
            </a:r>
          </a:p>
          <a:p>
            <a:pPr>
              <a:spcBef>
                <a:spcPct val="0"/>
              </a:spcBef>
            </a:pPr>
            <a:r>
              <a:rPr lang="fr-BE" altLang="fr-FR" dirty="0" err="1" smtClean="0"/>
              <a:t>Siddiqui</a:t>
            </a:r>
            <a:r>
              <a:rPr lang="fr-BE" altLang="fr-FR" dirty="0" smtClean="0"/>
              <a:t> et al. </a:t>
            </a:r>
            <a:r>
              <a:rPr lang="fr-BE" altLang="fr-FR" dirty="0" err="1" smtClean="0"/>
              <a:t>Repro</a:t>
            </a:r>
            <a:r>
              <a:rPr lang="fr-BE" altLang="fr-FR" dirty="0" smtClean="0"/>
              <a:t> Fert </a:t>
            </a:r>
            <a:r>
              <a:rPr lang="fr-BE" altLang="fr-FR" dirty="0" err="1" smtClean="0"/>
              <a:t>Develop</a:t>
            </a:r>
            <a:r>
              <a:rPr lang="fr-BE" altLang="fr-FR" dirty="0" smtClean="0"/>
              <a:t> 2010 22 1110 : 34,0</a:t>
            </a:r>
          </a:p>
          <a:p>
            <a:pPr>
              <a:spcBef>
                <a:spcPct val="0"/>
              </a:spcBef>
            </a:pPr>
            <a:r>
              <a:rPr lang="fr-BE" altLang="fr-FR" dirty="0" err="1" smtClean="0"/>
              <a:t>Endo</a:t>
            </a:r>
            <a:r>
              <a:rPr lang="fr-BE" altLang="fr-FR" dirty="0" smtClean="0"/>
              <a:t> et al. </a:t>
            </a:r>
            <a:r>
              <a:rPr lang="fr-BE" altLang="fr-FR" dirty="0" err="1" smtClean="0"/>
              <a:t>Anim</a:t>
            </a:r>
            <a:r>
              <a:rPr lang="fr-BE" altLang="fr-FR" dirty="0" smtClean="0"/>
              <a:t> </a:t>
            </a:r>
            <a:r>
              <a:rPr lang="fr-BE" altLang="fr-FR" dirty="0" err="1" smtClean="0"/>
              <a:t>Repro</a:t>
            </a:r>
            <a:r>
              <a:rPr lang="fr-BE" altLang="fr-FR" dirty="0" smtClean="0"/>
              <a:t> </a:t>
            </a:r>
            <a:r>
              <a:rPr lang="fr-BE" altLang="fr-FR" dirty="0" err="1" smtClean="0"/>
              <a:t>Sci</a:t>
            </a:r>
            <a:r>
              <a:rPr lang="fr-BE" altLang="fr-FR" dirty="0" smtClean="0"/>
              <a:t> 2012 134 112 : 27</a:t>
            </a:r>
          </a:p>
          <a:p>
            <a:pPr>
              <a:spcBef>
                <a:spcPct val="0"/>
              </a:spcBef>
            </a:pPr>
            <a:r>
              <a:rPr lang="fr-BE" altLang="fr-FR" dirty="0" err="1" smtClean="0"/>
              <a:t>Endo</a:t>
            </a:r>
            <a:r>
              <a:rPr lang="fr-BE" altLang="fr-FR" dirty="0" smtClean="0"/>
              <a:t> et al. J </a:t>
            </a:r>
            <a:r>
              <a:rPr lang="fr-BE" altLang="fr-FR" dirty="0" err="1" smtClean="0"/>
              <a:t>Reprod</a:t>
            </a:r>
            <a:r>
              <a:rPr lang="fr-BE" altLang="fr-FR" dirty="0" smtClean="0"/>
              <a:t> </a:t>
            </a:r>
            <a:r>
              <a:rPr lang="fr-BE" altLang="fr-FR" dirty="0" err="1" smtClean="0"/>
              <a:t>Develop</a:t>
            </a:r>
            <a:r>
              <a:rPr lang="fr-BE" altLang="fr-FR" dirty="0" smtClean="0"/>
              <a:t> 2012 58 685 </a:t>
            </a:r>
          </a:p>
          <a:p>
            <a:pPr>
              <a:spcBef>
                <a:spcPct val="0"/>
              </a:spcBef>
            </a:pPr>
            <a:endParaRPr lang="fr-BE" altLang="fr-FR" dirty="0" smtClean="0"/>
          </a:p>
          <a:p>
            <a:pPr>
              <a:spcBef>
                <a:spcPct val="0"/>
              </a:spcBef>
            </a:pPr>
            <a:r>
              <a:rPr lang="fr-BE" altLang="fr-FR" b="1" dirty="0" smtClean="0"/>
              <a:t>Début </a:t>
            </a:r>
            <a:r>
              <a:rPr lang="fr-BE" altLang="fr-FR" b="1" dirty="0" err="1" smtClean="0"/>
              <a:t>oestrus</a:t>
            </a:r>
            <a:r>
              <a:rPr lang="fr-BE" altLang="fr-FR" b="1" dirty="0" smtClean="0"/>
              <a:t> – ovulation </a:t>
            </a:r>
          </a:p>
          <a:p>
            <a:pPr>
              <a:spcBef>
                <a:spcPct val="0"/>
              </a:spcBef>
            </a:pPr>
            <a:r>
              <a:rPr lang="fr-BE" altLang="fr-FR" dirty="0" err="1" smtClean="0"/>
              <a:t>Rajamahandran</a:t>
            </a:r>
            <a:r>
              <a:rPr lang="fr-BE" altLang="fr-FR" dirty="0" smtClean="0"/>
              <a:t> et al. </a:t>
            </a:r>
            <a:r>
              <a:rPr lang="fr-BE" altLang="fr-FR" dirty="0" err="1" smtClean="0"/>
              <a:t>Theriogenology</a:t>
            </a:r>
            <a:r>
              <a:rPr lang="fr-BE" altLang="fr-FR" dirty="0" smtClean="0"/>
              <a:t> 1989 31 1173 :  24 à 30</a:t>
            </a:r>
          </a:p>
          <a:p>
            <a:pPr>
              <a:spcBef>
                <a:spcPct val="0"/>
              </a:spcBef>
            </a:pPr>
            <a:r>
              <a:rPr lang="fr-BE" altLang="fr-FR" dirty="0" smtClean="0"/>
              <a:t>Walker et al. JDS 1996 79 1555  : 27,6</a:t>
            </a:r>
          </a:p>
          <a:p>
            <a:pPr>
              <a:spcBef>
                <a:spcPct val="0"/>
              </a:spcBef>
            </a:pPr>
            <a:r>
              <a:rPr lang="fr-BE" altLang="fr-FR" dirty="0" err="1" smtClean="0"/>
              <a:t>Kaim</a:t>
            </a:r>
            <a:r>
              <a:rPr lang="fr-BE" altLang="fr-FR" dirty="0" smtClean="0"/>
              <a:t> et al. JDS 2003 86, 2012 : 30,8 </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2004 62 1337  : 30,2</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2005a 63 1366 : 30,0</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2005 b 64 1690 : 29,3</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2006b 66 2173-2181 : 29,9</a:t>
            </a:r>
          </a:p>
          <a:p>
            <a:pPr>
              <a:spcBef>
                <a:spcPct val="0"/>
              </a:spcBef>
            </a:pPr>
            <a:r>
              <a:rPr lang="fr-BE" altLang="fr-FR" dirty="0" err="1" smtClean="0"/>
              <a:t>Saumande</a:t>
            </a:r>
            <a:r>
              <a:rPr lang="fr-BE" altLang="fr-FR" dirty="0" smtClean="0"/>
              <a:t> et </a:t>
            </a:r>
            <a:r>
              <a:rPr lang="fr-BE" altLang="fr-FR" dirty="0" err="1" smtClean="0"/>
              <a:t>Humblot</a:t>
            </a:r>
            <a:r>
              <a:rPr lang="fr-BE" altLang="fr-FR" dirty="0" smtClean="0"/>
              <a:t>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2005 85 171 : 38,5</a:t>
            </a:r>
          </a:p>
          <a:p>
            <a:pPr>
              <a:spcBef>
                <a:spcPct val="0"/>
              </a:spcBef>
            </a:pPr>
            <a:r>
              <a:rPr lang="fr-BE" altLang="fr-FR" dirty="0" smtClean="0"/>
              <a:t>Bloch et al. JDS 2006 89 4694  : 28,6</a:t>
            </a:r>
          </a:p>
          <a:p>
            <a:pPr>
              <a:spcBef>
                <a:spcPct val="0"/>
              </a:spcBef>
            </a:pPr>
            <a:r>
              <a:rPr lang="fr-BE" altLang="fr-FR" dirty="0" err="1" smtClean="0"/>
              <a:t>Starbuck</a:t>
            </a:r>
            <a:r>
              <a:rPr lang="fr-BE" altLang="fr-FR" dirty="0" smtClean="0"/>
              <a:t> et al. </a:t>
            </a:r>
            <a:r>
              <a:rPr lang="fr-BE" altLang="fr-FR" dirty="0" err="1" smtClean="0"/>
              <a:t>Veterinary</a:t>
            </a:r>
            <a:r>
              <a:rPr lang="fr-BE" altLang="fr-FR" dirty="0" smtClean="0"/>
              <a:t> Journal 2006 172 103 : 28,6 à 32,6</a:t>
            </a:r>
          </a:p>
          <a:p>
            <a:pPr>
              <a:spcBef>
                <a:spcPct val="0"/>
              </a:spcBef>
            </a:pPr>
            <a:r>
              <a:rPr lang="fr-BE" altLang="fr-FR" dirty="0" smtClean="0"/>
              <a:t>Hockey et al. </a:t>
            </a:r>
            <a:r>
              <a:rPr lang="fr-BE" altLang="fr-FR" dirty="0" err="1" smtClean="0"/>
              <a:t>Reprod</a:t>
            </a:r>
            <a:r>
              <a:rPr lang="fr-BE" altLang="fr-FR" dirty="0" smtClean="0"/>
              <a:t> in </a:t>
            </a:r>
            <a:r>
              <a:rPr lang="fr-BE" altLang="fr-FR" dirty="0" err="1" smtClean="0"/>
              <a:t>domestic</a:t>
            </a:r>
            <a:r>
              <a:rPr lang="fr-BE" altLang="fr-FR" dirty="0" smtClean="0"/>
              <a:t> </a:t>
            </a:r>
            <a:r>
              <a:rPr lang="fr-BE" altLang="fr-FR" dirty="0" err="1" smtClean="0"/>
              <a:t>animals</a:t>
            </a:r>
            <a:r>
              <a:rPr lang="fr-BE" altLang="fr-FR" dirty="0" smtClean="0"/>
              <a:t> 2010 45 239 : 33,4</a:t>
            </a:r>
          </a:p>
          <a:p>
            <a:pPr>
              <a:spcBef>
                <a:spcPct val="0"/>
              </a:spcBef>
            </a:pPr>
            <a:endParaRPr lang="fr-BE" altLang="fr-FR" dirty="0" smtClean="0"/>
          </a:p>
          <a:p>
            <a:pPr>
              <a:spcBef>
                <a:spcPct val="0"/>
              </a:spcBef>
            </a:pPr>
            <a:r>
              <a:rPr lang="fr-BE" altLang="fr-FR" b="1" dirty="0" smtClean="0"/>
              <a:t>Moment</a:t>
            </a:r>
            <a:r>
              <a:rPr lang="fr-BE" altLang="fr-FR" b="1" baseline="0" dirty="0" smtClean="0"/>
              <a:t> de l’IA pour optimiser les gestations : 24 à 4 heures avant l’ovulation</a:t>
            </a:r>
          </a:p>
          <a:p>
            <a:pPr>
              <a:spcBef>
                <a:spcPct val="0"/>
              </a:spcBef>
            </a:pPr>
            <a:r>
              <a:rPr lang="fr-BE" altLang="fr-FR" b="0" baseline="0" dirty="0" smtClean="0"/>
              <a:t>Dalton  et al. J </a:t>
            </a:r>
            <a:r>
              <a:rPr lang="fr-BE" altLang="fr-FR" b="0" baseline="0" dirty="0" err="1" smtClean="0"/>
              <a:t>Dairy</a:t>
            </a:r>
            <a:r>
              <a:rPr lang="fr-BE" altLang="fr-FR" b="0" baseline="0" dirty="0" smtClean="0"/>
              <a:t> </a:t>
            </a:r>
            <a:r>
              <a:rPr lang="fr-BE" altLang="fr-FR" b="0" baseline="0" dirty="0" err="1" smtClean="0"/>
              <a:t>Sci</a:t>
            </a:r>
            <a:r>
              <a:rPr lang="fr-BE" altLang="fr-FR" b="0" baseline="0" dirty="0" smtClean="0"/>
              <a:t>. 2001 84 2413-2418</a:t>
            </a:r>
          </a:p>
          <a:p>
            <a:pPr>
              <a:spcBef>
                <a:spcPct val="0"/>
              </a:spcBef>
            </a:pPr>
            <a:r>
              <a:rPr lang="fr-BE" altLang="fr-FR" b="0" baseline="0" dirty="0" err="1" smtClean="0"/>
              <a:t>Hemmi</a:t>
            </a:r>
            <a:r>
              <a:rPr lang="fr-BE" altLang="fr-FR" b="0" baseline="0" dirty="0" smtClean="0"/>
              <a:t> et al. </a:t>
            </a:r>
            <a:r>
              <a:rPr lang="fr-BE" altLang="fr-FR" b="0" baseline="0" dirty="0" err="1" smtClean="0"/>
              <a:t>Anim</a:t>
            </a:r>
            <a:r>
              <a:rPr lang="fr-BE" altLang="fr-FR" b="0" baseline="0" dirty="0" smtClean="0"/>
              <a:t> </a:t>
            </a:r>
            <a:r>
              <a:rPr lang="fr-BE" altLang="fr-FR" b="0" baseline="0" dirty="0" err="1" smtClean="0"/>
              <a:t>Sci</a:t>
            </a:r>
            <a:r>
              <a:rPr lang="fr-BE" altLang="fr-FR" b="0" baseline="0" dirty="0" smtClean="0"/>
              <a:t> J 2013 84 23-27</a:t>
            </a:r>
          </a:p>
          <a:p>
            <a:pPr>
              <a:spcBef>
                <a:spcPct val="0"/>
              </a:spcBef>
            </a:pPr>
            <a:r>
              <a:rPr lang="fr-BE" altLang="fr-FR" b="0" baseline="0" dirty="0" smtClean="0"/>
              <a:t>Hockey et al. Reproduction in </a:t>
            </a:r>
            <a:r>
              <a:rPr lang="fr-BE" altLang="fr-FR" b="0" baseline="0" dirty="0" err="1" smtClean="0"/>
              <a:t>domestic</a:t>
            </a:r>
            <a:r>
              <a:rPr lang="fr-BE" altLang="fr-FR" b="0" baseline="0" dirty="0" smtClean="0"/>
              <a:t> </a:t>
            </a:r>
            <a:r>
              <a:rPr lang="fr-BE" altLang="fr-FR" b="0" baseline="0" dirty="0" err="1" smtClean="0"/>
              <a:t>animals</a:t>
            </a:r>
            <a:r>
              <a:rPr lang="fr-BE" altLang="fr-FR" b="0" baseline="0" dirty="0" smtClean="0"/>
              <a:t> 2010 45 e239-e248 : IA 48 h avant à 16 h après l’ovulation</a:t>
            </a:r>
          </a:p>
          <a:p>
            <a:pPr>
              <a:spcBef>
                <a:spcPct val="0"/>
              </a:spcBef>
            </a:pPr>
            <a:r>
              <a:rPr lang="fr-BE" altLang="fr-FR" b="0" baseline="0" dirty="0" smtClean="0"/>
              <a:t>Martinez et al. </a:t>
            </a:r>
            <a:r>
              <a:rPr lang="fr-BE" altLang="fr-FR" b="0" baseline="0" dirty="0" err="1" smtClean="0"/>
              <a:t>Theriogenology</a:t>
            </a:r>
            <a:r>
              <a:rPr lang="fr-BE" altLang="fr-FR" b="0" baseline="0" dirty="0" smtClean="0"/>
              <a:t> 2004 62 1264-1270</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dirty="0" err="1" smtClean="0"/>
              <a:t>Roelofs</a:t>
            </a:r>
            <a:r>
              <a:rPr lang="fr-BE" altLang="fr-FR" dirty="0" smtClean="0"/>
              <a:t> et al. </a:t>
            </a:r>
            <a:r>
              <a:rPr lang="fr-BE" altLang="fr-FR" dirty="0" err="1" smtClean="0"/>
              <a:t>Theriogenology</a:t>
            </a:r>
            <a:r>
              <a:rPr lang="fr-BE" altLang="fr-FR" dirty="0" smtClean="0"/>
              <a:t> 2006b 66 2173-2181 : 29,9</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dirty="0" err="1" smtClean="0"/>
              <a:t>Freret</a:t>
            </a:r>
            <a:r>
              <a:rPr lang="fr-BE" altLang="fr-FR" dirty="0" smtClean="0"/>
              <a:t> et al. 3R</a:t>
            </a:r>
            <a:r>
              <a:rPr lang="fr-BE" altLang="fr-FR" baseline="0" dirty="0" smtClean="0"/>
              <a:t> 2006 13 281-284 4,5 % IA en phase lutéale (0 à 22 % selon les élevages)</a:t>
            </a:r>
          </a:p>
          <a:p>
            <a:pPr marL="0" marR="0" indent="0" algn="l" defTabSz="914400" rtl="0" eaLnBrk="1" fontAlgn="auto" latinLnBrk="0" hangingPunct="1">
              <a:lnSpc>
                <a:spcPct val="100000"/>
              </a:lnSpc>
              <a:spcBef>
                <a:spcPct val="0"/>
              </a:spcBef>
              <a:spcAft>
                <a:spcPts val="0"/>
              </a:spcAft>
              <a:buClrTx/>
              <a:buSzTx/>
              <a:buFontTx/>
              <a:buNone/>
              <a:tabLst/>
              <a:defRPr/>
            </a:pPr>
            <a:endParaRPr lang="fr-BE" altLang="fr-FR" dirty="0" smtClean="0"/>
          </a:p>
          <a:p>
            <a:pPr>
              <a:spcBef>
                <a:spcPct val="0"/>
              </a:spcBef>
            </a:pPr>
            <a:endParaRPr lang="fr-BE" altLang="fr-FR" b="0" baseline="0" dirty="0" smtClean="0"/>
          </a:p>
          <a:p>
            <a:pPr>
              <a:spcBef>
                <a:spcPct val="0"/>
              </a:spcBef>
            </a:pPr>
            <a:endParaRPr lang="fr-BE" altLang="fr-FR" b="0" baseline="0" dirty="0" smtClean="0"/>
          </a:p>
          <a:p>
            <a:pPr>
              <a:spcBef>
                <a:spcPct val="0"/>
              </a:spcBef>
            </a:pPr>
            <a:endParaRPr lang="fr-BE" altLang="fr-FR" dirty="0" smtClean="0"/>
          </a:p>
          <a:p>
            <a:pPr>
              <a:spcBef>
                <a:spcPct val="0"/>
              </a:spcBef>
            </a:pPr>
            <a:endParaRPr lang="fr-BE" altLang="fr-FR" b="1"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5A237B-B5DE-4B78-84E2-809FCE517034}" type="slidenum">
              <a:rPr lang="fr-BE" altLang="fr-FR"/>
              <a:pPr eaLnBrk="1" hangingPunct="1"/>
              <a:t>29</a:t>
            </a:fld>
            <a:endParaRPr lang="fr-BE" altLang="fr-FR"/>
          </a:p>
        </p:txBody>
      </p:sp>
    </p:spTree>
    <p:extLst>
      <p:ext uri="{BB962C8B-B14F-4D97-AF65-F5344CB8AC3E}">
        <p14:creationId xmlns:p14="http://schemas.microsoft.com/office/powerpoint/2010/main" val="60919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a:ln/>
        </p:spPr>
      </p:sp>
      <p:sp>
        <p:nvSpPr>
          <p:cNvPr id="21507"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fr-BE" altLang="fr-FR" smtClean="0"/>
              <a:t>Effet de la P4 sur la croissance folliculaire avant l’IA</a:t>
            </a:r>
          </a:p>
          <a:p>
            <a:endParaRPr lang="fr-BE" altLang="fr-FR" smtClean="0"/>
          </a:p>
          <a:p>
            <a:r>
              <a:rPr lang="fr-BE" altLang="fr-FR" smtClean="0"/>
              <a:t>La présence d’une concentration élevée en P4 durant la phase de croissance du follicule ovulatoire a un effet favorable sur la taux de gestation lors de l’insémination (Fonseca et al. JDS 1983,66,1128-1147). L’addition d’un CIDR à un protocole Ovsynch amémliore la fertilité (Stevenson et al. JDS 2006 89 2567-2578, Stevenson et al. JDS 2008 91 2901-2915, Chebal et al. JDS 2010 93,922-931, Bilby et al. JDS 2013 96 7032-7042).  Semblable observation a été faite lors de synchronisation avec un double protocole Ovsynch  (51 vs 37 %) (</a:t>
            </a:r>
            <a:r>
              <a:rPr lang="fr-FR" altLang="fr-FR" smtClean="0">
                <a:solidFill>
                  <a:srgbClr val="1C1C1C"/>
                </a:solidFill>
              </a:rPr>
              <a:t>Cunha et al. J. Dairy Sci., 2008, 91 Suppl 1 246). Cette réduction de la P4 pourrait s’observer davantage chez les vaches avec une plus forte production laitière et donc un catabolisme accrue de la P4. La fertilité est plus élevée (43 vs 31 %) si la P4 est élevée lors de la première injection de GnrH du protocole Ovsynch (Bisinotto et al. JDS 2010 933578-3587). Plusieurs études ont confirmé cette observation : Silva et al. JDS 200790 5509-5517, Denicol et al. JDS 2012 95 1794-1806,  Giordano et al. JDS 2012 95 5612-5625, JDS 2012 95 639-653, Theriogenology 2013 80 773-783).  La présence d’un corps jaune ou d’une concentration élevée en P4 obtenue par la mise en place de deux CIDR s’accompagne d’une fertilité meilleure que si  la vache ne présente pas de CJ : une concentration élevée en P4 durant la phase de croissance folliculaire du follicule ovulatoire s’accompagne d’une augmentation de 10 % de la fertilité (Bisinotto et al. JDS 2013 96 2214-2225). </a:t>
            </a:r>
          </a:p>
          <a:p>
            <a:endParaRPr lang="fr-FR" altLang="fr-FR" smtClean="0">
              <a:solidFill>
                <a:srgbClr val="1C1C1C"/>
              </a:solidFill>
            </a:endParaRPr>
          </a:p>
          <a:p>
            <a:r>
              <a:rPr lang="fr-FR" altLang="fr-FR" smtClean="0">
                <a:solidFill>
                  <a:srgbClr val="1C1C1C"/>
                </a:solidFill>
              </a:rPr>
              <a:t>Effet de la P4 avant l’IA sur le risque de mortalité embryonnaire</a:t>
            </a:r>
          </a:p>
          <a:p>
            <a:r>
              <a:rPr lang="fr-FR" altLang="fr-FR" smtClean="0">
                <a:solidFill>
                  <a:srgbClr val="1C1C1C"/>
                </a:solidFill>
              </a:rPr>
              <a:t>Une augmentation de la P4 pendant la phase de croissance folliculaire et donc avant l’IA se traduit par une réduction du risque de MET entre les jours 29 et 57 (6,8 vs 14,3 %.  Cet effet n’est pas imputable à la concenrtation de P4 après l’Ia puisque les vaches avec une faible P4 avant avait une concentration en P4 supérieure (2,88 ng/ml) vs 2,49 ng/ml) à celle des vaches qui avaient une P4 élevée avant l’IA (Cunha et al. J. Dairy Sci., 2008, 91 Suppl 1 246).  Cette augmentation du risque de ME a également été observée chez les vaches non cyclées par rapport aux vaches cyclées lors de traitements de synchronisation (Santos et al. Anim Reprod Sci 2004 82-83 513-515, 110 207-221Sterry et al. JDS 2006 89 4237-4245, Stevenson et al. JDS  2006 89 2567-2578). </a:t>
            </a:r>
          </a:p>
          <a:p>
            <a:endParaRPr lang="fr-FR" altLang="fr-FR" smtClean="0">
              <a:solidFill>
                <a:srgbClr val="1C1C1C"/>
              </a:solidFill>
            </a:endParaRPr>
          </a:p>
        </p:txBody>
      </p:sp>
      <p:sp>
        <p:nvSpPr>
          <p:cNvPr id="21508"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F72253-C980-4D32-9373-15F234FAF11B}" type="slidenum">
              <a:rPr lang="fr-FR" altLang="fr-FR" sz="1200"/>
              <a:pPr/>
              <a:t>41</a:t>
            </a:fld>
            <a:endParaRPr lang="fr-FR" altLang="fr-FR" sz="1200"/>
          </a:p>
        </p:txBody>
      </p:sp>
    </p:spTree>
    <p:extLst>
      <p:ext uri="{BB962C8B-B14F-4D97-AF65-F5344CB8AC3E}">
        <p14:creationId xmlns:p14="http://schemas.microsoft.com/office/powerpoint/2010/main" val="396823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fr-BE" altLang="fr-FR" smtClean="0"/>
              <a:t>Pour le calcul du THI, la formule de Kendall et Webster (Livestock Science 2009, 125,155-160) est la plus utilisée </a:t>
            </a:r>
          </a:p>
          <a:p>
            <a:r>
              <a:rPr lang="fr-BE" altLang="fr-FR" smtClean="0"/>
              <a:t>THI = (1,8T+32) – ((0,55- 0,55H) x (1,8 T – 26))</a:t>
            </a:r>
          </a:p>
          <a:p>
            <a:r>
              <a:rPr lang="fr-BE" altLang="fr-FR" smtClean="0"/>
              <a:t>T = température ambiante en degrés Celsius</a:t>
            </a:r>
          </a:p>
          <a:p>
            <a:r>
              <a:rPr lang="fr-BE" altLang="fr-FR" smtClean="0"/>
              <a:t>H = % d’humidité relative</a:t>
            </a:r>
          </a:p>
          <a:p>
            <a:r>
              <a:rPr lang="fr-BE" altLang="fr-FR" smtClean="0"/>
              <a:t>Le seuil de 72 est atteint quand la température est de 25 °C et le degré d’humidité de 50 %</a:t>
            </a:r>
          </a:p>
        </p:txBody>
      </p:sp>
      <p:sp>
        <p:nvSpPr>
          <p:cNvPr id="38916"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9833D9-7B62-41A5-89F6-54FAF66E1A06}" type="slidenum">
              <a:rPr lang="fr-FR" altLang="fr-FR" sz="1200"/>
              <a:pPr/>
              <a:t>55</a:t>
            </a:fld>
            <a:endParaRPr lang="fr-FR" altLang="fr-FR" sz="1200"/>
          </a:p>
        </p:txBody>
      </p:sp>
    </p:spTree>
    <p:extLst>
      <p:ext uri="{BB962C8B-B14F-4D97-AF65-F5344CB8AC3E}">
        <p14:creationId xmlns:p14="http://schemas.microsoft.com/office/powerpoint/2010/main" val="199010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ln/>
        </p:spPr>
      </p:sp>
      <p:sp>
        <p:nvSpPr>
          <p:cNvPr id="45059"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fr-BE" altLang="fr-FR" smtClean="0"/>
              <a:t>Compléments d’observation de l’étude</a:t>
            </a:r>
          </a:p>
          <a:p>
            <a:r>
              <a:rPr lang="fr-BE" altLang="fr-FR" smtClean="0"/>
              <a:t>Une heure d’exposition de l’animal à un THI &gt;= 73 réduit de 22 % le taux de gestation</a:t>
            </a:r>
          </a:p>
          <a:p>
            <a:r>
              <a:rPr lang="fr-BE" altLang="fr-FR" smtClean="0"/>
              <a:t>Les vaches exposées à un THI moyen sur 24 heures &gt;= 73 ont 39 % de chances de moins d’être gestantes</a:t>
            </a:r>
          </a:p>
          <a:p>
            <a:r>
              <a:rPr lang="fr-BE" altLang="fr-FR" smtClean="0"/>
              <a:t>Les vaches exposées à un THI &gt;= à 73 durant les 21 jours précédant l’IA ont 61 % de chances en moins d’être gestantes </a:t>
            </a:r>
          </a:p>
          <a:p>
            <a:r>
              <a:rPr lang="fr-BE" altLang="fr-FR" smtClean="0"/>
              <a:t>Les vaches exposées à un THI &gt;= à 73 durant les 21 jours suivant l’IA ont 48 % de chances en moins d’être gestantes </a:t>
            </a:r>
          </a:p>
          <a:p>
            <a:endParaRPr lang="fr-BE" altLang="fr-FR" smtClean="0"/>
          </a:p>
        </p:txBody>
      </p:sp>
      <p:sp>
        <p:nvSpPr>
          <p:cNvPr id="45060"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0443F5-CA92-43AE-A4D8-A9CBBE6C0A9A}" type="slidenum">
              <a:rPr lang="fr-FR" altLang="fr-FR" sz="1200"/>
              <a:pPr/>
              <a:t>60</a:t>
            </a:fld>
            <a:endParaRPr lang="fr-FR" altLang="fr-FR" sz="1200"/>
          </a:p>
        </p:txBody>
      </p:sp>
    </p:spTree>
    <p:extLst>
      <p:ext uri="{BB962C8B-B14F-4D97-AF65-F5344CB8AC3E}">
        <p14:creationId xmlns:p14="http://schemas.microsoft.com/office/powerpoint/2010/main" val="22018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a:ln/>
        </p:spPr>
      </p:sp>
      <p:sp>
        <p:nvSpPr>
          <p:cNvPr id="47107"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fr-BE" altLang="fr-FR" smtClean="0"/>
          </a:p>
        </p:txBody>
      </p:sp>
      <p:sp>
        <p:nvSpPr>
          <p:cNvPr id="47108"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2ADADA-8B8C-439D-800A-DA08D14F89AB}" type="slidenum">
              <a:rPr lang="fr-FR" altLang="fr-FR" sz="1200"/>
              <a:pPr/>
              <a:t>61</a:t>
            </a:fld>
            <a:endParaRPr lang="fr-FR" altLang="fr-FR" sz="1200"/>
          </a:p>
        </p:txBody>
      </p:sp>
    </p:spTree>
    <p:extLst>
      <p:ext uri="{BB962C8B-B14F-4D97-AF65-F5344CB8AC3E}">
        <p14:creationId xmlns:p14="http://schemas.microsoft.com/office/powerpoint/2010/main" val="404014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a:ln/>
        </p:spPr>
      </p:sp>
      <p:sp>
        <p:nvSpPr>
          <p:cNvPr id="49155"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fr-BE" altLang="fr-FR" smtClean="0"/>
              <a:t>L’effet du stress thermique sur la qualité ovocytaire peut se manifester jusque 105 jours avant l’ovulation (Torres-Junior et al Theriogenology 2008, 69,155-166)</a:t>
            </a:r>
          </a:p>
        </p:txBody>
      </p:sp>
      <p:sp>
        <p:nvSpPr>
          <p:cNvPr id="49156"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9D012C-F0CC-4D1A-BF13-F7EECE435943}" type="slidenum">
              <a:rPr lang="fr-FR" altLang="fr-FR" sz="1200"/>
              <a:pPr/>
              <a:t>62</a:t>
            </a:fld>
            <a:endParaRPr lang="fr-FR" altLang="fr-FR" sz="1200"/>
          </a:p>
        </p:txBody>
      </p:sp>
    </p:spTree>
    <p:extLst>
      <p:ext uri="{BB962C8B-B14F-4D97-AF65-F5344CB8AC3E}">
        <p14:creationId xmlns:p14="http://schemas.microsoft.com/office/powerpoint/2010/main" val="173224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BE" altLang="fr-FR" b="1" dirty="0" smtClean="0"/>
              <a:t>Température vaginale</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dirty="0" smtClean="0"/>
              <a:t>Fisher et al. </a:t>
            </a:r>
            <a:r>
              <a:rPr lang="fr-BE" altLang="fr-FR" dirty="0" err="1" smtClean="0"/>
              <a:t>Theriogenology</a:t>
            </a:r>
            <a:r>
              <a:rPr lang="fr-BE" altLang="fr-FR" dirty="0" smtClean="0"/>
              <a:t> 2008 70 1065-1074</a:t>
            </a:r>
          </a:p>
          <a:p>
            <a:pPr>
              <a:spcBef>
                <a:spcPct val="0"/>
              </a:spcBef>
            </a:pPr>
            <a:r>
              <a:rPr lang="fr-BE" altLang="fr-FR" b="0" dirty="0" err="1" smtClean="0"/>
              <a:t>Rajamahendran</a:t>
            </a:r>
            <a:r>
              <a:rPr lang="fr-BE" altLang="fr-FR" b="0" dirty="0" smtClean="0"/>
              <a:t> et al. </a:t>
            </a:r>
            <a:r>
              <a:rPr lang="fr-BE" altLang="fr-FR" b="0" dirty="0" err="1" smtClean="0"/>
              <a:t>Theriogenology</a:t>
            </a:r>
            <a:r>
              <a:rPr lang="fr-BE" altLang="fr-FR" b="0" dirty="0" smtClean="0"/>
              <a:t> 1989 31 1173-1182</a:t>
            </a:r>
          </a:p>
          <a:p>
            <a:pPr>
              <a:spcBef>
                <a:spcPct val="0"/>
              </a:spcBef>
            </a:pPr>
            <a:endParaRPr lang="fr-BE" altLang="fr-FR" b="1" dirty="0" smtClean="0"/>
          </a:p>
          <a:p>
            <a:pPr>
              <a:spcBef>
                <a:spcPct val="0"/>
              </a:spcBef>
            </a:pPr>
            <a:r>
              <a:rPr lang="fr-BE" altLang="fr-FR" b="1" dirty="0" smtClean="0"/>
              <a:t>Conductivité vaginale</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dirty="0" smtClean="0"/>
              <a:t>Hockey et al. </a:t>
            </a:r>
            <a:r>
              <a:rPr lang="fr-BE" altLang="fr-FR" dirty="0" err="1" smtClean="0"/>
              <a:t>Reprod</a:t>
            </a:r>
            <a:r>
              <a:rPr lang="fr-BE" altLang="fr-FR" dirty="0" smtClean="0"/>
              <a:t> in </a:t>
            </a:r>
            <a:r>
              <a:rPr lang="fr-BE" altLang="fr-FR" dirty="0" err="1" smtClean="0"/>
              <a:t>domestic</a:t>
            </a:r>
            <a:r>
              <a:rPr lang="fr-BE" altLang="fr-FR" dirty="0" smtClean="0"/>
              <a:t> </a:t>
            </a:r>
            <a:r>
              <a:rPr lang="fr-BE" altLang="fr-FR" dirty="0" err="1" smtClean="0"/>
              <a:t>animals</a:t>
            </a:r>
            <a:r>
              <a:rPr lang="fr-BE" altLang="fr-FR" dirty="0" smtClean="0"/>
              <a:t> 2010 45 e239</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dirty="0" smtClean="0"/>
              <a:t>Fisher et al. </a:t>
            </a:r>
            <a:r>
              <a:rPr lang="fr-BE" altLang="fr-FR" dirty="0" err="1" smtClean="0"/>
              <a:t>Theriogenology</a:t>
            </a:r>
            <a:r>
              <a:rPr lang="fr-BE" altLang="fr-FR" dirty="0" smtClean="0"/>
              <a:t> 2008 70 1065-1074</a:t>
            </a:r>
          </a:p>
          <a:p>
            <a:pPr>
              <a:spcBef>
                <a:spcPct val="0"/>
              </a:spcBef>
            </a:pPr>
            <a:endParaRPr lang="fr-BE" altLang="fr-FR" b="1" dirty="0" smtClean="0"/>
          </a:p>
          <a:p>
            <a:pPr>
              <a:spcBef>
                <a:spcPct val="0"/>
              </a:spcBef>
            </a:pPr>
            <a:r>
              <a:rPr lang="fr-BE" altLang="fr-FR" b="1" dirty="0" smtClean="0"/>
              <a:t>Fluidité des glaires et taux de gestation</a:t>
            </a:r>
          </a:p>
          <a:p>
            <a:pPr>
              <a:spcBef>
                <a:spcPct val="0"/>
              </a:spcBef>
            </a:pPr>
            <a:r>
              <a:rPr lang="fr-BE" altLang="fr-FR" b="0" dirty="0" smtClean="0"/>
              <a:t>Lopez-</a:t>
            </a:r>
            <a:r>
              <a:rPr lang="fr-BE" altLang="fr-FR" b="0" dirty="0" err="1" smtClean="0"/>
              <a:t>Gatius</a:t>
            </a:r>
            <a:r>
              <a:rPr lang="fr-BE" altLang="fr-FR" b="0" dirty="0" smtClean="0"/>
              <a:t> et al. </a:t>
            </a:r>
            <a:r>
              <a:rPr lang="fr-BE" altLang="fr-FR" b="0" dirty="0" err="1" smtClean="0"/>
              <a:t>Theriogenology</a:t>
            </a:r>
            <a:r>
              <a:rPr lang="fr-BE" altLang="fr-FR" b="0" dirty="0" smtClean="0"/>
              <a:t> 1997 48 865-871</a:t>
            </a:r>
          </a:p>
          <a:p>
            <a:pPr>
              <a:spcBef>
                <a:spcPct val="0"/>
              </a:spcBef>
            </a:pPr>
            <a:endParaRPr lang="fr-BE" altLang="fr-FR" b="1" dirty="0" smtClean="0"/>
          </a:p>
          <a:p>
            <a:pPr>
              <a:spcBef>
                <a:spcPct val="0"/>
              </a:spcBef>
            </a:pPr>
            <a:r>
              <a:rPr lang="fr-BE" altLang="fr-FR" b="1" dirty="0" smtClean="0"/>
              <a:t>Déformation du follicule dans 50 % des cas et doppler</a:t>
            </a:r>
          </a:p>
          <a:p>
            <a:pPr>
              <a:spcBef>
                <a:spcPct val="0"/>
              </a:spcBef>
            </a:pPr>
            <a:r>
              <a:rPr lang="fr-BE" altLang="fr-FR" b="0" dirty="0" err="1" smtClean="0"/>
              <a:t>Siddiqui</a:t>
            </a:r>
            <a:r>
              <a:rPr lang="fr-BE" altLang="fr-FR" b="0" dirty="0" smtClean="0"/>
              <a:t> et al. </a:t>
            </a:r>
            <a:r>
              <a:rPr lang="fr-BE" altLang="fr-FR" b="0" dirty="0" err="1" smtClean="0"/>
              <a:t>Reprod</a:t>
            </a:r>
            <a:r>
              <a:rPr lang="fr-BE" altLang="fr-FR" b="0" dirty="0" smtClean="0"/>
              <a:t> Fert </a:t>
            </a:r>
            <a:r>
              <a:rPr lang="fr-BE" altLang="fr-FR" b="0" dirty="0" err="1" smtClean="0"/>
              <a:t>Devêlop</a:t>
            </a:r>
            <a:r>
              <a:rPr lang="fr-BE" altLang="fr-FR" b="0" baseline="0" dirty="0" smtClean="0"/>
              <a:t> 2010 22 110-1117</a:t>
            </a:r>
          </a:p>
          <a:p>
            <a:pPr>
              <a:spcBef>
                <a:spcPct val="0"/>
              </a:spcBef>
            </a:pPr>
            <a:r>
              <a:rPr lang="fr-BE" altLang="fr-FR" b="0" baseline="0" dirty="0" err="1" smtClean="0"/>
              <a:t>Matsui</a:t>
            </a:r>
            <a:r>
              <a:rPr lang="fr-BE" altLang="fr-FR" b="0" baseline="0" dirty="0" smtClean="0"/>
              <a:t> et </a:t>
            </a:r>
            <a:r>
              <a:rPr lang="fr-BE" altLang="fr-FR" b="0" baseline="0" dirty="0" err="1" smtClean="0"/>
              <a:t>Miyamoto</a:t>
            </a:r>
            <a:r>
              <a:rPr lang="fr-BE" altLang="fr-FR" b="0" baseline="0" dirty="0" smtClean="0"/>
              <a:t> </a:t>
            </a:r>
            <a:r>
              <a:rPr lang="fr-BE" altLang="fr-FR" b="0" baseline="0" dirty="0" err="1" smtClean="0"/>
              <a:t>Veterinary</a:t>
            </a:r>
            <a:r>
              <a:rPr lang="fr-BE" altLang="fr-FR" b="0" baseline="0" dirty="0" smtClean="0"/>
              <a:t> Journal 2009 181 232-240</a:t>
            </a:r>
            <a:endParaRPr lang="fr-BE" altLang="fr-FR" b="0" dirty="0" smtClean="0"/>
          </a:p>
          <a:p>
            <a:pPr>
              <a:spcBef>
                <a:spcPct val="0"/>
              </a:spcBef>
            </a:pPr>
            <a:endParaRPr lang="fr-BE" altLang="fr-FR" b="1" dirty="0" smtClean="0"/>
          </a:p>
          <a:p>
            <a:pPr>
              <a:spcBef>
                <a:spcPct val="0"/>
              </a:spcBef>
            </a:pPr>
            <a:r>
              <a:rPr lang="fr-BE" altLang="fr-FR" b="1" dirty="0" smtClean="0"/>
              <a:t>Gestation si follicule</a:t>
            </a:r>
            <a:r>
              <a:rPr lang="fr-BE" altLang="fr-FR" b="1" baseline="0" dirty="0" smtClean="0"/>
              <a:t> mou vs ferme </a:t>
            </a:r>
          </a:p>
          <a:p>
            <a:pPr>
              <a:spcBef>
                <a:spcPct val="0"/>
              </a:spcBef>
            </a:pPr>
            <a:r>
              <a:rPr lang="fr-BE" altLang="fr-FR" b="0" baseline="0" dirty="0" smtClean="0"/>
              <a:t>Lopez-</a:t>
            </a:r>
            <a:r>
              <a:rPr lang="fr-BE" altLang="fr-FR" b="0" baseline="0" dirty="0" err="1" smtClean="0"/>
              <a:t>Gatius</a:t>
            </a:r>
            <a:r>
              <a:rPr lang="fr-BE" altLang="fr-FR" b="0" baseline="0" dirty="0" smtClean="0"/>
              <a:t> et al. </a:t>
            </a:r>
            <a:r>
              <a:rPr lang="fr-BE" altLang="fr-FR" b="0" baseline="0" dirty="0" err="1" smtClean="0"/>
              <a:t>Theriogenology</a:t>
            </a:r>
            <a:r>
              <a:rPr lang="fr-BE" altLang="fr-FR" b="0" baseline="0" dirty="0" smtClean="0"/>
              <a:t> 2011 76 177-183</a:t>
            </a:r>
            <a:endParaRPr lang="fr-BE" altLang="fr-FR" b="0" dirty="0" smtClean="0"/>
          </a:p>
          <a:p>
            <a:pPr>
              <a:spcBef>
                <a:spcPct val="0"/>
              </a:spcBef>
            </a:pPr>
            <a:endParaRPr lang="fr-BE" altLang="fr-FR" b="1" dirty="0" smtClean="0"/>
          </a:p>
          <a:p>
            <a:pPr>
              <a:spcBef>
                <a:spcPct val="0"/>
              </a:spcBef>
            </a:pPr>
            <a:r>
              <a:rPr lang="fr-BE" altLang="fr-FR" b="1" dirty="0" smtClean="0"/>
              <a:t>Diamètre du follicule lors de l’ovulation : 11 à 19 mm</a:t>
            </a:r>
          </a:p>
          <a:p>
            <a:pPr>
              <a:spcBef>
                <a:spcPct val="0"/>
              </a:spcBef>
            </a:pPr>
            <a:r>
              <a:rPr lang="fr-BE" altLang="fr-FR" b="0" dirty="0" err="1" smtClean="0"/>
              <a:t>Bage</a:t>
            </a:r>
            <a:r>
              <a:rPr lang="fr-BE" altLang="fr-FR" b="0" dirty="0" smtClean="0"/>
              <a:t> et al. </a:t>
            </a:r>
            <a:r>
              <a:rPr lang="fr-BE" altLang="fr-FR" b="0" dirty="0" err="1" smtClean="0"/>
              <a:t>Theriogenology</a:t>
            </a:r>
            <a:r>
              <a:rPr lang="fr-BE" altLang="fr-FR" b="0" dirty="0" smtClean="0"/>
              <a:t> 2002 57 2257-2269</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b="0" dirty="0" smtClean="0"/>
              <a:t>Bloch et al. JDS 2006 89 4694  : 2,8</a:t>
            </a:r>
          </a:p>
          <a:p>
            <a:pPr>
              <a:spcBef>
                <a:spcPct val="0"/>
              </a:spcBef>
            </a:pPr>
            <a:r>
              <a:rPr lang="fr-BE" altLang="fr-FR" b="0" dirty="0" err="1" smtClean="0"/>
              <a:t>Endo</a:t>
            </a:r>
            <a:r>
              <a:rPr lang="fr-BE" altLang="fr-FR" b="0" dirty="0" smtClean="0"/>
              <a:t> et al. Animal Reproduction Science 2012 134 112-118.</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dirty="0" err="1" smtClean="0"/>
              <a:t>Saumande</a:t>
            </a:r>
            <a:r>
              <a:rPr lang="fr-BE" altLang="fr-FR" dirty="0" smtClean="0"/>
              <a:t> et </a:t>
            </a:r>
            <a:r>
              <a:rPr lang="fr-BE" altLang="fr-FR" dirty="0" err="1" smtClean="0"/>
              <a:t>Humblot</a:t>
            </a:r>
            <a:r>
              <a:rPr lang="fr-BE" altLang="fr-FR" dirty="0" smtClean="0"/>
              <a:t>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2005 85 171</a:t>
            </a:r>
          </a:p>
          <a:p>
            <a:pPr>
              <a:spcBef>
                <a:spcPct val="0"/>
              </a:spcBef>
            </a:pPr>
            <a:endParaRPr lang="fr-BE" altLang="fr-FR" b="1" dirty="0" smtClean="0"/>
          </a:p>
          <a:p>
            <a:pPr>
              <a:spcBef>
                <a:spcPct val="0"/>
              </a:spcBef>
            </a:pPr>
            <a:r>
              <a:rPr lang="fr-BE" altLang="fr-FR" b="1" dirty="0" smtClean="0"/>
              <a:t>Début </a:t>
            </a:r>
            <a:r>
              <a:rPr lang="fr-BE" altLang="fr-FR" b="1" dirty="0" err="1" smtClean="0"/>
              <a:t>oestrus</a:t>
            </a:r>
            <a:r>
              <a:rPr lang="fr-BE" altLang="fr-FR" b="1" dirty="0" smtClean="0"/>
              <a:t> à pic de LH </a:t>
            </a:r>
            <a:r>
              <a:rPr lang="fr-BE" altLang="fr-FR" dirty="0" smtClean="0"/>
              <a:t>: </a:t>
            </a:r>
          </a:p>
          <a:p>
            <a:pPr>
              <a:spcBef>
                <a:spcPct val="0"/>
              </a:spcBef>
            </a:pPr>
            <a:r>
              <a:rPr lang="fr-BE" altLang="fr-FR" dirty="0" err="1" smtClean="0"/>
              <a:t>Kaim</a:t>
            </a:r>
            <a:r>
              <a:rPr lang="fr-BE" altLang="fr-FR" dirty="0" smtClean="0"/>
              <a:t> et al. JDS 2003 86, 2012 : 3,1 , </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2005 64 1690  : 5,7 </a:t>
            </a:r>
          </a:p>
          <a:p>
            <a:pPr>
              <a:spcBef>
                <a:spcPct val="0"/>
              </a:spcBef>
            </a:pPr>
            <a:r>
              <a:rPr lang="fr-BE" altLang="fr-FR" dirty="0" err="1" smtClean="0"/>
              <a:t>Saumande</a:t>
            </a:r>
            <a:r>
              <a:rPr lang="fr-BE" altLang="fr-FR" dirty="0" smtClean="0"/>
              <a:t> et </a:t>
            </a:r>
            <a:r>
              <a:rPr lang="fr-BE" altLang="fr-FR" dirty="0" err="1" smtClean="0"/>
              <a:t>Humblot</a:t>
            </a:r>
            <a:r>
              <a:rPr lang="fr-BE" altLang="fr-FR" dirty="0" smtClean="0"/>
              <a:t>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2005 85 171</a:t>
            </a:r>
          </a:p>
          <a:p>
            <a:pPr>
              <a:spcBef>
                <a:spcPct val="0"/>
              </a:spcBef>
            </a:pPr>
            <a:r>
              <a:rPr lang="fr-BE" altLang="fr-FR" dirty="0" smtClean="0"/>
              <a:t>Bloch et al. JDS 2006 89 4694 </a:t>
            </a:r>
          </a:p>
          <a:p>
            <a:pPr>
              <a:spcBef>
                <a:spcPct val="0"/>
              </a:spcBef>
            </a:pPr>
            <a:endParaRPr lang="fr-BE" altLang="fr-FR" dirty="0" smtClean="0"/>
          </a:p>
          <a:p>
            <a:pPr>
              <a:spcBef>
                <a:spcPct val="0"/>
              </a:spcBef>
            </a:pPr>
            <a:r>
              <a:rPr lang="fr-BE" altLang="fr-FR" b="1" dirty="0" smtClean="0"/>
              <a:t>Pic de LH – ovulation</a:t>
            </a:r>
          </a:p>
          <a:p>
            <a:pPr>
              <a:spcBef>
                <a:spcPct val="0"/>
              </a:spcBef>
            </a:pPr>
            <a:r>
              <a:rPr lang="fr-BE" altLang="fr-FR" dirty="0" err="1" smtClean="0"/>
              <a:t>Rajamahandran</a:t>
            </a:r>
            <a:r>
              <a:rPr lang="fr-BE" altLang="fr-FR" dirty="0" smtClean="0"/>
              <a:t> et al. </a:t>
            </a:r>
            <a:r>
              <a:rPr lang="fr-BE" altLang="fr-FR" dirty="0" err="1" smtClean="0"/>
              <a:t>Theriogenology</a:t>
            </a:r>
            <a:r>
              <a:rPr lang="fr-BE" altLang="fr-FR" dirty="0" smtClean="0"/>
              <a:t> 1989 31 1173 :  22,0 à 31,0</a:t>
            </a:r>
          </a:p>
          <a:p>
            <a:pPr>
              <a:spcBef>
                <a:spcPct val="0"/>
              </a:spcBef>
            </a:pPr>
            <a:r>
              <a:rPr lang="fr-BE" altLang="fr-FR" dirty="0" err="1" smtClean="0"/>
              <a:t>Bage</a:t>
            </a:r>
            <a:r>
              <a:rPr lang="fr-BE" altLang="fr-FR" dirty="0" smtClean="0"/>
              <a:t> et al. </a:t>
            </a:r>
            <a:r>
              <a:rPr lang="fr-BE" altLang="fr-FR" dirty="0" err="1" smtClean="0"/>
              <a:t>Theriogenology</a:t>
            </a:r>
            <a:r>
              <a:rPr lang="fr-BE" altLang="fr-FR" dirty="0" smtClean="0"/>
              <a:t> 2002 57 2257  : 25,7</a:t>
            </a:r>
          </a:p>
          <a:p>
            <a:pPr>
              <a:spcBef>
                <a:spcPct val="0"/>
              </a:spcBef>
            </a:pPr>
            <a:r>
              <a:rPr lang="fr-BE" altLang="fr-FR" dirty="0" err="1" smtClean="0"/>
              <a:t>Kaim</a:t>
            </a:r>
            <a:r>
              <a:rPr lang="fr-BE" altLang="fr-FR" dirty="0" smtClean="0"/>
              <a:t> et al. JDS 2003 86, 2012 : 25,0 </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2004 62 1337 : 25,3</a:t>
            </a:r>
          </a:p>
          <a:p>
            <a:pPr>
              <a:spcBef>
                <a:spcPct val="0"/>
              </a:spcBef>
            </a:pPr>
            <a:r>
              <a:rPr lang="fr-BE" altLang="fr-FR" dirty="0" err="1" smtClean="0"/>
              <a:t>Saumande</a:t>
            </a:r>
            <a:r>
              <a:rPr lang="fr-BE" altLang="fr-FR" dirty="0" smtClean="0"/>
              <a:t> et </a:t>
            </a:r>
            <a:r>
              <a:rPr lang="fr-BE" altLang="fr-FR" dirty="0" err="1" smtClean="0"/>
              <a:t>Humblot</a:t>
            </a:r>
            <a:r>
              <a:rPr lang="fr-BE" altLang="fr-FR" dirty="0" smtClean="0"/>
              <a:t>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2005 85 171 : 29,4</a:t>
            </a:r>
          </a:p>
          <a:p>
            <a:pPr>
              <a:spcBef>
                <a:spcPct val="0"/>
              </a:spcBef>
            </a:pPr>
            <a:r>
              <a:rPr lang="fr-BE" altLang="fr-FR" dirty="0" smtClean="0"/>
              <a:t>Bloch et al. JDS 2006 89 4694  : 25,5</a:t>
            </a:r>
          </a:p>
          <a:p>
            <a:pPr>
              <a:spcBef>
                <a:spcPct val="0"/>
              </a:spcBef>
            </a:pPr>
            <a:r>
              <a:rPr lang="fr-BE" altLang="fr-FR" dirty="0" err="1" smtClean="0"/>
              <a:t>Starbuck</a:t>
            </a:r>
            <a:r>
              <a:rPr lang="fr-BE" altLang="fr-FR" dirty="0" smtClean="0"/>
              <a:t> et al. </a:t>
            </a:r>
            <a:r>
              <a:rPr lang="fr-BE" altLang="fr-FR" dirty="0" err="1" smtClean="0"/>
              <a:t>Veterinary</a:t>
            </a:r>
            <a:r>
              <a:rPr lang="fr-BE" altLang="fr-FR" dirty="0" smtClean="0"/>
              <a:t> Journal 2006 172 103 : 32,2 à 34,9</a:t>
            </a:r>
          </a:p>
          <a:p>
            <a:pPr>
              <a:spcBef>
                <a:spcPct val="0"/>
              </a:spcBef>
            </a:pPr>
            <a:r>
              <a:rPr lang="fr-BE" altLang="fr-FR" dirty="0" err="1" smtClean="0"/>
              <a:t>Siddiqui</a:t>
            </a:r>
            <a:r>
              <a:rPr lang="fr-BE" altLang="fr-FR" dirty="0" smtClean="0"/>
              <a:t> et al. </a:t>
            </a:r>
            <a:r>
              <a:rPr lang="fr-BE" altLang="fr-FR" dirty="0" err="1" smtClean="0"/>
              <a:t>Repro</a:t>
            </a:r>
            <a:r>
              <a:rPr lang="fr-BE" altLang="fr-FR" dirty="0" smtClean="0"/>
              <a:t> Fert </a:t>
            </a:r>
            <a:r>
              <a:rPr lang="fr-BE" altLang="fr-FR" dirty="0" err="1" smtClean="0"/>
              <a:t>Develop</a:t>
            </a:r>
            <a:r>
              <a:rPr lang="fr-BE" altLang="fr-FR" dirty="0" smtClean="0"/>
              <a:t> 2010 22 1110 : 34,0</a:t>
            </a:r>
          </a:p>
          <a:p>
            <a:pPr>
              <a:spcBef>
                <a:spcPct val="0"/>
              </a:spcBef>
            </a:pPr>
            <a:r>
              <a:rPr lang="fr-BE" altLang="fr-FR" dirty="0" err="1" smtClean="0"/>
              <a:t>Endo</a:t>
            </a:r>
            <a:r>
              <a:rPr lang="fr-BE" altLang="fr-FR" dirty="0" smtClean="0"/>
              <a:t> et al. </a:t>
            </a:r>
            <a:r>
              <a:rPr lang="fr-BE" altLang="fr-FR" dirty="0" err="1" smtClean="0"/>
              <a:t>Anim</a:t>
            </a:r>
            <a:r>
              <a:rPr lang="fr-BE" altLang="fr-FR" dirty="0" smtClean="0"/>
              <a:t> </a:t>
            </a:r>
            <a:r>
              <a:rPr lang="fr-BE" altLang="fr-FR" dirty="0" err="1" smtClean="0"/>
              <a:t>Repro</a:t>
            </a:r>
            <a:r>
              <a:rPr lang="fr-BE" altLang="fr-FR" dirty="0" smtClean="0"/>
              <a:t> </a:t>
            </a:r>
            <a:r>
              <a:rPr lang="fr-BE" altLang="fr-FR" dirty="0" err="1" smtClean="0"/>
              <a:t>Sci</a:t>
            </a:r>
            <a:r>
              <a:rPr lang="fr-BE" altLang="fr-FR" dirty="0" smtClean="0"/>
              <a:t> 2012 134 112 : 27</a:t>
            </a:r>
          </a:p>
          <a:p>
            <a:pPr>
              <a:spcBef>
                <a:spcPct val="0"/>
              </a:spcBef>
            </a:pPr>
            <a:r>
              <a:rPr lang="fr-BE" altLang="fr-FR" dirty="0" err="1" smtClean="0"/>
              <a:t>Endo</a:t>
            </a:r>
            <a:r>
              <a:rPr lang="fr-BE" altLang="fr-FR" dirty="0" smtClean="0"/>
              <a:t> et al. J </a:t>
            </a:r>
            <a:r>
              <a:rPr lang="fr-BE" altLang="fr-FR" dirty="0" err="1" smtClean="0"/>
              <a:t>Reprod</a:t>
            </a:r>
            <a:r>
              <a:rPr lang="fr-BE" altLang="fr-FR" dirty="0" smtClean="0"/>
              <a:t> </a:t>
            </a:r>
            <a:r>
              <a:rPr lang="fr-BE" altLang="fr-FR" dirty="0" err="1" smtClean="0"/>
              <a:t>Develop</a:t>
            </a:r>
            <a:r>
              <a:rPr lang="fr-BE" altLang="fr-FR" dirty="0" smtClean="0"/>
              <a:t> 2012 58 685 </a:t>
            </a:r>
          </a:p>
          <a:p>
            <a:pPr>
              <a:spcBef>
                <a:spcPct val="0"/>
              </a:spcBef>
            </a:pPr>
            <a:endParaRPr lang="fr-BE" altLang="fr-FR" dirty="0" smtClean="0"/>
          </a:p>
          <a:p>
            <a:pPr>
              <a:spcBef>
                <a:spcPct val="0"/>
              </a:spcBef>
            </a:pPr>
            <a:r>
              <a:rPr lang="fr-BE" altLang="fr-FR" b="1" dirty="0" smtClean="0"/>
              <a:t>Début </a:t>
            </a:r>
            <a:r>
              <a:rPr lang="fr-BE" altLang="fr-FR" b="1" dirty="0" err="1" smtClean="0"/>
              <a:t>oestrus</a:t>
            </a:r>
            <a:r>
              <a:rPr lang="fr-BE" altLang="fr-FR" b="1" dirty="0" smtClean="0"/>
              <a:t> – ovulation </a:t>
            </a:r>
          </a:p>
          <a:p>
            <a:pPr>
              <a:spcBef>
                <a:spcPct val="0"/>
              </a:spcBef>
            </a:pPr>
            <a:r>
              <a:rPr lang="fr-BE" altLang="fr-FR" dirty="0" err="1" smtClean="0"/>
              <a:t>Rajamahandran</a:t>
            </a:r>
            <a:r>
              <a:rPr lang="fr-BE" altLang="fr-FR" dirty="0" smtClean="0"/>
              <a:t> et al. </a:t>
            </a:r>
            <a:r>
              <a:rPr lang="fr-BE" altLang="fr-FR" dirty="0" err="1" smtClean="0"/>
              <a:t>Theriogenology</a:t>
            </a:r>
            <a:r>
              <a:rPr lang="fr-BE" altLang="fr-FR" dirty="0" smtClean="0"/>
              <a:t> 1989 31 1173 :  24 à 30</a:t>
            </a:r>
          </a:p>
          <a:p>
            <a:pPr>
              <a:spcBef>
                <a:spcPct val="0"/>
              </a:spcBef>
            </a:pPr>
            <a:r>
              <a:rPr lang="fr-BE" altLang="fr-FR" dirty="0" smtClean="0"/>
              <a:t>Walker et al. JDS 1996 79 1555  : 27,6</a:t>
            </a:r>
          </a:p>
          <a:p>
            <a:pPr>
              <a:spcBef>
                <a:spcPct val="0"/>
              </a:spcBef>
            </a:pPr>
            <a:r>
              <a:rPr lang="fr-BE" altLang="fr-FR" dirty="0" err="1" smtClean="0"/>
              <a:t>Kaim</a:t>
            </a:r>
            <a:r>
              <a:rPr lang="fr-BE" altLang="fr-FR" dirty="0" smtClean="0"/>
              <a:t> et al. JDS 2003 86, 2012 : 30,8 </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2004 62 1337  : 30,2</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2005a 63 1366 : 30,0</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2005 b 64 1690 : 29,3</a:t>
            </a:r>
          </a:p>
          <a:p>
            <a:pPr>
              <a:spcBef>
                <a:spcPct val="0"/>
              </a:spcBef>
            </a:pPr>
            <a:r>
              <a:rPr lang="fr-BE" altLang="fr-FR" dirty="0" err="1" smtClean="0"/>
              <a:t>Roelofs</a:t>
            </a:r>
            <a:r>
              <a:rPr lang="fr-BE" altLang="fr-FR" dirty="0" smtClean="0"/>
              <a:t> et al. </a:t>
            </a:r>
            <a:r>
              <a:rPr lang="fr-BE" altLang="fr-FR" dirty="0" err="1" smtClean="0"/>
              <a:t>Theriogenology</a:t>
            </a:r>
            <a:r>
              <a:rPr lang="fr-BE" altLang="fr-FR" dirty="0" smtClean="0"/>
              <a:t> 2006b §§ </a:t>
            </a:r>
            <a:r>
              <a:rPr lang="fr-BE" altLang="fr-FR" dirty="0" err="1" smtClean="0"/>
              <a:t>é&amp;è</a:t>
            </a:r>
            <a:r>
              <a:rPr lang="fr-BE" altLang="fr-FR" dirty="0" smtClean="0"/>
              <a:t> » : 29,9</a:t>
            </a:r>
          </a:p>
          <a:p>
            <a:pPr>
              <a:spcBef>
                <a:spcPct val="0"/>
              </a:spcBef>
            </a:pPr>
            <a:r>
              <a:rPr lang="fr-BE" altLang="fr-FR" dirty="0" err="1" smtClean="0"/>
              <a:t>Saumande</a:t>
            </a:r>
            <a:r>
              <a:rPr lang="fr-BE" altLang="fr-FR" dirty="0" smtClean="0"/>
              <a:t> et </a:t>
            </a:r>
            <a:r>
              <a:rPr lang="fr-BE" altLang="fr-FR" dirty="0" err="1" smtClean="0"/>
              <a:t>Humblot</a:t>
            </a:r>
            <a:r>
              <a:rPr lang="fr-BE" altLang="fr-FR" dirty="0" smtClean="0"/>
              <a:t>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2005 85 171 : 38,5</a:t>
            </a:r>
          </a:p>
          <a:p>
            <a:pPr>
              <a:spcBef>
                <a:spcPct val="0"/>
              </a:spcBef>
            </a:pPr>
            <a:r>
              <a:rPr lang="fr-BE" altLang="fr-FR" dirty="0" smtClean="0"/>
              <a:t>Bloch et al. JDS 2006 89 4694  : 28,6</a:t>
            </a:r>
          </a:p>
          <a:p>
            <a:pPr>
              <a:spcBef>
                <a:spcPct val="0"/>
              </a:spcBef>
            </a:pPr>
            <a:r>
              <a:rPr lang="fr-BE" altLang="fr-FR" dirty="0" err="1" smtClean="0"/>
              <a:t>Starbuck</a:t>
            </a:r>
            <a:r>
              <a:rPr lang="fr-BE" altLang="fr-FR" dirty="0" smtClean="0"/>
              <a:t> et al. </a:t>
            </a:r>
            <a:r>
              <a:rPr lang="fr-BE" altLang="fr-FR" dirty="0" err="1" smtClean="0"/>
              <a:t>Veterinary</a:t>
            </a:r>
            <a:r>
              <a:rPr lang="fr-BE" altLang="fr-FR" dirty="0" smtClean="0"/>
              <a:t> Journal 2006 172 103 : 28,6 à 32,6</a:t>
            </a:r>
          </a:p>
          <a:p>
            <a:pPr>
              <a:spcBef>
                <a:spcPct val="0"/>
              </a:spcBef>
            </a:pPr>
            <a:r>
              <a:rPr lang="fr-BE" altLang="fr-FR" dirty="0" smtClean="0"/>
              <a:t>Hockey et al. </a:t>
            </a:r>
            <a:r>
              <a:rPr lang="fr-BE" altLang="fr-FR" dirty="0" err="1" smtClean="0"/>
              <a:t>Reprod</a:t>
            </a:r>
            <a:r>
              <a:rPr lang="fr-BE" altLang="fr-FR" dirty="0" smtClean="0"/>
              <a:t> in </a:t>
            </a:r>
            <a:r>
              <a:rPr lang="fr-BE" altLang="fr-FR" dirty="0" err="1" smtClean="0"/>
              <a:t>domestic</a:t>
            </a:r>
            <a:r>
              <a:rPr lang="fr-BE" altLang="fr-FR" dirty="0" smtClean="0"/>
              <a:t> </a:t>
            </a:r>
            <a:r>
              <a:rPr lang="fr-BE" altLang="fr-FR" dirty="0" err="1" smtClean="0"/>
              <a:t>animals</a:t>
            </a:r>
            <a:r>
              <a:rPr lang="fr-BE" altLang="fr-FR" dirty="0" smtClean="0"/>
              <a:t> 2010 45 e239 : 33,4</a:t>
            </a:r>
          </a:p>
          <a:p>
            <a:pPr>
              <a:spcBef>
                <a:spcPct val="0"/>
              </a:spcBef>
            </a:pPr>
            <a:endParaRPr lang="fr-BE" altLang="fr-FR" b="1" dirty="0" smtClean="0"/>
          </a:p>
          <a:p>
            <a:pPr>
              <a:spcBef>
                <a:spcPct val="0"/>
              </a:spcBef>
            </a:pPr>
            <a:r>
              <a:rPr lang="fr-BE" altLang="fr-FR" b="1" dirty="0" smtClean="0"/>
              <a:t>T° vaginale/</a:t>
            </a:r>
            <a:r>
              <a:rPr lang="fr-BE" altLang="fr-FR" b="1" dirty="0" err="1" smtClean="0"/>
              <a:t>rumenale</a:t>
            </a:r>
            <a:r>
              <a:rPr lang="fr-BE" altLang="fr-FR" b="1" dirty="0" smtClean="0"/>
              <a:t> et pic de LH :</a:t>
            </a:r>
          </a:p>
          <a:p>
            <a:pPr>
              <a:spcBef>
                <a:spcPct val="0"/>
              </a:spcBef>
            </a:pPr>
            <a:r>
              <a:rPr lang="fr-BE" altLang="fr-FR" dirty="0" smtClean="0"/>
              <a:t> </a:t>
            </a:r>
            <a:r>
              <a:rPr lang="fr-BE" altLang="fr-FR" dirty="0" err="1" smtClean="0"/>
              <a:t>Rajamahandran</a:t>
            </a:r>
            <a:r>
              <a:rPr lang="fr-BE" altLang="fr-FR" dirty="0" smtClean="0"/>
              <a:t> et al. </a:t>
            </a:r>
            <a:r>
              <a:rPr lang="fr-BE" altLang="fr-FR" dirty="0" err="1" smtClean="0"/>
              <a:t>Theriogenology</a:t>
            </a:r>
            <a:r>
              <a:rPr lang="fr-BE" altLang="fr-FR" dirty="0" smtClean="0"/>
              <a:t> 1989 31 1173 </a:t>
            </a:r>
          </a:p>
          <a:p>
            <a:pPr>
              <a:spcBef>
                <a:spcPct val="0"/>
              </a:spcBef>
            </a:pPr>
            <a:r>
              <a:rPr lang="fr-BE" altLang="fr-FR" dirty="0" smtClean="0"/>
              <a:t>Fisher et al. </a:t>
            </a:r>
            <a:r>
              <a:rPr lang="fr-BE" altLang="fr-FR" dirty="0" err="1" smtClean="0"/>
              <a:t>Theriogenology</a:t>
            </a:r>
            <a:r>
              <a:rPr lang="fr-BE" altLang="fr-FR" dirty="0" smtClean="0"/>
              <a:t> 2008 70 1065</a:t>
            </a:r>
          </a:p>
          <a:p>
            <a:pPr>
              <a:spcBef>
                <a:spcPct val="0"/>
              </a:spcBef>
            </a:pPr>
            <a:r>
              <a:rPr lang="fr-BE" altLang="fr-FR" dirty="0" smtClean="0"/>
              <a:t>Cooper-Prado et al. J </a:t>
            </a:r>
            <a:r>
              <a:rPr lang="fr-BE" altLang="fr-FR" dirty="0" err="1" smtClean="0"/>
              <a:t>Anim</a:t>
            </a:r>
            <a:r>
              <a:rPr lang="fr-BE" altLang="fr-FR" dirty="0" smtClean="0"/>
              <a:t> </a:t>
            </a:r>
            <a:r>
              <a:rPr lang="fr-BE" altLang="fr-FR" dirty="0" err="1" smtClean="0"/>
              <a:t>Sci</a:t>
            </a:r>
            <a:r>
              <a:rPr lang="fr-BE" altLang="fr-FR" dirty="0" smtClean="0"/>
              <a:t> 2010 89 1020</a:t>
            </a:r>
          </a:p>
          <a:p>
            <a:pPr>
              <a:spcBef>
                <a:spcPct val="0"/>
              </a:spcBef>
            </a:pPr>
            <a:endParaRPr lang="fr-BE" altLang="fr-FR" b="1" dirty="0" smtClean="0"/>
          </a:p>
          <a:p>
            <a:pPr>
              <a:spcBef>
                <a:spcPct val="0"/>
              </a:spcBef>
            </a:pPr>
            <a:r>
              <a:rPr lang="fr-BE" altLang="fr-FR" b="1" dirty="0" err="1" smtClean="0"/>
              <a:t>Herd</a:t>
            </a:r>
            <a:r>
              <a:rPr lang="fr-BE" altLang="fr-FR" b="1" dirty="0" smtClean="0"/>
              <a:t> </a:t>
            </a:r>
            <a:r>
              <a:rPr lang="fr-BE" altLang="fr-FR" b="1" dirty="0" err="1" smtClean="0"/>
              <a:t>navigator</a:t>
            </a:r>
            <a:r>
              <a:rPr lang="fr-BE" altLang="fr-FR" b="1" dirty="0" smtClean="0"/>
              <a:t> et </a:t>
            </a:r>
            <a:r>
              <a:rPr lang="fr-BE" altLang="fr-FR" b="1" dirty="0" err="1" smtClean="0"/>
              <a:t>lutéolyse</a:t>
            </a:r>
            <a:r>
              <a:rPr lang="fr-BE" altLang="fr-FR" b="1" dirty="0" smtClean="0"/>
              <a:t> </a:t>
            </a:r>
          </a:p>
          <a:p>
            <a:pPr>
              <a:spcBef>
                <a:spcPct val="0"/>
              </a:spcBef>
            </a:pPr>
            <a:r>
              <a:rPr lang="fr-BE" altLang="fr-FR" dirty="0" smtClean="0"/>
              <a:t>10 à 20 % des vaches sont en chaleurs avec un taux de </a:t>
            </a:r>
            <a:r>
              <a:rPr lang="fr-BE" altLang="fr-FR" dirty="0" err="1" smtClean="0"/>
              <a:t>progestéroneélevé</a:t>
            </a:r>
            <a:r>
              <a:rPr lang="fr-BE" altLang="fr-FR" dirty="0" smtClean="0"/>
              <a:t> dans le lait </a:t>
            </a:r>
          </a:p>
          <a:p>
            <a:pPr>
              <a:spcBef>
                <a:spcPct val="0"/>
              </a:spcBef>
            </a:pPr>
            <a:r>
              <a:rPr lang="fr-BE" altLang="fr-FR" b="0" dirty="0" smtClean="0"/>
              <a:t>55</a:t>
            </a:r>
            <a:r>
              <a:rPr lang="fr-BE" altLang="fr-FR" b="0" baseline="0" dirty="0" smtClean="0"/>
              <a:t> à 60 % des gestation si &lt; 2 </a:t>
            </a:r>
            <a:r>
              <a:rPr lang="fr-BE" altLang="fr-FR" b="0" baseline="0" dirty="0" err="1" smtClean="0"/>
              <a:t>ng</a:t>
            </a:r>
            <a:r>
              <a:rPr lang="fr-BE" altLang="fr-FR" b="0" baseline="0" dirty="0" smtClean="0"/>
              <a:t> et 18 % &gt; 10 </a:t>
            </a:r>
            <a:r>
              <a:rPr lang="fr-BE" altLang="fr-FR" b="0" baseline="0" dirty="0" err="1" smtClean="0"/>
              <a:t>ng</a:t>
            </a:r>
            <a:r>
              <a:rPr lang="fr-BE" altLang="fr-FR" b="0" baseline="0" dirty="0" smtClean="0"/>
              <a:t> : </a:t>
            </a:r>
            <a:r>
              <a:rPr lang="fr-BE" altLang="fr-FR" b="0" baseline="0" dirty="0" err="1" smtClean="0"/>
              <a:t>Sturman</a:t>
            </a:r>
            <a:r>
              <a:rPr lang="fr-BE" altLang="fr-FR" b="0" baseline="0" dirty="0" smtClean="0"/>
              <a:t> et al. </a:t>
            </a:r>
            <a:r>
              <a:rPr lang="fr-BE" altLang="fr-FR" b="0" baseline="0" dirty="0" err="1" smtClean="0"/>
              <a:t>Theriogenology</a:t>
            </a:r>
            <a:r>
              <a:rPr lang="fr-BE" altLang="fr-FR" b="0" baseline="0" dirty="0" smtClean="0"/>
              <a:t> 200053 1657-1667</a:t>
            </a:r>
            <a:endParaRPr lang="fr-BE" altLang="fr-FR" b="1" dirty="0" smtClean="0"/>
          </a:p>
          <a:p>
            <a:pPr>
              <a:spcBef>
                <a:spcPct val="0"/>
              </a:spcBef>
            </a:pPr>
            <a:r>
              <a:rPr lang="fr-BE" altLang="fr-FR" dirty="0" err="1" smtClean="0"/>
              <a:t>Roelofs</a:t>
            </a:r>
            <a:r>
              <a:rPr lang="fr-BE" altLang="fr-FR" dirty="0" smtClean="0"/>
              <a:t> et al. </a:t>
            </a:r>
            <a:r>
              <a:rPr lang="fr-BE" altLang="fr-FR" dirty="0" err="1" smtClean="0"/>
              <a:t>Anim</a:t>
            </a:r>
            <a:r>
              <a:rPr lang="fr-BE" altLang="fr-FR" dirty="0" smtClean="0"/>
              <a:t> </a:t>
            </a:r>
            <a:r>
              <a:rPr lang="fr-BE" altLang="fr-FR" dirty="0" err="1" smtClean="0"/>
              <a:t>Reprod</a:t>
            </a:r>
            <a:r>
              <a:rPr lang="fr-BE" altLang="fr-FR" dirty="0" smtClean="0"/>
              <a:t> </a:t>
            </a:r>
            <a:r>
              <a:rPr lang="fr-BE" altLang="fr-FR" dirty="0" err="1" smtClean="0"/>
              <a:t>Sci</a:t>
            </a:r>
            <a:r>
              <a:rPr lang="fr-BE" altLang="fr-FR" dirty="0" smtClean="0"/>
              <a:t> 2006  91 337</a:t>
            </a:r>
          </a:p>
          <a:p>
            <a:pPr>
              <a:spcBef>
                <a:spcPct val="0"/>
              </a:spcBef>
            </a:pPr>
            <a:r>
              <a:rPr lang="fr-BE" altLang="fr-FR" dirty="0" err="1" smtClean="0"/>
              <a:t>Friggens</a:t>
            </a:r>
            <a:r>
              <a:rPr lang="fr-BE" altLang="fr-FR" dirty="0" smtClean="0"/>
              <a:t> et al. </a:t>
            </a:r>
            <a:r>
              <a:rPr lang="fr-BE" altLang="fr-FR" dirty="0" err="1" smtClean="0"/>
              <a:t>Reprod</a:t>
            </a:r>
            <a:r>
              <a:rPr lang="fr-BE" altLang="fr-FR" dirty="0" smtClean="0"/>
              <a:t> </a:t>
            </a:r>
            <a:r>
              <a:rPr lang="fr-BE" altLang="fr-FR" dirty="0" err="1" smtClean="0"/>
              <a:t>Domest</a:t>
            </a:r>
            <a:r>
              <a:rPr lang="fr-BE" altLang="fr-FR" dirty="0" smtClean="0"/>
              <a:t> </a:t>
            </a:r>
            <a:r>
              <a:rPr lang="fr-BE" altLang="fr-FR" dirty="0" err="1" smtClean="0"/>
              <a:t>Anim</a:t>
            </a:r>
            <a:r>
              <a:rPr lang="fr-BE" altLang="fr-FR" dirty="0" smtClean="0"/>
              <a:t> 2008 43 </a:t>
            </a:r>
            <a:r>
              <a:rPr lang="fr-BE" altLang="fr-FR" dirty="0" err="1" smtClean="0"/>
              <a:t>suppl</a:t>
            </a:r>
            <a:r>
              <a:rPr lang="fr-BE" altLang="fr-FR" dirty="0" smtClean="0"/>
              <a:t> 2 113</a:t>
            </a:r>
          </a:p>
          <a:p>
            <a:pPr>
              <a:spcBef>
                <a:spcPct val="0"/>
              </a:spcBef>
            </a:pPr>
            <a:endParaRPr lang="fr-BE" altLang="fr-FR" dirty="0" smtClean="0"/>
          </a:p>
          <a:p>
            <a:pPr>
              <a:spcBef>
                <a:spcPct val="0"/>
              </a:spcBef>
            </a:pPr>
            <a:r>
              <a:rPr lang="fr-BE" altLang="fr-FR" b="1" dirty="0" smtClean="0"/>
              <a:t>Dosage LH par </a:t>
            </a:r>
            <a:r>
              <a:rPr lang="fr-BE" altLang="fr-FR" b="1" dirty="0" err="1" smtClean="0"/>
              <a:t>Predibov</a:t>
            </a:r>
            <a:endParaRPr lang="fr-BE" altLang="fr-FR" b="1" dirty="0" smtClean="0"/>
          </a:p>
          <a:p>
            <a:pPr>
              <a:spcBef>
                <a:spcPct val="0"/>
              </a:spcBef>
            </a:pPr>
            <a:r>
              <a:rPr lang="fr-BE" altLang="fr-FR" dirty="0" smtClean="0"/>
              <a:t>Dupuy et al. </a:t>
            </a:r>
            <a:r>
              <a:rPr lang="fr-BE" altLang="fr-FR" dirty="0" err="1" smtClean="0"/>
              <a:t>Reprod</a:t>
            </a:r>
            <a:r>
              <a:rPr lang="fr-BE" altLang="fr-FR" dirty="0" smtClean="0"/>
              <a:t> </a:t>
            </a:r>
            <a:r>
              <a:rPr lang="fr-BE" altLang="fr-FR" dirty="0" err="1" smtClean="0"/>
              <a:t>FertDevlop</a:t>
            </a:r>
            <a:r>
              <a:rPr lang="fr-BE" altLang="fr-FR" dirty="0" smtClean="0"/>
              <a:t> 2013 25 225</a:t>
            </a:r>
          </a:p>
          <a:p>
            <a:pPr>
              <a:spcBef>
                <a:spcPct val="0"/>
              </a:spcBef>
            </a:pPr>
            <a:r>
              <a:rPr lang="fr-BE" altLang="fr-FR" dirty="0" smtClean="0"/>
              <a:t>Taux de gestation de 15 à 20 % supérieur quand IA 8 à 16 h après LH + vs IA en-dehors de cette fenêtre (</a:t>
            </a:r>
            <a:r>
              <a:rPr lang="fr-BE" altLang="fr-FR" dirty="0" err="1" smtClean="0"/>
              <a:t>Chastant</a:t>
            </a:r>
            <a:r>
              <a:rPr lang="fr-BE" altLang="fr-FR" dirty="0" smtClean="0"/>
              <a:t> Maillard et Saint-Dizier Point vétérinaire 2015</a:t>
            </a:r>
            <a:r>
              <a:rPr lang="fr-BE" altLang="fr-FR" baseline="0" dirty="0" smtClean="0"/>
              <a:t> 80 63-69)</a:t>
            </a:r>
          </a:p>
          <a:p>
            <a:pPr>
              <a:spcBef>
                <a:spcPct val="0"/>
              </a:spcBef>
            </a:pPr>
            <a:endParaRPr lang="fr-BE" altLang="fr-FR" b="1" baseline="0" dirty="0" smtClean="0"/>
          </a:p>
          <a:p>
            <a:pPr>
              <a:spcBef>
                <a:spcPct val="0"/>
              </a:spcBef>
            </a:pPr>
            <a:r>
              <a:rPr lang="fr-BE" altLang="fr-FR" b="1" baseline="0" dirty="0" smtClean="0"/>
              <a:t>Pic de LH de 5 à 12 h et 3 à 9 h après le début des chaleurs </a:t>
            </a:r>
          </a:p>
          <a:p>
            <a:pPr>
              <a:spcBef>
                <a:spcPct val="0"/>
              </a:spcBef>
            </a:pPr>
            <a:r>
              <a:rPr lang="fr-BE" altLang="fr-FR" b="0" baseline="0" dirty="0" smtClean="0"/>
              <a:t>Bernard et al. Can J </a:t>
            </a:r>
            <a:r>
              <a:rPr lang="fr-BE" altLang="fr-FR" b="0" baseline="0" dirty="0" err="1" smtClean="0"/>
              <a:t>Comp</a:t>
            </a:r>
            <a:r>
              <a:rPr lang="fr-BE" altLang="fr-FR" b="0" baseline="0" dirty="0" smtClean="0"/>
              <a:t> Med 1984 48 97-101</a:t>
            </a:r>
          </a:p>
          <a:p>
            <a:pPr>
              <a:spcBef>
                <a:spcPct val="0"/>
              </a:spcBef>
            </a:pPr>
            <a:r>
              <a:rPr lang="fr-BE" altLang="fr-FR" b="0" baseline="0" dirty="0" smtClean="0"/>
              <a:t>Dupuy </a:t>
            </a:r>
            <a:r>
              <a:rPr lang="fr-BE" altLang="fr-FR" b="0" baseline="0" dirty="0" err="1" smtClean="0"/>
              <a:t>etal</a:t>
            </a:r>
            <a:r>
              <a:rPr lang="fr-BE" altLang="fr-FR" b="0" baseline="0" dirty="0" smtClean="0"/>
              <a:t>. </a:t>
            </a:r>
            <a:r>
              <a:rPr lang="fr-BE" altLang="fr-FR" b="0" baseline="0" dirty="0" err="1" smtClean="0"/>
              <a:t>Reprod</a:t>
            </a:r>
            <a:r>
              <a:rPr lang="fr-BE" altLang="fr-FR" b="0" baseline="0" dirty="0" smtClean="0"/>
              <a:t> Fert </a:t>
            </a:r>
            <a:r>
              <a:rPr lang="fr-BE" altLang="fr-FR" b="0" baseline="0" dirty="0" err="1" smtClean="0"/>
              <a:t>Develop</a:t>
            </a:r>
            <a:r>
              <a:rPr lang="fr-BE" altLang="fr-FR" b="0" baseline="0" dirty="0" smtClean="0"/>
              <a:t> 2013 25 225</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b="0" dirty="0" err="1" smtClean="0"/>
              <a:t>Endo</a:t>
            </a:r>
            <a:r>
              <a:rPr lang="fr-BE" altLang="fr-FR" b="0" dirty="0" smtClean="0"/>
              <a:t> et al. Animal Reproduction Science 2012 134 112-118.</a:t>
            </a:r>
          </a:p>
          <a:p>
            <a:pPr marL="0" marR="0" indent="0" algn="l" defTabSz="914400" rtl="0" eaLnBrk="1" fontAlgn="auto" latinLnBrk="0" hangingPunct="1">
              <a:lnSpc>
                <a:spcPct val="100000"/>
              </a:lnSpc>
              <a:spcBef>
                <a:spcPct val="0"/>
              </a:spcBef>
              <a:spcAft>
                <a:spcPts val="0"/>
              </a:spcAft>
              <a:buClrTx/>
              <a:buSzTx/>
              <a:buFontTx/>
              <a:buNone/>
              <a:tabLst/>
              <a:defRPr/>
            </a:pPr>
            <a:r>
              <a:rPr lang="fr-BE" altLang="fr-FR" dirty="0" err="1" smtClean="0"/>
              <a:t>Roelofs</a:t>
            </a:r>
            <a:r>
              <a:rPr lang="fr-BE" altLang="fr-FR" dirty="0" smtClean="0"/>
              <a:t> et al.  </a:t>
            </a:r>
            <a:r>
              <a:rPr lang="fr-BE" altLang="fr-FR" dirty="0" err="1" smtClean="0"/>
              <a:t>Theriogenology</a:t>
            </a:r>
            <a:r>
              <a:rPr lang="fr-BE" altLang="fr-FR" dirty="0" smtClean="0"/>
              <a:t>  2004 62 1337  : 30,2</a:t>
            </a:r>
          </a:p>
          <a:p>
            <a:pPr marL="0" marR="0" indent="0" algn="l" defTabSz="914400" rtl="0" eaLnBrk="1" fontAlgn="auto" latinLnBrk="0" hangingPunct="1">
              <a:lnSpc>
                <a:spcPct val="100000"/>
              </a:lnSpc>
              <a:spcBef>
                <a:spcPct val="0"/>
              </a:spcBef>
              <a:spcAft>
                <a:spcPts val="0"/>
              </a:spcAft>
              <a:buClrTx/>
              <a:buSzTx/>
              <a:buFontTx/>
              <a:buNone/>
              <a:tabLst/>
              <a:defRPr/>
            </a:pPr>
            <a:endParaRPr lang="fr-BE" altLang="fr-FR" b="0" dirty="0" smtClean="0"/>
          </a:p>
          <a:p>
            <a:pPr>
              <a:spcBef>
                <a:spcPct val="0"/>
              </a:spcBef>
            </a:pPr>
            <a:endParaRPr lang="fr-BE" altLang="fr-FR" b="1" baseline="0" dirty="0" smtClean="0"/>
          </a:p>
          <a:p>
            <a:pPr>
              <a:spcBef>
                <a:spcPct val="0"/>
              </a:spcBef>
            </a:pPr>
            <a:endParaRPr lang="fr-BE" altLang="fr-FR" b="1" baseline="0" dirty="0" smtClean="0"/>
          </a:p>
          <a:p>
            <a:pPr>
              <a:spcBef>
                <a:spcPct val="0"/>
              </a:spcBef>
            </a:pPr>
            <a:endParaRPr lang="fr-BE" altLang="fr-FR" b="1" dirty="0" smtClean="0"/>
          </a:p>
          <a:p>
            <a:pPr>
              <a:spcBef>
                <a:spcPct val="0"/>
              </a:spcBef>
            </a:pPr>
            <a:endParaRPr lang="fr-BE" altLang="fr-FR" dirty="0" smtClean="0"/>
          </a:p>
          <a:p>
            <a:pPr>
              <a:spcBef>
                <a:spcPct val="0"/>
              </a:spcBef>
            </a:pPr>
            <a:r>
              <a:rPr lang="fr-BE" altLang="fr-FR" dirty="0" smtClean="0"/>
              <a:t>Gestation et P4 lors de l’</a:t>
            </a:r>
            <a:r>
              <a:rPr lang="fr-BE" altLang="fr-FR" dirty="0" err="1" smtClean="0"/>
              <a:t>oestrus</a:t>
            </a:r>
            <a:endParaRPr lang="fr-BE" altLang="fr-FR" dirty="0" smtClean="0"/>
          </a:p>
          <a:p>
            <a:pPr>
              <a:spcBef>
                <a:spcPct val="0"/>
              </a:spcBef>
            </a:pPr>
            <a:endParaRPr lang="fr-BE" altLang="fr-FR" dirty="0" smtClean="0"/>
          </a:p>
          <a:p>
            <a:pPr>
              <a:spcBef>
                <a:spcPct val="0"/>
              </a:spcBef>
            </a:pPr>
            <a:endParaRPr lang="fr-BE" altLang="fr-FR" b="1"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a:p>
            <a:pPr>
              <a:spcBef>
                <a:spcPct val="0"/>
              </a:spcBef>
            </a:pPr>
            <a:endParaRPr lang="fr-BE" altLang="fr-FR" dirty="0" smtClean="0"/>
          </a:p>
        </p:txBody>
      </p:sp>
      <p:sp>
        <p:nvSpPr>
          <p:cNvPr id="81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CEFD04-7020-4E2D-A004-7600FC482B6C}" type="slidenum">
              <a:rPr lang="fr-BE" altLang="fr-FR"/>
              <a:pPr eaLnBrk="1" hangingPunct="1"/>
              <a:t>68</a:t>
            </a:fld>
            <a:endParaRPr lang="fr-BE" altLang="fr-FR"/>
          </a:p>
        </p:txBody>
      </p:sp>
    </p:spTree>
    <p:extLst>
      <p:ext uri="{BB962C8B-B14F-4D97-AF65-F5344CB8AC3E}">
        <p14:creationId xmlns:p14="http://schemas.microsoft.com/office/powerpoint/2010/main" val="308620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FBA1D249-D06A-4656-AC5C-8D34FB836447}" type="datetimeFigureOut">
              <a:rPr lang="fr-BE" smtClean="0"/>
              <a:t>26-09-16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147433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BA1D249-D06A-4656-AC5C-8D34FB836447}" type="datetimeFigureOut">
              <a:rPr lang="fr-BE" smtClean="0"/>
              <a:t>26-09-16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50590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BA1D249-D06A-4656-AC5C-8D34FB836447}" type="datetimeFigureOut">
              <a:rPr lang="fr-BE" smtClean="0"/>
              <a:t>26-09-16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2350891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527051" y="404813"/>
            <a:ext cx="10750549" cy="647700"/>
          </a:xfrm>
        </p:spPr>
        <p:txBody>
          <a:bodyPr/>
          <a:lstStyle/>
          <a:p>
            <a:r>
              <a:rPr lang="fr-FR" smtClean="0"/>
              <a:t>Cliquez pour modifier le style du titre</a:t>
            </a:r>
            <a:endParaRPr lang="en-US"/>
          </a:p>
        </p:txBody>
      </p:sp>
      <p:sp>
        <p:nvSpPr>
          <p:cNvPr id="3" name="Espace réservé du contenu 2"/>
          <p:cNvSpPr>
            <a:spLocks noGrp="1"/>
          </p:cNvSpPr>
          <p:nvPr>
            <p:ph sz="quarter" idx="1"/>
          </p:nvPr>
        </p:nvSpPr>
        <p:spPr>
          <a:xfrm>
            <a:off x="508000" y="1268413"/>
            <a:ext cx="5486400" cy="2374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6197600" y="1268413"/>
            <a:ext cx="5486400" cy="2374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508000" y="3795714"/>
            <a:ext cx="5486400" cy="23764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6197600" y="3795714"/>
            <a:ext cx="5486400" cy="23764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D376E8FA-F01C-4837-B100-5BE457F07113}" type="slidenum">
              <a:rPr lang="fr-FR" altLang="fr-FR"/>
              <a:pPr>
                <a:defRPr/>
              </a:pPr>
              <a:t>‹N°›</a:t>
            </a:fld>
            <a:endParaRPr lang="fr-FR" altLang="fr-FR"/>
          </a:p>
        </p:txBody>
      </p:sp>
    </p:spTree>
    <p:extLst>
      <p:ext uri="{BB962C8B-B14F-4D97-AF65-F5344CB8AC3E}">
        <p14:creationId xmlns:p14="http://schemas.microsoft.com/office/powerpoint/2010/main" val="401684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re et diagramme ou organigramme">
    <p:spTree>
      <p:nvGrpSpPr>
        <p:cNvPr id="1" name=""/>
        <p:cNvGrpSpPr/>
        <p:nvPr/>
      </p:nvGrpSpPr>
      <p:grpSpPr>
        <a:xfrm>
          <a:off x="0" y="0"/>
          <a:ext cx="0" cy="0"/>
          <a:chOff x="0" y="0"/>
          <a:chExt cx="0" cy="0"/>
        </a:xfrm>
      </p:grpSpPr>
      <p:sp>
        <p:nvSpPr>
          <p:cNvPr id="2" name="Titre 1"/>
          <p:cNvSpPr>
            <a:spLocks noGrp="1"/>
          </p:cNvSpPr>
          <p:nvPr>
            <p:ph type="title"/>
          </p:nvPr>
        </p:nvSpPr>
        <p:spPr>
          <a:xfrm>
            <a:off x="508000" y="260351"/>
            <a:ext cx="11379200" cy="720725"/>
          </a:xfrm>
        </p:spPr>
        <p:txBody>
          <a:bodyPr/>
          <a:lstStyle/>
          <a:p>
            <a:r>
              <a:rPr lang="fr-FR" smtClean="0"/>
              <a:t>Modifiez le style du titre</a:t>
            </a:r>
            <a:endParaRPr lang="fr-BE"/>
          </a:p>
        </p:txBody>
      </p:sp>
      <p:sp>
        <p:nvSpPr>
          <p:cNvPr id="3" name="Espace réservé du graphique SmartArt 2"/>
          <p:cNvSpPr>
            <a:spLocks noGrp="1"/>
          </p:cNvSpPr>
          <p:nvPr>
            <p:ph type="dgm" idx="1"/>
          </p:nvPr>
        </p:nvSpPr>
        <p:spPr>
          <a:xfrm>
            <a:off x="304801" y="1412875"/>
            <a:ext cx="11453284" cy="4752975"/>
          </a:xfrm>
        </p:spPr>
        <p:txBody>
          <a:bodyPr/>
          <a:lstStyle/>
          <a:p>
            <a:pPr lvl="0"/>
            <a:endParaRPr lang="fr-BE" noProof="0"/>
          </a:p>
        </p:txBody>
      </p:sp>
      <p:sp>
        <p:nvSpPr>
          <p:cNvPr id="4" name="Espace réservé de la date 3"/>
          <p:cNvSpPr>
            <a:spLocks noGrp="1"/>
          </p:cNvSpPr>
          <p:nvPr>
            <p:ph type="dt" sz="half" idx="10"/>
          </p:nvPr>
        </p:nvSpPr>
        <p:spPr>
          <a:xfrm>
            <a:off x="239184" y="6453188"/>
            <a:ext cx="3215216" cy="404812"/>
          </a:xfrm>
          <a:prstGeom prst="rect">
            <a:avLst/>
          </a:prstGeom>
        </p:spPr>
        <p:txBody>
          <a:bodyPr/>
          <a:lstStyle>
            <a:lvl1pPr>
              <a:defRPr/>
            </a:lvl1pPr>
          </a:lstStyle>
          <a:p>
            <a:pPr>
              <a:defRPr/>
            </a:pPr>
            <a:endParaRPr lang="fr-FR"/>
          </a:p>
        </p:txBody>
      </p:sp>
      <p:sp>
        <p:nvSpPr>
          <p:cNvPr id="5" name="Espace réservé du pied de page 4"/>
          <p:cNvSpPr>
            <a:spLocks noGrp="1"/>
          </p:cNvSpPr>
          <p:nvPr>
            <p:ph type="ftr" sz="quarter" idx="11"/>
          </p:nvPr>
        </p:nvSpPr>
        <p:spPr>
          <a:xfrm>
            <a:off x="4597400" y="6381750"/>
            <a:ext cx="7594600" cy="287338"/>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2587066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re et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2"/>
          <p:cNvSpPr>
            <a:spLocks noGrp="1"/>
          </p:cNvSpPr>
          <p:nvPr>
            <p:ph type="body"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BA1D249-D06A-4656-AC5C-8D34FB836447}" type="datetimeFigureOut">
              <a:rPr lang="fr-BE" smtClean="0"/>
              <a:t>26-09-16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217422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BA1D249-D06A-4656-AC5C-8D34FB836447}" type="datetimeFigureOut">
              <a:rPr lang="fr-BE" smtClean="0"/>
              <a:t>26-09-16</a:t>
            </a:fld>
            <a:endParaRPr lang="fr-BE"/>
          </a:p>
        </p:txBody>
      </p:sp>
      <p:sp>
        <p:nvSpPr>
          <p:cNvPr id="5" name="Espace réservé du pied de page 4"/>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28465384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BA1D249-D06A-4656-AC5C-8D34FB836447}" type="datetimeFigureOut">
              <a:rPr lang="fr-BE" smtClean="0"/>
              <a:t>26-09-16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320085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FBA1D249-D06A-4656-AC5C-8D34FB836447}" type="datetimeFigureOut">
              <a:rPr lang="fr-BE" smtClean="0"/>
              <a:t>26-09-16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962466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FBA1D249-D06A-4656-AC5C-8D34FB836447}" type="datetimeFigureOut">
              <a:rPr lang="fr-BE" smtClean="0"/>
              <a:t>26-09-16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2018185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FBA1D249-D06A-4656-AC5C-8D34FB836447}" type="datetimeFigureOut">
              <a:rPr lang="fr-BE" smtClean="0"/>
              <a:t>26-09-16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423346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BA1D249-D06A-4656-AC5C-8D34FB836447}" type="datetimeFigureOut">
              <a:rPr lang="fr-BE" smtClean="0"/>
              <a:t>26-09-16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2957435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BA1D249-D06A-4656-AC5C-8D34FB836447}" type="datetimeFigureOut">
              <a:rPr lang="fr-BE" smtClean="0"/>
              <a:t>26-09-16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3587414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BA1D249-D06A-4656-AC5C-8D34FB836447}" type="datetimeFigureOut">
              <a:rPr lang="fr-BE" smtClean="0"/>
              <a:t>26-09-16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357295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1D249-D06A-4656-AC5C-8D34FB836447}" type="datetimeFigureOut">
              <a:rPr lang="fr-BE" smtClean="0"/>
              <a:t>26-09-16</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48015-5D85-4CBF-B1AE-2DC61E397355}" type="slidenum">
              <a:rPr lang="fr-BE" smtClean="0"/>
              <a:t>‹N°›</a:t>
            </a:fld>
            <a:endParaRPr lang="fr-BE"/>
          </a:p>
        </p:txBody>
      </p:sp>
    </p:spTree>
    <p:extLst>
      <p:ext uri="{BB962C8B-B14F-4D97-AF65-F5344CB8AC3E}">
        <p14:creationId xmlns:p14="http://schemas.microsoft.com/office/powerpoint/2010/main" val="3541420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rbi.ulg.ac.be/" TargetMode="External"/><Relationship Id="rId2" Type="http://schemas.openxmlformats.org/officeDocument/2006/relationships/hyperlink" Target="mailto:Christian.hanzen@ulg.ac.be" TargetMode="External"/><Relationship Id="rId1" Type="http://schemas.openxmlformats.org/officeDocument/2006/relationships/slideLayout" Target="../slideLayouts/slideLayout1.xml"/><Relationship Id="rId4" Type="http://schemas.openxmlformats.org/officeDocument/2006/relationships/hyperlink" Target="https://www.facebook.com/Theriogenologi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5.emf"/><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14.xml"/><Relationship Id="rId4" Type="http://schemas.openxmlformats.org/officeDocument/2006/relationships/tags" Target="../tags/tag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6.emf"/><Relationship Id="rId2" Type="http://schemas.openxmlformats.org/officeDocument/2006/relationships/tags" Target="../tags/tag14.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Layout" Target="../slideLayouts/slideLayout14.xml"/><Relationship Id="rId4" Type="http://schemas.openxmlformats.org/officeDocument/2006/relationships/tags" Target="../tags/tag1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19.emf"/><Relationship Id="rId2" Type="http://schemas.openxmlformats.org/officeDocument/2006/relationships/tags" Target="../tags/tag1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slideLayout" Target="../slideLayouts/slideLayout14.xml"/><Relationship Id="rId4" Type="http://schemas.openxmlformats.org/officeDocument/2006/relationships/tags" Target="../tags/tag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24.emf"/><Relationship Id="rId2" Type="http://schemas.openxmlformats.org/officeDocument/2006/relationships/tags" Target="../tags/tag21.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slideLayout" Target="../slideLayouts/slideLayout14.xml"/><Relationship Id="rId4"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5.emf"/><Relationship Id="rId2" Type="http://schemas.openxmlformats.org/officeDocument/2006/relationships/tags" Target="../tags/tag24.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slideLayout" Target="../slideLayouts/slideLayout14.xml"/><Relationship Id="rId4" Type="http://schemas.openxmlformats.org/officeDocument/2006/relationships/tags" Target="../tags/tag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26.emf"/><Relationship Id="rId2" Type="http://schemas.openxmlformats.org/officeDocument/2006/relationships/tags" Target="../tags/tag27.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slideLayout" Target="../slideLayouts/slideLayout14.xml"/><Relationship Id="rId4" Type="http://schemas.openxmlformats.org/officeDocument/2006/relationships/tags" Target="../tags/tag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Feuille_Microsoft_Excel_97-20031.xls"/><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8.emf"/><Relationship Id="rId5" Type="http://schemas.openxmlformats.org/officeDocument/2006/relationships/oleObject" Target="../embeddings/Feuille_Microsoft_Excel_97-20032.xls"/><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4.xml"/><Relationship Id="rId4"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9.xml"/><Relationship Id="rId1" Type="http://schemas.openxmlformats.org/officeDocument/2006/relationships/vmlDrawing" Target="../drawings/vmlDrawing11.vml"/><Relationship Id="rId6" Type="http://schemas.openxmlformats.org/officeDocument/2006/relationships/image" Target="../media/image33.png"/><Relationship Id="rId5" Type="http://schemas.openxmlformats.org/officeDocument/2006/relationships/oleObject" Target="../embeddings/Feuille_Microsoft_Excel_97-20033.xls"/><Relationship Id="rId4" Type="http://schemas.openxmlformats.org/officeDocument/2006/relationships/notesSlide" Target="../notesSlides/notesSlide3.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emf"/><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14.xml"/><Relationship Id="rId4"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Feuille_Microsoft_Excel_97-20034.xls"/><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francebovia.com/actualite/114-test-d-ovulation-predi-bov.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75.emf"/><Relationship Id="rId2" Type="http://schemas.openxmlformats.org/officeDocument/2006/relationships/tags" Target="../tags/tag41.xml"/><Relationship Id="rId1" Type="http://schemas.openxmlformats.org/officeDocument/2006/relationships/vmlDrawing" Target="../drawings/vmlDrawing13.vml"/><Relationship Id="rId6" Type="http://schemas.openxmlformats.org/officeDocument/2006/relationships/oleObject" Target="../embeddings/oleObject10.bin"/><Relationship Id="rId5" Type="http://schemas.openxmlformats.org/officeDocument/2006/relationships/slideLayout" Target="../slideLayouts/slideLayout14.xml"/><Relationship Id="rId4" Type="http://schemas.openxmlformats.org/officeDocument/2006/relationships/tags" Target="../tags/tag43.xml"/></Relationships>
</file>

<file path=ppt/slides/_rels/slide7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76.emf"/><Relationship Id="rId2" Type="http://schemas.openxmlformats.org/officeDocument/2006/relationships/tags" Target="../tags/tag44.xml"/><Relationship Id="rId1" Type="http://schemas.openxmlformats.org/officeDocument/2006/relationships/vmlDrawing" Target="../drawings/vmlDrawing14.vml"/><Relationship Id="rId6" Type="http://schemas.openxmlformats.org/officeDocument/2006/relationships/oleObject" Target="../embeddings/oleObject11.bin"/><Relationship Id="rId5" Type="http://schemas.openxmlformats.org/officeDocument/2006/relationships/slideLayout" Target="../slideLayouts/slideLayout14.xml"/><Relationship Id="rId4" Type="http://schemas.openxmlformats.org/officeDocument/2006/relationships/tags" Target="../tags/tag46.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emf"/><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14.xml"/><Relationship Id="rId4" Type="http://schemas.openxmlformats.org/officeDocument/2006/relationships/tags" Target="../tags/tag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Feuille_Microsoft_Excel_97-20035.xls"/><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fld id="{147EFAAB-2920-4757-B217-665AD72D54B4}" type="slidenum">
              <a:rPr lang="fr-FR" altLang="fr-FR" sz="1400">
                <a:solidFill>
                  <a:schemeClr val="tx1"/>
                </a:solidFill>
                <a:latin typeface="Arial" panose="020B0604020202020204" pitchFamily="34" charset="0"/>
              </a:rPr>
              <a:pPr>
                <a:spcBef>
                  <a:spcPct val="0"/>
                </a:spcBef>
                <a:buClrTx/>
                <a:buFontTx/>
                <a:buNone/>
              </a:pPr>
              <a:t>1</a:t>
            </a:fld>
            <a:endParaRPr lang="fr-FR" altLang="fr-FR" sz="1400">
              <a:solidFill>
                <a:schemeClr val="tx1"/>
              </a:solidFill>
              <a:latin typeface="Arial" panose="020B0604020202020204" pitchFamily="34" charset="0"/>
            </a:endParaRPr>
          </a:p>
        </p:txBody>
      </p:sp>
      <p:sp>
        <p:nvSpPr>
          <p:cNvPr id="7171" name="Rectangle 2"/>
          <p:cNvSpPr>
            <a:spLocks noGrp="1" noChangeArrowheads="1"/>
          </p:cNvSpPr>
          <p:nvPr>
            <p:ph type="ctrTitle"/>
          </p:nvPr>
        </p:nvSpPr>
        <p:spPr>
          <a:xfrm>
            <a:off x="2351087" y="591792"/>
            <a:ext cx="8289203" cy="1260760"/>
          </a:xfrm>
          <a:solidFill>
            <a:schemeClr val="accent6">
              <a:lumMod val="50000"/>
            </a:schemeClr>
          </a:solidFill>
          <a:ln>
            <a:solidFill>
              <a:schemeClr val="tx1"/>
            </a:solidFill>
            <a:miter lim="800000"/>
            <a:headEnd/>
            <a:tailEnd/>
          </a:ln>
        </p:spPr>
        <p:txBody>
          <a:bodyPr>
            <a:normAutofit/>
          </a:bodyPr>
          <a:lstStyle/>
          <a:p>
            <a:pPr algn="ctr"/>
            <a:r>
              <a:rPr lang="fr-FR" altLang="fr-FR" sz="4000" dirty="0" smtClean="0">
                <a:solidFill>
                  <a:schemeClr val="bg1"/>
                </a:solidFill>
                <a:latin typeface="Arial Narrow" panose="020B0606020202030204" pitchFamily="34" charset="0"/>
              </a:rPr>
              <a:t>Le </a:t>
            </a:r>
            <a:r>
              <a:rPr lang="fr-FR" altLang="fr-FR" sz="4000" dirty="0" err="1" smtClean="0">
                <a:solidFill>
                  <a:schemeClr val="bg1"/>
                </a:solidFill>
                <a:latin typeface="Arial Narrow" panose="020B0606020202030204" pitchFamily="34" charset="0"/>
              </a:rPr>
              <a:t>CuSum</a:t>
            </a:r>
            <a:r>
              <a:rPr lang="fr-FR" altLang="fr-FR" sz="4000" dirty="0" smtClean="0">
                <a:solidFill>
                  <a:schemeClr val="bg1"/>
                </a:solidFill>
                <a:latin typeface="Arial Narrow" panose="020B0606020202030204" pitchFamily="34" charset="0"/>
              </a:rPr>
              <a:t> et l’infertilité : un outil pas cher mais qui peut rapporter gros</a:t>
            </a:r>
            <a:endParaRPr lang="fr-FR" altLang="fr-FR" sz="4000" dirty="0">
              <a:solidFill>
                <a:schemeClr val="bg1"/>
              </a:solidFill>
              <a:latin typeface="Arial Narrow" panose="020B0606020202030204" pitchFamily="34" charset="0"/>
            </a:endParaRPr>
          </a:p>
        </p:txBody>
      </p:sp>
      <p:sp>
        <p:nvSpPr>
          <p:cNvPr id="7172" name="Rectangle 3"/>
          <p:cNvSpPr>
            <a:spLocks noGrp="1" noChangeArrowheads="1"/>
          </p:cNvSpPr>
          <p:nvPr>
            <p:ph type="subTitle" idx="1"/>
          </p:nvPr>
        </p:nvSpPr>
        <p:spPr>
          <a:xfrm>
            <a:off x="2351087" y="2458140"/>
            <a:ext cx="7850187" cy="3961710"/>
          </a:xfrm>
        </p:spPr>
        <p:txBody>
          <a:bodyPr/>
          <a:lstStyle/>
          <a:p>
            <a:r>
              <a:rPr lang="fr-FR" altLang="fr-FR" sz="3200" dirty="0">
                <a:latin typeface="Arial Narrow" panose="020B0606020202030204" pitchFamily="34" charset="0"/>
              </a:rPr>
              <a:t>Prof. Ch. </a:t>
            </a:r>
            <a:r>
              <a:rPr lang="fr-FR" altLang="fr-FR" sz="3200" dirty="0" smtClean="0">
                <a:latin typeface="Arial Narrow" panose="020B0606020202030204" pitchFamily="34" charset="0"/>
              </a:rPr>
              <a:t>Hanzen</a:t>
            </a:r>
          </a:p>
          <a:p>
            <a:r>
              <a:rPr lang="fr-FR" altLang="fr-FR" sz="3200" dirty="0" smtClean="0">
                <a:latin typeface="Arial Narrow" panose="020B0606020202030204" pitchFamily="34" charset="0"/>
              </a:rPr>
              <a:t>Dr. Anne Sophie Rao</a:t>
            </a:r>
            <a:r>
              <a:rPr lang="fr-FR" altLang="fr-FR" dirty="0"/>
              <a:t/>
            </a:r>
            <a:br>
              <a:rPr lang="fr-FR" altLang="fr-FR" dirty="0"/>
            </a:br>
            <a:r>
              <a:rPr lang="fr-FR" altLang="fr-FR" dirty="0"/>
              <a:t/>
            </a:r>
            <a:br>
              <a:rPr lang="fr-FR" altLang="fr-FR" dirty="0"/>
            </a:br>
            <a:r>
              <a:rPr lang="fr-FR" altLang="fr-FR" dirty="0"/>
              <a:t/>
            </a:r>
            <a:br>
              <a:rPr lang="fr-FR" altLang="fr-FR" dirty="0"/>
            </a:br>
            <a:r>
              <a:rPr lang="fr-FR" altLang="fr-FR" sz="2200" dirty="0">
                <a:latin typeface="Arial Narrow" panose="020B0606020202030204" pitchFamily="34" charset="0"/>
              </a:rPr>
              <a:t>Université de Liège</a:t>
            </a:r>
            <a:br>
              <a:rPr lang="fr-FR" altLang="fr-FR" sz="2200" dirty="0">
                <a:latin typeface="Arial Narrow" panose="020B0606020202030204" pitchFamily="34" charset="0"/>
              </a:rPr>
            </a:br>
            <a:r>
              <a:rPr lang="fr-FR" altLang="fr-FR" sz="2200" dirty="0">
                <a:latin typeface="Arial Narrow" panose="020B0606020202030204" pitchFamily="34" charset="0"/>
              </a:rPr>
              <a:t>Faculté de Médecine Vétérinaire</a:t>
            </a:r>
            <a:br>
              <a:rPr lang="fr-FR" altLang="fr-FR" sz="2200" dirty="0">
                <a:latin typeface="Arial Narrow" panose="020B0606020202030204" pitchFamily="34" charset="0"/>
              </a:rPr>
            </a:br>
            <a:r>
              <a:rPr lang="fr-FR" altLang="fr-FR" sz="2200" dirty="0">
                <a:latin typeface="Arial Narrow" panose="020B0606020202030204" pitchFamily="34" charset="0"/>
              </a:rPr>
              <a:t>Service de </a:t>
            </a:r>
            <a:r>
              <a:rPr lang="fr-FR" altLang="fr-FR" sz="2200" dirty="0" err="1">
                <a:latin typeface="Arial Narrow" panose="020B0606020202030204" pitchFamily="34" charset="0"/>
              </a:rPr>
              <a:t>Thériogenologie</a:t>
            </a:r>
            <a:r>
              <a:rPr lang="fr-FR" altLang="fr-FR" sz="2200" dirty="0">
                <a:latin typeface="Arial Narrow" panose="020B0606020202030204" pitchFamily="34" charset="0"/>
              </a:rPr>
              <a:t> des animaux de production</a:t>
            </a:r>
            <a:br>
              <a:rPr lang="fr-FR" altLang="fr-FR" sz="2200" dirty="0">
                <a:latin typeface="Arial Narrow" panose="020B0606020202030204" pitchFamily="34" charset="0"/>
              </a:rPr>
            </a:br>
            <a:r>
              <a:rPr lang="fr-FR" altLang="fr-FR" sz="2200" dirty="0">
                <a:latin typeface="Arial Narrow" panose="020B0606020202030204" pitchFamily="34" charset="0"/>
              </a:rPr>
              <a:t>Courriel : </a:t>
            </a:r>
            <a:r>
              <a:rPr lang="fr-FR" altLang="fr-FR" sz="2200" dirty="0">
                <a:latin typeface="Arial Narrow" panose="020B0606020202030204" pitchFamily="34" charset="0"/>
                <a:hlinkClick r:id="rId2"/>
              </a:rPr>
              <a:t>Christian.hanzen@ulg.ac.be</a:t>
            </a:r>
            <a:r>
              <a:rPr lang="fr-FR" altLang="fr-FR" sz="2200" dirty="0">
                <a:latin typeface="Arial Narrow" panose="020B0606020202030204" pitchFamily="34" charset="0"/>
              </a:rPr>
              <a:t/>
            </a:r>
            <a:br>
              <a:rPr lang="fr-FR" altLang="fr-FR" sz="2200" dirty="0">
                <a:latin typeface="Arial Narrow" panose="020B0606020202030204" pitchFamily="34" charset="0"/>
              </a:rPr>
            </a:br>
            <a:r>
              <a:rPr lang="fr-FR" altLang="fr-FR" sz="2200" dirty="0" smtClean="0">
                <a:latin typeface="Arial Narrow" panose="020B0606020202030204" pitchFamily="34" charset="0"/>
              </a:rPr>
              <a:t>Publications</a:t>
            </a:r>
            <a:r>
              <a:rPr lang="fr-FR" altLang="fr-FR" sz="2200" dirty="0">
                <a:latin typeface="Arial Narrow" panose="020B0606020202030204" pitchFamily="34" charset="0"/>
              </a:rPr>
              <a:t> : </a:t>
            </a:r>
            <a:r>
              <a:rPr lang="fr-FR" altLang="fr-FR" sz="2200" dirty="0">
                <a:latin typeface="Arial Narrow" panose="020B0606020202030204" pitchFamily="34" charset="0"/>
                <a:hlinkClick r:id="rId3"/>
              </a:rPr>
              <a:t>http://orbi.ulg.ac.be/</a:t>
            </a:r>
            <a:endParaRPr lang="fr-FR" altLang="fr-FR" sz="2200" dirty="0">
              <a:latin typeface="Arial Narrow" panose="020B0606020202030204" pitchFamily="34" charset="0"/>
            </a:endParaRPr>
          </a:p>
          <a:p>
            <a:r>
              <a:rPr lang="en-US" altLang="fr-FR" sz="2200" dirty="0">
                <a:latin typeface="Arial Narrow" panose="020B0606020202030204" pitchFamily="34" charset="0"/>
              </a:rPr>
              <a:t>Facebook : </a:t>
            </a:r>
            <a:r>
              <a:rPr lang="en-US" altLang="fr-FR" sz="2200" u="sng" dirty="0">
                <a:latin typeface="Arial Narrow" panose="020B0606020202030204" pitchFamily="34" charset="0"/>
                <a:hlinkClick r:id="rId4"/>
              </a:rPr>
              <a:t>https://www.facebook.com/Theriogenologie</a:t>
            </a:r>
            <a:endParaRPr lang="fr-FR" altLang="fr-FR" sz="2200" dirty="0">
              <a:latin typeface="Arial Narrow" panose="020B0606020202030204" pitchFamily="34" charset="0"/>
            </a:endParaRPr>
          </a:p>
        </p:txBody>
      </p:sp>
    </p:spTree>
    <p:extLst>
      <p:ext uri="{BB962C8B-B14F-4D97-AF65-F5344CB8AC3E}">
        <p14:creationId xmlns:p14="http://schemas.microsoft.com/office/powerpoint/2010/main" val="3781939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9208325" cy="1606179"/>
          </a:xfrm>
          <a:solidFill>
            <a:schemeClr val="accent6">
              <a:lumMod val="50000"/>
            </a:schemeClr>
          </a:solidFill>
          <a:ln>
            <a:solidFill>
              <a:schemeClr val="tx1"/>
            </a:solidFill>
          </a:ln>
        </p:spPr>
        <p:txBody>
          <a:bodyPr>
            <a:normAutofit/>
          </a:bodyPr>
          <a:lstStyle/>
          <a:p>
            <a:r>
              <a:rPr lang="fr-BE" sz="3200" dirty="0" smtClean="0">
                <a:solidFill>
                  <a:schemeClr val="bg1"/>
                </a:solidFill>
                <a:latin typeface="Arial Narrow" panose="020B0606020202030204" pitchFamily="34" charset="0"/>
              </a:rPr>
              <a:t>Le problème de reproduction existe-t-il ?</a:t>
            </a:r>
            <a:r>
              <a:rPr lang="fr-BE" sz="3200" dirty="0">
                <a:solidFill>
                  <a:schemeClr val="bg1"/>
                </a:solidFill>
                <a:latin typeface="Arial Narrow" panose="020B0606020202030204" pitchFamily="34" charset="0"/>
              </a:rPr>
              <a:t/>
            </a:r>
            <a:br>
              <a:rPr lang="fr-BE" sz="3200" dirty="0">
                <a:solidFill>
                  <a:schemeClr val="bg1"/>
                </a:solidFill>
                <a:latin typeface="Arial Narrow" panose="020B0606020202030204" pitchFamily="34" charset="0"/>
              </a:rPr>
            </a:br>
            <a:r>
              <a:rPr lang="fr-BE" sz="2700" dirty="0" smtClean="0">
                <a:solidFill>
                  <a:schemeClr val="bg1"/>
                </a:solidFill>
                <a:latin typeface="Arial Narrow" panose="020B0606020202030204" pitchFamily="34" charset="0"/>
              </a:rPr>
              <a:t>Exemple d’une exploitation laitière de 75 vaches qui en 2015 avait un IV de 400 jours et un VIF de 135 jours   </a:t>
            </a:r>
            <a:endParaRPr lang="fr-BE" sz="2700" dirty="0">
              <a:solidFill>
                <a:schemeClr val="bg1"/>
              </a:solidFill>
              <a:latin typeface="Arial Narrow" panose="020B0606020202030204" pitchFamily="34" charset="0"/>
            </a:endParaRPr>
          </a:p>
        </p:txBody>
      </p:sp>
      <p:sp>
        <p:nvSpPr>
          <p:cNvPr id="3" name="Titre 1"/>
          <p:cNvSpPr txBox="1">
            <a:spLocks/>
          </p:cNvSpPr>
          <p:nvPr/>
        </p:nvSpPr>
        <p:spPr>
          <a:xfrm>
            <a:off x="764968" y="2088511"/>
            <a:ext cx="9208325" cy="871888"/>
          </a:xfrm>
          <a:prstGeom prst="rect">
            <a:avLst/>
          </a:prstGeom>
          <a:solidFill>
            <a:schemeClr val="accent5">
              <a:lumMod val="5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smtClean="0">
                <a:solidFill>
                  <a:schemeClr val="bg1"/>
                </a:solidFill>
                <a:latin typeface="Arial Narrow" panose="020B0606020202030204" pitchFamily="34" charset="0"/>
              </a:rPr>
              <a:t>Comparaison avec des valeurs de référence</a:t>
            </a:r>
            <a:endParaRPr lang="fr-BE" sz="2700" dirty="0">
              <a:solidFill>
                <a:schemeClr val="bg1"/>
              </a:solidFill>
              <a:latin typeface="Arial Narrow" panose="020B060602020203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4185320321"/>
              </p:ext>
            </p:extLst>
          </p:nvPr>
        </p:nvGraphicFramePr>
        <p:xfrm>
          <a:off x="1058223" y="3201609"/>
          <a:ext cx="8128000" cy="155448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370840">
                <a:tc>
                  <a:txBody>
                    <a:bodyPr/>
                    <a:lstStyle/>
                    <a:p>
                      <a:endParaRPr lang="fr-BE" sz="2800" dirty="0"/>
                    </a:p>
                  </a:txBody>
                  <a:tcPr/>
                </a:tc>
                <a:tc>
                  <a:txBody>
                    <a:bodyPr/>
                    <a:lstStyle/>
                    <a:p>
                      <a:pPr algn="ctr"/>
                      <a:r>
                        <a:rPr lang="fr-BE" sz="2800" dirty="0" smtClean="0">
                          <a:solidFill>
                            <a:schemeClr val="tx1"/>
                          </a:solidFill>
                        </a:rPr>
                        <a:t>Observé</a:t>
                      </a:r>
                      <a:endParaRPr lang="fr-BE" sz="2800" dirty="0">
                        <a:solidFill>
                          <a:schemeClr val="tx1"/>
                        </a:solidFill>
                      </a:endParaRPr>
                    </a:p>
                  </a:txBody>
                  <a:tcPr/>
                </a:tc>
                <a:tc>
                  <a:txBody>
                    <a:bodyPr/>
                    <a:lstStyle/>
                    <a:p>
                      <a:pPr algn="ctr"/>
                      <a:r>
                        <a:rPr lang="fr-BE" sz="2800" dirty="0" smtClean="0">
                          <a:solidFill>
                            <a:schemeClr val="tx1"/>
                          </a:solidFill>
                        </a:rPr>
                        <a:t>Objectif</a:t>
                      </a:r>
                      <a:endParaRPr lang="fr-BE" sz="2800" dirty="0">
                        <a:solidFill>
                          <a:schemeClr val="tx1"/>
                        </a:solidFill>
                      </a:endParaRPr>
                    </a:p>
                  </a:txBody>
                  <a:tcPr/>
                </a:tc>
                <a:tc>
                  <a:txBody>
                    <a:bodyPr/>
                    <a:lstStyle/>
                    <a:p>
                      <a:pPr algn="ctr"/>
                      <a:r>
                        <a:rPr lang="fr-BE" sz="2800" dirty="0" smtClean="0">
                          <a:solidFill>
                            <a:schemeClr val="tx1"/>
                          </a:solidFill>
                        </a:rPr>
                        <a:t>Moyenne</a:t>
                      </a:r>
                      <a:endParaRPr lang="fr-BE" sz="2800" dirty="0">
                        <a:solidFill>
                          <a:schemeClr val="tx1"/>
                        </a:solidFill>
                      </a:endParaRPr>
                    </a:p>
                  </a:txBody>
                  <a:tcPr/>
                </a:tc>
                <a:tc>
                  <a:txBody>
                    <a:bodyPr/>
                    <a:lstStyle/>
                    <a:p>
                      <a:pPr algn="ctr"/>
                      <a:r>
                        <a:rPr lang="fr-BE" sz="2800" dirty="0" smtClean="0">
                          <a:solidFill>
                            <a:schemeClr val="tx1"/>
                          </a:solidFill>
                        </a:rPr>
                        <a:t>Top 25 %</a:t>
                      </a:r>
                      <a:endParaRPr lang="fr-BE" sz="2800" dirty="0">
                        <a:solidFill>
                          <a:schemeClr val="tx1"/>
                        </a:solidFill>
                      </a:endParaRPr>
                    </a:p>
                  </a:txBody>
                  <a:tcPr/>
                </a:tc>
              </a:tr>
              <a:tr h="370840">
                <a:tc>
                  <a:txBody>
                    <a:bodyPr/>
                    <a:lstStyle/>
                    <a:p>
                      <a:r>
                        <a:rPr lang="fr-BE" sz="2800" dirty="0" smtClean="0"/>
                        <a:t>IV</a:t>
                      </a:r>
                      <a:endParaRPr lang="fr-BE" sz="2800" dirty="0"/>
                    </a:p>
                  </a:txBody>
                  <a:tcPr/>
                </a:tc>
                <a:tc>
                  <a:txBody>
                    <a:bodyPr/>
                    <a:lstStyle/>
                    <a:p>
                      <a:pPr algn="ctr"/>
                      <a:r>
                        <a:rPr lang="fr-BE" sz="2800" dirty="0" smtClean="0"/>
                        <a:t>400</a:t>
                      </a:r>
                      <a:endParaRPr lang="fr-BE" sz="2800" dirty="0"/>
                    </a:p>
                  </a:txBody>
                  <a:tcPr/>
                </a:tc>
                <a:tc>
                  <a:txBody>
                    <a:bodyPr/>
                    <a:lstStyle/>
                    <a:p>
                      <a:pPr algn="ctr"/>
                      <a:r>
                        <a:rPr lang="fr-BE" sz="2800" dirty="0" smtClean="0"/>
                        <a:t>365</a:t>
                      </a:r>
                      <a:endParaRPr lang="fr-BE" sz="2800" dirty="0"/>
                    </a:p>
                  </a:txBody>
                  <a:tcPr/>
                </a:tc>
                <a:tc>
                  <a:txBody>
                    <a:bodyPr/>
                    <a:lstStyle/>
                    <a:p>
                      <a:pPr algn="ctr"/>
                      <a:r>
                        <a:rPr lang="fr-BE" sz="2800" dirty="0" smtClean="0"/>
                        <a:t>409</a:t>
                      </a:r>
                      <a:endParaRPr lang="fr-BE" sz="2800" dirty="0"/>
                    </a:p>
                  </a:txBody>
                  <a:tcPr/>
                </a:tc>
                <a:tc>
                  <a:txBody>
                    <a:bodyPr/>
                    <a:lstStyle/>
                    <a:p>
                      <a:pPr algn="ctr"/>
                      <a:r>
                        <a:rPr lang="fr-BE" sz="2800" dirty="0" smtClean="0"/>
                        <a:t>388</a:t>
                      </a:r>
                      <a:endParaRPr lang="fr-BE" sz="2800" dirty="0"/>
                    </a:p>
                  </a:txBody>
                  <a:tcPr/>
                </a:tc>
              </a:tr>
              <a:tr h="370840">
                <a:tc>
                  <a:txBody>
                    <a:bodyPr/>
                    <a:lstStyle/>
                    <a:p>
                      <a:r>
                        <a:rPr lang="fr-BE" sz="2800" dirty="0" smtClean="0"/>
                        <a:t>VIF</a:t>
                      </a:r>
                      <a:endParaRPr lang="fr-BE" sz="2800" dirty="0"/>
                    </a:p>
                  </a:txBody>
                  <a:tcPr/>
                </a:tc>
                <a:tc>
                  <a:txBody>
                    <a:bodyPr/>
                    <a:lstStyle/>
                    <a:p>
                      <a:pPr algn="ctr"/>
                      <a:r>
                        <a:rPr lang="fr-BE" sz="2800" dirty="0" smtClean="0"/>
                        <a:t>135</a:t>
                      </a:r>
                      <a:endParaRPr lang="fr-BE" sz="2800" dirty="0"/>
                    </a:p>
                  </a:txBody>
                  <a:tcPr/>
                </a:tc>
                <a:tc>
                  <a:txBody>
                    <a:bodyPr/>
                    <a:lstStyle/>
                    <a:p>
                      <a:pPr algn="ctr"/>
                      <a:r>
                        <a:rPr lang="fr-BE" sz="2800" dirty="0" smtClean="0"/>
                        <a:t>85</a:t>
                      </a:r>
                      <a:endParaRPr lang="fr-BE" sz="2800" dirty="0"/>
                    </a:p>
                  </a:txBody>
                  <a:tcPr/>
                </a:tc>
                <a:tc>
                  <a:txBody>
                    <a:bodyPr/>
                    <a:lstStyle/>
                    <a:p>
                      <a:pPr algn="ctr"/>
                      <a:r>
                        <a:rPr lang="fr-BE" sz="2800" dirty="0" smtClean="0"/>
                        <a:t>127</a:t>
                      </a:r>
                      <a:endParaRPr lang="fr-BE" sz="2800" dirty="0"/>
                    </a:p>
                  </a:txBody>
                  <a:tcPr/>
                </a:tc>
                <a:tc>
                  <a:txBody>
                    <a:bodyPr/>
                    <a:lstStyle/>
                    <a:p>
                      <a:pPr algn="ctr"/>
                      <a:r>
                        <a:rPr lang="fr-BE" sz="2800" dirty="0" smtClean="0"/>
                        <a:t>106</a:t>
                      </a:r>
                      <a:endParaRPr lang="fr-BE" sz="2800" dirty="0"/>
                    </a:p>
                  </a:txBody>
                  <a:tcPr/>
                </a:tc>
              </a:tr>
            </a:tbl>
          </a:graphicData>
        </a:graphic>
      </p:graphicFrame>
      <p:sp>
        <p:nvSpPr>
          <p:cNvPr id="5" name="Rectangle 4"/>
          <p:cNvSpPr/>
          <p:nvPr/>
        </p:nvSpPr>
        <p:spPr>
          <a:xfrm>
            <a:off x="5949537" y="3111335"/>
            <a:ext cx="3396343" cy="1710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6935190" y="5225143"/>
            <a:ext cx="4496744" cy="1200329"/>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3125 années troupeaux (2000 à 2012)</a:t>
            </a:r>
          </a:p>
          <a:p>
            <a:r>
              <a:rPr lang="fr-BE" sz="2400" dirty="0" smtClean="0">
                <a:latin typeface="Arial Narrow" panose="020B0606020202030204" pitchFamily="34" charset="0"/>
              </a:rPr>
              <a:t>7328 </a:t>
            </a:r>
            <a:r>
              <a:rPr lang="fr-BE" sz="2400" dirty="0" err="1" smtClean="0">
                <a:latin typeface="Arial Narrow" panose="020B0606020202030204" pitchFamily="34" charset="0"/>
              </a:rPr>
              <a:t>kgs</a:t>
            </a:r>
            <a:r>
              <a:rPr lang="fr-BE" sz="2400" dirty="0" smtClean="0">
                <a:latin typeface="Arial Narrow" panose="020B0606020202030204" pitchFamily="34" charset="0"/>
              </a:rPr>
              <a:t> en 305 jours</a:t>
            </a:r>
          </a:p>
          <a:p>
            <a:r>
              <a:rPr lang="fr-BE" sz="2400" dirty="0" smtClean="0">
                <a:latin typeface="Arial Narrow" panose="020B0606020202030204" pitchFamily="34" charset="0"/>
              </a:rPr>
              <a:t>(</a:t>
            </a:r>
            <a:r>
              <a:rPr lang="fr-BE" sz="2400" dirty="0" err="1" smtClean="0">
                <a:latin typeface="Arial Narrow" panose="020B0606020202030204" pitchFamily="34" charset="0"/>
              </a:rPr>
              <a:t>Chapaux</a:t>
            </a:r>
            <a:r>
              <a:rPr lang="fr-BE" sz="2400" dirty="0" smtClean="0">
                <a:latin typeface="Arial Narrow" panose="020B0606020202030204" pitchFamily="34" charset="0"/>
              </a:rPr>
              <a:t> et Hanzen 2014)</a:t>
            </a:r>
            <a:endParaRPr lang="fr-BE" sz="2400" dirty="0">
              <a:latin typeface="Arial Narrow" panose="020B0606020202030204" pitchFamily="34" charset="0"/>
            </a:endParaRPr>
          </a:p>
        </p:txBody>
      </p:sp>
      <p:sp>
        <p:nvSpPr>
          <p:cNvPr id="7" name="Rectangle 6"/>
          <p:cNvSpPr/>
          <p:nvPr/>
        </p:nvSpPr>
        <p:spPr>
          <a:xfrm>
            <a:off x="7885216" y="4821382"/>
            <a:ext cx="676893" cy="40376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p:cNvSpPr txBox="1"/>
          <p:nvPr/>
        </p:nvSpPr>
        <p:spPr>
          <a:xfrm>
            <a:off x="521062" y="5029872"/>
            <a:ext cx="4355680" cy="461665"/>
          </a:xfrm>
          <a:prstGeom prst="rect">
            <a:avLst/>
          </a:prstGeom>
          <a:solidFill>
            <a:srgbClr val="FF6699"/>
          </a:solidFill>
          <a:ln>
            <a:solidFill>
              <a:schemeClr val="tx1">
                <a:lumMod val="95000"/>
                <a:lumOff val="5000"/>
              </a:schemeClr>
            </a:solidFill>
          </a:ln>
        </p:spPr>
        <p:txBody>
          <a:bodyPr wrap="none" rtlCol="0">
            <a:spAutoFit/>
          </a:bodyPr>
          <a:lstStyle/>
          <a:p>
            <a:r>
              <a:rPr lang="fr-BE" sz="2400" dirty="0" smtClean="0">
                <a:latin typeface="Arial Narrow" panose="020B0606020202030204" pitchFamily="34" charset="0"/>
              </a:rPr>
              <a:t>Le troupeau présente de l’infécondité</a:t>
            </a:r>
            <a:endParaRPr lang="fr-BE" sz="2400" dirty="0">
              <a:latin typeface="Arial Narrow" panose="020B0606020202030204" pitchFamily="34" charset="0"/>
            </a:endParaRPr>
          </a:p>
        </p:txBody>
      </p:sp>
      <p:sp>
        <p:nvSpPr>
          <p:cNvPr id="9" name="ZoneTexte 8"/>
          <p:cNvSpPr txBox="1"/>
          <p:nvPr/>
        </p:nvSpPr>
        <p:spPr>
          <a:xfrm>
            <a:off x="521062" y="5594474"/>
            <a:ext cx="5278176" cy="830997"/>
          </a:xfrm>
          <a:prstGeom prst="rect">
            <a:avLst/>
          </a:prstGeom>
          <a:solidFill>
            <a:srgbClr val="FF6699"/>
          </a:solidFill>
          <a:ln>
            <a:solidFill>
              <a:schemeClr val="tx1">
                <a:lumMod val="95000"/>
                <a:lumOff val="5000"/>
              </a:schemeClr>
            </a:solidFill>
          </a:ln>
        </p:spPr>
        <p:txBody>
          <a:bodyPr wrap="none" rtlCol="0">
            <a:spAutoFit/>
          </a:bodyPr>
          <a:lstStyle/>
          <a:p>
            <a:r>
              <a:rPr lang="fr-BE" sz="2400" dirty="0" smtClean="0">
                <a:latin typeface="Arial Narrow" panose="020B0606020202030204" pitchFamily="34" charset="0"/>
              </a:rPr>
              <a:t>La situation ne s’améliore pas </a:t>
            </a:r>
          </a:p>
          <a:p>
            <a:r>
              <a:rPr lang="fr-BE" sz="2400" dirty="0" smtClean="0">
                <a:latin typeface="Arial Narrow" panose="020B0606020202030204" pitchFamily="34" charset="0"/>
              </a:rPr>
              <a:t>(VIF de 135 J vs 400 – 282 </a:t>
            </a:r>
            <a:r>
              <a:rPr lang="fr-BE" sz="2400" dirty="0" err="1" smtClean="0">
                <a:latin typeface="Arial Narrow" panose="020B0606020202030204" pitchFamily="34" charset="0"/>
              </a:rPr>
              <a:t>cad</a:t>
            </a:r>
            <a:r>
              <a:rPr lang="fr-BE" sz="2400" dirty="0" smtClean="0">
                <a:latin typeface="Arial Narrow" panose="020B0606020202030204" pitchFamily="34" charset="0"/>
              </a:rPr>
              <a:t> VIF de 118 J)</a:t>
            </a:r>
            <a:endParaRPr lang="fr-BE" sz="2400" dirty="0">
              <a:latin typeface="Arial Narrow" panose="020B0606020202030204" pitchFamily="34" charset="0"/>
            </a:endParaRPr>
          </a:p>
        </p:txBody>
      </p:sp>
      <p:sp>
        <p:nvSpPr>
          <p:cNvPr id="10" name="Ellipse 9"/>
          <p:cNvSpPr/>
          <p:nvPr/>
        </p:nvSpPr>
        <p:spPr>
          <a:xfrm>
            <a:off x="3112650" y="3645726"/>
            <a:ext cx="746832" cy="558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p:cNvSpPr/>
          <p:nvPr/>
        </p:nvSpPr>
        <p:spPr>
          <a:xfrm>
            <a:off x="3112649" y="4237512"/>
            <a:ext cx="746832" cy="5838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6405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52425" y="166255"/>
            <a:ext cx="10515600" cy="1077912"/>
          </a:xfrm>
          <a:solidFill>
            <a:schemeClr val="accent2">
              <a:lumMod val="40000"/>
              <a:lumOff val="60000"/>
            </a:schemeClr>
          </a:solidFill>
          <a:ln>
            <a:solidFill>
              <a:schemeClr val="tx1"/>
            </a:solidFill>
          </a:ln>
        </p:spPr>
        <p:txBody>
          <a:bodyPr>
            <a:normAutofit/>
          </a:bodyPr>
          <a:lstStyle/>
          <a:p>
            <a:r>
              <a:rPr lang="fr-BE" sz="2800" dirty="0">
                <a:latin typeface="Arial Narrow" panose="020B0606020202030204" pitchFamily="34" charset="0"/>
              </a:rPr>
              <a:t>Attendu le problème d’infécondité </a:t>
            </a:r>
            <a:r>
              <a:rPr lang="fr-BE" sz="2800" u="sng" dirty="0">
                <a:latin typeface="Arial Narrow" panose="020B0606020202030204" pitchFamily="34" charset="0"/>
              </a:rPr>
              <a:t>actuel</a:t>
            </a:r>
            <a:r>
              <a:rPr lang="fr-BE" sz="2800" dirty="0">
                <a:latin typeface="Arial Narrow" panose="020B0606020202030204" pitchFamily="34" charset="0"/>
              </a:rPr>
              <a:t> exprimé par le VIF de 135 jours, </a:t>
            </a:r>
            <a:r>
              <a:rPr lang="fr-BE" sz="2800" dirty="0" smtClean="0">
                <a:latin typeface="Arial Narrow" panose="020B0606020202030204" pitchFamily="34" charset="0"/>
              </a:rPr>
              <a:t>quelle hypothèse </a:t>
            </a:r>
            <a:r>
              <a:rPr lang="fr-BE" sz="2800" u="sng" dirty="0" smtClean="0">
                <a:latin typeface="Arial Narrow" panose="020B0606020202030204" pitchFamily="34" charset="0"/>
              </a:rPr>
              <a:t>prioritaire</a:t>
            </a:r>
            <a:r>
              <a:rPr lang="fr-BE" sz="2800" dirty="0" smtClean="0">
                <a:latin typeface="Arial Narrow" panose="020B0606020202030204" pitchFamily="34" charset="0"/>
              </a:rPr>
              <a:t> envisageriez-vous ? </a:t>
            </a:r>
            <a:endParaRPr lang="fr-BE" sz="2800" dirty="0"/>
          </a:p>
        </p:txBody>
      </p:sp>
      <p:sp>
        <p:nvSpPr>
          <p:cNvPr id="3" name="TPAnswers"/>
          <p:cNvSpPr>
            <a:spLocks noGrp="1"/>
          </p:cNvSpPr>
          <p:nvPr>
            <p:ph type="body" idx="1"/>
            <p:custDataLst>
              <p:tags r:id="rId3"/>
            </p:custDataLst>
          </p:nvPr>
        </p:nvSpPr>
        <p:spPr>
          <a:xfrm>
            <a:off x="301625" y="1781175"/>
            <a:ext cx="5327650" cy="4351338"/>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La rétention placentaire</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L’endométrite clinique</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La détection des chaleurs</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L’infertilité</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La période de reproduction (PR)</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La période d’attente (PA)</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L’avortement</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Aucune réponse n’est correcte</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Toutes les réponses sont correctes</a:t>
            </a:r>
          </a:p>
        </p:txBody>
      </p:sp>
      <p:sp>
        <p:nvSpPr>
          <p:cNvPr id="5" name="Ellipse 4"/>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graphicFrame>
        <p:nvGraphicFramePr>
          <p:cNvPr id="7" name="TPChart"/>
          <p:cNvGraphicFramePr>
            <a:graphicFrameLocks noChangeAspect="1"/>
          </p:cNvGraphicFramePr>
          <p:nvPr>
            <p:custDataLst>
              <p:tags r:id="rId4"/>
            </p:custDataLst>
            <p:extLst>
              <p:ext uri="{D42A27DB-BD31-4B8C-83A1-F6EECF244321}">
                <p14:modId xmlns:p14="http://schemas.microsoft.com/office/powerpoint/2010/main" val="2048730337"/>
              </p:ext>
            </p:extLst>
          </p:nvPr>
        </p:nvGraphicFramePr>
        <p:xfrm>
          <a:off x="6032500" y="1600200"/>
          <a:ext cx="6096000" cy="5143500"/>
        </p:xfrm>
        <a:graphic>
          <a:graphicData uri="http://schemas.openxmlformats.org/presentationml/2006/ole">
            <mc:AlternateContent xmlns:mc="http://schemas.openxmlformats.org/markup-compatibility/2006">
              <mc:Choice xmlns:v="urn:schemas-microsoft-com:vml" Requires="v">
                <p:oleObj spid="_x0000_s34836"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6032500" y="1600200"/>
                        <a:ext cx="6096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7623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0065" y="246371"/>
            <a:ext cx="6393873" cy="739281"/>
          </a:xfrm>
          <a:solidFill>
            <a:schemeClr val="accent6">
              <a:lumMod val="50000"/>
            </a:schemeClr>
          </a:solidFill>
        </p:spPr>
        <p:txBody>
          <a:bodyPr>
            <a:normAutofit/>
          </a:bodyPr>
          <a:lstStyle/>
          <a:p>
            <a:r>
              <a:rPr lang="fr-BE" sz="3200" dirty="0" smtClean="0">
                <a:solidFill>
                  <a:schemeClr val="bg1"/>
                </a:solidFill>
                <a:latin typeface="Arial Narrow" panose="020B0606020202030204" pitchFamily="34" charset="0"/>
              </a:rPr>
              <a:t>Commentaires des réponses</a:t>
            </a:r>
            <a:endParaRPr lang="fr-BE" sz="3200" dirty="0">
              <a:solidFill>
                <a:schemeClr val="bg1"/>
              </a:solidFill>
              <a:latin typeface="Arial Narrow" panose="020B0606020202030204" pitchFamily="34" charset="0"/>
            </a:endParaRPr>
          </a:p>
        </p:txBody>
      </p:sp>
      <p:sp>
        <p:nvSpPr>
          <p:cNvPr id="3" name="Rectangle 2"/>
          <p:cNvSpPr/>
          <p:nvPr/>
        </p:nvSpPr>
        <p:spPr>
          <a:xfrm>
            <a:off x="273139" y="1425040"/>
            <a:ext cx="7635834" cy="4987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VIF : 106</a:t>
            </a:r>
            <a:endParaRPr lang="fr-BE" sz="2400" dirty="0"/>
          </a:p>
        </p:txBody>
      </p:sp>
      <p:sp>
        <p:nvSpPr>
          <p:cNvPr id="4" name="Rectangle 3"/>
          <p:cNvSpPr/>
          <p:nvPr/>
        </p:nvSpPr>
        <p:spPr>
          <a:xfrm>
            <a:off x="273139" y="1923804"/>
            <a:ext cx="5153892" cy="4987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PA : 80 (</a:t>
            </a:r>
            <a:r>
              <a:rPr lang="fr-BE" sz="2400" dirty="0" err="1" smtClean="0"/>
              <a:t>Moy</a:t>
            </a:r>
            <a:r>
              <a:rPr lang="fr-BE" sz="2400" dirty="0" smtClean="0"/>
              <a:t> 89)</a:t>
            </a:r>
            <a:endParaRPr lang="fr-BE" sz="2400" dirty="0"/>
          </a:p>
        </p:txBody>
      </p:sp>
      <p:sp>
        <p:nvSpPr>
          <p:cNvPr id="5" name="Rectangle 4"/>
          <p:cNvSpPr/>
          <p:nvPr/>
        </p:nvSpPr>
        <p:spPr>
          <a:xfrm>
            <a:off x="5427030" y="1921825"/>
            <a:ext cx="2481943" cy="49876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PR : 26 (</a:t>
            </a:r>
            <a:r>
              <a:rPr lang="fr-BE" sz="2400" dirty="0" err="1" smtClean="0"/>
              <a:t>Moy</a:t>
            </a:r>
            <a:r>
              <a:rPr lang="fr-BE" sz="2400" dirty="0" smtClean="0"/>
              <a:t> 38)</a:t>
            </a:r>
            <a:endParaRPr lang="fr-BE" sz="2400" dirty="0"/>
          </a:p>
        </p:txBody>
      </p:sp>
      <p:sp>
        <p:nvSpPr>
          <p:cNvPr id="6" name="ZoneTexte 5"/>
          <p:cNvSpPr txBox="1"/>
          <p:nvPr/>
        </p:nvSpPr>
        <p:spPr>
          <a:xfrm>
            <a:off x="8278518" y="1508305"/>
            <a:ext cx="3736920" cy="830997"/>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Valeurs des TOP 25 % </a:t>
            </a:r>
          </a:p>
          <a:p>
            <a:r>
              <a:rPr lang="fr-BE" sz="2400" dirty="0" smtClean="0">
                <a:latin typeface="Arial Narrow" panose="020B0606020202030204" pitchFamily="34" charset="0"/>
              </a:rPr>
              <a:t>selon </a:t>
            </a:r>
            <a:r>
              <a:rPr lang="fr-BE" sz="2400" dirty="0" err="1" smtClean="0">
                <a:latin typeface="Arial Narrow" panose="020B0606020202030204" pitchFamily="34" charset="0"/>
              </a:rPr>
              <a:t>Chapaux</a:t>
            </a:r>
            <a:r>
              <a:rPr lang="fr-BE" sz="2400" dirty="0" smtClean="0">
                <a:latin typeface="Arial Narrow" panose="020B0606020202030204" pitchFamily="34" charset="0"/>
              </a:rPr>
              <a:t> et Hanzen 2014</a:t>
            </a:r>
            <a:endParaRPr lang="fr-BE" sz="2400" dirty="0">
              <a:latin typeface="Arial Narrow" panose="020B0606020202030204" pitchFamily="34" charset="0"/>
            </a:endParaRPr>
          </a:p>
        </p:txBody>
      </p:sp>
      <p:sp>
        <p:nvSpPr>
          <p:cNvPr id="7" name="Rectangle 6"/>
          <p:cNvSpPr/>
          <p:nvPr/>
        </p:nvSpPr>
        <p:spPr>
          <a:xfrm>
            <a:off x="273138" y="2717471"/>
            <a:ext cx="9345882" cy="4987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VIF : 135</a:t>
            </a:r>
            <a:endParaRPr lang="fr-BE" sz="2400" dirty="0"/>
          </a:p>
        </p:txBody>
      </p:sp>
      <p:sp>
        <p:nvSpPr>
          <p:cNvPr id="8" name="Rectangle 7"/>
          <p:cNvSpPr/>
          <p:nvPr/>
        </p:nvSpPr>
        <p:spPr>
          <a:xfrm>
            <a:off x="273137" y="3216235"/>
            <a:ext cx="6899559" cy="4987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PA : 109</a:t>
            </a:r>
            <a:endParaRPr lang="fr-BE" sz="2400" dirty="0"/>
          </a:p>
        </p:txBody>
      </p:sp>
      <p:sp>
        <p:nvSpPr>
          <p:cNvPr id="9" name="Rectangle 8"/>
          <p:cNvSpPr/>
          <p:nvPr/>
        </p:nvSpPr>
        <p:spPr>
          <a:xfrm>
            <a:off x="7172697" y="3214256"/>
            <a:ext cx="2446324" cy="49876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PR : 26</a:t>
            </a:r>
            <a:endParaRPr lang="fr-BE" sz="2400" dirty="0"/>
          </a:p>
        </p:txBody>
      </p:sp>
      <p:sp>
        <p:nvSpPr>
          <p:cNvPr id="10" name="Rectangle 9"/>
          <p:cNvSpPr/>
          <p:nvPr/>
        </p:nvSpPr>
        <p:spPr>
          <a:xfrm>
            <a:off x="273140" y="3827816"/>
            <a:ext cx="9345882" cy="4987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VIF : 135</a:t>
            </a:r>
            <a:endParaRPr lang="fr-BE" sz="2400" dirty="0"/>
          </a:p>
        </p:txBody>
      </p:sp>
      <p:sp>
        <p:nvSpPr>
          <p:cNvPr id="11" name="Rectangle 10"/>
          <p:cNvSpPr/>
          <p:nvPr/>
        </p:nvSpPr>
        <p:spPr>
          <a:xfrm>
            <a:off x="273140" y="4326580"/>
            <a:ext cx="5153892" cy="4987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PA : 80</a:t>
            </a:r>
            <a:endParaRPr lang="fr-BE" sz="2400" dirty="0"/>
          </a:p>
        </p:txBody>
      </p:sp>
      <p:sp>
        <p:nvSpPr>
          <p:cNvPr id="12" name="Rectangle 11"/>
          <p:cNvSpPr/>
          <p:nvPr/>
        </p:nvSpPr>
        <p:spPr>
          <a:xfrm>
            <a:off x="5427032" y="4324601"/>
            <a:ext cx="4191987" cy="49876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PR : 55</a:t>
            </a:r>
            <a:endParaRPr lang="fr-BE" sz="2400" dirty="0"/>
          </a:p>
        </p:txBody>
      </p:sp>
      <p:sp>
        <p:nvSpPr>
          <p:cNvPr id="13" name="Rectangle 12"/>
          <p:cNvSpPr/>
          <p:nvPr/>
        </p:nvSpPr>
        <p:spPr>
          <a:xfrm>
            <a:off x="273137" y="4989623"/>
            <a:ext cx="9345882" cy="4987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VIF : 135</a:t>
            </a:r>
            <a:endParaRPr lang="fr-BE" sz="2400" dirty="0"/>
          </a:p>
        </p:txBody>
      </p:sp>
      <p:sp>
        <p:nvSpPr>
          <p:cNvPr id="14" name="Rectangle 13"/>
          <p:cNvSpPr/>
          <p:nvPr/>
        </p:nvSpPr>
        <p:spPr>
          <a:xfrm>
            <a:off x="273136" y="5488387"/>
            <a:ext cx="5925791" cy="4987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PA : 90</a:t>
            </a:r>
            <a:endParaRPr lang="fr-BE" sz="2400" dirty="0"/>
          </a:p>
        </p:txBody>
      </p:sp>
      <p:sp>
        <p:nvSpPr>
          <p:cNvPr id="15" name="Rectangle 14"/>
          <p:cNvSpPr/>
          <p:nvPr/>
        </p:nvSpPr>
        <p:spPr>
          <a:xfrm>
            <a:off x="6198928" y="5486408"/>
            <a:ext cx="3420092" cy="49876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PR : 45</a:t>
            </a:r>
            <a:endParaRPr lang="fr-BE" sz="2400" dirty="0"/>
          </a:p>
        </p:txBody>
      </p:sp>
      <p:sp>
        <p:nvSpPr>
          <p:cNvPr id="16" name="ZoneTexte 15"/>
          <p:cNvSpPr txBox="1"/>
          <p:nvPr/>
        </p:nvSpPr>
        <p:spPr>
          <a:xfrm>
            <a:off x="9844651" y="2986647"/>
            <a:ext cx="2137893"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Hypothèse 1 : PA</a:t>
            </a:r>
            <a:endParaRPr lang="fr-BE" sz="2400" dirty="0">
              <a:latin typeface="Arial Narrow" panose="020B0606020202030204" pitchFamily="34" charset="0"/>
            </a:endParaRPr>
          </a:p>
        </p:txBody>
      </p:sp>
      <p:sp>
        <p:nvSpPr>
          <p:cNvPr id="17" name="ZoneTexte 16"/>
          <p:cNvSpPr txBox="1"/>
          <p:nvPr/>
        </p:nvSpPr>
        <p:spPr>
          <a:xfrm>
            <a:off x="9844651" y="4141914"/>
            <a:ext cx="2170787"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Hypothèse 2 : PR</a:t>
            </a:r>
            <a:endParaRPr lang="fr-BE" sz="2400" dirty="0">
              <a:latin typeface="Arial Narrow" panose="020B0606020202030204" pitchFamily="34" charset="0"/>
            </a:endParaRPr>
          </a:p>
        </p:txBody>
      </p:sp>
      <p:sp>
        <p:nvSpPr>
          <p:cNvPr id="18" name="ZoneTexte 17"/>
          <p:cNvSpPr txBox="1"/>
          <p:nvPr/>
        </p:nvSpPr>
        <p:spPr>
          <a:xfrm>
            <a:off x="9844650" y="5070909"/>
            <a:ext cx="1819729" cy="830997"/>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Hypothèse 3 : </a:t>
            </a:r>
          </a:p>
          <a:p>
            <a:r>
              <a:rPr lang="fr-BE" sz="2400" dirty="0" smtClean="0">
                <a:latin typeface="Arial Narrow" panose="020B0606020202030204" pitchFamily="34" charset="0"/>
              </a:rPr>
              <a:t>PA et PR</a:t>
            </a:r>
            <a:endParaRPr lang="fr-BE" sz="2400" dirty="0">
              <a:latin typeface="Arial Narrow" panose="020B0606020202030204" pitchFamily="34" charset="0"/>
            </a:endParaRPr>
          </a:p>
        </p:txBody>
      </p:sp>
    </p:spTree>
    <p:extLst>
      <p:ext uri="{BB962C8B-B14F-4D97-AF65-F5344CB8AC3E}">
        <p14:creationId xmlns:p14="http://schemas.microsoft.com/office/powerpoint/2010/main" val="312256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137" y="258246"/>
            <a:ext cx="4488868" cy="679905"/>
          </a:xfrm>
          <a:solidFill>
            <a:schemeClr val="accent6">
              <a:lumMod val="50000"/>
            </a:schemeClr>
          </a:solidFill>
        </p:spPr>
        <p:txBody>
          <a:bodyPr>
            <a:normAutofit/>
          </a:bodyPr>
          <a:lstStyle/>
          <a:p>
            <a:r>
              <a:rPr lang="fr-BE" sz="3200" dirty="0" smtClean="0">
                <a:solidFill>
                  <a:schemeClr val="bg1"/>
                </a:solidFill>
                <a:latin typeface="Arial Narrow" panose="020B0606020202030204" pitchFamily="34" charset="0"/>
              </a:rPr>
              <a:t>Analyse de l’hypothèse 2</a:t>
            </a:r>
            <a:endParaRPr lang="fr-BE" sz="3200" dirty="0">
              <a:solidFill>
                <a:schemeClr val="bg1"/>
              </a:solidFill>
              <a:latin typeface="Arial Narrow" panose="020B0606020202030204" pitchFamily="34" charset="0"/>
            </a:endParaRPr>
          </a:p>
        </p:txBody>
      </p:sp>
      <p:sp>
        <p:nvSpPr>
          <p:cNvPr id="10" name="Rectangle 9"/>
          <p:cNvSpPr/>
          <p:nvPr/>
        </p:nvSpPr>
        <p:spPr>
          <a:xfrm>
            <a:off x="273137" y="1369624"/>
            <a:ext cx="9345882" cy="4987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VIF : 135</a:t>
            </a:r>
            <a:endParaRPr lang="fr-BE" sz="2400" dirty="0"/>
          </a:p>
        </p:txBody>
      </p:sp>
      <p:sp>
        <p:nvSpPr>
          <p:cNvPr id="11" name="Rectangle 10"/>
          <p:cNvSpPr/>
          <p:nvPr/>
        </p:nvSpPr>
        <p:spPr>
          <a:xfrm>
            <a:off x="273137" y="1868388"/>
            <a:ext cx="5153892" cy="4987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PA : 80</a:t>
            </a:r>
            <a:endParaRPr lang="fr-BE" sz="2400" dirty="0"/>
          </a:p>
        </p:txBody>
      </p:sp>
      <p:sp>
        <p:nvSpPr>
          <p:cNvPr id="12" name="Rectangle 11"/>
          <p:cNvSpPr/>
          <p:nvPr/>
        </p:nvSpPr>
        <p:spPr>
          <a:xfrm>
            <a:off x="5427029" y="1866409"/>
            <a:ext cx="4191987" cy="49876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PR : 55</a:t>
            </a:r>
            <a:endParaRPr lang="fr-BE" sz="2400" dirty="0"/>
          </a:p>
        </p:txBody>
      </p:sp>
      <p:sp>
        <p:nvSpPr>
          <p:cNvPr id="17" name="ZoneTexte 16"/>
          <p:cNvSpPr txBox="1"/>
          <p:nvPr/>
        </p:nvSpPr>
        <p:spPr>
          <a:xfrm>
            <a:off x="9844648" y="1683722"/>
            <a:ext cx="2170787"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Hypothèse 2 : PR</a:t>
            </a:r>
            <a:endParaRPr lang="fr-BE" sz="2400" dirty="0">
              <a:latin typeface="Arial Narrow" panose="020B0606020202030204" pitchFamily="34" charset="0"/>
            </a:endParaRPr>
          </a:p>
        </p:txBody>
      </p:sp>
      <p:sp>
        <p:nvSpPr>
          <p:cNvPr id="19" name="ZoneTexte 18"/>
          <p:cNvSpPr txBox="1"/>
          <p:nvPr/>
        </p:nvSpPr>
        <p:spPr>
          <a:xfrm>
            <a:off x="842844" y="3038455"/>
            <a:ext cx="2759089" cy="1200329"/>
          </a:xfrm>
          <a:prstGeom prst="rect">
            <a:avLst/>
          </a:prstGeom>
          <a:solidFill>
            <a:srgbClr val="FF6699"/>
          </a:solidFill>
          <a:ln>
            <a:solidFill>
              <a:schemeClr val="tx1"/>
            </a:solidFill>
          </a:ln>
        </p:spPr>
        <p:txBody>
          <a:bodyPr wrap="none" rtlCol="0">
            <a:spAutoFit/>
          </a:bodyPr>
          <a:lstStyle/>
          <a:p>
            <a:r>
              <a:rPr lang="fr-BE" sz="2400" dirty="0" smtClean="0">
                <a:latin typeface="Arial Narrow" panose="020B0606020202030204" pitchFamily="34" charset="0"/>
              </a:rPr>
              <a:t>Infertilité</a:t>
            </a:r>
          </a:p>
          <a:p>
            <a:r>
              <a:rPr lang="fr-BE" sz="2400" dirty="0" err="1" smtClean="0">
                <a:latin typeface="Arial Narrow" panose="020B0606020202030204" pitchFamily="34" charset="0"/>
              </a:rPr>
              <a:t>IFA</a:t>
            </a:r>
            <a:r>
              <a:rPr lang="fr-BE" sz="2400" dirty="0" smtClean="0">
                <a:latin typeface="Arial Narrow" panose="020B0606020202030204" pitchFamily="34" charset="0"/>
              </a:rPr>
              <a:t> : 3,6</a:t>
            </a:r>
          </a:p>
          <a:p>
            <a:r>
              <a:rPr lang="fr-BE" sz="2400" dirty="0" smtClean="0">
                <a:latin typeface="Arial Narrow" panose="020B0606020202030204" pitchFamily="34" charset="0"/>
              </a:rPr>
              <a:t>PR = (3,6 -1) x 21 = 55</a:t>
            </a:r>
            <a:endParaRPr lang="fr-BE" sz="2400" dirty="0">
              <a:latin typeface="Arial Narrow" panose="020B0606020202030204" pitchFamily="34" charset="0"/>
            </a:endParaRPr>
          </a:p>
        </p:txBody>
      </p:sp>
      <p:sp>
        <p:nvSpPr>
          <p:cNvPr id="20" name="ZoneTexte 19"/>
          <p:cNvSpPr txBox="1"/>
          <p:nvPr/>
        </p:nvSpPr>
        <p:spPr>
          <a:xfrm>
            <a:off x="5427029" y="3361621"/>
            <a:ext cx="4176143" cy="553998"/>
          </a:xfrm>
          <a:prstGeom prst="rect">
            <a:avLst/>
          </a:prstGeom>
          <a:noFill/>
          <a:ln>
            <a:solidFill>
              <a:schemeClr val="tx1"/>
            </a:solidFill>
          </a:ln>
        </p:spPr>
        <p:txBody>
          <a:bodyPr wrap="none" rtlCol="0">
            <a:spAutoFit/>
          </a:bodyPr>
          <a:lstStyle/>
          <a:p>
            <a:r>
              <a:rPr lang="fr-BE" sz="3000" dirty="0" smtClean="0">
                <a:latin typeface="Arial Narrow" panose="020B0606020202030204" pitchFamily="34" charset="0"/>
              </a:rPr>
              <a:t>Deux hypothèses prioritaires</a:t>
            </a:r>
            <a:endParaRPr lang="fr-BE" sz="3000" dirty="0">
              <a:latin typeface="Arial Narrow" panose="020B0606020202030204" pitchFamily="34" charset="0"/>
            </a:endParaRPr>
          </a:p>
        </p:txBody>
      </p:sp>
      <p:sp>
        <p:nvSpPr>
          <p:cNvPr id="21" name="Flèche vers le bas 20"/>
          <p:cNvSpPr/>
          <p:nvPr/>
        </p:nvSpPr>
        <p:spPr>
          <a:xfrm>
            <a:off x="7125195" y="2367152"/>
            <a:ext cx="819397" cy="994469"/>
          </a:xfrm>
          <a:prstGeom prst="down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ZoneTexte 21"/>
          <p:cNvSpPr txBox="1"/>
          <p:nvPr/>
        </p:nvSpPr>
        <p:spPr>
          <a:xfrm>
            <a:off x="4981394" y="5073206"/>
            <a:ext cx="4621778" cy="1200329"/>
          </a:xfrm>
          <a:prstGeom prst="rect">
            <a:avLst/>
          </a:prstGeom>
          <a:solidFill>
            <a:schemeClr val="accent4">
              <a:lumMod val="40000"/>
              <a:lumOff val="60000"/>
            </a:schemeClr>
          </a:solidFill>
          <a:ln>
            <a:solidFill>
              <a:schemeClr val="tx1"/>
            </a:solidFill>
          </a:ln>
        </p:spPr>
        <p:txBody>
          <a:bodyPr wrap="none" rtlCol="0">
            <a:spAutoFit/>
          </a:bodyPr>
          <a:lstStyle/>
          <a:p>
            <a:r>
              <a:rPr lang="fr-BE" sz="2400" dirty="0" smtClean="0">
                <a:latin typeface="Arial Narrow" panose="020B0606020202030204" pitchFamily="34" charset="0"/>
              </a:rPr>
              <a:t>Fréquence de la détection des chaleurs</a:t>
            </a:r>
          </a:p>
          <a:p>
            <a:r>
              <a:rPr lang="fr-BE" sz="2400" dirty="0" err="1" smtClean="0">
                <a:latin typeface="Arial Narrow" panose="020B0606020202030204" pitchFamily="34" charset="0"/>
              </a:rPr>
              <a:t>IFA</a:t>
            </a:r>
            <a:r>
              <a:rPr lang="fr-BE" sz="2400" dirty="0" smtClean="0">
                <a:latin typeface="Arial Narrow" panose="020B0606020202030204" pitchFamily="34" charset="0"/>
              </a:rPr>
              <a:t> : 2</a:t>
            </a:r>
          </a:p>
          <a:p>
            <a:r>
              <a:rPr lang="fr-BE" sz="2400" dirty="0" smtClean="0">
                <a:latin typeface="Arial Narrow" panose="020B0606020202030204" pitchFamily="34" charset="0"/>
              </a:rPr>
              <a:t>PR = (2-1) x 21 = 22</a:t>
            </a:r>
            <a:endParaRPr lang="fr-BE" sz="2400" dirty="0">
              <a:latin typeface="Arial Narrow" panose="020B0606020202030204" pitchFamily="34" charset="0"/>
            </a:endParaRPr>
          </a:p>
        </p:txBody>
      </p:sp>
      <p:cxnSp>
        <p:nvCxnSpPr>
          <p:cNvPr id="24" name="Connecteur droit avec flèche 23"/>
          <p:cNvCxnSpPr>
            <a:stCxn id="20" idx="1"/>
            <a:endCxn id="19" idx="3"/>
          </p:cNvCxnSpPr>
          <p:nvPr/>
        </p:nvCxnSpPr>
        <p:spPr>
          <a:xfrm flipH="1">
            <a:off x="3601933" y="3638620"/>
            <a:ext cx="182509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7601449" y="3943833"/>
            <a:ext cx="0" cy="11293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8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199" y="274638"/>
            <a:ext cx="7938655" cy="663513"/>
          </a:xfrm>
          <a:solidFill>
            <a:schemeClr val="accent2">
              <a:lumMod val="60000"/>
              <a:lumOff val="40000"/>
            </a:schemeClr>
          </a:solidFill>
          <a:ln>
            <a:solidFill>
              <a:schemeClr val="tx1"/>
            </a:solidFill>
          </a:ln>
        </p:spPr>
        <p:txBody>
          <a:bodyPr>
            <a:normAutofit/>
          </a:bodyPr>
          <a:lstStyle/>
          <a:p>
            <a:r>
              <a:rPr lang="fr-BE" sz="2800" dirty="0" smtClean="0">
                <a:latin typeface="Arial Narrow" panose="020B0606020202030204" pitchFamily="34" charset="0"/>
              </a:rPr>
              <a:t>Avez-vous compris ? Choisissez l’affirmation exacte </a:t>
            </a:r>
            <a:endParaRPr lang="fr-BE" sz="2800" dirty="0">
              <a:latin typeface="Arial Narrow" panose="020B0606020202030204" pitchFamily="34" charset="0"/>
            </a:endParaRPr>
          </a:p>
        </p:txBody>
      </p:sp>
      <p:sp>
        <p:nvSpPr>
          <p:cNvPr id="3" name="TPAnswers"/>
          <p:cNvSpPr>
            <a:spLocks noGrp="1"/>
          </p:cNvSpPr>
          <p:nvPr>
            <p:ph type="body" idx="1"/>
            <p:custDataLst>
              <p:tags r:id="rId3"/>
            </p:custDataLst>
          </p:nvPr>
        </p:nvSpPr>
        <p:spPr>
          <a:xfrm>
            <a:off x="368300" y="2171700"/>
            <a:ext cx="5823197" cy="1131125"/>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La fertilité influence la fécondité </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L’infécondité influence la fertilité</a:t>
            </a:r>
          </a:p>
        </p:txBody>
      </p:sp>
      <p:sp>
        <p:nvSpPr>
          <p:cNvPr id="5" name="Ellipse 4"/>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graphicFrame>
        <p:nvGraphicFramePr>
          <p:cNvPr id="6" name="TPChart"/>
          <p:cNvGraphicFramePr>
            <a:graphicFrameLocks noChangeAspect="1"/>
          </p:cNvGraphicFramePr>
          <p:nvPr>
            <p:custDataLst>
              <p:tags r:id="rId4"/>
            </p:custDataLst>
            <p:extLst>
              <p:ext uri="{D42A27DB-BD31-4B8C-83A1-F6EECF244321}">
                <p14:modId xmlns:p14="http://schemas.microsoft.com/office/powerpoint/2010/main" val="304545019"/>
              </p:ext>
            </p:extLst>
          </p:nvPr>
        </p:nvGraphicFramePr>
        <p:xfrm>
          <a:off x="6024336" y="1600200"/>
          <a:ext cx="6096000" cy="5143500"/>
        </p:xfrm>
        <a:graphic>
          <a:graphicData uri="http://schemas.openxmlformats.org/presentationml/2006/ole">
            <mc:AlternateContent xmlns:mc="http://schemas.openxmlformats.org/markup-compatibility/2006">
              <mc:Choice xmlns:v="urn:schemas-microsoft-com:vml" Requires="v">
                <p:oleObj spid="_x0000_s25625"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6024336" y="1600200"/>
                        <a:ext cx="6096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05669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975" y="329500"/>
            <a:ext cx="5811981" cy="1325563"/>
          </a:xfrm>
          <a:solidFill>
            <a:schemeClr val="accent6">
              <a:lumMod val="50000"/>
            </a:schemeClr>
          </a:solidFill>
          <a:ln>
            <a:solidFill>
              <a:schemeClr val="tx1"/>
            </a:solidFill>
          </a:ln>
        </p:spPr>
        <p:txBody>
          <a:bodyPr/>
          <a:lstStyle/>
          <a:p>
            <a:r>
              <a:rPr lang="fr-BE" dirty="0" smtClean="0">
                <a:solidFill>
                  <a:schemeClr val="bg1"/>
                </a:solidFill>
                <a:latin typeface="Arial Narrow" panose="020B0606020202030204" pitchFamily="34" charset="0"/>
              </a:rPr>
              <a:t>L’infertilité : on y est …</a:t>
            </a:r>
            <a:endParaRPr lang="fr-BE" dirty="0">
              <a:solidFill>
                <a:schemeClr val="bg1"/>
              </a:solidFill>
              <a:latin typeface="Arial Narrow" panose="020B0606020202030204" pitchFamily="34" charset="0"/>
            </a:endParaRPr>
          </a:p>
        </p:txBody>
      </p:sp>
      <p:sp>
        <p:nvSpPr>
          <p:cNvPr id="3" name="AutoShape 2" descr="Résultat de recherche d'images pour &quot;alpinism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103" y="2365166"/>
            <a:ext cx="7000227" cy="3555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
          <p:cNvSpPr txBox="1">
            <a:spLocks noChangeArrowheads="1"/>
          </p:cNvSpPr>
          <p:nvPr/>
        </p:nvSpPr>
        <p:spPr>
          <a:xfrm>
            <a:off x="6397626" y="302841"/>
            <a:ext cx="5323319" cy="1442831"/>
          </a:xfrm>
          <a:prstGeom prst="rect">
            <a:avLst/>
          </a:prstGeom>
          <a:solidFill>
            <a:schemeClr val="accent5">
              <a:lumMod val="5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r-FR" sz="2400" dirty="0">
                <a:solidFill>
                  <a:schemeClr val="bg1"/>
                </a:solidFill>
                <a:latin typeface="Arial Narrow" panose="020B0606020202030204" pitchFamily="34" charset="0"/>
              </a:rPr>
              <a:t>Est qualifiée d’infertile toute femelle inséminée plus de 2 fois, que les inséminations subséquentes à la deuxième aient été ou non suivies de gestation </a:t>
            </a:r>
          </a:p>
        </p:txBody>
      </p:sp>
    </p:spTree>
    <p:extLst>
      <p:ext uri="{BB962C8B-B14F-4D97-AF65-F5344CB8AC3E}">
        <p14:creationId xmlns:p14="http://schemas.microsoft.com/office/powerpoint/2010/main" val="100784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9867" y="453544"/>
            <a:ext cx="10515600" cy="1325563"/>
          </a:xfrm>
          <a:solidFill>
            <a:srgbClr val="990000"/>
          </a:solidFill>
        </p:spPr>
        <p:txBody>
          <a:bodyPr/>
          <a:lstStyle/>
          <a:p>
            <a:pPr algn="ctr"/>
            <a:r>
              <a:rPr lang="fr-BE" dirty="0" smtClean="0">
                <a:solidFill>
                  <a:schemeClr val="bg1"/>
                </a:solidFill>
                <a:latin typeface="Arial Narrow" panose="020B0606020202030204" pitchFamily="34" charset="0"/>
              </a:rPr>
              <a:t>Diagnostiquer aussi rapidement que possible un problème d’infertilité </a:t>
            </a:r>
            <a:endParaRPr lang="fr-BE" dirty="0">
              <a:solidFill>
                <a:schemeClr val="bg1"/>
              </a:solidFill>
              <a:latin typeface="Arial Narrow" panose="020B0606020202030204" pitchFamily="34" charset="0"/>
            </a:endParaRPr>
          </a:p>
        </p:txBody>
      </p:sp>
      <p:sp>
        <p:nvSpPr>
          <p:cNvPr id="3" name="Titre 1"/>
          <p:cNvSpPr txBox="1">
            <a:spLocks/>
          </p:cNvSpPr>
          <p:nvPr/>
        </p:nvSpPr>
        <p:spPr>
          <a:xfrm>
            <a:off x="3039566" y="2229163"/>
            <a:ext cx="5937663" cy="2064411"/>
          </a:xfrm>
          <a:prstGeom prst="rect">
            <a:avLst/>
          </a:prstGeom>
          <a:solidFill>
            <a:srgbClr val="99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smtClean="0">
                <a:solidFill>
                  <a:schemeClr val="bg1"/>
                </a:solidFill>
                <a:latin typeface="Arial Narrow" panose="020B0606020202030204" pitchFamily="34" charset="0"/>
              </a:rPr>
              <a:t>Le </a:t>
            </a:r>
            <a:r>
              <a:rPr lang="fr-BE" dirty="0" err="1" smtClean="0">
                <a:solidFill>
                  <a:schemeClr val="bg1"/>
                </a:solidFill>
                <a:latin typeface="Arial Narrow" panose="020B0606020202030204" pitchFamily="34" charset="0"/>
              </a:rPr>
              <a:t>CUSUM</a:t>
            </a:r>
            <a:endParaRPr lang="fr-BE" dirty="0" smtClean="0">
              <a:solidFill>
                <a:schemeClr val="bg1"/>
              </a:solidFill>
              <a:latin typeface="Arial Narrow" panose="020B0606020202030204" pitchFamily="34" charset="0"/>
            </a:endParaRPr>
          </a:p>
          <a:p>
            <a:pPr algn="ctr"/>
            <a:r>
              <a:rPr lang="fr-BE" dirty="0" smtClean="0">
                <a:solidFill>
                  <a:schemeClr val="bg1"/>
                </a:solidFill>
                <a:latin typeface="Arial Narrow" panose="020B0606020202030204" pitchFamily="34" charset="0"/>
              </a:rPr>
              <a:t>Cumulative </a:t>
            </a:r>
            <a:r>
              <a:rPr lang="fr-BE" dirty="0" err="1" smtClean="0">
                <a:solidFill>
                  <a:schemeClr val="bg1"/>
                </a:solidFill>
                <a:latin typeface="Arial Narrow" panose="020B0606020202030204" pitchFamily="34" charset="0"/>
              </a:rPr>
              <a:t>Sum</a:t>
            </a:r>
            <a:r>
              <a:rPr lang="fr-BE" dirty="0" smtClean="0">
                <a:solidFill>
                  <a:schemeClr val="bg1"/>
                </a:solidFill>
                <a:latin typeface="Arial Narrow" panose="020B0606020202030204" pitchFamily="34" charset="0"/>
              </a:rPr>
              <a:t> ou sommes cumulées </a:t>
            </a:r>
            <a:endParaRPr lang="fr-BE" dirty="0">
              <a:solidFill>
                <a:schemeClr val="bg1"/>
              </a:solidFill>
              <a:latin typeface="Arial Narrow" panose="020B0606020202030204"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673" y="4847845"/>
            <a:ext cx="2324722" cy="149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936323" y="5307744"/>
            <a:ext cx="1767535" cy="769441"/>
          </a:xfrm>
          <a:prstGeom prst="rect">
            <a:avLst/>
          </a:prstGeom>
          <a:noFill/>
          <a:ln>
            <a:solidFill>
              <a:schemeClr val="tx1"/>
            </a:solidFill>
          </a:ln>
        </p:spPr>
        <p:txBody>
          <a:bodyPr wrap="none" rtlCol="0">
            <a:spAutoFit/>
          </a:bodyPr>
          <a:lstStyle/>
          <a:p>
            <a:r>
              <a:rPr lang="fr-BE" sz="4400" dirty="0" smtClean="0"/>
              <a:t>Papier </a:t>
            </a:r>
            <a:endParaRPr lang="fr-BE" sz="4400" dirty="0"/>
          </a:p>
        </p:txBody>
      </p:sp>
    </p:spTree>
    <p:extLst>
      <p:ext uri="{BB962C8B-B14F-4D97-AF65-F5344CB8AC3E}">
        <p14:creationId xmlns:p14="http://schemas.microsoft.com/office/powerpoint/2010/main" val="3892267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2208" y="263802"/>
            <a:ext cx="7019925"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rot="16200000">
            <a:off x="-954156" y="2967383"/>
            <a:ext cx="3169778" cy="523220"/>
          </a:xfrm>
          <a:prstGeom prst="rect">
            <a:avLst/>
          </a:prstGeom>
          <a:solidFill>
            <a:schemeClr val="accent5">
              <a:lumMod val="75000"/>
            </a:schemeClr>
          </a:solidFill>
          <a:ln>
            <a:solidFill>
              <a:schemeClr val="tx1"/>
            </a:solidFill>
          </a:ln>
        </p:spPr>
        <p:txBody>
          <a:bodyPr wrap="none" rtlCol="0">
            <a:spAutoFit/>
          </a:bodyPr>
          <a:lstStyle/>
          <a:p>
            <a:r>
              <a:rPr lang="fr-BE" sz="2800" dirty="0" smtClean="0">
                <a:solidFill>
                  <a:schemeClr val="bg1"/>
                </a:solidFill>
              </a:rPr>
              <a:t>En format « papier »</a:t>
            </a:r>
            <a:endParaRPr lang="fr-BE" sz="2800" dirty="0">
              <a:solidFill>
                <a:schemeClr val="bg1"/>
              </a:solidFill>
            </a:endParaRPr>
          </a:p>
        </p:txBody>
      </p:sp>
      <p:sp>
        <p:nvSpPr>
          <p:cNvPr id="4" name="ZoneTexte 3"/>
          <p:cNvSpPr txBox="1"/>
          <p:nvPr/>
        </p:nvSpPr>
        <p:spPr>
          <a:xfrm>
            <a:off x="8203096" y="813107"/>
            <a:ext cx="2533963" cy="830997"/>
          </a:xfrm>
          <a:prstGeom prst="rect">
            <a:avLst/>
          </a:prstGeom>
          <a:solidFill>
            <a:schemeClr val="bg1">
              <a:lumMod val="65000"/>
            </a:schemeClr>
          </a:solidFill>
          <a:ln>
            <a:solidFill>
              <a:schemeClr val="tx1"/>
            </a:solidFill>
          </a:ln>
        </p:spPr>
        <p:txBody>
          <a:bodyPr wrap="none" rtlCol="0">
            <a:spAutoFit/>
          </a:bodyPr>
          <a:lstStyle/>
          <a:p>
            <a:r>
              <a:rPr lang="fr-BE" sz="2400" dirty="0" smtClean="0"/>
              <a:t>Ligne arbitraire de </a:t>
            </a:r>
          </a:p>
          <a:p>
            <a:r>
              <a:rPr lang="fr-BE" sz="2400" dirty="0" smtClean="0"/>
              <a:t>50 % de réussite</a:t>
            </a:r>
            <a:endParaRPr lang="fr-BE" sz="2400" dirty="0"/>
          </a:p>
        </p:txBody>
      </p:sp>
    </p:spTree>
    <p:extLst>
      <p:ext uri="{BB962C8B-B14F-4D97-AF65-F5344CB8AC3E}">
        <p14:creationId xmlns:p14="http://schemas.microsoft.com/office/powerpoint/2010/main" val="3804402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425" y="171657"/>
            <a:ext cx="7019925"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207456" y="357809"/>
            <a:ext cx="4228893" cy="198782"/>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4810539" y="357808"/>
            <a:ext cx="2136914" cy="198782"/>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6947453" y="374373"/>
            <a:ext cx="260003" cy="18221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10539" y="556589"/>
            <a:ext cx="2121935" cy="5911091"/>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6932474" y="556590"/>
            <a:ext cx="274982" cy="5911090"/>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210771" y="530087"/>
            <a:ext cx="4228893" cy="198782"/>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7214086" y="722243"/>
            <a:ext cx="4228893" cy="198782"/>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7207462" y="904460"/>
            <a:ext cx="4228893" cy="198782"/>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7210777" y="1106555"/>
            <a:ext cx="4228893" cy="198782"/>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7207455" y="1530626"/>
            <a:ext cx="4228893" cy="4907236"/>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7224031" y="1305337"/>
            <a:ext cx="4228893" cy="212034"/>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506895" y="2156790"/>
            <a:ext cx="2764731" cy="646331"/>
          </a:xfrm>
          <a:prstGeom prst="rect">
            <a:avLst/>
          </a:prstGeom>
          <a:noFill/>
          <a:ln>
            <a:solidFill>
              <a:schemeClr val="tx1"/>
            </a:solidFill>
          </a:ln>
        </p:spPr>
        <p:txBody>
          <a:bodyPr wrap="none" rtlCol="0">
            <a:spAutoFit/>
          </a:bodyPr>
          <a:lstStyle/>
          <a:p>
            <a:r>
              <a:rPr lang="fr-BE" dirty="0" smtClean="0"/>
              <a:t>Soit 32 inséminations </a:t>
            </a:r>
          </a:p>
          <a:p>
            <a:r>
              <a:rPr lang="fr-BE" dirty="0" smtClean="0"/>
              <a:t>sur une période de 56 jours</a:t>
            </a:r>
            <a:endParaRPr lang="fr-BE" dirty="0"/>
          </a:p>
        </p:txBody>
      </p:sp>
      <p:sp>
        <p:nvSpPr>
          <p:cNvPr id="24" name="ZoneTexte 23"/>
          <p:cNvSpPr txBox="1"/>
          <p:nvPr/>
        </p:nvSpPr>
        <p:spPr>
          <a:xfrm>
            <a:off x="506894" y="4306955"/>
            <a:ext cx="2826223" cy="923330"/>
          </a:xfrm>
          <a:prstGeom prst="rect">
            <a:avLst/>
          </a:prstGeom>
          <a:noFill/>
          <a:ln>
            <a:solidFill>
              <a:schemeClr val="tx1"/>
            </a:solidFill>
          </a:ln>
        </p:spPr>
        <p:txBody>
          <a:bodyPr wrap="none" rtlCol="0">
            <a:spAutoFit/>
          </a:bodyPr>
          <a:lstStyle/>
          <a:p>
            <a:r>
              <a:rPr lang="fr-BE" dirty="0" smtClean="0"/>
              <a:t>Premier bilan</a:t>
            </a:r>
          </a:p>
          <a:p>
            <a:r>
              <a:rPr lang="fr-BE" dirty="0" smtClean="0"/>
              <a:t>17 IA fécondantes sur 32</a:t>
            </a:r>
          </a:p>
          <a:p>
            <a:r>
              <a:rPr lang="fr-BE" dirty="0" smtClean="0"/>
              <a:t>Taux de gestation / IA : </a:t>
            </a:r>
            <a:r>
              <a:rPr lang="fr-BE" dirty="0" smtClean="0">
                <a:solidFill>
                  <a:srgbClr val="FF0000"/>
                </a:solidFill>
              </a:rPr>
              <a:t>53 %</a:t>
            </a:r>
            <a:endParaRPr lang="fr-BE" dirty="0">
              <a:solidFill>
                <a:srgbClr val="FF0000"/>
              </a:solidFill>
            </a:endParaRPr>
          </a:p>
        </p:txBody>
      </p:sp>
    </p:spTree>
    <p:extLst>
      <p:ext uri="{BB962C8B-B14F-4D97-AF65-F5344CB8AC3E}">
        <p14:creationId xmlns:p14="http://schemas.microsoft.com/office/powerpoint/2010/main" val="29592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14"/>
                                        </p:tgtEl>
                                        <p:attrNameLst>
                                          <p:attrName>ppt_x</p:attrName>
                                        </p:attrNameLst>
                                      </p:cBhvr>
                                      <p:tavLst>
                                        <p:tav tm="0">
                                          <p:val>
                                            <p:strVal val="ppt_x"/>
                                          </p:val>
                                        </p:tav>
                                        <p:tav tm="100000">
                                          <p:val>
                                            <p:strVal val="ppt_x"/>
                                          </p:val>
                                        </p:tav>
                                      </p:tavLst>
                                    </p:anim>
                                    <p:anim calcmode="lin" valueType="num">
                                      <p:cBhvr additive="base">
                                        <p:cTn id="23" dur="500"/>
                                        <p:tgtEl>
                                          <p:spTgt spid="14"/>
                                        </p:tgtEl>
                                        <p:attrNameLst>
                                          <p:attrName>ppt_y</p:attrName>
                                        </p:attrNameLst>
                                      </p:cBhvr>
                                      <p:tavLst>
                                        <p:tav tm="0">
                                          <p:val>
                                            <p:strVal val="ppt_y"/>
                                          </p:val>
                                        </p:tav>
                                        <p:tav tm="100000">
                                          <p:val>
                                            <p:strVal val="1+ppt_h/2"/>
                                          </p:val>
                                        </p:tav>
                                      </p:tavLst>
                                    </p:anim>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6"/>
                                        </p:tgtEl>
                                        <p:attrNameLst>
                                          <p:attrName>ppt_x</p:attrName>
                                        </p:attrNameLst>
                                      </p:cBhvr>
                                      <p:tavLst>
                                        <p:tav tm="0">
                                          <p:val>
                                            <p:strVal val="ppt_x"/>
                                          </p:val>
                                        </p:tav>
                                        <p:tav tm="100000">
                                          <p:val>
                                            <p:strVal val="ppt_x"/>
                                          </p:val>
                                        </p:tav>
                                      </p:tavLst>
                                    </p:anim>
                                    <p:anim calcmode="lin" valueType="num">
                                      <p:cBhvr additive="base">
                                        <p:cTn id="29" dur="500"/>
                                        <p:tgtEl>
                                          <p:spTgt spid="16"/>
                                        </p:tgtEl>
                                        <p:attrNameLst>
                                          <p:attrName>ppt_y</p:attrName>
                                        </p:attrNameLst>
                                      </p:cBhvr>
                                      <p:tavLst>
                                        <p:tav tm="0">
                                          <p:val>
                                            <p:strVal val="ppt_y"/>
                                          </p:val>
                                        </p:tav>
                                        <p:tav tm="100000">
                                          <p:val>
                                            <p:strVal val="1+ppt_h/2"/>
                                          </p:val>
                                        </p:tav>
                                      </p:tavLst>
                                    </p:anim>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12"/>
                                        </p:tgtEl>
                                        <p:attrNameLst>
                                          <p:attrName>ppt_x</p:attrName>
                                        </p:attrNameLst>
                                      </p:cBhvr>
                                      <p:tavLst>
                                        <p:tav tm="0">
                                          <p:val>
                                            <p:strVal val="ppt_x"/>
                                          </p:val>
                                        </p:tav>
                                        <p:tav tm="100000">
                                          <p:val>
                                            <p:strVal val="ppt_x"/>
                                          </p:val>
                                        </p:tav>
                                      </p:tavLst>
                                    </p:anim>
                                    <p:anim calcmode="lin" valueType="num">
                                      <p:cBhvr additive="base">
                                        <p:cTn id="35" dur="500"/>
                                        <p:tgtEl>
                                          <p:spTgt spid="12"/>
                                        </p:tgtEl>
                                        <p:attrNameLst>
                                          <p:attrName>ppt_y</p:attrName>
                                        </p:attrNameLst>
                                      </p:cBhvr>
                                      <p:tavLst>
                                        <p:tav tm="0">
                                          <p:val>
                                            <p:strVal val="ppt_y"/>
                                          </p:val>
                                        </p:tav>
                                        <p:tav tm="100000">
                                          <p:val>
                                            <p:strVal val="1+ppt_h/2"/>
                                          </p:val>
                                        </p:tav>
                                      </p:tavLst>
                                    </p:anim>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1+ppt_h/2"/>
                                          </p:val>
                                        </p:tav>
                                      </p:tavLst>
                                    </p:anim>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18"/>
                                        </p:tgtEl>
                                        <p:attrNameLst>
                                          <p:attrName>ppt_x</p:attrName>
                                        </p:attrNameLst>
                                      </p:cBhvr>
                                      <p:tavLst>
                                        <p:tav tm="0">
                                          <p:val>
                                            <p:strVal val="ppt_x"/>
                                          </p:val>
                                        </p:tav>
                                        <p:tav tm="100000">
                                          <p:val>
                                            <p:strVal val="ppt_x"/>
                                          </p:val>
                                        </p:tav>
                                      </p:tavLst>
                                    </p:anim>
                                    <p:anim calcmode="lin" valueType="num">
                                      <p:cBhvr additive="base">
                                        <p:cTn id="47" dur="500"/>
                                        <p:tgtEl>
                                          <p:spTgt spid="18"/>
                                        </p:tgtEl>
                                        <p:attrNameLst>
                                          <p:attrName>ppt_y</p:attrName>
                                        </p:attrNameLst>
                                      </p:cBhvr>
                                      <p:tavLst>
                                        <p:tav tm="0">
                                          <p:val>
                                            <p:strVal val="ppt_y"/>
                                          </p:val>
                                        </p:tav>
                                        <p:tav tm="100000">
                                          <p:val>
                                            <p:strVal val="1+ppt_h/2"/>
                                          </p:val>
                                        </p:tav>
                                      </p:tavLst>
                                    </p:anim>
                                    <p:set>
                                      <p:cBhvr>
                                        <p:cTn id="48" dur="1" fill="hold">
                                          <p:stCondLst>
                                            <p:cond delay="499"/>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0" nodeType="clickEffect">
                                  <p:stCondLst>
                                    <p:cond delay="0"/>
                                  </p:stCondLst>
                                  <p:childTnLst>
                                    <p:anim calcmode="lin" valueType="num">
                                      <p:cBhvr additive="base">
                                        <p:cTn id="52" dur="500"/>
                                        <p:tgtEl>
                                          <p:spTgt spid="19"/>
                                        </p:tgtEl>
                                        <p:attrNameLst>
                                          <p:attrName>ppt_x</p:attrName>
                                        </p:attrNameLst>
                                      </p:cBhvr>
                                      <p:tavLst>
                                        <p:tav tm="0">
                                          <p:val>
                                            <p:strVal val="ppt_x"/>
                                          </p:val>
                                        </p:tav>
                                        <p:tav tm="100000">
                                          <p:val>
                                            <p:strVal val="ppt_x"/>
                                          </p:val>
                                        </p:tav>
                                      </p:tavLst>
                                    </p:anim>
                                    <p:anim calcmode="lin" valueType="num">
                                      <p:cBhvr additive="base">
                                        <p:cTn id="53" dur="500"/>
                                        <p:tgtEl>
                                          <p:spTgt spid="19"/>
                                        </p:tgtEl>
                                        <p:attrNameLst>
                                          <p:attrName>ppt_y</p:attrName>
                                        </p:attrNameLst>
                                      </p:cBhvr>
                                      <p:tavLst>
                                        <p:tav tm="0">
                                          <p:val>
                                            <p:strVal val="ppt_y"/>
                                          </p:val>
                                        </p:tav>
                                        <p:tav tm="100000">
                                          <p:val>
                                            <p:strVal val="1+ppt_h/2"/>
                                          </p:val>
                                        </p:tav>
                                      </p:tavLst>
                                    </p:anim>
                                    <p:set>
                                      <p:cBhvr>
                                        <p:cTn id="54" dur="1" fill="hold">
                                          <p:stCondLst>
                                            <p:cond delay="4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0" nodeType="clickEffect">
                                  <p:stCondLst>
                                    <p:cond delay="0"/>
                                  </p:stCondLst>
                                  <p:childTnLst>
                                    <p:anim calcmode="lin" valueType="num">
                                      <p:cBhvr additive="base">
                                        <p:cTn id="58" dur="500"/>
                                        <p:tgtEl>
                                          <p:spTgt spid="20"/>
                                        </p:tgtEl>
                                        <p:attrNameLst>
                                          <p:attrName>ppt_x</p:attrName>
                                        </p:attrNameLst>
                                      </p:cBhvr>
                                      <p:tavLst>
                                        <p:tav tm="0">
                                          <p:val>
                                            <p:strVal val="ppt_x"/>
                                          </p:val>
                                        </p:tav>
                                        <p:tav tm="100000">
                                          <p:val>
                                            <p:strVal val="ppt_x"/>
                                          </p:val>
                                        </p:tav>
                                      </p:tavLst>
                                    </p:anim>
                                    <p:anim calcmode="lin" valueType="num">
                                      <p:cBhvr additive="base">
                                        <p:cTn id="59" dur="500"/>
                                        <p:tgtEl>
                                          <p:spTgt spid="20"/>
                                        </p:tgtEl>
                                        <p:attrNameLst>
                                          <p:attrName>ppt_y</p:attrName>
                                        </p:attrNameLst>
                                      </p:cBhvr>
                                      <p:tavLst>
                                        <p:tav tm="0">
                                          <p:val>
                                            <p:strVal val="ppt_y"/>
                                          </p:val>
                                        </p:tav>
                                        <p:tav tm="100000">
                                          <p:val>
                                            <p:strVal val="1+ppt_h/2"/>
                                          </p:val>
                                        </p:tav>
                                      </p:tavLst>
                                    </p:anim>
                                    <p:set>
                                      <p:cBhvr>
                                        <p:cTn id="60" dur="1" fill="hold">
                                          <p:stCondLst>
                                            <p:cond delay="499"/>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22"/>
                                        </p:tgtEl>
                                        <p:attrNameLst>
                                          <p:attrName>ppt_x</p:attrName>
                                        </p:attrNameLst>
                                      </p:cBhvr>
                                      <p:tavLst>
                                        <p:tav tm="0">
                                          <p:val>
                                            <p:strVal val="ppt_x"/>
                                          </p:val>
                                        </p:tav>
                                        <p:tav tm="100000">
                                          <p:val>
                                            <p:strVal val="ppt_x"/>
                                          </p:val>
                                        </p:tav>
                                      </p:tavLst>
                                    </p:anim>
                                    <p:anim calcmode="lin" valueType="num">
                                      <p:cBhvr additive="base">
                                        <p:cTn id="65" dur="500"/>
                                        <p:tgtEl>
                                          <p:spTgt spid="22"/>
                                        </p:tgtEl>
                                        <p:attrNameLst>
                                          <p:attrName>ppt_y</p:attrName>
                                        </p:attrNameLst>
                                      </p:cBhvr>
                                      <p:tavLst>
                                        <p:tav tm="0">
                                          <p:val>
                                            <p:strVal val="ppt_y"/>
                                          </p:val>
                                        </p:tav>
                                        <p:tav tm="100000">
                                          <p:val>
                                            <p:strVal val="1+ppt_h/2"/>
                                          </p:val>
                                        </p:tav>
                                      </p:tavLst>
                                    </p:anim>
                                    <p:set>
                                      <p:cBhvr>
                                        <p:cTn id="66" dur="1" fill="hold">
                                          <p:stCondLst>
                                            <p:cond delay="4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0" nodeType="clickEffect">
                                  <p:stCondLst>
                                    <p:cond delay="0"/>
                                  </p:stCondLst>
                                  <p:childTnLst>
                                    <p:anim calcmode="lin" valueType="num">
                                      <p:cBhvr additive="base">
                                        <p:cTn id="70" dur="500"/>
                                        <p:tgtEl>
                                          <p:spTgt spid="21"/>
                                        </p:tgtEl>
                                        <p:attrNameLst>
                                          <p:attrName>ppt_x</p:attrName>
                                        </p:attrNameLst>
                                      </p:cBhvr>
                                      <p:tavLst>
                                        <p:tav tm="0">
                                          <p:val>
                                            <p:strVal val="ppt_x"/>
                                          </p:val>
                                        </p:tav>
                                        <p:tav tm="100000">
                                          <p:val>
                                            <p:strVal val="ppt_x"/>
                                          </p:val>
                                        </p:tav>
                                      </p:tavLst>
                                    </p:anim>
                                    <p:anim calcmode="lin" valueType="num">
                                      <p:cBhvr additive="base">
                                        <p:cTn id="71" dur="500"/>
                                        <p:tgtEl>
                                          <p:spTgt spid="21"/>
                                        </p:tgtEl>
                                        <p:attrNameLst>
                                          <p:attrName>ppt_y</p:attrName>
                                        </p:attrNameLst>
                                      </p:cBhvr>
                                      <p:tavLst>
                                        <p:tav tm="0">
                                          <p:val>
                                            <p:strVal val="ppt_y"/>
                                          </p:val>
                                        </p:tav>
                                        <p:tav tm="100000">
                                          <p:val>
                                            <p:strVal val="1+ppt_h/2"/>
                                          </p:val>
                                        </p:tav>
                                      </p:tavLst>
                                    </p:anim>
                                    <p:set>
                                      <p:cBhvr>
                                        <p:cTn id="72" dur="1" fill="hold">
                                          <p:stCondLst>
                                            <p:cond delay="499"/>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5"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74" y="2358682"/>
            <a:ext cx="702945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96" y="160062"/>
            <a:ext cx="702945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7445246" y="2033510"/>
            <a:ext cx="4637423" cy="646331"/>
          </a:xfrm>
          <a:prstGeom prst="rect">
            <a:avLst/>
          </a:prstGeom>
          <a:noFill/>
          <a:ln>
            <a:solidFill>
              <a:schemeClr val="tx1"/>
            </a:solidFill>
          </a:ln>
        </p:spPr>
        <p:txBody>
          <a:bodyPr wrap="none" rtlCol="0">
            <a:spAutoFit/>
          </a:bodyPr>
          <a:lstStyle/>
          <a:p>
            <a:r>
              <a:rPr lang="fr-BE" dirty="0" smtClean="0"/>
              <a:t>Utilisation d’une feuille par sous groupe </a:t>
            </a:r>
          </a:p>
          <a:p>
            <a:r>
              <a:rPr lang="fr-BE" dirty="0" smtClean="0"/>
              <a:t>d’animaux : génisses, primipares, pluripares …..</a:t>
            </a:r>
          </a:p>
        </p:txBody>
      </p:sp>
      <p:sp>
        <p:nvSpPr>
          <p:cNvPr id="6" name="ZoneTexte 5"/>
          <p:cNvSpPr txBox="1"/>
          <p:nvPr/>
        </p:nvSpPr>
        <p:spPr>
          <a:xfrm>
            <a:off x="7812155" y="559903"/>
            <a:ext cx="2826223" cy="369332"/>
          </a:xfrm>
          <a:prstGeom prst="rect">
            <a:avLst/>
          </a:prstGeom>
          <a:noFill/>
          <a:ln>
            <a:solidFill>
              <a:schemeClr val="tx1"/>
            </a:solidFill>
          </a:ln>
        </p:spPr>
        <p:txBody>
          <a:bodyPr wrap="none" rtlCol="0">
            <a:spAutoFit/>
          </a:bodyPr>
          <a:lstStyle/>
          <a:p>
            <a:r>
              <a:rPr lang="fr-BE" dirty="0" smtClean="0"/>
              <a:t>Taux de gestation / IA : </a:t>
            </a:r>
            <a:r>
              <a:rPr lang="fr-BE" dirty="0" smtClean="0">
                <a:solidFill>
                  <a:srgbClr val="FF0000"/>
                </a:solidFill>
              </a:rPr>
              <a:t>80 %</a:t>
            </a:r>
            <a:endParaRPr lang="fr-BE" dirty="0">
              <a:solidFill>
                <a:srgbClr val="FF0000"/>
              </a:solidFill>
            </a:endParaRPr>
          </a:p>
        </p:txBody>
      </p:sp>
      <p:sp>
        <p:nvSpPr>
          <p:cNvPr id="7" name="ZoneTexte 6"/>
          <p:cNvSpPr txBox="1"/>
          <p:nvPr/>
        </p:nvSpPr>
        <p:spPr>
          <a:xfrm>
            <a:off x="7812155" y="4369528"/>
            <a:ext cx="2826223" cy="369332"/>
          </a:xfrm>
          <a:prstGeom prst="rect">
            <a:avLst/>
          </a:prstGeom>
          <a:noFill/>
          <a:ln>
            <a:solidFill>
              <a:schemeClr val="tx1"/>
            </a:solidFill>
          </a:ln>
        </p:spPr>
        <p:txBody>
          <a:bodyPr wrap="none" rtlCol="0">
            <a:spAutoFit/>
          </a:bodyPr>
          <a:lstStyle/>
          <a:p>
            <a:r>
              <a:rPr lang="fr-BE" dirty="0" smtClean="0"/>
              <a:t>Taux de gestation / IA : </a:t>
            </a:r>
            <a:r>
              <a:rPr lang="fr-BE" dirty="0" smtClean="0">
                <a:solidFill>
                  <a:srgbClr val="FF0000"/>
                </a:solidFill>
              </a:rPr>
              <a:t>41 %</a:t>
            </a:r>
            <a:endParaRPr lang="fr-BE" dirty="0">
              <a:solidFill>
                <a:srgbClr val="FF0000"/>
              </a:solidFill>
            </a:endParaRPr>
          </a:p>
        </p:txBody>
      </p:sp>
    </p:spTree>
    <p:extLst>
      <p:ext uri="{BB962C8B-B14F-4D97-AF65-F5344CB8AC3E}">
        <p14:creationId xmlns:p14="http://schemas.microsoft.com/office/powerpoint/2010/main" val="24822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9589" y="2028832"/>
            <a:ext cx="10515600" cy="1036164"/>
          </a:xfrm>
          <a:solidFill>
            <a:srgbClr val="990000"/>
          </a:solidFill>
        </p:spPr>
        <p:txBody>
          <a:bodyPr>
            <a:normAutofit/>
          </a:bodyPr>
          <a:lstStyle/>
          <a:p>
            <a:pPr algn="ctr"/>
            <a:r>
              <a:rPr lang="fr-BE" altLang="fr-FR" kern="0" dirty="0">
                <a:solidFill>
                  <a:schemeClr val="bg1"/>
                </a:solidFill>
                <a:latin typeface="Arial Narrow" panose="020B0606020202030204" pitchFamily="34" charset="0"/>
              </a:rPr>
              <a:t>Avant toutes </a:t>
            </a:r>
            <a:r>
              <a:rPr lang="fr-BE" altLang="fr-FR" kern="0" dirty="0" smtClean="0">
                <a:solidFill>
                  <a:schemeClr val="bg1"/>
                </a:solidFill>
                <a:latin typeface="Arial Narrow" panose="020B0606020202030204" pitchFamily="34" charset="0"/>
              </a:rPr>
              <a:t>choses</a:t>
            </a:r>
            <a:endParaRPr lang="fr-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89608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94662" y="141091"/>
            <a:ext cx="4097952" cy="830997"/>
          </a:xfrm>
          <a:prstGeom prst="rect">
            <a:avLst/>
          </a:prstGeom>
          <a:solidFill>
            <a:schemeClr val="accent5">
              <a:lumMod val="75000"/>
            </a:schemeClr>
          </a:solidFill>
          <a:ln>
            <a:solidFill>
              <a:schemeClr val="tx1"/>
            </a:solidFill>
          </a:ln>
        </p:spPr>
        <p:txBody>
          <a:bodyPr wrap="square" rtlCol="0">
            <a:spAutoFit/>
          </a:bodyPr>
          <a:lstStyle/>
          <a:p>
            <a:pPr algn="ctr"/>
            <a:r>
              <a:rPr lang="fr-BE" sz="2400" dirty="0" smtClean="0">
                <a:solidFill>
                  <a:schemeClr val="bg1"/>
                </a:solidFill>
              </a:rPr>
              <a:t>En format « numérique »</a:t>
            </a:r>
          </a:p>
          <a:p>
            <a:pPr algn="ctr"/>
            <a:r>
              <a:rPr lang="fr-BE" sz="2400" dirty="0" smtClean="0">
                <a:solidFill>
                  <a:schemeClr val="bg1"/>
                </a:solidFill>
              </a:rPr>
              <a:t>Fichier </a:t>
            </a:r>
            <a:r>
              <a:rPr lang="fr-BE" sz="2400" dirty="0" err="1" smtClean="0">
                <a:solidFill>
                  <a:schemeClr val="bg1"/>
                </a:solidFill>
              </a:rPr>
              <a:t>Excell</a:t>
            </a:r>
            <a:endParaRPr lang="fr-BE" sz="2400" dirty="0">
              <a:solidFill>
                <a:schemeClr val="bg1"/>
              </a:solidFill>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20" y="185736"/>
            <a:ext cx="35814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5883" y="556590"/>
            <a:ext cx="1848679" cy="198782"/>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75883" y="761170"/>
            <a:ext cx="1848679" cy="5911091"/>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2524562" y="564872"/>
            <a:ext cx="526774" cy="18221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2497988" y="761171"/>
            <a:ext cx="553348" cy="5911090"/>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3051336" y="761171"/>
            <a:ext cx="722184" cy="5911090"/>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3051336" y="558243"/>
            <a:ext cx="722184" cy="197129"/>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aphicFrame>
        <p:nvGraphicFramePr>
          <p:cNvPr id="10" name="Graphique 9"/>
          <p:cNvGraphicFramePr>
            <a:graphicFrameLocks/>
          </p:cNvGraphicFramePr>
          <p:nvPr>
            <p:extLst>
              <p:ext uri="{D42A27DB-BD31-4B8C-83A1-F6EECF244321}">
                <p14:modId xmlns:p14="http://schemas.microsoft.com/office/powerpoint/2010/main" val="1181730179"/>
              </p:ext>
            </p:extLst>
          </p:nvPr>
        </p:nvGraphicFramePr>
        <p:xfrm>
          <a:off x="3990353" y="1369653"/>
          <a:ext cx="8101652" cy="50994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528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Graphic spid="10"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0694" y="899516"/>
            <a:ext cx="10515600" cy="786782"/>
          </a:xfrm>
          <a:solidFill>
            <a:schemeClr val="accent3">
              <a:lumMod val="40000"/>
              <a:lumOff val="60000"/>
            </a:schemeClr>
          </a:solidFill>
          <a:ln>
            <a:solidFill>
              <a:schemeClr val="tx1"/>
            </a:solidFill>
          </a:ln>
        </p:spPr>
        <p:txBody>
          <a:bodyPr/>
          <a:lstStyle/>
          <a:p>
            <a:r>
              <a:rPr lang="fr-BE" dirty="0" smtClean="0"/>
              <a:t>Et si on s’exerçait en direct ?  </a:t>
            </a:r>
            <a:endParaRPr lang="fr-BE" dirty="0"/>
          </a:p>
        </p:txBody>
      </p:sp>
      <p:sp>
        <p:nvSpPr>
          <p:cNvPr id="3" name="ZoneTexte 2"/>
          <p:cNvSpPr txBox="1"/>
          <p:nvPr/>
        </p:nvSpPr>
        <p:spPr>
          <a:xfrm>
            <a:off x="641268" y="2576945"/>
            <a:ext cx="6260175" cy="1815882"/>
          </a:xfrm>
          <a:prstGeom prst="rect">
            <a:avLst/>
          </a:prstGeom>
          <a:noFill/>
        </p:spPr>
        <p:txBody>
          <a:bodyPr wrap="none" rtlCol="0">
            <a:spAutoFit/>
          </a:bodyPr>
          <a:lstStyle/>
          <a:p>
            <a:pPr marL="285750" indent="-285750">
              <a:buFontTx/>
              <a:buChar char="-"/>
            </a:pPr>
            <a:r>
              <a:rPr lang="fr-BE" sz="2800" dirty="0" smtClean="0"/>
              <a:t>Prendre </a:t>
            </a:r>
            <a:r>
              <a:rPr lang="fr-BE" sz="2800" dirty="0" smtClean="0"/>
              <a:t>vos</a:t>
            </a:r>
            <a:r>
              <a:rPr lang="fr-BE" sz="2800" dirty="0" smtClean="0"/>
              <a:t> anamnèses (n=5)</a:t>
            </a:r>
            <a:endParaRPr lang="fr-BE" sz="2800" dirty="0" smtClean="0"/>
          </a:p>
          <a:p>
            <a:pPr marL="285750" indent="-285750">
              <a:buFontTx/>
              <a:buChar char="-"/>
            </a:pPr>
            <a:r>
              <a:rPr lang="fr-BE" sz="2800" dirty="0" smtClean="0"/>
              <a:t>Identifier </a:t>
            </a:r>
            <a:r>
              <a:rPr lang="fr-BE" sz="2800" dirty="0" smtClean="0"/>
              <a:t>les inséminations</a:t>
            </a:r>
            <a:endParaRPr lang="fr-BE" sz="2800" dirty="0" smtClean="0"/>
          </a:p>
          <a:p>
            <a:pPr marL="285750" indent="-285750">
              <a:buFontTx/>
              <a:buChar char="-"/>
            </a:pPr>
            <a:r>
              <a:rPr lang="fr-BE" sz="2800" dirty="0" smtClean="0"/>
              <a:t>En vérifier le résultat (positif ou négatif</a:t>
            </a:r>
            <a:r>
              <a:rPr lang="fr-BE" sz="2800" dirty="0" smtClean="0"/>
              <a:t>)</a:t>
            </a:r>
          </a:p>
          <a:p>
            <a:pPr marL="285750" indent="-285750">
              <a:buFontTx/>
              <a:buChar char="-"/>
            </a:pPr>
            <a:r>
              <a:rPr lang="fr-BE" sz="2800" dirty="0" smtClean="0"/>
              <a:t>Réaliser votre </a:t>
            </a:r>
            <a:r>
              <a:rPr lang="fr-BE" sz="2800" dirty="0" err="1" smtClean="0"/>
              <a:t>cusum</a:t>
            </a:r>
            <a:r>
              <a:rPr lang="fr-BE" sz="2800" dirty="0" smtClean="0"/>
              <a:t> sur la feuille </a:t>
            </a:r>
            <a:r>
              <a:rPr lang="fr-BE" sz="2800" dirty="0" smtClean="0"/>
              <a:t> </a:t>
            </a:r>
            <a:endParaRPr lang="fr-BE" sz="2800" dirty="0" smtClean="0"/>
          </a:p>
        </p:txBody>
      </p:sp>
    </p:spTree>
    <p:extLst>
      <p:ext uri="{BB962C8B-B14F-4D97-AF65-F5344CB8AC3E}">
        <p14:creationId xmlns:p14="http://schemas.microsoft.com/office/powerpoint/2010/main" val="2236317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19125"/>
            <a:ext cx="10515600" cy="625475"/>
          </a:xfrm>
          <a:solidFill>
            <a:schemeClr val="accent5">
              <a:lumMod val="75000"/>
            </a:schemeClr>
          </a:solidFill>
        </p:spPr>
        <p:txBody>
          <a:bodyPr>
            <a:normAutofit/>
          </a:bodyPr>
          <a:lstStyle/>
          <a:p>
            <a:r>
              <a:rPr lang="fr-BE" sz="3600" dirty="0" smtClean="0">
                <a:solidFill>
                  <a:schemeClr val="bg1"/>
                </a:solidFill>
              </a:rPr>
              <a:t>Vous devriez obtenir quelque chose comme ceci</a:t>
            </a:r>
            <a:endParaRPr lang="fr-BE" sz="3600" dirty="0">
              <a:solidFill>
                <a:schemeClr val="bg1"/>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2155163736"/>
              </p:ext>
            </p:extLst>
          </p:nvPr>
        </p:nvGraphicFramePr>
        <p:xfrm>
          <a:off x="2614084" y="1635929"/>
          <a:ext cx="5547793" cy="4764870"/>
        </p:xfrm>
        <a:graphic>
          <a:graphicData uri="http://schemas.openxmlformats.org/drawingml/2006/table">
            <a:tbl>
              <a:tblPr/>
              <a:tblGrid>
                <a:gridCol w="1083374"/>
                <a:gridCol w="311470"/>
                <a:gridCol w="180563"/>
                <a:gridCol w="180563"/>
                <a:gridCol w="180563"/>
                <a:gridCol w="180563"/>
                <a:gridCol w="180563"/>
                <a:gridCol w="180563"/>
                <a:gridCol w="180563"/>
                <a:gridCol w="180563"/>
                <a:gridCol w="180563"/>
                <a:gridCol w="180563"/>
                <a:gridCol w="180563"/>
                <a:gridCol w="180563"/>
                <a:gridCol w="180563"/>
                <a:gridCol w="180563"/>
                <a:gridCol w="180563"/>
                <a:gridCol w="180563"/>
                <a:gridCol w="180563"/>
                <a:gridCol w="180563"/>
                <a:gridCol w="180563"/>
                <a:gridCol w="180563"/>
                <a:gridCol w="180563"/>
                <a:gridCol w="180563"/>
                <a:gridCol w="180563"/>
              </a:tblGrid>
              <a:tr h="216585">
                <a:tc>
                  <a:txBody>
                    <a:bodyPr/>
                    <a:lstStyle/>
                    <a:p>
                      <a:pPr algn="l" fontAlgn="b"/>
                      <a:r>
                        <a:rPr lang="fr-BE" sz="1000" b="0" i="0" u="none" strike="noStrike" dirty="0">
                          <a:effectLst/>
                          <a:latin typeface="Calibri" panose="020F0502020204030204" pitchFamily="34" charset="0"/>
                        </a:rPr>
                        <a:t>Date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23-avr-94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30-mai-94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16-juil-94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30-août-94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19-sept-94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a:effectLst/>
                          <a:latin typeface="Calibri" panose="020F0502020204030204" pitchFamily="34" charset="0"/>
                        </a:rPr>
                        <a:t>18-oct-94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03-juil-95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a:effectLst/>
                          <a:latin typeface="Calibri" panose="020F0502020204030204" pitchFamily="34" charset="0"/>
                        </a:rPr>
                        <a:t>25-juil-95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11-sept-95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a:effectLst/>
                          <a:latin typeface="Calibri" panose="020F0502020204030204" pitchFamily="34" charset="0"/>
                        </a:rPr>
                        <a:t>05-oct-95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01-mai-03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07-mai-03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a:effectLst/>
                          <a:latin typeface="Calibri" panose="020F0502020204030204" pitchFamily="34" charset="0"/>
                        </a:rPr>
                        <a:t>25-mai-03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27-mai-03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a:effectLst/>
                          <a:latin typeface="Calibri" panose="020F0502020204030204" pitchFamily="34" charset="0"/>
                        </a:rPr>
                        <a:t>10-juil-03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31-juil-03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a:effectLst/>
                          <a:latin typeface="Calibri" panose="020F0502020204030204" pitchFamily="34" charset="0"/>
                        </a:rPr>
                        <a:t>13-sept-03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08-févr-06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28-mars-06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dirty="0">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17-avr-06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585">
                <a:tc>
                  <a:txBody>
                    <a:bodyPr/>
                    <a:lstStyle/>
                    <a:p>
                      <a:pPr algn="ctr" fontAlgn="b"/>
                      <a:r>
                        <a:rPr lang="fr-BE" sz="1000" b="0" i="0" u="none" strike="noStrike" dirty="0">
                          <a:effectLst/>
                          <a:latin typeface="Calibri" panose="020F0502020204030204" pitchFamily="34" charset="0"/>
                        </a:rPr>
                        <a:t>26-juin-06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1000" b="0" i="0" u="none" strike="noStrike" dirty="0">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40805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0076" y="2217675"/>
            <a:ext cx="10515600" cy="1736808"/>
          </a:xfrm>
          <a:solidFill>
            <a:srgbClr val="990000"/>
          </a:solidFill>
        </p:spPr>
        <p:txBody>
          <a:bodyPr/>
          <a:lstStyle/>
          <a:p>
            <a:pPr algn="ctr"/>
            <a:r>
              <a:rPr lang="fr-BE" dirty="0" smtClean="0">
                <a:solidFill>
                  <a:schemeClr val="bg1"/>
                </a:solidFill>
                <a:latin typeface="Arial Narrow" panose="020B0606020202030204" pitchFamily="34" charset="0"/>
              </a:rPr>
              <a:t>L’infertilité : un vrai problème en reproduction bovine</a:t>
            </a:r>
            <a:endParaRPr lang="fr-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675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1"/>
          <p:cNvSpPr>
            <a:spLocks noGrp="1"/>
          </p:cNvSpPr>
          <p:nvPr>
            <p:ph type="sldNum" sz="quarter" idx="12"/>
          </p:nvPr>
        </p:nvSpPr>
        <p:spPr>
          <a:xfrm>
            <a:off x="11734799" y="6356350"/>
            <a:ext cx="2952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3102636-BAA2-4B95-9651-4EBA4A5B24E2}" type="slidenum">
              <a:rPr lang="fr-FR" altLang="fr-FR" sz="1400">
                <a:latin typeface="+mn-lt"/>
              </a:rPr>
              <a:pPr/>
              <a:t>24</a:t>
            </a:fld>
            <a:endParaRPr lang="fr-FR" altLang="fr-FR" sz="1400" dirty="0">
              <a:latin typeface="+mn-lt"/>
            </a:endParaRPr>
          </a:p>
        </p:txBody>
      </p:sp>
      <p:pic>
        <p:nvPicPr>
          <p:cNvPr id="9219"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073" y="497095"/>
            <a:ext cx="4955438" cy="622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5340" y="2255700"/>
            <a:ext cx="49561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ZoneTexte 4"/>
          <p:cNvSpPr txBox="1">
            <a:spLocks noChangeArrowheads="1"/>
          </p:cNvSpPr>
          <p:nvPr/>
        </p:nvSpPr>
        <p:spPr bwMode="auto">
          <a:xfrm>
            <a:off x="9361004" y="2395400"/>
            <a:ext cx="749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BE" altLang="fr-FR" dirty="0">
                <a:latin typeface="Arial Narrow" panose="020B0606020202030204" pitchFamily="34" charset="0"/>
              </a:rPr>
              <a:t>2002</a:t>
            </a:r>
          </a:p>
        </p:txBody>
      </p:sp>
      <p:sp>
        <p:nvSpPr>
          <p:cNvPr id="2" name="Rectangle 1"/>
          <p:cNvSpPr/>
          <p:nvPr/>
        </p:nvSpPr>
        <p:spPr>
          <a:xfrm>
            <a:off x="2335695" y="2554357"/>
            <a:ext cx="467139" cy="12821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15</a:t>
            </a:r>
            <a:endParaRPr lang="fr-BE" dirty="0"/>
          </a:p>
        </p:txBody>
      </p:sp>
      <p:sp>
        <p:nvSpPr>
          <p:cNvPr id="7" name="Rectangle 6"/>
          <p:cNvSpPr/>
          <p:nvPr/>
        </p:nvSpPr>
        <p:spPr>
          <a:xfrm>
            <a:off x="1623391" y="4813853"/>
            <a:ext cx="467139" cy="6327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7</a:t>
            </a:r>
            <a:endParaRPr lang="fr-BE" dirty="0"/>
          </a:p>
        </p:txBody>
      </p:sp>
      <p:sp>
        <p:nvSpPr>
          <p:cNvPr id="3" name="ZoneTexte 2"/>
          <p:cNvSpPr txBox="1"/>
          <p:nvPr/>
        </p:nvSpPr>
        <p:spPr>
          <a:xfrm>
            <a:off x="5247007" y="268844"/>
            <a:ext cx="6421117" cy="1077218"/>
          </a:xfrm>
          <a:prstGeom prst="rect">
            <a:avLst/>
          </a:prstGeom>
          <a:solidFill>
            <a:schemeClr val="accent6">
              <a:lumMod val="50000"/>
            </a:schemeClr>
          </a:solidFill>
          <a:ln>
            <a:solidFill>
              <a:schemeClr val="tx1"/>
            </a:solidFill>
          </a:ln>
        </p:spPr>
        <p:txBody>
          <a:bodyPr wrap="none" rtlCol="0">
            <a:spAutoFit/>
          </a:bodyPr>
          <a:lstStyle/>
          <a:p>
            <a:r>
              <a:rPr lang="fr-BE" sz="3200" dirty="0" smtClean="0">
                <a:solidFill>
                  <a:schemeClr val="bg1"/>
                </a:solidFill>
                <a:latin typeface="Arial Narrow" panose="020B0606020202030204" pitchFamily="34" charset="0"/>
              </a:rPr>
              <a:t>L’infertilité : un problème financier majeur </a:t>
            </a:r>
          </a:p>
          <a:p>
            <a:r>
              <a:rPr lang="fr-BE" sz="3200" dirty="0" smtClean="0">
                <a:solidFill>
                  <a:schemeClr val="bg1"/>
                </a:solidFill>
                <a:latin typeface="Arial Narrow" panose="020B0606020202030204" pitchFamily="34" charset="0"/>
              </a:rPr>
              <a:t>en reproduction bovine</a:t>
            </a:r>
            <a:endParaRPr lang="fr-BE" sz="3200" dirty="0">
              <a:solidFill>
                <a:schemeClr val="bg1"/>
              </a:solidFill>
              <a:latin typeface="Arial Narrow" panose="020B0606020202030204" pitchFamily="34" charset="0"/>
            </a:endParaRPr>
          </a:p>
        </p:txBody>
      </p:sp>
      <p:sp>
        <p:nvSpPr>
          <p:cNvPr id="4" name="Rectangle 3"/>
          <p:cNvSpPr/>
          <p:nvPr/>
        </p:nvSpPr>
        <p:spPr>
          <a:xfrm>
            <a:off x="3073792" y="3176380"/>
            <a:ext cx="612383" cy="27166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6215340" y="5685343"/>
            <a:ext cx="4942379" cy="461665"/>
          </a:xfrm>
          <a:prstGeom prst="rect">
            <a:avLst/>
          </a:prstGeom>
          <a:solidFill>
            <a:schemeClr val="accent2">
              <a:lumMod val="40000"/>
              <a:lumOff val="60000"/>
            </a:schemeClr>
          </a:solidFill>
          <a:ln>
            <a:solidFill>
              <a:schemeClr val="tx1"/>
            </a:solidFill>
          </a:ln>
        </p:spPr>
        <p:txBody>
          <a:bodyPr wrap="none" rtlCol="0">
            <a:spAutoFit/>
          </a:bodyPr>
          <a:lstStyle/>
          <a:p>
            <a:r>
              <a:rPr lang="fr-BE" sz="2400" dirty="0" smtClean="0">
                <a:latin typeface="Arial Narrow" panose="020B0606020202030204" pitchFamily="34" charset="0"/>
              </a:rPr>
              <a:t>C’est aussi une cause majeure de réforme</a:t>
            </a:r>
            <a:endParaRPr lang="fr-BE" sz="2400" dirty="0">
              <a:latin typeface="Arial Narrow" panose="020B0606020202030204" pitchFamily="34" charset="0"/>
            </a:endParaRPr>
          </a:p>
        </p:txBody>
      </p:sp>
      <p:sp>
        <p:nvSpPr>
          <p:cNvPr id="5" name="Flèche droite 4"/>
          <p:cNvSpPr/>
          <p:nvPr/>
        </p:nvSpPr>
        <p:spPr>
          <a:xfrm>
            <a:off x="11272837" y="5670758"/>
            <a:ext cx="790575" cy="476250"/>
          </a:xfrm>
          <a:prstGeom prst="rightArrow">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747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04825" y="469821"/>
            <a:ext cx="5006499" cy="1107996"/>
          </a:xfrm>
          <a:prstGeom prst="rect">
            <a:avLst/>
          </a:prstGeom>
          <a:solidFill>
            <a:schemeClr val="accent6">
              <a:lumMod val="50000"/>
            </a:schemeClr>
          </a:solidFill>
        </p:spPr>
        <p:txBody>
          <a:bodyPr wrap="none" rtlCol="0">
            <a:spAutoFit/>
          </a:bodyPr>
          <a:lstStyle/>
          <a:p>
            <a:r>
              <a:rPr lang="fr-BE" sz="2200" dirty="0" smtClean="0">
                <a:solidFill>
                  <a:schemeClr val="bg1"/>
                </a:solidFill>
                <a:latin typeface="Arial Narrow" panose="020B0606020202030204" pitchFamily="34" charset="0"/>
              </a:rPr>
              <a:t>Causes de réforme volontaires et involontaires </a:t>
            </a:r>
          </a:p>
          <a:p>
            <a:r>
              <a:rPr lang="fr-BE" sz="2200" dirty="0" smtClean="0">
                <a:solidFill>
                  <a:schemeClr val="bg1"/>
                </a:solidFill>
                <a:latin typeface="Arial Narrow" panose="020B0606020202030204" pitchFamily="34" charset="0"/>
              </a:rPr>
              <a:t>dans les troupeaux laitiers canadiens </a:t>
            </a:r>
          </a:p>
          <a:p>
            <a:r>
              <a:rPr lang="fr-BE" sz="2200" dirty="0" smtClean="0">
                <a:solidFill>
                  <a:schemeClr val="bg1"/>
                </a:solidFill>
                <a:latin typeface="Arial Narrow" panose="020B0606020202030204" pitchFamily="34" charset="0"/>
              </a:rPr>
              <a:t>(Données </a:t>
            </a:r>
            <a:r>
              <a:rPr lang="fr-BE" sz="2200" dirty="0" err="1" smtClean="0">
                <a:solidFill>
                  <a:schemeClr val="bg1"/>
                </a:solidFill>
                <a:latin typeface="Arial Narrow" panose="020B0606020202030204" pitchFamily="34" charset="0"/>
              </a:rPr>
              <a:t>Valacta</a:t>
            </a:r>
            <a:r>
              <a:rPr lang="fr-BE" sz="2200" dirty="0" smtClean="0">
                <a:solidFill>
                  <a:schemeClr val="bg1"/>
                </a:solidFill>
                <a:latin typeface="Arial Narrow" panose="020B0606020202030204" pitchFamily="34" charset="0"/>
              </a:rPr>
              <a:t> 2013) N = 125.398</a:t>
            </a:r>
            <a:endParaRPr lang="fr-BE" sz="2200" dirty="0">
              <a:solidFill>
                <a:schemeClr val="bg1"/>
              </a:solidFill>
              <a:latin typeface="Arial Narrow" panose="020B0606020202030204" pitchFamily="34"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457200"/>
            <a:ext cx="4457700" cy="6181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ZoneTexte 9"/>
          <p:cNvSpPr txBox="1"/>
          <p:nvPr/>
        </p:nvSpPr>
        <p:spPr>
          <a:xfrm>
            <a:off x="7408069" y="601921"/>
            <a:ext cx="636713" cy="369332"/>
          </a:xfrm>
          <a:prstGeom prst="rect">
            <a:avLst/>
          </a:prstGeom>
          <a:solidFill>
            <a:schemeClr val="accent6">
              <a:lumMod val="75000"/>
            </a:schemeClr>
          </a:solidFill>
          <a:ln w="9525">
            <a:solidFill>
              <a:schemeClr val="tx1"/>
            </a:solidFill>
          </a:ln>
        </p:spPr>
        <p:txBody>
          <a:bodyPr wrap="none" rtlCol="0">
            <a:spAutoFit/>
          </a:bodyPr>
          <a:lstStyle/>
          <a:p>
            <a:r>
              <a:rPr lang="fr-BE" dirty="0" smtClean="0">
                <a:solidFill>
                  <a:schemeClr val="bg1"/>
                </a:solidFill>
              </a:rPr>
              <a:t>83 %</a:t>
            </a:r>
            <a:endParaRPr lang="fr-BE" dirty="0">
              <a:solidFill>
                <a:schemeClr val="bg1"/>
              </a:solidFill>
            </a:endParaRPr>
          </a:p>
        </p:txBody>
      </p:sp>
      <p:sp>
        <p:nvSpPr>
          <p:cNvPr id="11" name="Rectangle 10"/>
          <p:cNvSpPr/>
          <p:nvPr/>
        </p:nvSpPr>
        <p:spPr>
          <a:xfrm>
            <a:off x="6165056" y="1061443"/>
            <a:ext cx="4243388" cy="2339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7" y="2084427"/>
            <a:ext cx="4352925" cy="3962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ZoneTexte 14"/>
          <p:cNvSpPr txBox="1"/>
          <p:nvPr/>
        </p:nvSpPr>
        <p:spPr>
          <a:xfrm>
            <a:off x="1656414" y="2395061"/>
            <a:ext cx="636713" cy="369332"/>
          </a:xfrm>
          <a:prstGeom prst="rect">
            <a:avLst/>
          </a:prstGeom>
          <a:solidFill>
            <a:schemeClr val="accent6">
              <a:lumMod val="75000"/>
            </a:schemeClr>
          </a:solidFill>
          <a:ln>
            <a:solidFill>
              <a:schemeClr val="tx1"/>
            </a:solidFill>
          </a:ln>
        </p:spPr>
        <p:txBody>
          <a:bodyPr wrap="none" rtlCol="0">
            <a:spAutoFit/>
          </a:bodyPr>
          <a:lstStyle/>
          <a:p>
            <a:r>
              <a:rPr lang="fr-BE" dirty="0" smtClean="0">
                <a:solidFill>
                  <a:schemeClr val="bg1"/>
                </a:solidFill>
              </a:rPr>
              <a:t>17 %</a:t>
            </a:r>
            <a:endParaRPr lang="fr-BE" dirty="0">
              <a:solidFill>
                <a:schemeClr val="bg1"/>
              </a:solidFill>
            </a:endParaRPr>
          </a:p>
        </p:txBody>
      </p:sp>
    </p:spTree>
    <p:extLst>
      <p:ext uri="{BB962C8B-B14F-4D97-AF65-F5344CB8AC3E}">
        <p14:creationId xmlns:p14="http://schemas.microsoft.com/office/powerpoint/2010/main" val="5869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531814" y="295276"/>
            <a:ext cx="11239500" cy="666750"/>
          </a:xfrm>
          <a:solidFill>
            <a:schemeClr val="accent6">
              <a:lumMod val="50000"/>
            </a:schemeClr>
          </a:solidFill>
          <a:ln>
            <a:solidFill>
              <a:srgbClr val="FFFFFF"/>
            </a:solidFill>
            <a:miter lim="800000"/>
            <a:headEnd/>
            <a:tailEnd/>
          </a:ln>
        </p:spPr>
        <p:txBody>
          <a:bodyPr>
            <a:noAutofit/>
          </a:bodyPr>
          <a:lstStyle/>
          <a:p>
            <a:pPr eaLnBrk="1" hangingPunct="1"/>
            <a:r>
              <a:rPr lang="fr-BE" altLang="fr-FR" sz="2600" dirty="0" smtClean="0">
                <a:solidFill>
                  <a:schemeClr val="bg1"/>
                </a:solidFill>
                <a:latin typeface="Arial Narrow" panose="020B0606020202030204" pitchFamily="34" charset="0"/>
              </a:rPr>
              <a:t>La fertilité ne s’améliore pas (le cas des troupeaux </a:t>
            </a:r>
            <a:r>
              <a:rPr lang="fr-BE" altLang="fr-FR" sz="2600" dirty="0">
                <a:solidFill>
                  <a:schemeClr val="bg1"/>
                </a:solidFill>
                <a:latin typeface="Arial Narrow" panose="020B0606020202030204" pitchFamily="34" charset="0"/>
              </a:rPr>
              <a:t>Holstein aux USA (Norman et al. 2009)</a:t>
            </a:r>
            <a:endParaRPr lang="fr-FR" altLang="fr-FR" sz="2600" dirty="0">
              <a:solidFill>
                <a:schemeClr val="bg1"/>
              </a:solidFill>
              <a:latin typeface="Arial Narrow" panose="020B0606020202030204" pitchFamily="34" charset="0"/>
            </a:endParaRPr>
          </a:p>
        </p:txBody>
      </p:sp>
      <p:pic>
        <p:nvPicPr>
          <p:cNvPr id="1843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460501"/>
            <a:ext cx="849788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a:spLocks noChangeArrowheads="1"/>
          </p:cNvSpPr>
          <p:nvPr/>
        </p:nvSpPr>
        <p:spPr bwMode="auto">
          <a:xfrm>
            <a:off x="3951289" y="1990726"/>
            <a:ext cx="1081087" cy="3382963"/>
          </a:xfrm>
          <a:prstGeom prst="rect">
            <a:avLst/>
          </a:prstGeom>
          <a:solidFill>
            <a:srgbClr val="002060">
              <a:alpha val="94901"/>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7" name="Rectangle 4"/>
          <p:cNvSpPr txBox="1">
            <a:spLocks noChangeArrowheads="1"/>
          </p:cNvSpPr>
          <p:nvPr/>
        </p:nvSpPr>
        <p:spPr bwMode="auto">
          <a:xfrm>
            <a:off x="7612064" y="6102350"/>
            <a:ext cx="2663825" cy="431800"/>
          </a:xfrm>
          <a:prstGeom prst="rect">
            <a:avLst/>
          </a:prstGeom>
          <a:solidFill>
            <a:srgbClr val="002060"/>
          </a:solidFill>
          <a:ln>
            <a:solidFill>
              <a:srgbClr val="FFFFFF"/>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eaLnBrk="1" hangingPunct="1">
              <a:defRPr/>
            </a:pPr>
            <a:r>
              <a:rPr lang="fr-BE" sz="2400" kern="0" dirty="0">
                <a:latin typeface="Arial Narrow" panose="020B0606020202030204" pitchFamily="34" charset="0"/>
              </a:rPr>
              <a:t>Paramètres de fertilité </a:t>
            </a:r>
            <a:endParaRPr lang="fr-FR" sz="2400" kern="0" dirty="0">
              <a:latin typeface="Arial Narrow" panose="020B0606020202030204" pitchFamily="34" charset="0"/>
            </a:endParaRPr>
          </a:p>
        </p:txBody>
      </p:sp>
      <p:sp>
        <p:nvSpPr>
          <p:cNvPr id="18438" name="Rectangle 7"/>
          <p:cNvSpPr>
            <a:spLocks noChangeArrowheads="1"/>
          </p:cNvSpPr>
          <p:nvPr/>
        </p:nvSpPr>
        <p:spPr bwMode="auto">
          <a:xfrm>
            <a:off x="2871788" y="1990726"/>
            <a:ext cx="1008062" cy="3382963"/>
          </a:xfrm>
          <a:prstGeom prst="rect">
            <a:avLst/>
          </a:prstGeom>
          <a:solidFill>
            <a:srgbClr val="008000">
              <a:alpha val="94901"/>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18439" name="Rectangle 15"/>
          <p:cNvSpPr>
            <a:spLocks noChangeArrowheads="1"/>
          </p:cNvSpPr>
          <p:nvPr/>
        </p:nvSpPr>
        <p:spPr bwMode="auto">
          <a:xfrm>
            <a:off x="7119938" y="1998663"/>
            <a:ext cx="1008062" cy="3384550"/>
          </a:xfrm>
          <a:prstGeom prst="rect">
            <a:avLst/>
          </a:prstGeom>
          <a:solidFill>
            <a:srgbClr val="008000">
              <a:alpha val="94901"/>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18440" name="Rectangle 16"/>
          <p:cNvSpPr>
            <a:spLocks noChangeArrowheads="1"/>
          </p:cNvSpPr>
          <p:nvPr/>
        </p:nvSpPr>
        <p:spPr bwMode="auto">
          <a:xfrm>
            <a:off x="8164513" y="1998663"/>
            <a:ext cx="1008062" cy="3384550"/>
          </a:xfrm>
          <a:prstGeom prst="rect">
            <a:avLst/>
          </a:prstGeom>
          <a:solidFill>
            <a:srgbClr val="008000">
              <a:alpha val="94901"/>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18441" name="Rectangle 17"/>
          <p:cNvSpPr>
            <a:spLocks noChangeArrowheads="1"/>
          </p:cNvSpPr>
          <p:nvPr/>
        </p:nvSpPr>
        <p:spPr bwMode="auto">
          <a:xfrm>
            <a:off x="9172576" y="1998663"/>
            <a:ext cx="1008063" cy="3384550"/>
          </a:xfrm>
          <a:prstGeom prst="rect">
            <a:avLst/>
          </a:prstGeom>
          <a:solidFill>
            <a:srgbClr val="008000">
              <a:alpha val="94901"/>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21" name="Rectangle 20"/>
          <p:cNvSpPr>
            <a:spLocks noChangeArrowheads="1"/>
          </p:cNvSpPr>
          <p:nvPr/>
        </p:nvSpPr>
        <p:spPr bwMode="auto">
          <a:xfrm>
            <a:off x="5032375" y="1998663"/>
            <a:ext cx="1119188" cy="3384550"/>
          </a:xfrm>
          <a:prstGeom prst="rect">
            <a:avLst/>
          </a:prstGeom>
          <a:solidFill>
            <a:srgbClr val="002060">
              <a:alpha val="94901"/>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22" name="Rectangle 21"/>
          <p:cNvSpPr>
            <a:spLocks noChangeArrowheads="1"/>
          </p:cNvSpPr>
          <p:nvPr/>
        </p:nvSpPr>
        <p:spPr bwMode="auto">
          <a:xfrm>
            <a:off x="6151564" y="1990726"/>
            <a:ext cx="968375" cy="3382963"/>
          </a:xfrm>
          <a:prstGeom prst="rect">
            <a:avLst/>
          </a:prstGeom>
          <a:solidFill>
            <a:srgbClr val="002060">
              <a:alpha val="94901"/>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23" name="Rectangle 4"/>
          <p:cNvSpPr txBox="1">
            <a:spLocks noChangeArrowheads="1"/>
          </p:cNvSpPr>
          <p:nvPr/>
        </p:nvSpPr>
        <p:spPr bwMode="auto">
          <a:xfrm>
            <a:off x="6353175" y="6022975"/>
            <a:ext cx="565150" cy="503238"/>
          </a:xfrm>
          <a:prstGeom prst="rect">
            <a:avLst/>
          </a:prstGeom>
          <a:solidFill>
            <a:srgbClr val="002060"/>
          </a:solidFill>
          <a:ln>
            <a:solidFill>
              <a:srgbClr val="FFFFFF"/>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eaLnBrk="1" hangingPunct="1">
              <a:defRPr/>
            </a:pPr>
            <a:r>
              <a:rPr lang="fr-BE" sz="2400" kern="0" dirty="0">
                <a:latin typeface="Arial Narrow" panose="020B0606020202030204" pitchFamily="34" charset="0"/>
              </a:rPr>
              <a:t>IF</a:t>
            </a:r>
            <a:endParaRPr lang="fr-FR" sz="2400" kern="0" dirty="0">
              <a:latin typeface="Arial Narrow" panose="020B0606020202030204" pitchFamily="34" charset="0"/>
            </a:endParaRPr>
          </a:p>
        </p:txBody>
      </p:sp>
      <p:sp>
        <p:nvSpPr>
          <p:cNvPr id="24" name="Rectangle 4"/>
          <p:cNvSpPr txBox="1">
            <a:spLocks noChangeArrowheads="1"/>
          </p:cNvSpPr>
          <p:nvPr/>
        </p:nvSpPr>
        <p:spPr bwMode="auto">
          <a:xfrm>
            <a:off x="5308600" y="6022975"/>
            <a:ext cx="731838" cy="503238"/>
          </a:xfrm>
          <a:prstGeom prst="rect">
            <a:avLst/>
          </a:prstGeom>
          <a:solidFill>
            <a:srgbClr val="002060"/>
          </a:solidFill>
          <a:ln>
            <a:solidFill>
              <a:srgbClr val="FFFFFF"/>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eaLnBrk="1" hangingPunct="1">
              <a:defRPr/>
            </a:pPr>
            <a:r>
              <a:rPr lang="fr-BE" sz="2400" kern="0" dirty="0">
                <a:latin typeface="Arial Narrow" panose="020B0606020202030204" pitchFamily="34" charset="0"/>
              </a:rPr>
              <a:t>TGT</a:t>
            </a:r>
            <a:endParaRPr lang="fr-FR" sz="2400" kern="0" dirty="0">
              <a:latin typeface="Arial Narrow" panose="020B0606020202030204" pitchFamily="34" charset="0"/>
            </a:endParaRPr>
          </a:p>
        </p:txBody>
      </p:sp>
      <p:sp>
        <p:nvSpPr>
          <p:cNvPr id="25" name="Rectangle 4"/>
          <p:cNvSpPr txBox="1">
            <a:spLocks noChangeArrowheads="1"/>
          </p:cNvSpPr>
          <p:nvPr/>
        </p:nvSpPr>
        <p:spPr bwMode="auto">
          <a:xfrm>
            <a:off x="3951288" y="6022975"/>
            <a:ext cx="1008062" cy="503238"/>
          </a:xfrm>
          <a:prstGeom prst="rect">
            <a:avLst/>
          </a:prstGeom>
          <a:solidFill>
            <a:srgbClr val="002060"/>
          </a:solidFill>
          <a:ln>
            <a:solidFill>
              <a:srgbClr val="FFFFFF"/>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eaLnBrk="1" hangingPunct="1">
              <a:defRPr/>
            </a:pPr>
            <a:r>
              <a:rPr lang="fr-BE" sz="2400" kern="0" dirty="0">
                <a:latin typeface="Arial Narrow" panose="020B0606020202030204" pitchFamily="34" charset="0"/>
              </a:rPr>
              <a:t>TGIA1</a:t>
            </a:r>
            <a:endParaRPr lang="fr-FR" sz="2400" kern="0" dirty="0">
              <a:latin typeface="Arial Narrow" panose="020B0606020202030204" pitchFamily="34" charset="0"/>
            </a:endParaRPr>
          </a:p>
        </p:txBody>
      </p:sp>
    </p:spTree>
    <p:extLst>
      <p:ext uri="{BB962C8B-B14F-4D97-AF65-F5344CB8AC3E}">
        <p14:creationId xmlns:p14="http://schemas.microsoft.com/office/powerpoint/2010/main" val="708838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0" nodeType="click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0"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0076" y="2217675"/>
            <a:ext cx="10515600" cy="1689307"/>
          </a:xfrm>
          <a:solidFill>
            <a:srgbClr val="990000"/>
          </a:solidFill>
        </p:spPr>
        <p:txBody>
          <a:bodyPr/>
          <a:lstStyle/>
          <a:p>
            <a:pPr algn="ctr"/>
            <a:r>
              <a:rPr lang="fr-BE" dirty="0" smtClean="0">
                <a:solidFill>
                  <a:schemeClr val="bg1"/>
                </a:solidFill>
                <a:latin typeface="Arial Narrow" panose="020B0606020202030204" pitchFamily="34" charset="0"/>
              </a:rPr>
              <a:t>Obtenir un veau vivant : un parcours semé d’embûches</a:t>
            </a:r>
            <a:endParaRPr lang="fr-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675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7772400" cy="630237"/>
          </a:xfrm>
          <a:solidFill>
            <a:schemeClr val="accent2">
              <a:lumMod val="60000"/>
              <a:lumOff val="40000"/>
            </a:schemeClr>
          </a:solidFill>
          <a:ln>
            <a:solidFill>
              <a:schemeClr val="tx1"/>
            </a:solidFill>
          </a:ln>
        </p:spPr>
        <p:txBody>
          <a:bodyPr>
            <a:normAutofit/>
          </a:bodyPr>
          <a:lstStyle/>
          <a:p>
            <a:r>
              <a:rPr lang="fr-BE" sz="2800" dirty="0" smtClean="0">
                <a:latin typeface="Arial Narrow" panose="020B0606020202030204" pitchFamily="34" charset="0"/>
              </a:rPr>
              <a:t>Quelle est selon vous la principale cause de l’infertilité ? </a:t>
            </a:r>
            <a:endParaRPr lang="fr-BE" sz="2800" dirty="0">
              <a:latin typeface="Arial Narrow" panose="020B0606020202030204" pitchFamily="34" charset="0"/>
            </a:endParaRPr>
          </a:p>
        </p:txBody>
      </p:sp>
      <p:sp>
        <p:nvSpPr>
          <p:cNvPr id="3" name="TPAnswers"/>
          <p:cNvSpPr>
            <a:spLocks noGrp="1"/>
          </p:cNvSpPr>
          <p:nvPr>
            <p:ph type="body" idx="1"/>
            <p:custDataLst>
              <p:tags r:id="rId3"/>
            </p:custDataLst>
          </p:nvPr>
        </p:nvSpPr>
        <p:spPr>
          <a:xfrm>
            <a:off x="304800" y="1600200"/>
            <a:ext cx="5734050" cy="4476750"/>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La mauvaise qualité du sperme</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Un moment d’insémination inadéquat</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Un score corporel trop faible </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Une cause infectieuse (bactérie, virus)</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Une production laitière trop élevée</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Un manque de progestérone</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Une mauvaise qualité de l’ovocyte</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Aucune réponse </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Toutes les réponses </a:t>
            </a:r>
            <a:endParaRPr lang="fr-BE" sz="2400" dirty="0">
              <a:latin typeface="Arial Narrow" panose="020B0606020202030204" pitchFamily="34" charset="0"/>
            </a:endParaRPr>
          </a:p>
        </p:txBody>
      </p:sp>
      <p:sp>
        <p:nvSpPr>
          <p:cNvPr id="5" name="Ellipse 4"/>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graphicFrame>
        <p:nvGraphicFramePr>
          <p:cNvPr id="6" name="TPChart"/>
          <p:cNvGraphicFramePr>
            <a:graphicFrameLocks noChangeAspect="1"/>
          </p:cNvGraphicFramePr>
          <p:nvPr>
            <p:custDataLst>
              <p:tags r:id="rId4"/>
            </p:custDataLst>
            <p:extLst>
              <p:ext uri="{D42A27DB-BD31-4B8C-83A1-F6EECF244321}">
                <p14:modId xmlns:p14="http://schemas.microsoft.com/office/powerpoint/2010/main" val="671478784"/>
              </p:ext>
            </p:extLst>
          </p:nvPr>
        </p:nvGraphicFramePr>
        <p:xfrm>
          <a:off x="5965371" y="1276350"/>
          <a:ext cx="6096000" cy="5143500"/>
        </p:xfrm>
        <a:graphic>
          <a:graphicData uri="http://schemas.openxmlformats.org/presentationml/2006/ole">
            <mc:AlternateContent xmlns:mc="http://schemas.openxmlformats.org/markup-compatibility/2006">
              <mc:Choice xmlns:v="urn:schemas-microsoft-com:vml" Requires="v">
                <p:oleObj spid="_x0000_s12336"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5965371" y="1276350"/>
                        <a:ext cx="6096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33432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1227666" y="4532313"/>
            <a:ext cx="100520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370667" y="2951164"/>
            <a:ext cx="3426884" cy="15843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6" name="Triangle isocèle 5"/>
          <p:cNvSpPr/>
          <p:nvPr/>
        </p:nvSpPr>
        <p:spPr>
          <a:xfrm>
            <a:off x="3302000" y="2951164"/>
            <a:ext cx="287867" cy="1584325"/>
          </a:xfrm>
          <a:prstGeom prst="triangle">
            <a:avLst/>
          </a:prstGeom>
          <a:solidFill>
            <a:srgbClr val="FF33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13" name="ZoneTexte 12"/>
          <p:cNvSpPr txBox="1"/>
          <p:nvPr/>
        </p:nvSpPr>
        <p:spPr>
          <a:xfrm>
            <a:off x="1676401" y="1556793"/>
            <a:ext cx="806631" cy="646331"/>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Début </a:t>
            </a:r>
          </a:p>
          <a:p>
            <a:pPr>
              <a:defRPr/>
            </a:pPr>
            <a:r>
              <a:rPr lang="fr-BE" dirty="0" err="1">
                <a:latin typeface="Arial Narrow" panose="020B0606020202030204" pitchFamily="34" charset="0"/>
              </a:rPr>
              <a:t>oestrus</a:t>
            </a:r>
            <a:endParaRPr lang="fr-BE" dirty="0">
              <a:latin typeface="Arial Narrow" panose="020B0606020202030204" pitchFamily="34" charset="0"/>
            </a:endParaRPr>
          </a:p>
        </p:txBody>
      </p:sp>
      <p:sp>
        <p:nvSpPr>
          <p:cNvPr id="14" name="ZoneTexte 13"/>
          <p:cNvSpPr txBox="1"/>
          <p:nvPr/>
        </p:nvSpPr>
        <p:spPr>
          <a:xfrm>
            <a:off x="3130551" y="1556793"/>
            <a:ext cx="1534583" cy="646331"/>
          </a:xfrm>
          <a:prstGeom prst="rect">
            <a:avLst/>
          </a:prstGeom>
          <a:noFill/>
          <a:ln>
            <a:solidFill>
              <a:schemeClr val="tx1"/>
            </a:solidFill>
          </a:ln>
        </p:spPr>
        <p:txBody>
          <a:bodyPr wrap="square">
            <a:spAutoFit/>
          </a:bodyPr>
          <a:lstStyle/>
          <a:p>
            <a:pPr>
              <a:defRPr/>
            </a:pPr>
            <a:r>
              <a:rPr lang="fr-BE" dirty="0">
                <a:latin typeface="Arial Narrow" panose="020B0606020202030204" pitchFamily="34" charset="0"/>
              </a:rPr>
              <a:t>Pic </a:t>
            </a:r>
            <a:r>
              <a:rPr lang="fr-BE" dirty="0" smtClean="0">
                <a:latin typeface="Arial Narrow" panose="020B0606020202030204" pitchFamily="34" charset="0"/>
              </a:rPr>
              <a:t>de LH (5 à 12 h)</a:t>
            </a:r>
            <a:endParaRPr lang="fr-BE" dirty="0">
              <a:latin typeface="Arial Narrow" panose="020B0606020202030204" pitchFamily="34" charset="0"/>
            </a:endParaRPr>
          </a:p>
        </p:txBody>
      </p:sp>
      <p:sp>
        <p:nvSpPr>
          <p:cNvPr id="15" name="ZoneTexte 14"/>
          <p:cNvSpPr txBox="1"/>
          <p:nvPr/>
        </p:nvSpPr>
        <p:spPr>
          <a:xfrm>
            <a:off x="5251451" y="1556793"/>
            <a:ext cx="806631" cy="646331"/>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Fin </a:t>
            </a:r>
          </a:p>
          <a:p>
            <a:pPr>
              <a:defRPr/>
            </a:pPr>
            <a:r>
              <a:rPr lang="fr-BE" dirty="0" err="1">
                <a:latin typeface="Arial Narrow" panose="020B0606020202030204" pitchFamily="34" charset="0"/>
              </a:rPr>
              <a:t>oestrus</a:t>
            </a:r>
            <a:endParaRPr lang="fr-BE" dirty="0">
              <a:latin typeface="Arial Narrow" panose="020B0606020202030204" pitchFamily="34" charset="0"/>
            </a:endParaRPr>
          </a:p>
        </p:txBody>
      </p:sp>
      <p:cxnSp>
        <p:nvCxnSpPr>
          <p:cNvPr id="16" name="Connecteur droit avec flèche 15"/>
          <p:cNvCxnSpPr/>
          <p:nvPr/>
        </p:nvCxnSpPr>
        <p:spPr>
          <a:xfrm flipV="1">
            <a:off x="5797551" y="2217739"/>
            <a:ext cx="0" cy="7397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e 18"/>
          <p:cNvGrpSpPr/>
          <p:nvPr/>
        </p:nvGrpSpPr>
        <p:grpSpPr>
          <a:xfrm>
            <a:off x="9936427" y="3323223"/>
            <a:ext cx="1466221" cy="886442"/>
            <a:chOff x="9936427" y="3323223"/>
            <a:chExt cx="1466221" cy="886442"/>
          </a:xfrm>
        </p:grpSpPr>
        <p:sp>
          <p:nvSpPr>
            <p:cNvPr id="18" name="ZoneTexte 17"/>
            <p:cNvSpPr txBox="1"/>
            <p:nvPr/>
          </p:nvSpPr>
          <p:spPr>
            <a:xfrm>
              <a:off x="10416481" y="3563724"/>
              <a:ext cx="986167" cy="369332"/>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Ovulation</a:t>
              </a:r>
            </a:p>
          </p:txBody>
        </p:sp>
        <p:sp>
          <p:nvSpPr>
            <p:cNvPr id="20" name="Lune 19"/>
            <p:cNvSpPr/>
            <p:nvPr/>
          </p:nvSpPr>
          <p:spPr>
            <a:xfrm>
              <a:off x="9936427" y="3323223"/>
              <a:ext cx="401108" cy="886442"/>
            </a:xfrm>
            <a:prstGeom prst="moon">
              <a:avLst/>
            </a:prstGeom>
            <a:solidFill>
              <a:srgbClr val="00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grpSp>
      <p:sp>
        <p:nvSpPr>
          <p:cNvPr id="35" name="Triangle rectangle 34"/>
          <p:cNvSpPr/>
          <p:nvPr/>
        </p:nvSpPr>
        <p:spPr>
          <a:xfrm rot="16200000">
            <a:off x="1299899" y="3494352"/>
            <a:ext cx="1589088" cy="493183"/>
          </a:xfrm>
          <a:prstGeom prst="rtTriangl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36" name="Triangle rectangle 35"/>
          <p:cNvSpPr/>
          <p:nvPr/>
        </p:nvSpPr>
        <p:spPr>
          <a:xfrm rot="16200000" flipV="1">
            <a:off x="745332" y="3428735"/>
            <a:ext cx="1589088" cy="624417"/>
          </a:xfrm>
          <a:prstGeom prst="rtTriangle">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37" name="ZoneTexte 36"/>
          <p:cNvSpPr txBox="1"/>
          <p:nvPr/>
        </p:nvSpPr>
        <p:spPr>
          <a:xfrm>
            <a:off x="61384" y="3740151"/>
            <a:ext cx="744114" cy="646331"/>
          </a:xfrm>
          <a:prstGeom prst="rect">
            <a:avLst/>
          </a:prstGeom>
          <a:solidFill>
            <a:srgbClr val="FFFF66"/>
          </a:solidFill>
          <a:ln>
            <a:solidFill>
              <a:schemeClr val="tx1"/>
            </a:solidFill>
          </a:ln>
        </p:spPr>
        <p:txBody>
          <a:bodyPr wrap="none">
            <a:spAutoFit/>
          </a:bodyPr>
          <a:lstStyle/>
          <a:p>
            <a:pPr>
              <a:defRPr/>
            </a:pPr>
            <a:r>
              <a:rPr lang="fr-BE" dirty="0">
                <a:latin typeface="Arial Narrow" panose="020B0606020202030204" pitchFamily="34" charset="0"/>
              </a:rPr>
              <a:t>Chute </a:t>
            </a:r>
          </a:p>
          <a:p>
            <a:pPr>
              <a:defRPr/>
            </a:pPr>
            <a:r>
              <a:rPr lang="fr-BE" dirty="0">
                <a:latin typeface="Arial Narrow" panose="020B0606020202030204" pitchFamily="34" charset="0"/>
              </a:rPr>
              <a:t>de P4</a:t>
            </a:r>
          </a:p>
        </p:txBody>
      </p:sp>
      <p:sp>
        <p:nvSpPr>
          <p:cNvPr id="38" name="ZoneTexte 37"/>
          <p:cNvSpPr txBox="1"/>
          <p:nvPr/>
        </p:nvSpPr>
        <p:spPr>
          <a:xfrm>
            <a:off x="110067" y="2149476"/>
            <a:ext cx="1007007" cy="646331"/>
          </a:xfrm>
          <a:prstGeom prst="rect">
            <a:avLst/>
          </a:prstGeom>
          <a:solidFill>
            <a:srgbClr val="FFC000"/>
          </a:solidFill>
          <a:ln>
            <a:solidFill>
              <a:schemeClr val="tx1"/>
            </a:solidFill>
          </a:ln>
        </p:spPr>
        <p:txBody>
          <a:bodyPr wrap="none">
            <a:spAutoFit/>
          </a:bodyPr>
          <a:lstStyle/>
          <a:p>
            <a:pPr>
              <a:defRPr/>
            </a:pPr>
            <a:r>
              <a:rPr lang="fr-BE" dirty="0">
                <a:latin typeface="Arial Narrow" panose="020B0606020202030204" pitchFamily="34" charset="0"/>
              </a:rPr>
              <a:t>Montée</a:t>
            </a:r>
          </a:p>
          <a:p>
            <a:pPr>
              <a:defRPr/>
            </a:pPr>
            <a:r>
              <a:rPr lang="fr-BE" dirty="0" err="1">
                <a:latin typeface="Arial Narrow" panose="020B0606020202030204" pitchFamily="34" charset="0"/>
              </a:rPr>
              <a:t>oestradiol</a:t>
            </a:r>
            <a:endParaRPr lang="fr-BE" dirty="0">
              <a:latin typeface="Arial Narrow" panose="020B0606020202030204" pitchFamily="34" charset="0"/>
            </a:endParaRPr>
          </a:p>
        </p:txBody>
      </p:sp>
      <p:grpSp>
        <p:nvGrpSpPr>
          <p:cNvPr id="10" name="Groupe 9"/>
          <p:cNvGrpSpPr/>
          <p:nvPr/>
        </p:nvGrpSpPr>
        <p:grpSpPr>
          <a:xfrm>
            <a:off x="1788540" y="4679950"/>
            <a:ext cx="2421220" cy="1328564"/>
            <a:chOff x="1788540" y="4679950"/>
            <a:chExt cx="2421220" cy="1328564"/>
          </a:xfrm>
        </p:grpSpPr>
        <p:grpSp>
          <p:nvGrpSpPr>
            <p:cNvPr id="2" name="Groupe 1"/>
            <p:cNvGrpSpPr/>
            <p:nvPr/>
          </p:nvGrpSpPr>
          <p:grpSpPr>
            <a:xfrm>
              <a:off x="2295453" y="4679950"/>
              <a:ext cx="1914307" cy="1328564"/>
              <a:chOff x="2295453" y="4679950"/>
              <a:chExt cx="1914307" cy="1328564"/>
            </a:xfrm>
          </p:grpSpPr>
          <p:cxnSp>
            <p:nvCxnSpPr>
              <p:cNvPr id="9" name="Connecteur droit avec flèche 8"/>
              <p:cNvCxnSpPr/>
              <p:nvPr/>
            </p:nvCxnSpPr>
            <p:spPr>
              <a:xfrm>
                <a:off x="2410885" y="4679950"/>
                <a:ext cx="99271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295453" y="5085184"/>
                <a:ext cx="1914307" cy="923330"/>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2,8 h à 9,1 </a:t>
                </a:r>
                <a:r>
                  <a:rPr lang="fr-BE" dirty="0" smtClean="0">
                    <a:latin typeface="Arial Narrow" panose="020B0606020202030204" pitchFamily="34" charset="0"/>
                  </a:rPr>
                  <a:t>h</a:t>
                </a:r>
              </a:p>
              <a:p>
                <a:pPr>
                  <a:defRPr/>
                </a:pPr>
                <a:r>
                  <a:rPr lang="fr-BE" dirty="0" smtClean="0">
                    <a:latin typeface="Arial Narrow" panose="020B0606020202030204" pitchFamily="34" charset="0"/>
                  </a:rPr>
                  <a:t>(80 % de la variation</a:t>
                </a:r>
              </a:p>
              <a:p>
                <a:pPr>
                  <a:defRPr/>
                </a:pPr>
                <a:r>
                  <a:rPr lang="fr-BE" dirty="0" smtClean="0">
                    <a:latin typeface="Arial Narrow" panose="020B0606020202030204" pitchFamily="34" charset="0"/>
                  </a:rPr>
                  <a:t> </a:t>
                </a:r>
                <a:r>
                  <a:rPr lang="fr-BE" dirty="0" err="1" smtClean="0">
                    <a:latin typeface="Arial Narrow" panose="020B0606020202030204" pitchFamily="34" charset="0"/>
                  </a:rPr>
                  <a:t>chal</a:t>
                </a:r>
                <a:r>
                  <a:rPr lang="fr-BE" dirty="0" smtClean="0">
                    <a:latin typeface="Arial Narrow" panose="020B0606020202030204" pitchFamily="34" charset="0"/>
                  </a:rPr>
                  <a:t>-ovulation)</a:t>
                </a:r>
                <a:endParaRPr lang="fr-BE" dirty="0">
                  <a:latin typeface="Arial Narrow" panose="020B0606020202030204" pitchFamily="34" charset="0"/>
                </a:endParaRPr>
              </a:p>
            </p:txBody>
          </p:sp>
          <p:cxnSp>
            <p:nvCxnSpPr>
              <p:cNvPr id="28" name="Connecteur droit 27"/>
              <p:cNvCxnSpPr/>
              <p:nvPr/>
            </p:nvCxnSpPr>
            <p:spPr>
              <a:xfrm flipH="1">
                <a:off x="2907241" y="4679950"/>
                <a:ext cx="1059" cy="405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22" name="ZoneTexte 45"/>
            <p:cNvSpPr txBox="1">
              <a:spLocks noChangeArrowheads="1"/>
            </p:cNvSpPr>
            <p:nvPr/>
          </p:nvSpPr>
          <p:spPr bwMode="auto">
            <a:xfrm>
              <a:off x="1788540" y="5278764"/>
              <a:ext cx="290464" cy="369332"/>
            </a:xfrm>
            <a:prstGeom prst="rect">
              <a:avLst/>
            </a:prstGeom>
            <a:solidFill>
              <a:srgbClr val="000066"/>
            </a:solidFill>
            <a:ln w="9525">
              <a:solidFill>
                <a:srgbClr val="00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dirty="0">
                  <a:solidFill>
                    <a:schemeClr val="bg1"/>
                  </a:solidFill>
                  <a:latin typeface="Arial Narrow" panose="020B0606020202030204" pitchFamily="34" charset="0"/>
                </a:rPr>
                <a:t>3</a:t>
              </a:r>
            </a:p>
          </p:txBody>
        </p:sp>
      </p:grpSp>
      <p:grpSp>
        <p:nvGrpSpPr>
          <p:cNvPr id="7" name="Groupe 6"/>
          <p:cNvGrpSpPr/>
          <p:nvPr/>
        </p:nvGrpSpPr>
        <p:grpSpPr>
          <a:xfrm>
            <a:off x="3403600" y="4639864"/>
            <a:ext cx="6790267" cy="1321418"/>
            <a:chOff x="3403600" y="4639864"/>
            <a:chExt cx="6790267" cy="1321418"/>
          </a:xfrm>
        </p:grpSpPr>
        <p:cxnSp>
          <p:nvCxnSpPr>
            <p:cNvPr id="24" name="Connecteur droit avec flèche 23"/>
            <p:cNvCxnSpPr/>
            <p:nvPr/>
          </p:nvCxnSpPr>
          <p:spPr>
            <a:xfrm>
              <a:off x="3403600" y="4653136"/>
              <a:ext cx="6790267"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5832668" y="5314951"/>
              <a:ext cx="1295546" cy="646331"/>
            </a:xfrm>
            <a:prstGeom prst="rect">
              <a:avLst/>
            </a:prstGeom>
            <a:noFill/>
            <a:ln>
              <a:solidFill>
                <a:schemeClr val="tx1"/>
              </a:solidFill>
            </a:ln>
          </p:spPr>
          <p:txBody>
            <a:bodyPr wrap="none">
              <a:spAutoFit/>
            </a:bodyPr>
            <a:lstStyle/>
            <a:p>
              <a:pPr algn="ctr">
                <a:defRPr/>
              </a:pPr>
              <a:r>
                <a:rPr lang="fr-BE" dirty="0" smtClean="0">
                  <a:latin typeface="Arial Narrow" panose="020B0606020202030204" pitchFamily="34" charset="0"/>
                </a:rPr>
                <a:t>27 </a:t>
              </a:r>
              <a:r>
                <a:rPr lang="fr-BE" dirty="0">
                  <a:latin typeface="Arial Narrow" panose="020B0606020202030204" pitchFamily="34" charset="0"/>
                </a:rPr>
                <a:t>heures</a:t>
              </a:r>
            </a:p>
            <a:p>
              <a:pPr algn="ctr">
                <a:defRPr/>
              </a:pPr>
              <a:r>
                <a:rPr lang="fr-BE" dirty="0">
                  <a:latin typeface="Arial Narrow" panose="020B0606020202030204" pitchFamily="34" charset="0"/>
                </a:rPr>
                <a:t>22,0 à 34,9 h</a:t>
              </a:r>
            </a:p>
          </p:txBody>
        </p:sp>
        <p:cxnSp>
          <p:nvCxnSpPr>
            <p:cNvPr id="30" name="Connecteur droit 29"/>
            <p:cNvCxnSpPr>
              <a:endCxn id="26" idx="0"/>
            </p:cNvCxnSpPr>
            <p:nvPr/>
          </p:nvCxnSpPr>
          <p:spPr>
            <a:xfrm>
              <a:off x="6478356" y="4639864"/>
              <a:ext cx="2085" cy="675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23" name="ZoneTexte 46"/>
            <p:cNvSpPr txBox="1">
              <a:spLocks noChangeArrowheads="1"/>
            </p:cNvSpPr>
            <p:nvPr/>
          </p:nvSpPr>
          <p:spPr bwMode="auto">
            <a:xfrm>
              <a:off x="5117618" y="5453449"/>
              <a:ext cx="290464" cy="369332"/>
            </a:xfrm>
            <a:prstGeom prst="rect">
              <a:avLst/>
            </a:prstGeom>
            <a:solidFill>
              <a:srgbClr val="000066"/>
            </a:solidFill>
            <a:ln w="9525">
              <a:solidFill>
                <a:srgbClr val="00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dirty="0">
                  <a:solidFill>
                    <a:schemeClr val="bg1"/>
                  </a:solidFill>
                  <a:latin typeface="Arial Narrow" panose="020B0606020202030204" pitchFamily="34" charset="0"/>
                </a:rPr>
                <a:t>4</a:t>
              </a:r>
            </a:p>
          </p:txBody>
        </p:sp>
      </p:grpSp>
      <p:grpSp>
        <p:nvGrpSpPr>
          <p:cNvPr id="12" name="Groupe 11"/>
          <p:cNvGrpSpPr/>
          <p:nvPr/>
        </p:nvGrpSpPr>
        <p:grpSpPr>
          <a:xfrm>
            <a:off x="2419351" y="4941168"/>
            <a:ext cx="7915615" cy="1800201"/>
            <a:chOff x="2419351" y="4941168"/>
            <a:chExt cx="7915615" cy="1800201"/>
          </a:xfrm>
        </p:grpSpPr>
        <p:sp>
          <p:nvSpPr>
            <p:cNvPr id="41" name="ZoneTexte 40"/>
            <p:cNvSpPr txBox="1"/>
            <p:nvPr/>
          </p:nvSpPr>
          <p:spPr>
            <a:xfrm>
              <a:off x="8117692" y="6095038"/>
              <a:ext cx="2217274" cy="646331"/>
            </a:xfrm>
            <a:prstGeom prst="rect">
              <a:avLst/>
            </a:prstGeom>
            <a:noFill/>
            <a:ln>
              <a:solidFill>
                <a:schemeClr val="tx1"/>
              </a:solidFill>
            </a:ln>
          </p:spPr>
          <p:txBody>
            <a:bodyPr wrap="none">
              <a:spAutoFit/>
            </a:bodyPr>
            <a:lstStyle/>
            <a:p>
              <a:pPr algn="ctr">
                <a:defRPr/>
              </a:pPr>
              <a:r>
                <a:rPr lang="fr-BE" dirty="0">
                  <a:latin typeface="Arial Narrow" panose="020B0606020202030204" pitchFamily="34" charset="0"/>
                </a:rPr>
                <a:t>25 % des vaches &gt; 30 h</a:t>
              </a:r>
            </a:p>
            <a:p>
              <a:pPr algn="ctr">
                <a:defRPr/>
              </a:pPr>
              <a:r>
                <a:rPr lang="fr-BE" dirty="0">
                  <a:latin typeface="Arial Narrow" panose="020B0606020202030204" pitchFamily="34" charset="0"/>
                </a:rPr>
                <a:t>10 % des vaches &gt; 36 h</a:t>
              </a:r>
            </a:p>
          </p:txBody>
        </p:sp>
        <p:sp>
          <p:nvSpPr>
            <p:cNvPr id="44" name="Rectangle 43"/>
            <p:cNvSpPr/>
            <p:nvPr/>
          </p:nvSpPr>
          <p:spPr>
            <a:xfrm>
              <a:off x="8614834" y="5952008"/>
              <a:ext cx="673100" cy="14128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cxnSp>
          <p:nvCxnSpPr>
            <p:cNvPr id="33" name="Connecteur droit 32"/>
            <p:cNvCxnSpPr>
              <a:endCxn id="31" idx="0"/>
            </p:cNvCxnSpPr>
            <p:nvPr/>
          </p:nvCxnSpPr>
          <p:spPr>
            <a:xfrm>
              <a:off x="8847667" y="4941168"/>
              <a:ext cx="0" cy="326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2419351" y="4941168"/>
              <a:ext cx="78232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8137376" y="5267173"/>
              <a:ext cx="1420581" cy="646331"/>
            </a:xfrm>
            <a:prstGeom prst="rect">
              <a:avLst/>
            </a:prstGeom>
            <a:noFill/>
            <a:ln>
              <a:solidFill>
                <a:schemeClr val="tx1"/>
              </a:solidFill>
            </a:ln>
          </p:spPr>
          <p:txBody>
            <a:bodyPr wrap="none">
              <a:spAutoFit/>
            </a:bodyPr>
            <a:lstStyle/>
            <a:p>
              <a:pPr algn="ctr">
                <a:defRPr/>
              </a:pPr>
              <a:r>
                <a:rPr lang="fr-BE" dirty="0" smtClean="0">
                  <a:latin typeface="Arial Narrow" panose="020B0606020202030204" pitchFamily="34" charset="0"/>
                </a:rPr>
                <a:t>30 </a:t>
              </a:r>
              <a:r>
                <a:rPr lang="fr-BE" dirty="0">
                  <a:latin typeface="Arial Narrow" panose="020B0606020202030204" pitchFamily="34" charset="0"/>
                </a:rPr>
                <a:t>heures</a:t>
              </a:r>
            </a:p>
            <a:p>
              <a:pPr algn="ctr">
                <a:defRPr/>
              </a:pPr>
              <a:r>
                <a:rPr lang="fr-BE" dirty="0">
                  <a:latin typeface="Arial Narrow" panose="020B0606020202030204" pitchFamily="34" charset="0"/>
                </a:rPr>
                <a:t>(24,0 à 38,5 h)</a:t>
              </a:r>
            </a:p>
          </p:txBody>
        </p:sp>
        <p:sp>
          <p:nvSpPr>
            <p:cNvPr id="4124" name="ZoneTexte 47"/>
            <p:cNvSpPr txBox="1">
              <a:spLocks noChangeArrowheads="1"/>
            </p:cNvSpPr>
            <p:nvPr/>
          </p:nvSpPr>
          <p:spPr bwMode="auto">
            <a:xfrm>
              <a:off x="7440149" y="5413509"/>
              <a:ext cx="290464" cy="369332"/>
            </a:xfrm>
            <a:prstGeom prst="rect">
              <a:avLst/>
            </a:prstGeom>
            <a:solidFill>
              <a:srgbClr val="000066"/>
            </a:solidFill>
            <a:ln w="9525">
              <a:solidFill>
                <a:srgbClr val="00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dirty="0">
                  <a:solidFill>
                    <a:schemeClr val="bg1"/>
                  </a:solidFill>
                  <a:latin typeface="Arial Narrow" panose="020B0606020202030204" pitchFamily="34" charset="0"/>
                </a:rPr>
                <a:t>2</a:t>
              </a:r>
            </a:p>
          </p:txBody>
        </p:sp>
      </p:grpSp>
      <p:sp>
        <p:nvSpPr>
          <p:cNvPr id="51" name="ZoneTexte 50"/>
          <p:cNvSpPr txBox="1"/>
          <p:nvPr/>
        </p:nvSpPr>
        <p:spPr>
          <a:xfrm>
            <a:off x="4665133" y="3284984"/>
            <a:ext cx="3930651" cy="1154162"/>
          </a:xfrm>
          <a:prstGeom prst="rect">
            <a:avLst/>
          </a:prstGeom>
          <a:solidFill>
            <a:srgbClr val="C00000"/>
          </a:solidFill>
          <a:ln>
            <a:solidFill>
              <a:schemeClr val="tx1"/>
            </a:solidFill>
          </a:ln>
        </p:spPr>
        <p:txBody>
          <a:bodyPr>
            <a:spAutoFit/>
          </a:bodyPr>
          <a:lstStyle/>
          <a:p>
            <a:pPr algn="ctr">
              <a:defRPr/>
            </a:pPr>
            <a:r>
              <a:rPr lang="fr-BE" dirty="0">
                <a:solidFill>
                  <a:schemeClr val="bg1"/>
                </a:solidFill>
                <a:latin typeface="Arial Narrow" panose="020B0606020202030204" pitchFamily="34" charset="0"/>
              </a:rPr>
              <a:t>Moment </a:t>
            </a:r>
            <a:r>
              <a:rPr lang="fr-BE" dirty="0" smtClean="0">
                <a:solidFill>
                  <a:schemeClr val="bg1"/>
                </a:solidFill>
                <a:latin typeface="Arial Narrow" panose="020B0606020202030204" pitchFamily="34" charset="0"/>
              </a:rPr>
              <a:t>optimal d’IA  </a:t>
            </a:r>
            <a:r>
              <a:rPr lang="fr-BE" dirty="0">
                <a:solidFill>
                  <a:schemeClr val="bg1"/>
                </a:solidFill>
                <a:latin typeface="Arial Narrow" panose="020B0606020202030204" pitchFamily="34" charset="0"/>
              </a:rPr>
              <a:t>:</a:t>
            </a:r>
          </a:p>
          <a:p>
            <a:pPr algn="ctr">
              <a:defRPr/>
            </a:pPr>
            <a:r>
              <a:rPr lang="fr-BE" sz="1700" dirty="0" smtClean="0">
                <a:solidFill>
                  <a:schemeClr val="bg1"/>
                </a:solidFill>
                <a:latin typeface="Arial Narrow" panose="020B0606020202030204" pitchFamily="34" charset="0"/>
              </a:rPr>
              <a:t>6 à 18 h après début </a:t>
            </a:r>
            <a:r>
              <a:rPr lang="fr-BE" sz="1700" dirty="0" err="1" smtClean="0">
                <a:solidFill>
                  <a:schemeClr val="bg1"/>
                </a:solidFill>
                <a:latin typeface="Arial Narrow" panose="020B0606020202030204" pitchFamily="34" charset="0"/>
              </a:rPr>
              <a:t>oestrus</a:t>
            </a:r>
            <a:endParaRPr lang="fr-BE" sz="1700" dirty="0" smtClean="0">
              <a:solidFill>
                <a:schemeClr val="bg1"/>
              </a:solidFill>
              <a:latin typeface="Arial Narrow" panose="020B0606020202030204" pitchFamily="34" charset="0"/>
            </a:endParaRPr>
          </a:p>
          <a:p>
            <a:pPr algn="ctr">
              <a:defRPr/>
            </a:pPr>
            <a:r>
              <a:rPr lang="fr-BE" sz="1700" dirty="0" smtClean="0">
                <a:solidFill>
                  <a:schemeClr val="bg1"/>
                </a:solidFill>
                <a:latin typeface="Arial Narrow" panose="020B0606020202030204" pitchFamily="34" charset="0"/>
              </a:rPr>
              <a:t>8 à 16 h après pic de LH</a:t>
            </a:r>
          </a:p>
          <a:p>
            <a:pPr algn="ctr">
              <a:defRPr/>
            </a:pPr>
            <a:r>
              <a:rPr lang="fr-BE" sz="1700" dirty="0" smtClean="0">
                <a:solidFill>
                  <a:schemeClr val="bg1"/>
                </a:solidFill>
                <a:latin typeface="Arial Narrow" panose="020B0606020202030204" pitchFamily="34" charset="0"/>
              </a:rPr>
              <a:t>24 </a:t>
            </a:r>
            <a:r>
              <a:rPr lang="fr-BE" sz="1700" dirty="0">
                <a:solidFill>
                  <a:schemeClr val="bg1"/>
                </a:solidFill>
                <a:latin typeface="Arial Narrow" panose="020B0606020202030204" pitchFamily="34" charset="0"/>
              </a:rPr>
              <a:t>à 4 h avant ovulation </a:t>
            </a:r>
          </a:p>
        </p:txBody>
      </p:sp>
      <p:grpSp>
        <p:nvGrpSpPr>
          <p:cNvPr id="21" name="Groupe 20"/>
          <p:cNvGrpSpPr/>
          <p:nvPr/>
        </p:nvGrpSpPr>
        <p:grpSpPr>
          <a:xfrm>
            <a:off x="9557957" y="5257678"/>
            <a:ext cx="2291207" cy="646331"/>
            <a:chOff x="9557957" y="5257678"/>
            <a:chExt cx="2291207" cy="646331"/>
          </a:xfrm>
        </p:grpSpPr>
        <p:sp>
          <p:nvSpPr>
            <p:cNvPr id="49" name="ZoneTexte 48"/>
            <p:cNvSpPr txBox="1"/>
            <p:nvPr/>
          </p:nvSpPr>
          <p:spPr>
            <a:xfrm>
              <a:off x="10500718" y="5257678"/>
              <a:ext cx="1348446" cy="646331"/>
            </a:xfrm>
            <a:prstGeom prst="rect">
              <a:avLst/>
            </a:prstGeom>
            <a:noFill/>
            <a:ln>
              <a:solidFill>
                <a:schemeClr val="tx1"/>
              </a:solidFill>
            </a:ln>
          </p:spPr>
          <p:txBody>
            <a:bodyPr wrap="none">
              <a:spAutoFit/>
            </a:bodyPr>
            <a:lstStyle/>
            <a:p>
              <a:pPr algn="ctr">
                <a:defRPr/>
              </a:pPr>
              <a:r>
                <a:rPr lang="fr-BE" dirty="0">
                  <a:latin typeface="Arial Narrow" panose="020B0606020202030204" pitchFamily="34" charset="0"/>
                </a:rPr>
                <a:t>Dépend plus </a:t>
              </a:r>
            </a:p>
            <a:p>
              <a:pPr algn="ctr">
                <a:defRPr/>
              </a:pPr>
              <a:r>
                <a:rPr lang="fr-BE" dirty="0">
                  <a:latin typeface="Arial Narrow" panose="020B0606020202030204" pitchFamily="34" charset="0"/>
                </a:rPr>
                <a:t>de 3</a:t>
              </a:r>
              <a:r>
                <a:rPr lang="fr-BE" dirty="0" smtClean="0">
                  <a:latin typeface="Arial Narrow" panose="020B0606020202030204" pitchFamily="34" charset="0"/>
                </a:rPr>
                <a:t> </a:t>
              </a:r>
              <a:r>
                <a:rPr lang="fr-BE" dirty="0">
                  <a:latin typeface="Arial Narrow" panose="020B0606020202030204" pitchFamily="34" charset="0"/>
                </a:rPr>
                <a:t>que de 4</a:t>
              </a:r>
            </a:p>
          </p:txBody>
        </p:sp>
        <p:cxnSp>
          <p:nvCxnSpPr>
            <p:cNvPr id="53" name="Connecteur droit avec flèche 52"/>
            <p:cNvCxnSpPr>
              <a:stCxn id="31" idx="3"/>
              <a:endCxn id="49" idx="1"/>
            </p:cNvCxnSpPr>
            <p:nvPr/>
          </p:nvCxnSpPr>
          <p:spPr>
            <a:xfrm flipV="1">
              <a:off x="9557957" y="5580844"/>
              <a:ext cx="942761" cy="949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4" name="ZoneTexte 53"/>
          <p:cNvSpPr txBox="1"/>
          <p:nvPr/>
        </p:nvSpPr>
        <p:spPr>
          <a:xfrm>
            <a:off x="5952067" y="2276872"/>
            <a:ext cx="5327651" cy="92333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a:solidFill>
              <a:schemeClr val="tx1"/>
            </a:solidFill>
          </a:ln>
        </p:spPr>
        <p:txBody>
          <a:bodyPr wrap="square">
            <a:spAutoFit/>
          </a:bodyPr>
          <a:lstStyle/>
          <a:p>
            <a:pPr>
              <a:defRPr/>
            </a:pPr>
            <a:r>
              <a:rPr lang="fr-BE" dirty="0" smtClean="0">
                <a:latin typeface="Arial Narrow" panose="020B0606020202030204" pitchFamily="34" charset="0"/>
              </a:rPr>
              <a:t>Capacité de fertilisation des </a:t>
            </a:r>
            <a:r>
              <a:rPr lang="fr-BE" dirty="0" err="1" smtClean="0">
                <a:latin typeface="Arial Narrow" panose="020B0606020202030204" pitchFamily="34" charset="0"/>
              </a:rPr>
              <a:t>spz</a:t>
            </a:r>
            <a:r>
              <a:rPr lang="fr-BE" dirty="0" smtClean="0">
                <a:latin typeface="Arial Narrow" panose="020B0606020202030204" pitchFamily="34" charset="0"/>
              </a:rPr>
              <a:t> : 24h Fécondance </a:t>
            </a:r>
            <a:r>
              <a:rPr lang="fr-BE" dirty="0">
                <a:latin typeface="Arial Narrow" panose="020B0606020202030204" pitchFamily="34" charset="0"/>
              </a:rPr>
              <a:t>ovocyte : </a:t>
            </a:r>
            <a:r>
              <a:rPr lang="fr-BE" dirty="0" smtClean="0">
                <a:latin typeface="Arial Narrow" panose="020B0606020202030204" pitchFamily="34" charset="0"/>
              </a:rPr>
              <a:t>6 à 12 h </a:t>
            </a:r>
            <a:r>
              <a:rPr lang="fr-BE" dirty="0" err="1" smtClean="0">
                <a:latin typeface="Arial Narrow" panose="020B0606020202030204" pitchFamily="34" charset="0"/>
              </a:rPr>
              <a:t>postovulation</a:t>
            </a:r>
            <a:endParaRPr lang="fr-BE" dirty="0">
              <a:latin typeface="Arial Narrow" panose="020B0606020202030204" pitchFamily="34" charset="0"/>
            </a:endParaRPr>
          </a:p>
          <a:p>
            <a:pPr>
              <a:defRPr/>
            </a:pPr>
            <a:r>
              <a:rPr lang="fr-BE" dirty="0">
                <a:latin typeface="Arial Narrow" panose="020B0606020202030204" pitchFamily="34" charset="0"/>
              </a:rPr>
              <a:t>Remontée des </a:t>
            </a:r>
            <a:r>
              <a:rPr lang="fr-BE" dirty="0" err="1">
                <a:latin typeface="Arial Narrow" panose="020B0606020202030204" pitchFamily="34" charset="0"/>
              </a:rPr>
              <a:t>spz</a:t>
            </a:r>
            <a:r>
              <a:rPr lang="fr-BE" dirty="0">
                <a:latin typeface="Arial Narrow" panose="020B0606020202030204" pitchFamily="34" charset="0"/>
              </a:rPr>
              <a:t> : 6 à 8 h</a:t>
            </a:r>
          </a:p>
        </p:txBody>
      </p:sp>
      <p:sp>
        <p:nvSpPr>
          <p:cNvPr id="55" name="Rectangle 54"/>
          <p:cNvSpPr/>
          <p:nvPr/>
        </p:nvSpPr>
        <p:spPr>
          <a:xfrm>
            <a:off x="7766051" y="3215705"/>
            <a:ext cx="673100" cy="10169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cxnSp>
        <p:nvCxnSpPr>
          <p:cNvPr id="63" name="Connecteur droit avec flèche 62"/>
          <p:cNvCxnSpPr/>
          <p:nvPr/>
        </p:nvCxnSpPr>
        <p:spPr>
          <a:xfrm flipV="1">
            <a:off x="3445933" y="2222500"/>
            <a:ext cx="0" cy="7381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flipV="1">
            <a:off x="2370667" y="2222500"/>
            <a:ext cx="0" cy="7381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ZoneTexte 67"/>
          <p:cNvSpPr txBox="1"/>
          <p:nvPr/>
        </p:nvSpPr>
        <p:spPr>
          <a:xfrm>
            <a:off x="6811558" y="788512"/>
            <a:ext cx="3405716" cy="1200329"/>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a:solidFill>
              <a:schemeClr val="tx1"/>
            </a:solidFill>
          </a:ln>
        </p:spPr>
        <p:txBody>
          <a:bodyPr>
            <a:spAutoFit/>
          </a:bodyPr>
          <a:lstStyle/>
          <a:p>
            <a:pPr>
              <a:defRPr/>
            </a:pPr>
            <a:r>
              <a:rPr lang="fr-BE" dirty="0">
                <a:latin typeface="Arial Narrow" panose="020B0606020202030204" pitchFamily="34" charset="0"/>
              </a:rPr>
              <a:t>% de gestation / ovulation</a:t>
            </a:r>
          </a:p>
          <a:p>
            <a:pPr>
              <a:defRPr/>
            </a:pPr>
            <a:r>
              <a:rPr lang="fr-BE" dirty="0">
                <a:latin typeface="Arial Narrow" panose="020B0606020202030204" pitchFamily="34" charset="0"/>
              </a:rPr>
              <a:t>6 % si 48 à 32 h avant</a:t>
            </a:r>
          </a:p>
          <a:p>
            <a:pPr>
              <a:defRPr/>
            </a:pPr>
            <a:r>
              <a:rPr lang="fr-BE" dirty="0">
                <a:latin typeface="Arial Narrow" panose="020B0606020202030204" pitchFamily="34" charset="0"/>
              </a:rPr>
              <a:t>22 % si 32 à 16 avant</a:t>
            </a:r>
          </a:p>
          <a:p>
            <a:pPr>
              <a:defRPr/>
            </a:pPr>
            <a:r>
              <a:rPr lang="fr-BE" dirty="0">
                <a:latin typeface="Arial Narrow" panose="020B0606020202030204" pitchFamily="34" charset="0"/>
              </a:rPr>
              <a:t>35 % si 16 à 0 h avant</a:t>
            </a:r>
          </a:p>
        </p:txBody>
      </p:sp>
      <p:sp>
        <p:nvSpPr>
          <p:cNvPr id="69" name="Rectangle 68"/>
          <p:cNvSpPr/>
          <p:nvPr/>
        </p:nvSpPr>
        <p:spPr>
          <a:xfrm>
            <a:off x="8102601" y="1988841"/>
            <a:ext cx="673100" cy="28803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grpSp>
        <p:nvGrpSpPr>
          <p:cNvPr id="4" name="Groupe 3"/>
          <p:cNvGrpSpPr/>
          <p:nvPr/>
        </p:nvGrpSpPr>
        <p:grpSpPr>
          <a:xfrm>
            <a:off x="1295401" y="548680"/>
            <a:ext cx="4527551" cy="3483570"/>
            <a:chOff x="971550" y="548680"/>
            <a:chExt cx="3395663" cy="3483570"/>
          </a:xfrm>
        </p:grpSpPr>
        <p:sp>
          <p:nvSpPr>
            <p:cNvPr id="70" name="Flèche droite 69"/>
            <p:cNvSpPr/>
            <p:nvPr/>
          </p:nvSpPr>
          <p:spPr>
            <a:xfrm>
              <a:off x="1763713" y="3621088"/>
              <a:ext cx="744537" cy="411162"/>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cxnSp>
          <p:nvCxnSpPr>
            <p:cNvPr id="71" name="Connecteur droit avec flèche 70"/>
            <p:cNvCxnSpPr/>
            <p:nvPr/>
          </p:nvCxnSpPr>
          <p:spPr>
            <a:xfrm flipV="1">
              <a:off x="2195513" y="1196975"/>
              <a:ext cx="14287" cy="25034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ZoneTexte 72"/>
            <p:cNvSpPr txBox="1"/>
            <p:nvPr/>
          </p:nvSpPr>
          <p:spPr>
            <a:xfrm>
              <a:off x="971550" y="548680"/>
              <a:ext cx="3395663" cy="646331"/>
            </a:xfrm>
            <a:prstGeom prst="rect">
              <a:avLst/>
            </a:prstGeom>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5400000" scaled="1"/>
              <a:tileRect/>
            </a:gradFill>
            <a:ln>
              <a:solidFill>
                <a:schemeClr val="tx1"/>
              </a:solidFill>
            </a:ln>
          </p:spPr>
          <p:txBody>
            <a:bodyPr>
              <a:spAutoFit/>
            </a:bodyPr>
            <a:lstStyle/>
            <a:p>
              <a:pPr>
                <a:defRPr/>
              </a:pPr>
              <a:r>
                <a:rPr lang="fr-BE" dirty="0">
                  <a:latin typeface="Arial Narrow" panose="020B0606020202030204" pitchFamily="34" charset="0"/>
                </a:rPr>
                <a:t>Retard du pic si moins d’</a:t>
              </a:r>
              <a:r>
                <a:rPr lang="fr-BE" dirty="0" err="1">
                  <a:latin typeface="Arial Narrow" panose="020B0606020202030204" pitchFamily="34" charset="0"/>
                </a:rPr>
                <a:t>oestradiol</a:t>
              </a:r>
              <a:endParaRPr lang="fr-BE" dirty="0">
                <a:latin typeface="Arial Narrow" panose="020B0606020202030204" pitchFamily="34" charset="0"/>
              </a:endParaRPr>
            </a:p>
            <a:p>
              <a:pPr>
                <a:defRPr/>
              </a:pPr>
              <a:r>
                <a:rPr lang="fr-BE" dirty="0">
                  <a:latin typeface="Arial Narrow" panose="020B0606020202030204" pitchFamily="34" charset="0"/>
                </a:rPr>
                <a:t>(</a:t>
              </a:r>
              <a:r>
                <a:rPr lang="fr-BE" dirty="0" err="1">
                  <a:latin typeface="Arial Narrow" panose="020B0606020202030204" pitchFamily="34" charset="0"/>
                </a:rPr>
                <a:t>cfr</a:t>
              </a:r>
              <a:r>
                <a:rPr lang="fr-BE" dirty="0">
                  <a:latin typeface="Arial Narrow" panose="020B0606020202030204" pitchFamily="34" charset="0"/>
                </a:rPr>
                <a:t> </a:t>
              </a:r>
              <a:r>
                <a:rPr lang="fr-BE" dirty="0" err="1">
                  <a:latin typeface="Arial Narrow" panose="020B0606020202030204" pitchFamily="34" charset="0"/>
                </a:rPr>
                <a:t>prod</a:t>
              </a:r>
              <a:r>
                <a:rPr lang="fr-BE" dirty="0">
                  <a:latin typeface="Arial Narrow" panose="020B0606020202030204" pitchFamily="34" charset="0"/>
                </a:rPr>
                <a:t> lait &gt; diamètre follicule)</a:t>
              </a:r>
            </a:p>
          </p:txBody>
        </p:sp>
      </p:grpSp>
      <p:sp>
        <p:nvSpPr>
          <p:cNvPr id="74" name="ZoneTexte 73"/>
          <p:cNvSpPr txBox="1"/>
          <p:nvPr/>
        </p:nvSpPr>
        <p:spPr>
          <a:xfrm>
            <a:off x="6656351" y="154656"/>
            <a:ext cx="5080000" cy="461665"/>
          </a:xfrm>
          <a:prstGeom prst="rect">
            <a:avLst/>
          </a:prstGeom>
          <a:solidFill>
            <a:srgbClr val="000066"/>
          </a:solidFill>
          <a:ln>
            <a:solidFill>
              <a:schemeClr val="tx1"/>
            </a:solidFill>
          </a:ln>
        </p:spPr>
        <p:txBody>
          <a:bodyPr>
            <a:spAutoFit/>
          </a:bodyPr>
          <a:lstStyle/>
          <a:p>
            <a:pPr>
              <a:defRPr/>
            </a:pPr>
            <a:r>
              <a:rPr lang="fr-BE" sz="2400" dirty="0">
                <a:solidFill>
                  <a:schemeClr val="bg1"/>
                </a:solidFill>
                <a:latin typeface="Arial Narrow" panose="020B0606020202030204" pitchFamily="34" charset="0"/>
              </a:rPr>
              <a:t>Timing </a:t>
            </a:r>
            <a:r>
              <a:rPr lang="fr-BE" sz="2400" dirty="0" err="1">
                <a:solidFill>
                  <a:schemeClr val="bg1"/>
                </a:solidFill>
                <a:latin typeface="Arial Narrow" panose="020B0606020202030204" pitchFamily="34" charset="0"/>
              </a:rPr>
              <a:t>oestrus</a:t>
            </a:r>
            <a:r>
              <a:rPr lang="fr-BE" sz="2400" dirty="0">
                <a:solidFill>
                  <a:schemeClr val="bg1"/>
                </a:solidFill>
                <a:latin typeface="Arial Narrow" panose="020B0606020202030204" pitchFamily="34" charset="0"/>
              </a:rPr>
              <a:t> – IA - ovulation</a:t>
            </a:r>
          </a:p>
        </p:txBody>
      </p:sp>
      <p:grpSp>
        <p:nvGrpSpPr>
          <p:cNvPr id="8" name="Groupe 7"/>
          <p:cNvGrpSpPr/>
          <p:nvPr/>
        </p:nvGrpSpPr>
        <p:grpSpPr>
          <a:xfrm>
            <a:off x="143339" y="4797152"/>
            <a:ext cx="10194197" cy="1944217"/>
            <a:chOff x="143339" y="4797152"/>
            <a:chExt cx="10194197" cy="1944217"/>
          </a:xfrm>
        </p:grpSpPr>
        <p:cxnSp>
          <p:nvCxnSpPr>
            <p:cNvPr id="46" name="Connecteur droit avec flèche 45"/>
            <p:cNvCxnSpPr/>
            <p:nvPr/>
          </p:nvCxnSpPr>
          <p:spPr>
            <a:xfrm flipH="1">
              <a:off x="1224537" y="4797152"/>
              <a:ext cx="9112999"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cteur droit 10"/>
            <p:cNvCxnSpPr>
              <a:endCxn id="56" idx="0"/>
            </p:cNvCxnSpPr>
            <p:nvPr/>
          </p:nvCxnSpPr>
          <p:spPr>
            <a:xfrm flipH="1">
              <a:off x="1080455" y="4797153"/>
              <a:ext cx="341226" cy="129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143339" y="6095038"/>
              <a:ext cx="1874231" cy="646331"/>
            </a:xfrm>
            <a:prstGeom prst="rect">
              <a:avLst/>
            </a:prstGeom>
            <a:noFill/>
            <a:ln>
              <a:solidFill>
                <a:schemeClr val="tx1"/>
              </a:solidFill>
            </a:ln>
          </p:spPr>
          <p:txBody>
            <a:bodyPr wrap="none">
              <a:spAutoFit/>
            </a:bodyPr>
            <a:lstStyle/>
            <a:p>
              <a:pPr>
                <a:defRPr/>
              </a:pPr>
              <a:r>
                <a:rPr lang="fr-BE" dirty="0" smtClean="0">
                  <a:latin typeface="Arial Narrow" panose="020B0606020202030204" pitchFamily="34" charset="0"/>
                </a:rPr>
                <a:t>80 +/- 11 h si &lt; 4 </a:t>
              </a:r>
              <a:r>
                <a:rPr lang="fr-BE" dirty="0" err="1" smtClean="0">
                  <a:latin typeface="Arial Narrow" panose="020B0606020202030204" pitchFamily="34" charset="0"/>
                </a:rPr>
                <a:t>ng</a:t>
              </a:r>
              <a:endParaRPr lang="fr-BE" dirty="0" smtClean="0">
                <a:latin typeface="Arial Narrow" panose="020B0606020202030204" pitchFamily="34" charset="0"/>
              </a:endParaRPr>
            </a:p>
            <a:p>
              <a:pPr>
                <a:defRPr/>
              </a:pPr>
              <a:r>
                <a:rPr lang="fr-BE" smtClean="0">
                  <a:latin typeface="Arial Narrow" panose="020B0606020202030204" pitchFamily="34" charset="0"/>
                </a:rPr>
                <a:t>75 +/- </a:t>
              </a:r>
              <a:r>
                <a:rPr lang="fr-BE" dirty="0" smtClean="0">
                  <a:latin typeface="Arial Narrow" panose="020B0606020202030204" pitchFamily="34" charset="0"/>
                </a:rPr>
                <a:t>12 h si &lt; 2 </a:t>
              </a:r>
              <a:r>
                <a:rPr lang="fr-BE" dirty="0" err="1" smtClean="0">
                  <a:latin typeface="Arial Narrow" panose="020B0606020202030204" pitchFamily="34" charset="0"/>
                </a:rPr>
                <a:t>ng</a:t>
              </a:r>
              <a:endParaRPr lang="fr-BE" dirty="0" smtClean="0">
                <a:latin typeface="Arial Narrow" panose="020B0606020202030204" pitchFamily="34" charset="0"/>
              </a:endParaRPr>
            </a:p>
          </p:txBody>
        </p:sp>
        <p:sp>
          <p:nvSpPr>
            <p:cNvPr id="65" name="ZoneTexte 47"/>
            <p:cNvSpPr txBox="1">
              <a:spLocks noChangeArrowheads="1"/>
            </p:cNvSpPr>
            <p:nvPr/>
          </p:nvSpPr>
          <p:spPr bwMode="auto">
            <a:xfrm>
              <a:off x="917138" y="5684365"/>
              <a:ext cx="290464" cy="369332"/>
            </a:xfrm>
            <a:prstGeom prst="rect">
              <a:avLst/>
            </a:prstGeom>
            <a:solidFill>
              <a:srgbClr val="000066"/>
            </a:solidFill>
            <a:ln w="9525">
              <a:solidFill>
                <a:srgbClr val="00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dirty="0">
                  <a:solidFill>
                    <a:schemeClr val="bg1"/>
                  </a:solidFill>
                  <a:latin typeface="Arial Narrow" panose="020B0606020202030204" pitchFamily="34" charset="0"/>
                </a:rPr>
                <a:t>1</a:t>
              </a:r>
            </a:p>
          </p:txBody>
        </p:sp>
      </p:grpSp>
    </p:spTree>
    <p:extLst>
      <p:ext uri="{BB962C8B-B14F-4D97-AF65-F5344CB8AC3E}">
        <p14:creationId xmlns:p14="http://schemas.microsoft.com/office/powerpoint/2010/main" val="32551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P spid="15" grpId="0" animBg="1"/>
      <p:bldP spid="35" grpId="0" animBg="1"/>
      <p:bldP spid="36" grpId="0" animBg="1"/>
      <p:bldP spid="37" grpId="0" animBg="1"/>
      <p:bldP spid="38" grpId="0" animBg="1"/>
      <p:bldP spid="51" grpId="0" animBg="1"/>
      <p:bldP spid="54" grpId="0" animBg="1"/>
      <p:bldP spid="55"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1"/>
          <p:cNvSpPr>
            <a:spLocks noGrp="1"/>
          </p:cNvSpPr>
          <p:nvPr>
            <p:ph type="sldNum" sz="quarter" idx="10"/>
          </p:nvPr>
        </p:nvSpPr>
        <p:spPr>
          <a:xfrm>
            <a:off x="11853160" y="6380254"/>
            <a:ext cx="260319"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C66D66F5-B302-462D-B7BB-AB5510FFAF8F}" type="slidenum">
              <a:rPr lang="fr-FR" altLang="fr-FR" sz="1400">
                <a:solidFill>
                  <a:schemeClr val="tx1"/>
                </a:solidFill>
              </a:rPr>
              <a:pPr>
                <a:spcBef>
                  <a:spcPct val="0"/>
                </a:spcBef>
                <a:buClr>
                  <a:srgbClr val="000066"/>
                </a:buClr>
                <a:buFontTx/>
                <a:buNone/>
              </a:pPr>
              <a:t>3</a:t>
            </a:fld>
            <a:endParaRPr lang="fr-FR" altLang="fr-FR" sz="1400">
              <a:solidFill>
                <a:schemeClr val="tx1"/>
              </a:solidFill>
            </a:endParaRPr>
          </a:p>
        </p:txBody>
      </p:sp>
      <p:sp>
        <p:nvSpPr>
          <p:cNvPr id="3" name="Rectangle 2"/>
          <p:cNvSpPr/>
          <p:nvPr/>
        </p:nvSpPr>
        <p:spPr>
          <a:xfrm>
            <a:off x="2030443" y="1358931"/>
            <a:ext cx="2250937" cy="400110"/>
          </a:xfrm>
          <a:prstGeom prst="rect">
            <a:avLst/>
          </a:prstGeom>
          <a:solidFill>
            <a:schemeClr val="accent5">
              <a:lumMod val="90000"/>
            </a:schemeClr>
          </a:solidFill>
          <a:ln>
            <a:solidFill>
              <a:schemeClr val="tx1">
                <a:lumMod val="95000"/>
                <a:lumOff val="5000"/>
              </a:schemeClr>
            </a:solidFill>
          </a:ln>
        </p:spPr>
        <p:txBody>
          <a:bodyPr wrap="none">
            <a:spAutoFit/>
          </a:bodyPr>
          <a:lstStyle/>
          <a:p>
            <a:pPr>
              <a:defRPr/>
            </a:pPr>
            <a:r>
              <a:rPr lang="fr-FR" altLang="fr-FR" sz="2000" dirty="0">
                <a:solidFill>
                  <a:schemeClr val="bg1"/>
                </a:solidFill>
                <a:latin typeface="Arial Narrow" panose="020B0606020202030204" pitchFamily="34" charset="0"/>
              </a:rPr>
              <a:t>Quantifier le problème</a:t>
            </a:r>
          </a:p>
        </p:txBody>
      </p:sp>
      <p:sp>
        <p:nvSpPr>
          <p:cNvPr id="6" name="Rectangle 5"/>
          <p:cNvSpPr/>
          <p:nvPr/>
        </p:nvSpPr>
        <p:spPr>
          <a:xfrm>
            <a:off x="1959007" y="2227294"/>
            <a:ext cx="4967287" cy="400110"/>
          </a:xfrm>
          <a:prstGeom prst="rect">
            <a:avLst/>
          </a:prstGeom>
          <a:solidFill>
            <a:schemeClr val="accent4">
              <a:lumMod val="75000"/>
            </a:schemeClr>
          </a:solidFill>
          <a:ln>
            <a:solidFill>
              <a:schemeClr val="tx1">
                <a:lumMod val="95000"/>
                <a:lumOff val="5000"/>
              </a:schemeClr>
            </a:solidFill>
          </a:ln>
        </p:spPr>
        <p:txBody>
          <a:bodyPr>
            <a:spAutoFit/>
          </a:bodyPr>
          <a:lstStyle/>
          <a:p>
            <a:pPr>
              <a:defRPr/>
            </a:pPr>
            <a:r>
              <a:rPr lang="fr-FR" altLang="fr-FR" sz="2000" dirty="0">
                <a:latin typeface="Arial Narrow" panose="020B0606020202030204" pitchFamily="34" charset="0"/>
              </a:rPr>
              <a:t>Générer des </a:t>
            </a:r>
            <a:r>
              <a:rPr lang="fr-FR" altLang="fr-FR" sz="2000" dirty="0" smtClean="0">
                <a:latin typeface="Arial Narrow" panose="020B0606020202030204" pitchFamily="34" charset="0"/>
              </a:rPr>
              <a:t>hypothèses  </a:t>
            </a:r>
            <a:r>
              <a:rPr lang="fr-FR" altLang="fr-FR" sz="2000" dirty="0">
                <a:latin typeface="Arial Narrow" panose="020B0606020202030204" pitchFamily="34" charset="0"/>
              </a:rPr>
              <a:t>diagnostiques </a:t>
            </a:r>
          </a:p>
        </p:txBody>
      </p:sp>
      <p:sp>
        <p:nvSpPr>
          <p:cNvPr id="7" name="Rectangle 6"/>
          <p:cNvSpPr/>
          <p:nvPr/>
        </p:nvSpPr>
        <p:spPr>
          <a:xfrm>
            <a:off x="5942044" y="3379819"/>
            <a:ext cx="3493264" cy="400110"/>
          </a:xfrm>
          <a:prstGeom prst="rect">
            <a:avLst/>
          </a:prstGeom>
          <a:solidFill>
            <a:schemeClr val="accent6">
              <a:lumMod val="60000"/>
              <a:lumOff val="40000"/>
            </a:schemeClr>
          </a:solidFill>
          <a:ln>
            <a:solidFill>
              <a:schemeClr val="tx1">
                <a:lumMod val="95000"/>
                <a:lumOff val="5000"/>
              </a:schemeClr>
            </a:solidFill>
          </a:ln>
        </p:spPr>
        <p:txBody>
          <a:bodyPr wrap="none">
            <a:spAutoFit/>
          </a:bodyPr>
          <a:lstStyle/>
          <a:p>
            <a:pPr>
              <a:defRPr/>
            </a:pPr>
            <a:r>
              <a:rPr lang="fr-FR" altLang="fr-FR" sz="2000" dirty="0">
                <a:latin typeface="Arial Narrow" panose="020B0606020202030204" pitchFamily="34" charset="0"/>
              </a:rPr>
              <a:t>Acquérir des données/informations </a:t>
            </a:r>
          </a:p>
        </p:txBody>
      </p:sp>
      <p:sp>
        <p:nvSpPr>
          <p:cNvPr id="8" name="Rectangle 7"/>
          <p:cNvSpPr/>
          <p:nvPr/>
        </p:nvSpPr>
        <p:spPr>
          <a:xfrm>
            <a:off x="5942044" y="4908581"/>
            <a:ext cx="2963831" cy="400110"/>
          </a:xfrm>
          <a:prstGeom prst="rect">
            <a:avLst/>
          </a:prstGeom>
          <a:solidFill>
            <a:schemeClr val="accent6">
              <a:lumMod val="20000"/>
              <a:lumOff val="80000"/>
            </a:schemeClr>
          </a:solidFill>
          <a:ln>
            <a:solidFill>
              <a:schemeClr val="tx1">
                <a:lumMod val="95000"/>
                <a:lumOff val="5000"/>
              </a:schemeClr>
            </a:solidFill>
          </a:ln>
        </p:spPr>
        <p:txBody>
          <a:bodyPr wrap="square">
            <a:spAutoFit/>
          </a:bodyPr>
          <a:lstStyle/>
          <a:p>
            <a:pPr>
              <a:defRPr/>
            </a:pPr>
            <a:r>
              <a:rPr lang="fr-FR" altLang="fr-FR" sz="2000" dirty="0">
                <a:latin typeface="Arial Narrow" panose="020B0606020202030204" pitchFamily="34" charset="0"/>
              </a:rPr>
              <a:t>Examens </a:t>
            </a:r>
            <a:r>
              <a:rPr lang="fr-FR" altLang="fr-FR" sz="2000" dirty="0" smtClean="0">
                <a:latin typeface="Arial Narrow" panose="020B0606020202030204" pitchFamily="34" charset="0"/>
              </a:rPr>
              <a:t>cliniques : signes </a:t>
            </a:r>
            <a:endParaRPr lang="fr-FR" altLang="fr-FR" sz="2000" dirty="0">
              <a:latin typeface="Arial Narrow" panose="020B0606020202030204" pitchFamily="34" charset="0"/>
            </a:endParaRPr>
          </a:p>
        </p:txBody>
      </p:sp>
      <p:sp>
        <p:nvSpPr>
          <p:cNvPr id="9" name="Rectangle 8"/>
          <p:cNvSpPr/>
          <p:nvPr/>
        </p:nvSpPr>
        <p:spPr>
          <a:xfrm>
            <a:off x="1885981" y="3094070"/>
            <a:ext cx="3168650" cy="707886"/>
          </a:xfrm>
          <a:prstGeom prst="rect">
            <a:avLst/>
          </a:prstGeom>
          <a:solidFill>
            <a:schemeClr val="accent2">
              <a:lumMod val="75000"/>
            </a:schemeClr>
          </a:solidFill>
          <a:ln>
            <a:solidFill>
              <a:schemeClr val="tx1">
                <a:lumMod val="95000"/>
                <a:lumOff val="5000"/>
              </a:schemeClr>
            </a:solidFill>
          </a:ln>
        </p:spPr>
        <p:txBody>
          <a:bodyPr>
            <a:spAutoFit/>
          </a:bodyPr>
          <a:lstStyle/>
          <a:p>
            <a:pPr>
              <a:defRPr/>
            </a:pPr>
            <a:r>
              <a:rPr lang="fr-FR" altLang="fr-FR" sz="2000" dirty="0">
                <a:solidFill>
                  <a:schemeClr val="bg1"/>
                </a:solidFill>
                <a:latin typeface="Arial Narrow" panose="020B0606020202030204" pitchFamily="34" charset="0"/>
              </a:rPr>
              <a:t>Sélectionner  des hypothèses  diagnostiques</a:t>
            </a:r>
          </a:p>
        </p:txBody>
      </p:sp>
      <p:sp>
        <p:nvSpPr>
          <p:cNvPr id="10" name="Rectangle 9"/>
          <p:cNvSpPr/>
          <p:nvPr/>
        </p:nvSpPr>
        <p:spPr>
          <a:xfrm>
            <a:off x="5918231" y="5540406"/>
            <a:ext cx="3384550" cy="400110"/>
          </a:xfrm>
          <a:prstGeom prst="rect">
            <a:avLst/>
          </a:prstGeom>
          <a:solidFill>
            <a:schemeClr val="accent6">
              <a:lumMod val="20000"/>
              <a:lumOff val="80000"/>
            </a:schemeClr>
          </a:solidFill>
          <a:ln>
            <a:solidFill>
              <a:schemeClr val="tx1">
                <a:lumMod val="95000"/>
                <a:lumOff val="5000"/>
              </a:schemeClr>
            </a:solidFill>
          </a:ln>
        </p:spPr>
        <p:txBody>
          <a:bodyPr>
            <a:spAutoFit/>
          </a:bodyPr>
          <a:lstStyle/>
          <a:p>
            <a:pPr>
              <a:defRPr/>
            </a:pPr>
            <a:r>
              <a:rPr lang="fr-FR" altLang="fr-FR" sz="2000" dirty="0">
                <a:latin typeface="Arial Narrow" panose="020B0606020202030204" pitchFamily="34" charset="0"/>
              </a:rPr>
              <a:t>Examens complémentaires</a:t>
            </a:r>
          </a:p>
        </p:txBody>
      </p:sp>
      <p:sp>
        <p:nvSpPr>
          <p:cNvPr id="11" name="Rectangle 10"/>
          <p:cNvSpPr/>
          <p:nvPr/>
        </p:nvSpPr>
        <p:spPr>
          <a:xfrm>
            <a:off x="1825657" y="6076981"/>
            <a:ext cx="1609736" cy="400110"/>
          </a:xfrm>
          <a:prstGeom prst="rect">
            <a:avLst/>
          </a:prstGeom>
          <a:solidFill>
            <a:srgbClr val="FFFF00"/>
          </a:solidFill>
          <a:ln>
            <a:solidFill>
              <a:schemeClr val="tx1">
                <a:lumMod val="95000"/>
                <a:lumOff val="5000"/>
              </a:schemeClr>
            </a:solidFill>
          </a:ln>
        </p:spPr>
        <p:txBody>
          <a:bodyPr wrap="none">
            <a:spAutoFit/>
          </a:bodyPr>
          <a:lstStyle/>
          <a:p>
            <a:pPr>
              <a:defRPr/>
            </a:pPr>
            <a:r>
              <a:rPr lang="fr-FR" altLang="fr-FR" sz="2000" dirty="0">
                <a:latin typeface="Arial Narrow" panose="020B0606020202030204" pitchFamily="34" charset="0"/>
              </a:rPr>
              <a:t>Diagnostic final</a:t>
            </a:r>
          </a:p>
        </p:txBody>
      </p:sp>
      <p:sp>
        <p:nvSpPr>
          <p:cNvPr id="12" name="Rectangle 4"/>
          <p:cNvSpPr txBox="1">
            <a:spLocks noChangeArrowheads="1"/>
          </p:cNvSpPr>
          <p:nvPr/>
        </p:nvSpPr>
        <p:spPr>
          <a:xfrm>
            <a:off x="5272958" y="242517"/>
            <a:ext cx="6710362" cy="865188"/>
          </a:xfrm>
          <a:prstGeom prst="rect">
            <a:avLst/>
          </a:prstGeom>
          <a:solidFill>
            <a:schemeClr val="accent6">
              <a:lumMod val="50000"/>
            </a:schemeClr>
          </a:solidFill>
          <a:ln>
            <a:solidFill>
              <a:schemeClr val="bg1"/>
            </a:solidFill>
          </a:ln>
        </p:spPr>
        <p:txBody>
          <a:bodyPr/>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altLang="fr-FR" sz="2000" kern="0" dirty="0">
                <a:solidFill>
                  <a:schemeClr val="bg1"/>
                </a:solidFill>
                <a:latin typeface="Arial Narrow" panose="020B0606020202030204" pitchFamily="34" charset="0"/>
              </a:rPr>
              <a:t>Le modèle « hypothético-déductif »</a:t>
            </a:r>
            <a:br>
              <a:rPr lang="fr-BE" altLang="fr-FR" sz="2000" kern="0" dirty="0">
                <a:solidFill>
                  <a:schemeClr val="bg1"/>
                </a:solidFill>
                <a:latin typeface="Arial Narrow" panose="020B0606020202030204" pitchFamily="34" charset="0"/>
              </a:rPr>
            </a:br>
            <a:r>
              <a:rPr lang="fr-BE" altLang="fr-FR" sz="1600" kern="0" dirty="0" err="1">
                <a:solidFill>
                  <a:schemeClr val="bg1"/>
                </a:solidFill>
                <a:latin typeface="Arial Narrow" panose="020B0606020202030204" pitchFamily="34" charset="0"/>
              </a:rPr>
              <a:t>Elstein</a:t>
            </a:r>
            <a:r>
              <a:rPr lang="fr-BE" altLang="fr-FR" sz="1600" kern="0" dirty="0">
                <a:solidFill>
                  <a:schemeClr val="bg1"/>
                </a:solidFill>
                <a:latin typeface="Arial Narrow" panose="020B0606020202030204" pitchFamily="34" charset="0"/>
              </a:rPr>
              <a:t> AS, </a:t>
            </a:r>
            <a:r>
              <a:rPr lang="fr-BE" altLang="fr-FR" sz="1600" kern="0" dirty="0" err="1">
                <a:solidFill>
                  <a:schemeClr val="bg1"/>
                </a:solidFill>
                <a:latin typeface="Arial Narrow" panose="020B0606020202030204" pitchFamily="34" charset="0"/>
              </a:rPr>
              <a:t>Shukman</a:t>
            </a:r>
            <a:r>
              <a:rPr lang="fr-BE" altLang="fr-FR" sz="1600" kern="0" dirty="0">
                <a:solidFill>
                  <a:schemeClr val="bg1"/>
                </a:solidFill>
                <a:latin typeface="Arial Narrow" panose="020B0606020202030204" pitchFamily="34" charset="0"/>
              </a:rPr>
              <a:t> </a:t>
            </a:r>
            <a:r>
              <a:rPr lang="fr-BE" altLang="fr-FR" sz="1600" kern="0" dirty="0" err="1">
                <a:solidFill>
                  <a:schemeClr val="bg1"/>
                </a:solidFill>
                <a:latin typeface="Arial Narrow" panose="020B0606020202030204" pitchFamily="34" charset="0"/>
              </a:rPr>
              <a:t>LS</a:t>
            </a:r>
            <a:r>
              <a:rPr lang="fr-BE" altLang="fr-FR" sz="1600" kern="0" dirty="0">
                <a:solidFill>
                  <a:schemeClr val="bg1"/>
                </a:solidFill>
                <a:latin typeface="Arial Narrow" panose="020B0606020202030204" pitchFamily="34" charset="0"/>
              </a:rPr>
              <a:t>, </a:t>
            </a:r>
            <a:r>
              <a:rPr lang="fr-BE" altLang="fr-FR" sz="1600" kern="0" dirty="0" err="1">
                <a:solidFill>
                  <a:schemeClr val="bg1"/>
                </a:solidFill>
                <a:latin typeface="Arial Narrow" panose="020B0606020202030204" pitchFamily="34" charset="0"/>
              </a:rPr>
              <a:t>Sprafka</a:t>
            </a:r>
            <a:r>
              <a:rPr lang="fr-BE" altLang="fr-FR" sz="1600" kern="0" dirty="0">
                <a:solidFill>
                  <a:schemeClr val="bg1"/>
                </a:solidFill>
                <a:latin typeface="Arial Narrow" panose="020B0606020202030204" pitchFamily="34" charset="0"/>
              </a:rPr>
              <a:t> SA. </a:t>
            </a:r>
            <a:r>
              <a:rPr lang="fr-BE" altLang="fr-FR" sz="1600" kern="0" dirty="0" err="1">
                <a:solidFill>
                  <a:schemeClr val="bg1"/>
                </a:solidFill>
                <a:latin typeface="Arial Narrow" panose="020B0606020202030204" pitchFamily="34" charset="0"/>
              </a:rPr>
              <a:t>Medical</a:t>
            </a:r>
            <a:r>
              <a:rPr lang="fr-BE" altLang="fr-FR" sz="1600" kern="0" dirty="0">
                <a:solidFill>
                  <a:schemeClr val="bg1"/>
                </a:solidFill>
                <a:latin typeface="Arial Narrow" panose="020B0606020202030204" pitchFamily="34" charset="0"/>
              </a:rPr>
              <a:t> </a:t>
            </a:r>
            <a:r>
              <a:rPr lang="fr-BE" altLang="fr-FR" sz="1600" kern="0" dirty="0" err="1">
                <a:solidFill>
                  <a:schemeClr val="bg1"/>
                </a:solidFill>
                <a:latin typeface="Arial Narrow" panose="020B0606020202030204" pitchFamily="34" charset="0"/>
              </a:rPr>
              <a:t>problem</a:t>
            </a:r>
            <a:r>
              <a:rPr lang="fr-BE" altLang="fr-FR" sz="1600" kern="0" dirty="0">
                <a:solidFill>
                  <a:schemeClr val="bg1"/>
                </a:solidFill>
                <a:latin typeface="Arial Narrow" panose="020B0606020202030204" pitchFamily="34" charset="0"/>
              </a:rPr>
              <a:t> </a:t>
            </a:r>
            <a:r>
              <a:rPr lang="fr-BE" altLang="fr-FR" sz="1600" kern="0" dirty="0" err="1">
                <a:solidFill>
                  <a:schemeClr val="bg1"/>
                </a:solidFill>
                <a:latin typeface="Arial Narrow" panose="020B0606020202030204" pitchFamily="34" charset="0"/>
              </a:rPr>
              <a:t>solving</a:t>
            </a:r>
            <a:r>
              <a:rPr lang="fr-BE" altLang="fr-FR" sz="1600" kern="0" dirty="0">
                <a:solidFill>
                  <a:schemeClr val="bg1"/>
                </a:solidFill>
                <a:latin typeface="Arial Narrow" panose="020B0606020202030204" pitchFamily="34" charset="0"/>
              </a:rPr>
              <a:t> : </a:t>
            </a:r>
            <a:endParaRPr lang="fr-BE" altLang="fr-FR" sz="1600" kern="0" dirty="0" smtClean="0">
              <a:solidFill>
                <a:schemeClr val="bg1"/>
              </a:solidFill>
              <a:latin typeface="Arial Narrow" panose="020B0606020202030204" pitchFamily="34" charset="0"/>
            </a:endParaRPr>
          </a:p>
          <a:p>
            <a:pPr>
              <a:defRPr/>
            </a:pPr>
            <a:r>
              <a:rPr lang="fr-BE" altLang="fr-FR" sz="1600" kern="0" dirty="0" smtClean="0">
                <a:solidFill>
                  <a:schemeClr val="bg1"/>
                </a:solidFill>
                <a:latin typeface="Arial Narrow" panose="020B0606020202030204" pitchFamily="34" charset="0"/>
              </a:rPr>
              <a:t>an </a:t>
            </a:r>
            <a:r>
              <a:rPr lang="fr-BE" altLang="fr-FR" sz="1600" kern="0" dirty="0" err="1">
                <a:solidFill>
                  <a:schemeClr val="bg1"/>
                </a:solidFill>
                <a:latin typeface="Arial Narrow" panose="020B0606020202030204" pitchFamily="34" charset="0"/>
              </a:rPr>
              <a:t>analysis</a:t>
            </a:r>
            <a:r>
              <a:rPr lang="fr-BE" altLang="fr-FR" sz="1600" kern="0" dirty="0">
                <a:solidFill>
                  <a:schemeClr val="bg1"/>
                </a:solidFill>
                <a:latin typeface="Arial Narrow" panose="020B0606020202030204" pitchFamily="34" charset="0"/>
              </a:rPr>
              <a:t> of </a:t>
            </a:r>
            <a:r>
              <a:rPr lang="fr-BE" altLang="fr-FR" sz="1600" kern="0" dirty="0" err="1">
                <a:solidFill>
                  <a:schemeClr val="bg1"/>
                </a:solidFill>
                <a:latin typeface="Arial Narrow" panose="020B0606020202030204" pitchFamily="34" charset="0"/>
              </a:rPr>
              <a:t>clinical</a:t>
            </a:r>
            <a:r>
              <a:rPr lang="fr-BE" altLang="fr-FR" sz="1600" kern="0" dirty="0">
                <a:solidFill>
                  <a:schemeClr val="bg1"/>
                </a:solidFill>
                <a:latin typeface="Arial Narrow" panose="020B0606020202030204" pitchFamily="34" charset="0"/>
              </a:rPr>
              <a:t> </a:t>
            </a:r>
            <a:r>
              <a:rPr lang="fr-BE" altLang="fr-FR" sz="1600" kern="0" dirty="0" err="1">
                <a:solidFill>
                  <a:schemeClr val="bg1"/>
                </a:solidFill>
                <a:latin typeface="Arial Narrow" panose="020B0606020202030204" pitchFamily="34" charset="0"/>
              </a:rPr>
              <a:t>reasoning</a:t>
            </a:r>
            <a:r>
              <a:rPr lang="fr-BE" altLang="fr-FR" sz="1600" kern="0" dirty="0">
                <a:solidFill>
                  <a:schemeClr val="bg1"/>
                </a:solidFill>
                <a:latin typeface="Arial Narrow" panose="020B0606020202030204" pitchFamily="34" charset="0"/>
              </a:rPr>
              <a:t>. Cambridge MA: Harvard </a:t>
            </a:r>
            <a:r>
              <a:rPr lang="fr-BE" altLang="fr-FR" sz="1600" kern="0" dirty="0" err="1">
                <a:solidFill>
                  <a:schemeClr val="bg1"/>
                </a:solidFill>
                <a:latin typeface="Arial Narrow" panose="020B0606020202030204" pitchFamily="34" charset="0"/>
              </a:rPr>
              <a:t>University</a:t>
            </a:r>
            <a:r>
              <a:rPr lang="fr-BE" altLang="fr-FR" sz="1600" kern="0" dirty="0">
                <a:solidFill>
                  <a:schemeClr val="bg1"/>
                </a:solidFill>
                <a:latin typeface="Arial Narrow" panose="020B0606020202030204" pitchFamily="34" charset="0"/>
              </a:rPr>
              <a:t> </a:t>
            </a:r>
            <a:r>
              <a:rPr lang="fr-BE" altLang="fr-FR" sz="1600" kern="0" dirty="0" err="1">
                <a:solidFill>
                  <a:schemeClr val="bg1"/>
                </a:solidFill>
                <a:latin typeface="Arial Narrow" panose="020B0606020202030204" pitchFamily="34" charset="0"/>
              </a:rPr>
              <a:t>Press</a:t>
            </a:r>
            <a:r>
              <a:rPr lang="fr-BE" altLang="fr-FR" sz="1600" kern="0" dirty="0">
                <a:solidFill>
                  <a:schemeClr val="bg1"/>
                </a:solidFill>
                <a:latin typeface="Arial Narrow" panose="020B0606020202030204" pitchFamily="34" charset="0"/>
              </a:rPr>
              <a:t> 1978.</a:t>
            </a:r>
            <a:endParaRPr lang="fr-FR" altLang="fr-FR" sz="1600" kern="0" dirty="0">
              <a:solidFill>
                <a:schemeClr val="bg1"/>
              </a:solidFill>
              <a:latin typeface="Arial Narrow" panose="020B0606020202030204" pitchFamily="34" charset="0"/>
            </a:endParaRPr>
          </a:p>
        </p:txBody>
      </p:sp>
      <p:sp>
        <p:nvSpPr>
          <p:cNvPr id="13" name="Text Box 46"/>
          <p:cNvSpPr txBox="1">
            <a:spLocks noChangeArrowheads="1"/>
          </p:cNvSpPr>
          <p:nvPr/>
        </p:nvSpPr>
        <p:spPr bwMode="auto">
          <a:xfrm>
            <a:off x="1658968" y="1373219"/>
            <a:ext cx="301686" cy="400110"/>
          </a:xfrm>
          <a:prstGeom prst="rect">
            <a:avLst/>
          </a:prstGeom>
          <a:solidFill>
            <a:schemeClr val="accent5">
              <a:lumMod val="90000"/>
            </a:schemeClr>
          </a:solidFill>
          <a:ln w="9525">
            <a:solidFill>
              <a:schemeClr val="tx1">
                <a:lumMod val="95000"/>
                <a:lumOff val="5000"/>
              </a:schemeClr>
            </a:solidFill>
            <a:miter lim="800000"/>
            <a:headEnd/>
            <a:tailEnd/>
          </a:ln>
          <a:effectLst/>
        </p:spPr>
        <p:txBody>
          <a:bodyPr wrap="none">
            <a:spAutoFit/>
          </a:bodyPr>
          <a:lstStyle/>
          <a:p>
            <a:pPr>
              <a:defRPr/>
            </a:pPr>
            <a:r>
              <a:rPr lang="fr-FR" altLang="fr-FR" sz="2000" dirty="0">
                <a:latin typeface="Arial Narrow" panose="020B0606020202030204" pitchFamily="34" charset="0"/>
              </a:rPr>
              <a:t>1</a:t>
            </a:r>
          </a:p>
        </p:txBody>
      </p:sp>
      <p:sp>
        <p:nvSpPr>
          <p:cNvPr id="14" name="Text Box 46"/>
          <p:cNvSpPr txBox="1">
            <a:spLocks noChangeArrowheads="1"/>
          </p:cNvSpPr>
          <p:nvPr/>
        </p:nvSpPr>
        <p:spPr bwMode="auto">
          <a:xfrm>
            <a:off x="1560543" y="2227294"/>
            <a:ext cx="301686" cy="400110"/>
          </a:xfrm>
          <a:prstGeom prst="rect">
            <a:avLst/>
          </a:prstGeom>
          <a:solidFill>
            <a:schemeClr val="accent4">
              <a:lumMod val="75000"/>
            </a:schemeClr>
          </a:solidFill>
          <a:ln w="9525">
            <a:solidFill>
              <a:schemeClr val="tx1">
                <a:lumMod val="95000"/>
                <a:lumOff val="5000"/>
              </a:schemeClr>
            </a:solidFill>
            <a:miter lim="800000"/>
            <a:headEnd/>
            <a:tailEnd/>
          </a:ln>
          <a:effectLst/>
        </p:spPr>
        <p:txBody>
          <a:bodyPr wrap="none">
            <a:spAutoFit/>
          </a:bodyPr>
          <a:lstStyle/>
          <a:p>
            <a:pPr>
              <a:defRPr/>
            </a:pPr>
            <a:r>
              <a:rPr lang="fr-FR" altLang="fr-FR" sz="2000" dirty="0">
                <a:latin typeface="Arial Narrow" panose="020B0606020202030204" pitchFamily="34" charset="0"/>
              </a:rPr>
              <a:t>2</a:t>
            </a:r>
          </a:p>
        </p:txBody>
      </p:sp>
      <p:sp>
        <p:nvSpPr>
          <p:cNvPr id="15" name="Text Box 46"/>
          <p:cNvSpPr txBox="1">
            <a:spLocks noChangeArrowheads="1"/>
          </p:cNvSpPr>
          <p:nvPr/>
        </p:nvSpPr>
        <p:spPr bwMode="auto">
          <a:xfrm>
            <a:off x="1489106" y="3097244"/>
            <a:ext cx="301686" cy="400110"/>
          </a:xfrm>
          <a:prstGeom prst="rect">
            <a:avLst/>
          </a:prstGeom>
          <a:solidFill>
            <a:schemeClr val="accent2">
              <a:lumMod val="75000"/>
            </a:schemeClr>
          </a:solidFill>
          <a:ln w="9525">
            <a:solidFill>
              <a:schemeClr val="tx1">
                <a:lumMod val="95000"/>
                <a:lumOff val="5000"/>
              </a:schemeClr>
            </a:solidFill>
            <a:miter lim="800000"/>
            <a:headEnd/>
            <a:tailEnd/>
          </a:ln>
          <a:effectLst/>
        </p:spPr>
        <p:txBody>
          <a:bodyPr wrap="none">
            <a:spAutoFit/>
          </a:bodyPr>
          <a:lstStyle/>
          <a:p>
            <a:pPr>
              <a:defRPr/>
            </a:pPr>
            <a:r>
              <a:rPr lang="fr-FR" altLang="fr-FR" sz="2000" dirty="0">
                <a:latin typeface="Arial Narrow" panose="020B0606020202030204" pitchFamily="34" charset="0"/>
              </a:rPr>
              <a:t>3</a:t>
            </a:r>
          </a:p>
        </p:txBody>
      </p:sp>
      <p:sp>
        <p:nvSpPr>
          <p:cNvPr id="16" name="Text Box 46"/>
          <p:cNvSpPr txBox="1">
            <a:spLocks noChangeArrowheads="1"/>
          </p:cNvSpPr>
          <p:nvPr/>
        </p:nvSpPr>
        <p:spPr bwMode="auto">
          <a:xfrm>
            <a:off x="5976968" y="2862294"/>
            <a:ext cx="301686" cy="400110"/>
          </a:xfrm>
          <a:prstGeom prst="rect">
            <a:avLst/>
          </a:prstGeom>
          <a:solidFill>
            <a:schemeClr val="accent6">
              <a:lumMod val="60000"/>
              <a:lumOff val="40000"/>
            </a:schemeClr>
          </a:solidFill>
          <a:ln w="9525">
            <a:solidFill>
              <a:schemeClr val="tx1">
                <a:lumMod val="95000"/>
                <a:lumOff val="5000"/>
              </a:schemeClr>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FR" altLang="fr-FR" sz="2000">
                <a:solidFill>
                  <a:schemeClr val="tx1"/>
                </a:solidFill>
              </a:rPr>
              <a:t>4</a:t>
            </a:r>
          </a:p>
        </p:txBody>
      </p:sp>
      <p:sp>
        <p:nvSpPr>
          <p:cNvPr id="17" name="Rectangle 16"/>
          <p:cNvSpPr/>
          <p:nvPr/>
        </p:nvSpPr>
        <p:spPr>
          <a:xfrm>
            <a:off x="5942043" y="4245006"/>
            <a:ext cx="3782982" cy="400110"/>
          </a:xfrm>
          <a:prstGeom prst="rect">
            <a:avLst/>
          </a:prstGeom>
          <a:solidFill>
            <a:schemeClr val="accent6">
              <a:lumMod val="20000"/>
              <a:lumOff val="80000"/>
            </a:schemeClr>
          </a:solidFill>
          <a:ln>
            <a:solidFill>
              <a:schemeClr val="tx1">
                <a:lumMod val="95000"/>
                <a:lumOff val="5000"/>
              </a:schemeClr>
            </a:solidFill>
          </a:ln>
        </p:spPr>
        <p:txBody>
          <a:bodyPr wrap="square">
            <a:spAutoFit/>
          </a:bodyPr>
          <a:lstStyle/>
          <a:p>
            <a:pPr>
              <a:defRPr/>
            </a:pPr>
            <a:r>
              <a:rPr lang="fr-FR" altLang="fr-FR" sz="2000" dirty="0" smtClean="0">
                <a:latin typeface="Arial Narrow" panose="020B0606020202030204" pitchFamily="34" charset="0"/>
              </a:rPr>
              <a:t>Anamnèse  : données zootechniques </a:t>
            </a:r>
            <a:endParaRPr lang="fr-FR" altLang="fr-FR" sz="2000" dirty="0">
              <a:latin typeface="Arial Narrow" panose="020B0606020202030204" pitchFamily="34" charset="0"/>
            </a:endParaRPr>
          </a:p>
        </p:txBody>
      </p:sp>
      <p:cxnSp>
        <p:nvCxnSpPr>
          <p:cNvPr id="19" name="Connecteur droit avec flèche 18"/>
          <p:cNvCxnSpPr>
            <a:cxnSpLocks noChangeShapeType="1"/>
            <a:stCxn id="3" idx="2"/>
          </p:cNvCxnSpPr>
          <p:nvPr/>
        </p:nvCxnSpPr>
        <p:spPr bwMode="auto">
          <a:xfrm flipH="1">
            <a:off x="3155911" y="1759041"/>
            <a:ext cx="1" cy="468253"/>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20" name="Connecteur droit avec flèche 19"/>
          <p:cNvCxnSpPr>
            <a:cxnSpLocks noChangeShapeType="1"/>
          </p:cNvCxnSpPr>
          <p:nvPr/>
        </p:nvCxnSpPr>
        <p:spPr bwMode="auto">
          <a:xfrm>
            <a:off x="3182968" y="2627404"/>
            <a:ext cx="0" cy="46984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21" name="Connecteur droit avec flèche 20"/>
          <p:cNvCxnSpPr>
            <a:cxnSpLocks noChangeShapeType="1"/>
          </p:cNvCxnSpPr>
          <p:nvPr/>
        </p:nvCxnSpPr>
        <p:spPr bwMode="auto">
          <a:xfrm>
            <a:off x="5056219" y="3165506"/>
            <a:ext cx="885825"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23" name="Connecteur droit avec flèche 22"/>
          <p:cNvCxnSpPr/>
          <p:nvPr/>
        </p:nvCxnSpPr>
        <p:spPr bwMode="auto">
          <a:xfrm>
            <a:off x="6302406" y="3840195"/>
            <a:ext cx="0" cy="407987"/>
          </a:xfrm>
          <a:prstGeom prst="straightConnector1">
            <a:avLst/>
          </a:prstGeom>
          <a:solidFill>
            <a:schemeClr val="accent1"/>
          </a:solidFill>
          <a:ln w="28575" cap="flat" cmpd="sng" algn="ctr">
            <a:solidFill>
              <a:schemeClr val="tx1">
                <a:lumMod val="95000"/>
                <a:lumOff val="5000"/>
              </a:schemeClr>
            </a:solidFill>
            <a:prstDash val="solid"/>
            <a:round/>
            <a:headEnd type="none" w="med" len="med"/>
            <a:tailEnd type="triangle" w="med" len="med"/>
          </a:ln>
          <a:effectLst/>
        </p:spPr>
      </p:cxnSp>
      <p:cxnSp>
        <p:nvCxnSpPr>
          <p:cNvPr id="25" name="Connecteur droit 24"/>
          <p:cNvCxnSpPr>
            <a:stCxn id="17" idx="1"/>
          </p:cNvCxnSpPr>
          <p:nvPr/>
        </p:nvCxnSpPr>
        <p:spPr bwMode="auto">
          <a:xfrm flipH="1">
            <a:off x="4724463" y="4445061"/>
            <a:ext cx="1217580" cy="1"/>
          </a:xfrm>
          <a:prstGeom prst="line">
            <a:avLst/>
          </a:prstGeom>
          <a:solidFill>
            <a:schemeClr val="accent1"/>
          </a:solidFill>
          <a:ln w="28575" cap="flat" cmpd="sng" algn="ctr">
            <a:solidFill>
              <a:schemeClr val="tx1">
                <a:lumMod val="95000"/>
                <a:lumOff val="5000"/>
              </a:schemeClr>
            </a:solidFill>
            <a:prstDash val="solid"/>
            <a:round/>
            <a:headEnd type="none" w="sm" len="sm"/>
            <a:tailEnd type="none" w="sm" len="sm"/>
          </a:ln>
          <a:effectLst/>
        </p:spPr>
      </p:cxnSp>
      <p:cxnSp>
        <p:nvCxnSpPr>
          <p:cNvPr id="26" name="Connecteur droit avec flèche 25"/>
          <p:cNvCxnSpPr/>
          <p:nvPr/>
        </p:nvCxnSpPr>
        <p:spPr bwMode="auto">
          <a:xfrm flipV="1">
            <a:off x="4724462" y="3801956"/>
            <a:ext cx="0" cy="643105"/>
          </a:xfrm>
          <a:prstGeom prst="straightConnector1">
            <a:avLst/>
          </a:prstGeom>
          <a:solidFill>
            <a:schemeClr val="accent1"/>
          </a:solidFill>
          <a:ln w="28575" cap="flat" cmpd="sng" algn="ctr">
            <a:solidFill>
              <a:schemeClr val="tx1">
                <a:lumMod val="95000"/>
                <a:lumOff val="5000"/>
              </a:schemeClr>
            </a:solidFill>
            <a:prstDash val="solid"/>
            <a:round/>
            <a:headEnd type="none" w="med" len="med"/>
            <a:tailEnd type="triangle" w="med" len="med"/>
          </a:ln>
          <a:effectLst/>
        </p:spPr>
      </p:cxnSp>
      <p:cxnSp>
        <p:nvCxnSpPr>
          <p:cNvPr id="28" name="Connecteur droit 27"/>
          <p:cNvCxnSpPr>
            <a:cxnSpLocks noChangeShapeType="1"/>
          </p:cNvCxnSpPr>
          <p:nvPr/>
        </p:nvCxnSpPr>
        <p:spPr bwMode="auto">
          <a:xfrm flipH="1" flipV="1">
            <a:off x="4046569" y="5119719"/>
            <a:ext cx="1895475" cy="0"/>
          </a:xfrm>
          <a:prstGeom prst="line">
            <a:avLst/>
          </a:prstGeom>
          <a:noFill/>
          <a:ln w="28575" algn="ctr">
            <a:solidFill>
              <a:schemeClr val="tx1">
                <a:lumMod val="95000"/>
                <a:lumOff val="5000"/>
              </a:schemeClr>
            </a:solidFill>
            <a:round/>
            <a:headEnd type="none" w="sm" len="sm"/>
            <a:tailEnd type="none" w="sm" len="sm"/>
          </a:ln>
          <a:extLst>
            <a:ext uri="{909E8E84-426E-40DD-AFC4-6F175D3DCCD1}">
              <a14:hiddenFill xmlns:a14="http://schemas.microsoft.com/office/drawing/2010/main">
                <a:noFill/>
              </a14:hiddenFill>
            </a:ext>
          </a:extLst>
        </p:spPr>
      </p:cxnSp>
      <p:cxnSp>
        <p:nvCxnSpPr>
          <p:cNvPr id="29" name="Connecteur droit avec flèche 28"/>
          <p:cNvCxnSpPr>
            <a:cxnSpLocks noChangeShapeType="1"/>
          </p:cNvCxnSpPr>
          <p:nvPr/>
        </p:nvCxnSpPr>
        <p:spPr bwMode="auto">
          <a:xfrm>
            <a:off x="5056219" y="3508406"/>
            <a:ext cx="885825"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33" name="Connecteur droit avec flèche 32"/>
          <p:cNvCxnSpPr>
            <a:cxnSpLocks noChangeShapeType="1"/>
          </p:cNvCxnSpPr>
          <p:nvPr/>
        </p:nvCxnSpPr>
        <p:spPr bwMode="auto">
          <a:xfrm flipV="1">
            <a:off x="4046568" y="3801956"/>
            <a:ext cx="0" cy="1336813"/>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35" name="Connecteur droit avec flèche 34"/>
          <p:cNvCxnSpPr>
            <a:cxnSpLocks noChangeShapeType="1"/>
          </p:cNvCxnSpPr>
          <p:nvPr/>
        </p:nvCxnSpPr>
        <p:spPr bwMode="auto">
          <a:xfrm>
            <a:off x="5054632" y="3660806"/>
            <a:ext cx="885825"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grpSp>
        <p:nvGrpSpPr>
          <p:cNvPr id="60" name="Groupe 59"/>
          <p:cNvGrpSpPr/>
          <p:nvPr/>
        </p:nvGrpSpPr>
        <p:grpSpPr>
          <a:xfrm>
            <a:off x="3470306" y="3801956"/>
            <a:ext cx="2432050" cy="1973400"/>
            <a:chOff x="3470306" y="3801956"/>
            <a:chExt cx="2432050" cy="1973400"/>
          </a:xfrm>
        </p:grpSpPr>
        <p:cxnSp>
          <p:nvCxnSpPr>
            <p:cNvPr id="38" name="Connecteur droit 37"/>
            <p:cNvCxnSpPr>
              <a:cxnSpLocks noChangeShapeType="1"/>
            </p:cNvCxnSpPr>
            <p:nvPr/>
          </p:nvCxnSpPr>
          <p:spPr bwMode="auto">
            <a:xfrm flipH="1" flipV="1">
              <a:off x="3470306" y="5770594"/>
              <a:ext cx="2432050" cy="4762"/>
            </a:xfrm>
            <a:prstGeom prst="line">
              <a:avLst/>
            </a:prstGeom>
            <a:noFill/>
            <a:ln w="28575" algn="ctr">
              <a:solidFill>
                <a:schemeClr val="tx1">
                  <a:lumMod val="95000"/>
                  <a:lumOff val="5000"/>
                </a:schemeClr>
              </a:solidFill>
              <a:round/>
              <a:headEnd type="none" w="sm" len="sm"/>
              <a:tailEnd type="none" w="sm" len="sm"/>
            </a:ln>
            <a:extLst>
              <a:ext uri="{909E8E84-426E-40DD-AFC4-6F175D3DCCD1}">
                <a14:hiddenFill xmlns:a14="http://schemas.microsoft.com/office/drawing/2010/main">
                  <a:noFill/>
                </a14:hiddenFill>
              </a:ext>
            </a:extLst>
          </p:spPr>
        </p:cxnSp>
        <p:cxnSp>
          <p:nvCxnSpPr>
            <p:cNvPr id="40" name="Connecteur droit avec flèche 39"/>
            <p:cNvCxnSpPr>
              <a:cxnSpLocks noChangeShapeType="1"/>
              <a:endCxn id="9" idx="2"/>
            </p:cNvCxnSpPr>
            <p:nvPr/>
          </p:nvCxnSpPr>
          <p:spPr bwMode="auto">
            <a:xfrm flipV="1">
              <a:off x="3470306" y="3801956"/>
              <a:ext cx="0" cy="1968641"/>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grpSp>
      <p:cxnSp>
        <p:nvCxnSpPr>
          <p:cNvPr id="43" name="Connecteur droit avec flèche 42"/>
          <p:cNvCxnSpPr>
            <a:cxnSpLocks noChangeShapeType="1"/>
          </p:cNvCxnSpPr>
          <p:nvPr/>
        </p:nvCxnSpPr>
        <p:spPr bwMode="auto">
          <a:xfrm>
            <a:off x="2390806" y="3801956"/>
            <a:ext cx="0" cy="2275025"/>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sp>
        <p:nvSpPr>
          <p:cNvPr id="47" name="Text Box 46"/>
          <p:cNvSpPr txBox="1">
            <a:spLocks noChangeArrowheads="1"/>
          </p:cNvSpPr>
          <p:nvPr/>
        </p:nvSpPr>
        <p:spPr bwMode="auto">
          <a:xfrm>
            <a:off x="1397032" y="6076982"/>
            <a:ext cx="301686" cy="400110"/>
          </a:xfrm>
          <a:prstGeom prst="rect">
            <a:avLst/>
          </a:prstGeom>
          <a:solidFill>
            <a:srgbClr val="FFFF00"/>
          </a:solidFill>
          <a:ln w="9525">
            <a:solidFill>
              <a:schemeClr val="tx1">
                <a:lumMod val="95000"/>
                <a:lumOff val="5000"/>
              </a:schemeClr>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FR" altLang="fr-FR" sz="2000">
                <a:solidFill>
                  <a:schemeClr val="tx1"/>
                </a:solidFill>
              </a:rPr>
              <a:t>5</a:t>
            </a:r>
          </a:p>
        </p:txBody>
      </p:sp>
      <p:grpSp>
        <p:nvGrpSpPr>
          <p:cNvPr id="58" name="Groupe 57"/>
          <p:cNvGrpSpPr/>
          <p:nvPr/>
        </p:nvGrpSpPr>
        <p:grpSpPr>
          <a:xfrm>
            <a:off x="8905876" y="3660806"/>
            <a:ext cx="1215232" cy="1447830"/>
            <a:chOff x="8905876" y="3660806"/>
            <a:chExt cx="1215232" cy="1447830"/>
          </a:xfrm>
        </p:grpSpPr>
        <p:cxnSp>
          <p:nvCxnSpPr>
            <p:cNvPr id="30" name="Connecteur droit avec flèche 29"/>
            <p:cNvCxnSpPr>
              <a:cxnSpLocks noChangeShapeType="1"/>
            </p:cNvCxnSpPr>
            <p:nvPr/>
          </p:nvCxnSpPr>
          <p:spPr bwMode="auto">
            <a:xfrm flipH="1">
              <a:off x="8905876" y="5108636"/>
              <a:ext cx="1215232"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49" name="Connecteur droit 48"/>
            <p:cNvCxnSpPr/>
            <p:nvPr/>
          </p:nvCxnSpPr>
          <p:spPr>
            <a:xfrm>
              <a:off x="9435308" y="3660806"/>
              <a:ext cx="680242"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10121108" y="3660806"/>
              <a:ext cx="0" cy="144783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e 58"/>
          <p:cNvGrpSpPr/>
          <p:nvPr/>
        </p:nvGrpSpPr>
        <p:grpSpPr>
          <a:xfrm>
            <a:off x="9310749" y="3491035"/>
            <a:ext cx="1195326" cy="2281940"/>
            <a:chOff x="9310749" y="3491035"/>
            <a:chExt cx="1195326" cy="2281940"/>
          </a:xfrm>
        </p:grpSpPr>
        <p:cxnSp>
          <p:nvCxnSpPr>
            <p:cNvPr id="36" name="Connecteur droit avec flèche 35"/>
            <p:cNvCxnSpPr>
              <a:cxnSpLocks noChangeShapeType="1"/>
            </p:cNvCxnSpPr>
            <p:nvPr/>
          </p:nvCxnSpPr>
          <p:spPr bwMode="auto">
            <a:xfrm flipH="1" flipV="1">
              <a:off x="9310749" y="5770594"/>
              <a:ext cx="1195326" cy="2381"/>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51" name="Connecteur droit 50"/>
            <p:cNvCxnSpPr/>
            <p:nvPr/>
          </p:nvCxnSpPr>
          <p:spPr>
            <a:xfrm>
              <a:off x="9435308" y="3491035"/>
              <a:ext cx="1070767"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506075" y="3497354"/>
              <a:ext cx="0" cy="227562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783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7"/>
          <p:cNvSpPr>
            <a:spLocks noGrp="1"/>
          </p:cNvSpPr>
          <p:nvPr>
            <p:ph type="sldNum" sz="quarter" idx="10"/>
          </p:nvPr>
        </p:nvSpPr>
        <p:spPr>
          <a:xfrm>
            <a:off x="8124825" y="645160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D52D2D89-FD90-41E5-8FBD-F843A2D2C5A8}" type="slidenum">
              <a:rPr lang="fr-FR" altLang="fr-FR" sz="1400"/>
              <a:pPr>
                <a:spcBef>
                  <a:spcPct val="0"/>
                </a:spcBef>
                <a:buClr>
                  <a:srgbClr val="000066"/>
                </a:buClr>
                <a:buFontTx/>
                <a:buNone/>
              </a:pPr>
              <a:t>30</a:t>
            </a:fld>
            <a:endParaRPr lang="fr-FR" altLang="fr-FR" sz="1400"/>
          </a:p>
        </p:txBody>
      </p:sp>
      <p:sp>
        <p:nvSpPr>
          <p:cNvPr id="59395" name="Rectangle 2"/>
          <p:cNvSpPr>
            <a:spLocks noGrp="1" noChangeArrowheads="1"/>
          </p:cNvSpPr>
          <p:nvPr>
            <p:ph type="title" sz="quarter"/>
          </p:nvPr>
        </p:nvSpPr>
        <p:spPr>
          <a:xfrm>
            <a:off x="463552" y="261629"/>
            <a:ext cx="9182098" cy="622301"/>
          </a:xfrm>
          <a:solidFill>
            <a:schemeClr val="accent6">
              <a:lumMod val="50000"/>
            </a:schemeClr>
          </a:solidFill>
          <a:ln>
            <a:solidFill>
              <a:schemeClr val="bg1"/>
            </a:solidFill>
          </a:ln>
        </p:spPr>
        <p:txBody>
          <a:bodyPr>
            <a:noAutofit/>
          </a:bodyPr>
          <a:lstStyle/>
          <a:p>
            <a:pPr>
              <a:defRPr/>
            </a:pPr>
            <a:r>
              <a:rPr lang="fr-BE" sz="3200" dirty="0" smtClean="0">
                <a:solidFill>
                  <a:schemeClr val="bg1"/>
                </a:solidFill>
                <a:latin typeface="Arial Narrow" panose="020B0606020202030204" pitchFamily="34" charset="0"/>
              </a:rPr>
              <a:t>La gestation, un parcours semé d’embûches : le B.A.BA. </a:t>
            </a:r>
            <a:endParaRPr lang="fr-BE" sz="3200" dirty="0">
              <a:solidFill>
                <a:schemeClr val="bg1"/>
              </a:solidFill>
              <a:latin typeface="Arial Narrow" panose="020B0606020202030204" pitchFamily="34" charset="0"/>
            </a:endParaRPr>
          </a:p>
        </p:txBody>
      </p:sp>
      <p:pic>
        <p:nvPicPr>
          <p:cNvPr id="97283" name="Picture 3" descr="dia2288"/>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033963" y="1363664"/>
            <a:ext cx="800100" cy="936625"/>
          </a:xfrm>
          <a:noFill/>
        </p:spPr>
      </p:pic>
      <p:pic>
        <p:nvPicPr>
          <p:cNvPr id="97284" name="Picture 4" descr="kin op romp + grafiek"/>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362075" y="1363664"/>
            <a:ext cx="1296988" cy="898525"/>
          </a:xfrm>
          <a:noFill/>
        </p:spPr>
      </p:pic>
      <p:sp>
        <p:nvSpPr>
          <p:cNvPr id="97285" name="Rectangle 5"/>
          <p:cNvSpPr>
            <a:spLocks noChangeArrowheads="1"/>
          </p:cNvSpPr>
          <p:nvPr/>
        </p:nvSpPr>
        <p:spPr bwMode="auto">
          <a:xfrm>
            <a:off x="2009775" y="2947988"/>
            <a:ext cx="1219200" cy="2444750"/>
          </a:xfrm>
          <a:prstGeom prst="rect">
            <a:avLst/>
          </a:prstGeom>
          <a:noFill/>
          <a:ln w="28575">
            <a:solidFill>
              <a:schemeClr val="accent6">
                <a:lumMod val="50000"/>
              </a:schemeClr>
            </a:solidFill>
            <a:miter lim="800000"/>
            <a:headEnd/>
            <a:tailEnd/>
          </a:ln>
        </p:spPr>
        <p:txBody>
          <a:bodyPr wrap="none" anchor="ctr"/>
          <a:lstStyle/>
          <a:p>
            <a:pPr algn="ctr" eaLnBrk="1" hangingPunct="1">
              <a:defRPr/>
            </a:pPr>
            <a:endParaRPr lang="fr-BE" sz="2000">
              <a:solidFill>
                <a:schemeClr val="accent2">
                  <a:lumMod val="20000"/>
                  <a:lumOff val="80000"/>
                </a:schemeClr>
              </a:solidFill>
              <a:latin typeface="Arial Narrow" panose="020B0606020202030204" pitchFamily="34" charset="0"/>
            </a:endParaRPr>
          </a:p>
        </p:txBody>
      </p:sp>
      <p:sp>
        <p:nvSpPr>
          <p:cNvPr id="16391" name="Line 6"/>
          <p:cNvSpPr>
            <a:spLocks noChangeShapeType="1"/>
          </p:cNvSpPr>
          <p:nvPr/>
        </p:nvSpPr>
        <p:spPr bwMode="auto">
          <a:xfrm>
            <a:off x="7847013"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2" name="Line 7"/>
          <p:cNvSpPr>
            <a:spLocks noChangeShapeType="1"/>
          </p:cNvSpPr>
          <p:nvPr/>
        </p:nvSpPr>
        <p:spPr bwMode="auto">
          <a:xfrm>
            <a:off x="7591425"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3" name="Line 8"/>
          <p:cNvSpPr>
            <a:spLocks noChangeShapeType="1"/>
          </p:cNvSpPr>
          <p:nvPr/>
        </p:nvSpPr>
        <p:spPr bwMode="auto">
          <a:xfrm>
            <a:off x="7369175"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4" name="Line 9"/>
          <p:cNvSpPr>
            <a:spLocks noChangeShapeType="1"/>
          </p:cNvSpPr>
          <p:nvPr/>
        </p:nvSpPr>
        <p:spPr bwMode="auto">
          <a:xfrm>
            <a:off x="6907213"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5" name="Line 10"/>
          <p:cNvSpPr>
            <a:spLocks noChangeShapeType="1"/>
          </p:cNvSpPr>
          <p:nvPr/>
        </p:nvSpPr>
        <p:spPr bwMode="auto">
          <a:xfrm>
            <a:off x="7129463"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6" name="Line 11"/>
          <p:cNvSpPr>
            <a:spLocks noChangeShapeType="1"/>
          </p:cNvSpPr>
          <p:nvPr/>
        </p:nvSpPr>
        <p:spPr bwMode="auto">
          <a:xfrm>
            <a:off x="6205538"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7" name="Line 12"/>
          <p:cNvSpPr>
            <a:spLocks noChangeShapeType="1"/>
          </p:cNvSpPr>
          <p:nvPr/>
        </p:nvSpPr>
        <p:spPr bwMode="auto">
          <a:xfrm>
            <a:off x="6438900"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8" name="Line 13"/>
          <p:cNvSpPr>
            <a:spLocks noChangeShapeType="1"/>
          </p:cNvSpPr>
          <p:nvPr/>
        </p:nvSpPr>
        <p:spPr bwMode="auto">
          <a:xfrm>
            <a:off x="6678613"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399" name="Line 14"/>
          <p:cNvSpPr>
            <a:spLocks noChangeShapeType="1"/>
          </p:cNvSpPr>
          <p:nvPr/>
        </p:nvSpPr>
        <p:spPr bwMode="auto">
          <a:xfrm>
            <a:off x="5503863"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0" name="Line 15"/>
          <p:cNvSpPr>
            <a:spLocks noChangeShapeType="1"/>
          </p:cNvSpPr>
          <p:nvPr/>
        </p:nvSpPr>
        <p:spPr bwMode="auto">
          <a:xfrm>
            <a:off x="5732463"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1" name="Line 16"/>
          <p:cNvSpPr>
            <a:spLocks noChangeShapeType="1"/>
          </p:cNvSpPr>
          <p:nvPr/>
        </p:nvSpPr>
        <p:spPr bwMode="auto">
          <a:xfrm>
            <a:off x="5972175"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2" name="Line 17"/>
          <p:cNvSpPr>
            <a:spLocks noChangeShapeType="1"/>
          </p:cNvSpPr>
          <p:nvPr/>
        </p:nvSpPr>
        <p:spPr bwMode="auto">
          <a:xfrm>
            <a:off x="5265738"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3" name="Line 18"/>
          <p:cNvSpPr>
            <a:spLocks noChangeShapeType="1"/>
          </p:cNvSpPr>
          <p:nvPr/>
        </p:nvSpPr>
        <p:spPr bwMode="auto">
          <a:xfrm>
            <a:off x="4797425"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4" name="Line 19"/>
          <p:cNvSpPr>
            <a:spLocks noChangeShapeType="1"/>
          </p:cNvSpPr>
          <p:nvPr/>
        </p:nvSpPr>
        <p:spPr bwMode="auto">
          <a:xfrm>
            <a:off x="5026025"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5" name="Line 20"/>
          <p:cNvSpPr>
            <a:spLocks noChangeShapeType="1"/>
          </p:cNvSpPr>
          <p:nvPr/>
        </p:nvSpPr>
        <p:spPr bwMode="auto">
          <a:xfrm>
            <a:off x="4335463"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6" name="Line 21"/>
          <p:cNvSpPr>
            <a:spLocks noChangeShapeType="1"/>
          </p:cNvSpPr>
          <p:nvPr/>
        </p:nvSpPr>
        <p:spPr bwMode="auto">
          <a:xfrm>
            <a:off x="4564063"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7" name="Line 22"/>
          <p:cNvSpPr>
            <a:spLocks noChangeShapeType="1"/>
          </p:cNvSpPr>
          <p:nvPr/>
        </p:nvSpPr>
        <p:spPr bwMode="auto">
          <a:xfrm>
            <a:off x="3149600"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8" name="Line 23"/>
          <p:cNvSpPr>
            <a:spLocks noChangeShapeType="1"/>
          </p:cNvSpPr>
          <p:nvPr/>
        </p:nvSpPr>
        <p:spPr bwMode="auto">
          <a:xfrm>
            <a:off x="3857625"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09" name="Line 24"/>
          <p:cNvSpPr>
            <a:spLocks noChangeShapeType="1"/>
          </p:cNvSpPr>
          <p:nvPr/>
        </p:nvSpPr>
        <p:spPr bwMode="auto">
          <a:xfrm>
            <a:off x="4108450"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0" name="Line 25"/>
          <p:cNvSpPr>
            <a:spLocks noChangeShapeType="1"/>
          </p:cNvSpPr>
          <p:nvPr/>
        </p:nvSpPr>
        <p:spPr bwMode="auto">
          <a:xfrm>
            <a:off x="3629025"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1" name="Line 26"/>
          <p:cNvSpPr>
            <a:spLocks noChangeShapeType="1"/>
          </p:cNvSpPr>
          <p:nvPr/>
        </p:nvSpPr>
        <p:spPr bwMode="auto">
          <a:xfrm>
            <a:off x="3384550"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2" name="Line 27"/>
          <p:cNvSpPr>
            <a:spLocks noChangeShapeType="1"/>
          </p:cNvSpPr>
          <p:nvPr/>
        </p:nvSpPr>
        <p:spPr bwMode="auto">
          <a:xfrm>
            <a:off x="2922588" y="542607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3" name="Line 28"/>
          <p:cNvSpPr>
            <a:spLocks noChangeShapeType="1"/>
          </p:cNvSpPr>
          <p:nvPr/>
        </p:nvSpPr>
        <p:spPr bwMode="auto">
          <a:xfrm flipV="1">
            <a:off x="7842250" y="5346701"/>
            <a:ext cx="0" cy="746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4" name="Line 29"/>
          <p:cNvSpPr>
            <a:spLocks noChangeShapeType="1"/>
          </p:cNvSpPr>
          <p:nvPr/>
        </p:nvSpPr>
        <p:spPr bwMode="auto">
          <a:xfrm>
            <a:off x="1974850" y="5395913"/>
            <a:ext cx="8027988" cy="0"/>
          </a:xfrm>
          <a:prstGeom prst="line">
            <a:avLst/>
          </a:prstGeom>
          <a:noFill/>
          <a:ln w="25400">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5" name="Line 30"/>
          <p:cNvSpPr>
            <a:spLocks noChangeShapeType="1"/>
          </p:cNvSpPr>
          <p:nvPr/>
        </p:nvSpPr>
        <p:spPr bwMode="auto">
          <a:xfrm>
            <a:off x="8526463"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6" name="Line 31"/>
          <p:cNvSpPr>
            <a:spLocks noChangeShapeType="1"/>
          </p:cNvSpPr>
          <p:nvPr/>
        </p:nvSpPr>
        <p:spPr bwMode="auto">
          <a:xfrm>
            <a:off x="8285163"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6417" name="Line 32"/>
          <p:cNvSpPr>
            <a:spLocks noChangeShapeType="1"/>
          </p:cNvSpPr>
          <p:nvPr/>
        </p:nvSpPr>
        <p:spPr bwMode="auto">
          <a:xfrm>
            <a:off x="8058150" y="543401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97313" name="AutoShape 33"/>
          <p:cNvSpPr>
            <a:spLocks noChangeArrowheads="1"/>
          </p:cNvSpPr>
          <p:nvPr/>
        </p:nvSpPr>
        <p:spPr bwMode="auto">
          <a:xfrm rot="-5400000">
            <a:off x="4068764" y="3481389"/>
            <a:ext cx="2435225" cy="1368425"/>
          </a:xfrm>
          <a:prstGeom prst="rtTriangle">
            <a:avLst/>
          </a:prstGeom>
          <a:solidFill>
            <a:srgbClr val="FFFF99"/>
          </a:solidFill>
          <a:ln w="9525">
            <a:solidFill>
              <a:srgbClr val="000000"/>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7314" name="Rectangle 34"/>
          <p:cNvSpPr>
            <a:spLocks noChangeArrowheads="1"/>
          </p:cNvSpPr>
          <p:nvPr/>
        </p:nvSpPr>
        <p:spPr bwMode="auto">
          <a:xfrm>
            <a:off x="5970588" y="2947988"/>
            <a:ext cx="2735262" cy="2443162"/>
          </a:xfrm>
          <a:prstGeom prst="rect">
            <a:avLst/>
          </a:prstGeom>
          <a:solidFill>
            <a:srgbClr val="FFFF00"/>
          </a:solidFill>
          <a:ln w="9525">
            <a:solidFill>
              <a:srgbClr val="000000"/>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7315" name="AutoShape 35"/>
          <p:cNvSpPr>
            <a:spLocks noChangeArrowheads="1"/>
          </p:cNvSpPr>
          <p:nvPr/>
        </p:nvSpPr>
        <p:spPr bwMode="auto">
          <a:xfrm>
            <a:off x="2225676" y="3021014"/>
            <a:ext cx="142875" cy="2376487"/>
          </a:xfrm>
          <a:prstGeom prst="triangle">
            <a:avLst>
              <a:gd name="adj" fmla="val 49995"/>
            </a:avLst>
          </a:prstGeom>
          <a:solidFill>
            <a:srgbClr val="00FFFF"/>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rgbClr val="000000"/>
              </a:solidFill>
            </a:endParaRPr>
          </a:p>
        </p:txBody>
      </p:sp>
      <p:sp>
        <p:nvSpPr>
          <p:cNvPr id="97316" name="AutoShape 36"/>
          <p:cNvSpPr>
            <a:spLocks noChangeArrowheads="1"/>
          </p:cNvSpPr>
          <p:nvPr/>
        </p:nvSpPr>
        <p:spPr bwMode="auto">
          <a:xfrm>
            <a:off x="2009775" y="3021014"/>
            <a:ext cx="215900" cy="2376487"/>
          </a:xfrm>
          <a:prstGeom prst="triangle">
            <a:avLst>
              <a:gd name="adj" fmla="val 49995"/>
            </a:avLst>
          </a:prstGeom>
          <a:solidFill>
            <a:schemeClr val="accent2"/>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rgbClr val="000000"/>
              </a:solidFill>
            </a:endParaRPr>
          </a:p>
        </p:txBody>
      </p:sp>
      <p:sp>
        <p:nvSpPr>
          <p:cNvPr id="97317" name="Line 37"/>
          <p:cNvSpPr>
            <a:spLocks noChangeShapeType="1"/>
          </p:cNvSpPr>
          <p:nvPr/>
        </p:nvSpPr>
        <p:spPr bwMode="auto">
          <a:xfrm>
            <a:off x="2009776" y="2803525"/>
            <a:ext cx="1223963" cy="0"/>
          </a:xfrm>
          <a:prstGeom prst="line">
            <a:avLst/>
          </a:prstGeom>
          <a:noFill/>
          <a:ln w="28575">
            <a:solidFill>
              <a:schemeClr val="accent6">
                <a:lumMod val="50000"/>
              </a:schemeClr>
            </a:solidFill>
            <a:round/>
            <a:headEnd type="triangle" w="med" len="med"/>
            <a:tailEnd type="triangle" w="med" len="med"/>
          </a:ln>
        </p:spPr>
        <p:txBody>
          <a:bodyPr/>
          <a:lstStyle/>
          <a:p>
            <a:pPr>
              <a:defRPr/>
            </a:pPr>
            <a:endParaRPr lang="en-US">
              <a:solidFill>
                <a:schemeClr val="accent2">
                  <a:lumMod val="20000"/>
                  <a:lumOff val="80000"/>
                </a:schemeClr>
              </a:solidFill>
              <a:latin typeface="Arial Narrow" panose="020B0606020202030204" pitchFamily="34" charset="0"/>
            </a:endParaRPr>
          </a:p>
        </p:txBody>
      </p:sp>
      <p:sp>
        <p:nvSpPr>
          <p:cNvPr id="97318" name="Text Box 38"/>
          <p:cNvSpPr txBox="1">
            <a:spLocks noChangeArrowheads="1"/>
          </p:cNvSpPr>
          <p:nvPr/>
        </p:nvSpPr>
        <p:spPr bwMode="auto">
          <a:xfrm>
            <a:off x="2081213" y="2347913"/>
            <a:ext cx="1270000" cy="366712"/>
          </a:xfrm>
          <a:prstGeom prst="rect">
            <a:avLst/>
          </a:prstGeom>
          <a:noFill/>
          <a:ln w="9525">
            <a:solidFill>
              <a:schemeClr val="accent6">
                <a:lumMod val="50000"/>
              </a:schemeClr>
            </a:solidFill>
            <a:miter lim="800000"/>
            <a:headEnd/>
            <a:tailEnd/>
          </a:ln>
        </p:spPr>
        <p:txBody>
          <a:bodyPr wrap="none">
            <a:spAutoFit/>
          </a:bodyPr>
          <a:lstStyle/>
          <a:p>
            <a:pPr eaLnBrk="1" hangingPunct="1">
              <a:defRPr/>
            </a:pPr>
            <a:r>
              <a:rPr lang="fr-BE" b="1">
                <a:solidFill>
                  <a:schemeClr val="accent6">
                    <a:lumMod val="50000"/>
                  </a:schemeClr>
                </a:solidFill>
                <a:latin typeface="Arial Narrow" panose="020B0606020202030204" pitchFamily="34" charset="0"/>
              </a:rPr>
              <a:t>Oestrus 15h</a:t>
            </a:r>
          </a:p>
        </p:txBody>
      </p:sp>
      <p:sp>
        <p:nvSpPr>
          <p:cNvPr id="97319" name="Line 39"/>
          <p:cNvSpPr>
            <a:spLocks noChangeShapeType="1"/>
          </p:cNvSpPr>
          <p:nvPr/>
        </p:nvSpPr>
        <p:spPr bwMode="auto">
          <a:xfrm flipV="1">
            <a:off x="4530725" y="1939926"/>
            <a:ext cx="0" cy="10080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20" name="Text Box 40"/>
          <p:cNvSpPr txBox="1">
            <a:spLocks noChangeArrowheads="1"/>
          </p:cNvSpPr>
          <p:nvPr/>
        </p:nvSpPr>
        <p:spPr bwMode="auto">
          <a:xfrm>
            <a:off x="4005264" y="1598613"/>
            <a:ext cx="1049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800" b="1" dirty="0">
                <a:solidFill>
                  <a:schemeClr val="accent2">
                    <a:lumMod val="50000"/>
                  </a:schemeClr>
                </a:solidFill>
              </a:rPr>
              <a:t>Ovulation</a:t>
            </a:r>
          </a:p>
        </p:txBody>
      </p:sp>
      <p:sp>
        <p:nvSpPr>
          <p:cNvPr id="97321" name="Rectangle 41"/>
          <p:cNvSpPr>
            <a:spLocks noChangeArrowheads="1"/>
          </p:cNvSpPr>
          <p:nvPr/>
        </p:nvSpPr>
        <p:spPr bwMode="auto">
          <a:xfrm>
            <a:off x="2657476" y="3019425"/>
            <a:ext cx="504825" cy="2376488"/>
          </a:xfrm>
          <a:prstGeom prst="rect">
            <a:avLst/>
          </a:prstGeom>
          <a:solidFill>
            <a:srgbClr val="FF0000"/>
          </a:solidFill>
          <a:ln w="9525">
            <a:solidFill>
              <a:srgbClr val="000000"/>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7322" name="Rectangle 42"/>
          <p:cNvSpPr>
            <a:spLocks noChangeArrowheads="1"/>
          </p:cNvSpPr>
          <p:nvPr/>
        </p:nvSpPr>
        <p:spPr bwMode="auto">
          <a:xfrm>
            <a:off x="3306763" y="2947988"/>
            <a:ext cx="1219200" cy="2444750"/>
          </a:xfrm>
          <a:prstGeom prst="rect">
            <a:avLst/>
          </a:prstGeom>
          <a:noFill/>
          <a:ln w="28575">
            <a:solidFill>
              <a:schemeClr val="accent6">
                <a:lumMod val="50000"/>
              </a:schemeClr>
            </a:solidFill>
            <a:miter lim="800000"/>
            <a:headEnd/>
            <a:tailEnd/>
          </a:ln>
        </p:spPr>
        <p:txBody>
          <a:bodyPr wrap="none" anchor="ctr"/>
          <a:lstStyle/>
          <a:p>
            <a:pPr algn="ctr" eaLnBrk="1" hangingPunct="1">
              <a:defRPr/>
            </a:pPr>
            <a:endParaRPr lang="fr-BE" sz="2000">
              <a:solidFill>
                <a:schemeClr val="accent2">
                  <a:lumMod val="20000"/>
                  <a:lumOff val="80000"/>
                </a:schemeClr>
              </a:solidFill>
              <a:latin typeface="Arial Narrow" panose="020B0606020202030204" pitchFamily="34" charset="0"/>
            </a:endParaRPr>
          </a:p>
        </p:txBody>
      </p:sp>
      <p:sp>
        <p:nvSpPr>
          <p:cNvPr id="97323" name="Line 43"/>
          <p:cNvSpPr>
            <a:spLocks noChangeShapeType="1"/>
          </p:cNvSpPr>
          <p:nvPr/>
        </p:nvSpPr>
        <p:spPr bwMode="auto">
          <a:xfrm>
            <a:off x="3306763" y="2803525"/>
            <a:ext cx="1223962" cy="0"/>
          </a:xfrm>
          <a:prstGeom prst="line">
            <a:avLst/>
          </a:prstGeom>
          <a:noFill/>
          <a:ln w="28575">
            <a:solidFill>
              <a:schemeClr val="accent6">
                <a:lumMod val="50000"/>
              </a:schemeClr>
            </a:solidFill>
            <a:round/>
            <a:headEnd type="triangle" w="med" len="med"/>
            <a:tailEnd type="triangle" w="med" len="med"/>
          </a:ln>
        </p:spPr>
        <p:txBody>
          <a:bodyPr/>
          <a:lstStyle/>
          <a:p>
            <a:pPr>
              <a:defRPr/>
            </a:pPr>
            <a:endParaRPr lang="en-US">
              <a:solidFill>
                <a:schemeClr val="accent2">
                  <a:lumMod val="20000"/>
                  <a:lumOff val="80000"/>
                </a:schemeClr>
              </a:solidFill>
              <a:latin typeface="Arial Narrow" panose="020B0606020202030204" pitchFamily="34" charset="0"/>
            </a:endParaRPr>
          </a:p>
        </p:txBody>
      </p:sp>
      <p:sp>
        <p:nvSpPr>
          <p:cNvPr id="97324" name="Rectangle 44"/>
          <p:cNvSpPr>
            <a:spLocks noChangeArrowheads="1"/>
          </p:cNvSpPr>
          <p:nvPr/>
        </p:nvSpPr>
        <p:spPr bwMode="auto">
          <a:xfrm>
            <a:off x="3665538" y="2324101"/>
            <a:ext cx="508000" cy="366713"/>
          </a:xfrm>
          <a:prstGeom prst="rect">
            <a:avLst/>
          </a:prstGeom>
          <a:noFill/>
          <a:ln w="9525">
            <a:solidFill>
              <a:schemeClr val="accent6">
                <a:lumMod val="50000"/>
              </a:schemeClr>
            </a:solidFill>
            <a:miter lim="800000"/>
            <a:headEnd/>
            <a:tailEnd/>
          </a:ln>
        </p:spPr>
        <p:txBody>
          <a:bodyPr wrap="none">
            <a:spAutoFit/>
          </a:bodyPr>
          <a:lstStyle/>
          <a:p>
            <a:pPr eaLnBrk="1" hangingPunct="1">
              <a:defRPr/>
            </a:pPr>
            <a:r>
              <a:rPr lang="fr-BE" b="1" dirty="0">
                <a:solidFill>
                  <a:schemeClr val="accent6">
                    <a:lumMod val="50000"/>
                  </a:schemeClr>
                </a:solidFill>
                <a:latin typeface="Arial Narrow" panose="020B0606020202030204" pitchFamily="34" charset="0"/>
              </a:rPr>
              <a:t>15h</a:t>
            </a:r>
          </a:p>
        </p:txBody>
      </p:sp>
      <p:sp>
        <p:nvSpPr>
          <p:cNvPr id="97325" name="Text Box 45"/>
          <p:cNvSpPr txBox="1">
            <a:spLocks noChangeArrowheads="1"/>
          </p:cNvSpPr>
          <p:nvPr/>
        </p:nvSpPr>
        <p:spPr bwMode="auto">
          <a:xfrm>
            <a:off x="7173914" y="5535613"/>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dirty="0">
                <a:solidFill>
                  <a:schemeClr val="accent2">
                    <a:lumMod val="50000"/>
                  </a:schemeClr>
                </a:solidFill>
              </a:rPr>
              <a:t>J 11-13</a:t>
            </a:r>
          </a:p>
        </p:txBody>
      </p:sp>
      <p:sp>
        <p:nvSpPr>
          <p:cNvPr id="97326" name="AutoShape 46"/>
          <p:cNvSpPr>
            <a:spLocks noChangeArrowheads="1"/>
          </p:cNvSpPr>
          <p:nvPr/>
        </p:nvSpPr>
        <p:spPr bwMode="auto">
          <a:xfrm>
            <a:off x="7697789" y="1868489"/>
            <a:ext cx="142875" cy="2376487"/>
          </a:xfrm>
          <a:prstGeom prst="triangle">
            <a:avLst>
              <a:gd name="adj" fmla="val 49995"/>
            </a:avLst>
          </a:prstGeom>
          <a:solidFill>
            <a:srgbClr val="FF00FF"/>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rgbClr val="000000"/>
              </a:solidFill>
            </a:endParaRPr>
          </a:p>
        </p:txBody>
      </p:sp>
      <p:sp>
        <p:nvSpPr>
          <p:cNvPr id="97327" name="Text Box 47"/>
          <p:cNvSpPr txBox="1">
            <a:spLocks noChangeArrowheads="1"/>
          </p:cNvSpPr>
          <p:nvPr/>
        </p:nvSpPr>
        <p:spPr bwMode="auto">
          <a:xfrm>
            <a:off x="7123114" y="1363664"/>
            <a:ext cx="1628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rgbClr val="FF00FF"/>
                </a:solidFill>
              </a:rPr>
              <a:t>trophoblastine</a:t>
            </a:r>
          </a:p>
        </p:txBody>
      </p:sp>
      <p:sp>
        <p:nvSpPr>
          <p:cNvPr id="97328" name="AutoShape 48"/>
          <p:cNvSpPr>
            <a:spLocks noChangeArrowheads="1"/>
          </p:cNvSpPr>
          <p:nvPr/>
        </p:nvSpPr>
        <p:spPr bwMode="auto">
          <a:xfrm>
            <a:off x="8489951" y="4819651"/>
            <a:ext cx="144463" cy="576263"/>
          </a:xfrm>
          <a:prstGeom prst="triangle">
            <a:avLst>
              <a:gd name="adj" fmla="val 49995"/>
            </a:avLst>
          </a:prstGeom>
          <a:solidFill>
            <a:srgbClr val="FE9B03"/>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rgbClr val="000000"/>
              </a:solidFill>
            </a:endParaRPr>
          </a:p>
        </p:txBody>
      </p:sp>
      <p:sp>
        <p:nvSpPr>
          <p:cNvPr id="97329" name="Line 49"/>
          <p:cNvSpPr>
            <a:spLocks noChangeShapeType="1"/>
          </p:cNvSpPr>
          <p:nvPr/>
        </p:nvSpPr>
        <p:spPr bwMode="auto">
          <a:xfrm>
            <a:off x="8562975" y="1795463"/>
            <a:ext cx="0" cy="295275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30" name="Oval 50"/>
          <p:cNvSpPr>
            <a:spLocks noChangeArrowheads="1"/>
          </p:cNvSpPr>
          <p:nvPr/>
        </p:nvSpPr>
        <p:spPr bwMode="auto">
          <a:xfrm>
            <a:off x="6834189" y="3092450"/>
            <a:ext cx="504825" cy="503238"/>
          </a:xfrm>
          <a:prstGeom prst="ellipse">
            <a:avLst/>
          </a:prstGeom>
          <a:solidFill>
            <a:srgbClr val="FFFF99"/>
          </a:solidFill>
          <a:ln w="9525">
            <a:solidFill>
              <a:srgbClr val="000000"/>
            </a:solidFill>
            <a:round/>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7331" name="AutoShape 51"/>
          <p:cNvSpPr>
            <a:spLocks noChangeArrowheads="1"/>
          </p:cNvSpPr>
          <p:nvPr/>
        </p:nvSpPr>
        <p:spPr bwMode="auto">
          <a:xfrm>
            <a:off x="6978651" y="4819651"/>
            <a:ext cx="144463" cy="576263"/>
          </a:xfrm>
          <a:prstGeom prst="triangle">
            <a:avLst>
              <a:gd name="adj" fmla="val 49995"/>
            </a:avLst>
          </a:prstGeom>
          <a:solidFill>
            <a:srgbClr val="000000"/>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rgbClr val="000000"/>
              </a:solidFill>
            </a:endParaRPr>
          </a:p>
        </p:txBody>
      </p:sp>
      <p:sp>
        <p:nvSpPr>
          <p:cNvPr id="97332" name="Line 52"/>
          <p:cNvSpPr>
            <a:spLocks noChangeShapeType="1"/>
          </p:cNvSpPr>
          <p:nvPr/>
        </p:nvSpPr>
        <p:spPr bwMode="auto">
          <a:xfrm>
            <a:off x="7050088" y="3668713"/>
            <a:ext cx="0" cy="10795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33" name="Line 53"/>
          <p:cNvSpPr>
            <a:spLocks noChangeShapeType="1"/>
          </p:cNvSpPr>
          <p:nvPr/>
        </p:nvSpPr>
        <p:spPr bwMode="auto">
          <a:xfrm>
            <a:off x="2081213" y="5395913"/>
            <a:ext cx="0" cy="36036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34" name="Line 54"/>
          <p:cNvSpPr>
            <a:spLocks noChangeShapeType="1"/>
          </p:cNvSpPr>
          <p:nvPr/>
        </p:nvSpPr>
        <p:spPr bwMode="auto">
          <a:xfrm>
            <a:off x="2297113" y="5395913"/>
            <a:ext cx="0" cy="36036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35" name="Text Box 55"/>
          <p:cNvSpPr txBox="1">
            <a:spLocks noChangeArrowheads="1"/>
          </p:cNvSpPr>
          <p:nvPr/>
        </p:nvSpPr>
        <p:spPr bwMode="auto">
          <a:xfrm>
            <a:off x="1362075" y="5756276"/>
            <a:ext cx="774700" cy="396875"/>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2000" b="1" dirty="0">
                <a:solidFill>
                  <a:schemeClr val="accent2"/>
                </a:solidFill>
                <a:latin typeface="Arial Narrow" panose="020B0606020202030204" pitchFamily="34" charset="0"/>
              </a:rPr>
              <a:t>GnRH</a:t>
            </a:r>
          </a:p>
        </p:txBody>
      </p:sp>
      <p:sp>
        <p:nvSpPr>
          <p:cNvPr id="97336" name="Rectangle 56"/>
          <p:cNvSpPr>
            <a:spLocks noChangeArrowheads="1"/>
          </p:cNvSpPr>
          <p:nvPr/>
        </p:nvSpPr>
        <p:spPr bwMode="auto">
          <a:xfrm>
            <a:off x="2181225" y="5775326"/>
            <a:ext cx="476250" cy="396875"/>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rgbClr val="00CCFF"/>
                </a:solidFill>
              </a:rPr>
              <a:t>LH</a:t>
            </a:r>
          </a:p>
        </p:txBody>
      </p:sp>
      <p:sp>
        <p:nvSpPr>
          <p:cNvPr id="97337" name="Line 57"/>
          <p:cNvSpPr>
            <a:spLocks noChangeShapeType="1"/>
          </p:cNvSpPr>
          <p:nvPr/>
        </p:nvSpPr>
        <p:spPr bwMode="auto">
          <a:xfrm>
            <a:off x="3017838" y="5395914"/>
            <a:ext cx="0" cy="4333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38" name="Text Box 58"/>
          <p:cNvSpPr txBox="1">
            <a:spLocks noChangeArrowheads="1"/>
          </p:cNvSpPr>
          <p:nvPr/>
        </p:nvSpPr>
        <p:spPr bwMode="auto">
          <a:xfrm>
            <a:off x="2854325" y="5822950"/>
            <a:ext cx="1258888"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rgbClr val="FF0000"/>
                </a:solidFill>
              </a:rPr>
              <a:t>Moment IA</a:t>
            </a:r>
          </a:p>
        </p:txBody>
      </p:sp>
      <p:sp>
        <p:nvSpPr>
          <p:cNvPr id="97339" name="Text Box 59"/>
          <p:cNvSpPr txBox="1">
            <a:spLocks noChangeArrowheads="1"/>
          </p:cNvSpPr>
          <p:nvPr/>
        </p:nvSpPr>
        <p:spPr bwMode="auto">
          <a:xfrm>
            <a:off x="5970588" y="1292226"/>
            <a:ext cx="1073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dirty="0">
                <a:solidFill>
                  <a:srgbClr val="002060"/>
                </a:solidFill>
              </a:rPr>
              <a:t>Ovocyte </a:t>
            </a:r>
          </a:p>
          <a:p>
            <a:pPr eaLnBrk="1" hangingPunct="1">
              <a:spcBef>
                <a:spcPct val="0"/>
              </a:spcBef>
              <a:buClrTx/>
              <a:buFontTx/>
              <a:buNone/>
            </a:pPr>
            <a:r>
              <a:rPr lang="fr-BE" altLang="fr-FR" sz="2000" b="1" dirty="0">
                <a:solidFill>
                  <a:srgbClr val="002060"/>
                </a:solidFill>
              </a:rPr>
              <a:t>classe 1</a:t>
            </a:r>
          </a:p>
        </p:txBody>
      </p:sp>
      <p:sp>
        <p:nvSpPr>
          <p:cNvPr id="97340" name="Text Box 60"/>
          <p:cNvSpPr txBox="1">
            <a:spLocks noChangeArrowheads="1"/>
          </p:cNvSpPr>
          <p:nvPr/>
        </p:nvSpPr>
        <p:spPr bwMode="auto">
          <a:xfrm>
            <a:off x="7410451" y="5972176"/>
            <a:ext cx="1154113" cy="708025"/>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2000" b="1" dirty="0">
                <a:solidFill>
                  <a:schemeClr val="accent2">
                    <a:lumMod val="50000"/>
                  </a:schemeClr>
                </a:solidFill>
                <a:latin typeface="Arial Narrow" pitchFamily="34" charset="0"/>
              </a:rPr>
              <a:t>Embryon </a:t>
            </a:r>
          </a:p>
          <a:p>
            <a:pPr eaLnBrk="1" hangingPunct="1">
              <a:defRPr/>
            </a:pPr>
            <a:r>
              <a:rPr lang="fr-BE" sz="2000" b="1" dirty="0">
                <a:solidFill>
                  <a:schemeClr val="accent2">
                    <a:lumMod val="50000"/>
                  </a:schemeClr>
                </a:solidFill>
                <a:latin typeface="Arial Narrow" pitchFamily="34" charset="0"/>
              </a:rPr>
              <a:t>classe 1</a:t>
            </a:r>
          </a:p>
        </p:txBody>
      </p:sp>
      <p:sp>
        <p:nvSpPr>
          <p:cNvPr id="97341" name="Line 61"/>
          <p:cNvSpPr>
            <a:spLocks noChangeShapeType="1"/>
          </p:cNvSpPr>
          <p:nvPr/>
        </p:nvSpPr>
        <p:spPr bwMode="auto">
          <a:xfrm>
            <a:off x="8562975" y="5468939"/>
            <a:ext cx="0" cy="4333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42" name="Line 62"/>
          <p:cNvSpPr>
            <a:spLocks noChangeShapeType="1"/>
          </p:cNvSpPr>
          <p:nvPr/>
        </p:nvSpPr>
        <p:spPr bwMode="auto">
          <a:xfrm>
            <a:off x="6978650" y="5468939"/>
            <a:ext cx="0" cy="4333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97343" name="Text Box 63"/>
          <p:cNvSpPr txBox="1">
            <a:spLocks noChangeArrowheads="1"/>
          </p:cNvSpPr>
          <p:nvPr/>
        </p:nvSpPr>
        <p:spPr bwMode="auto">
          <a:xfrm>
            <a:off x="8489950" y="5972176"/>
            <a:ext cx="844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dirty="0">
                <a:solidFill>
                  <a:schemeClr val="accent5">
                    <a:lumMod val="75000"/>
                  </a:schemeClr>
                </a:solidFill>
              </a:rPr>
              <a:t>PGF2a</a:t>
            </a:r>
          </a:p>
        </p:txBody>
      </p:sp>
      <p:sp>
        <p:nvSpPr>
          <p:cNvPr id="97344" name="Text Box 64"/>
          <p:cNvSpPr txBox="1">
            <a:spLocks noChangeArrowheads="1"/>
          </p:cNvSpPr>
          <p:nvPr/>
        </p:nvSpPr>
        <p:spPr bwMode="auto">
          <a:xfrm>
            <a:off x="6546851" y="6045201"/>
            <a:ext cx="728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rgbClr val="000000"/>
                </a:solidFill>
              </a:rPr>
              <a:t>Oestr</a:t>
            </a:r>
          </a:p>
        </p:txBody>
      </p:sp>
      <p:pic>
        <p:nvPicPr>
          <p:cNvPr id="97345" name="Picture 65"/>
          <p:cNvPicPr>
            <a:picLocks noGrp="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7294563" y="4287838"/>
            <a:ext cx="1009650" cy="1028700"/>
          </a:xfrm>
          <a:noFill/>
          <a:ln w="12700">
            <a:solidFill>
              <a:schemeClr val="tx1"/>
            </a:solidFill>
            <a:miter lim="800000"/>
            <a:headEnd/>
            <a:tailEnd/>
          </a:ln>
        </p:spPr>
      </p:pic>
      <p:sp>
        <p:nvSpPr>
          <p:cNvPr id="97346" name="Rectangle 66"/>
          <p:cNvSpPr>
            <a:spLocks noChangeArrowheads="1"/>
          </p:cNvSpPr>
          <p:nvPr/>
        </p:nvSpPr>
        <p:spPr bwMode="auto">
          <a:xfrm>
            <a:off x="8705851" y="2947989"/>
            <a:ext cx="1223963" cy="2447925"/>
          </a:xfrm>
          <a:prstGeom prst="rect">
            <a:avLst/>
          </a:prstGeom>
          <a:solidFill>
            <a:schemeClr val="accent1"/>
          </a:solidFill>
          <a:ln w="9525">
            <a:solidFill>
              <a:srgbClr val="000000"/>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7347" name="AutoShape 67"/>
          <p:cNvSpPr>
            <a:spLocks noChangeArrowheads="1"/>
          </p:cNvSpPr>
          <p:nvPr/>
        </p:nvSpPr>
        <p:spPr bwMode="auto">
          <a:xfrm>
            <a:off x="8705850" y="2947989"/>
            <a:ext cx="1225550" cy="2447925"/>
          </a:xfrm>
          <a:prstGeom prst="rtTriangle">
            <a:avLst/>
          </a:prstGeom>
          <a:solidFill>
            <a:srgbClr val="FFFF99"/>
          </a:solidFill>
          <a:ln w="9525">
            <a:solidFill>
              <a:srgbClr val="000000"/>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Tree>
    <p:extLst>
      <p:ext uri="{BB962C8B-B14F-4D97-AF65-F5344CB8AC3E}">
        <p14:creationId xmlns:p14="http://schemas.microsoft.com/office/powerpoint/2010/main" val="1690867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73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3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3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3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3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3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3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33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73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73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733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9728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73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3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32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73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73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972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733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7313"/>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7314"/>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732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73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7345"/>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732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3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73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732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734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73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733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73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733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734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7344"/>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97346"/>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7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animBg="1"/>
      <p:bldP spid="97313" grpId="0" animBg="1"/>
      <p:bldP spid="97314" grpId="0" animBg="1"/>
      <p:bldP spid="97315" grpId="0" animBg="1"/>
      <p:bldP spid="97316" grpId="0" animBg="1"/>
      <p:bldP spid="97318" grpId="0" animBg="1"/>
      <p:bldP spid="97319" grpId="0" animBg="1"/>
      <p:bldP spid="97320" grpId="0"/>
      <p:bldP spid="97321" grpId="0" animBg="1"/>
      <p:bldP spid="97322" grpId="0" animBg="1"/>
      <p:bldP spid="97324" grpId="0" animBg="1"/>
      <p:bldP spid="97325" grpId="0"/>
      <p:bldP spid="97326" grpId="0" animBg="1"/>
      <p:bldP spid="97327" grpId="0"/>
      <p:bldP spid="97328" grpId="0" animBg="1"/>
      <p:bldP spid="97329" grpId="0" animBg="1"/>
      <p:bldP spid="97330" grpId="0" animBg="1"/>
      <p:bldP spid="97331" grpId="0" animBg="1"/>
      <p:bldP spid="97332" grpId="0" animBg="1"/>
      <p:bldP spid="97333" grpId="0" animBg="1"/>
      <p:bldP spid="97334" grpId="0" animBg="1"/>
      <p:bldP spid="97335" grpId="0" animBg="1"/>
      <p:bldP spid="97336" grpId="0" animBg="1"/>
      <p:bldP spid="97337" grpId="0" animBg="1"/>
      <p:bldP spid="97338" grpId="0" animBg="1"/>
      <p:bldP spid="97339" grpId="0"/>
      <p:bldP spid="97340" grpId="0" animBg="1"/>
      <p:bldP spid="97341" grpId="0" animBg="1"/>
      <p:bldP spid="97342" grpId="0" animBg="1"/>
      <p:bldP spid="97343" grpId="0"/>
      <p:bldP spid="97344" grpId="0"/>
      <p:bldP spid="97346" grpId="0" animBg="1"/>
      <p:bldP spid="973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42" y="0"/>
            <a:ext cx="10367434" cy="671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Rectangle 2"/>
          <p:cNvSpPr>
            <a:spLocks noGrp="1" noChangeArrowheads="1"/>
          </p:cNvSpPr>
          <p:nvPr>
            <p:ph type="title" sz="quarter"/>
          </p:nvPr>
        </p:nvSpPr>
        <p:spPr>
          <a:xfrm rot="16641175">
            <a:off x="-2190979" y="3064667"/>
            <a:ext cx="6353175" cy="622301"/>
          </a:xfrm>
          <a:solidFill>
            <a:schemeClr val="accent6">
              <a:lumMod val="50000"/>
            </a:schemeClr>
          </a:solidFill>
          <a:ln>
            <a:solidFill>
              <a:schemeClr val="bg1"/>
            </a:solidFill>
          </a:ln>
        </p:spPr>
        <p:txBody>
          <a:bodyPr>
            <a:noAutofit/>
          </a:bodyPr>
          <a:lstStyle/>
          <a:p>
            <a:pPr>
              <a:defRPr/>
            </a:pPr>
            <a:r>
              <a:rPr lang="fr-BE" sz="3000" dirty="0" smtClean="0">
                <a:solidFill>
                  <a:schemeClr val="bg1"/>
                </a:solidFill>
                <a:latin typeface="Arial Narrow" panose="020B0606020202030204" pitchFamily="34" charset="0"/>
              </a:rPr>
              <a:t>La gestation, un parcours semé d’embûches </a:t>
            </a:r>
            <a:endParaRPr lang="fr-BE" sz="3000" dirty="0">
              <a:solidFill>
                <a:schemeClr val="bg1"/>
              </a:solidFill>
              <a:latin typeface="Arial Narrow" panose="020B0606020202030204" pitchFamily="34" charset="0"/>
            </a:endParaRPr>
          </a:p>
        </p:txBody>
      </p:sp>
      <p:sp>
        <p:nvSpPr>
          <p:cNvPr id="6" name="Rectangle 2"/>
          <p:cNvSpPr txBox="1">
            <a:spLocks noChangeArrowheads="1"/>
          </p:cNvSpPr>
          <p:nvPr/>
        </p:nvSpPr>
        <p:spPr>
          <a:xfrm rot="16641175">
            <a:off x="-367180" y="944613"/>
            <a:ext cx="1783661" cy="436059"/>
          </a:xfrm>
          <a:prstGeom prst="rect">
            <a:avLst/>
          </a:prstGeom>
          <a:no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BE" sz="2000" dirty="0" smtClean="0">
                <a:latin typeface="Arial Narrow" panose="020B0606020202030204" pitchFamily="34" charset="0"/>
              </a:rPr>
              <a:t>Walsh et al. 2011</a:t>
            </a:r>
            <a:endParaRPr lang="fr-BE" sz="2000" dirty="0">
              <a:latin typeface="Arial Narrow" panose="020B0606020202030204" pitchFamily="34" charset="0"/>
            </a:endParaRPr>
          </a:p>
        </p:txBody>
      </p:sp>
      <p:sp>
        <p:nvSpPr>
          <p:cNvPr id="3" name="Rectangle 2"/>
          <p:cNvSpPr/>
          <p:nvPr/>
        </p:nvSpPr>
        <p:spPr>
          <a:xfrm>
            <a:off x="3448050" y="971550"/>
            <a:ext cx="2400300" cy="1028700"/>
          </a:xfrm>
          <a:prstGeom prst="rect">
            <a:avLst/>
          </a:prstGeom>
          <a:solidFill>
            <a:srgbClr val="0070C0">
              <a:alpha val="8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3448050" y="2075043"/>
            <a:ext cx="2400300" cy="277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3448050" y="4838700"/>
            <a:ext cx="2400300" cy="209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3448050" y="3217952"/>
            <a:ext cx="2400300" cy="277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3448050" y="5408793"/>
            <a:ext cx="2400300" cy="2109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3448050" y="5913618"/>
            <a:ext cx="2400300" cy="277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3448050" y="2457359"/>
            <a:ext cx="2400300" cy="676366"/>
          </a:xfrm>
          <a:prstGeom prst="rect">
            <a:avLst/>
          </a:prstGeom>
          <a:solidFill>
            <a:srgbClr val="0070C0">
              <a:alpha val="8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3448050" y="3590834"/>
            <a:ext cx="2400300" cy="676366"/>
          </a:xfrm>
          <a:prstGeom prst="rect">
            <a:avLst/>
          </a:prstGeom>
          <a:solidFill>
            <a:srgbClr val="0070C0">
              <a:alpha val="8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3448050" y="5089660"/>
            <a:ext cx="2400300" cy="263390"/>
          </a:xfrm>
          <a:prstGeom prst="rect">
            <a:avLst/>
          </a:prstGeom>
          <a:solidFill>
            <a:srgbClr val="0070C0">
              <a:alpha val="8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3448050" y="5650228"/>
            <a:ext cx="2400300" cy="169863"/>
          </a:xfrm>
          <a:prstGeom prst="rect">
            <a:avLst/>
          </a:prstGeom>
          <a:solidFill>
            <a:srgbClr val="0070C0">
              <a:alpha val="8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3448050" y="6269352"/>
            <a:ext cx="2400300" cy="379097"/>
          </a:xfrm>
          <a:prstGeom prst="rect">
            <a:avLst/>
          </a:prstGeom>
          <a:solidFill>
            <a:srgbClr val="0070C0">
              <a:alpha val="8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3448050" y="4356234"/>
            <a:ext cx="2400300" cy="40626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p:cNvSpPr/>
          <p:nvPr/>
        </p:nvSpPr>
        <p:spPr>
          <a:xfrm>
            <a:off x="5972175" y="581024"/>
            <a:ext cx="5953125" cy="606742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30321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3"/>
                                        </p:tgtEl>
                                        <p:attrNameLst>
                                          <p:attrName>ppt_x</p:attrName>
                                        </p:attrNameLst>
                                      </p:cBhvr>
                                      <p:tavLst>
                                        <p:tav tm="0">
                                          <p:val>
                                            <p:strVal val="ppt_x"/>
                                          </p:val>
                                        </p:tav>
                                        <p:tav tm="100000">
                                          <p:val>
                                            <p:strVal val="ppt_x"/>
                                          </p:val>
                                        </p:tav>
                                      </p:tavLst>
                                    </p:anim>
                                    <p:anim calcmode="lin" valueType="num">
                                      <p:cBhvr additive="base">
                                        <p:cTn id="21" dur="500"/>
                                        <p:tgtEl>
                                          <p:spTgt spid="13"/>
                                        </p:tgtEl>
                                        <p:attrNameLst>
                                          <p:attrName>ppt_y</p:attrName>
                                        </p:attrNameLst>
                                      </p:cBhvr>
                                      <p:tavLst>
                                        <p:tav tm="0">
                                          <p:val>
                                            <p:strVal val="ppt_y"/>
                                          </p:val>
                                        </p:tav>
                                        <p:tav tm="100000">
                                          <p:val>
                                            <p:strVal val="1+ppt_h/2"/>
                                          </p:val>
                                        </p:tav>
                                      </p:tavLst>
                                    </p:anim>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15"/>
                                        </p:tgtEl>
                                        <p:attrNameLst>
                                          <p:attrName>ppt_x</p:attrName>
                                        </p:attrNameLst>
                                      </p:cBhvr>
                                      <p:tavLst>
                                        <p:tav tm="0">
                                          <p:val>
                                            <p:strVal val="ppt_x"/>
                                          </p:val>
                                        </p:tav>
                                        <p:tav tm="100000">
                                          <p:val>
                                            <p:strVal val="ppt_x"/>
                                          </p:val>
                                        </p:tav>
                                      </p:tavLst>
                                    </p:anim>
                                    <p:anim calcmode="lin" valueType="num">
                                      <p:cBhvr additive="base">
                                        <p:cTn id="41" dur="500"/>
                                        <p:tgtEl>
                                          <p:spTgt spid="15"/>
                                        </p:tgtEl>
                                        <p:attrNameLst>
                                          <p:attrName>ppt_y</p:attrName>
                                        </p:attrNameLst>
                                      </p:cBhvr>
                                      <p:tavLst>
                                        <p:tav tm="0">
                                          <p:val>
                                            <p:strVal val="ppt_y"/>
                                          </p:val>
                                        </p:tav>
                                        <p:tav tm="100000">
                                          <p:val>
                                            <p:strVal val="1+ppt_h/2"/>
                                          </p:val>
                                        </p:tav>
                                      </p:tavLst>
                                    </p:anim>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16"/>
                                        </p:tgtEl>
                                        <p:attrNameLst>
                                          <p:attrName>ppt_x</p:attrName>
                                        </p:attrNameLst>
                                      </p:cBhvr>
                                      <p:tavLst>
                                        <p:tav tm="0">
                                          <p:val>
                                            <p:strVal val="ppt_x"/>
                                          </p:val>
                                        </p:tav>
                                        <p:tav tm="100000">
                                          <p:val>
                                            <p:strVal val="ppt_x"/>
                                          </p:val>
                                        </p:tav>
                                      </p:tavLst>
                                    </p:anim>
                                    <p:anim calcmode="lin" valueType="num">
                                      <p:cBhvr additive="base">
                                        <p:cTn id="51" dur="500"/>
                                        <p:tgtEl>
                                          <p:spTgt spid="16"/>
                                        </p:tgtEl>
                                        <p:attrNameLst>
                                          <p:attrName>ppt_y</p:attrName>
                                        </p:attrNameLst>
                                      </p:cBhvr>
                                      <p:tavLst>
                                        <p:tav tm="0">
                                          <p:val>
                                            <p:strVal val="ppt_y"/>
                                          </p:val>
                                        </p:tav>
                                        <p:tav tm="100000">
                                          <p:val>
                                            <p:strVal val="1+ppt_h/2"/>
                                          </p:val>
                                        </p:tav>
                                      </p:tavLst>
                                    </p:anim>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0" nodeType="clickEffect">
                                  <p:stCondLst>
                                    <p:cond delay="0"/>
                                  </p:stCondLst>
                                  <p:childTnLst>
                                    <p:anim calcmode="lin" valueType="num">
                                      <p:cBhvr additive="base">
                                        <p:cTn id="56" dur="500"/>
                                        <p:tgtEl>
                                          <p:spTgt spid="17"/>
                                        </p:tgtEl>
                                        <p:attrNameLst>
                                          <p:attrName>ppt_x</p:attrName>
                                        </p:attrNameLst>
                                      </p:cBhvr>
                                      <p:tavLst>
                                        <p:tav tm="0">
                                          <p:val>
                                            <p:strVal val="ppt_x"/>
                                          </p:val>
                                        </p:tav>
                                        <p:tav tm="100000">
                                          <p:val>
                                            <p:strVal val="ppt_x"/>
                                          </p:val>
                                        </p:tav>
                                      </p:tavLst>
                                    </p:anim>
                                    <p:anim calcmode="lin" valueType="num">
                                      <p:cBhvr additive="base">
                                        <p:cTn id="57" dur="500"/>
                                        <p:tgtEl>
                                          <p:spTgt spid="17"/>
                                        </p:tgtEl>
                                        <p:attrNameLst>
                                          <p:attrName>ppt_y</p:attrName>
                                        </p:attrNameLst>
                                      </p:cBhvr>
                                      <p:tavLst>
                                        <p:tav tm="0">
                                          <p:val>
                                            <p:strVal val="ppt_y"/>
                                          </p:val>
                                        </p:tav>
                                        <p:tav tm="100000">
                                          <p:val>
                                            <p:strVal val="1+ppt_h/2"/>
                                          </p:val>
                                        </p:tav>
                                      </p:tavLst>
                                    </p:anim>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0076" y="2217675"/>
            <a:ext cx="10515600" cy="1325563"/>
          </a:xfrm>
          <a:solidFill>
            <a:srgbClr val="990000"/>
          </a:solidFill>
        </p:spPr>
        <p:txBody>
          <a:bodyPr/>
          <a:lstStyle/>
          <a:p>
            <a:pPr algn="ctr"/>
            <a:r>
              <a:rPr lang="fr-BE" dirty="0" smtClean="0">
                <a:solidFill>
                  <a:schemeClr val="bg1"/>
                </a:solidFill>
                <a:latin typeface="Arial Narrow" panose="020B0606020202030204" pitchFamily="34" charset="0"/>
              </a:rPr>
              <a:t>Quantifier l’infertilité : la première étape de son diagnostic </a:t>
            </a:r>
            <a:endParaRPr lang="fr-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675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bwMode="auto">
          <a:xfrm>
            <a:off x="1919288" y="6400800"/>
            <a:ext cx="4464050" cy="457200"/>
          </a:xfrm>
          <a:prstGeom prst="rect">
            <a:avLst/>
          </a:prstGeom>
          <a:ln>
            <a:miter lim="800000"/>
            <a:headEnd/>
            <a:tailEnd/>
          </a:ln>
        </p:spPr>
        <p:txBody>
          <a:bodyPr vert="horz" wrap="none" lIns="92075" tIns="46038" rIns="92075" bIns="46038" rtlCol="0" anchor="ctr"/>
          <a:lstStyle/>
          <a:p>
            <a:pPr>
              <a:buClr>
                <a:srgbClr val="000066"/>
              </a:buClr>
              <a:defRPr/>
            </a:pPr>
            <a:r>
              <a:rPr lang="fr-FR" sz="1600">
                <a:solidFill>
                  <a:srgbClr val="FFFFFF"/>
                </a:solidFill>
              </a:rPr>
              <a:t>Année 2010-2011 Prof Ch. Hanzen - l’infertilité : un syndrome</a:t>
            </a:r>
          </a:p>
        </p:txBody>
      </p:sp>
      <p:sp>
        <p:nvSpPr>
          <p:cNvPr id="53251" name="Espace réservé du numéro de diapositive 4"/>
          <p:cNvSpPr>
            <a:spLocks noGrp="1"/>
          </p:cNvSpPr>
          <p:nvPr>
            <p:ph type="sldNum" sz="quarter" idx="10"/>
          </p:nvPr>
        </p:nvSpPr>
        <p:spPr>
          <a:xfrm>
            <a:off x="11578442" y="6327776"/>
            <a:ext cx="410688"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1907DC63-9032-44B6-B53D-61C1658E6A07}" type="slidenum">
              <a:rPr lang="fr-FR" altLang="fr-FR" sz="1400">
                <a:solidFill>
                  <a:schemeClr val="tx1"/>
                </a:solidFill>
              </a:rPr>
              <a:pPr>
                <a:spcBef>
                  <a:spcPct val="0"/>
                </a:spcBef>
                <a:buClr>
                  <a:srgbClr val="000066"/>
                </a:buClr>
                <a:buFontTx/>
                <a:buNone/>
              </a:pPr>
              <a:t>33</a:t>
            </a:fld>
            <a:endParaRPr lang="fr-FR" altLang="fr-FR" sz="1400">
              <a:solidFill>
                <a:schemeClr val="tx1"/>
              </a:solidFill>
            </a:endParaRPr>
          </a:p>
        </p:txBody>
      </p:sp>
      <p:sp>
        <p:nvSpPr>
          <p:cNvPr id="7" name="Rectangle 8"/>
          <p:cNvSpPr txBox="1">
            <a:spLocks noChangeArrowheads="1"/>
          </p:cNvSpPr>
          <p:nvPr/>
        </p:nvSpPr>
        <p:spPr bwMode="auto">
          <a:xfrm>
            <a:off x="1979614" y="3498088"/>
            <a:ext cx="3671887" cy="503238"/>
          </a:xfrm>
          <a:prstGeom prst="rect">
            <a:avLst/>
          </a:prstGeom>
          <a:solidFill>
            <a:srgbClr val="0070C0"/>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Index de fertilité (nombre) </a:t>
            </a:r>
          </a:p>
        </p:txBody>
      </p:sp>
      <p:sp>
        <p:nvSpPr>
          <p:cNvPr id="6" name="Rectangle 2"/>
          <p:cNvSpPr txBox="1">
            <a:spLocks noChangeArrowheads="1"/>
          </p:cNvSpPr>
          <p:nvPr/>
        </p:nvSpPr>
        <p:spPr bwMode="auto">
          <a:xfrm>
            <a:off x="2019300" y="174627"/>
            <a:ext cx="8083550" cy="503237"/>
          </a:xfrm>
          <a:prstGeom prst="rect">
            <a:avLst/>
          </a:prstGeom>
          <a:solidFill>
            <a:srgbClr val="C00000"/>
          </a:solidFill>
          <a:ln>
            <a:solidFill>
              <a:schemeClr val="tx1"/>
            </a:solidFill>
            <a:miter lim="800000"/>
            <a:headEnd/>
            <a:tailEnd/>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lgn="ctr">
              <a:defRPr/>
            </a:pPr>
            <a:r>
              <a:rPr lang="fr-FR" altLang="fr-FR" sz="2600" kern="0" dirty="0">
                <a:solidFill>
                  <a:schemeClr val="bg1"/>
                </a:solidFill>
                <a:latin typeface="Arial Narrow" panose="020B0606020202030204" pitchFamily="34" charset="0"/>
              </a:rPr>
              <a:t>Quantifier au moyen de divers paramètres </a:t>
            </a:r>
          </a:p>
        </p:txBody>
      </p:sp>
      <p:sp>
        <p:nvSpPr>
          <p:cNvPr id="8" name="Rectangle 8"/>
          <p:cNvSpPr txBox="1">
            <a:spLocks noChangeArrowheads="1"/>
          </p:cNvSpPr>
          <p:nvPr/>
        </p:nvSpPr>
        <p:spPr bwMode="auto">
          <a:xfrm>
            <a:off x="6856414" y="3498088"/>
            <a:ext cx="2986087" cy="503238"/>
          </a:xfrm>
          <a:prstGeom prst="rect">
            <a:avLst/>
          </a:prstGeom>
          <a:solidFill>
            <a:schemeClr val="accent4">
              <a:lumMod val="75000"/>
            </a:schemeClr>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Taux de gestation (%)</a:t>
            </a:r>
          </a:p>
        </p:txBody>
      </p:sp>
      <p:sp>
        <p:nvSpPr>
          <p:cNvPr id="10" name="Rectangle 8"/>
          <p:cNvSpPr txBox="1">
            <a:spLocks noChangeArrowheads="1"/>
          </p:cNvSpPr>
          <p:nvPr/>
        </p:nvSpPr>
        <p:spPr bwMode="auto">
          <a:xfrm>
            <a:off x="926276" y="871973"/>
            <a:ext cx="10450286" cy="2369991"/>
          </a:xfrm>
          <a:prstGeom prst="rect">
            <a:avLst/>
          </a:prstGeom>
          <a:no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000" kern="0" dirty="0">
                <a:solidFill>
                  <a:schemeClr val="tx1"/>
                </a:solidFill>
                <a:latin typeface="Arial Narrow" panose="020B0606020202030204" pitchFamily="34" charset="0"/>
              </a:rPr>
              <a:t>Remarques </a:t>
            </a:r>
          </a:p>
          <a:p>
            <a:pPr marL="0" indent="19050">
              <a:buFontTx/>
              <a:buChar char="-"/>
              <a:defRPr/>
            </a:pPr>
            <a:r>
              <a:rPr lang="fr-FR" sz="2000" kern="0" dirty="0">
                <a:solidFill>
                  <a:schemeClr val="tx1"/>
                </a:solidFill>
                <a:latin typeface="Arial Narrow" panose="020B0606020202030204" pitchFamily="34" charset="0"/>
              </a:rPr>
              <a:t>- Le calcul de ces paramètres </a:t>
            </a:r>
            <a:r>
              <a:rPr lang="fr-FR" sz="2000" kern="0" dirty="0" smtClean="0">
                <a:solidFill>
                  <a:schemeClr val="tx1"/>
                </a:solidFill>
                <a:latin typeface="Arial Narrow" panose="020B0606020202030204" pitchFamily="34" charset="0"/>
              </a:rPr>
              <a:t>ne sera idéalement réalisé que si </a:t>
            </a:r>
            <a:r>
              <a:rPr lang="fr-FR" sz="2000" kern="0" dirty="0">
                <a:solidFill>
                  <a:schemeClr val="tx1"/>
                </a:solidFill>
                <a:latin typeface="Arial Narrow" panose="020B0606020202030204" pitchFamily="34" charset="0"/>
              </a:rPr>
              <a:t>on dispose des constats de gestation </a:t>
            </a:r>
            <a:r>
              <a:rPr lang="fr-FR" sz="2000" kern="0" dirty="0" smtClean="0">
                <a:solidFill>
                  <a:schemeClr val="tx1"/>
                </a:solidFill>
                <a:latin typeface="Arial Narrow" panose="020B0606020202030204" pitchFamily="34" charset="0"/>
              </a:rPr>
              <a:t>(+/-). </a:t>
            </a:r>
            <a:br>
              <a:rPr lang="fr-FR" sz="2000" kern="0" dirty="0" smtClean="0">
                <a:solidFill>
                  <a:schemeClr val="tx1"/>
                </a:solidFill>
                <a:latin typeface="Arial Narrow" panose="020B0606020202030204" pitchFamily="34" charset="0"/>
              </a:rPr>
            </a:br>
            <a:r>
              <a:rPr lang="fr-FR" sz="2000" kern="0" dirty="0" smtClean="0">
                <a:solidFill>
                  <a:schemeClr val="tx1"/>
                </a:solidFill>
                <a:latin typeface="Arial Narrow" panose="020B0606020202030204" pitchFamily="34" charset="0"/>
              </a:rPr>
              <a:t>   A défaut on supposera que la dernière insémination a été fécondante.</a:t>
            </a:r>
            <a:endParaRPr lang="fr-FR" sz="2000" kern="0" dirty="0">
              <a:solidFill>
                <a:schemeClr val="tx1"/>
              </a:solidFill>
              <a:latin typeface="Arial Narrow" panose="020B0606020202030204" pitchFamily="34" charset="0"/>
            </a:endParaRPr>
          </a:p>
          <a:p>
            <a:pPr marL="0" indent="19050">
              <a:buFontTx/>
              <a:buChar char="-"/>
              <a:defRPr/>
            </a:pPr>
            <a:r>
              <a:rPr lang="fr-FR" sz="2000" kern="0" dirty="0">
                <a:solidFill>
                  <a:schemeClr val="tx1"/>
                </a:solidFill>
                <a:latin typeface="Arial Narrow" panose="020B0606020202030204" pitchFamily="34" charset="0"/>
              </a:rPr>
              <a:t>- </a:t>
            </a:r>
            <a:r>
              <a:rPr lang="fr-FR" sz="2000" kern="0" dirty="0" smtClean="0">
                <a:solidFill>
                  <a:schemeClr val="tx1"/>
                </a:solidFill>
                <a:latin typeface="Arial Narrow" panose="020B0606020202030204" pitchFamily="34" charset="0"/>
              </a:rPr>
              <a:t>On </a:t>
            </a:r>
            <a:r>
              <a:rPr lang="fr-FR" sz="2000" kern="0" dirty="0">
                <a:solidFill>
                  <a:schemeClr val="tx1"/>
                </a:solidFill>
                <a:latin typeface="Arial Narrow" panose="020B0606020202030204" pitchFamily="34" charset="0"/>
              </a:rPr>
              <a:t>précisera la méthode de ces constats (TNR, P4, PAG, écho, palpation)</a:t>
            </a:r>
          </a:p>
          <a:p>
            <a:pPr marL="0" indent="19050">
              <a:buFontTx/>
              <a:buChar char="-"/>
              <a:defRPr/>
            </a:pPr>
            <a:r>
              <a:rPr lang="fr-FR" sz="2000" kern="0" dirty="0">
                <a:solidFill>
                  <a:schemeClr val="tx1"/>
                </a:solidFill>
                <a:latin typeface="Arial Narrow" panose="020B0606020202030204" pitchFamily="34" charset="0"/>
              </a:rPr>
              <a:t>- On définira une période (6 voire </a:t>
            </a:r>
            <a:r>
              <a:rPr lang="fr-FR" sz="2000" u="sng" kern="0" dirty="0">
                <a:solidFill>
                  <a:schemeClr val="tx1"/>
                </a:solidFill>
                <a:latin typeface="Arial Narrow" panose="020B0606020202030204" pitchFamily="34" charset="0"/>
              </a:rPr>
              <a:t>12 mois</a:t>
            </a:r>
            <a:r>
              <a:rPr lang="fr-FR" sz="2000" kern="0" dirty="0">
                <a:solidFill>
                  <a:schemeClr val="tx1"/>
                </a:solidFill>
                <a:latin typeface="Arial Narrow" panose="020B0606020202030204" pitchFamily="34" charset="0"/>
              </a:rPr>
              <a:t>)</a:t>
            </a:r>
          </a:p>
          <a:p>
            <a:pPr marL="0" indent="19050">
              <a:buFontTx/>
              <a:buChar char="-"/>
              <a:defRPr/>
            </a:pPr>
            <a:r>
              <a:rPr lang="fr-FR" sz="2000" kern="0" dirty="0">
                <a:solidFill>
                  <a:schemeClr val="tx1"/>
                </a:solidFill>
                <a:latin typeface="Arial Narrow" panose="020B0606020202030204" pitchFamily="34" charset="0"/>
              </a:rPr>
              <a:t>- On précisera le groupe concerné (génisses, vaches, primipares, pluripares) </a:t>
            </a:r>
          </a:p>
        </p:txBody>
      </p:sp>
      <p:sp>
        <p:nvSpPr>
          <p:cNvPr id="11" name="Rectangle 8"/>
          <p:cNvSpPr txBox="1">
            <a:spLocks noChangeArrowheads="1"/>
          </p:cNvSpPr>
          <p:nvPr/>
        </p:nvSpPr>
        <p:spPr bwMode="auto">
          <a:xfrm>
            <a:off x="1979613" y="4579177"/>
            <a:ext cx="1204912" cy="503237"/>
          </a:xfrm>
          <a:prstGeom prst="rect">
            <a:avLst/>
          </a:prstGeom>
          <a:solidFill>
            <a:srgbClr val="0070C0"/>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IF total</a:t>
            </a:r>
          </a:p>
        </p:txBody>
      </p:sp>
      <p:sp>
        <p:nvSpPr>
          <p:cNvPr id="12" name="Rectangle 8"/>
          <p:cNvSpPr txBox="1">
            <a:spLocks noChangeArrowheads="1"/>
          </p:cNvSpPr>
          <p:nvPr/>
        </p:nvSpPr>
        <p:spPr bwMode="auto">
          <a:xfrm>
            <a:off x="6829426" y="4507738"/>
            <a:ext cx="1255713" cy="503238"/>
          </a:xfrm>
          <a:prstGeom prst="rect">
            <a:avLst/>
          </a:prstGeom>
          <a:solidFill>
            <a:schemeClr val="accent4">
              <a:lumMod val="75000"/>
            </a:schemeClr>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TG total</a:t>
            </a:r>
          </a:p>
        </p:txBody>
      </p:sp>
      <p:sp>
        <p:nvSpPr>
          <p:cNvPr id="13" name="Rectangle 8"/>
          <p:cNvSpPr txBox="1">
            <a:spLocks noChangeArrowheads="1"/>
          </p:cNvSpPr>
          <p:nvPr/>
        </p:nvSpPr>
        <p:spPr bwMode="auto">
          <a:xfrm>
            <a:off x="4008438" y="4579177"/>
            <a:ext cx="1643062" cy="503237"/>
          </a:xfrm>
          <a:prstGeom prst="rect">
            <a:avLst/>
          </a:prstGeom>
          <a:solidFill>
            <a:srgbClr val="0070C0"/>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IF apparent</a:t>
            </a:r>
          </a:p>
        </p:txBody>
      </p:sp>
      <p:sp>
        <p:nvSpPr>
          <p:cNvPr id="14" name="Rectangle 8"/>
          <p:cNvSpPr txBox="1">
            <a:spLocks noChangeArrowheads="1"/>
          </p:cNvSpPr>
          <p:nvPr/>
        </p:nvSpPr>
        <p:spPr bwMode="auto">
          <a:xfrm>
            <a:off x="8237538" y="4507738"/>
            <a:ext cx="1909762" cy="503238"/>
          </a:xfrm>
          <a:prstGeom prst="rect">
            <a:avLst/>
          </a:prstGeom>
          <a:solidFill>
            <a:schemeClr val="accent4">
              <a:lumMod val="75000"/>
            </a:schemeClr>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TG apparent</a:t>
            </a:r>
          </a:p>
        </p:txBody>
      </p:sp>
      <p:sp>
        <p:nvSpPr>
          <p:cNvPr id="15" name="Rectangle 8"/>
          <p:cNvSpPr txBox="1">
            <a:spLocks noChangeArrowheads="1"/>
          </p:cNvSpPr>
          <p:nvPr/>
        </p:nvSpPr>
        <p:spPr bwMode="auto">
          <a:xfrm>
            <a:off x="2695700" y="5993639"/>
            <a:ext cx="4221040" cy="504825"/>
          </a:xfrm>
          <a:prstGeom prst="rect">
            <a:avLst/>
          </a:prstGeom>
          <a:solidFill>
            <a:schemeClr val="tx2">
              <a:lumMod val="75000"/>
            </a:schemeClr>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bg1"/>
                </a:solidFill>
                <a:latin typeface="Arial Narrow" panose="020B0606020202030204" pitchFamily="34" charset="0"/>
              </a:rPr>
              <a:t>Conception </a:t>
            </a:r>
            <a:r>
              <a:rPr lang="fr-FR" kern="0" dirty="0" smtClean="0">
                <a:solidFill>
                  <a:schemeClr val="bg1"/>
                </a:solidFill>
                <a:latin typeface="Arial Narrow" panose="020B0606020202030204" pitchFamily="34" charset="0"/>
              </a:rPr>
              <a:t>rate (/inséminées)</a:t>
            </a:r>
            <a:endParaRPr lang="fr-FR" kern="0" dirty="0">
              <a:solidFill>
                <a:schemeClr val="bg1"/>
              </a:solidFill>
              <a:latin typeface="Arial Narrow" panose="020B0606020202030204" pitchFamily="34" charset="0"/>
            </a:endParaRPr>
          </a:p>
        </p:txBody>
      </p:sp>
      <p:sp>
        <p:nvSpPr>
          <p:cNvPr id="16" name="Rectangle 8"/>
          <p:cNvSpPr txBox="1">
            <a:spLocks noChangeArrowheads="1"/>
          </p:cNvSpPr>
          <p:nvPr/>
        </p:nvSpPr>
        <p:spPr bwMode="auto">
          <a:xfrm>
            <a:off x="7126288" y="5947602"/>
            <a:ext cx="2690812" cy="503237"/>
          </a:xfrm>
          <a:prstGeom prst="rect">
            <a:avLst/>
          </a:prstGeom>
          <a:solidFill>
            <a:schemeClr val="tx2">
              <a:lumMod val="60000"/>
              <a:lumOff val="40000"/>
            </a:schemeClr>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TG sur l’ensemble</a:t>
            </a:r>
          </a:p>
        </p:txBody>
      </p:sp>
      <p:sp>
        <p:nvSpPr>
          <p:cNvPr id="17" name="Rectangle 8"/>
          <p:cNvSpPr txBox="1">
            <a:spLocks noChangeArrowheads="1"/>
          </p:cNvSpPr>
          <p:nvPr/>
        </p:nvSpPr>
        <p:spPr bwMode="auto">
          <a:xfrm>
            <a:off x="7131051" y="5226877"/>
            <a:ext cx="2690813" cy="504825"/>
          </a:xfrm>
          <a:prstGeom prst="rect">
            <a:avLst/>
          </a:prstGeom>
          <a:solidFill>
            <a:schemeClr val="tx2">
              <a:lumMod val="60000"/>
              <a:lumOff val="40000"/>
            </a:schemeClr>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solidFill>
                  <a:schemeClr val="tx1"/>
                </a:solidFill>
                <a:latin typeface="Arial Narrow" panose="020B0606020202030204" pitchFamily="34" charset="0"/>
              </a:rPr>
              <a:t>TG 1</a:t>
            </a:r>
            <a:r>
              <a:rPr lang="fr-FR" kern="0" baseline="30000" dirty="0">
                <a:solidFill>
                  <a:schemeClr val="tx1"/>
                </a:solidFill>
                <a:latin typeface="Arial Narrow" panose="020B0606020202030204" pitchFamily="34" charset="0"/>
              </a:rPr>
              <a:t>ère</a:t>
            </a:r>
            <a:r>
              <a:rPr lang="fr-FR" kern="0" dirty="0">
                <a:solidFill>
                  <a:schemeClr val="tx1"/>
                </a:solidFill>
                <a:latin typeface="Arial Narrow" panose="020B0606020202030204" pitchFamily="34" charset="0"/>
              </a:rPr>
              <a:t>, 2</a:t>
            </a:r>
            <a:r>
              <a:rPr lang="fr-FR" kern="0" baseline="30000" dirty="0">
                <a:solidFill>
                  <a:schemeClr val="tx1"/>
                </a:solidFill>
                <a:latin typeface="Arial Narrow" panose="020B0606020202030204" pitchFamily="34" charset="0"/>
              </a:rPr>
              <a:t>ème</a:t>
            </a:r>
            <a:r>
              <a:rPr lang="fr-FR" kern="0" dirty="0">
                <a:solidFill>
                  <a:schemeClr val="tx1"/>
                </a:solidFill>
                <a:latin typeface="Arial Narrow" panose="020B0606020202030204" pitchFamily="34" charset="0"/>
              </a:rPr>
              <a:t> ….IA</a:t>
            </a:r>
          </a:p>
        </p:txBody>
      </p:sp>
      <p:sp>
        <p:nvSpPr>
          <p:cNvPr id="18" name="Rectangle 8"/>
          <p:cNvSpPr txBox="1">
            <a:spLocks noChangeArrowheads="1"/>
          </p:cNvSpPr>
          <p:nvPr/>
        </p:nvSpPr>
        <p:spPr bwMode="auto">
          <a:xfrm>
            <a:off x="4008438" y="5371338"/>
            <a:ext cx="2222501" cy="503238"/>
          </a:xfrm>
          <a:prstGeom prst="rect">
            <a:avLst/>
          </a:prstGeom>
          <a:solidFill>
            <a:schemeClr val="tx2">
              <a:lumMod val="75000"/>
            </a:schemeClr>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err="1">
                <a:solidFill>
                  <a:schemeClr val="bg1"/>
                </a:solidFill>
                <a:latin typeface="Arial Narrow" panose="020B0606020202030204" pitchFamily="34" charset="0"/>
              </a:rPr>
              <a:t>Breeding</a:t>
            </a:r>
            <a:r>
              <a:rPr lang="fr-FR" kern="0" dirty="0">
                <a:solidFill>
                  <a:schemeClr val="bg1"/>
                </a:solidFill>
                <a:latin typeface="Arial Narrow" panose="020B0606020202030204" pitchFamily="34" charset="0"/>
              </a:rPr>
              <a:t> rate</a:t>
            </a:r>
          </a:p>
        </p:txBody>
      </p:sp>
      <p:cxnSp>
        <p:nvCxnSpPr>
          <p:cNvPr id="19" name="Connecteur droit avec flèche 18"/>
          <p:cNvCxnSpPr>
            <a:cxnSpLocks noChangeShapeType="1"/>
          </p:cNvCxnSpPr>
          <p:nvPr/>
        </p:nvCxnSpPr>
        <p:spPr bwMode="auto">
          <a:xfrm>
            <a:off x="2579688" y="4001326"/>
            <a:ext cx="0" cy="533400"/>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0" name="Connecteur droit avec flèche 19"/>
          <p:cNvCxnSpPr>
            <a:cxnSpLocks noChangeShapeType="1"/>
          </p:cNvCxnSpPr>
          <p:nvPr/>
        </p:nvCxnSpPr>
        <p:spPr bwMode="auto">
          <a:xfrm>
            <a:off x="4656138" y="4001326"/>
            <a:ext cx="0" cy="533400"/>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1" name="Connecteur droit avec flèche 20"/>
          <p:cNvCxnSpPr>
            <a:cxnSpLocks noChangeShapeType="1"/>
          </p:cNvCxnSpPr>
          <p:nvPr/>
        </p:nvCxnSpPr>
        <p:spPr bwMode="auto">
          <a:xfrm>
            <a:off x="7466013" y="4001326"/>
            <a:ext cx="0" cy="461962"/>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3" name="Connecteur droit avec flèche 22"/>
          <p:cNvCxnSpPr>
            <a:cxnSpLocks noChangeShapeType="1"/>
          </p:cNvCxnSpPr>
          <p:nvPr/>
        </p:nvCxnSpPr>
        <p:spPr bwMode="auto">
          <a:xfrm>
            <a:off x="9120188" y="4001326"/>
            <a:ext cx="0" cy="461962"/>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53268" name="Rectangle 21"/>
          <p:cNvSpPr>
            <a:spLocks noChangeArrowheads="1"/>
          </p:cNvSpPr>
          <p:nvPr/>
        </p:nvSpPr>
        <p:spPr bwMode="auto">
          <a:xfrm>
            <a:off x="7751764" y="5010976"/>
            <a:ext cx="1152525" cy="215900"/>
          </a:xfrm>
          <a:prstGeom prst="rect">
            <a:avLst/>
          </a:prstGeom>
          <a:solidFill>
            <a:schemeClr val="bg1">
              <a:lumMod val="65000"/>
            </a:scheme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53269" name="Rectangle 24"/>
          <p:cNvSpPr>
            <a:spLocks noChangeArrowheads="1"/>
          </p:cNvSpPr>
          <p:nvPr/>
        </p:nvSpPr>
        <p:spPr bwMode="auto">
          <a:xfrm>
            <a:off x="7751764" y="5731701"/>
            <a:ext cx="1152525" cy="215900"/>
          </a:xfrm>
          <a:prstGeom prst="rect">
            <a:avLst/>
          </a:prstGeom>
          <a:solidFill>
            <a:schemeClr val="bg1">
              <a:lumMod val="65000"/>
            </a:scheme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cxnSp>
        <p:nvCxnSpPr>
          <p:cNvPr id="27" name="Connecteur droit avec flèche 26"/>
          <p:cNvCxnSpPr>
            <a:cxnSpLocks noChangeShapeType="1"/>
          </p:cNvCxnSpPr>
          <p:nvPr/>
        </p:nvCxnSpPr>
        <p:spPr bwMode="auto">
          <a:xfrm>
            <a:off x="6040438" y="3753676"/>
            <a:ext cx="0" cy="1617662"/>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8" name="Connecteur droit avec flèche 27"/>
          <p:cNvCxnSpPr>
            <a:cxnSpLocks noChangeShapeType="1"/>
          </p:cNvCxnSpPr>
          <p:nvPr/>
        </p:nvCxnSpPr>
        <p:spPr bwMode="auto">
          <a:xfrm>
            <a:off x="6527800" y="3753676"/>
            <a:ext cx="0" cy="2239962"/>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31" name="Connecteur droit 30"/>
          <p:cNvCxnSpPr>
            <a:cxnSpLocks noChangeShapeType="1"/>
          </p:cNvCxnSpPr>
          <p:nvPr/>
        </p:nvCxnSpPr>
        <p:spPr bwMode="auto">
          <a:xfrm flipH="1">
            <a:off x="6040439" y="3753676"/>
            <a:ext cx="815975" cy="0"/>
          </a:xfrm>
          <a:prstGeom prst="line">
            <a:avLst/>
          </a:prstGeom>
          <a:noFill/>
          <a:ln w="28575"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3742713433"/>
      </p:ext>
    </p:extLst>
  </p:cSld>
  <p:clrMapOvr>
    <a:masterClrMapping/>
  </p:clrMapOvr>
  <p:transition spd="slow" advTm="361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2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53268" grpId="0" animBg="1"/>
      <p:bldP spid="532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1"/>
          <p:cNvSpPr>
            <a:spLocks noGrp="1"/>
          </p:cNvSpPr>
          <p:nvPr>
            <p:ph type="sldNum" sz="quarter" idx="10"/>
          </p:nvPr>
        </p:nvSpPr>
        <p:spPr>
          <a:xfrm>
            <a:off x="11685318" y="6280851"/>
            <a:ext cx="360631" cy="476250"/>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9E466C4E-ABDA-46E6-BF4D-D871620B570C}" type="slidenum">
              <a:rPr lang="fr-FR" altLang="fr-FR" sz="1400">
                <a:solidFill>
                  <a:schemeClr val="tx1"/>
                </a:solidFill>
              </a:rPr>
              <a:pPr>
                <a:spcBef>
                  <a:spcPct val="0"/>
                </a:spcBef>
                <a:buClr>
                  <a:srgbClr val="000066"/>
                </a:buClr>
                <a:buFontTx/>
                <a:buNone/>
              </a:pPr>
              <a:t>34</a:t>
            </a:fld>
            <a:endParaRPr lang="fr-FR" altLang="fr-FR" sz="1400">
              <a:solidFill>
                <a:schemeClr val="tx1"/>
              </a:solidFill>
            </a:endParaRPr>
          </a:p>
        </p:txBody>
      </p:sp>
      <p:sp>
        <p:nvSpPr>
          <p:cNvPr id="4" name="Text Box 9"/>
          <p:cNvSpPr txBox="1">
            <a:spLocks noChangeArrowheads="1"/>
          </p:cNvSpPr>
          <p:nvPr/>
        </p:nvSpPr>
        <p:spPr bwMode="auto">
          <a:xfrm>
            <a:off x="1765298" y="1297977"/>
            <a:ext cx="8651875" cy="431800"/>
          </a:xfrm>
          <a:prstGeom prst="rect">
            <a:avLst/>
          </a:prstGeom>
          <a:solidFill>
            <a:srgbClr val="FFCC99"/>
          </a:solidFill>
          <a:ln w="9525">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a:solidFill>
                  <a:schemeClr val="tx1"/>
                </a:solidFill>
              </a:rPr>
              <a:t>Index de fertilité exprime le nombre d’IA nécessaires à l’obtention d’une gestation</a:t>
            </a:r>
          </a:p>
        </p:txBody>
      </p:sp>
      <p:sp>
        <p:nvSpPr>
          <p:cNvPr id="8" name="Rectangle 8"/>
          <p:cNvSpPr txBox="1">
            <a:spLocks noChangeArrowheads="1"/>
          </p:cNvSpPr>
          <p:nvPr/>
        </p:nvSpPr>
        <p:spPr bwMode="auto">
          <a:xfrm>
            <a:off x="1765298" y="484024"/>
            <a:ext cx="3671888" cy="503237"/>
          </a:xfrm>
          <a:prstGeom prst="rect">
            <a:avLst/>
          </a:prstGeom>
          <a:solidFill>
            <a:srgbClr val="0070C0"/>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400" kern="0" dirty="0">
                <a:solidFill>
                  <a:schemeClr val="bg1"/>
                </a:solidFill>
                <a:latin typeface="Arial Narrow" panose="020B0606020202030204" pitchFamily="34" charset="0"/>
              </a:rPr>
              <a:t>Index de fertilité (nombre) </a:t>
            </a:r>
          </a:p>
        </p:txBody>
      </p:sp>
      <p:sp>
        <p:nvSpPr>
          <p:cNvPr id="9" name="Text Box 9"/>
          <p:cNvSpPr txBox="1">
            <a:spLocks noChangeArrowheads="1"/>
          </p:cNvSpPr>
          <p:nvPr/>
        </p:nvSpPr>
        <p:spPr bwMode="auto">
          <a:xfrm>
            <a:off x="1765300" y="2030970"/>
            <a:ext cx="8651875" cy="768350"/>
          </a:xfrm>
          <a:prstGeom prst="rect">
            <a:avLst/>
          </a:prstGeom>
          <a:solidFill>
            <a:srgbClr val="FFFFCC"/>
          </a:solidFill>
          <a:ln w="9525">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a:solidFill>
                  <a:schemeClr val="tx1"/>
                </a:solidFill>
              </a:rPr>
              <a:t>Index de fertilité apparent (IFA) exprime le n d’IA moyen réalisées sur les seules vaches confirmées gestantes</a:t>
            </a:r>
          </a:p>
        </p:txBody>
      </p:sp>
      <p:sp>
        <p:nvSpPr>
          <p:cNvPr id="10" name="Text Box 9"/>
          <p:cNvSpPr txBox="1">
            <a:spLocks noChangeArrowheads="1"/>
          </p:cNvSpPr>
          <p:nvPr/>
        </p:nvSpPr>
        <p:spPr bwMode="auto">
          <a:xfrm>
            <a:off x="1705120" y="4412077"/>
            <a:ext cx="8651875" cy="1108075"/>
          </a:xfrm>
          <a:prstGeom prst="rect">
            <a:avLst/>
          </a:prstGeom>
          <a:solidFill>
            <a:srgbClr val="92D050"/>
          </a:solidFill>
          <a:ln w="9525">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a:solidFill>
                  <a:schemeClr val="tx1"/>
                </a:solidFill>
              </a:rPr>
              <a:t>Index de fertilité total (ou réel) (IFT) exprime le n d’IA moyen réalisées sur les seules vaches gestantes mais en tenant compte des IA réalisées sur les vaches confirmée non gestantes (réformées ou non) </a:t>
            </a:r>
            <a:endParaRPr lang="fr-FR" altLang="fr-FR" sz="2200">
              <a:solidFill>
                <a:schemeClr val="tx1"/>
              </a:solidFill>
            </a:endParaRPr>
          </a:p>
        </p:txBody>
      </p:sp>
      <p:sp>
        <p:nvSpPr>
          <p:cNvPr id="14" name="Text Box 43"/>
          <p:cNvSpPr txBox="1">
            <a:spLocks noChangeArrowheads="1"/>
          </p:cNvSpPr>
          <p:nvPr/>
        </p:nvSpPr>
        <p:spPr bwMode="auto">
          <a:xfrm>
            <a:off x="1705120" y="5816178"/>
            <a:ext cx="1468437" cy="430212"/>
          </a:xfrm>
          <a:prstGeom prst="rect">
            <a:avLst/>
          </a:prstGeom>
          <a:solidFill>
            <a:srgbClr val="FF0066"/>
          </a:solidFill>
          <a:ln w="9525">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a:solidFill>
                  <a:schemeClr val="bg1"/>
                </a:solidFill>
              </a:rPr>
              <a:t>IFT : N &lt; 2,5</a:t>
            </a:r>
            <a:endParaRPr lang="fr-FR" altLang="fr-FR" sz="2200">
              <a:solidFill>
                <a:schemeClr val="bg1"/>
              </a:solidFill>
            </a:endParaRPr>
          </a:p>
        </p:txBody>
      </p:sp>
      <p:sp>
        <p:nvSpPr>
          <p:cNvPr id="16" name="Text Box 43"/>
          <p:cNvSpPr txBox="1">
            <a:spLocks noChangeArrowheads="1"/>
          </p:cNvSpPr>
          <p:nvPr/>
        </p:nvSpPr>
        <p:spPr bwMode="auto">
          <a:xfrm>
            <a:off x="1765301" y="3003076"/>
            <a:ext cx="5096395" cy="430887"/>
          </a:xfrm>
          <a:prstGeom prst="rect">
            <a:avLst/>
          </a:prstGeom>
          <a:solidFill>
            <a:srgbClr val="FF0066"/>
          </a:solidFill>
          <a:ln w="9525">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dirty="0" smtClean="0">
                <a:solidFill>
                  <a:schemeClr val="bg1"/>
                </a:solidFill>
              </a:rPr>
              <a:t>Objectif : </a:t>
            </a:r>
            <a:r>
              <a:rPr lang="fr-BE" altLang="fr-FR" sz="2200" dirty="0" err="1" smtClean="0">
                <a:solidFill>
                  <a:schemeClr val="bg1"/>
                </a:solidFill>
              </a:rPr>
              <a:t>IFA</a:t>
            </a:r>
            <a:r>
              <a:rPr lang="fr-BE" altLang="fr-FR" sz="2200" dirty="0">
                <a:solidFill>
                  <a:schemeClr val="bg1"/>
                </a:solidFill>
              </a:rPr>
              <a:t>: N &lt; 1.5 (génisses) et &lt; 2 (vaches </a:t>
            </a:r>
          </a:p>
        </p:txBody>
      </p:sp>
      <p:sp>
        <p:nvSpPr>
          <p:cNvPr id="17" name="Text Box 43"/>
          <p:cNvSpPr txBox="1">
            <a:spLocks noChangeArrowheads="1"/>
          </p:cNvSpPr>
          <p:nvPr/>
        </p:nvSpPr>
        <p:spPr bwMode="auto">
          <a:xfrm>
            <a:off x="1765298" y="3677991"/>
            <a:ext cx="8841779" cy="430887"/>
          </a:xfrm>
          <a:prstGeom prst="rect">
            <a:avLst/>
          </a:prstGeom>
          <a:solidFill>
            <a:srgbClr val="FF0066"/>
          </a:solidFill>
          <a:ln w="9525">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dirty="0" smtClean="0">
                <a:solidFill>
                  <a:schemeClr val="bg1"/>
                </a:solidFill>
              </a:rPr>
              <a:t>Moyenne vaches observée : 1,9 et moyenne TOP 25 : 1,7 (</a:t>
            </a:r>
            <a:r>
              <a:rPr lang="fr-BE" altLang="fr-FR" sz="2200" dirty="0" err="1" smtClean="0">
                <a:solidFill>
                  <a:schemeClr val="bg1"/>
                </a:solidFill>
              </a:rPr>
              <a:t>Chapaux</a:t>
            </a:r>
            <a:r>
              <a:rPr lang="fr-BE" altLang="fr-FR" sz="2200" dirty="0" smtClean="0">
                <a:solidFill>
                  <a:schemeClr val="bg1"/>
                </a:solidFill>
              </a:rPr>
              <a:t> et Hanzen 2014)</a:t>
            </a:r>
            <a:endParaRPr lang="fr-BE" altLang="fr-FR" sz="2200" dirty="0">
              <a:solidFill>
                <a:schemeClr val="bg1"/>
              </a:solidFill>
            </a:endParaRPr>
          </a:p>
        </p:txBody>
      </p:sp>
    </p:spTree>
    <p:extLst>
      <p:ext uri="{BB962C8B-B14F-4D97-AF65-F5344CB8AC3E}">
        <p14:creationId xmlns:p14="http://schemas.microsoft.com/office/powerpoint/2010/main" val="2071383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9" grpId="0" animBg="1" autoUpdateAnimBg="0"/>
      <p:bldP spid="10" grpId="0" animBg="1" autoUpdateAnimBg="0"/>
      <p:bldP spid="14" grpId="0" animBg="1" autoUpdateAnimBg="0"/>
      <p:bldP spid="16" grpId="0" animBg="1" autoUpdateAnimBg="0"/>
      <p:bldP spid="17"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9"/>
            <a:ext cx="10515600" cy="1031648"/>
          </a:xfrm>
          <a:solidFill>
            <a:schemeClr val="accent2">
              <a:lumMod val="40000"/>
              <a:lumOff val="60000"/>
            </a:schemeClr>
          </a:solidFill>
          <a:ln>
            <a:solidFill>
              <a:schemeClr val="tx1"/>
            </a:solidFill>
          </a:ln>
        </p:spPr>
        <p:txBody>
          <a:bodyPr>
            <a:normAutofit/>
          </a:bodyPr>
          <a:lstStyle/>
          <a:p>
            <a:r>
              <a:rPr lang="fr-BE" sz="2800" dirty="0" smtClean="0">
                <a:latin typeface="Arial Narrow" panose="020B0606020202030204" pitchFamily="34" charset="0"/>
              </a:rPr>
              <a:t>Selon les chiffres ci-dessous présentés quelle est la valeur de l’index de fertilité apparent de ce troupeau de 70 vaches ?</a:t>
            </a:r>
            <a:endParaRPr lang="fr-BE" sz="2800" dirty="0">
              <a:latin typeface="Arial Narrow" panose="020B0606020202030204" pitchFamily="34" charset="0"/>
            </a:endParaRPr>
          </a:p>
        </p:txBody>
      </p:sp>
      <p:sp>
        <p:nvSpPr>
          <p:cNvPr id="3" name="TPAnswers"/>
          <p:cNvSpPr>
            <a:spLocks noGrp="1"/>
          </p:cNvSpPr>
          <p:nvPr>
            <p:ph type="body" idx="1"/>
            <p:custDataLst>
              <p:tags r:id="rId3"/>
            </p:custDataLst>
          </p:nvPr>
        </p:nvSpPr>
        <p:spPr>
          <a:xfrm>
            <a:off x="549275" y="4219575"/>
            <a:ext cx="2346325" cy="1514475"/>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3,3 (135/40)</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2,5 (100/40)</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3,0 (120/40)</a:t>
            </a:r>
            <a:endParaRPr lang="fr-BE" sz="2400" dirty="0">
              <a:latin typeface="Arial Narrow" panose="020B060602020203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702191433"/>
              </p:ext>
            </p:extLst>
          </p:nvPr>
        </p:nvGraphicFramePr>
        <p:xfrm>
          <a:off x="532535" y="1801588"/>
          <a:ext cx="7020790" cy="1598840"/>
        </p:xfrm>
        <a:graphic>
          <a:graphicData uri="http://schemas.openxmlformats.org/drawingml/2006/table">
            <a:tbl>
              <a:tblPr/>
              <a:tblGrid>
                <a:gridCol w="4696211"/>
                <a:gridCol w="1166995"/>
                <a:gridCol w="1157584"/>
              </a:tblGrid>
              <a:tr h="313658">
                <a:tc>
                  <a:txBody>
                    <a:bodyPr/>
                    <a:lstStyle/>
                    <a:p>
                      <a:pPr algn="l" fontAlgn="b"/>
                      <a:r>
                        <a:rPr lang="fr-BE" sz="20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a:solidFill>
                            <a:srgbClr val="000000"/>
                          </a:solidFill>
                          <a:effectLst/>
                          <a:latin typeface="Arial Narrow" panose="020B0606020202030204" pitchFamily="34" charset="0"/>
                        </a:rPr>
                        <a:t>N vaches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000" b="0" i="0" u="none" strike="noStrike">
                          <a:solidFill>
                            <a:srgbClr val="000000"/>
                          </a:solidFill>
                          <a:effectLst/>
                          <a:latin typeface="Arial Narrow" panose="020B0606020202030204" pitchFamily="34" charset="0"/>
                        </a:rPr>
                        <a:t>N 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r>
              <a:tr h="313658">
                <a:tc>
                  <a:txBody>
                    <a:bodyPr/>
                    <a:lstStyle/>
                    <a:p>
                      <a:pPr algn="l" fontAlgn="b"/>
                      <a:r>
                        <a:rPr lang="fr-BE" sz="2000" b="0" i="0" u="none" strike="noStrike" dirty="0">
                          <a:solidFill>
                            <a:srgbClr val="000000"/>
                          </a:solidFill>
                          <a:effectLst/>
                          <a:latin typeface="Arial Narrow" panose="020B0606020202030204" pitchFamily="34" charset="0"/>
                        </a:rPr>
                        <a:t>Vaches non inséminées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BE" sz="2000" b="0" i="0" u="none" strike="noStrike" dirty="0">
                          <a:solidFill>
                            <a:srgbClr val="000000"/>
                          </a:solidFill>
                          <a:effectLst/>
                          <a:latin typeface="Arial Narrow" panose="020B0606020202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BE" sz="2000" b="0"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13658">
                <a:tc>
                  <a:txBody>
                    <a:bodyPr/>
                    <a:lstStyle/>
                    <a:p>
                      <a:pPr algn="l" fontAlgn="b"/>
                      <a:r>
                        <a:rPr lang="fr-BE" sz="2000" b="0" i="0" u="none" strike="noStrike">
                          <a:solidFill>
                            <a:srgbClr val="000000"/>
                          </a:solidFill>
                          <a:effectLst/>
                          <a:latin typeface="Arial Narrow" panose="020B0606020202030204" pitchFamily="34" charset="0"/>
                        </a:rPr>
                        <a:t>Vaches inséminées sans constat de gestation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fr-BE" sz="2000" b="0" i="0" u="none" strike="noStrike" dirty="0">
                          <a:solidFill>
                            <a:srgbClr val="000000"/>
                          </a:solidFill>
                          <a:effectLst/>
                          <a:latin typeface="Arial Narrow" panose="020B0606020202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fr-BE" sz="2000" b="0" i="0" u="none" strike="noStrike" dirty="0">
                          <a:solidFill>
                            <a:srgbClr val="000000"/>
                          </a:solidFill>
                          <a:effectLst/>
                          <a:latin typeface="Arial Narrow" panose="020B0606020202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331987">
                <a:tc>
                  <a:txBody>
                    <a:bodyPr/>
                    <a:lstStyle/>
                    <a:p>
                      <a:pPr algn="l" fontAlgn="b"/>
                      <a:r>
                        <a:rPr lang="fr-BE" sz="2000" b="0" i="0" u="none" strike="noStrike">
                          <a:solidFill>
                            <a:srgbClr val="000000"/>
                          </a:solidFill>
                          <a:effectLst/>
                          <a:latin typeface="Arial Narrow" panose="020B0606020202030204" pitchFamily="34" charset="0"/>
                        </a:rPr>
                        <a:t>Vaches inséminées et confirmées gestantes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fr-BE" sz="2000" b="0" i="0" u="none" strike="noStrike">
                          <a:solidFill>
                            <a:srgbClr val="000000"/>
                          </a:solidFill>
                          <a:effectLst/>
                          <a:latin typeface="Arial Narrow" panose="020B0606020202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fr-BE" sz="2000" b="0" i="0" u="none" strike="noStrike" dirty="0">
                          <a:solidFill>
                            <a:srgbClr val="000000"/>
                          </a:solidFill>
                          <a:effectLst/>
                          <a:latin typeface="Arial Narrow" panose="020B0606020202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r>
              <a:tr h="325879">
                <a:tc>
                  <a:txBody>
                    <a:bodyPr/>
                    <a:lstStyle/>
                    <a:p>
                      <a:pPr algn="l" fontAlgn="b"/>
                      <a:r>
                        <a:rPr lang="fr-BE" sz="2000" b="0" i="0" u="none" strike="noStrike">
                          <a:solidFill>
                            <a:srgbClr val="000000"/>
                          </a:solidFill>
                          <a:effectLst/>
                          <a:latin typeface="Arial Narrow" panose="020B0606020202030204" pitchFamily="34" charset="0"/>
                        </a:rPr>
                        <a:t>Vaches inséminées et confirmées non gestantes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fr-BE" sz="2000" b="0" i="0" u="none" strike="noStrike">
                          <a:solidFill>
                            <a:srgbClr val="000000"/>
                          </a:solidFill>
                          <a:effectLst/>
                          <a:latin typeface="Arial Narrow" panose="020B0606020202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fr-BE" sz="2000" b="0" i="0" u="none" strike="noStrike" dirty="0">
                          <a:solidFill>
                            <a:srgbClr val="000000"/>
                          </a:solidFill>
                          <a:effectLst/>
                          <a:latin typeface="Arial Narrow" panose="020B0606020202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bl>
          </a:graphicData>
        </a:graphic>
      </p:graphicFrame>
      <p:sp>
        <p:nvSpPr>
          <p:cNvPr id="6" name="Ellipse 5"/>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graphicFrame>
        <p:nvGraphicFramePr>
          <p:cNvPr id="7" name="TPChart"/>
          <p:cNvGraphicFramePr>
            <a:graphicFrameLocks noChangeAspect="1"/>
          </p:cNvGraphicFramePr>
          <p:nvPr>
            <p:custDataLst>
              <p:tags r:id="rId4"/>
            </p:custDataLst>
            <p:extLst>
              <p:ext uri="{D42A27DB-BD31-4B8C-83A1-F6EECF244321}">
                <p14:modId xmlns:p14="http://schemas.microsoft.com/office/powerpoint/2010/main" val="1178519433"/>
              </p:ext>
            </p:extLst>
          </p:nvPr>
        </p:nvGraphicFramePr>
        <p:xfrm>
          <a:off x="7817250" y="1600200"/>
          <a:ext cx="4311250" cy="4552950"/>
        </p:xfrm>
        <a:graphic>
          <a:graphicData uri="http://schemas.openxmlformats.org/presentationml/2006/ole">
            <mc:AlternateContent xmlns:mc="http://schemas.openxmlformats.org/markup-compatibility/2006">
              <mc:Choice xmlns:v="urn:schemas-microsoft-com:vml" Requires="v">
                <p:oleObj spid="_x0000_s17441"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7817250" y="1600200"/>
                        <a:ext cx="4311250" cy="455295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83241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9"/>
            <a:ext cx="10515600" cy="1031648"/>
          </a:xfrm>
          <a:solidFill>
            <a:schemeClr val="accent2">
              <a:lumMod val="40000"/>
              <a:lumOff val="60000"/>
            </a:schemeClr>
          </a:solidFill>
          <a:ln>
            <a:solidFill>
              <a:schemeClr val="tx1"/>
            </a:solidFill>
          </a:ln>
        </p:spPr>
        <p:txBody>
          <a:bodyPr>
            <a:normAutofit/>
          </a:bodyPr>
          <a:lstStyle/>
          <a:p>
            <a:r>
              <a:rPr lang="fr-BE" sz="2800" dirty="0" smtClean="0">
                <a:latin typeface="Arial Narrow" panose="020B0606020202030204" pitchFamily="34" charset="0"/>
              </a:rPr>
              <a:t>Selon les chiffres ci-dessous présentés quelle est la valeur de l’index de fertilité Total de ce troupeau de 70 vaches ?</a:t>
            </a:r>
            <a:endParaRPr lang="fr-BE" sz="2800" dirty="0">
              <a:latin typeface="Arial Narrow" panose="020B0606020202030204" pitchFamily="34" charset="0"/>
            </a:endParaRPr>
          </a:p>
        </p:txBody>
      </p:sp>
      <p:sp>
        <p:nvSpPr>
          <p:cNvPr id="3" name="TPAnswers"/>
          <p:cNvSpPr>
            <a:spLocks noGrp="1"/>
          </p:cNvSpPr>
          <p:nvPr>
            <p:ph type="body" idx="1"/>
            <p:custDataLst>
              <p:tags r:id="rId3"/>
            </p:custDataLst>
          </p:nvPr>
        </p:nvSpPr>
        <p:spPr>
          <a:xfrm>
            <a:off x="414506" y="4246123"/>
            <a:ext cx="2318966" cy="1405647"/>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3,3 (135/40)</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2,5 (100/40)</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3,0 (120/40)</a:t>
            </a:r>
            <a:endParaRPr lang="fr-BE" sz="2400" dirty="0">
              <a:latin typeface="Arial Narrow" panose="020B060602020203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36901461"/>
              </p:ext>
            </p:extLst>
          </p:nvPr>
        </p:nvGraphicFramePr>
        <p:xfrm>
          <a:off x="381147" y="1627300"/>
          <a:ext cx="7196699" cy="2069473"/>
        </p:xfrm>
        <a:graphic>
          <a:graphicData uri="http://schemas.openxmlformats.org/drawingml/2006/table">
            <a:tbl>
              <a:tblPr/>
              <a:tblGrid>
                <a:gridCol w="4930155"/>
                <a:gridCol w="787940"/>
                <a:gridCol w="1478604"/>
              </a:tblGrid>
              <a:tr h="346364">
                <a:tc>
                  <a:txBody>
                    <a:bodyPr/>
                    <a:lstStyle/>
                    <a:p>
                      <a:pPr algn="l" fontAlgn="b"/>
                      <a:r>
                        <a:rPr lang="fr-BE" sz="20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a:solidFill>
                            <a:srgbClr val="000000"/>
                          </a:solidFill>
                          <a:effectLst/>
                          <a:latin typeface="Arial Narrow" panose="020B0606020202030204" pitchFamily="34" charset="0"/>
                        </a:rPr>
                        <a:t>N vaches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000" b="0" i="0" u="none" strike="noStrike" dirty="0">
                          <a:solidFill>
                            <a:srgbClr val="000000"/>
                          </a:solidFill>
                          <a:effectLst/>
                          <a:latin typeface="Arial Narrow" panose="020B0606020202030204" pitchFamily="34" charset="0"/>
                        </a:rPr>
                        <a:t>N 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r>
              <a:tr h="346364">
                <a:tc>
                  <a:txBody>
                    <a:bodyPr/>
                    <a:lstStyle/>
                    <a:p>
                      <a:pPr algn="l" fontAlgn="b"/>
                      <a:r>
                        <a:rPr lang="fr-BE" sz="2000" b="0" i="0" u="none" strike="noStrike" dirty="0">
                          <a:solidFill>
                            <a:srgbClr val="000000"/>
                          </a:solidFill>
                          <a:effectLst/>
                          <a:latin typeface="Arial Narrow" panose="020B0606020202030204" pitchFamily="34" charset="0"/>
                        </a:rPr>
                        <a:t>Vaches non inséminées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BE" sz="2000" b="0" i="0" u="none" strike="noStrike" dirty="0">
                          <a:solidFill>
                            <a:srgbClr val="000000"/>
                          </a:solidFill>
                          <a:effectLst/>
                          <a:latin typeface="Arial Narrow" panose="020B0606020202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BE" sz="2000" b="0"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46364">
                <a:tc>
                  <a:txBody>
                    <a:bodyPr/>
                    <a:lstStyle/>
                    <a:p>
                      <a:pPr algn="l" fontAlgn="b"/>
                      <a:r>
                        <a:rPr lang="fr-BE" sz="2000" b="0" i="0" u="none" strike="noStrike">
                          <a:solidFill>
                            <a:srgbClr val="000000"/>
                          </a:solidFill>
                          <a:effectLst/>
                          <a:latin typeface="Arial Narrow" panose="020B0606020202030204" pitchFamily="34" charset="0"/>
                        </a:rPr>
                        <a:t>Vaches inséminées sans constat de gestation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fr-BE" sz="2000" b="0" i="0" u="none" strike="noStrike" dirty="0">
                          <a:solidFill>
                            <a:srgbClr val="000000"/>
                          </a:solidFill>
                          <a:effectLst/>
                          <a:latin typeface="Arial Narrow" panose="020B0606020202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fr-BE" sz="2000" b="0" i="0" u="none" strike="noStrike" dirty="0">
                          <a:solidFill>
                            <a:srgbClr val="000000"/>
                          </a:solidFill>
                          <a:effectLst/>
                          <a:latin typeface="Arial Narrow" panose="020B0606020202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387134">
                <a:tc>
                  <a:txBody>
                    <a:bodyPr/>
                    <a:lstStyle/>
                    <a:p>
                      <a:pPr algn="l" fontAlgn="b"/>
                      <a:r>
                        <a:rPr lang="fr-BE" sz="2000" b="0" i="0" u="none" strike="noStrike">
                          <a:solidFill>
                            <a:srgbClr val="000000"/>
                          </a:solidFill>
                          <a:effectLst/>
                          <a:latin typeface="Arial Narrow" panose="020B0606020202030204" pitchFamily="34" charset="0"/>
                        </a:rPr>
                        <a:t>Vaches inséminées et confirmées gestantes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fr-BE" sz="2000" b="0" i="0" u="none" strike="noStrike">
                          <a:solidFill>
                            <a:srgbClr val="000000"/>
                          </a:solidFill>
                          <a:effectLst/>
                          <a:latin typeface="Arial Narrow" panose="020B0606020202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fr-BE" sz="2000" b="0" i="0" u="none" strike="noStrike" dirty="0">
                          <a:solidFill>
                            <a:srgbClr val="000000"/>
                          </a:solidFill>
                          <a:effectLst/>
                          <a:latin typeface="Arial Narrow" panose="020B0606020202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r>
              <a:tr h="380011">
                <a:tc>
                  <a:txBody>
                    <a:bodyPr/>
                    <a:lstStyle/>
                    <a:p>
                      <a:pPr algn="l" fontAlgn="b"/>
                      <a:r>
                        <a:rPr lang="fr-BE" sz="2000" b="0" i="0" u="none" strike="noStrike">
                          <a:solidFill>
                            <a:srgbClr val="000000"/>
                          </a:solidFill>
                          <a:effectLst/>
                          <a:latin typeface="Arial Narrow" panose="020B0606020202030204" pitchFamily="34" charset="0"/>
                        </a:rPr>
                        <a:t>Vaches inséminées et confirmées non gestantes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fr-BE" sz="2000" b="0" i="0" u="none" strike="noStrike">
                          <a:solidFill>
                            <a:srgbClr val="000000"/>
                          </a:solidFill>
                          <a:effectLst/>
                          <a:latin typeface="Arial Narrow" panose="020B0606020202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fr-BE" sz="2000" b="0" i="0" u="none" strike="noStrike" dirty="0">
                          <a:solidFill>
                            <a:srgbClr val="000000"/>
                          </a:solidFill>
                          <a:effectLst/>
                          <a:latin typeface="Arial Narrow" panose="020B0606020202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bl>
          </a:graphicData>
        </a:graphic>
      </p:graphicFrame>
      <p:sp>
        <p:nvSpPr>
          <p:cNvPr id="6" name="Ellipse 5"/>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graphicFrame>
        <p:nvGraphicFramePr>
          <p:cNvPr id="7" name="TPChart"/>
          <p:cNvGraphicFramePr>
            <a:graphicFrameLocks noChangeAspect="1"/>
          </p:cNvGraphicFramePr>
          <p:nvPr>
            <p:custDataLst>
              <p:tags r:id="rId4"/>
            </p:custDataLst>
            <p:extLst>
              <p:ext uri="{D42A27DB-BD31-4B8C-83A1-F6EECF244321}">
                <p14:modId xmlns:p14="http://schemas.microsoft.com/office/powerpoint/2010/main" val="306132019"/>
              </p:ext>
            </p:extLst>
          </p:nvPr>
        </p:nvGraphicFramePr>
        <p:xfrm>
          <a:off x="8066512" y="2600325"/>
          <a:ext cx="3601613" cy="3619500"/>
        </p:xfrm>
        <a:graphic>
          <a:graphicData uri="http://schemas.openxmlformats.org/presentationml/2006/ole">
            <mc:AlternateContent xmlns:mc="http://schemas.openxmlformats.org/markup-compatibility/2006">
              <mc:Choice xmlns:v="urn:schemas-microsoft-com:vml" Requires="v">
                <p:oleObj spid="_x0000_s18469"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8066512" y="2600325"/>
                        <a:ext cx="3601613" cy="3619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03462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470926" y="765175"/>
            <a:ext cx="8651875" cy="769938"/>
          </a:xfrm>
          <a:prstGeom prst="rect">
            <a:avLst/>
          </a:prstGeom>
          <a:solidFill>
            <a:srgbClr val="FFCC99"/>
          </a:solidFill>
          <a:ln w="9525">
            <a:solidFill>
              <a:srgbClr val="003300"/>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u="sng" dirty="0">
                <a:solidFill>
                  <a:schemeClr val="tx1"/>
                </a:solidFill>
              </a:rPr>
              <a:t>Conception rate </a:t>
            </a:r>
            <a:r>
              <a:rPr lang="fr-BE" altLang="fr-FR" sz="2200" dirty="0">
                <a:solidFill>
                  <a:schemeClr val="tx1"/>
                </a:solidFill>
              </a:rPr>
              <a:t>ou taux de gestation total (</a:t>
            </a:r>
            <a:r>
              <a:rPr lang="fr-BE" altLang="fr-FR" sz="2200" dirty="0" err="1">
                <a:solidFill>
                  <a:schemeClr val="tx1"/>
                </a:solidFill>
              </a:rPr>
              <a:t>TGT</a:t>
            </a:r>
            <a:r>
              <a:rPr lang="fr-BE" altLang="fr-FR" sz="2200" dirty="0">
                <a:solidFill>
                  <a:schemeClr val="tx1"/>
                </a:solidFill>
              </a:rPr>
              <a:t>) exprime le % de </a:t>
            </a:r>
            <a:r>
              <a:rPr lang="fr-BE" altLang="fr-FR" sz="2200" u="sng" dirty="0">
                <a:solidFill>
                  <a:schemeClr val="tx1"/>
                </a:solidFill>
              </a:rPr>
              <a:t>vaches</a:t>
            </a:r>
            <a:r>
              <a:rPr lang="fr-BE" altLang="fr-FR" sz="2200" dirty="0">
                <a:solidFill>
                  <a:schemeClr val="tx1"/>
                </a:solidFill>
              </a:rPr>
              <a:t> gestantes par rapport aux vaches inséminées (et dont on connaît le résultat de l’IA).</a:t>
            </a:r>
          </a:p>
        </p:txBody>
      </p:sp>
      <p:sp>
        <p:nvSpPr>
          <p:cNvPr id="8" name="Rectangle 8"/>
          <p:cNvSpPr txBox="1">
            <a:spLocks noChangeArrowheads="1"/>
          </p:cNvSpPr>
          <p:nvPr/>
        </p:nvSpPr>
        <p:spPr bwMode="auto">
          <a:xfrm>
            <a:off x="436000" y="128589"/>
            <a:ext cx="9337428" cy="503237"/>
          </a:xfrm>
          <a:prstGeom prst="rect">
            <a:avLst/>
          </a:prstGeom>
          <a:solidFill>
            <a:srgbClr val="0070C0"/>
          </a:solidFill>
          <a:ln w="9525">
            <a:solidFill>
              <a:srgbClr val="000000"/>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400" kern="0" dirty="0">
                <a:solidFill>
                  <a:schemeClr val="bg1"/>
                </a:solidFill>
                <a:latin typeface="Arial Narrow" panose="020B0606020202030204" pitchFamily="34" charset="0"/>
              </a:rPr>
              <a:t>Taux de gestation </a:t>
            </a:r>
            <a:r>
              <a:rPr lang="fr-FR" sz="2400" kern="0" dirty="0" smtClean="0">
                <a:solidFill>
                  <a:schemeClr val="bg1"/>
                </a:solidFill>
                <a:latin typeface="Arial Narrow" panose="020B0606020202030204" pitchFamily="34" charset="0"/>
              </a:rPr>
              <a:t>(%) : peut concerner les vaches et les inséminations (</a:t>
            </a:r>
            <a:r>
              <a:rPr lang="fr-FR" sz="2400" kern="0" dirty="0" err="1" smtClean="0">
                <a:solidFill>
                  <a:schemeClr val="bg1"/>
                </a:solidFill>
                <a:latin typeface="Arial Narrow" panose="020B0606020202030204" pitchFamily="34" charset="0"/>
              </a:rPr>
              <a:t>cfr</a:t>
            </a:r>
            <a:r>
              <a:rPr lang="fr-FR" sz="2400" kern="0" dirty="0" smtClean="0">
                <a:solidFill>
                  <a:schemeClr val="bg1"/>
                </a:solidFill>
                <a:latin typeface="Arial Narrow" panose="020B0606020202030204" pitchFamily="34" charset="0"/>
              </a:rPr>
              <a:t> *)</a:t>
            </a:r>
            <a:endParaRPr lang="fr-FR" sz="2400" kern="0" dirty="0">
              <a:solidFill>
                <a:schemeClr val="bg1"/>
              </a:solidFill>
              <a:latin typeface="Arial Narrow" panose="020B0606020202030204" pitchFamily="34" charset="0"/>
            </a:endParaRPr>
          </a:p>
        </p:txBody>
      </p:sp>
      <p:sp>
        <p:nvSpPr>
          <p:cNvPr id="9" name="Text Box 9"/>
          <p:cNvSpPr txBox="1">
            <a:spLocks noChangeArrowheads="1"/>
          </p:cNvSpPr>
          <p:nvPr/>
        </p:nvSpPr>
        <p:spPr bwMode="auto">
          <a:xfrm>
            <a:off x="453464" y="3956050"/>
            <a:ext cx="8651875" cy="768350"/>
          </a:xfrm>
          <a:prstGeom prst="rect">
            <a:avLst/>
          </a:prstGeom>
          <a:solidFill>
            <a:srgbClr val="FFFFCC"/>
          </a:solidFill>
          <a:ln w="9525">
            <a:solidFill>
              <a:srgbClr val="003300"/>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dirty="0">
                <a:solidFill>
                  <a:schemeClr val="tx1"/>
                </a:solidFill>
              </a:rPr>
              <a:t>Taux de gestation total (</a:t>
            </a:r>
            <a:r>
              <a:rPr lang="fr-BE" altLang="fr-FR" sz="2200" dirty="0" err="1">
                <a:solidFill>
                  <a:schemeClr val="tx1"/>
                </a:solidFill>
              </a:rPr>
              <a:t>TGT</a:t>
            </a:r>
            <a:r>
              <a:rPr lang="fr-BE" altLang="fr-FR" sz="2200" dirty="0">
                <a:solidFill>
                  <a:schemeClr val="tx1"/>
                </a:solidFill>
              </a:rPr>
              <a:t>) en 1</a:t>
            </a:r>
            <a:r>
              <a:rPr lang="fr-BE" altLang="fr-FR" sz="2200" baseline="30000" dirty="0">
                <a:solidFill>
                  <a:schemeClr val="tx1"/>
                </a:solidFill>
              </a:rPr>
              <a:t>ère</a:t>
            </a:r>
            <a:r>
              <a:rPr lang="fr-BE" altLang="fr-FR" sz="2200" dirty="0">
                <a:solidFill>
                  <a:schemeClr val="tx1"/>
                </a:solidFill>
              </a:rPr>
              <a:t> IA exprime le % de </a:t>
            </a:r>
            <a:r>
              <a:rPr lang="fr-BE" altLang="fr-FR" sz="2200" u="sng" dirty="0">
                <a:solidFill>
                  <a:schemeClr val="tx1"/>
                </a:solidFill>
              </a:rPr>
              <a:t>vaches</a:t>
            </a:r>
            <a:r>
              <a:rPr lang="fr-BE" altLang="fr-FR" sz="2200" dirty="0">
                <a:solidFill>
                  <a:schemeClr val="tx1"/>
                </a:solidFill>
              </a:rPr>
              <a:t> gestantes en 1</a:t>
            </a:r>
            <a:r>
              <a:rPr lang="fr-BE" altLang="fr-FR" sz="2200" baseline="30000" dirty="0">
                <a:solidFill>
                  <a:schemeClr val="tx1"/>
                </a:solidFill>
              </a:rPr>
              <a:t>ère</a:t>
            </a:r>
            <a:r>
              <a:rPr lang="fr-BE" altLang="fr-FR" sz="2200" dirty="0">
                <a:solidFill>
                  <a:schemeClr val="tx1"/>
                </a:solidFill>
              </a:rPr>
              <a:t> IA par rapport à l’ensemble des vaches gestantes et non gestantes inséminées</a:t>
            </a:r>
          </a:p>
        </p:txBody>
      </p:sp>
      <p:sp>
        <p:nvSpPr>
          <p:cNvPr id="16" name="Text Box 9"/>
          <p:cNvSpPr txBox="1">
            <a:spLocks noChangeArrowheads="1"/>
          </p:cNvSpPr>
          <p:nvPr/>
        </p:nvSpPr>
        <p:spPr bwMode="auto">
          <a:xfrm>
            <a:off x="436001" y="4819650"/>
            <a:ext cx="8651875" cy="769938"/>
          </a:xfrm>
          <a:prstGeom prst="rect">
            <a:avLst/>
          </a:prstGeom>
          <a:solidFill>
            <a:schemeClr val="accent6">
              <a:lumMod val="40000"/>
              <a:lumOff val="60000"/>
            </a:schemeClr>
          </a:solidFill>
          <a:ln w="9525">
            <a:solidFill>
              <a:srgbClr val="0033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altLang="fr-FR" sz="2200" dirty="0">
                <a:latin typeface="Arial Narrow" panose="020B0606020202030204" pitchFamily="34" charset="0"/>
              </a:rPr>
              <a:t>Taux de gestation apparent (TGA) en 1</a:t>
            </a:r>
            <a:r>
              <a:rPr lang="fr-BE" altLang="fr-FR" sz="2200" baseline="30000" dirty="0">
                <a:latin typeface="Arial Narrow" pitchFamily="34" charset="0"/>
              </a:rPr>
              <a:t>ère</a:t>
            </a:r>
            <a:r>
              <a:rPr lang="fr-BE" altLang="fr-FR" sz="2200" dirty="0">
                <a:latin typeface="Arial Narrow" pitchFamily="34" charset="0"/>
              </a:rPr>
              <a:t> IA exprime le % de </a:t>
            </a:r>
            <a:r>
              <a:rPr lang="fr-BE" altLang="fr-FR" sz="2200" u="sng" dirty="0">
                <a:latin typeface="Arial Narrow" pitchFamily="34" charset="0"/>
              </a:rPr>
              <a:t>vaches</a:t>
            </a:r>
            <a:r>
              <a:rPr lang="fr-BE" altLang="fr-FR" sz="2200" dirty="0">
                <a:latin typeface="Arial Narrow" pitchFamily="34" charset="0"/>
              </a:rPr>
              <a:t> gestantes en 1</a:t>
            </a:r>
            <a:r>
              <a:rPr lang="fr-BE" altLang="fr-FR" sz="2200" baseline="30000" dirty="0">
                <a:latin typeface="Arial Narrow" pitchFamily="34" charset="0"/>
              </a:rPr>
              <a:t>ère</a:t>
            </a:r>
            <a:r>
              <a:rPr lang="fr-BE" altLang="fr-FR" sz="2200" dirty="0">
                <a:latin typeface="Arial Narrow" pitchFamily="34" charset="0"/>
              </a:rPr>
              <a:t> IA par rapport à l’ensemble des vaches gestantes</a:t>
            </a:r>
          </a:p>
        </p:txBody>
      </p:sp>
      <p:sp>
        <p:nvSpPr>
          <p:cNvPr id="17" name="Text Box 9"/>
          <p:cNvSpPr txBox="1">
            <a:spLocks noChangeArrowheads="1"/>
          </p:cNvSpPr>
          <p:nvPr/>
        </p:nvSpPr>
        <p:spPr bwMode="auto">
          <a:xfrm>
            <a:off x="436001" y="5707064"/>
            <a:ext cx="8651875" cy="769937"/>
          </a:xfrm>
          <a:prstGeom prst="rect">
            <a:avLst/>
          </a:prstGeom>
          <a:solidFill>
            <a:srgbClr val="002060"/>
          </a:solidFill>
          <a:ln w="9525">
            <a:solidFill>
              <a:srgbClr val="003300"/>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dirty="0">
                <a:solidFill>
                  <a:schemeClr val="bg1"/>
                </a:solidFill>
              </a:rPr>
              <a:t>Taux de gestation (TG IA) exprime aussi le % d’</a:t>
            </a:r>
            <a:r>
              <a:rPr lang="fr-BE" altLang="fr-FR" sz="2200" u="sng" dirty="0">
                <a:solidFill>
                  <a:srgbClr val="FFFF00"/>
                </a:solidFill>
              </a:rPr>
              <a:t>IA</a:t>
            </a:r>
            <a:r>
              <a:rPr lang="fr-BE" altLang="fr-FR" sz="2200" dirty="0">
                <a:solidFill>
                  <a:schemeClr val="bg1"/>
                </a:solidFill>
              </a:rPr>
              <a:t> suivies de gestation par rapport au nombre total d’inséminations réalisées </a:t>
            </a:r>
            <a:r>
              <a:rPr lang="fr-BE" altLang="fr-FR" sz="2200" dirty="0" smtClean="0">
                <a:solidFill>
                  <a:schemeClr val="bg1"/>
                </a:solidFill>
              </a:rPr>
              <a:t>(Voir le </a:t>
            </a:r>
            <a:r>
              <a:rPr lang="fr-BE" altLang="fr-FR" sz="2200" dirty="0" err="1" smtClean="0">
                <a:solidFill>
                  <a:schemeClr val="bg1"/>
                </a:solidFill>
              </a:rPr>
              <a:t>CuSum</a:t>
            </a:r>
            <a:r>
              <a:rPr lang="fr-BE" altLang="fr-FR" sz="2200" dirty="0" smtClean="0">
                <a:solidFill>
                  <a:schemeClr val="bg1"/>
                </a:solidFill>
              </a:rPr>
              <a:t>)</a:t>
            </a:r>
            <a:endParaRPr lang="fr-BE" altLang="fr-FR" sz="2200" dirty="0">
              <a:solidFill>
                <a:schemeClr val="bg1"/>
              </a:solidFill>
            </a:endParaRPr>
          </a:p>
        </p:txBody>
      </p:sp>
      <p:sp>
        <p:nvSpPr>
          <p:cNvPr id="18" name="Text Box 9"/>
          <p:cNvSpPr txBox="1">
            <a:spLocks noChangeArrowheads="1"/>
          </p:cNvSpPr>
          <p:nvPr/>
        </p:nvSpPr>
        <p:spPr bwMode="auto">
          <a:xfrm>
            <a:off x="470926" y="1628775"/>
            <a:ext cx="8651875" cy="1106488"/>
          </a:xfrm>
          <a:prstGeom prst="rect">
            <a:avLst/>
          </a:prstGeom>
          <a:solidFill>
            <a:srgbClr val="92D050"/>
          </a:solidFill>
          <a:ln w="9525">
            <a:solidFill>
              <a:srgbClr val="003300"/>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u="sng" dirty="0" err="1">
                <a:solidFill>
                  <a:schemeClr val="tx1"/>
                </a:solidFill>
              </a:rPr>
              <a:t>Breeding</a:t>
            </a:r>
            <a:r>
              <a:rPr lang="fr-BE" altLang="fr-FR" sz="2200" u="sng" dirty="0">
                <a:solidFill>
                  <a:schemeClr val="tx1"/>
                </a:solidFill>
              </a:rPr>
              <a:t> rate </a:t>
            </a:r>
            <a:r>
              <a:rPr lang="fr-BE" altLang="fr-FR" sz="2200" dirty="0">
                <a:solidFill>
                  <a:schemeClr val="tx1"/>
                </a:solidFill>
              </a:rPr>
              <a:t>exprime le pourcentage de </a:t>
            </a:r>
            <a:r>
              <a:rPr lang="fr-BE" altLang="fr-FR" sz="2200" u="sng" dirty="0">
                <a:solidFill>
                  <a:schemeClr val="tx1"/>
                </a:solidFill>
              </a:rPr>
              <a:t>vaches</a:t>
            </a:r>
            <a:r>
              <a:rPr lang="fr-BE" altLang="fr-FR" sz="2200" dirty="0">
                <a:solidFill>
                  <a:schemeClr val="tx1"/>
                </a:solidFill>
              </a:rPr>
              <a:t> inséminées par rapport au nombre de vaches traitées en vue d’une insémination (surtout d’application dans les protocoles de synchronisation)</a:t>
            </a:r>
          </a:p>
        </p:txBody>
      </p:sp>
      <p:sp>
        <p:nvSpPr>
          <p:cNvPr id="10" name="Text Box 9"/>
          <p:cNvSpPr txBox="1">
            <a:spLocks noChangeArrowheads="1"/>
          </p:cNvSpPr>
          <p:nvPr/>
        </p:nvSpPr>
        <p:spPr bwMode="auto">
          <a:xfrm>
            <a:off x="470926" y="2781300"/>
            <a:ext cx="8651875" cy="1106488"/>
          </a:xfrm>
          <a:prstGeom prst="rect">
            <a:avLst/>
          </a:prstGeom>
          <a:solidFill>
            <a:srgbClr val="800000"/>
          </a:solidFill>
          <a:ln w="9525">
            <a:solidFill>
              <a:srgbClr val="003300"/>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u="sng" dirty="0" err="1">
                <a:solidFill>
                  <a:schemeClr val="bg1"/>
                </a:solidFill>
              </a:rPr>
              <a:t>Pregnancy</a:t>
            </a:r>
            <a:r>
              <a:rPr lang="fr-BE" altLang="fr-FR" sz="2200" u="sng" dirty="0">
                <a:solidFill>
                  <a:schemeClr val="bg1"/>
                </a:solidFill>
              </a:rPr>
              <a:t> </a:t>
            </a:r>
            <a:r>
              <a:rPr lang="fr-BE" altLang="fr-FR" sz="2200" u="sng" dirty="0" smtClean="0">
                <a:solidFill>
                  <a:schemeClr val="bg1"/>
                </a:solidFill>
              </a:rPr>
              <a:t> rate </a:t>
            </a:r>
            <a:r>
              <a:rPr lang="fr-BE" altLang="fr-FR" sz="2200" dirty="0">
                <a:solidFill>
                  <a:schemeClr val="bg1"/>
                </a:solidFill>
              </a:rPr>
              <a:t>exprime le pourcentage de </a:t>
            </a:r>
            <a:r>
              <a:rPr lang="fr-BE" altLang="fr-FR" sz="2200" u="sng" dirty="0">
                <a:solidFill>
                  <a:schemeClr val="bg1"/>
                </a:solidFill>
              </a:rPr>
              <a:t>vaches</a:t>
            </a:r>
            <a:r>
              <a:rPr lang="fr-BE" altLang="fr-FR" sz="2200" dirty="0">
                <a:solidFill>
                  <a:schemeClr val="bg1"/>
                </a:solidFill>
              </a:rPr>
              <a:t> gestantes par rapport au nombre de vaches traitées en vue d’une insémination (surtout d’application dans les protocoles de synchronisation)</a:t>
            </a:r>
          </a:p>
        </p:txBody>
      </p:sp>
      <p:sp>
        <p:nvSpPr>
          <p:cNvPr id="2" name="ZoneTexte 1"/>
          <p:cNvSpPr txBox="1"/>
          <p:nvPr/>
        </p:nvSpPr>
        <p:spPr>
          <a:xfrm>
            <a:off x="9105339" y="5671204"/>
            <a:ext cx="338554" cy="461665"/>
          </a:xfrm>
          <a:prstGeom prst="rect">
            <a:avLst/>
          </a:prstGeom>
          <a:noFill/>
        </p:spPr>
        <p:txBody>
          <a:bodyPr wrap="none" rtlCol="0">
            <a:spAutoFit/>
          </a:bodyPr>
          <a:lstStyle/>
          <a:p>
            <a:r>
              <a:rPr lang="fr-BE" sz="2400" dirty="0" smtClean="0"/>
              <a:t>*</a:t>
            </a:r>
            <a:endParaRPr lang="fr-BE" sz="2400" dirty="0"/>
          </a:p>
        </p:txBody>
      </p:sp>
      <p:sp>
        <p:nvSpPr>
          <p:cNvPr id="11" name="Text Box 43"/>
          <p:cNvSpPr txBox="1">
            <a:spLocks noChangeArrowheads="1"/>
          </p:cNvSpPr>
          <p:nvPr/>
        </p:nvSpPr>
        <p:spPr bwMode="auto">
          <a:xfrm>
            <a:off x="9443893" y="3320259"/>
            <a:ext cx="2431432" cy="1107996"/>
          </a:xfrm>
          <a:prstGeom prst="rect">
            <a:avLst/>
          </a:prstGeom>
          <a:solidFill>
            <a:srgbClr val="FF0066"/>
          </a:solidFill>
          <a:ln w="9525">
            <a:solidFill>
              <a:schemeClr val="tx1"/>
            </a:solidFill>
            <a:miter lim="800000"/>
            <a:headEnd/>
            <a:tailEnd/>
          </a:ln>
        </p:spPr>
        <p:txBody>
          <a:bodyPr wrap="squar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dirty="0" err="1">
                <a:solidFill>
                  <a:schemeClr val="tx1"/>
                </a:solidFill>
              </a:rPr>
              <a:t>TGT</a:t>
            </a:r>
            <a:r>
              <a:rPr lang="fr-BE" altLang="fr-FR" sz="2200" dirty="0">
                <a:solidFill>
                  <a:schemeClr val="tx1"/>
                </a:solidFill>
              </a:rPr>
              <a:t> 1</a:t>
            </a:r>
            <a:r>
              <a:rPr lang="fr-BE" altLang="fr-FR" sz="2200" baseline="30000" dirty="0">
                <a:solidFill>
                  <a:schemeClr val="tx1"/>
                </a:solidFill>
              </a:rPr>
              <a:t>ère</a:t>
            </a:r>
            <a:r>
              <a:rPr lang="fr-BE" altLang="fr-FR" sz="2200" dirty="0">
                <a:solidFill>
                  <a:schemeClr val="tx1"/>
                </a:solidFill>
              </a:rPr>
              <a:t> IA </a:t>
            </a:r>
            <a:r>
              <a:rPr lang="fr-BE" altLang="fr-FR" sz="2200" dirty="0" smtClean="0">
                <a:solidFill>
                  <a:schemeClr val="tx1"/>
                </a:solidFill>
              </a:rPr>
              <a:t>(vaches) : </a:t>
            </a:r>
          </a:p>
          <a:p>
            <a:pPr eaLnBrk="1" hangingPunct="1">
              <a:spcBef>
                <a:spcPct val="0"/>
              </a:spcBef>
              <a:buClrTx/>
              <a:buFontTx/>
              <a:buNone/>
            </a:pPr>
            <a:r>
              <a:rPr lang="fr-BE" altLang="fr-FR" sz="2200" dirty="0" smtClean="0">
                <a:solidFill>
                  <a:schemeClr val="tx1"/>
                </a:solidFill>
              </a:rPr>
              <a:t>Excellent </a:t>
            </a:r>
            <a:r>
              <a:rPr lang="fr-BE" altLang="fr-FR" sz="2200" dirty="0">
                <a:solidFill>
                  <a:schemeClr val="tx1"/>
                </a:solidFill>
              </a:rPr>
              <a:t>si 40 à 50 </a:t>
            </a:r>
            <a:r>
              <a:rPr lang="fr-BE" altLang="fr-FR" sz="2200" dirty="0" smtClean="0">
                <a:solidFill>
                  <a:schemeClr val="tx1"/>
                </a:solidFill>
              </a:rPr>
              <a:t>%</a:t>
            </a:r>
          </a:p>
          <a:p>
            <a:pPr>
              <a:spcBef>
                <a:spcPct val="0"/>
              </a:spcBef>
              <a:buClrTx/>
              <a:buNone/>
            </a:pPr>
            <a:r>
              <a:rPr lang="fr-BE" altLang="fr-FR" sz="2200" dirty="0">
                <a:solidFill>
                  <a:schemeClr val="tx1"/>
                </a:solidFill>
              </a:rPr>
              <a:t>Mauvais si 20 à 30 %</a:t>
            </a:r>
            <a:endParaRPr lang="fr-FR" altLang="fr-FR" sz="2200" dirty="0">
              <a:solidFill>
                <a:schemeClr val="tx1"/>
              </a:solidFill>
            </a:endParaRPr>
          </a:p>
        </p:txBody>
      </p:sp>
      <p:sp>
        <p:nvSpPr>
          <p:cNvPr id="13" name="Text Box 43"/>
          <p:cNvSpPr txBox="1">
            <a:spLocks noChangeArrowheads="1"/>
          </p:cNvSpPr>
          <p:nvPr/>
        </p:nvSpPr>
        <p:spPr bwMode="auto">
          <a:xfrm>
            <a:off x="9443893" y="4819650"/>
            <a:ext cx="2431432" cy="1354217"/>
          </a:xfrm>
          <a:prstGeom prst="rect">
            <a:avLst/>
          </a:prstGeom>
          <a:solidFill>
            <a:srgbClr val="FF0066"/>
          </a:solidFill>
          <a:ln w="9525">
            <a:solidFill>
              <a:schemeClr val="tx1"/>
            </a:solidFill>
            <a:miter lim="800000"/>
            <a:headEnd/>
            <a:tailEnd/>
          </a:ln>
        </p:spPr>
        <p:txBody>
          <a:bodyPr wrap="squar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200" dirty="0" err="1" smtClean="0">
                <a:solidFill>
                  <a:schemeClr val="tx1"/>
                </a:solidFill>
              </a:rPr>
              <a:t>TGA</a:t>
            </a:r>
            <a:r>
              <a:rPr lang="fr-BE" altLang="fr-FR" sz="2200" dirty="0" smtClean="0">
                <a:solidFill>
                  <a:schemeClr val="tx1"/>
                </a:solidFill>
              </a:rPr>
              <a:t> </a:t>
            </a:r>
            <a:r>
              <a:rPr lang="fr-BE" altLang="fr-FR" sz="2200" dirty="0">
                <a:solidFill>
                  <a:schemeClr val="tx1"/>
                </a:solidFill>
              </a:rPr>
              <a:t>1</a:t>
            </a:r>
            <a:r>
              <a:rPr lang="fr-BE" altLang="fr-FR" sz="2200" baseline="30000" dirty="0">
                <a:solidFill>
                  <a:schemeClr val="tx1"/>
                </a:solidFill>
              </a:rPr>
              <a:t>ère</a:t>
            </a:r>
            <a:r>
              <a:rPr lang="fr-BE" altLang="fr-FR" sz="2200" dirty="0">
                <a:solidFill>
                  <a:schemeClr val="tx1"/>
                </a:solidFill>
              </a:rPr>
              <a:t> IA </a:t>
            </a:r>
            <a:r>
              <a:rPr lang="fr-BE" altLang="fr-FR" sz="2200" dirty="0" smtClean="0">
                <a:solidFill>
                  <a:schemeClr val="tx1"/>
                </a:solidFill>
              </a:rPr>
              <a:t>(vaches) : </a:t>
            </a:r>
          </a:p>
          <a:p>
            <a:pPr eaLnBrk="1" hangingPunct="1">
              <a:spcBef>
                <a:spcPct val="0"/>
              </a:spcBef>
              <a:buClrTx/>
              <a:buFontTx/>
              <a:buNone/>
            </a:pPr>
            <a:r>
              <a:rPr lang="fr-BE" altLang="fr-FR" sz="2200" dirty="0" err="1" smtClean="0">
                <a:solidFill>
                  <a:schemeClr val="tx1"/>
                </a:solidFill>
              </a:rPr>
              <a:t>Moy</a:t>
            </a:r>
            <a:r>
              <a:rPr lang="fr-BE" altLang="fr-FR" sz="2200" dirty="0" smtClean="0">
                <a:solidFill>
                  <a:schemeClr val="tx1"/>
                </a:solidFill>
              </a:rPr>
              <a:t> : 51 %</a:t>
            </a:r>
          </a:p>
          <a:p>
            <a:pPr eaLnBrk="1" hangingPunct="1">
              <a:spcBef>
                <a:spcPct val="0"/>
              </a:spcBef>
              <a:buClrTx/>
              <a:buFontTx/>
              <a:buNone/>
            </a:pPr>
            <a:r>
              <a:rPr lang="fr-BE" altLang="fr-FR" sz="2200" dirty="0" smtClean="0">
                <a:solidFill>
                  <a:schemeClr val="tx1"/>
                </a:solidFill>
              </a:rPr>
              <a:t>TOP 25 : 58 %</a:t>
            </a:r>
          </a:p>
          <a:p>
            <a:pPr eaLnBrk="1" hangingPunct="1">
              <a:spcBef>
                <a:spcPct val="0"/>
              </a:spcBef>
              <a:buClrTx/>
              <a:buFontTx/>
              <a:buNone/>
            </a:pPr>
            <a:r>
              <a:rPr lang="fr-BE" altLang="fr-FR" sz="1600" dirty="0" err="1" smtClean="0">
                <a:solidFill>
                  <a:schemeClr val="tx1"/>
                </a:solidFill>
              </a:rPr>
              <a:t>Chapaux</a:t>
            </a:r>
            <a:r>
              <a:rPr lang="fr-BE" altLang="fr-FR" sz="1600" dirty="0" smtClean="0">
                <a:solidFill>
                  <a:schemeClr val="tx1"/>
                </a:solidFill>
              </a:rPr>
              <a:t> et Hanzen 2014)</a:t>
            </a:r>
            <a:endParaRPr lang="fr-FR" altLang="fr-FR" sz="1600" dirty="0">
              <a:solidFill>
                <a:schemeClr val="tx1"/>
              </a:solidFill>
            </a:endParaRPr>
          </a:p>
        </p:txBody>
      </p:sp>
      <p:sp>
        <p:nvSpPr>
          <p:cNvPr id="3" name="Rectangle 2"/>
          <p:cNvSpPr/>
          <p:nvPr/>
        </p:nvSpPr>
        <p:spPr>
          <a:xfrm>
            <a:off x="9105339" y="4181675"/>
            <a:ext cx="338554" cy="2465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9090185" y="4958039"/>
            <a:ext cx="338554" cy="2465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170964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6" grpId="0" animBg="1"/>
      <p:bldP spid="17" grpId="0" animBg="1"/>
      <p:bldP spid="18" grpId="0" animBg="1"/>
      <p:bldP spid="10" grpId="0" animBg="1"/>
      <p:bldP spid="2" grpId="0"/>
      <p:bldP spid="11"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9"/>
            <a:ext cx="10515600" cy="1031648"/>
          </a:xfrm>
          <a:solidFill>
            <a:schemeClr val="accent2">
              <a:lumMod val="40000"/>
              <a:lumOff val="60000"/>
            </a:schemeClr>
          </a:solidFill>
          <a:ln>
            <a:solidFill>
              <a:schemeClr val="tx1"/>
            </a:solidFill>
          </a:ln>
        </p:spPr>
        <p:txBody>
          <a:bodyPr>
            <a:normAutofit/>
          </a:bodyPr>
          <a:lstStyle/>
          <a:p>
            <a:r>
              <a:rPr lang="fr-BE" sz="2800" dirty="0" smtClean="0">
                <a:latin typeface="Arial Narrow" panose="020B0606020202030204" pitchFamily="34" charset="0"/>
              </a:rPr>
              <a:t>Selon les chiffres ci-dessous présentés quelle est la valeur du taux de gestation apparent en 1</a:t>
            </a:r>
            <a:r>
              <a:rPr lang="fr-BE" sz="2800" baseline="30000" dirty="0" smtClean="0">
                <a:latin typeface="Arial Narrow" panose="020B0606020202030204" pitchFamily="34" charset="0"/>
              </a:rPr>
              <a:t>ère</a:t>
            </a:r>
            <a:r>
              <a:rPr lang="fr-BE" sz="2800" dirty="0" smtClean="0">
                <a:latin typeface="Arial Narrow" panose="020B0606020202030204" pitchFamily="34" charset="0"/>
              </a:rPr>
              <a:t> insémination ?</a:t>
            </a:r>
            <a:endParaRPr lang="fr-BE" sz="2800" dirty="0">
              <a:latin typeface="Arial Narrow" panose="020B0606020202030204" pitchFamily="34" charset="0"/>
            </a:endParaRP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25211033"/>
              </p:ext>
            </p:extLst>
          </p:nvPr>
        </p:nvGraphicFramePr>
        <p:xfrm>
          <a:off x="5654139" y="4812393"/>
          <a:ext cx="4231903" cy="1308100"/>
        </p:xfrm>
        <a:graphic>
          <a:graphicData uri="http://schemas.openxmlformats.org/presentationml/2006/ole">
            <mc:AlternateContent xmlns:mc="http://schemas.openxmlformats.org/markup-compatibility/2006">
              <mc:Choice xmlns:v="urn:schemas-microsoft-com:vml" Requires="v">
                <p:oleObj spid="_x0000_s19489" name="Graphique" r:id="rId6" imgW="11791931" imgH="1314348" progId="MSGraph.Chart.8">
                  <p:embed followColorScheme="full"/>
                </p:oleObj>
              </mc:Choice>
              <mc:Fallback>
                <p:oleObj name="Graphique" r:id="rId6" imgW="11791931" imgH="1314348" progId="MSGraph.Chart.8">
                  <p:embed followColorScheme="full"/>
                  <p:pic>
                    <p:nvPicPr>
                      <p:cNvPr id="0" name=""/>
                      <p:cNvPicPr/>
                      <p:nvPr/>
                    </p:nvPicPr>
                    <p:blipFill>
                      <a:blip r:embed="rId7"/>
                      <a:stretch>
                        <a:fillRect/>
                      </a:stretch>
                    </p:blipFill>
                    <p:spPr>
                      <a:xfrm>
                        <a:off x="5654139" y="4812393"/>
                        <a:ext cx="4231903" cy="13081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5543550" y="1607448"/>
            <a:ext cx="6046190" cy="1478652"/>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20 %  (20/100)</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22 % (20/90)</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9</a:t>
            </a:r>
            <a:r>
              <a:rPr lang="fr-BE" sz="2400" dirty="0" smtClean="0">
                <a:latin typeface="Arial Narrow" panose="020B0606020202030204" pitchFamily="34" charset="0"/>
              </a:rPr>
              <a:t> % (20/220)</a:t>
            </a:r>
            <a:endParaRPr lang="fr-BE" sz="2400" dirty="0">
              <a:latin typeface="Arial Narrow" panose="020B0606020202030204" pitchFamily="34" charset="0"/>
            </a:endParaRPr>
          </a:p>
        </p:txBody>
      </p:sp>
      <p:graphicFrame>
        <p:nvGraphicFramePr>
          <p:cNvPr id="6" name="Group 42"/>
          <p:cNvGraphicFramePr>
            <a:graphicFrameLocks/>
          </p:cNvGraphicFramePr>
          <p:nvPr>
            <p:extLst>
              <p:ext uri="{D42A27DB-BD31-4B8C-83A1-F6EECF244321}">
                <p14:modId xmlns:p14="http://schemas.microsoft.com/office/powerpoint/2010/main" val="1586581198"/>
              </p:ext>
            </p:extLst>
          </p:nvPr>
        </p:nvGraphicFramePr>
        <p:xfrm>
          <a:off x="482765" y="1695555"/>
          <a:ext cx="4129088" cy="4175125"/>
        </p:xfrm>
        <a:graphic>
          <a:graphicData uri="http://schemas.openxmlformats.org/drawingml/2006/table">
            <a:tbl>
              <a:tblPr/>
              <a:tblGrid>
                <a:gridCol w="3481201"/>
                <a:gridCol w="647887"/>
              </a:tblGrid>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chemeClr val="bg1"/>
                          </a:solidFill>
                          <a:effectLst/>
                          <a:latin typeface="Arial Narrow" pitchFamily="34" charset="0"/>
                        </a:rPr>
                        <a:t>N Total de vaches </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chemeClr val="bg1"/>
                          </a:solidFill>
                          <a:effectLst/>
                          <a:latin typeface="Arial Narrow" pitchFamily="34" charset="0"/>
                        </a:rPr>
                        <a:t>120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r>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chemeClr val="bg1"/>
                          </a:solidFill>
                          <a:effectLst/>
                          <a:latin typeface="Arial Narrow" pitchFamily="34" charset="0"/>
                        </a:rPr>
                        <a:t>N Total de vaches inséminées </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chemeClr val="bg1"/>
                          </a:solidFill>
                          <a:effectLst/>
                          <a:latin typeface="Arial Narrow" pitchFamily="34" charset="0"/>
                        </a:rPr>
                        <a:t>100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r>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chemeClr val="bg1"/>
                          </a:solidFill>
                          <a:effectLst/>
                          <a:latin typeface="Arial Narrow" pitchFamily="34" charset="0"/>
                        </a:rPr>
                        <a:t>N de vaches gestantes</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chemeClr val="bg1"/>
                          </a:solidFill>
                          <a:effectLst/>
                          <a:latin typeface="Arial Narrow" pitchFamily="34" charset="0"/>
                        </a:rPr>
                        <a:t>90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r>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BE" sz="2200" b="0" i="0" u="none" strike="noStrike" cap="none" normalizeH="0" baseline="0" dirty="0" smtClean="0">
                          <a:ln>
                            <a:noFill/>
                          </a:ln>
                          <a:solidFill>
                            <a:schemeClr val="tx1"/>
                          </a:solidFill>
                          <a:effectLst/>
                          <a:latin typeface="Arial Narrow" pitchFamily="34" charset="0"/>
                        </a:rPr>
                        <a:t>N vaches gestantes en 1</a:t>
                      </a:r>
                      <a:r>
                        <a:rPr kumimoji="0" lang="fr-BE" sz="2200" b="0" i="0" u="none" strike="noStrike" cap="none" normalizeH="0" baseline="30000" dirty="0" smtClean="0">
                          <a:ln>
                            <a:noFill/>
                          </a:ln>
                          <a:solidFill>
                            <a:schemeClr val="tx1"/>
                          </a:solidFill>
                          <a:effectLst/>
                          <a:latin typeface="Arial Narrow" pitchFamily="34" charset="0"/>
                        </a:rPr>
                        <a:t>ère</a:t>
                      </a:r>
                      <a:r>
                        <a:rPr kumimoji="0" lang="fr-BE" sz="2200" b="0" i="0" u="none" strike="noStrike" cap="none" normalizeH="0" baseline="0" dirty="0" smtClean="0">
                          <a:ln>
                            <a:noFill/>
                          </a:ln>
                          <a:solidFill>
                            <a:schemeClr val="tx1"/>
                          </a:solidFill>
                          <a:effectLst/>
                          <a:latin typeface="Arial Narrow" pitchFamily="34" charset="0"/>
                        </a:rPr>
                        <a:t> IA</a:t>
                      </a:r>
                      <a:endParaRPr kumimoji="0" lang="fr-FR" sz="2200" b="0" i="0" u="none" strike="noStrike" cap="none" normalizeH="0" baseline="0" dirty="0" smtClean="0">
                        <a:ln>
                          <a:noFill/>
                        </a:ln>
                        <a:solidFill>
                          <a:schemeClr val="tx1"/>
                        </a:solidFill>
                        <a:effectLst/>
                        <a:latin typeface="Arial Narrow" pitchFamily="34" charset="0"/>
                      </a:endParaRP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chemeClr val="tx1"/>
                          </a:solidFill>
                          <a:effectLst/>
                          <a:latin typeface="Arial Narrow" pitchFamily="34" charset="0"/>
                        </a:rPr>
                        <a:t>20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r>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BE" sz="2200" b="0" i="0" u="none" strike="noStrike" cap="none" normalizeH="0" baseline="0" dirty="0" smtClean="0">
                          <a:ln>
                            <a:noFill/>
                          </a:ln>
                          <a:solidFill>
                            <a:schemeClr val="tx1"/>
                          </a:solidFill>
                          <a:effectLst/>
                          <a:latin typeface="Arial Narrow" pitchFamily="34" charset="0"/>
                        </a:rPr>
                        <a:t>N vaches gestantes en 2</a:t>
                      </a:r>
                      <a:r>
                        <a:rPr kumimoji="0" lang="fr-BE" sz="2200" b="0" i="0" u="none" strike="noStrike" cap="none" normalizeH="0" baseline="30000" dirty="0" smtClean="0">
                          <a:ln>
                            <a:noFill/>
                          </a:ln>
                          <a:solidFill>
                            <a:schemeClr val="tx1"/>
                          </a:solidFill>
                          <a:effectLst/>
                          <a:latin typeface="Arial Narrow" pitchFamily="34" charset="0"/>
                        </a:rPr>
                        <a:t>ème</a:t>
                      </a:r>
                      <a:r>
                        <a:rPr kumimoji="0" lang="fr-BE" sz="2200" b="0" i="0" u="none" strike="noStrike" cap="none" normalizeH="0" baseline="0" dirty="0" smtClean="0">
                          <a:ln>
                            <a:noFill/>
                          </a:ln>
                          <a:solidFill>
                            <a:schemeClr val="tx1"/>
                          </a:solidFill>
                          <a:effectLst/>
                          <a:latin typeface="Arial Narrow" pitchFamily="34" charset="0"/>
                        </a:rPr>
                        <a:t> IA</a:t>
                      </a:r>
                      <a:endParaRPr kumimoji="0" lang="fr-FR" sz="2200" b="0" i="0" u="none" strike="noStrike" cap="none" normalizeH="0" baseline="0" dirty="0" smtClean="0">
                        <a:ln>
                          <a:noFill/>
                        </a:ln>
                        <a:solidFill>
                          <a:schemeClr val="tx1"/>
                        </a:solidFill>
                        <a:effectLst/>
                        <a:latin typeface="Arial Narrow" pitchFamily="34" charset="0"/>
                      </a:endParaRP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pPr>
                      <a:r>
                        <a:rPr kumimoji="0" lang="fr-FR" sz="2200" b="0" i="0" u="none" strike="noStrike" cap="none" normalizeH="0" baseline="0" dirty="0" smtClean="0">
                          <a:ln>
                            <a:noFill/>
                          </a:ln>
                          <a:solidFill>
                            <a:schemeClr val="tx1"/>
                          </a:solidFill>
                          <a:effectLst/>
                          <a:latin typeface="Arial Narrow" pitchFamily="34" charset="0"/>
                        </a:rPr>
                        <a:t>30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r>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BE" sz="2200" b="0" i="0" u="none" strike="noStrike" cap="none" normalizeH="0" baseline="0" dirty="0" smtClean="0">
                          <a:ln>
                            <a:noFill/>
                          </a:ln>
                          <a:solidFill>
                            <a:schemeClr val="tx1"/>
                          </a:solidFill>
                          <a:effectLst/>
                          <a:latin typeface="Arial Narrow" pitchFamily="34" charset="0"/>
                        </a:rPr>
                        <a:t>N vaches gestantes en 3</a:t>
                      </a:r>
                      <a:r>
                        <a:rPr kumimoji="0" lang="fr-BE" sz="2200" b="0" i="0" u="none" strike="noStrike" cap="none" normalizeH="0" baseline="30000" dirty="0" smtClean="0">
                          <a:ln>
                            <a:noFill/>
                          </a:ln>
                          <a:solidFill>
                            <a:schemeClr val="tx1"/>
                          </a:solidFill>
                          <a:effectLst/>
                          <a:latin typeface="Arial Narrow" pitchFamily="34" charset="0"/>
                        </a:rPr>
                        <a:t>ème</a:t>
                      </a:r>
                      <a:r>
                        <a:rPr kumimoji="0" lang="fr-BE" sz="2200" b="0" i="0" u="none" strike="noStrike" cap="none" normalizeH="0" baseline="0" dirty="0" smtClean="0">
                          <a:ln>
                            <a:noFill/>
                          </a:ln>
                          <a:solidFill>
                            <a:schemeClr val="tx1"/>
                          </a:solidFill>
                          <a:effectLst/>
                          <a:latin typeface="Arial Narrow" pitchFamily="34" charset="0"/>
                        </a:rPr>
                        <a:t> IA</a:t>
                      </a:r>
                      <a:endParaRPr kumimoji="0" lang="fr-FR" sz="2200" b="0" i="0" u="none" strike="noStrike" cap="none" normalizeH="0" baseline="0" dirty="0" smtClean="0">
                        <a:ln>
                          <a:noFill/>
                        </a:ln>
                        <a:solidFill>
                          <a:schemeClr val="tx1"/>
                        </a:solidFill>
                        <a:effectLst/>
                        <a:latin typeface="Arial Narrow" pitchFamily="34" charset="0"/>
                      </a:endParaRP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pPr>
                      <a:r>
                        <a:rPr kumimoji="0" lang="fr-FR" sz="2200" b="0" i="0" u="none" strike="noStrike" cap="none" normalizeH="0" baseline="0" dirty="0" smtClean="0">
                          <a:ln>
                            <a:noFill/>
                          </a:ln>
                          <a:solidFill>
                            <a:schemeClr val="tx1"/>
                          </a:solidFill>
                          <a:effectLst/>
                          <a:latin typeface="Arial Narrow" pitchFamily="34" charset="0"/>
                        </a:rPr>
                        <a:t>20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r>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pPr>
                      <a:r>
                        <a:rPr kumimoji="0" lang="fr-FR" sz="2200" b="0" i="0" u="none" strike="noStrike" cap="none" normalizeH="0" baseline="0" dirty="0" smtClean="0">
                          <a:ln>
                            <a:noFill/>
                          </a:ln>
                          <a:solidFill>
                            <a:schemeClr val="tx1"/>
                          </a:solidFill>
                          <a:effectLst/>
                          <a:latin typeface="Arial Narrow" pitchFamily="34" charset="0"/>
                        </a:rPr>
                        <a:t>N vaches gestantes &gt; 3 IA</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pPr>
                      <a:r>
                        <a:rPr kumimoji="0" lang="fr-FR" sz="2200" b="0" i="0" u="none" strike="noStrike" cap="none" normalizeH="0" baseline="0" dirty="0" smtClean="0">
                          <a:ln>
                            <a:noFill/>
                          </a:ln>
                          <a:solidFill>
                            <a:schemeClr val="tx1"/>
                          </a:solidFill>
                          <a:effectLst/>
                          <a:latin typeface="Arial Narrow" pitchFamily="34" charset="0"/>
                        </a:rPr>
                        <a:t>20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CC"/>
                    </a:solidFill>
                  </a:tcPr>
                </a:tc>
              </a:tr>
              <a:tr h="761933">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pPr>
                      <a:r>
                        <a:rPr kumimoji="0" lang="fr-BE" sz="2200" b="0" i="0" u="none" strike="noStrike" cap="none" normalizeH="0" baseline="0" dirty="0" smtClean="0">
                          <a:ln>
                            <a:noFill/>
                          </a:ln>
                          <a:solidFill>
                            <a:schemeClr val="bg1"/>
                          </a:solidFill>
                          <a:effectLst/>
                          <a:latin typeface="Arial Narrow" pitchFamily="34" charset="0"/>
                        </a:rPr>
                        <a:t>N de vaches inséminées et non gestantes (réformées ?)</a:t>
                      </a:r>
                      <a:endParaRPr kumimoji="0" lang="fr-FR" sz="2200" b="0" i="0" u="none" strike="noStrike" cap="none" normalizeH="0" baseline="0" dirty="0" smtClean="0">
                        <a:ln>
                          <a:noFill/>
                        </a:ln>
                        <a:solidFill>
                          <a:schemeClr val="bg1"/>
                        </a:solidFill>
                        <a:effectLst/>
                        <a:latin typeface="Arial Narrow" pitchFamily="34" charset="0"/>
                      </a:endParaRP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pPr>
                      <a:r>
                        <a:rPr kumimoji="0" lang="fr-FR" sz="2200" b="0" i="0" u="none" strike="noStrike" cap="none" normalizeH="0" baseline="0" dirty="0" smtClean="0">
                          <a:ln>
                            <a:noFill/>
                          </a:ln>
                          <a:solidFill>
                            <a:schemeClr val="bg1"/>
                          </a:solidFill>
                          <a:effectLst/>
                          <a:latin typeface="Arial Narrow" pitchFamily="34" charset="0"/>
                        </a:rPr>
                        <a:t>10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1"/>
                    </a:solidFill>
                  </a:tcPr>
                </a:tc>
              </a:tr>
              <a:tr h="426649">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rgbClr val="FFFFFF"/>
                          </a:solidFill>
                          <a:effectLst/>
                          <a:latin typeface="Arial Narrow" pitchFamily="34" charset="0"/>
                        </a:rPr>
                        <a:t>N total d’IA</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 typeface="Mistral" pitchFamily="66" charset="0"/>
                        <a:buNone/>
                        <a:tabLst/>
                        <a:defRPr/>
                      </a:pPr>
                      <a:r>
                        <a:rPr kumimoji="0" lang="fr-FR" sz="2200" b="0" i="0" u="none" strike="noStrike" cap="none" normalizeH="0" baseline="0" dirty="0" smtClean="0">
                          <a:ln>
                            <a:noFill/>
                          </a:ln>
                          <a:solidFill>
                            <a:srgbClr val="FFFFFF"/>
                          </a:solidFill>
                          <a:effectLst/>
                          <a:latin typeface="Arial Narrow" pitchFamily="34" charset="0"/>
                        </a:rPr>
                        <a:t>220</a:t>
                      </a:r>
                    </a:p>
                  </a:txBody>
                  <a:tcPr marL="91414" marR="91414" marT="45683" marB="4568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002060"/>
                    </a:solidFill>
                  </a:tcPr>
                </a:tc>
              </a:tr>
            </a:tbl>
          </a:graphicData>
        </a:graphic>
      </p:graphicFrame>
      <p:sp>
        <p:nvSpPr>
          <p:cNvPr id="7" name="Ellipse 6"/>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spTree>
    <p:custDataLst>
      <p:tags r:id="rId2"/>
    </p:custDataLst>
    <p:extLst>
      <p:ext uri="{BB962C8B-B14F-4D97-AF65-F5344CB8AC3E}">
        <p14:creationId xmlns:p14="http://schemas.microsoft.com/office/powerpoint/2010/main" val="390293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9866" y="1315150"/>
            <a:ext cx="10515600" cy="1325563"/>
          </a:xfrm>
          <a:solidFill>
            <a:srgbClr val="990000"/>
          </a:solidFill>
        </p:spPr>
        <p:txBody>
          <a:bodyPr>
            <a:normAutofit/>
          </a:bodyPr>
          <a:lstStyle/>
          <a:p>
            <a:pPr algn="ctr"/>
            <a:r>
              <a:rPr lang="fr-BE" dirty="0" smtClean="0">
                <a:solidFill>
                  <a:schemeClr val="bg1"/>
                </a:solidFill>
                <a:latin typeface="Arial Narrow" panose="020B0606020202030204" pitchFamily="34" charset="0"/>
              </a:rPr>
              <a:t>La formulation des hypothèses d’un problème d’infertilité : une deuxième étape </a:t>
            </a:r>
            <a:endParaRPr lang="fr-BE" dirty="0">
              <a:solidFill>
                <a:schemeClr val="bg1"/>
              </a:solidFill>
              <a:latin typeface="Arial Narrow" panose="020B0606020202030204" pitchFamily="34" charset="0"/>
            </a:endParaRPr>
          </a:p>
        </p:txBody>
      </p:sp>
      <p:sp>
        <p:nvSpPr>
          <p:cNvPr id="3" name="Titre 1"/>
          <p:cNvSpPr txBox="1">
            <a:spLocks/>
          </p:cNvSpPr>
          <p:nvPr/>
        </p:nvSpPr>
        <p:spPr>
          <a:xfrm>
            <a:off x="1472538" y="3498230"/>
            <a:ext cx="9120249" cy="1940668"/>
          </a:xfrm>
          <a:prstGeom prst="rect">
            <a:avLst/>
          </a:prstGeom>
          <a:solidFill>
            <a:srgbClr val="990000"/>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fr-BE" sz="2600" dirty="0" smtClean="0">
                <a:solidFill>
                  <a:schemeClr val="bg1"/>
                </a:solidFill>
                <a:latin typeface="Arial Narrow" panose="020B0606020202030204" pitchFamily="34" charset="0"/>
              </a:rPr>
              <a:t>La formulation d’hypothèse doit pouvoir s’accompagner de sa justification. </a:t>
            </a:r>
          </a:p>
          <a:p>
            <a:pPr algn="ctr">
              <a:lnSpc>
                <a:spcPct val="160000"/>
              </a:lnSpc>
            </a:pPr>
            <a:r>
              <a:rPr lang="fr-BE" sz="2600" dirty="0" smtClean="0">
                <a:solidFill>
                  <a:schemeClr val="bg1"/>
                </a:solidFill>
                <a:latin typeface="Arial Narrow" panose="020B0606020202030204" pitchFamily="34" charset="0"/>
              </a:rPr>
              <a:t>Connaître et comprendre.</a:t>
            </a:r>
          </a:p>
          <a:p>
            <a:pPr algn="ctr">
              <a:lnSpc>
                <a:spcPct val="160000"/>
              </a:lnSpc>
            </a:pPr>
            <a:r>
              <a:rPr lang="fr-BE" sz="2600" dirty="0" smtClean="0">
                <a:solidFill>
                  <a:schemeClr val="bg1"/>
                </a:solidFill>
                <a:latin typeface="Arial Narrow" panose="020B0606020202030204" pitchFamily="34" charset="0"/>
              </a:rPr>
              <a:t>L’Evidence </a:t>
            </a:r>
            <a:r>
              <a:rPr lang="fr-BE" sz="2600" dirty="0" err="1" smtClean="0">
                <a:solidFill>
                  <a:schemeClr val="bg1"/>
                </a:solidFill>
                <a:latin typeface="Arial Narrow" panose="020B0606020202030204" pitchFamily="34" charset="0"/>
              </a:rPr>
              <a:t>Based</a:t>
            </a:r>
            <a:r>
              <a:rPr lang="fr-BE" sz="2600" dirty="0" smtClean="0">
                <a:solidFill>
                  <a:schemeClr val="bg1"/>
                </a:solidFill>
                <a:latin typeface="Arial Narrow" panose="020B0606020202030204" pitchFamily="34" charset="0"/>
              </a:rPr>
              <a:t> </a:t>
            </a:r>
            <a:r>
              <a:rPr lang="fr-BE" sz="2600" dirty="0" err="1" smtClean="0">
                <a:solidFill>
                  <a:schemeClr val="bg1"/>
                </a:solidFill>
                <a:latin typeface="Arial Narrow" panose="020B0606020202030204" pitchFamily="34" charset="0"/>
              </a:rPr>
              <a:t>Medecine</a:t>
            </a:r>
            <a:r>
              <a:rPr lang="fr-BE" sz="2600" dirty="0" smtClean="0">
                <a:solidFill>
                  <a:schemeClr val="bg1"/>
                </a:solidFill>
                <a:latin typeface="Arial Narrow" panose="020B0606020202030204" pitchFamily="34" charset="0"/>
              </a:rPr>
              <a:t> revêt dans ce contexte toute son importance</a:t>
            </a:r>
            <a:r>
              <a:rPr lang="fr-BE" sz="2400" dirty="0" smtClean="0">
                <a:solidFill>
                  <a:schemeClr val="bg1"/>
                </a:solidFill>
                <a:latin typeface="Arial Narrow" panose="020B0606020202030204" pitchFamily="34" charset="0"/>
              </a:rPr>
              <a:t>.</a:t>
            </a:r>
            <a:endParaRPr lang="fr-BE" sz="2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675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bwMode="auto">
          <a:xfrm>
            <a:off x="1919288" y="6400800"/>
            <a:ext cx="4464050" cy="457200"/>
          </a:xfrm>
          <a:prstGeom prst="rect">
            <a:avLst/>
          </a:prstGeom>
          <a:ln>
            <a:miter lim="800000"/>
            <a:headEnd/>
            <a:tailEnd/>
          </a:ln>
        </p:spPr>
        <p:txBody>
          <a:bodyPr vert="horz" wrap="none" lIns="92075" tIns="46038" rIns="92075" bIns="46038" rtlCol="0" anchor="ctr"/>
          <a:lstStyle/>
          <a:p>
            <a:pPr>
              <a:buClr>
                <a:srgbClr val="000066"/>
              </a:buClr>
              <a:defRPr/>
            </a:pPr>
            <a:r>
              <a:rPr lang="fr-FR" sz="1600">
                <a:solidFill>
                  <a:srgbClr val="FFFFFF"/>
                </a:solidFill>
              </a:rPr>
              <a:t>Année 2010-2011 Prof Ch. Hanzen - l’infertilité : un syndrome</a:t>
            </a:r>
          </a:p>
        </p:txBody>
      </p:sp>
      <p:sp>
        <p:nvSpPr>
          <p:cNvPr id="14339" name="Espace réservé du numéro de diapositive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62CC8004-0069-4C89-8EA4-E9572C3093CA}" type="slidenum">
              <a:rPr lang="fr-FR" altLang="fr-FR" sz="1400">
                <a:solidFill>
                  <a:schemeClr val="tx1"/>
                </a:solidFill>
              </a:rPr>
              <a:pPr>
                <a:spcBef>
                  <a:spcPct val="0"/>
                </a:spcBef>
                <a:buClr>
                  <a:srgbClr val="000066"/>
                </a:buClr>
                <a:buFontTx/>
                <a:buNone/>
              </a:pPr>
              <a:t>4</a:t>
            </a:fld>
            <a:endParaRPr lang="fr-FR" altLang="fr-FR" sz="1400">
              <a:solidFill>
                <a:schemeClr val="tx1"/>
              </a:solidFill>
            </a:endParaRPr>
          </a:p>
        </p:txBody>
      </p:sp>
      <p:sp>
        <p:nvSpPr>
          <p:cNvPr id="8" name="ZoneTexte 7"/>
          <p:cNvSpPr txBox="1"/>
          <p:nvPr/>
        </p:nvSpPr>
        <p:spPr>
          <a:xfrm>
            <a:off x="2541270" y="502912"/>
            <a:ext cx="6075702" cy="784830"/>
          </a:xfrm>
          <a:prstGeom prst="rect">
            <a:avLst/>
          </a:prstGeom>
          <a:solidFill>
            <a:schemeClr val="accent6">
              <a:lumMod val="50000"/>
            </a:schemeClr>
          </a:solidFill>
          <a:ln>
            <a:solidFill>
              <a:schemeClr val="tx1"/>
            </a:solidFill>
          </a:ln>
        </p:spPr>
        <p:txBody>
          <a:bodyPr wrap="none">
            <a:spAutoFit/>
          </a:bodyPr>
          <a:lstStyle/>
          <a:p>
            <a:pPr>
              <a:defRPr/>
            </a:pPr>
            <a:r>
              <a:rPr lang="fr-BE" sz="4500" dirty="0" smtClean="0">
                <a:solidFill>
                  <a:schemeClr val="bg1"/>
                </a:solidFill>
                <a:latin typeface="Arial Narrow" panose="020B0606020202030204" pitchFamily="34" charset="0"/>
              </a:rPr>
              <a:t>De quoi allons-nous parler ?</a:t>
            </a:r>
            <a:endParaRPr lang="fr-BE" sz="4500" dirty="0">
              <a:solidFill>
                <a:schemeClr val="bg1"/>
              </a:solidFill>
              <a:latin typeface="Arial Narrow" panose="020B0606020202030204" pitchFamily="34" charset="0"/>
            </a:endParaRPr>
          </a:p>
        </p:txBody>
      </p:sp>
      <p:sp>
        <p:nvSpPr>
          <p:cNvPr id="9" name="ZoneTexte 8"/>
          <p:cNvSpPr txBox="1"/>
          <p:nvPr/>
        </p:nvSpPr>
        <p:spPr>
          <a:xfrm>
            <a:off x="945389" y="1962150"/>
            <a:ext cx="2569336" cy="707886"/>
          </a:xfrm>
          <a:prstGeom prst="rect">
            <a:avLst/>
          </a:prstGeom>
          <a:solidFill>
            <a:schemeClr val="accent5">
              <a:lumMod val="50000"/>
            </a:schemeClr>
          </a:solidFill>
          <a:ln>
            <a:solidFill>
              <a:schemeClr val="tx1"/>
            </a:solidFill>
          </a:ln>
        </p:spPr>
        <p:txBody>
          <a:bodyPr wrap="square">
            <a:spAutoFit/>
          </a:bodyPr>
          <a:lstStyle/>
          <a:p>
            <a:pPr>
              <a:defRPr/>
            </a:pPr>
            <a:r>
              <a:rPr lang="fr-BE" sz="4000" dirty="0" smtClean="0">
                <a:solidFill>
                  <a:schemeClr val="bg1"/>
                </a:solidFill>
                <a:latin typeface="Arial Narrow" panose="020B0606020202030204" pitchFamily="34" charset="0"/>
              </a:rPr>
              <a:t>L’infertilité </a:t>
            </a:r>
            <a:endParaRPr lang="fr-BE" sz="4000" dirty="0">
              <a:solidFill>
                <a:schemeClr val="bg1"/>
              </a:solidFill>
              <a:latin typeface="Arial Narrow" panose="020B0606020202030204" pitchFamily="34" charset="0"/>
            </a:endParaRPr>
          </a:p>
        </p:txBody>
      </p:sp>
      <p:sp>
        <p:nvSpPr>
          <p:cNvPr id="5" name="Flèche vers le bas 4"/>
          <p:cNvSpPr/>
          <p:nvPr/>
        </p:nvSpPr>
        <p:spPr>
          <a:xfrm>
            <a:off x="1617345" y="2771774"/>
            <a:ext cx="923925" cy="733425"/>
          </a:xfrm>
          <a:prstGeom prst="down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8336789" y="1962150"/>
            <a:ext cx="2569336" cy="707886"/>
          </a:xfrm>
          <a:prstGeom prst="rect">
            <a:avLst/>
          </a:prstGeom>
          <a:solidFill>
            <a:schemeClr val="accent2">
              <a:lumMod val="75000"/>
            </a:schemeClr>
          </a:solidFill>
          <a:ln>
            <a:solidFill>
              <a:schemeClr val="tx1">
                <a:lumMod val="95000"/>
                <a:lumOff val="5000"/>
              </a:schemeClr>
            </a:solidFill>
          </a:ln>
        </p:spPr>
        <p:txBody>
          <a:bodyPr wrap="square">
            <a:spAutoFit/>
          </a:bodyPr>
          <a:lstStyle/>
          <a:p>
            <a:pPr>
              <a:defRPr/>
            </a:pPr>
            <a:r>
              <a:rPr lang="fr-BE" sz="4000" dirty="0" smtClean="0">
                <a:solidFill>
                  <a:schemeClr val="bg1"/>
                </a:solidFill>
                <a:latin typeface="Arial Narrow" panose="020B0606020202030204" pitchFamily="34" charset="0"/>
              </a:rPr>
              <a:t>L’infécondité </a:t>
            </a:r>
            <a:endParaRPr lang="fr-BE" sz="4000" dirty="0">
              <a:solidFill>
                <a:schemeClr val="bg1"/>
              </a:solidFill>
              <a:latin typeface="Arial Narrow" panose="020B0606020202030204" pitchFamily="34" charset="0"/>
            </a:endParaRPr>
          </a:p>
        </p:txBody>
      </p:sp>
      <p:sp>
        <p:nvSpPr>
          <p:cNvPr id="12" name="Flèche vers le bas 11"/>
          <p:cNvSpPr/>
          <p:nvPr/>
        </p:nvSpPr>
        <p:spPr>
          <a:xfrm>
            <a:off x="9159494" y="2790823"/>
            <a:ext cx="923925" cy="733425"/>
          </a:xfrm>
          <a:prstGeom prst="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droite 5"/>
          <p:cNvSpPr/>
          <p:nvPr/>
        </p:nvSpPr>
        <p:spPr>
          <a:xfrm>
            <a:off x="3629024" y="1914525"/>
            <a:ext cx="4581525" cy="249168"/>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droite 15"/>
          <p:cNvSpPr/>
          <p:nvPr/>
        </p:nvSpPr>
        <p:spPr>
          <a:xfrm flipH="1">
            <a:off x="3629025" y="2434395"/>
            <a:ext cx="4581524" cy="249168"/>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5464345" y="2030490"/>
            <a:ext cx="623889" cy="1107996"/>
          </a:xfrm>
          <a:prstGeom prst="rect">
            <a:avLst/>
          </a:prstGeom>
          <a:noFill/>
        </p:spPr>
        <p:txBody>
          <a:bodyPr wrap="none" rtlCol="0">
            <a:spAutoFit/>
          </a:bodyPr>
          <a:lstStyle/>
          <a:p>
            <a:r>
              <a:rPr lang="fr-BE" sz="6600" dirty="0" smtClean="0">
                <a:solidFill>
                  <a:srgbClr val="FF0000"/>
                </a:solidFill>
              </a:rPr>
              <a:t>X</a:t>
            </a:r>
            <a:endParaRPr lang="fr-BE" sz="6600" dirty="0">
              <a:solidFill>
                <a:srgbClr val="FF0000"/>
              </a:solidFill>
            </a:endParaRPr>
          </a:p>
        </p:txBody>
      </p:sp>
      <p:sp>
        <p:nvSpPr>
          <p:cNvPr id="2" name="Rectangle à coins arrondis 1"/>
          <p:cNvSpPr/>
          <p:nvPr/>
        </p:nvSpPr>
        <p:spPr>
          <a:xfrm>
            <a:off x="488189" y="3789446"/>
            <a:ext cx="5200092" cy="238572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800" dirty="0">
                <a:solidFill>
                  <a:schemeClr val="bg1"/>
                </a:solidFill>
                <a:latin typeface="Arial Narrow" panose="020B0606020202030204" pitchFamily="34" charset="0"/>
              </a:rPr>
              <a:t>Est qualifiée d’infertile toute femelle inséminée plus de 2 fois, que les inséminations subséquentes à la deuxième aient été ou non suivies de gestation </a:t>
            </a:r>
          </a:p>
        </p:txBody>
      </p:sp>
      <p:sp>
        <p:nvSpPr>
          <p:cNvPr id="3" name="Rectangle à coins arrondis 2"/>
          <p:cNvSpPr/>
          <p:nvPr/>
        </p:nvSpPr>
        <p:spPr>
          <a:xfrm>
            <a:off x="6424550" y="3898891"/>
            <a:ext cx="4928259" cy="216683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800" dirty="0">
                <a:solidFill>
                  <a:schemeClr val="bg1"/>
                </a:solidFill>
                <a:latin typeface="Arial Narrow" panose="020B0606020202030204" pitchFamily="34" charset="0"/>
              </a:rPr>
              <a:t>Temps nécessaire à l’obtention d’une gestation : </a:t>
            </a:r>
          </a:p>
          <a:p>
            <a:pPr>
              <a:defRPr/>
            </a:pPr>
            <a:r>
              <a:rPr lang="fr-FR" sz="2800" dirty="0">
                <a:solidFill>
                  <a:schemeClr val="bg1"/>
                </a:solidFill>
                <a:latin typeface="Arial Narrow" panose="020B0606020202030204" pitchFamily="34" charset="0"/>
              </a:rPr>
              <a:t>Génisses : NIF et NV1</a:t>
            </a:r>
          </a:p>
          <a:p>
            <a:pPr>
              <a:defRPr/>
            </a:pPr>
            <a:r>
              <a:rPr lang="fr-FR" sz="2800" dirty="0">
                <a:solidFill>
                  <a:schemeClr val="bg1"/>
                </a:solidFill>
                <a:latin typeface="Arial Narrow" panose="020B0606020202030204" pitchFamily="34" charset="0"/>
              </a:rPr>
              <a:t>Vaches : IV et VIF</a:t>
            </a:r>
            <a:endParaRPr lang="fr-BE" sz="2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6425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12" grpId="0" animBg="1"/>
      <p:bldP spid="6" grpId="0" animBg="1"/>
      <p:bldP spid="16"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2405591"/>
            <a:ext cx="8957733" cy="1325563"/>
          </a:xfrm>
          <a:solidFill>
            <a:schemeClr val="accent5">
              <a:lumMod val="75000"/>
            </a:schemeClr>
          </a:solidFill>
        </p:spPr>
        <p:txBody>
          <a:bodyPr/>
          <a:lstStyle/>
          <a:p>
            <a:r>
              <a:rPr lang="fr-BE" dirty="0" smtClean="0">
                <a:solidFill>
                  <a:schemeClr val="bg1"/>
                </a:solidFill>
              </a:rPr>
              <a:t>Exercice 1 : </a:t>
            </a:r>
            <a:br>
              <a:rPr lang="fr-BE" dirty="0" smtClean="0">
                <a:solidFill>
                  <a:schemeClr val="bg1"/>
                </a:solidFill>
              </a:rPr>
            </a:br>
            <a:r>
              <a:rPr lang="fr-BE" dirty="0" smtClean="0">
                <a:solidFill>
                  <a:schemeClr val="bg1"/>
                </a:solidFill>
              </a:rPr>
              <a:t>Partons à la recherche d’hypothèses</a:t>
            </a:r>
            <a:endParaRPr lang="fr-BE" dirty="0">
              <a:solidFill>
                <a:schemeClr val="bg1"/>
              </a:solidFill>
            </a:endParaRPr>
          </a:p>
        </p:txBody>
      </p:sp>
    </p:spTree>
    <p:extLst>
      <p:ext uri="{BB962C8B-B14F-4D97-AF65-F5344CB8AC3E}">
        <p14:creationId xmlns:p14="http://schemas.microsoft.com/office/powerpoint/2010/main" val="579104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txBox="1">
            <a:spLocks/>
          </p:cNvSpPr>
          <p:nvPr/>
        </p:nvSpPr>
        <p:spPr bwMode="auto">
          <a:xfrm>
            <a:off x="1711325" y="115889"/>
            <a:ext cx="4699000" cy="765175"/>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solidFill>
                  <a:schemeClr val="bg1"/>
                </a:solidFill>
              </a:rPr>
              <a:t>Hypothèses explicatives de l’allongement de la période de reproduction (PR)</a:t>
            </a:r>
          </a:p>
        </p:txBody>
      </p:sp>
      <p:sp>
        <p:nvSpPr>
          <p:cNvPr id="20" name="Titre 1"/>
          <p:cNvSpPr txBox="1">
            <a:spLocks/>
          </p:cNvSpPr>
          <p:nvPr/>
        </p:nvSpPr>
        <p:spPr>
          <a:xfrm>
            <a:off x="4900613" y="3019425"/>
            <a:ext cx="1128712" cy="393700"/>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Acétonémie</a:t>
            </a:r>
          </a:p>
        </p:txBody>
      </p:sp>
      <p:sp>
        <p:nvSpPr>
          <p:cNvPr id="20484" name="Text Box 10"/>
          <p:cNvSpPr txBox="1">
            <a:spLocks noChangeArrowheads="1"/>
          </p:cNvSpPr>
          <p:nvPr/>
        </p:nvSpPr>
        <p:spPr bwMode="auto">
          <a:xfrm>
            <a:off x="7608888" y="1035050"/>
            <a:ext cx="1223962" cy="338138"/>
          </a:xfrm>
          <a:prstGeom prst="rect">
            <a:avLst/>
          </a:prstGeom>
          <a:solidFill>
            <a:srgbClr val="008000"/>
          </a:solidFill>
          <a:ln w="9525" algn="ctr">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ME tardive</a:t>
            </a:r>
            <a:endParaRPr lang="fr-FR" altLang="fr-FR" sz="1600">
              <a:solidFill>
                <a:schemeClr val="tx1"/>
              </a:solidFill>
            </a:endParaRPr>
          </a:p>
        </p:txBody>
      </p:sp>
      <p:sp>
        <p:nvSpPr>
          <p:cNvPr id="20485" name="Text Box 11"/>
          <p:cNvSpPr txBox="1">
            <a:spLocks noChangeArrowheads="1"/>
          </p:cNvSpPr>
          <p:nvPr/>
        </p:nvSpPr>
        <p:spPr bwMode="auto">
          <a:xfrm>
            <a:off x="6108700" y="1047751"/>
            <a:ext cx="1081088"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ME précoce</a:t>
            </a:r>
            <a:endParaRPr lang="fr-FR" altLang="fr-FR" sz="1600">
              <a:solidFill>
                <a:schemeClr val="tx1"/>
              </a:solidFill>
            </a:endParaRPr>
          </a:p>
        </p:txBody>
      </p:sp>
      <p:sp>
        <p:nvSpPr>
          <p:cNvPr id="20486"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Non fécondation</a:t>
            </a:r>
            <a:endParaRPr lang="fr-FR" altLang="fr-FR" sz="1600">
              <a:solidFill>
                <a:schemeClr val="tx1"/>
              </a:solidFill>
            </a:endParaRPr>
          </a:p>
        </p:txBody>
      </p:sp>
      <p:sp>
        <p:nvSpPr>
          <p:cNvPr id="20487" name="Text Box 13"/>
          <p:cNvSpPr txBox="1">
            <a:spLocks noChangeArrowheads="1"/>
          </p:cNvSpPr>
          <p:nvPr/>
        </p:nvSpPr>
        <p:spPr bwMode="auto">
          <a:xfrm>
            <a:off x="9313863" y="1023939"/>
            <a:ext cx="1162050" cy="346075"/>
          </a:xfrm>
          <a:prstGeom prst="rect">
            <a:avLst/>
          </a:prstGeom>
          <a:solidFill>
            <a:srgbClr val="008000"/>
          </a:solidFill>
          <a:ln w="9525" algn="ctr">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Avortements</a:t>
            </a:r>
            <a:endParaRPr lang="fr-FR" altLang="fr-FR" sz="1600">
              <a:solidFill>
                <a:schemeClr val="tx1"/>
              </a:solidFill>
            </a:endParaRPr>
          </a:p>
        </p:txBody>
      </p:sp>
      <p:sp>
        <p:nvSpPr>
          <p:cNvPr id="20488" name="Titre 1"/>
          <p:cNvSpPr txBox="1">
            <a:spLocks/>
          </p:cNvSpPr>
          <p:nvPr/>
        </p:nvSpPr>
        <p:spPr bwMode="auto">
          <a:xfrm>
            <a:off x="4591050" y="1023938"/>
            <a:ext cx="895350" cy="392112"/>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Infertilité</a:t>
            </a:r>
          </a:p>
        </p:txBody>
      </p:sp>
      <p:sp>
        <p:nvSpPr>
          <p:cNvPr id="76" name="Text Box 14"/>
          <p:cNvSpPr txBox="1">
            <a:spLocks noChangeArrowheads="1"/>
          </p:cNvSpPr>
          <p:nvPr/>
        </p:nvSpPr>
        <p:spPr bwMode="auto">
          <a:xfrm>
            <a:off x="1968500" y="1495425"/>
            <a:ext cx="2141538" cy="338138"/>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Endométrites subcliniques</a:t>
            </a:r>
            <a:endParaRPr lang="fr-FR" sz="1600" dirty="0">
              <a:latin typeface="Arial Narrow" pitchFamily="34" charset="0"/>
            </a:endParaRPr>
          </a:p>
        </p:txBody>
      </p:sp>
      <p:sp>
        <p:nvSpPr>
          <p:cNvPr id="77" name="Text Box 15"/>
          <p:cNvSpPr txBox="1">
            <a:spLocks noChangeArrowheads="1"/>
          </p:cNvSpPr>
          <p:nvPr/>
        </p:nvSpPr>
        <p:spPr bwMode="auto">
          <a:xfrm>
            <a:off x="1946276" y="4922839"/>
            <a:ext cx="2093913" cy="346075"/>
          </a:xfrm>
          <a:prstGeom prst="rect">
            <a:avLst/>
          </a:prstGeom>
          <a:solidFill>
            <a:schemeClr val="tx2">
              <a:lumMod val="5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solidFill>
                  <a:schemeClr val="bg1"/>
                </a:solidFill>
                <a:latin typeface="Arial Narrow" pitchFamily="34" charset="0"/>
              </a:rPr>
              <a:t>Exactitude de la détection</a:t>
            </a:r>
            <a:endParaRPr lang="fr-FR" sz="1600">
              <a:solidFill>
                <a:schemeClr val="bg1"/>
              </a:solidFill>
              <a:latin typeface="Arial Narrow" pitchFamily="34" charset="0"/>
            </a:endParaRPr>
          </a:p>
        </p:txBody>
      </p:sp>
      <p:sp>
        <p:nvSpPr>
          <p:cNvPr id="78" name="Text Box 16"/>
          <p:cNvSpPr txBox="1">
            <a:spLocks noChangeArrowheads="1"/>
          </p:cNvSpPr>
          <p:nvPr/>
        </p:nvSpPr>
        <p:spPr bwMode="auto">
          <a:xfrm>
            <a:off x="1968501" y="2316164"/>
            <a:ext cx="695325" cy="346075"/>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Kystes</a:t>
            </a:r>
            <a:endParaRPr lang="fr-FR" sz="1600">
              <a:latin typeface="Arial Narrow" pitchFamily="34" charset="0"/>
            </a:endParaRPr>
          </a:p>
        </p:txBody>
      </p:sp>
      <p:sp>
        <p:nvSpPr>
          <p:cNvPr id="80" name="Text Box 21"/>
          <p:cNvSpPr txBox="1">
            <a:spLocks noChangeArrowheads="1"/>
          </p:cNvSpPr>
          <p:nvPr/>
        </p:nvSpPr>
        <p:spPr bwMode="auto">
          <a:xfrm>
            <a:off x="1946276" y="5354639"/>
            <a:ext cx="1597025" cy="346075"/>
          </a:xfrm>
          <a:prstGeom prst="rect">
            <a:avLst/>
          </a:prstGeom>
          <a:solidFill>
            <a:schemeClr val="tx2">
              <a:lumMod val="5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solidFill>
                  <a:schemeClr val="bg1"/>
                </a:solidFill>
                <a:latin typeface="Arial Narrow" pitchFamily="34" charset="0"/>
              </a:rPr>
              <a:t>Gestion du sperme</a:t>
            </a:r>
            <a:endParaRPr lang="fr-FR" sz="1600">
              <a:solidFill>
                <a:schemeClr val="bg1"/>
              </a:solidFill>
              <a:latin typeface="Arial Narrow" pitchFamily="34" charset="0"/>
            </a:endParaRPr>
          </a:p>
        </p:txBody>
      </p:sp>
      <p:sp>
        <p:nvSpPr>
          <p:cNvPr id="81" name="Text Box 22"/>
          <p:cNvSpPr txBox="1">
            <a:spLocks noChangeArrowheads="1"/>
          </p:cNvSpPr>
          <p:nvPr/>
        </p:nvSpPr>
        <p:spPr bwMode="auto">
          <a:xfrm>
            <a:off x="1966913" y="5765801"/>
            <a:ext cx="1225550" cy="346075"/>
          </a:xfrm>
          <a:prstGeom prst="rect">
            <a:avLst/>
          </a:prstGeom>
          <a:solidFill>
            <a:schemeClr val="tx2">
              <a:lumMod val="5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solidFill>
                  <a:schemeClr val="bg1"/>
                </a:solidFill>
                <a:latin typeface="Arial Narrow" pitchFamily="34" charset="0"/>
              </a:rPr>
              <a:t>Qualité de l’IA</a:t>
            </a:r>
            <a:endParaRPr lang="fr-FR" sz="1600">
              <a:solidFill>
                <a:schemeClr val="bg1"/>
              </a:solidFill>
              <a:latin typeface="Arial Narrow" pitchFamily="34" charset="0"/>
            </a:endParaRPr>
          </a:p>
        </p:txBody>
      </p:sp>
      <p:sp>
        <p:nvSpPr>
          <p:cNvPr id="89" name="Text Box 14"/>
          <p:cNvSpPr txBox="1">
            <a:spLocks noChangeArrowheads="1"/>
          </p:cNvSpPr>
          <p:nvPr/>
        </p:nvSpPr>
        <p:spPr bwMode="auto">
          <a:xfrm>
            <a:off x="1946275" y="4498975"/>
            <a:ext cx="1595438" cy="338138"/>
          </a:xfrm>
          <a:prstGeom prst="rect">
            <a:avLst/>
          </a:prstGeom>
          <a:solidFill>
            <a:schemeClr val="tx2">
              <a:lumMod val="5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solidFill>
                  <a:schemeClr val="bg1"/>
                </a:solidFill>
                <a:latin typeface="Arial Narrow" pitchFamily="34" charset="0"/>
              </a:rPr>
              <a:t>Politique 1</a:t>
            </a:r>
            <a:r>
              <a:rPr lang="fr-BE" sz="1600" baseline="30000" dirty="0">
                <a:solidFill>
                  <a:schemeClr val="bg1"/>
                </a:solidFill>
                <a:latin typeface="Arial Narrow" pitchFamily="34" charset="0"/>
              </a:rPr>
              <a:t>ère</a:t>
            </a:r>
            <a:r>
              <a:rPr lang="fr-BE" sz="1600" dirty="0">
                <a:solidFill>
                  <a:schemeClr val="bg1"/>
                </a:solidFill>
                <a:latin typeface="Arial Narrow" pitchFamily="34" charset="0"/>
              </a:rPr>
              <a:t> IA PP</a:t>
            </a:r>
            <a:endParaRPr lang="fr-FR" sz="1600" dirty="0">
              <a:solidFill>
                <a:schemeClr val="bg1"/>
              </a:solidFill>
              <a:latin typeface="Arial Narrow" pitchFamily="34" charset="0"/>
            </a:endParaRPr>
          </a:p>
        </p:txBody>
      </p:sp>
      <p:sp>
        <p:nvSpPr>
          <p:cNvPr id="227" name="Text Box 13"/>
          <p:cNvSpPr txBox="1">
            <a:spLocks noChangeArrowheads="1"/>
          </p:cNvSpPr>
          <p:nvPr/>
        </p:nvSpPr>
        <p:spPr bwMode="auto">
          <a:xfrm>
            <a:off x="8307389" y="4764089"/>
            <a:ext cx="1647825" cy="339725"/>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Causes biologiques</a:t>
            </a:r>
            <a:endParaRPr lang="fr-FR" sz="1600" dirty="0">
              <a:latin typeface="Arial Narrow" pitchFamily="34" charset="0"/>
            </a:endParaRPr>
          </a:p>
        </p:txBody>
      </p:sp>
      <p:sp>
        <p:nvSpPr>
          <p:cNvPr id="228" name="Text Box 13"/>
          <p:cNvSpPr txBox="1">
            <a:spLocks noChangeArrowheads="1"/>
          </p:cNvSpPr>
          <p:nvPr/>
        </p:nvSpPr>
        <p:spPr bwMode="auto">
          <a:xfrm>
            <a:off x="8102601" y="5910264"/>
            <a:ext cx="1973263" cy="338137"/>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Causes non biologiques</a:t>
            </a:r>
            <a:endParaRPr lang="fr-FR" sz="1600" dirty="0">
              <a:latin typeface="Arial Narrow" pitchFamily="34" charset="0"/>
            </a:endParaRPr>
          </a:p>
        </p:txBody>
      </p:sp>
      <p:sp>
        <p:nvSpPr>
          <p:cNvPr id="20497" name="Titre 1"/>
          <p:cNvSpPr txBox="1">
            <a:spLocks/>
          </p:cNvSpPr>
          <p:nvPr/>
        </p:nvSpPr>
        <p:spPr bwMode="auto">
          <a:xfrm>
            <a:off x="5372100" y="2062163"/>
            <a:ext cx="552450" cy="392112"/>
          </a:xfrm>
          <a:prstGeom prst="rect">
            <a:avLst/>
          </a:prstGeom>
          <a:solidFill>
            <a:srgbClr val="FFC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BEN</a:t>
            </a:r>
          </a:p>
        </p:txBody>
      </p:sp>
      <p:sp>
        <p:nvSpPr>
          <p:cNvPr id="130" name="Titre 1"/>
          <p:cNvSpPr txBox="1">
            <a:spLocks/>
          </p:cNvSpPr>
          <p:nvPr/>
        </p:nvSpPr>
        <p:spPr>
          <a:xfrm>
            <a:off x="3357563" y="2647951"/>
            <a:ext cx="1155700" cy="30956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Subcliniques</a:t>
            </a:r>
          </a:p>
        </p:txBody>
      </p:sp>
      <p:sp>
        <p:nvSpPr>
          <p:cNvPr id="151" name="Text Box 21"/>
          <p:cNvSpPr txBox="1">
            <a:spLocks noChangeArrowheads="1"/>
          </p:cNvSpPr>
          <p:nvPr/>
        </p:nvSpPr>
        <p:spPr bwMode="auto">
          <a:xfrm>
            <a:off x="4192589" y="4421188"/>
            <a:ext cx="1449387" cy="830262"/>
          </a:xfrm>
          <a:prstGeom prst="rect">
            <a:avLst/>
          </a:prstGeom>
          <a:solidFill>
            <a:schemeClr val="bg2">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600" dirty="0">
                <a:latin typeface="Arial Narrow" pitchFamily="34" charset="0"/>
              </a:rPr>
              <a:t>Conditionnement</a:t>
            </a:r>
          </a:p>
          <a:p>
            <a:pPr eaLnBrk="1" hangingPunct="1">
              <a:defRPr/>
            </a:pPr>
            <a:r>
              <a:rPr lang="fr-BE" sz="1600" dirty="0">
                <a:latin typeface="Arial Narrow" pitchFamily="34" charset="0"/>
              </a:rPr>
              <a:t>Conservation</a:t>
            </a:r>
          </a:p>
          <a:p>
            <a:pPr eaLnBrk="1" hangingPunct="1">
              <a:defRPr/>
            </a:pPr>
            <a:r>
              <a:rPr lang="fr-BE" sz="1600" dirty="0">
                <a:latin typeface="Arial Narrow" pitchFamily="34" charset="0"/>
              </a:rPr>
              <a:t>Décongélation</a:t>
            </a:r>
            <a:endParaRPr lang="fr-FR" sz="1600" dirty="0">
              <a:latin typeface="Arial Narrow" pitchFamily="34" charset="0"/>
            </a:endParaRPr>
          </a:p>
        </p:txBody>
      </p:sp>
      <p:sp>
        <p:nvSpPr>
          <p:cNvPr id="152" name="Text Box 21"/>
          <p:cNvSpPr txBox="1">
            <a:spLocks noChangeArrowheads="1"/>
          </p:cNvSpPr>
          <p:nvPr/>
        </p:nvSpPr>
        <p:spPr bwMode="auto">
          <a:xfrm>
            <a:off x="4711701" y="5324476"/>
            <a:ext cx="1497013" cy="830263"/>
          </a:xfrm>
          <a:prstGeom prst="rect">
            <a:avLst/>
          </a:prstGeom>
          <a:solidFill>
            <a:schemeClr val="bg2">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600" dirty="0">
                <a:latin typeface="Arial Narrow" pitchFamily="34" charset="0"/>
              </a:rPr>
              <a:t>Moment (AM/PM)</a:t>
            </a:r>
          </a:p>
          <a:p>
            <a:pPr eaLnBrk="1" hangingPunct="1">
              <a:defRPr/>
            </a:pPr>
            <a:r>
              <a:rPr lang="fr-BE" sz="1600" dirty="0">
                <a:latin typeface="Arial Narrow" pitchFamily="34" charset="0"/>
              </a:rPr>
              <a:t>Hygiène</a:t>
            </a:r>
          </a:p>
          <a:p>
            <a:pPr eaLnBrk="1" hangingPunct="1">
              <a:defRPr/>
            </a:pPr>
            <a:r>
              <a:rPr lang="fr-BE" sz="1600" dirty="0">
                <a:latin typeface="Arial Narrow" pitchFamily="34" charset="0"/>
              </a:rPr>
              <a:t>Site anatomique</a:t>
            </a:r>
          </a:p>
        </p:txBody>
      </p:sp>
      <p:sp>
        <p:nvSpPr>
          <p:cNvPr id="153" name="Text Box 16"/>
          <p:cNvSpPr txBox="1">
            <a:spLocks noChangeArrowheads="1"/>
          </p:cNvSpPr>
          <p:nvPr/>
        </p:nvSpPr>
        <p:spPr bwMode="auto">
          <a:xfrm>
            <a:off x="1968501" y="2767014"/>
            <a:ext cx="957263" cy="339725"/>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Mammites</a:t>
            </a:r>
            <a:endParaRPr lang="fr-FR" sz="1600" dirty="0">
              <a:latin typeface="Arial Narrow" pitchFamily="34" charset="0"/>
            </a:endParaRPr>
          </a:p>
        </p:txBody>
      </p:sp>
      <p:sp>
        <p:nvSpPr>
          <p:cNvPr id="154" name="Text Box 16"/>
          <p:cNvSpPr txBox="1">
            <a:spLocks noChangeArrowheads="1"/>
          </p:cNvSpPr>
          <p:nvPr/>
        </p:nvSpPr>
        <p:spPr bwMode="auto">
          <a:xfrm>
            <a:off x="1968501" y="1919289"/>
            <a:ext cx="2678113" cy="338137"/>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Qualité du recrutement folliculaire</a:t>
            </a:r>
            <a:endParaRPr lang="fr-FR" sz="1600" dirty="0">
              <a:latin typeface="Arial Narrow" pitchFamily="34" charset="0"/>
            </a:endParaRPr>
          </a:p>
        </p:txBody>
      </p:sp>
      <p:sp>
        <p:nvSpPr>
          <p:cNvPr id="155" name="Text Box 16"/>
          <p:cNvSpPr txBox="1">
            <a:spLocks noChangeArrowheads="1"/>
          </p:cNvSpPr>
          <p:nvPr/>
        </p:nvSpPr>
        <p:spPr bwMode="auto">
          <a:xfrm>
            <a:off x="1946275" y="3192464"/>
            <a:ext cx="1003300" cy="338137"/>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Salpingites</a:t>
            </a:r>
            <a:endParaRPr lang="fr-FR" sz="1600" dirty="0">
              <a:latin typeface="Arial Narrow" pitchFamily="34" charset="0"/>
            </a:endParaRPr>
          </a:p>
        </p:txBody>
      </p:sp>
      <p:sp>
        <p:nvSpPr>
          <p:cNvPr id="157" name="Text Box 21"/>
          <p:cNvSpPr txBox="1">
            <a:spLocks noChangeArrowheads="1"/>
          </p:cNvSpPr>
          <p:nvPr/>
        </p:nvSpPr>
        <p:spPr bwMode="auto">
          <a:xfrm>
            <a:off x="1952626" y="6249989"/>
            <a:ext cx="1946275" cy="338137"/>
          </a:xfrm>
          <a:prstGeom prst="rect">
            <a:avLst/>
          </a:prstGeom>
          <a:solidFill>
            <a:schemeClr val="accent4">
              <a:lumMod val="75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Stress environnemental</a:t>
            </a:r>
            <a:endParaRPr lang="fr-FR" sz="1600" dirty="0">
              <a:latin typeface="Arial Narrow" pitchFamily="34" charset="0"/>
            </a:endParaRPr>
          </a:p>
        </p:txBody>
      </p:sp>
      <p:sp>
        <p:nvSpPr>
          <p:cNvPr id="20505" name="Titre 1"/>
          <p:cNvSpPr txBox="1">
            <a:spLocks/>
          </p:cNvSpPr>
          <p:nvPr/>
        </p:nvSpPr>
        <p:spPr bwMode="auto">
          <a:xfrm>
            <a:off x="7194551" y="44451"/>
            <a:ext cx="2303463" cy="531813"/>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Diminution de la fréquence </a:t>
            </a:r>
          </a:p>
          <a:p>
            <a:pPr eaLnBrk="1" hangingPunct="1">
              <a:spcBef>
                <a:spcPct val="0"/>
              </a:spcBef>
              <a:buClrTx/>
              <a:buFontTx/>
              <a:buNone/>
            </a:pPr>
            <a:r>
              <a:rPr lang="fr-BE" altLang="fr-FR" sz="1600">
                <a:solidFill>
                  <a:schemeClr val="tx1"/>
                </a:solidFill>
              </a:rPr>
              <a:t>de la détection des chaleurs</a:t>
            </a:r>
          </a:p>
        </p:txBody>
      </p:sp>
      <p:sp>
        <p:nvSpPr>
          <p:cNvPr id="61" name="Rectangle 60"/>
          <p:cNvSpPr/>
          <p:nvPr/>
        </p:nvSpPr>
        <p:spPr>
          <a:xfrm>
            <a:off x="6327775" y="2054226"/>
            <a:ext cx="2292350" cy="339725"/>
          </a:xfrm>
          <a:prstGeom prst="rect">
            <a:avLst/>
          </a:prstGeom>
          <a:solidFill>
            <a:schemeClr val="tx2">
              <a:lumMod val="60000"/>
              <a:lumOff val="40000"/>
            </a:schemeClr>
          </a:solidFill>
          <a:ln>
            <a:solidFill>
              <a:schemeClr val="tx1"/>
            </a:solidFill>
          </a:ln>
        </p:spPr>
        <p:txBody>
          <a:bodyPr wrap="none">
            <a:spAutoFit/>
          </a:bodyPr>
          <a:lstStyle/>
          <a:p>
            <a:pPr>
              <a:defRPr/>
            </a:pPr>
            <a:r>
              <a:rPr lang="fr-FR" sz="1600" kern="0" dirty="0">
                <a:latin typeface="Arial Narrow" pitchFamily="34" charset="0"/>
              </a:rPr>
              <a:t>Anomalies chromosomiques</a:t>
            </a:r>
            <a:endParaRPr lang="fr-BE" sz="1600" dirty="0">
              <a:latin typeface="Arial Narrow" pitchFamily="34" charset="0"/>
            </a:endParaRPr>
          </a:p>
        </p:txBody>
      </p:sp>
      <p:sp>
        <p:nvSpPr>
          <p:cNvPr id="163" name="Rectangle 162"/>
          <p:cNvSpPr/>
          <p:nvPr/>
        </p:nvSpPr>
        <p:spPr>
          <a:xfrm>
            <a:off x="6327775" y="3702050"/>
            <a:ext cx="1550988" cy="338138"/>
          </a:xfrm>
          <a:prstGeom prst="rect">
            <a:avLst/>
          </a:prstGeom>
          <a:solidFill>
            <a:schemeClr val="tx2">
              <a:lumMod val="60000"/>
              <a:lumOff val="40000"/>
            </a:schemeClr>
          </a:solidFill>
          <a:ln>
            <a:solidFill>
              <a:schemeClr val="tx1"/>
            </a:solidFill>
          </a:ln>
        </p:spPr>
        <p:txBody>
          <a:bodyPr>
            <a:spAutoFit/>
          </a:bodyPr>
          <a:lstStyle/>
          <a:p>
            <a:pPr>
              <a:defRPr/>
            </a:pPr>
            <a:r>
              <a:rPr lang="fr-FR" sz="1600" kern="0" dirty="0">
                <a:latin typeface="Arial Narrow" pitchFamily="34" charset="0"/>
              </a:rPr>
              <a:t>Production in vitro</a:t>
            </a:r>
            <a:endParaRPr lang="fr-BE" sz="1600" dirty="0">
              <a:latin typeface="Arial Narrow" pitchFamily="34" charset="0"/>
            </a:endParaRPr>
          </a:p>
        </p:txBody>
      </p:sp>
      <p:sp>
        <p:nvSpPr>
          <p:cNvPr id="164" name="Rectangle 163"/>
          <p:cNvSpPr/>
          <p:nvPr/>
        </p:nvSpPr>
        <p:spPr>
          <a:xfrm>
            <a:off x="6334125" y="2886075"/>
            <a:ext cx="2038350" cy="338138"/>
          </a:xfrm>
          <a:prstGeom prst="rect">
            <a:avLst/>
          </a:prstGeom>
          <a:solidFill>
            <a:schemeClr val="tx2">
              <a:lumMod val="60000"/>
              <a:lumOff val="40000"/>
            </a:schemeClr>
          </a:solidFill>
          <a:ln>
            <a:solidFill>
              <a:schemeClr val="tx1"/>
            </a:solidFill>
          </a:ln>
        </p:spPr>
        <p:txBody>
          <a:bodyPr wrap="none">
            <a:spAutoFit/>
          </a:bodyPr>
          <a:lstStyle/>
          <a:p>
            <a:pPr>
              <a:defRPr/>
            </a:pPr>
            <a:r>
              <a:rPr lang="fr-FR" sz="1600" kern="0" dirty="0">
                <a:latin typeface="Arial Narrow" pitchFamily="34" charset="0"/>
              </a:rPr>
              <a:t>Stress environnemental </a:t>
            </a:r>
            <a:endParaRPr lang="fr-BE" sz="1600" dirty="0">
              <a:latin typeface="Arial Narrow" pitchFamily="34" charset="0"/>
            </a:endParaRPr>
          </a:p>
        </p:txBody>
      </p:sp>
      <p:sp>
        <p:nvSpPr>
          <p:cNvPr id="165" name="Rectangle 164"/>
          <p:cNvSpPr/>
          <p:nvPr/>
        </p:nvSpPr>
        <p:spPr>
          <a:xfrm>
            <a:off x="6334126" y="1643064"/>
            <a:ext cx="1782763" cy="338137"/>
          </a:xfrm>
          <a:prstGeom prst="rect">
            <a:avLst/>
          </a:prstGeom>
          <a:solidFill>
            <a:schemeClr val="tx2">
              <a:lumMod val="60000"/>
              <a:lumOff val="40000"/>
            </a:schemeClr>
          </a:solidFill>
          <a:ln>
            <a:solidFill>
              <a:schemeClr val="tx1"/>
            </a:solidFill>
          </a:ln>
        </p:spPr>
        <p:txBody>
          <a:bodyPr>
            <a:spAutoFit/>
          </a:bodyPr>
          <a:lstStyle/>
          <a:p>
            <a:pPr>
              <a:defRPr/>
            </a:pPr>
            <a:r>
              <a:rPr lang="fr-FR" sz="1600" kern="0" dirty="0">
                <a:latin typeface="Arial Narrow" pitchFamily="34" charset="0"/>
              </a:rPr>
              <a:t>Facteurs alimentaires</a:t>
            </a:r>
            <a:endParaRPr lang="fr-BE" sz="1600" dirty="0">
              <a:latin typeface="Arial Narrow" pitchFamily="34" charset="0"/>
            </a:endParaRPr>
          </a:p>
        </p:txBody>
      </p:sp>
      <p:sp>
        <p:nvSpPr>
          <p:cNvPr id="168" name="Rectangle 167"/>
          <p:cNvSpPr/>
          <p:nvPr/>
        </p:nvSpPr>
        <p:spPr>
          <a:xfrm>
            <a:off x="6327775" y="2466975"/>
            <a:ext cx="1639888" cy="338138"/>
          </a:xfrm>
          <a:prstGeom prst="rect">
            <a:avLst/>
          </a:prstGeom>
          <a:solidFill>
            <a:schemeClr val="tx2">
              <a:lumMod val="60000"/>
              <a:lumOff val="40000"/>
            </a:schemeClr>
          </a:solidFill>
          <a:ln>
            <a:solidFill>
              <a:schemeClr val="tx1"/>
            </a:solidFill>
          </a:ln>
        </p:spPr>
        <p:txBody>
          <a:bodyPr>
            <a:spAutoFit/>
          </a:bodyPr>
          <a:lstStyle/>
          <a:p>
            <a:pPr>
              <a:defRPr/>
            </a:pPr>
            <a:r>
              <a:rPr lang="fr-FR" sz="1600" kern="0" dirty="0">
                <a:latin typeface="Arial Narrow" pitchFamily="34" charset="0"/>
              </a:rPr>
              <a:t>Facteurs infectieux</a:t>
            </a:r>
            <a:endParaRPr lang="fr-BE" sz="1600" dirty="0">
              <a:latin typeface="Arial Narrow" pitchFamily="34" charset="0"/>
            </a:endParaRPr>
          </a:p>
        </p:txBody>
      </p:sp>
      <p:sp>
        <p:nvSpPr>
          <p:cNvPr id="170" name="Rectangle 169"/>
          <p:cNvSpPr/>
          <p:nvPr/>
        </p:nvSpPr>
        <p:spPr>
          <a:xfrm>
            <a:off x="6327775" y="3290889"/>
            <a:ext cx="1443038" cy="338137"/>
          </a:xfrm>
          <a:prstGeom prst="rect">
            <a:avLst/>
          </a:prstGeom>
          <a:solidFill>
            <a:schemeClr val="tx2">
              <a:lumMod val="60000"/>
              <a:lumOff val="40000"/>
            </a:schemeClr>
          </a:solidFill>
          <a:ln>
            <a:solidFill>
              <a:schemeClr val="tx1"/>
            </a:solidFill>
          </a:ln>
        </p:spPr>
        <p:txBody>
          <a:bodyPr wrap="none">
            <a:spAutoFit/>
          </a:bodyPr>
          <a:lstStyle/>
          <a:p>
            <a:pPr>
              <a:defRPr/>
            </a:pPr>
            <a:r>
              <a:rPr lang="fr-FR" sz="1600" kern="0" dirty="0">
                <a:latin typeface="Arial Narrow" pitchFamily="34" charset="0"/>
              </a:rPr>
              <a:t>Effets </a:t>
            </a:r>
            <a:r>
              <a:rPr lang="fr-FR" sz="1600" kern="0" dirty="0" err="1">
                <a:latin typeface="Arial Narrow" pitchFamily="34" charset="0"/>
              </a:rPr>
              <a:t>iâtrogènes</a:t>
            </a:r>
            <a:endParaRPr lang="fr-BE" sz="1600" dirty="0">
              <a:latin typeface="Arial Narrow" pitchFamily="34" charset="0"/>
            </a:endParaRPr>
          </a:p>
        </p:txBody>
      </p:sp>
      <p:sp>
        <p:nvSpPr>
          <p:cNvPr id="172" name="Titre 1"/>
          <p:cNvSpPr txBox="1">
            <a:spLocks/>
          </p:cNvSpPr>
          <p:nvPr/>
        </p:nvSpPr>
        <p:spPr>
          <a:xfrm>
            <a:off x="8597901" y="3282951"/>
            <a:ext cx="1477963" cy="346075"/>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Palpation, </a:t>
            </a:r>
            <a:r>
              <a:rPr lang="fr-BE" sz="1600" dirty="0" err="1"/>
              <a:t>PGFs</a:t>
            </a:r>
            <a:endParaRPr lang="fr-BE" sz="1600" dirty="0"/>
          </a:p>
        </p:txBody>
      </p:sp>
      <p:sp>
        <p:nvSpPr>
          <p:cNvPr id="174" name="Titre 1"/>
          <p:cNvSpPr txBox="1">
            <a:spLocks/>
          </p:cNvSpPr>
          <p:nvPr/>
        </p:nvSpPr>
        <p:spPr>
          <a:xfrm>
            <a:off x="8313739" y="3727450"/>
            <a:ext cx="1641475" cy="706438"/>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Qualité </a:t>
            </a:r>
          </a:p>
          <a:p>
            <a:pPr>
              <a:defRPr/>
            </a:pPr>
            <a:r>
              <a:rPr lang="fr-BE" sz="1600" dirty="0"/>
              <a:t>Nature des milieux</a:t>
            </a:r>
          </a:p>
          <a:p>
            <a:pPr>
              <a:defRPr/>
            </a:pPr>
            <a:r>
              <a:rPr lang="fr-BE" sz="1600" dirty="0"/>
              <a:t>Biosécurité</a:t>
            </a:r>
          </a:p>
        </p:txBody>
      </p:sp>
      <p:sp>
        <p:nvSpPr>
          <p:cNvPr id="178" name="Titre 1"/>
          <p:cNvSpPr txBox="1">
            <a:spLocks/>
          </p:cNvSpPr>
          <p:nvPr/>
        </p:nvSpPr>
        <p:spPr>
          <a:xfrm>
            <a:off x="8494714" y="2492376"/>
            <a:ext cx="973137" cy="31591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Mammites</a:t>
            </a:r>
          </a:p>
        </p:txBody>
      </p:sp>
      <p:sp>
        <p:nvSpPr>
          <p:cNvPr id="179" name="Titre 1"/>
          <p:cNvSpPr txBox="1">
            <a:spLocks/>
          </p:cNvSpPr>
          <p:nvPr/>
        </p:nvSpPr>
        <p:spPr>
          <a:xfrm>
            <a:off x="8545514" y="1477964"/>
            <a:ext cx="1544637" cy="484187"/>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Manque d’énergie</a:t>
            </a:r>
          </a:p>
          <a:p>
            <a:pPr>
              <a:defRPr/>
            </a:pPr>
            <a:r>
              <a:rPr lang="fr-BE" sz="1600" dirty="0"/>
              <a:t>Excès N</a:t>
            </a:r>
          </a:p>
        </p:txBody>
      </p:sp>
      <p:sp>
        <p:nvSpPr>
          <p:cNvPr id="182" name="Titre 1"/>
          <p:cNvSpPr txBox="1">
            <a:spLocks/>
          </p:cNvSpPr>
          <p:nvPr/>
        </p:nvSpPr>
        <p:spPr>
          <a:xfrm>
            <a:off x="8602664" y="2873375"/>
            <a:ext cx="496887" cy="350838"/>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THI</a:t>
            </a:r>
          </a:p>
        </p:txBody>
      </p:sp>
      <p:sp>
        <p:nvSpPr>
          <p:cNvPr id="183" name="Titre 1"/>
          <p:cNvSpPr txBox="1">
            <a:spLocks/>
          </p:cNvSpPr>
          <p:nvPr/>
        </p:nvSpPr>
        <p:spPr>
          <a:xfrm>
            <a:off x="6410325" y="4133851"/>
            <a:ext cx="1511300" cy="126206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Bactéries</a:t>
            </a:r>
          </a:p>
          <a:p>
            <a:pPr>
              <a:defRPr/>
            </a:pPr>
            <a:r>
              <a:rPr lang="fr-BE" sz="1600" dirty="0"/>
              <a:t>Virus (IBR, BVD)</a:t>
            </a:r>
          </a:p>
          <a:p>
            <a:pPr>
              <a:defRPr/>
            </a:pPr>
            <a:r>
              <a:rPr lang="fr-BE" sz="1600" dirty="0"/>
              <a:t>Champignons</a:t>
            </a:r>
          </a:p>
          <a:p>
            <a:pPr>
              <a:defRPr/>
            </a:pPr>
            <a:r>
              <a:rPr lang="fr-BE" sz="1600" dirty="0"/>
              <a:t>Levures</a:t>
            </a:r>
          </a:p>
          <a:p>
            <a:pPr>
              <a:defRPr/>
            </a:pPr>
            <a:r>
              <a:rPr lang="fr-BE" sz="1600" dirty="0"/>
              <a:t>Protozoaires</a:t>
            </a:r>
          </a:p>
        </p:txBody>
      </p:sp>
      <p:sp>
        <p:nvSpPr>
          <p:cNvPr id="185" name="Titre 1"/>
          <p:cNvSpPr txBox="1">
            <a:spLocks/>
          </p:cNvSpPr>
          <p:nvPr/>
        </p:nvSpPr>
        <p:spPr>
          <a:xfrm>
            <a:off x="6569076" y="5448301"/>
            <a:ext cx="1311275" cy="134461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Nutritionnels</a:t>
            </a:r>
          </a:p>
          <a:p>
            <a:pPr>
              <a:defRPr/>
            </a:pPr>
            <a:r>
              <a:rPr lang="fr-BE" sz="1600" dirty="0"/>
              <a:t>Physiques</a:t>
            </a:r>
          </a:p>
          <a:p>
            <a:pPr>
              <a:defRPr/>
            </a:pPr>
            <a:r>
              <a:rPr lang="fr-BE" sz="1600" dirty="0"/>
              <a:t>Chimiques</a:t>
            </a:r>
          </a:p>
          <a:p>
            <a:pPr>
              <a:defRPr/>
            </a:pPr>
            <a:r>
              <a:rPr lang="fr-BE" sz="1600" dirty="0"/>
              <a:t>Génétiques</a:t>
            </a:r>
          </a:p>
          <a:p>
            <a:pPr>
              <a:defRPr/>
            </a:pPr>
            <a:r>
              <a:rPr lang="fr-BE" sz="1600" dirty="0"/>
              <a:t>Iatrogènes</a:t>
            </a:r>
          </a:p>
        </p:txBody>
      </p:sp>
      <p:sp>
        <p:nvSpPr>
          <p:cNvPr id="191" name="Text Box 16"/>
          <p:cNvSpPr txBox="1">
            <a:spLocks noChangeArrowheads="1"/>
          </p:cNvSpPr>
          <p:nvPr/>
        </p:nvSpPr>
        <p:spPr bwMode="auto">
          <a:xfrm>
            <a:off x="1946276" y="3622676"/>
            <a:ext cx="1508125" cy="339725"/>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err="1">
                <a:latin typeface="Arial Narrow" pitchFamily="34" charset="0"/>
              </a:rPr>
              <a:t>Uro</a:t>
            </a:r>
            <a:r>
              <a:rPr lang="fr-BE" sz="1600" dirty="0">
                <a:latin typeface="Arial Narrow" pitchFamily="34" charset="0"/>
              </a:rPr>
              <a:t>/pneumovagin</a:t>
            </a:r>
            <a:endParaRPr lang="fr-FR" sz="1600" dirty="0">
              <a:latin typeface="Arial Narrow" pitchFamily="34" charset="0"/>
            </a:endParaRPr>
          </a:p>
        </p:txBody>
      </p:sp>
      <p:sp>
        <p:nvSpPr>
          <p:cNvPr id="20520" name="Titre 1"/>
          <p:cNvSpPr txBox="1">
            <a:spLocks/>
          </p:cNvSpPr>
          <p:nvPr/>
        </p:nvSpPr>
        <p:spPr bwMode="auto">
          <a:xfrm>
            <a:off x="9536114" y="2027238"/>
            <a:ext cx="554037" cy="392112"/>
          </a:xfrm>
          <a:prstGeom prst="rect">
            <a:avLst/>
          </a:prstGeom>
          <a:solidFill>
            <a:srgbClr val="FFC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BEN</a:t>
            </a:r>
          </a:p>
        </p:txBody>
      </p:sp>
      <p:cxnSp>
        <p:nvCxnSpPr>
          <p:cNvPr id="20521" name="Connecteur droit 62"/>
          <p:cNvCxnSpPr>
            <a:cxnSpLocks noChangeShapeType="1"/>
          </p:cNvCxnSpPr>
          <p:nvPr/>
        </p:nvCxnSpPr>
        <p:spPr bwMode="auto">
          <a:xfrm>
            <a:off x="10344150" y="1370013"/>
            <a:ext cx="0" cy="47545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22" name="Connecteur droit avec flèche 68"/>
          <p:cNvCxnSpPr>
            <a:cxnSpLocks noChangeShapeType="1"/>
            <a:endCxn id="20488" idx="0"/>
          </p:cNvCxnSpPr>
          <p:nvPr/>
        </p:nvCxnSpPr>
        <p:spPr bwMode="auto">
          <a:xfrm>
            <a:off x="5038725" y="881064"/>
            <a:ext cx="0" cy="14287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23" name="Connecteur droit avec flèche 196"/>
          <p:cNvCxnSpPr>
            <a:cxnSpLocks noChangeShapeType="1"/>
            <a:stCxn id="165" idx="3"/>
          </p:cNvCxnSpPr>
          <p:nvPr/>
        </p:nvCxnSpPr>
        <p:spPr bwMode="auto">
          <a:xfrm>
            <a:off x="8116889" y="1811338"/>
            <a:ext cx="42703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24" name="Connecteur droit avec flèche 202"/>
          <p:cNvCxnSpPr>
            <a:cxnSpLocks noChangeShapeType="1"/>
            <a:stCxn id="20488" idx="3"/>
            <a:endCxn id="20485" idx="1"/>
          </p:cNvCxnSpPr>
          <p:nvPr/>
        </p:nvCxnSpPr>
        <p:spPr bwMode="auto">
          <a:xfrm>
            <a:off x="5486400" y="1220788"/>
            <a:ext cx="62230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25" name="Connecteur droit avec flèche 206"/>
          <p:cNvCxnSpPr>
            <a:cxnSpLocks noChangeShapeType="1"/>
            <a:endCxn id="20505" idx="1"/>
          </p:cNvCxnSpPr>
          <p:nvPr/>
        </p:nvCxnSpPr>
        <p:spPr bwMode="auto">
          <a:xfrm>
            <a:off x="6410326" y="311150"/>
            <a:ext cx="78422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26" name="Connecteur droit avec flèche 207"/>
          <p:cNvCxnSpPr>
            <a:cxnSpLocks noChangeShapeType="1"/>
            <a:stCxn id="20488" idx="1"/>
            <a:endCxn id="20486" idx="3"/>
          </p:cNvCxnSpPr>
          <p:nvPr/>
        </p:nvCxnSpPr>
        <p:spPr bwMode="auto">
          <a:xfrm flipH="1">
            <a:off x="3362326" y="1220788"/>
            <a:ext cx="122872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27" name="Connecteur droit avec flèche 209"/>
          <p:cNvCxnSpPr>
            <a:cxnSpLocks noChangeShapeType="1"/>
            <a:stCxn id="168" idx="3"/>
          </p:cNvCxnSpPr>
          <p:nvPr/>
        </p:nvCxnSpPr>
        <p:spPr bwMode="auto">
          <a:xfrm flipV="1">
            <a:off x="7967663" y="2624138"/>
            <a:ext cx="520700" cy="11112"/>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28" name="Connecteur droit avec flèche 216"/>
          <p:cNvCxnSpPr>
            <a:cxnSpLocks noChangeShapeType="1"/>
            <a:stCxn id="164" idx="3"/>
            <a:endCxn id="182" idx="1"/>
          </p:cNvCxnSpPr>
          <p:nvPr/>
        </p:nvCxnSpPr>
        <p:spPr bwMode="auto">
          <a:xfrm flipV="1">
            <a:off x="8372475" y="3049588"/>
            <a:ext cx="230188" cy="635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29" name="Connecteur droit avec flèche 211"/>
          <p:cNvCxnSpPr>
            <a:cxnSpLocks noChangeShapeType="1"/>
            <a:stCxn id="170" idx="3"/>
          </p:cNvCxnSpPr>
          <p:nvPr/>
        </p:nvCxnSpPr>
        <p:spPr bwMode="auto">
          <a:xfrm>
            <a:off x="7770814" y="3459163"/>
            <a:ext cx="8270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30" name="Connecteur droit avec flèche 220"/>
          <p:cNvCxnSpPr>
            <a:cxnSpLocks noChangeShapeType="1"/>
          </p:cNvCxnSpPr>
          <p:nvPr/>
        </p:nvCxnSpPr>
        <p:spPr bwMode="auto">
          <a:xfrm>
            <a:off x="7878764" y="3933825"/>
            <a:ext cx="4349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31" name="Connecteur droit avec flèche 236"/>
          <p:cNvCxnSpPr>
            <a:cxnSpLocks noChangeShapeType="1"/>
            <a:endCxn id="227" idx="3"/>
          </p:cNvCxnSpPr>
          <p:nvPr/>
        </p:nvCxnSpPr>
        <p:spPr bwMode="auto">
          <a:xfrm flipH="1">
            <a:off x="9955214" y="4933950"/>
            <a:ext cx="38893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32" name="Connecteur droit avec flèche 240"/>
          <p:cNvCxnSpPr>
            <a:cxnSpLocks noChangeShapeType="1"/>
          </p:cNvCxnSpPr>
          <p:nvPr/>
        </p:nvCxnSpPr>
        <p:spPr bwMode="auto">
          <a:xfrm flipH="1">
            <a:off x="7924800" y="4959350"/>
            <a:ext cx="388938"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33" name="Connecteur droit avec flèche 245"/>
          <p:cNvCxnSpPr>
            <a:cxnSpLocks noChangeShapeType="1"/>
            <a:stCxn id="228" idx="1"/>
          </p:cNvCxnSpPr>
          <p:nvPr/>
        </p:nvCxnSpPr>
        <p:spPr bwMode="auto">
          <a:xfrm flipH="1">
            <a:off x="7908926" y="6080125"/>
            <a:ext cx="1936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34" name="Connecteur droit avec flèche 246"/>
          <p:cNvCxnSpPr>
            <a:cxnSpLocks noChangeShapeType="1"/>
          </p:cNvCxnSpPr>
          <p:nvPr/>
        </p:nvCxnSpPr>
        <p:spPr bwMode="auto">
          <a:xfrm flipH="1">
            <a:off x="10075864" y="6124575"/>
            <a:ext cx="2682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35" name="Connecteur droit avec flèche 247"/>
          <p:cNvCxnSpPr>
            <a:cxnSpLocks noChangeShapeType="1"/>
          </p:cNvCxnSpPr>
          <p:nvPr/>
        </p:nvCxnSpPr>
        <p:spPr bwMode="auto">
          <a:xfrm>
            <a:off x="9090026" y="2219325"/>
            <a:ext cx="4476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36" name="Connecteur droit 234"/>
          <p:cNvCxnSpPr>
            <a:cxnSpLocks noChangeShapeType="1"/>
          </p:cNvCxnSpPr>
          <p:nvPr/>
        </p:nvCxnSpPr>
        <p:spPr bwMode="auto">
          <a:xfrm>
            <a:off x="9099550" y="1968501"/>
            <a:ext cx="0" cy="250825"/>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37" name="Connecteur droit 250"/>
          <p:cNvCxnSpPr>
            <a:cxnSpLocks noChangeShapeType="1"/>
          </p:cNvCxnSpPr>
          <p:nvPr/>
        </p:nvCxnSpPr>
        <p:spPr bwMode="auto">
          <a:xfrm>
            <a:off x="6167439" y="1508125"/>
            <a:ext cx="1838325"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38" name="Connecteur droit 252"/>
          <p:cNvCxnSpPr>
            <a:cxnSpLocks noChangeShapeType="1"/>
          </p:cNvCxnSpPr>
          <p:nvPr/>
        </p:nvCxnSpPr>
        <p:spPr bwMode="auto">
          <a:xfrm>
            <a:off x="8005763" y="1370013"/>
            <a:ext cx="0" cy="13811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39" name="Connecteur droit 253"/>
          <p:cNvCxnSpPr>
            <a:cxnSpLocks noChangeShapeType="1"/>
          </p:cNvCxnSpPr>
          <p:nvPr/>
        </p:nvCxnSpPr>
        <p:spPr bwMode="auto">
          <a:xfrm>
            <a:off x="6235700" y="1393825"/>
            <a:ext cx="0" cy="11430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40" name="Connecteur droit 257"/>
          <p:cNvCxnSpPr>
            <a:cxnSpLocks noChangeShapeType="1"/>
          </p:cNvCxnSpPr>
          <p:nvPr/>
        </p:nvCxnSpPr>
        <p:spPr bwMode="auto">
          <a:xfrm>
            <a:off x="6167438" y="1508125"/>
            <a:ext cx="0" cy="2363788"/>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41" name="Connecteur droit avec flèche 260"/>
          <p:cNvCxnSpPr>
            <a:cxnSpLocks noChangeShapeType="1"/>
          </p:cNvCxnSpPr>
          <p:nvPr/>
        </p:nvCxnSpPr>
        <p:spPr bwMode="auto">
          <a:xfrm>
            <a:off x="6167439" y="1778000"/>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42" name="Connecteur droit avec flèche 265"/>
          <p:cNvCxnSpPr>
            <a:cxnSpLocks noChangeShapeType="1"/>
          </p:cNvCxnSpPr>
          <p:nvPr/>
        </p:nvCxnSpPr>
        <p:spPr bwMode="auto">
          <a:xfrm>
            <a:off x="6167439" y="2244725"/>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43" name="Connecteur droit avec flèche 266"/>
          <p:cNvCxnSpPr>
            <a:cxnSpLocks noChangeShapeType="1"/>
          </p:cNvCxnSpPr>
          <p:nvPr/>
        </p:nvCxnSpPr>
        <p:spPr bwMode="auto">
          <a:xfrm>
            <a:off x="6167439" y="2649538"/>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44" name="Connecteur droit avec flèche 267"/>
          <p:cNvCxnSpPr>
            <a:cxnSpLocks noChangeShapeType="1"/>
          </p:cNvCxnSpPr>
          <p:nvPr/>
        </p:nvCxnSpPr>
        <p:spPr bwMode="auto">
          <a:xfrm>
            <a:off x="6167439" y="3076575"/>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45" name="Connecteur droit avec flèche 268"/>
          <p:cNvCxnSpPr>
            <a:cxnSpLocks noChangeShapeType="1"/>
          </p:cNvCxnSpPr>
          <p:nvPr/>
        </p:nvCxnSpPr>
        <p:spPr bwMode="auto">
          <a:xfrm>
            <a:off x="6167439" y="3462338"/>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46" name="Connecteur droit avec flèche 269"/>
          <p:cNvCxnSpPr>
            <a:cxnSpLocks noChangeShapeType="1"/>
          </p:cNvCxnSpPr>
          <p:nvPr/>
        </p:nvCxnSpPr>
        <p:spPr bwMode="auto">
          <a:xfrm>
            <a:off x="6167439" y="3871913"/>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47"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48"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49"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0"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1"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2"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3"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4"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5"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6"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7"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8"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59" name="Connecteur droit 290"/>
          <p:cNvCxnSpPr>
            <a:cxnSpLocks noChangeShapeType="1"/>
            <a:stCxn id="20486"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60" name="Connecteur droit 294"/>
          <p:cNvCxnSpPr>
            <a:cxnSpLocks noChangeShapeType="1"/>
            <a:stCxn id="20485" idx="3"/>
          </p:cNvCxnSpPr>
          <p:nvPr/>
        </p:nvCxnSpPr>
        <p:spPr bwMode="auto">
          <a:xfrm flipV="1">
            <a:off x="7189788" y="1220788"/>
            <a:ext cx="419100"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61" name="Connecteur droit 301"/>
          <p:cNvCxnSpPr>
            <a:cxnSpLocks noChangeShapeType="1"/>
          </p:cNvCxnSpPr>
          <p:nvPr/>
        </p:nvCxnSpPr>
        <p:spPr bwMode="auto">
          <a:xfrm flipV="1">
            <a:off x="8832851" y="1220788"/>
            <a:ext cx="481013"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62" name="Connecteur droit 312"/>
          <p:cNvCxnSpPr>
            <a:cxnSpLocks noChangeShapeType="1"/>
          </p:cNvCxnSpPr>
          <p:nvPr/>
        </p:nvCxnSpPr>
        <p:spPr bwMode="auto">
          <a:xfrm>
            <a:off x="4808538" y="2084388"/>
            <a:ext cx="0" cy="40481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63" name="Connecteur droit 314"/>
          <p:cNvCxnSpPr>
            <a:cxnSpLocks noChangeShapeType="1"/>
            <a:stCxn id="154" idx="3"/>
          </p:cNvCxnSpPr>
          <p:nvPr/>
        </p:nvCxnSpPr>
        <p:spPr bwMode="auto">
          <a:xfrm flipV="1">
            <a:off x="4646614" y="2084388"/>
            <a:ext cx="161925" cy="47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64" name="Connecteur droit 315"/>
          <p:cNvCxnSpPr>
            <a:cxnSpLocks noChangeShapeType="1"/>
          </p:cNvCxnSpPr>
          <p:nvPr/>
        </p:nvCxnSpPr>
        <p:spPr bwMode="auto">
          <a:xfrm flipV="1">
            <a:off x="2663826" y="2495551"/>
            <a:ext cx="2144713" cy="4763"/>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65" name="Connecteur droit avec flèche 322"/>
          <p:cNvCxnSpPr>
            <a:cxnSpLocks noChangeShapeType="1"/>
            <a:endCxn id="20497" idx="1"/>
          </p:cNvCxnSpPr>
          <p:nvPr/>
        </p:nvCxnSpPr>
        <p:spPr bwMode="auto">
          <a:xfrm flipV="1">
            <a:off x="4808538" y="2259013"/>
            <a:ext cx="563562" cy="1270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66" name="Connecteur droit avec flèche 324"/>
          <p:cNvCxnSpPr>
            <a:cxnSpLocks noChangeShapeType="1"/>
          </p:cNvCxnSpPr>
          <p:nvPr/>
        </p:nvCxnSpPr>
        <p:spPr bwMode="auto">
          <a:xfrm flipV="1">
            <a:off x="4513263" y="5278438"/>
            <a:ext cx="0" cy="25400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67" name="Connecteur droit avec flèche 327"/>
          <p:cNvCxnSpPr>
            <a:cxnSpLocks noChangeShapeType="1"/>
          </p:cNvCxnSpPr>
          <p:nvPr/>
        </p:nvCxnSpPr>
        <p:spPr bwMode="auto">
          <a:xfrm flipV="1">
            <a:off x="3192464" y="5910263"/>
            <a:ext cx="1519237" cy="1270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68" name="Connecteur droit avec flèche 329"/>
          <p:cNvCxnSpPr>
            <a:cxnSpLocks noChangeShapeType="1"/>
          </p:cNvCxnSpPr>
          <p:nvPr/>
        </p:nvCxnSpPr>
        <p:spPr bwMode="auto">
          <a:xfrm flipV="1">
            <a:off x="2914650" y="2801939"/>
            <a:ext cx="431800" cy="11747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69" name="Connecteur droit avec flèche 331"/>
          <p:cNvCxnSpPr>
            <a:cxnSpLocks noChangeShapeType="1"/>
          </p:cNvCxnSpPr>
          <p:nvPr/>
        </p:nvCxnSpPr>
        <p:spPr bwMode="auto">
          <a:xfrm>
            <a:off x="5603875" y="2473325"/>
            <a:ext cx="0" cy="54610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36" name="Titre 1"/>
          <p:cNvSpPr txBox="1">
            <a:spLocks/>
          </p:cNvSpPr>
          <p:nvPr/>
        </p:nvSpPr>
        <p:spPr>
          <a:xfrm>
            <a:off x="4165600" y="6303963"/>
            <a:ext cx="1322388" cy="349250"/>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THI, hiérarchie</a:t>
            </a:r>
          </a:p>
        </p:txBody>
      </p:sp>
      <p:cxnSp>
        <p:nvCxnSpPr>
          <p:cNvPr id="20571" name="Connecteur droit avec flèche 336"/>
          <p:cNvCxnSpPr>
            <a:cxnSpLocks noChangeShapeType="1"/>
          </p:cNvCxnSpPr>
          <p:nvPr/>
        </p:nvCxnSpPr>
        <p:spPr bwMode="auto">
          <a:xfrm flipV="1">
            <a:off x="3925889" y="6413500"/>
            <a:ext cx="230187" cy="635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2" name="Text Box 16"/>
          <p:cNvSpPr txBox="1">
            <a:spLocks noChangeArrowheads="1"/>
          </p:cNvSpPr>
          <p:nvPr/>
        </p:nvSpPr>
        <p:spPr bwMode="auto">
          <a:xfrm>
            <a:off x="1968501" y="4083050"/>
            <a:ext cx="836613" cy="338138"/>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Boiteries</a:t>
            </a:r>
            <a:endParaRPr lang="fr-FR" sz="1600" dirty="0">
              <a:latin typeface="Arial Narrow" pitchFamily="34" charset="0"/>
            </a:endParaRPr>
          </a:p>
        </p:txBody>
      </p:sp>
      <p:cxnSp>
        <p:nvCxnSpPr>
          <p:cNvPr id="20573"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6" name="Titre 1"/>
          <p:cNvSpPr txBox="1">
            <a:spLocks/>
          </p:cNvSpPr>
          <p:nvPr/>
        </p:nvSpPr>
        <p:spPr>
          <a:xfrm>
            <a:off x="3178176" y="4040188"/>
            <a:ext cx="862013" cy="393700"/>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Acidose</a:t>
            </a:r>
          </a:p>
        </p:txBody>
      </p:sp>
      <p:cxnSp>
        <p:nvCxnSpPr>
          <p:cNvPr id="20575" name="Connecteur droit avec flèche 331"/>
          <p:cNvCxnSpPr>
            <a:cxnSpLocks noChangeShapeType="1"/>
            <a:endCxn id="96" idx="1"/>
          </p:cNvCxnSpPr>
          <p:nvPr/>
        </p:nvCxnSpPr>
        <p:spPr bwMode="auto">
          <a:xfrm flipV="1">
            <a:off x="2790825" y="4237038"/>
            <a:ext cx="387350" cy="635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2" name="Titre 1"/>
          <p:cNvSpPr txBox="1">
            <a:spLocks/>
          </p:cNvSpPr>
          <p:nvPr/>
        </p:nvSpPr>
        <p:spPr>
          <a:xfrm>
            <a:off x="3357563" y="3019426"/>
            <a:ext cx="1155700" cy="34766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Cliniques</a:t>
            </a:r>
          </a:p>
        </p:txBody>
      </p:sp>
      <p:cxnSp>
        <p:nvCxnSpPr>
          <p:cNvPr id="20577" name="Connecteur droit avec flèche 329"/>
          <p:cNvCxnSpPr>
            <a:cxnSpLocks noChangeShapeType="1"/>
          </p:cNvCxnSpPr>
          <p:nvPr/>
        </p:nvCxnSpPr>
        <p:spPr bwMode="auto">
          <a:xfrm>
            <a:off x="2930525" y="2947989"/>
            <a:ext cx="376238" cy="24447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1" name="Titre 1"/>
          <p:cNvSpPr txBox="1">
            <a:spLocks/>
          </p:cNvSpPr>
          <p:nvPr/>
        </p:nvSpPr>
        <p:spPr>
          <a:xfrm>
            <a:off x="9647238" y="2486026"/>
            <a:ext cx="615950" cy="31591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BVD</a:t>
            </a:r>
          </a:p>
        </p:txBody>
      </p:sp>
      <p:cxnSp>
        <p:nvCxnSpPr>
          <p:cNvPr id="20579" name="Connecteur droit 314"/>
          <p:cNvCxnSpPr>
            <a:cxnSpLocks noChangeShapeType="1"/>
            <a:endCxn id="111" idx="1"/>
          </p:cNvCxnSpPr>
          <p:nvPr/>
        </p:nvCxnSpPr>
        <p:spPr bwMode="auto">
          <a:xfrm flipV="1">
            <a:off x="9467850" y="2644775"/>
            <a:ext cx="179388" cy="635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80" name="Connecteur droit 314"/>
          <p:cNvCxnSpPr>
            <a:cxnSpLocks noChangeShapeType="1"/>
          </p:cNvCxnSpPr>
          <p:nvPr/>
        </p:nvCxnSpPr>
        <p:spPr bwMode="auto">
          <a:xfrm>
            <a:off x="3573463" y="5532438"/>
            <a:ext cx="939800"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81" name="Connecteur droit avec flèche 322"/>
          <p:cNvCxnSpPr>
            <a:cxnSpLocks noChangeShapeType="1"/>
          </p:cNvCxnSpPr>
          <p:nvPr/>
        </p:nvCxnSpPr>
        <p:spPr bwMode="auto">
          <a:xfrm>
            <a:off x="4459288" y="1677988"/>
            <a:ext cx="2524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2" name="Connecteur droit 314"/>
          <p:cNvCxnSpPr>
            <a:cxnSpLocks noChangeShapeType="1"/>
          </p:cNvCxnSpPr>
          <p:nvPr/>
        </p:nvCxnSpPr>
        <p:spPr bwMode="auto">
          <a:xfrm flipV="1">
            <a:off x="4459288" y="1677988"/>
            <a:ext cx="0" cy="24130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0583" name="Titre 1"/>
          <p:cNvSpPr txBox="1">
            <a:spLocks/>
          </p:cNvSpPr>
          <p:nvPr/>
        </p:nvSpPr>
        <p:spPr bwMode="auto">
          <a:xfrm>
            <a:off x="4727575" y="1508126"/>
            <a:ext cx="1301750" cy="392113"/>
          </a:xfrm>
          <a:prstGeom prst="rect">
            <a:avLst/>
          </a:prstGeom>
          <a:solidFill>
            <a:srgbClr val="FFFF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P4 avant l’IA *</a:t>
            </a:r>
          </a:p>
        </p:txBody>
      </p:sp>
      <p:sp>
        <p:nvSpPr>
          <p:cNvPr id="20584" name="Titre 1"/>
          <p:cNvSpPr txBox="1">
            <a:spLocks/>
          </p:cNvSpPr>
          <p:nvPr/>
        </p:nvSpPr>
        <p:spPr bwMode="auto">
          <a:xfrm>
            <a:off x="7026275" y="622301"/>
            <a:ext cx="1301750" cy="392113"/>
          </a:xfrm>
          <a:prstGeom prst="rect">
            <a:avLst/>
          </a:prstGeom>
          <a:solidFill>
            <a:srgbClr val="FFFF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dirty="0">
                <a:solidFill>
                  <a:schemeClr val="tx1"/>
                </a:solidFill>
              </a:rPr>
              <a:t>P4 après l’IA *</a:t>
            </a:r>
          </a:p>
        </p:txBody>
      </p:sp>
      <p:cxnSp>
        <p:nvCxnSpPr>
          <p:cNvPr id="20585" name="Connecteur droit 234"/>
          <p:cNvCxnSpPr>
            <a:cxnSpLocks noChangeShapeType="1"/>
          </p:cNvCxnSpPr>
          <p:nvPr/>
        </p:nvCxnSpPr>
        <p:spPr bwMode="auto">
          <a:xfrm>
            <a:off x="6569075" y="806451"/>
            <a:ext cx="0" cy="250825"/>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586" name="Connecteur droit avec flèche 247"/>
          <p:cNvCxnSpPr>
            <a:cxnSpLocks noChangeShapeType="1"/>
          </p:cNvCxnSpPr>
          <p:nvPr/>
        </p:nvCxnSpPr>
        <p:spPr bwMode="auto">
          <a:xfrm>
            <a:off x="6569076" y="806450"/>
            <a:ext cx="4476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635029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4"/>
          <p:cNvGraphicFramePr>
            <a:graphicFrameLocks noChangeAspect="1"/>
          </p:cNvGraphicFramePr>
          <p:nvPr>
            <p:extLst>
              <p:ext uri="{D42A27DB-BD31-4B8C-83A1-F6EECF244321}">
                <p14:modId xmlns:p14="http://schemas.microsoft.com/office/powerpoint/2010/main" val="1535758244"/>
              </p:ext>
            </p:extLst>
          </p:nvPr>
        </p:nvGraphicFramePr>
        <p:xfrm>
          <a:off x="587897" y="3380943"/>
          <a:ext cx="5399631" cy="3281114"/>
        </p:xfrm>
        <a:graphic>
          <a:graphicData uri="http://schemas.openxmlformats.org/presentationml/2006/ole">
            <mc:AlternateContent xmlns:mc="http://schemas.openxmlformats.org/markup-compatibility/2006">
              <mc:Choice xmlns:v="urn:schemas-microsoft-com:vml" Requires="v">
                <p:oleObj spid="_x0000_s1114" name="Feuille de calcul" r:id="rId3" imgW="6010188" imgH="3343410" progId="Excel.Sheet.8">
                  <p:embed/>
                </p:oleObj>
              </mc:Choice>
              <mc:Fallback>
                <p:oleObj name="Feuille de calcul" r:id="rId3" imgW="6010188" imgH="3343410" progId="Excel.Sheet.8">
                  <p:embed/>
                  <p:pic>
                    <p:nvPicPr>
                      <p:cNvPr id="0" name=""/>
                      <p:cNvPicPr>
                        <a:picLocks noChangeAspect="1" noChangeArrowheads="1"/>
                      </p:cNvPicPr>
                      <p:nvPr/>
                    </p:nvPicPr>
                    <p:blipFill>
                      <a:blip r:embed="rId4"/>
                      <a:srcRect/>
                      <a:stretch>
                        <a:fillRect/>
                      </a:stretch>
                    </p:blipFill>
                    <p:spPr bwMode="auto">
                      <a:xfrm>
                        <a:off x="587897" y="3380943"/>
                        <a:ext cx="5399631" cy="3281114"/>
                      </a:xfrm>
                      <a:prstGeom prst="rect">
                        <a:avLst/>
                      </a:prstGeom>
                      <a:noFill/>
                      <a:ln>
                        <a:noFill/>
                      </a:ln>
                      <a:extLst/>
                    </p:spPr>
                  </p:pic>
                </p:oleObj>
              </mc:Fallback>
            </mc:AlternateContent>
          </a:graphicData>
        </a:graphic>
      </p:graphicFrame>
      <p:graphicFrame>
        <p:nvGraphicFramePr>
          <p:cNvPr id="23555" name="Object 5"/>
          <p:cNvGraphicFramePr>
            <a:graphicFrameLocks noChangeAspect="1"/>
          </p:cNvGraphicFramePr>
          <p:nvPr>
            <p:extLst>
              <p:ext uri="{D42A27DB-BD31-4B8C-83A1-F6EECF244321}">
                <p14:modId xmlns:p14="http://schemas.microsoft.com/office/powerpoint/2010/main" val="3059653543"/>
              </p:ext>
            </p:extLst>
          </p:nvPr>
        </p:nvGraphicFramePr>
        <p:xfrm>
          <a:off x="6510358" y="3336967"/>
          <a:ext cx="5427813" cy="3313216"/>
        </p:xfrm>
        <a:graphic>
          <a:graphicData uri="http://schemas.openxmlformats.org/presentationml/2006/ole">
            <mc:AlternateContent xmlns:mc="http://schemas.openxmlformats.org/markup-compatibility/2006">
              <mc:Choice xmlns:v="urn:schemas-microsoft-com:vml" Requires="v">
                <p:oleObj spid="_x0000_s1115" name="Feuille de calcul" r:id="rId5" imgW="5953190" imgH="3343410" progId="Excel.Sheet.8">
                  <p:embed/>
                </p:oleObj>
              </mc:Choice>
              <mc:Fallback>
                <p:oleObj name="Feuille de calcul" r:id="rId5" imgW="5953190" imgH="3343410" progId="Excel.Sheet.8">
                  <p:embed/>
                  <p:pic>
                    <p:nvPicPr>
                      <p:cNvPr id="0" name=""/>
                      <p:cNvPicPr>
                        <a:picLocks noChangeAspect="1" noChangeArrowheads="1"/>
                      </p:cNvPicPr>
                      <p:nvPr/>
                    </p:nvPicPr>
                    <p:blipFill>
                      <a:blip r:embed="rId6"/>
                      <a:srcRect/>
                      <a:stretch>
                        <a:fillRect/>
                      </a:stretch>
                    </p:blipFill>
                    <p:spPr bwMode="auto">
                      <a:xfrm>
                        <a:off x="6510358" y="3336967"/>
                        <a:ext cx="5427813" cy="3313216"/>
                      </a:xfrm>
                      <a:prstGeom prst="rect">
                        <a:avLst/>
                      </a:prstGeom>
                      <a:noFill/>
                      <a:ln>
                        <a:noFill/>
                      </a:ln>
                      <a:extLst/>
                    </p:spPr>
                  </p:pic>
                </p:oleObj>
              </mc:Fallback>
            </mc:AlternateContent>
          </a:graphicData>
        </a:graphic>
      </p:graphicFrame>
      <p:sp>
        <p:nvSpPr>
          <p:cNvPr id="7" name="Rectangle 2"/>
          <p:cNvSpPr txBox="1">
            <a:spLocks noChangeArrowheads="1"/>
          </p:cNvSpPr>
          <p:nvPr/>
        </p:nvSpPr>
        <p:spPr>
          <a:xfrm>
            <a:off x="1839913" y="2642110"/>
            <a:ext cx="1366837" cy="358775"/>
          </a:xfrm>
          <a:prstGeom prst="rect">
            <a:avLst/>
          </a:prstGeom>
          <a:solidFill>
            <a:srgbClr val="FFCC99"/>
          </a:solidFill>
          <a:ln>
            <a:solidFill>
              <a:schemeClr val="tx1"/>
            </a:solidFill>
          </a:ln>
        </p:spPr>
        <p:txBody>
          <a:bodyPr/>
          <a:lstStyle>
            <a:lvl1pPr algn="l" rtl="0" eaLnBrk="0" fontAlgn="base" hangingPunct="0">
              <a:spcBef>
                <a:spcPct val="0"/>
              </a:spcBef>
              <a:spcAft>
                <a:spcPct val="0"/>
              </a:spcAft>
              <a:buClr>
                <a:schemeClr val="tx1"/>
              </a:buClr>
              <a:defRPr sz="3000">
                <a:solidFill>
                  <a:schemeClr val="tx1"/>
                </a:solidFill>
                <a:latin typeface="+mj-lt"/>
                <a:ea typeface="+mj-ea"/>
                <a:cs typeface="+mj-cs"/>
              </a:defRPr>
            </a:lvl1pPr>
            <a:lvl2pPr algn="l" rtl="0" eaLnBrk="0" fontAlgn="base" hangingPunct="0">
              <a:spcBef>
                <a:spcPct val="0"/>
              </a:spcBef>
              <a:spcAft>
                <a:spcPct val="0"/>
              </a:spcAft>
              <a:buClr>
                <a:schemeClr val="tx1"/>
              </a:buClr>
              <a:defRPr sz="3000">
                <a:solidFill>
                  <a:schemeClr val="tx1"/>
                </a:solidFill>
                <a:latin typeface="Arial Narrow" pitchFamily="34" charset="0"/>
              </a:defRPr>
            </a:lvl2pPr>
            <a:lvl3pPr algn="l" rtl="0" eaLnBrk="0" fontAlgn="base" hangingPunct="0">
              <a:spcBef>
                <a:spcPct val="0"/>
              </a:spcBef>
              <a:spcAft>
                <a:spcPct val="0"/>
              </a:spcAft>
              <a:buClr>
                <a:schemeClr val="tx1"/>
              </a:buClr>
              <a:defRPr sz="3000">
                <a:solidFill>
                  <a:schemeClr val="tx1"/>
                </a:solidFill>
                <a:latin typeface="Arial Narrow" pitchFamily="34" charset="0"/>
              </a:defRPr>
            </a:lvl3pPr>
            <a:lvl4pPr algn="l" rtl="0" eaLnBrk="0" fontAlgn="base" hangingPunct="0">
              <a:spcBef>
                <a:spcPct val="0"/>
              </a:spcBef>
              <a:spcAft>
                <a:spcPct val="0"/>
              </a:spcAft>
              <a:buClr>
                <a:schemeClr val="tx1"/>
              </a:buClr>
              <a:defRPr sz="3000">
                <a:solidFill>
                  <a:schemeClr val="tx1"/>
                </a:solidFill>
                <a:latin typeface="Arial Narrow" pitchFamily="34" charset="0"/>
              </a:defRPr>
            </a:lvl4pPr>
            <a:lvl5pPr algn="l" rtl="0" eaLnBrk="0" fontAlgn="base" hangingPunct="0">
              <a:spcBef>
                <a:spcPct val="0"/>
              </a:spcBef>
              <a:spcAft>
                <a:spcPct val="0"/>
              </a:spcAft>
              <a:buClr>
                <a:schemeClr val="tx1"/>
              </a:buClr>
              <a:defRPr sz="3000">
                <a:solidFill>
                  <a:schemeClr val="tx1"/>
                </a:solidFill>
                <a:latin typeface="Arial Narrow" pitchFamily="34" charset="0"/>
              </a:defRPr>
            </a:lvl5pPr>
            <a:lvl6pPr marL="457200" algn="l" rtl="0" eaLnBrk="0" fontAlgn="base" hangingPunct="0">
              <a:spcBef>
                <a:spcPct val="0"/>
              </a:spcBef>
              <a:spcAft>
                <a:spcPct val="0"/>
              </a:spcAft>
              <a:buClr>
                <a:schemeClr val="tx1"/>
              </a:buClr>
              <a:defRPr sz="3000">
                <a:solidFill>
                  <a:schemeClr val="tx1"/>
                </a:solidFill>
                <a:latin typeface="Arial Narrow" pitchFamily="34" charset="0"/>
              </a:defRPr>
            </a:lvl6pPr>
            <a:lvl7pPr marL="914400" algn="l" rtl="0" eaLnBrk="0" fontAlgn="base" hangingPunct="0">
              <a:spcBef>
                <a:spcPct val="0"/>
              </a:spcBef>
              <a:spcAft>
                <a:spcPct val="0"/>
              </a:spcAft>
              <a:buClr>
                <a:schemeClr val="tx1"/>
              </a:buClr>
              <a:defRPr sz="3000">
                <a:solidFill>
                  <a:schemeClr val="tx1"/>
                </a:solidFill>
                <a:latin typeface="Arial Narrow" pitchFamily="34" charset="0"/>
              </a:defRPr>
            </a:lvl7pPr>
            <a:lvl8pPr marL="1371600" algn="l" rtl="0" eaLnBrk="0" fontAlgn="base" hangingPunct="0">
              <a:spcBef>
                <a:spcPct val="0"/>
              </a:spcBef>
              <a:spcAft>
                <a:spcPct val="0"/>
              </a:spcAft>
              <a:buClr>
                <a:schemeClr val="tx1"/>
              </a:buClr>
              <a:defRPr sz="3000">
                <a:solidFill>
                  <a:schemeClr val="tx1"/>
                </a:solidFill>
                <a:latin typeface="Arial Narrow" pitchFamily="34" charset="0"/>
              </a:defRPr>
            </a:lvl8pPr>
            <a:lvl9pPr marL="1828800" algn="l" rtl="0" eaLnBrk="0" fontAlgn="base" hangingPunct="0">
              <a:spcBef>
                <a:spcPct val="0"/>
              </a:spcBef>
              <a:spcAft>
                <a:spcPct val="0"/>
              </a:spcAft>
              <a:buClr>
                <a:schemeClr val="tx1"/>
              </a:buClr>
              <a:defRPr sz="3000">
                <a:solidFill>
                  <a:schemeClr val="tx1"/>
                </a:solidFill>
                <a:latin typeface="Arial Narrow" pitchFamily="34" charset="0"/>
              </a:defRPr>
            </a:lvl9pPr>
          </a:lstStyle>
          <a:p>
            <a:pPr>
              <a:defRPr/>
            </a:pPr>
            <a:r>
              <a:rPr lang="fr-BE" sz="2000" kern="0" dirty="0">
                <a:latin typeface="Arial Narrow" panose="020B0606020202030204" pitchFamily="34" charset="0"/>
              </a:rPr>
              <a:t>Ferme A : 6</a:t>
            </a:r>
            <a:endParaRPr lang="fr-FR" sz="2000" kern="0" dirty="0">
              <a:latin typeface="Arial Narrow" panose="020B0606020202030204" pitchFamily="34" charset="0"/>
            </a:endParaRPr>
          </a:p>
        </p:txBody>
      </p:sp>
      <p:sp>
        <p:nvSpPr>
          <p:cNvPr id="9" name="Rectangle 2"/>
          <p:cNvSpPr txBox="1">
            <a:spLocks noChangeArrowheads="1"/>
          </p:cNvSpPr>
          <p:nvPr/>
        </p:nvSpPr>
        <p:spPr>
          <a:xfrm>
            <a:off x="8031524" y="2808686"/>
            <a:ext cx="1700212" cy="360362"/>
          </a:xfrm>
          <a:prstGeom prst="rect">
            <a:avLst/>
          </a:prstGeom>
          <a:solidFill>
            <a:srgbClr val="FFCC99"/>
          </a:solidFill>
          <a:ln>
            <a:solidFill>
              <a:schemeClr val="tx1"/>
            </a:solidFill>
          </a:ln>
        </p:spPr>
        <p:txBody>
          <a:bodyPr/>
          <a:lstStyle>
            <a:lvl1pPr algn="l" rtl="0" eaLnBrk="0" fontAlgn="base" hangingPunct="0">
              <a:spcBef>
                <a:spcPct val="0"/>
              </a:spcBef>
              <a:spcAft>
                <a:spcPct val="0"/>
              </a:spcAft>
              <a:buClr>
                <a:schemeClr val="tx1"/>
              </a:buClr>
              <a:defRPr sz="3000">
                <a:solidFill>
                  <a:schemeClr val="tx1"/>
                </a:solidFill>
                <a:latin typeface="+mj-lt"/>
                <a:ea typeface="+mj-ea"/>
                <a:cs typeface="+mj-cs"/>
              </a:defRPr>
            </a:lvl1pPr>
            <a:lvl2pPr algn="l" rtl="0" eaLnBrk="0" fontAlgn="base" hangingPunct="0">
              <a:spcBef>
                <a:spcPct val="0"/>
              </a:spcBef>
              <a:spcAft>
                <a:spcPct val="0"/>
              </a:spcAft>
              <a:buClr>
                <a:schemeClr val="tx1"/>
              </a:buClr>
              <a:defRPr sz="3000">
                <a:solidFill>
                  <a:schemeClr val="tx1"/>
                </a:solidFill>
                <a:latin typeface="Arial Narrow" pitchFamily="34" charset="0"/>
              </a:defRPr>
            </a:lvl2pPr>
            <a:lvl3pPr algn="l" rtl="0" eaLnBrk="0" fontAlgn="base" hangingPunct="0">
              <a:spcBef>
                <a:spcPct val="0"/>
              </a:spcBef>
              <a:spcAft>
                <a:spcPct val="0"/>
              </a:spcAft>
              <a:buClr>
                <a:schemeClr val="tx1"/>
              </a:buClr>
              <a:defRPr sz="3000">
                <a:solidFill>
                  <a:schemeClr val="tx1"/>
                </a:solidFill>
                <a:latin typeface="Arial Narrow" pitchFamily="34" charset="0"/>
              </a:defRPr>
            </a:lvl3pPr>
            <a:lvl4pPr algn="l" rtl="0" eaLnBrk="0" fontAlgn="base" hangingPunct="0">
              <a:spcBef>
                <a:spcPct val="0"/>
              </a:spcBef>
              <a:spcAft>
                <a:spcPct val="0"/>
              </a:spcAft>
              <a:buClr>
                <a:schemeClr val="tx1"/>
              </a:buClr>
              <a:defRPr sz="3000">
                <a:solidFill>
                  <a:schemeClr val="tx1"/>
                </a:solidFill>
                <a:latin typeface="Arial Narrow" pitchFamily="34" charset="0"/>
              </a:defRPr>
            </a:lvl4pPr>
            <a:lvl5pPr algn="l" rtl="0" eaLnBrk="0" fontAlgn="base" hangingPunct="0">
              <a:spcBef>
                <a:spcPct val="0"/>
              </a:spcBef>
              <a:spcAft>
                <a:spcPct val="0"/>
              </a:spcAft>
              <a:buClr>
                <a:schemeClr val="tx1"/>
              </a:buClr>
              <a:defRPr sz="3000">
                <a:solidFill>
                  <a:schemeClr val="tx1"/>
                </a:solidFill>
                <a:latin typeface="Arial Narrow" pitchFamily="34" charset="0"/>
              </a:defRPr>
            </a:lvl5pPr>
            <a:lvl6pPr marL="457200" algn="l" rtl="0" eaLnBrk="0" fontAlgn="base" hangingPunct="0">
              <a:spcBef>
                <a:spcPct val="0"/>
              </a:spcBef>
              <a:spcAft>
                <a:spcPct val="0"/>
              </a:spcAft>
              <a:buClr>
                <a:schemeClr val="tx1"/>
              </a:buClr>
              <a:defRPr sz="3000">
                <a:solidFill>
                  <a:schemeClr val="tx1"/>
                </a:solidFill>
                <a:latin typeface="Arial Narrow" pitchFamily="34" charset="0"/>
              </a:defRPr>
            </a:lvl6pPr>
            <a:lvl7pPr marL="914400" algn="l" rtl="0" eaLnBrk="0" fontAlgn="base" hangingPunct="0">
              <a:spcBef>
                <a:spcPct val="0"/>
              </a:spcBef>
              <a:spcAft>
                <a:spcPct val="0"/>
              </a:spcAft>
              <a:buClr>
                <a:schemeClr val="tx1"/>
              </a:buClr>
              <a:defRPr sz="3000">
                <a:solidFill>
                  <a:schemeClr val="tx1"/>
                </a:solidFill>
                <a:latin typeface="Arial Narrow" pitchFamily="34" charset="0"/>
              </a:defRPr>
            </a:lvl7pPr>
            <a:lvl8pPr marL="1371600" algn="l" rtl="0" eaLnBrk="0" fontAlgn="base" hangingPunct="0">
              <a:spcBef>
                <a:spcPct val="0"/>
              </a:spcBef>
              <a:spcAft>
                <a:spcPct val="0"/>
              </a:spcAft>
              <a:buClr>
                <a:schemeClr val="tx1"/>
              </a:buClr>
              <a:defRPr sz="3000">
                <a:solidFill>
                  <a:schemeClr val="tx1"/>
                </a:solidFill>
                <a:latin typeface="Arial Narrow" pitchFamily="34" charset="0"/>
              </a:defRPr>
            </a:lvl8pPr>
            <a:lvl9pPr marL="1828800" algn="l" rtl="0" eaLnBrk="0" fontAlgn="base" hangingPunct="0">
              <a:spcBef>
                <a:spcPct val="0"/>
              </a:spcBef>
              <a:spcAft>
                <a:spcPct val="0"/>
              </a:spcAft>
              <a:buClr>
                <a:schemeClr val="tx1"/>
              </a:buClr>
              <a:defRPr sz="3000">
                <a:solidFill>
                  <a:schemeClr val="tx1"/>
                </a:solidFill>
                <a:latin typeface="Arial Narrow" pitchFamily="34" charset="0"/>
              </a:defRPr>
            </a:lvl9pPr>
          </a:lstStyle>
          <a:p>
            <a:pPr>
              <a:defRPr/>
            </a:pPr>
            <a:r>
              <a:rPr lang="fr-BE" sz="2000" kern="0" dirty="0">
                <a:latin typeface="Arial Narrow" panose="020B0606020202030204" pitchFamily="34" charset="0"/>
              </a:rPr>
              <a:t>Ferme B : 2</a:t>
            </a:r>
            <a:endParaRPr lang="fr-FR" sz="2000" kern="0" dirty="0">
              <a:latin typeface="Arial Narrow" panose="020B0606020202030204" pitchFamily="34" charset="0"/>
            </a:endParaRPr>
          </a:p>
        </p:txBody>
      </p:sp>
      <p:sp>
        <p:nvSpPr>
          <p:cNvPr id="23558" name="Titre 1"/>
          <p:cNvSpPr txBox="1">
            <a:spLocks/>
          </p:cNvSpPr>
          <p:nvPr/>
        </p:nvSpPr>
        <p:spPr bwMode="auto">
          <a:xfrm>
            <a:off x="1711325" y="171451"/>
            <a:ext cx="4699000" cy="765175"/>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dirty="0">
                <a:solidFill>
                  <a:schemeClr val="bg1"/>
                </a:solidFill>
              </a:rPr>
              <a:t>Hypothèses explicatives de l’allongement de la période de reproduction (PR)</a:t>
            </a:r>
          </a:p>
        </p:txBody>
      </p:sp>
      <p:sp>
        <p:nvSpPr>
          <p:cNvPr id="23559" name="Titre 1"/>
          <p:cNvSpPr txBox="1">
            <a:spLocks/>
          </p:cNvSpPr>
          <p:nvPr/>
        </p:nvSpPr>
        <p:spPr bwMode="auto">
          <a:xfrm>
            <a:off x="7234239" y="227013"/>
            <a:ext cx="3182937" cy="654050"/>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solidFill>
                  <a:schemeClr val="tx1"/>
                </a:solidFill>
              </a:rPr>
              <a:t>Diminution de la fréquence </a:t>
            </a:r>
          </a:p>
          <a:p>
            <a:pPr eaLnBrk="1" hangingPunct="1">
              <a:spcBef>
                <a:spcPct val="0"/>
              </a:spcBef>
              <a:buClrTx/>
              <a:buFontTx/>
              <a:buNone/>
            </a:pPr>
            <a:r>
              <a:rPr lang="fr-BE" altLang="fr-FR" sz="2000">
                <a:solidFill>
                  <a:schemeClr val="tx1"/>
                </a:solidFill>
              </a:rPr>
              <a:t>de la détection des chaleurs</a:t>
            </a:r>
          </a:p>
        </p:txBody>
      </p:sp>
      <p:cxnSp>
        <p:nvCxnSpPr>
          <p:cNvPr id="23560" name="Connecteur droit avec flèche 206"/>
          <p:cNvCxnSpPr>
            <a:cxnSpLocks noChangeShapeType="1"/>
            <a:stCxn id="23558" idx="3"/>
            <a:endCxn id="23559" idx="1"/>
          </p:cNvCxnSpPr>
          <p:nvPr/>
        </p:nvCxnSpPr>
        <p:spPr bwMode="auto">
          <a:xfrm>
            <a:off x="6410326" y="554038"/>
            <a:ext cx="823913"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3561" name="Connecteur droit avec flèche 206"/>
          <p:cNvCxnSpPr>
            <a:cxnSpLocks noChangeShapeType="1"/>
          </p:cNvCxnSpPr>
          <p:nvPr/>
        </p:nvCxnSpPr>
        <p:spPr bwMode="auto">
          <a:xfrm>
            <a:off x="8543925" y="881064"/>
            <a:ext cx="0" cy="446087"/>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562" name="Titre 1"/>
          <p:cNvSpPr txBox="1">
            <a:spLocks/>
          </p:cNvSpPr>
          <p:nvPr/>
        </p:nvSpPr>
        <p:spPr bwMode="auto">
          <a:xfrm>
            <a:off x="7234239" y="1338264"/>
            <a:ext cx="3182937" cy="129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solidFill>
                  <a:schemeClr val="tx1"/>
                </a:solidFill>
              </a:rPr>
              <a:t>Par fréquence on entend le nombre de chaleurs détectées sur le nombre de chaleurs détectables</a:t>
            </a:r>
          </a:p>
        </p:txBody>
      </p:sp>
      <p:cxnSp>
        <p:nvCxnSpPr>
          <p:cNvPr id="23563" name="Connecteur droit avec flèche 206"/>
          <p:cNvCxnSpPr>
            <a:cxnSpLocks noChangeShapeType="1"/>
          </p:cNvCxnSpPr>
          <p:nvPr/>
        </p:nvCxnSpPr>
        <p:spPr bwMode="auto">
          <a:xfrm flipH="1">
            <a:off x="6821488" y="1763713"/>
            <a:ext cx="41275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564" name="Titre 1"/>
          <p:cNvSpPr txBox="1">
            <a:spLocks/>
          </p:cNvSpPr>
          <p:nvPr/>
        </p:nvSpPr>
        <p:spPr bwMode="auto">
          <a:xfrm>
            <a:off x="3633789" y="1341438"/>
            <a:ext cx="3182937"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 typeface="Mistral" panose="03090702030407020403" pitchFamily="66" charset="0"/>
              <a:buNone/>
            </a:pPr>
            <a:r>
              <a:rPr lang="fr-BE" altLang="fr-FR" sz="2000">
                <a:solidFill>
                  <a:schemeClr val="tx1"/>
                </a:solidFill>
              </a:rPr>
              <a:t>En pratique, calcul du rapport des intervalles 18-24</a:t>
            </a:r>
          </a:p>
          <a:p>
            <a:pPr eaLnBrk="1" hangingPunct="1">
              <a:spcBef>
                <a:spcPct val="0"/>
              </a:spcBef>
              <a:buClrTx/>
              <a:buFontTx/>
              <a:buNone/>
            </a:pPr>
            <a:r>
              <a:rPr lang="fr-BE" altLang="fr-FR" sz="2000">
                <a:solidFill>
                  <a:schemeClr val="tx1"/>
                </a:solidFill>
              </a:rPr>
              <a:t>sur les intervalles 36-48</a:t>
            </a:r>
          </a:p>
        </p:txBody>
      </p:sp>
      <p:sp>
        <p:nvSpPr>
          <p:cNvPr id="16" name="Titre 1"/>
          <p:cNvSpPr txBox="1">
            <a:spLocks/>
          </p:cNvSpPr>
          <p:nvPr/>
        </p:nvSpPr>
        <p:spPr bwMode="auto">
          <a:xfrm>
            <a:off x="1839913" y="1665289"/>
            <a:ext cx="1447800" cy="433387"/>
          </a:xfrm>
          <a:prstGeom prst="rect">
            <a:avLst/>
          </a:prstGeom>
          <a:solidFill>
            <a:schemeClr val="accent6">
              <a:lumMod val="60000"/>
              <a:lumOff val="40000"/>
            </a:schemeClr>
          </a:solidFill>
          <a:ln w="9525">
            <a:solidFill>
              <a:schemeClr val="tx1"/>
            </a:solidFill>
            <a:miter lim="800000"/>
            <a:headEnd/>
            <a:tailEnd/>
          </a:ln>
        </p:spPr>
        <p:txBody>
          <a:bodyPr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 typeface="Mistral" pitchFamily="66" charset="0"/>
              <a:buNone/>
              <a:defRPr/>
            </a:pPr>
            <a:r>
              <a:rPr lang="fr-BE" altLang="fr-FR" sz="2000" dirty="0">
                <a:solidFill>
                  <a:schemeClr val="tx1"/>
                </a:solidFill>
              </a:rPr>
              <a:t>Valeur N : &gt; 4</a:t>
            </a:r>
          </a:p>
        </p:txBody>
      </p:sp>
      <p:cxnSp>
        <p:nvCxnSpPr>
          <p:cNvPr id="23566" name="Connecteur droit avec flèche 206"/>
          <p:cNvCxnSpPr>
            <a:cxnSpLocks noChangeShapeType="1"/>
          </p:cNvCxnSpPr>
          <p:nvPr/>
        </p:nvCxnSpPr>
        <p:spPr bwMode="auto">
          <a:xfrm flipH="1">
            <a:off x="3327401" y="1827213"/>
            <a:ext cx="3206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798369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txBox="1">
            <a:spLocks/>
          </p:cNvSpPr>
          <p:nvPr/>
        </p:nvSpPr>
        <p:spPr bwMode="auto">
          <a:xfrm>
            <a:off x="1711325" y="115889"/>
            <a:ext cx="7587054" cy="513503"/>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dirty="0">
                <a:solidFill>
                  <a:schemeClr val="bg1"/>
                </a:solidFill>
              </a:rPr>
              <a:t>Hypothèses explicatives de l’allongement de la période de reproduction (PR)</a:t>
            </a:r>
          </a:p>
        </p:txBody>
      </p:sp>
      <p:sp>
        <p:nvSpPr>
          <p:cNvPr id="24579"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Non fécondation</a:t>
            </a:r>
            <a:endParaRPr lang="fr-FR" altLang="fr-FR" sz="1600">
              <a:solidFill>
                <a:schemeClr val="tx1"/>
              </a:solidFill>
            </a:endParaRPr>
          </a:p>
        </p:txBody>
      </p:sp>
      <p:sp>
        <p:nvSpPr>
          <p:cNvPr id="24580" name="Titre 1"/>
          <p:cNvSpPr txBox="1">
            <a:spLocks/>
          </p:cNvSpPr>
          <p:nvPr/>
        </p:nvSpPr>
        <p:spPr bwMode="auto">
          <a:xfrm>
            <a:off x="4591049" y="976437"/>
            <a:ext cx="1820863" cy="471487"/>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a:solidFill>
                  <a:schemeClr val="bg1"/>
                </a:solidFill>
              </a:rPr>
              <a:t>Infertilité</a:t>
            </a:r>
          </a:p>
        </p:txBody>
      </p:sp>
      <p:sp>
        <p:nvSpPr>
          <p:cNvPr id="24581" name="Text Box 14"/>
          <p:cNvSpPr txBox="1">
            <a:spLocks noChangeArrowheads="1"/>
          </p:cNvSpPr>
          <p:nvPr/>
        </p:nvSpPr>
        <p:spPr bwMode="auto">
          <a:xfrm>
            <a:off x="1968500" y="1495425"/>
            <a:ext cx="21415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77" name="Text Box 15"/>
          <p:cNvSpPr txBox="1">
            <a:spLocks noChangeArrowheads="1"/>
          </p:cNvSpPr>
          <p:nvPr/>
        </p:nvSpPr>
        <p:spPr bwMode="auto">
          <a:xfrm>
            <a:off x="1946276" y="4922839"/>
            <a:ext cx="2093913" cy="346075"/>
          </a:xfrm>
          <a:prstGeom prst="rect">
            <a:avLst/>
          </a:prstGeom>
          <a:solidFill>
            <a:schemeClr val="accent6">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Exactitude de la détection</a:t>
            </a:r>
            <a:endParaRPr lang="fr-FR" sz="1600">
              <a:latin typeface="Arial Narrow" pitchFamily="34" charset="0"/>
            </a:endParaRPr>
          </a:p>
        </p:txBody>
      </p:sp>
      <p:sp>
        <p:nvSpPr>
          <p:cNvPr id="78" name="Text Box 16"/>
          <p:cNvSpPr txBox="1">
            <a:spLocks noChangeArrowheads="1"/>
          </p:cNvSpPr>
          <p:nvPr/>
        </p:nvSpPr>
        <p:spPr bwMode="auto">
          <a:xfrm>
            <a:off x="1968501" y="2316164"/>
            <a:ext cx="695325" cy="346075"/>
          </a:xfrm>
          <a:prstGeom prst="rect">
            <a:avLst/>
          </a:prstGeom>
          <a:solidFill>
            <a:schemeClr val="accent6">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Kystes</a:t>
            </a:r>
            <a:endParaRPr lang="fr-FR" sz="1600">
              <a:latin typeface="Arial Narrow" pitchFamily="34" charset="0"/>
            </a:endParaRPr>
          </a:p>
        </p:txBody>
      </p:sp>
      <p:sp>
        <p:nvSpPr>
          <p:cNvPr id="24584" name="Text Box 21"/>
          <p:cNvSpPr txBox="1">
            <a:spLocks noChangeArrowheads="1"/>
          </p:cNvSpPr>
          <p:nvPr/>
        </p:nvSpPr>
        <p:spPr bwMode="auto">
          <a:xfrm>
            <a:off x="1946276" y="5354639"/>
            <a:ext cx="15970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24585" name="Text Box 22"/>
          <p:cNvSpPr txBox="1">
            <a:spLocks noChangeArrowheads="1"/>
          </p:cNvSpPr>
          <p:nvPr/>
        </p:nvSpPr>
        <p:spPr bwMode="auto">
          <a:xfrm>
            <a:off x="1966913" y="5765801"/>
            <a:ext cx="1225550"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89" name="Text Box 14"/>
          <p:cNvSpPr txBox="1">
            <a:spLocks noChangeArrowheads="1"/>
          </p:cNvSpPr>
          <p:nvPr/>
        </p:nvSpPr>
        <p:spPr bwMode="auto">
          <a:xfrm>
            <a:off x="1946275" y="4498975"/>
            <a:ext cx="1595438" cy="338138"/>
          </a:xfrm>
          <a:prstGeom prst="rect">
            <a:avLst/>
          </a:prstGeom>
          <a:solidFill>
            <a:schemeClr val="accent6">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Politique 1</a:t>
            </a:r>
            <a:r>
              <a:rPr lang="fr-BE" sz="1600" baseline="30000" dirty="0">
                <a:latin typeface="Arial Narrow" pitchFamily="34" charset="0"/>
              </a:rPr>
              <a:t>ère</a:t>
            </a:r>
            <a:r>
              <a:rPr lang="fr-BE" sz="1600" dirty="0">
                <a:latin typeface="Arial Narrow" pitchFamily="34" charset="0"/>
              </a:rPr>
              <a:t> IA PP</a:t>
            </a:r>
            <a:endParaRPr lang="fr-FR" sz="1600" dirty="0">
              <a:latin typeface="Arial Narrow" pitchFamily="34" charset="0"/>
            </a:endParaRPr>
          </a:p>
        </p:txBody>
      </p:sp>
      <p:sp>
        <p:nvSpPr>
          <p:cNvPr id="16401" name="Titre 1"/>
          <p:cNvSpPr txBox="1">
            <a:spLocks/>
          </p:cNvSpPr>
          <p:nvPr/>
        </p:nvSpPr>
        <p:spPr bwMode="auto">
          <a:xfrm>
            <a:off x="5372100" y="2062163"/>
            <a:ext cx="552450" cy="392112"/>
          </a:xfrm>
          <a:prstGeom prst="rect">
            <a:avLst/>
          </a:prstGeom>
          <a:solidFill>
            <a:schemeClr val="tx2">
              <a:lumMod val="75000"/>
            </a:schemeClr>
          </a:solidFill>
          <a:ln w="9525">
            <a:solidFill>
              <a:schemeClr val="tx1"/>
            </a:solidFill>
            <a:miter lim="800000"/>
            <a:headEnd/>
            <a:tailEnd/>
          </a:ln>
        </p:spPr>
        <p:txBody>
          <a:bodyPr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defRPr/>
            </a:pPr>
            <a:r>
              <a:rPr lang="fr-BE" altLang="fr-FR" sz="1600">
                <a:solidFill>
                  <a:schemeClr val="bg1"/>
                </a:solidFill>
              </a:rPr>
              <a:t>BEN</a:t>
            </a:r>
          </a:p>
        </p:txBody>
      </p:sp>
      <p:sp>
        <p:nvSpPr>
          <p:cNvPr id="24588" name="Text Box 16"/>
          <p:cNvSpPr txBox="1">
            <a:spLocks noChangeArrowheads="1"/>
          </p:cNvSpPr>
          <p:nvPr/>
        </p:nvSpPr>
        <p:spPr bwMode="auto">
          <a:xfrm>
            <a:off x="1968501" y="2767014"/>
            <a:ext cx="957263"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Mammites</a:t>
            </a:r>
            <a:endParaRPr lang="fr-FR" altLang="fr-FR" sz="1600">
              <a:solidFill>
                <a:schemeClr val="tx1"/>
              </a:solidFill>
            </a:endParaRPr>
          </a:p>
        </p:txBody>
      </p:sp>
      <p:sp>
        <p:nvSpPr>
          <p:cNvPr id="154" name="Text Box 16"/>
          <p:cNvSpPr txBox="1">
            <a:spLocks noChangeArrowheads="1"/>
          </p:cNvSpPr>
          <p:nvPr/>
        </p:nvSpPr>
        <p:spPr bwMode="auto">
          <a:xfrm>
            <a:off x="1968501" y="1919289"/>
            <a:ext cx="2678113" cy="338137"/>
          </a:xfrm>
          <a:prstGeom prst="rect">
            <a:avLst/>
          </a:prstGeom>
          <a:solidFill>
            <a:schemeClr val="accent6">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Qualité du recrutement folliculaire</a:t>
            </a:r>
            <a:endParaRPr lang="fr-FR" sz="1600" dirty="0">
              <a:latin typeface="Arial Narrow" pitchFamily="34" charset="0"/>
            </a:endParaRPr>
          </a:p>
        </p:txBody>
      </p:sp>
      <p:sp>
        <p:nvSpPr>
          <p:cNvPr id="155" name="Text Box 16"/>
          <p:cNvSpPr txBox="1">
            <a:spLocks noChangeArrowheads="1"/>
          </p:cNvSpPr>
          <p:nvPr/>
        </p:nvSpPr>
        <p:spPr bwMode="auto">
          <a:xfrm>
            <a:off x="1946275" y="3192464"/>
            <a:ext cx="1003300" cy="338137"/>
          </a:xfrm>
          <a:prstGeom prst="rect">
            <a:avLst/>
          </a:prstGeom>
          <a:solidFill>
            <a:schemeClr val="accent2">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Salpingites</a:t>
            </a:r>
            <a:endParaRPr lang="fr-FR" sz="1600" dirty="0">
              <a:latin typeface="Arial Narrow" pitchFamily="34" charset="0"/>
            </a:endParaRPr>
          </a:p>
        </p:txBody>
      </p:sp>
      <p:sp>
        <p:nvSpPr>
          <p:cNvPr id="24591" name="Text Box 21"/>
          <p:cNvSpPr txBox="1">
            <a:spLocks noChangeArrowheads="1"/>
          </p:cNvSpPr>
          <p:nvPr/>
        </p:nvSpPr>
        <p:spPr bwMode="auto">
          <a:xfrm>
            <a:off x="1952626" y="6249989"/>
            <a:ext cx="1946275"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Stress environnemental</a:t>
            </a:r>
            <a:endParaRPr lang="fr-FR" altLang="fr-FR" sz="1600">
              <a:solidFill>
                <a:schemeClr val="tx1"/>
              </a:solidFill>
            </a:endParaRPr>
          </a:p>
        </p:txBody>
      </p:sp>
      <p:sp>
        <p:nvSpPr>
          <p:cNvPr id="191" name="Text Box 16"/>
          <p:cNvSpPr txBox="1">
            <a:spLocks noChangeArrowheads="1"/>
          </p:cNvSpPr>
          <p:nvPr/>
        </p:nvSpPr>
        <p:spPr bwMode="auto">
          <a:xfrm>
            <a:off x="1946276" y="3622676"/>
            <a:ext cx="1508125" cy="339725"/>
          </a:xfrm>
          <a:prstGeom prst="rect">
            <a:avLst/>
          </a:prstGeom>
          <a:solidFill>
            <a:schemeClr val="accent6">
              <a:lumMod val="40000"/>
              <a:lumOff val="6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err="1">
                <a:latin typeface="Arial Narrow" pitchFamily="34" charset="0"/>
              </a:rPr>
              <a:t>Uro</a:t>
            </a:r>
            <a:r>
              <a:rPr lang="fr-BE" sz="1600" dirty="0">
                <a:latin typeface="Arial Narrow" pitchFamily="34" charset="0"/>
              </a:rPr>
              <a:t>/pneumovagin</a:t>
            </a:r>
            <a:endParaRPr lang="fr-FR" sz="1600" dirty="0">
              <a:latin typeface="Arial Narrow" pitchFamily="34" charset="0"/>
            </a:endParaRPr>
          </a:p>
        </p:txBody>
      </p:sp>
      <p:cxnSp>
        <p:nvCxnSpPr>
          <p:cNvPr id="24593" name="Connecteur droit avec flèche 68"/>
          <p:cNvCxnSpPr>
            <a:cxnSpLocks noChangeShapeType="1"/>
            <a:stCxn id="24578" idx="2"/>
            <a:endCxn id="24580" idx="0"/>
          </p:cNvCxnSpPr>
          <p:nvPr/>
        </p:nvCxnSpPr>
        <p:spPr bwMode="auto">
          <a:xfrm flipH="1">
            <a:off x="5501481" y="629392"/>
            <a:ext cx="3371" cy="34704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94" name="Connecteur droit avec flèche 207"/>
          <p:cNvCxnSpPr>
            <a:cxnSpLocks noChangeShapeType="1"/>
            <a:stCxn id="24580" idx="1"/>
            <a:endCxn id="24579" idx="3"/>
          </p:cNvCxnSpPr>
          <p:nvPr/>
        </p:nvCxnSpPr>
        <p:spPr bwMode="auto">
          <a:xfrm flipH="1">
            <a:off x="3362325" y="1212181"/>
            <a:ext cx="1228724" cy="860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95"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4596"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97"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98"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99"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0"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1"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2"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3"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4"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5"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6"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7" name="Connecteur droit 290"/>
          <p:cNvCxnSpPr>
            <a:cxnSpLocks noChangeShapeType="1"/>
            <a:stCxn id="24579"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6466" name="Connecteur droit 312"/>
          <p:cNvCxnSpPr>
            <a:cxnSpLocks noChangeShapeType="1"/>
          </p:cNvCxnSpPr>
          <p:nvPr/>
        </p:nvCxnSpPr>
        <p:spPr bwMode="auto">
          <a:xfrm>
            <a:off x="4808538" y="2084388"/>
            <a:ext cx="0" cy="40481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6467" name="Connecteur droit 314"/>
          <p:cNvCxnSpPr>
            <a:cxnSpLocks noChangeShapeType="1"/>
            <a:stCxn id="154" idx="3"/>
          </p:cNvCxnSpPr>
          <p:nvPr/>
        </p:nvCxnSpPr>
        <p:spPr bwMode="auto">
          <a:xfrm flipV="1">
            <a:off x="4646614" y="2084388"/>
            <a:ext cx="161925" cy="47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6468" name="Connecteur droit 315"/>
          <p:cNvCxnSpPr>
            <a:cxnSpLocks noChangeShapeType="1"/>
          </p:cNvCxnSpPr>
          <p:nvPr/>
        </p:nvCxnSpPr>
        <p:spPr bwMode="auto">
          <a:xfrm flipV="1">
            <a:off x="2663826" y="2495551"/>
            <a:ext cx="2144713" cy="4763"/>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6469" name="Connecteur droit avec flèche 322"/>
          <p:cNvCxnSpPr>
            <a:cxnSpLocks noChangeShapeType="1"/>
            <a:endCxn id="16401" idx="1"/>
          </p:cNvCxnSpPr>
          <p:nvPr/>
        </p:nvCxnSpPr>
        <p:spPr bwMode="auto">
          <a:xfrm flipV="1">
            <a:off x="4808538" y="2259013"/>
            <a:ext cx="563562" cy="1270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612" name="Text Box 16"/>
          <p:cNvSpPr txBox="1">
            <a:spLocks noChangeArrowheads="1"/>
          </p:cNvSpPr>
          <p:nvPr/>
        </p:nvSpPr>
        <p:spPr bwMode="auto">
          <a:xfrm>
            <a:off x="1968501" y="4083050"/>
            <a:ext cx="836613"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Boiteries</a:t>
            </a:r>
            <a:endParaRPr lang="fr-FR" altLang="fr-FR" sz="1600">
              <a:solidFill>
                <a:schemeClr val="tx1"/>
              </a:solidFill>
            </a:endParaRPr>
          </a:p>
        </p:txBody>
      </p:sp>
      <p:cxnSp>
        <p:nvCxnSpPr>
          <p:cNvPr id="24613"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 name="Text Box 14"/>
          <p:cNvSpPr txBox="1">
            <a:spLocks noChangeArrowheads="1"/>
          </p:cNvSpPr>
          <p:nvPr/>
        </p:nvSpPr>
        <p:spPr bwMode="auto">
          <a:xfrm>
            <a:off x="6410326" y="1978025"/>
            <a:ext cx="2466975" cy="338138"/>
          </a:xfrm>
          <a:prstGeom prst="rect">
            <a:avLst/>
          </a:prstGeom>
          <a:solidFill>
            <a:srgbClr val="FFFFCC"/>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Mauvaise qualité de l’ovocyte</a:t>
            </a:r>
            <a:endParaRPr lang="fr-FR" altLang="fr-FR" sz="1600">
              <a:solidFill>
                <a:schemeClr val="tx1"/>
              </a:solidFill>
            </a:endParaRPr>
          </a:p>
        </p:txBody>
      </p:sp>
      <p:cxnSp>
        <p:nvCxnSpPr>
          <p:cNvPr id="104" name="Connecteur droit avec flèche 134"/>
          <p:cNvCxnSpPr>
            <a:cxnSpLocks noChangeShapeType="1"/>
            <a:endCxn id="103" idx="1"/>
          </p:cNvCxnSpPr>
          <p:nvPr/>
        </p:nvCxnSpPr>
        <p:spPr bwMode="auto">
          <a:xfrm flipV="1">
            <a:off x="5962651" y="2146301"/>
            <a:ext cx="447675" cy="317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5" name="Text Box 14"/>
          <p:cNvSpPr txBox="1">
            <a:spLocks noChangeArrowheads="1"/>
          </p:cNvSpPr>
          <p:nvPr/>
        </p:nvSpPr>
        <p:spPr bwMode="auto">
          <a:xfrm>
            <a:off x="6411913" y="2360614"/>
            <a:ext cx="1320800" cy="338137"/>
          </a:xfrm>
          <a:prstGeom prst="rect">
            <a:avLst/>
          </a:prstGeom>
          <a:solidFill>
            <a:srgbClr val="FFFFCC"/>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Pas d’ovulation</a:t>
            </a:r>
            <a:endParaRPr lang="fr-FR" altLang="fr-FR" sz="1600">
              <a:solidFill>
                <a:schemeClr val="tx1"/>
              </a:solidFill>
            </a:endParaRPr>
          </a:p>
        </p:txBody>
      </p:sp>
      <p:cxnSp>
        <p:nvCxnSpPr>
          <p:cNvPr id="106" name="Connecteur droit avec flèche 38"/>
          <p:cNvCxnSpPr>
            <a:cxnSpLocks noChangeShapeType="1"/>
          </p:cNvCxnSpPr>
          <p:nvPr/>
        </p:nvCxnSpPr>
        <p:spPr bwMode="auto">
          <a:xfrm>
            <a:off x="5953125" y="2432050"/>
            <a:ext cx="458788"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7" name="Text Box 14"/>
          <p:cNvSpPr txBox="1">
            <a:spLocks noChangeArrowheads="1"/>
          </p:cNvSpPr>
          <p:nvPr/>
        </p:nvSpPr>
        <p:spPr bwMode="auto">
          <a:xfrm>
            <a:off x="5846763" y="2949575"/>
            <a:ext cx="2647950" cy="338138"/>
          </a:xfrm>
          <a:prstGeom prst="rect">
            <a:avLst/>
          </a:prstGeom>
          <a:solidFill>
            <a:srgbClr val="FFFFCC"/>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Mauvaise captation de l’ovocyte</a:t>
            </a:r>
            <a:endParaRPr lang="fr-FR" altLang="fr-FR" sz="1600">
              <a:solidFill>
                <a:schemeClr val="tx1"/>
              </a:solidFill>
            </a:endParaRPr>
          </a:p>
        </p:txBody>
      </p:sp>
      <p:sp>
        <p:nvSpPr>
          <p:cNvPr id="108" name="Text Box 14"/>
          <p:cNvSpPr txBox="1">
            <a:spLocks noChangeArrowheads="1"/>
          </p:cNvSpPr>
          <p:nvPr/>
        </p:nvSpPr>
        <p:spPr bwMode="auto">
          <a:xfrm>
            <a:off x="5846763" y="3324226"/>
            <a:ext cx="3073400" cy="339725"/>
          </a:xfrm>
          <a:prstGeom prst="rect">
            <a:avLst/>
          </a:prstGeom>
          <a:solidFill>
            <a:srgbClr val="FFFFCC"/>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Migration altérée des spermatozoïdes</a:t>
            </a:r>
            <a:endParaRPr lang="fr-FR" altLang="fr-FR" sz="1600">
              <a:solidFill>
                <a:schemeClr val="tx1"/>
              </a:solidFill>
            </a:endParaRPr>
          </a:p>
        </p:txBody>
      </p:sp>
      <p:sp>
        <p:nvSpPr>
          <p:cNvPr id="109" name="Text Box 14"/>
          <p:cNvSpPr txBox="1">
            <a:spLocks noChangeArrowheads="1"/>
          </p:cNvSpPr>
          <p:nvPr/>
        </p:nvSpPr>
        <p:spPr bwMode="auto">
          <a:xfrm>
            <a:off x="5857875" y="3735389"/>
            <a:ext cx="2520950" cy="339725"/>
          </a:xfrm>
          <a:prstGeom prst="rect">
            <a:avLst/>
          </a:prstGeom>
          <a:solidFill>
            <a:srgbClr val="FFFFCC"/>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Migration altérée de l’embryon</a:t>
            </a:r>
            <a:endParaRPr lang="fr-FR" altLang="fr-FR" sz="1600">
              <a:solidFill>
                <a:schemeClr val="tx1"/>
              </a:solidFill>
            </a:endParaRPr>
          </a:p>
        </p:txBody>
      </p:sp>
      <p:cxnSp>
        <p:nvCxnSpPr>
          <p:cNvPr id="110" name="Connecteur droit 2"/>
          <p:cNvCxnSpPr>
            <a:cxnSpLocks noChangeShapeType="1"/>
          </p:cNvCxnSpPr>
          <p:nvPr/>
        </p:nvCxnSpPr>
        <p:spPr bwMode="auto">
          <a:xfrm>
            <a:off x="2949575" y="3373438"/>
            <a:ext cx="232568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2" name="Connecteur droit 4"/>
          <p:cNvCxnSpPr>
            <a:cxnSpLocks noChangeShapeType="1"/>
          </p:cNvCxnSpPr>
          <p:nvPr/>
        </p:nvCxnSpPr>
        <p:spPr bwMode="auto">
          <a:xfrm>
            <a:off x="5264151" y="3040064"/>
            <a:ext cx="11113" cy="865187"/>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13" name="Connecteur droit avec flèche 26"/>
          <p:cNvCxnSpPr>
            <a:cxnSpLocks noChangeShapeType="1"/>
          </p:cNvCxnSpPr>
          <p:nvPr/>
        </p:nvCxnSpPr>
        <p:spPr bwMode="auto">
          <a:xfrm>
            <a:off x="5275263" y="3055938"/>
            <a:ext cx="57150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4" name="Connecteur droit avec flèche 30"/>
          <p:cNvCxnSpPr>
            <a:cxnSpLocks noChangeShapeType="1"/>
          </p:cNvCxnSpPr>
          <p:nvPr/>
        </p:nvCxnSpPr>
        <p:spPr bwMode="auto">
          <a:xfrm>
            <a:off x="5281613" y="3513138"/>
            <a:ext cx="57150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5" name="Connecteur droit avec flèche 34"/>
          <p:cNvCxnSpPr>
            <a:cxnSpLocks noChangeShapeType="1"/>
          </p:cNvCxnSpPr>
          <p:nvPr/>
        </p:nvCxnSpPr>
        <p:spPr bwMode="auto">
          <a:xfrm>
            <a:off x="5275263" y="3905250"/>
            <a:ext cx="57150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3465702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4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4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0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89" grpId="0" animBg="1"/>
      <p:bldP spid="16401" grpId="0" animBg="1"/>
      <p:bldP spid="154" grpId="0" animBg="1"/>
      <p:bldP spid="155" grpId="0" animBg="1"/>
      <p:bldP spid="191" grpId="0" animBg="1"/>
      <p:bldP spid="103" grpId="0" animBg="1"/>
      <p:bldP spid="105" grpId="0" animBg="1"/>
      <p:bldP spid="107" grpId="0" animBg="1"/>
      <p:bldP spid="108" grpId="0" animBg="1"/>
      <p:bldP spid="10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txBox="1">
            <a:spLocks/>
          </p:cNvSpPr>
          <p:nvPr/>
        </p:nvSpPr>
        <p:spPr bwMode="auto">
          <a:xfrm>
            <a:off x="1711325" y="115890"/>
            <a:ext cx="8121444" cy="537254"/>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dirty="0">
                <a:solidFill>
                  <a:schemeClr val="bg1"/>
                </a:solidFill>
              </a:rPr>
              <a:t>Hypothèses explicatives de l’allongement de la période de reproduction (PR)</a:t>
            </a:r>
          </a:p>
        </p:txBody>
      </p:sp>
      <p:sp>
        <p:nvSpPr>
          <p:cNvPr id="25603"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Non fécondation</a:t>
            </a:r>
            <a:endParaRPr lang="fr-FR" altLang="fr-FR" sz="1600">
              <a:solidFill>
                <a:schemeClr val="bg1"/>
              </a:solidFill>
            </a:endParaRPr>
          </a:p>
        </p:txBody>
      </p:sp>
      <p:sp>
        <p:nvSpPr>
          <p:cNvPr id="25604" name="Titre 1"/>
          <p:cNvSpPr txBox="1">
            <a:spLocks/>
          </p:cNvSpPr>
          <p:nvPr/>
        </p:nvSpPr>
        <p:spPr bwMode="auto">
          <a:xfrm>
            <a:off x="4591049" y="921666"/>
            <a:ext cx="1465367" cy="577509"/>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dirty="0">
                <a:solidFill>
                  <a:schemeClr val="tx1"/>
                </a:solidFill>
              </a:rPr>
              <a:t>Infertilité</a:t>
            </a:r>
          </a:p>
        </p:txBody>
      </p:sp>
      <p:sp>
        <p:nvSpPr>
          <p:cNvPr id="76" name="Text Box 14"/>
          <p:cNvSpPr txBox="1">
            <a:spLocks noChangeArrowheads="1"/>
          </p:cNvSpPr>
          <p:nvPr/>
        </p:nvSpPr>
        <p:spPr bwMode="auto">
          <a:xfrm>
            <a:off x="1968500" y="1495425"/>
            <a:ext cx="2141538" cy="338138"/>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Endométrites subcliniques</a:t>
            </a:r>
            <a:endParaRPr lang="fr-FR" sz="1600" dirty="0">
              <a:latin typeface="Arial Narrow" pitchFamily="34" charset="0"/>
            </a:endParaRPr>
          </a:p>
        </p:txBody>
      </p:sp>
      <p:sp>
        <p:nvSpPr>
          <p:cNvPr id="25606" name="Text Box 15"/>
          <p:cNvSpPr txBox="1">
            <a:spLocks noChangeArrowheads="1"/>
          </p:cNvSpPr>
          <p:nvPr/>
        </p:nvSpPr>
        <p:spPr bwMode="auto">
          <a:xfrm>
            <a:off x="1946276" y="4922839"/>
            <a:ext cx="2093913"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Exactitude de la détection</a:t>
            </a:r>
            <a:endParaRPr lang="fr-FR" altLang="fr-FR" sz="1600">
              <a:solidFill>
                <a:schemeClr val="tx1"/>
              </a:solidFill>
            </a:endParaRPr>
          </a:p>
        </p:txBody>
      </p:sp>
      <p:sp>
        <p:nvSpPr>
          <p:cNvPr id="25607" name="Text Box 16"/>
          <p:cNvSpPr txBox="1">
            <a:spLocks noChangeArrowheads="1"/>
          </p:cNvSpPr>
          <p:nvPr/>
        </p:nvSpPr>
        <p:spPr bwMode="auto">
          <a:xfrm>
            <a:off x="1968501" y="2316164"/>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25608" name="Text Box 21"/>
          <p:cNvSpPr txBox="1">
            <a:spLocks noChangeArrowheads="1"/>
          </p:cNvSpPr>
          <p:nvPr/>
        </p:nvSpPr>
        <p:spPr bwMode="auto">
          <a:xfrm>
            <a:off x="1946276" y="5786439"/>
            <a:ext cx="15970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25609" name="Text Box 22"/>
          <p:cNvSpPr txBox="1">
            <a:spLocks noChangeArrowheads="1"/>
          </p:cNvSpPr>
          <p:nvPr/>
        </p:nvSpPr>
        <p:spPr bwMode="auto">
          <a:xfrm>
            <a:off x="1946275" y="5354639"/>
            <a:ext cx="1225550"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25610" name="Text Box 14"/>
          <p:cNvSpPr txBox="1">
            <a:spLocks noChangeArrowheads="1"/>
          </p:cNvSpPr>
          <p:nvPr/>
        </p:nvSpPr>
        <p:spPr bwMode="auto">
          <a:xfrm>
            <a:off x="1946275" y="4498975"/>
            <a:ext cx="15954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25611" name="Text Box 16"/>
          <p:cNvSpPr txBox="1">
            <a:spLocks noChangeArrowheads="1"/>
          </p:cNvSpPr>
          <p:nvPr/>
        </p:nvSpPr>
        <p:spPr bwMode="auto">
          <a:xfrm>
            <a:off x="1968501" y="2767014"/>
            <a:ext cx="957263" cy="3397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Mammites</a:t>
            </a:r>
            <a:endParaRPr lang="fr-FR" altLang="fr-FR" sz="1600">
              <a:solidFill>
                <a:schemeClr val="tx1"/>
              </a:solidFill>
            </a:endParaRPr>
          </a:p>
        </p:txBody>
      </p:sp>
      <p:sp>
        <p:nvSpPr>
          <p:cNvPr id="25612" name="Text Box 16"/>
          <p:cNvSpPr txBox="1">
            <a:spLocks noChangeArrowheads="1"/>
          </p:cNvSpPr>
          <p:nvPr/>
        </p:nvSpPr>
        <p:spPr bwMode="auto">
          <a:xfrm>
            <a:off x="1968501" y="1919289"/>
            <a:ext cx="2678113"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25613" name="Text Box 16"/>
          <p:cNvSpPr txBox="1">
            <a:spLocks noChangeArrowheads="1"/>
          </p:cNvSpPr>
          <p:nvPr/>
        </p:nvSpPr>
        <p:spPr bwMode="auto">
          <a:xfrm>
            <a:off x="1946275" y="3192464"/>
            <a:ext cx="1003300"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25614" name="Text Box 21"/>
          <p:cNvSpPr txBox="1">
            <a:spLocks noChangeArrowheads="1"/>
          </p:cNvSpPr>
          <p:nvPr/>
        </p:nvSpPr>
        <p:spPr bwMode="auto">
          <a:xfrm>
            <a:off x="1952626" y="6249989"/>
            <a:ext cx="1946275"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Stress environnemental</a:t>
            </a:r>
            <a:endParaRPr lang="fr-FR" altLang="fr-FR" sz="1600">
              <a:solidFill>
                <a:schemeClr val="tx1"/>
              </a:solidFill>
            </a:endParaRPr>
          </a:p>
        </p:txBody>
      </p:sp>
      <p:sp>
        <p:nvSpPr>
          <p:cNvPr id="25615" name="Text Box 16"/>
          <p:cNvSpPr txBox="1">
            <a:spLocks noChangeArrowheads="1"/>
          </p:cNvSpPr>
          <p:nvPr/>
        </p:nvSpPr>
        <p:spPr bwMode="auto">
          <a:xfrm>
            <a:off x="1946276" y="3622676"/>
            <a:ext cx="1508125"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25618" name="Connecteur droit avec flèche 207"/>
          <p:cNvCxnSpPr>
            <a:cxnSpLocks noChangeShapeType="1"/>
            <a:stCxn id="25604" idx="1"/>
            <a:endCxn id="25603" idx="3"/>
          </p:cNvCxnSpPr>
          <p:nvPr/>
        </p:nvCxnSpPr>
        <p:spPr bwMode="auto">
          <a:xfrm flipH="1">
            <a:off x="3362325" y="1210421"/>
            <a:ext cx="1228724" cy="1036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19"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20"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1"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2"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3"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4"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5"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6"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7"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8"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29"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30"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31" name="Connecteur droit 290"/>
          <p:cNvCxnSpPr>
            <a:cxnSpLocks noChangeShapeType="1"/>
            <a:stCxn id="25603"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5632" name="Text Box 16"/>
          <p:cNvSpPr txBox="1">
            <a:spLocks noChangeArrowheads="1"/>
          </p:cNvSpPr>
          <p:nvPr/>
        </p:nvSpPr>
        <p:spPr bwMode="auto">
          <a:xfrm>
            <a:off x="1968501" y="4083050"/>
            <a:ext cx="836613"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Boiteries</a:t>
            </a:r>
            <a:endParaRPr lang="fr-FR" altLang="fr-FR" sz="1600">
              <a:solidFill>
                <a:schemeClr val="tx1"/>
              </a:solidFill>
            </a:endParaRPr>
          </a:p>
        </p:txBody>
      </p:sp>
      <p:cxnSp>
        <p:nvCxnSpPr>
          <p:cNvPr id="25633"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5634" name="Text Box 14"/>
          <p:cNvSpPr txBox="1">
            <a:spLocks noChangeArrowheads="1"/>
          </p:cNvSpPr>
          <p:nvPr/>
        </p:nvSpPr>
        <p:spPr bwMode="auto">
          <a:xfrm>
            <a:off x="5795963" y="1550989"/>
            <a:ext cx="3097212" cy="338137"/>
          </a:xfrm>
          <a:prstGeom prst="rect">
            <a:avLst/>
          </a:prstGeom>
          <a:solidFill>
            <a:srgbClr val="FFFFCC"/>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Dégénérescence des spermatozoïdes</a:t>
            </a:r>
            <a:endParaRPr lang="fr-FR" altLang="fr-FR" sz="1600">
              <a:solidFill>
                <a:schemeClr val="tx1"/>
              </a:solidFill>
            </a:endParaRPr>
          </a:p>
        </p:txBody>
      </p:sp>
      <p:sp>
        <p:nvSpPr>
          <p:cNvPr id="25635" name="Text Box 14"/>
          <p:cNvSpPr txBox="1">
            <a:spLocks noChangeArrowheads="1"/>
          </p:cNvSpPr>
          <p:nvPr/>
        </p:nvSpPr>
        <p:spPr bwMode="auto">
          <a:xfrm>
            <a:off x="5797551" y="1943101"/>
            <a:ext cx="2625725" cy="339725"/>
          </a:xfrm>
          <a:prstGeom prst="rect">
            <a:avLst/>
          </a:prstGeom>
          <a:solidFill>
            <a:srgbClr val="FFFFCC"/>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Mortalité embryonnaire précoce</a:t>
            </a:r>
            <a:endParaRPr lang="fr-FR" altLang="fr-FR" sz="1600">
              <a:solidFill>
                <a:schemeClr val="tx1"/>
              </a:solidFill>
            </a:endParaRPr>
          </a:p>
        </p:txBody>
      </p:sp>
      <p:cxnSp>
        <p:nvCxnSpPr>
          <p:cNvPr id="25636" name="Connecteur droit 9"/>
          <p:cNvCxnSpPr>
            <a:cxnSpLocks noChangeShapeType="1"/>
          </p:cNvCxnSpPr>
          <p:nvPr/>
        </p:nvCxnSpPr>
        <p:spPr bwMode="auto">
          <a:xfrm>
            <a:off x="4110039" y="1793875"/>
            <a:ext cx="1057275"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37" name="Connecteur droit avec flèche 11"/>
          <p:cNvCxnSpPr>
            <a:cxnSpLocks noChangeShapeType="1"/>
          </p:cNvCxnSpPr>
          <p:nvPr/>
        </p:nvCxnSpPr>
        <p:spPr bwMode="auto">
          <a:xfrm>
            <a:off x="5167314" y="1716088"/>
            <a:ext cx="638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38" name="Connecteur droit avec flèche 15"/>
          <p:cNvCxnSpPr>
            <a:cxnSpLocks noChangeShapeType="1"/>
          </p:cNvCxnSpPr>
          <p:nvPr/>
        </p:nvCxnSpPr>
        <p:spPr bwMode="auto">
          <a:xfrm flipV="1">
            <a:off x="5159376" y="2112963"/>
            <a:ext cx="638175" cy="4762"/>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39" name="Connecteur droit 7"/>
          <p:cNvCxnSpPr>
            <a:cxnSpLocks noChangeShapeType="1"/>
          </p:cNvCxnSpPr>
          <p:nvPr/>
        </p:nvCxnSpPr>
        <p:spPr bwMode="auto">
          <a:xfrm>
            <a:off x="5159375" y="1720851"/>
            <a:ext cx="0" cy="392113"/>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268165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9300" y="115889"/>
            <a:ext cx="6669088" cy="504825"/>
          </a:xfrm>
          <a:solidFill>
            <a:schemeClr val="tx2">
              <a:lumMod val="75000"/>
            </a:schemeClr>
          </a:solidFill>
          <a:ln>
            <a:solidFill>
              <a:schemeClr val="tx1"/>
            </a:solidFill>
          </a:ln>
        </p:spPr>
        <p:txBody>
          <a:bodyPr>
            <a:normAutofit/>
          </a:bodyPr>
          <a:lstStyle/>
          <a:p>
            <a:pPr>
              <a:defRPr/>
            </a:pPr>
            <a:r>
              <a:rPr lang="fr-BE" sz="2400" dirty="0">
                <a:solidFill>
                  <a:schemeClr val="bg1"/>
                </a:solidFill>
                <a:latin typeface="Arial Narrow" panose="020B0606020202030204" pitchFamily="34" charset="0"/>
              </a:rPr>
              <a:t>Endométrite </a:t>
            </a:r>
            <a:r>
              <a:rPr lang="fr-BE" sz="2400" dirty="0" err="1">
                <a:solidFill>
                  <a:schemeClr val="bg1"/>
                </a:solidFill>
                <a:latin typeface="Arial Narrow" panose="020B0606020202030204" pitchFamily="34" charset="0"/>
              </a:rPr>
              <a:t>subclinique</a:t>
            </a:r>
            <a:r>
              <a:rPr lang="fr-BE" sz="2400" dirty="0">
                <a:solidFill>
                  <a:schemeClr val="bg1"/>
                </a:solidFill>
                <a:latin typeface="Arial Narrow" panose="020B0606020202030204" pitchFamily="34" charset="0"/>
              </a:rPr>
              <a:t> : il faut des PMN mais pas trop </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908050"/>
            <a:ext cx="5832475" cy="2152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436" name="ZoneTexte 3"/>
          <p:cNvSpPr txBox="1">
            <a:spLocks noChangeArrowheads="1"/>
          </p:cNvSpPr>
          <p:nvPr/>
        </p:nvSpPr>
        <p:spPr bwMode="auto">
          <a:xfrm>
            <a:off x="2162176" y="3284538"/>
            <a:ext cx="7705725" cy="163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en-US" altLang="fr-FR" sz="2000">
                <a:solidFill>
                  <a:schemeClr val="tx1"/>
                </a:solidFill>
              </a:rPr>
              <a:t>- 201 Holstein-Friesian cows with no signs of clinical endometritis </a:t>
            </a:r>
          </a:p>
          <a:p>
            <a:pPr>
              <a:spcBef>
                <a:spcPct val="0"/>
              </a:spcBef>
              <a:buClrTx/>
              <a:buFontTx/>
              <a:buNone/>
            </a:pPr>
            <a:r>
              <a:rPr lang="en-US" altLang="fr-FR" sz="2000">
                <a:solidFill>
                  <a:schemeClr val="tx1"/>
                </a:solidFill>
              </a:rPr>
              <a:t>- Insemination day 78 postpartum on average</a:t>
            </a:r>
          </a:p>
          <a:p>
            <a:pPr>
              <a:spcBef>
                <a:spcPct val="0"/>
              </a:spcBef>
              <a:buClrTx/>
              <a:buFontTx/>
              <a:buNone/>
            </a:pPr>
            <a:r>
              <a:rPr lang="en-US" altLang="fr-FR" sz="2000">
                <a:solidFill>
                  <a:schemeClr val="tx1"/>
                </a:solidFill>
              </a:rPr>
              <a:t>- Endometrial samples collected from the uterus using the cytobrush technique. </a:t>
            </a:r>
          </a:p>
          <a:p>
            <a:pPr>
              <a:spcBef>
                <a:spcPct val="0"/>
              </a:spcBef>
              <a:buClrTx/>
              <a:buFontTx/>
              <a:buNone/>
            </a:pPr>
            <a:r>
              <a:rPr lang="en-US" altLang="fr-FR" sz="2000">
                <a:solidFill>
                  <a:schemeClr val="tx1"/>
                </a:solidFill>
              </a:rPr>
              <a:t>- 4 h post-insemination</a:t>
            </a:r>
          </a:p>
          <a:p>
            <a:pPr>
              <a:spcBef>
                <a:spcPct val="0"/>
              </a:spcBef>
              <a:buClrTx/>
              <a:buFontTx/>
              <a:buNone/>
            </a:pPr>
            <a:r>
              <a:rPr lang="en-US" altLang="fr-FR" sz="2000">
                <a:solidFill>
                  <a:schemeClr val="tx1"/>
                </a:solidFill>
              </a:rPr>
              <a:t>- Pregnancy diagnosis was performed between days 38–44 after AI by palpation</a:t>
            </a:r>
            <a:endParaRPr lang="fr-BE" altLang="fr-FR" sz="2000">
              <a:solidFill>
                <a:schemeClr val="tx1"/>
              </a:solidFill>
            </a:endParaRPr>
          </a:p>
        </p:txBody>
      </p:sp>
      <p:sp>
        <p:nvSpPr>
          <p:cNvPr id="18437" name="Rectangle 4"/>
          <p:cNvSpPr>
            <a:spLocks noChangeArrowheads="1"/>
          </p:cNvSpPr>
          <p:nvPr/>
        </p:nvSpPr>
        <p:spPr bwMode="auto">
          <a:xfrm>
            <a:off x="2136775" y="5157789"/>
            <a:ext cx="7850188" cy="1228725"/>
          </a:xfrm>
          <a:prstGeom prst="rect">
            <a:avLst/>
          </a:prstGeom>
          <a:solidFill>
            <a:srgbClr val="C00000"/>
          </a:solidFill>
          <a:ln w="9525">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en-US" altLang="fr-FR" sz="2400">
                <a:solidFill>
                  <a:schemeClr val="bg1"/>
                </a:solidFill>
              </a:rPr>
              <a:t>Cows with 0% PMN (n = 115) 		CR 1st AI : 39,1 % </a:t>
            </a:r>
            <a:r>
              <a:rPr lang="en-US" altLang="fr-FR" sz="2400" baseline="30000">
                <a:solidFill>
                  <a:schemeClr val="bg1"/>
                </a:solidFill>
              </a:rPr>
              <a:t>a</a:t>
            </a:r>
            <a:endParaRPr lang="en-US" altLang="fr-FR" sz="2400">
              <a:solidFill>
                <a:schemeClr val="bg1"/>
              </a:solidFill>
            </a:endParaRPr>
          </a:p>
          <a:p>
            <a:pPr>
              <a:spcBef>
                <a:spcPct val="0"/>
              </a:spcBef>
              <a:buClrTx/>
              <a:buFontTx/>
              <a:buNone/>
            </a:pPr>
            <a:r>
              <a:rPr lang="en-US" altLang="fr-FR" sz="2400">
                <a:solidFill>
                  <a:schemeClr val="bg1"/>
                </a:solidFill>
              </a:rPr>
              <a:t>Cows with &gt; 0–15% PMN (n = 59) 	CR 1st AI : 57,6 % </a:t>
            </a:r>
            <a:r>
              <a:rPr lang="en-US" altLang="fr-FR" sz="2400" baseline="30000">
                <a:solidFill>
                  <a:schemeClr val="bg1"/>
                </a:solidFill>
              </a:rPr>
              <a:t>b</a:t>
            </a:r>
            <a:endParaRPr lang="en-US" altLang="fr-FR" sz="2400">
              <a:solidFill>
                <a:schemeClr val="bg1"/>
              </a:solidFill>
            </a:endParaRPr>
          </a:p>
          <a:p>
            <a:pPr>
              <a:spcBef>
                <a:spcPct val="0"/>
              </a:spcBef>
              <a:buClrTx/>
              <a:buFontTx/>
              <a:buNone/>
            </a:pPr>
            <a:r>
              <a:rPr lang="en-US" altLang="fr-FR" sz="2400">
                <a:solidFill>
                  <a:schemeClr val="bg1"/>
                </a:solidFill>
              </a:rPr>
              <a:t>Cows with &gt; 15% PMN (n = 27) 		CR 1st AI : 29,6 % </a:t>
            </a:r>
            <a:r>
              <a:rPr lang="en-US" altLang="fr-FR" sz="2400" baseline="30000">
                <a:solidFill>
                  <a:schemeClr val="bg1"/>
                </a:solidFill>
              </a:rPr>
              <a:t>b</a:t>
            </a:r>
            <a:endParaRPr lang="en-US" altLang="fr-FR" sz="2400">
              <a:solidFill>
                <a:schemeClr val="bg1"/>
              </a:solidFill>
            </a:endParaRPr>
          </a:p>
        </p:txBody>
      </p:sp>
    </p:spTree>
    <p:extLst>
      <p:ext uri="{BB962C8B-B14F-4D97-AF65-F5344CB8AC3E}">
        <p14:creationId xmlns:p14="http://schemas.microsoft.com/office/powerpoint/2010/main" val="561017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436" grpId="0" animBg="1"/>
      <p:bldP spid="184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txBox="1">
            <a:spLocks/>
          </p:cNvSpPr>
          <p:nvPr/>
        </p:nvSpPr>
        <p:spPr bwMode="auto">
          <a:xfrm>
            <a:off x="1711325" y="115889"/>
            <a:ext cx="7551428" cy="561005"/>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dirty="0">
                <a:solidFill>
                  <a:schemeClr val="bg1"/>
                </a:solidFill>
              </a:rPr>
              <a:t>Hypothèses explicatives de l’allongement de la période de reproduction (PR)</a:t>
            </a:r>
          </a:p>
        </p:txBody>
      </p:sp>
      <p:sp>
        <p:nvSpPr>
          <p:cNvPr id="27651"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Non fécondation</a:t>
            </a:r>
            <a:endParaRPr lang="fr-FR" altLang="fr-FR" sz="1600">
              <a:solidFill>
                <a:schemeClr val="bg1"/>
              </a:solidFill>
            </a:endParaRPr>
          </a:p>
        </p:txBody>
      </p:sp>
      <p:sp>
        <p:nvSpPr>
          <p:cNvPr id="27652" name="Titre 1"/>
          <p:cNvSpPr txBox="1">
            <a:spLocks/>
          </p:cNvSpPr>
          <p:nvPr/>
        </p:nvSpPr>
        <p:spPr bwMode="auto">
          <a:xfrm>
            <a:off x="4591050" y="961899"/>
            <a:ext cx="1438276" cy="525401"/>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a:solidFill>
                  <a:schemeClr val="bg1"/>
                </a:solidFill>
              </a:rPr>
              <a:t>Infertilité</a:t>
            </a:r>
          </a:p>
        </p:txBody>
      </p:sp>
      <p:sp>
        <p:nvSpPr>
          <p:cNvPr id="27653" name="Text Box 14"/>
          <p:cNvSpPr txBox="1">
            <a:spLocks noChangeArrowheads="1"/>
          </p:cNvSpPr>
          <p:nvPr/>
        </p:nvSpPr>
        <p:spPr bwMode="auto">
          <a:xfrm>
            <a:off x="1968500" y="1495425"/>
            <a:ext cx="21415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27654" name="Text Box 15"/>
          <p:cNvSpPr txBox="1">
            <a:spLocks noChangeArrowheads="1"/>
          </p:cNvSpPr>
          <p:nvPr/>
        </p:nvSpPr>
        <p:spPr bwMode="auto">
          <a:xfrm>
            <a:off x="1946276" y="4922839"/>
            <a:ext cx="2093913"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Exactitude de la détection</a:t>
            </a:r>
            <a:endParaRPr lang="fr-FR" altLang="fr-FR" sz="1600">
              <a:solidFill>
                <a:schemeClr val="tx1"/>
              </a:solidFill>
            </a:endParaRPr>
          </a:p>
        </p:txBody>
      </p:sp>
      <p:sp>
        <p:nvSpPr>
          <p:cNvPr id="27655" name="Text Box 16"/>
          <p:cNvSpPr txBox="1">
            <a:spLocks noChangeArrowheads="1"/>
          </p:cNvSpPr>
          <p:nvPr/>
        </p:nvSpPr>
        <p:spPr bwMode="auto">
          <a:xfrm>
            <a:off x="1968501" y="2316164"/>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27656" name="Text Box 21"/>
          <p:cNvSpPr txBox="1">
            <a:spLocks noChangeArrowheads="1"/>
          </p:cNvSpPr>
          <p:nvPr/>
        </p:nvSpPr>
        <p:spPr bwMode="auto">
          <a:xfrm>
            <a:off x="1946276" y="5786439"/>
            <a:ext cx="15970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27657" name="Text Box 22"/>
          <p:cNvSpPr txBox="1">
            <a:spLocks noChangeArrowheads="1"/>
          </p:cNvSpPr>
          <p:nvPr/>
        </p:nvSpPr>
        <p:spPr bwMode="auto">
          <a:xfrm>
            <a:off x="1946275" y="5354639"/>
            <a:ext cx="1225550"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27658" name="Text Box 14"/>
          <p:cNvSpPr txBox="1">
            <a:spLocks noChangeArrowheads="1"/>
          </p:cNvSpPr>
          <p:nvPr/>
        </p:nvSpPr>
        <p:spPr bwMode="auto">
          <a:xfrm>
            <a:off x="1946275" y="4498975"/>
            <a:ext cx="15954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17423" name="Text Box 16"/>
          <p:cNvSpPr txBox="1">
            <a:spLocks noChangeArrowheads="1"/>
          </p:cNvSpPr>
          <p:nvPr/>
        </p:nvSpPr>
        <p:spPr bwMode="auto">
          <a:xfrm>
            <a:off x="1968501" y="2767014"/>
            <a:ext cx="957263" cy="339725"/>
          </a:xfrm>
          <a:prstGeom prst="rect">
            <a:avLst/>
          </a:prstGeom>
          <a:solidFill>
            <a:schemeClr val="accent2">
              <a:lumMod val="60000"/>
              <a:lumOff val="40000"/>
            </a:schemeClr>
          </a:solidFill>
          <a:ln w="9525" algn="ctr">
            <a:solidFill>
              <a:schemeClr val="tx1"/>
            </a:solidFill>
            <a:miter lim="800000"/>
            <a:headEnd/>
            <a:tailEnd/>
          </a:ln>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lgn="ctr" eaLnBrk="1" hangingPunct="1">
              <a:spcBef>
                <a:spcPct val="0"/>
              </a:spcBef>
              <a:buClrTx/>
              <a:buFontTx/>
              <a:buNone/>
              <a:defRPr/>
            </a:pPr>
            <a:r>
              <a:rPr lang="fr-BE" altLang="fr-FR" sz="1600">
                <a:solidFill>
                  <a:schemeClr val="tx1"/>
                </a:solidFill>
              </a:rPr>
              <a:t>Mammites</a:t>
            </a:r>
            <a:endParaRPr lang="fr-FR" altLang="fr-FR" sz="1600">
              <a:solidFill>
                <a:schemeClr val="tx1"/>
              </a:solidFill>
            </a:endParaRPr>
          </a:p>
        </p:txBody>
      </p:sp>
      <p:sp>
        <p:nvSpPr>
          <p:cNvPr id="27660" name="Text Box 16"/>
          <p:cNvSpPr txBox="1">
            <a:spLocks noChangeArrowheads="1"/>
          </p:cNvSpPr>
          <p:nvPr/>
        </p:nvSpPr>
        <p:spPr bwMode="auto">
          <a:xfrm>
            <a:off x="1968501" y="1919289"/>
            <a:ext cx="2678113"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27661" name="Text Box 16"/>
          <p:cNvSpPr txBox="1">
            <a:spLocks noChangeArrowheads="1"/>
          </p:cNvSpPr>
          <p:nvPr/>
        </p:nvSpPr>
        <p:spPr bwMode="auto">
          <a:xfrm>
            <a:off x="1946275" y="3192464"/>
            <a:ext cx="1003300"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27662" name="Text Box 21"/>
          <p:cNvSpPr txBox="1">
            <a:spLocks noChangeArrowheads="1"/>
          </p:cNvSpPr>
          <p:nvPr/>
        </p:nvSpPr>
        <p:spPr bwMode="auto">
          <a:xfrm>
            <a:off x="1952626" y="6249989"/>
            <a:ext cx="1946275"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Stress environnemental</a:t>
            </a:r>
            <a:endParaRPr lang="fr-FR" altLang="fr-FR" sz="1600">
              <a:solidFill>
                <a:schemeClr val="tx1"/>
              </a:solidFill>
            </a:endParaRPr>
          </a:p>
        </p:txBody>
      </p:sp>
      <p:sp>
        <p:nvSpPr>
          <p:cNvPr id="27663" name="Text Box 16"/>
          <p:cNvSpPr txBox="1">
            <a:spLocks noChangeArrowheads="1"/>
          </p:cNvSpPr>
          <p:nvPr/>
        </p:nvSpPr>
        <p:spPr bwMode="auto">
          <a:xfrm>
            <a:off x="1946276" y="3622676"/>
            <a:ext cx="1508125"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27665" name="Connecteur droit avec flèche 207"/>
          <p:cNvCxnSpPr>
            <a:cxnSpLocks noChangeShapeType="1"/>
            <a:stCxn id="27652" idx="1"/>
            <a:endCxn id="27651" idx="3"/>
          </p:cNvCxnSpPr>
          <p:nvPr/>
        </p:nvCxnSpPr>
        <p:spPr bwMode="auto">
          <a:xfrm flipH="1" flipV="1">
            <a:off x="3362325" y="1220789"/>
            <a:ext cx="1228725" cy="3811"/>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66"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7667"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68"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69"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0"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1"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2"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3"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4"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5"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6"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7"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78" name="Connecteur droit 290"/>
          <p:cNvCxnSpPr>
            <a:cxnSpLocks noChangeShapeType="1"/>
            <a:stCxn id="27651"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7679" name="Text Box 16"/>
          <p:cNvSpPr txBox="1">
            <a:spLocks noChangeArrowheads="1"/>
          </p:cNvSpPr>
          <p:nvPr/>
        </p:nvSpPr>
        <p:spPr bwMode="auto">
          <a:xfrm>
            <a:off x="1968501" y="4083050"/>
            <a:ext cx="836613"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Boiteries</a:t>
            </a:r>
            <a:endParaRPr lang="fr-FR" altLang="fr-FR" sz="1600">
              <a:solidFill>
                <a:schemeClr val="tx1"/>
              </a:solidFill>
            </a:endParaRPr>
          </a:p>
        </p:txBody>
      </p:sp>
      <p:cxnSp>
        <p:nvCxnSpPr>
          <p:cNvPr id="27680"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0" name="Titre 1"/>
          <p:cNvSpPr txBox="1">
            <a:spLocks/>
          </p:cNvSpPr>
          <p:nvPr/>
        </p:nvSpPr>
        <p:spPr>
          <a:xfrm>
            <a:off x="3357563" y="2647951"/>
            <a:ext cx="1155700" cy="30956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Subcliniques</a:t>
            </a:r>
          </a:p>
        </p:txBody>
      </p:sp>
      <p:cxnSp>
        <p:nvCxnSpPr>
          <p:cNvPr id="71" name="Connecteur droit avec flèche 329"/>
          <p:cNvCxnSpPr>
            <a:cxnSpLocks noChangeShapeType="1"/>
          </p:cNvCxnSpPr>
          <p:nvPr/>
        </p:nvCxnSpPr>
        <p:spPr bwMode="auto">
          <a:xfrm flipV="1">
            <a:off x="2914650" y="2801939"/>
            <a:ext cx="431800" cy="11747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3" name="Titre 1"/>
          <p:cNvSpPr txBox="1">
            <a:spLocks/>
          </p:cNvSpPr>
          <p:nvPr/>
        </p:nvSpPr>
        <p:spPr>
          <a:xfrm>
            <a:off x="3357563" y="3019426"/>
            <a:ext cx="1155700" cy="34766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Cliniques</a:t>
            </a:r>
          </a:p>
        </p:txBody>
      </p:sp>
      <p:cxnSp>
        <p:nvCxnSpPr>
          <p:cNvPr id="74" name="Connecteur droit avec flèche 329"/>
          <p:cNvCxnSpPr>
            <a:cxnSpLocks noChangeShapeType="1"/>
          </p:cNvCxnSpPr>
          <p:nvPr/>
        </p:nvCxnSpPr>
        <p:spPr bwMode="auto">
          <a:xfrm>
            <a:off x="2930525" y="2947989"/>
            <a:ext cx="376238" cy="24447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780955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70" grpId="0" animBg="1"/>
      <p:bldP spid="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txBox="1">
            <a:spLocks/>
          </p:cNvSpPr>
          <p:nvPr/>
        </p:nvSpPr>
        <p:spPr bwMode="auto">
          <a:xfrm>
            <a:off x="1711324" y="115889"/>
            <a:ext cx="7563305" cy="623887"/>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solidFill>
                  <a:schemeClr val="bg1"/>
                </a:solidFill>
              </a:rPr>
              <a:t>Hypothèses explicatives de l’allongement de la période de reproduction (PR)</a:t>
            </a:r>
          </a:p>
        </p:txBody>
      </p:sp>
      <p:sp>
        <p:nvSpPr>
          <p:cNvPr id="29699"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Non fécondation</a:t>
            </a:r>
            <a:endParaRPr lang="fr-FR" altLang="fr-FR" sz="1600">
              <a:solidFill>
                <a:schemeClr val="bg1"/>
              </a:solidFill>
            </a:endParaRPr>
          </a:p>
        </p:txBody>
      </p:sp>
      <p:sp>
        <p:nvSpPr>
          <p:cNvPr id="29700" name="Titre 1"/>
          <p:cNvSpPr txBox="1">
            <a:spLocks/>
          </p:cNvSpPr>
          <p:nvPr/>
        </p:nvSpPr>
        <p:spPr bwMode="auto">
          <a:xfrm>
            <a:off x="4591050" y="976437"/>
            <a:ext cx="1382238" cy="471487"/>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dirty="0">
                <a:solidFill>
                  <a:schemeClr val="bg1"/>
                </a:solidFill>
              </a:rPr>
              <a:t>Infertilité</a:t>
            </a:r>
          </a:p>
        </p:txBody>
      </p:sp>
      <p:sp>
        <p:nvSpPr>
          <p:cNvPr id="29701" name="Text Box 14"/>
          <p:cNvSpPr txBox="1">
            <a:spLocks noChangeArrowheads="1"/>
          </p:cNvSpPr>
          <p:nvPr/>
        </p:nvSpPr>
        <p:spPr bwMode="auto">
          <a:xfrm>
            <a:off x="1968500" y="1495425"/>
            <a:ext cx="21415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29702" name="Text Box 15"/>
          <p:cNvSpPr txBox="1">
            <a:spLocks noChangeArrowheads="1"/>
          </p:cNvSpPr>
          <p:nvPr/>
        </p:nvSpPr>
        <p:spPr bwMode="auto">
          <a:xfrm>
            <a:off x="1946276" y="4922839"/>
            <a:ext cx="2093913"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Exactitude de la détection</a:t>
            </a:r>
            <a:endParaRPr lang="fr-FR" altLang="fr-FR" sz="1600">
              <a:solidFill>
                <a:schemeClr val="tx1"/>
              </a:solidFill>
            </a:endParaRPr>
          </a:p>
        </p:txBody>
      </p:sp>
      <p:sp>
        <p:nvSpPr>
          <p:cNvPr id="29703" name="Text Box 16"/>
          <p:cNvSpPr txBox="1">
            <a:spLocks noChangeArrowheads="1"/>
          </p:cNvSpPr>
          <p:nvPr/>
        </p:nvSpPr>
        <p:spPr bwMode="auto">
          <a:xfrm>
            <a:off x="1968501" y="2316164"/>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29704" name="Text Box 21"/>
          <p:cNvSpPr txBox="1">
            <a:spLocks noChangeArrowheads="1"/>
          </p:cNvSpPr>
          <p:nvPr/>
        </p:nvSpPr>
        <p:spPr bwMode="auto">
          <a:xfrm>
            <a:off x="1946276" y="5786439"/>
            <a:ext cx="15970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29705" name="Text Box 22"/>
          <p:cNvSpPr txBox="1">
            <a:spLocks noChangeArrowheads="1"/>
          </p:cNvSpPr>
          <p:nvPr/>
        </p:nvSpPr>
        <p:spPr bwMode="auto">
          <a:xfrm>
            <a:off x="1946275" y="5354639"/>
            <a:ext cx="1225550"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29706" name="Text Box 14"/>
          <p:cNvSpPr txBox="1">
            <a:spLocks noChangeArrowheads="1"/>
          </p:cNvSpPr>
          <p:nvPr/>
        </p:nvSpPr>
        <p:spPr bwMode="auto">
          <a:xfrm>
            <a:off x="1946275" y="4498975"/>
            <a:ext cx="15954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153" name="Text Box 16"/>
          <p:cNvSpPr txBox="1">
            <a:spLocks noChangeArrowheads="1"/>
          </p:cNvSpPr>
          <p:nvPr/>
        </p:nvSpPr>
        <p:spPr bwMode="auto">
          <a:xfrm>
            <a:off x="1968501" y="2767014"/>
            <a:ext cx="957263" cy="339725"/>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Mammites</a:t>
            </a:r>
            <a:endParaRPr lang="fr-FR" sz="1600" dirty="0">
              <a:latin typeface="Arial Narrow" pitchFamily="34" charset="0"/>
            </a:endParaRPr>
          </a:p>
        </p:txBody>
      </p:sp>
      <p:sp>
        <p:nvSpPr>
          <p:cNvPr id="29708" name="Text Box 16"/>
          <p:cNvSpPr txBox="1">
            <a:spLocks noChangeArrowheads="1"/>
          </p:cNvSpPr>
          <p:nvPr/>
        </p:nvSpPr>
        <p:spPr bwMode="auto">
          <a:xfrm>
            <a:off x="1968501" y="1919289"/>
            <a:ext cx="2678113"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29709" name="Text Box 16"/>
          <p:cNvSpPr txBox="1">
            <a:spLocks noChangeArrowheads="1"/>
          </p:cNvSpPr>
          <p:nvPr/>
        </p:nvSpPr>
        <p:spPr bwMode="auto">
          <a:xfrm>
            <a:off x="1946275" y="3192464"/>
            <a:ext cx="1003300"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29710" name="Text Box 21"/>
          <p:cNvSpPr txBox="1">
            <a:spLocks noChangeArrowheads="1"/>
          </p:cNvSpPr>
          <p:nvPr/>
        </p:nvSpPr>
        <p:spPr bwMode="auto">
          <a:xfrm>
            <a:off x="1952626" y="6249989"/>
            <a:ext cx="1946275"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Stress environnemental</a:t>
            </a:r>
            <a:endParaRPr lang="fr-FR" altLang="fr-FR" sz="1600">
              <a:solidFill>
                <a:schemeClr val="tx1"/>
              </a:solidFill>
            </a:endParaRPr>
          </a:p>
        </p:txBody>
      </p:sp>
      <p:sp>
        <p:nvSpPr>
          <p:cNvPr id="29711" name="Text Box 16"/>
          <p:cNvSpPr txBox="1">
            <a:spLocks noChangeArrowheads="1"/>
          </p:cNvSpPr>
          <p:nvPr/>
        </p:nvSpPr>
        <p:spPr bwMode="auto">
          <a:xfrm>
            <a:off x="1946276" y="3622676"/>
            <a:ext cx="1508125"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29713" name="Connecteur droit avec flèche 207"/>
          <p:cNvCxnSpPr>
            <a:cxnSpLocks noChangeShapeType="1"/>
            <a:stCxn id="29700" idx="1"/>
            <a:endCxn id="29699" idx="3"/>
          </p:cNvCxnSpPr>
          <p:nvPr/>
        </p:nvCxnSpPr>
        <p:spPr bwMode="auto">
          <a:xfrm flipH="1">
            <a:off x="3362325" y="1212181"/>
            <a:ext cx="1228725" cy="860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14"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9715"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16"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17"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18"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19"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0"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1"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2"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3"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4"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5"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6" name="Connecteur droit 290"/>
          <p:cNvCxnSpPr>
            <a:cxnSpLocks noChangeShapeType="1"/>
            <a:stCxn id="29699"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9727" name="Text Box 16"/>
          <p:cNvSpPr txBox="1">
            <a:spLocks noChangeArrowheads="1"/>
          </p:cNvSpPr>
          <p:nvPr/>
        </p:nvSpPr>
        <p:spPr bwMode="auto">
          <a:xfrm>
            <a:off x="1968501" y="4083050"/>
            <a:ext cx="836613"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Boiteries</a:t>
            </a:r>
            <a:endParaRPr lang="fr-FR" altLang="fr-FR" sz="1600">
              <a:solidFill>
                <a:schemeClr val="tx1"/>
              </a:solidFill>
            </a:endParaRPr>
          </a:p>
        </p:txBody>
      </p:sp>
      <p:cxnSp>
        <p:nvCxnSpPr>
          <p:cNvPr id="29728"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5" name="ZoneTexte 64"/>
          <p:cNvSpPr txBox="1"/>
          <p:nvPr/>
        </p:nvSpPr>
        <p:spPr>
          <a:xfrm>
            <a:off x="4859338" y="1811339"/>
            <a:ext cx="5541962" cy="1323975"/>
          </a:xfrm>
          <a:prstGeom prst="rect">
            <a:avLst/>
          </a:prstGeom>
          <a:solidFill>
            <a:srgbClr val="FFFFCC"/>
          </a:solidFill>
          <a:ln>
            <a:solidFill>
              <a:schemeClr val="tx1"/>
            </a:solidFill>
          </a:ln>
        </p:spPr>
        <p:txBody>
          <a:bodyPr wrap="none">
            <a:spAutoFit/>
          </a:bodyPr>
          <a:lstStyle/>
          <a:p>
            <a:pPr>
              <a:defRPr/>
            </a:pPr>
            <a:r>
              <a:rPr lang="fr-BE" sz="1600" dirty="0">
                <a:latin typeface="Arial Narrow" pitchFamily="34" charset="0"/>
              </a:rPr>
              <a:t>Effet négatif sur les performances de reproduction</a:t>
            </a:r>
          </a:p>
          <a:p>
            <a:pPr marL="285750" indent="-285750">
              <a:buFont typeface="Arial" pitchFamily="34" charset="0"/>
              <a:buChar char="•"/>
              <a:defRPr/>
            </a:pPr>
            <a:r>
              <a:rPr lang="fr-BE" sz="1600" dirty="0">
                <a:latin typeface="Arial Narrow" pitchFamily="34" charset="0"/>
              </a:rPr>
              <a:t>Diminution de la fertilité (augmentation de l’IF : + 0,4 à 1,6)</a:t>
            </a:r>
          </a:p>
          <a:p>
            <a:pPr marL="285750" indent="-285750">
              <a:buFont typeface="Arial" pitchFamily="34" charset="0"/>
              <a:buChar char="•"/>
              <a:defRPr/>
            </a:pPr>
            <a:r>
              <a:rPr lang="fr-BE" sz="1600" dirty="0">
                <a:latin typeface="Arial Narrow" pitchFamily="34" charset="0"/>
              </a:rPr>
              <a:t>Augmentation des pertes au cours des 3 premiers mois de gestation</a:t>
            </a:r>
          </a:p>
          <a:p>
            <a:pPr marL="285750" indent="-285750">
              <a:buFont typeface="Arial" pitchFamily="34" charset="0"/>
              <a:buChar char="•"/>
              <a:defRPr/>
            </a:pPr>
            <a:r>
              <a:rPr lang="fr-BE" sz="1600" dirty="0">
                <a:latin typeface="Arial Narrow" pitchFamily="34" charset="0"/>
              </a:rPr>
              <a:t>Allongement de la PA (7 à 33 jours)</a:t>
            </a:r>
          </a:p>
          <a:p>
            <a:pPr marL="285750" indent="-285750">
              <a:buFont typeface="Arial" pitchFamily="34" charset="0"/>
              <a:buChar char="•"/>
              <a:defRPr/>
            </a:pPr>
            <a:r>
              <a:rPr lang="fr-BE" sz="1600" dirty="0">
                <a:latin typeface="Arial Narrow" pitchFamily="34" charset="0"/>
              </a:rPr>
              <a:t>Augmentation de l’infécondité (+ 21 à 52 j du VIF)</a:t>
            </a:r>
          </a:p>
        </p:txBody>
      </p:sp>
      <p:pic>
        <p:nvPicPr>
          <p:cNvPr id="29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3" y="5159375"/>
            <a:ext cx="2051050" cy="155575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67" name="ZoneTexte 66"/>
          <p:cNvSpPr txBox="1"/>
          <p:nvPr/>
        </p:nvSpPr>
        <p:spPr>
          <a:xfrm>
            <a:off x="4859338" y="3241675"/>
            <a:ext cx="5681662" cy="1816100"/>
          </a:xfrm>
          <a:prstGeom prst="rect">
            <a:avLst/>
          </a:prstGeom>
          <a:solidFill>
            <a:srgbClr val="FFFFCC"/>
          </a:solidFill>
          <a:ln>
            <a:solidFill>
              <a:schemeClr val="tx1"/>
            </a:solidFill>
          </a:ln>
        </p:spPr>
        <p:txBody>
          <a:bodyPr wrap="none">
            <a:spAutoFit/>
          </a:bodyPr>
          <a:lstStyle/>
          <a:p>
            <a:pPr>
              <a:defRPr/>
            </a:pPr>
            <a:r>
              <a:rPr lang="fr-BE" sz="1600" dirty="0">
                <a:latin typeface="Arial Narrow" pitchFamily="34" charset="0"/>
              </a:rPr>
              <a:t>Effets observés  </a:t>
            </a:r>
          </a:p>
          <a:p>
            <a:pPr marL="285750" indent="-285750">
              <a:buFont typeface="Arial" pitchFamily="34" charset="0"/>
              <a:buChar char="•"/>
              <a:defRPr/>
            </a:pPr>
            <a:r>
              <a:rPr lang="fr-BE" sz="1600" dirty="0">
                <a:latin typeface="Arial Narrow" pitchFamily="34" charset="0"/>
              </a:rPr>
              <a:t>Quel que soit le moment d’apparition (PA, PR)</a:t>
            </a:r>
          </a:p>
          <a:p>
            <a:pPr marL="742950" lvl="1" indent="-285750">
              <a:buFont typeface="Arial" pitchFamily="34" charset="0"/>
              <a:buChar char="•"/>
              <a:defRPr/>
            </a:pPr>
            <a:r>
              <a:rPr lang="fr-BE" sz="1600" dirty="0">
                <a:latin typeface="Arial Narrow" pitchFamily="34" charset="0"/>
              </a:rPr>
              <a:t>si pendant la PA : effet d’allongement </a:t>
            </a:r>
          </a:p>
          <a:p>
            <a:pPr marL="742950" lvl="1" indent="-285750">
              <a:buFont typeface="Arial" pitchFamily="34" charset="0"/>
              <a:buChar char="•"/>
              <a:defRPr/>
            </a:pPr>
            <a:r>
              <a:rPr lang="fr-BE" sz="1600" dirty="0">
                <a:latin typeface="Arial Narrow" pitchFamily="34" charset="0"/>
              </a:rPr>
              <a:t>si pendant la PR : effet sur la fertilité </a:t>
            </a:r>
          </a:p>
          <a:p>
            <a:pPr marL="285750" indent="-285750">
              <a:buFont typeface="Arial" pitchFamily="34" charset="0"/>
              <a:buChar char="•"/>
              <a:defRPr/>
            </a:pPr>
            <a:r>
              <a:rPr lang="fr-BE" sz="1600" dirty="0">
                <a:latin typeface="Arial Narrow" pitchFamily="34" charset="0"/>
              </a:rPr>
              <a:t>Quel que soit le germe en cause : Gram – ou Gram +</a:t>
            </a:r>
          </a:p>
          <a:p>
            <a:pPr marL="285750" indent="-285750">
              <a:buFont typeface="Arial" pitchFamily="34" charset="0"/>
              <a:buChar char="•"/>
              <a:defRPr/>
            </a:pPr>
            <a:r>
              <a:rPr lang="fr-BE" sz="1600" dirty="0">
                <a:latin typeface="Arial Narrow" pitchFamily="34" charset="0"/>
              </a:rPr>
              <a:t>Que la mammite soit clinique ou subclinique (&gt; 150 voire 300.000 </a:t>
            </a:r>
            <a:r>
              <a:rPr lang="fr-BE" sz="1600" dirty="0" err="1">
                <a:latin typeface="Arial Narrow" pitchFamily="34" charset="0"/>
              </a:rPr>
              <a:t>cell</a:t>
            </a:r>
            <a:r>
              <a:rPr lang="fr-BE" sz="1600" dirty="0">
                <a:latin typeface="Arial Narrow" pitchFamily="34" charset="0"/>
              </a:rPr>
              <a:t>)</a:t>
            </a:r>
          </a:p>
          <a:p>
            <a:pPr marL="285750" indent="-285750">
              <a:buFont typeface="Arial" pitchFamily="34" charset="0"/>
              <a:buChar char="•"/>
              <a:defRPr/>
            </a:pPr>
            <a:r>
              <a:rPr lang="fr-BE" sz="1600" dirty="0">
                <a:latin typeface="Arial Narrow" pitchFamily="34" charset="0"/>
              </a:rPr>
              <a:t>En proportion de l’augmentation du taux cellulaire</a:t>
            </a:r>
          </a:p>
        </p:txBody>
      </p:sp>
      <p:cxnSp>
        <p:nvCxnSpPr>
          <p:cNvPr id="19500" name="Connecteur droit 3"/>
          <p:cNvCxnSpPr>
            <a:cxnSpLocks noChangeShapeType="1"/>
          </p:cNvCxnSpPr>
          <p:nvPr/>
        </p:nvCxnSpPr>
        <p:spPr bwMode="auto">
          <a:xfrm flipV="1">
            <a:off x="2917825" y="2936875"/>
            <a:ext cx="946150"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9501" name="Connecteur droit 5"/>
          <p:cNvCxnSpPr>
            <a:cxnSpLocks noChangeShapeType="1"/>
          </p:cNvCxnSpPr>
          <p:nvPr/>
        </p:nvCxnSpPr>
        <p:spPr bwMode="auto">
          <a:xfrm>
            <a:off x="3863975" y="2624139"/>
            <a:ext cx="0" cy="1169987"/>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9502" name="Connecteur droit avec flèche 7"/>
          <p:cNvCxnSpPr>
            <a:cxnSpLocks noChangeShapeType="1"/>
          </p:cNvCxnSpPr>
          <p:nvPr/>
        </p:nvCxnSpPr>
        <p:spPr bwMode="auto">
          <a:xfrm flipV="1">
            <a:off x="3863976" y="2624138"/>
            <a:ext cx="995363"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03" name="Connecteur droit avec flèche 9"/>
          <p:cNvCxnSpPr>
            <a:cxnSpLocks noChangeShapeType="1"/>
          </p:cNvCxnSpPr>
          <p:nvPr/>
        </p:nvCxnSpPr>
        <p:spPr bwMode="auto">
          <a:xfrm>
            <a:off x="3863975" y="3794125"/>
            <a:ext cx="935038"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3" name="ZoneTexte 72"/>
          <p:cNvSpPr txBox="1"/>
          <p:nvPr/>
        </p:nvSpPr>
        <p:spPr>
          <a:xfrm>
            <a:off x="5232400" y="5535613"/>
            <a:ext cx="2171700" cy="830262"/>
          </a:xfrm>
          <a:prstGeom prst="rect">
            <a:avLst/>
          </a:prstGeom>
          <a:solidFill>
            <a:schemeClr val="accent6">
              <a:lumMod val="20000"/>
              <a:lumOff val="80000"/>
            </a:schemeClr>
          </a:solidFill>
          <a:ln>
            <a:solidFill>
              <a:schemeClr val="tx1"/>
            </a:solidFill>
          </a:ln>
        </p:spPr>
        <p:txBody>
          <a:bodyPr wrap="none">
            <a:spAutoFit/>
          </a:bodyPr>
          <a:lstStyle/>
          <a:p>
            <a:pPr>
              <a:defRPr/>
            </a:pPr>
            <a:r>
              <a:rPr lang="fr-BE" sz="1600" dirty="0">
                <a:latin typeface="Arial Narrow" pitchFamily="34" charset="0"/>
              </a:rPr>
              <a:t>Fenêtre d’effet par rapport </a:t>
            </a:r>
          </a:p>
          <a:p>
            <a:pPr>
              <a:defRPr/>
            </a:pPr>
            <a:r>
              <a:rPr lang="fr-BE" sz="1600" dirty="0">
                <a:latin typeface="Arial Narrow" pitchFamily="34" charset="0"/>
              </a:rPr>
              <a:t>à une insémination</a:t>
            </a:r>
          </a:p>
          <a:p>
            <a:pPr>
              <a:defRPr/>
            </a:pPr>
            <a:r>
              <a:rPr lang="fr-BE" sz="1600" dirty="0">
                <a:latin typeface="Arial Narrow" pitchFamily="34" charset="0"/>
              </a:rPr>
              <a:t>- 20 jours à + 30 jours</a:t>
            </a:r>
          </a:p>
        </p:txBody>
      </p:sp>
      <p:cxnSp>
        <p:nvCxnSpPr>
          <p:cNvPr id="19505" name="Connecteur droit avec flèche 13"/>
          <p:cNvCxnSpPr>
            <a:cxnSpLocks noChangeShapeType="1"/>
          </p:cNvCxnSpPr>
          <p:nvPr/>
        </p:nvCxnSpPr>
        <p:spPr bwMode="auto">
          <a:xfrm>
            <a:off x="5880100" y="5057775"/>
            <a:ext cx="0" cy="47783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344651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5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5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5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5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7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1"/>
          <p:cNvSpPr>
            <a:spLocks noGrp="1"/>
          </p:cNvSpPr>
          <p:nvPr>
            <p:ph type="sldNum" sz="quarter" idx="10"/>
          </p:nvPr>
        </p:nvSpPr>
        <p:spPr>
          <a:xfrm>
            <a:off x="807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4ACE2924-39C1-47F1-A0AA-F86CBBBD8B27}" type="slidenum">
              <a:rPr lang="fr-FR" altLang="fr-FR" sz="1400">
                <a:solidFill>
                  <a:schemeClr val="tx1"/>
                </a:solidFill>
                <a:latin typeface="Times New Roman" panose="02020603050405020304" pitchFamily="18" charset="0"/>
              </a:rPr>
              <a:pPr>
                <a:spcBef>
                  <a:spcPct val="0"/>
                </a:spcBef>
                <a:buClr>
                  <a:srgbClr val="000066"/>
                </a:buClr>
                <a:buFontTx/>
                <a:buNone/>
              </a:pPr>
              <a:t>48</a:t>
            </a:fld>
            <a:endParaRPr lang="fr-FR" altLang="fr-FR" sz="1400">
              <a:solidFill>
                <a:schemeClr val="tx1"/>
              </a:solidFill>
              <a:latin typeface="Times New Roman" panose="02020603050405020304" pitchFamily="18" charset="0"/>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1" y="765176"/>
            <a:ext cx="7915275"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0724" name="ZoneTexte 2"/>
          <p:cNvSpPr txBox="1">
            <a:spLocks noChangeArrowheads="1"/>
          </p:cNvSpPr>
          <p:nvPr/>
        </p:nvSpPr>
        <p:spPr bwMode="auto">
          <a:xfrm>
            <a:off x="2279651" y="119063"/>
            <a:ext cx="5954713" cy="646112"/>
          </a:xfrm>
          <a:prstGeom prst="rect">
            <a:avLst/>
          </a:prstGeom>
          <a:solidFill>
            <a:srgbClr val="FFFFCC"/>
          </a:solidFill>
          <a:ln w="9525">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2000">
                <a:solidFill>
                  <a:schemeClr val="tx1"/>
                </a:solidFill>
              </a:rPr>
              <a:t>Effet des mammites sur les performances de reproduction </a:t>
            </a:r>
          </a:p>
          <a:p>
            <a:pPr>
              <a:spcBef>
                <a:spcPct val="0"/>
              </a:spcBef>
              <a:buClrTx/>
              <a:buFontTx/>
              <a:buNone/>
            </a:pPr>
            <a:r>
              <a:rPr lang="fr-BE" altLang="fr-FR" sz="1600">
                <a:solidFill>
                  <a:schemeClr val="tx1"/>
                </a:solidFill>
              </a:rPr>
              <a:t>(Compilation de S. Chastant-Maillard : Repromag Magazine MSD 2013 N°12) </a:t>
            </a:r>
          </a:p>
        </p:txBody>
      </p:sp>
    </p:spTree>
    <p:extLst>
      <p:ext uri="{BB962C8B-B14F-4D97-AF65-F5344CB8AC3E}">
        <p14:creationId xmlns:p14="http://schemas.microsoft.com/office/powerpoint/2010/main" val="4006154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1"/>
          <p:cNvSpPr>
            <a:spLocks noGrp="1"/>
          </p:cNvSpPr>
          <p:nvPr>
            <p:ph type="sldNum" sz="quarter" idx="10"/>
          </p:nvPr>
        </p:nvSpPr>
        <p:spPr>
          <a:xfrm>
            <a:off x="8078788" y="60372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86AD0752-DC52-48DB-A687-160E5638FA3F}" type="slidenum">
              <a:rPr lang="fr-FR" altLang="fr-FR" sz="1400">
                <a:solidFill>
                  <a:schemeClr val="tx1"/>
                </a:solidFill>
                <a:latin typeface="Times New Roman" panose="02020603050405020304" pitchFamily="18" charset="0"/>
              </a:rPr>
              <a:pPr>
                <a:spcBef>
                  <a:spcPct val="0"/>
                </a:spcBef>
                <a:buClr>
                  <a:srgbClr val="000066"/>
                </a:buClr>
                <a:buFontTx/>
                <a:buNone/>
              </a:pPr>
              <a:t>49</a:t>
            </a:fld>
            <a:endParaRPr lang="fr-FR" altLang="fr-FR" sz="1400">
              <a:solidFill>
                <a:schemeClr val="tx1"/>
              </a:solidFill>
              <a:latin typeface="Times New Roman" panose="02020603050405020304" pitchFamily="18" charset="0"/>
            </a:endParaRPr>
          </a:p>
        </p:txBody>
      </p:sp>
      <p:pic>
        <p:nvPicPr>
          <p:cNvPr id="31747" name="Picture 2" descr="D:\Activités d'enseignements\Ressources\My Cmaps\Mammites et reprod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351" y="917576"/>
            <a:ext cx="857726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ZoneTexte 2"/>
          <p:cNvSpPr txBox="1">
            <a:spLocks noChangeArrowheads="1"/>
          </p:cNvSpPr>
          <p:nvPr/>
        </p:nvSpPr>
        <p:spPr bwMode="auto">
          <a:xfrm>
            <a:off x="1774825" y="115889"/>
            <a:ext cx="6330950" cy="708025"/>
          </a:xfrm>
          <a:prstGeom prst="rect">
            <a:avLst/>
          </a:prstGeom>
          <a:solidFill>
            <a:srgbClr val="FFFFCC"/>
          </a:solidFill>
          <a:ln w="9525">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2000" dirty="0">
                <a:solidFill>
                  <a:schemeClr val="tx1"/>
                </a:solidFill>
              </a:rPr>
              <a:t>Mécanismes d’effets des mammites sur la reproduction </a:t>
            </a:r>
          </a:p>
          <a:p>
            <a:pPr>
              <a:spcBef>
                <a:spcPct val="0"/>
              </a:spcBef>
              <a:buClrTx/>
              <a:buFontTx/>
              <a:buNone/>
            </a:pPr>
            <a:r>
              <a:rPr lang="fr-BE" altLang="fr-FR" sz="1400" dirty="0">
                <a:solidFill>
                  <a:schemeClr val="tx1"/>
                </a:solidFill>
              </a:rPr>
              <a:t>(Adapté de </a:t>
            </a:r>
            <a:r>
              <a:rPr lang="fr-BE" altLang="fr-FR" sz="1400" dirty="0" err="1">
                <a:solidFill>
                  <a:schemeClr val="tx1"/>
                </a:solidFill>
              </a:rPr>
              <a:t>S.Chastant</a:t>
            </a:r>
            <a:r>
              <a:rPr lang="fr-BE" altLang="fr-FR" sz="1400" dirty="0">
                <a:solidFill>
                  <a:schemeClr val="tx1"/>
                </a:solidFill>
              </a:rPr>
              <a:t>-Maillard  </a:t>
            </a:r>
            <a:r>
              <a:rPr lang="fr-BE" altLang="fr-FR" sz="1400" dirty="0" err="1">
                <a:solidFill>
                  <a:schemeClr val="tx1"/>
                </a:solidFill>
              </a:rPr>
              <a:t>Repromag</a:t>
            </a:r>
            <a:r>
              <a:rPr lang="fr-BE" altLang="fr-FR" sz="1400" dirty="0">
                <a:solidFill>
                  <a:schemeClr val="tx1"/>
                </a:solidFill>
              </a:rPr>
              <a:t> 2013 N°12 et Ch. Hanzen Point vétérinaire 2005)</a:t>
            </a:r>
            <a:r>
              <a:rPr lang="fr-BE" altLang="fr-FR" sz="2000" dirty="0">
                <a:solidFill>
                  <a:schemeClr val="tx1"/>
                </a:solidFill>
              </a:rPr>
              <a:t> </a:t>
            </a:r>
          </a:p>
        </p:txBody>
      </p:sp>
    </p:spTree>
    <p:extLst>
      <p:ext uri="{BB962C8B-B14F-4D97-AF65-F5344CB8AC3E}">
        <p14:creationId xmlns:p14="http://schemas.microsoft.com/office/powerpoint/2010/main" val="334219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536713" y="274638"/>
            <a:ext cx="8090451" cy="1126779"/>
          </a:xfrm>
          <a:solidFill>
            <a:schemeClr val="accent2">
              <a:lumMod val="60000"/>
              <a:lumOff val="40000"/>
            </a:schemeClr>
          </a:solidFill>
          <a:ln>
            <a:solidFill>
              <a:schemeClr val="tx1"/>
            </a:solidFill>
          </a:ln>
        </p:spPr>
        <p:txBody>
          <a:bodyPr>
            <a:normAutofit/>
          </a:bodyPr>
          <a:lstStyle/>
          <a:p>
            <a:r>
              <a:rPr lang="fr-BE" sz="3200" dirty="0">
                <a:latin typeface="Arial Narrow" panose="020B0606020202030204" pitchFamily="34" charset="0"/>
              </a:rPr>
              <a:t>Quel est le principal problème que vous rencontrez </a:t>
            </a:r>
            <a:r>
              <a:rPr lang="fr-BE" sz="3200" dirty="0" smtClean="0">
                <a:latin typeface="Arial Narrow" panose="020B0606020202030204" pitchFamily="34" charset="0"/>
              </a:rPr>
              <a:t/>
            </a:r>
            <a:br>
              <a:rPr lang="fr-BE" sz="3200" dirty="0" smtClean="0">
                <a:latin typeface="Arial Narrow" panose="020B0606020202030204" pitchFamily="34" charset="0"/>
              </a:rPr>
            </a:br>
            <a:r>
              <a:rPr lang="fr-BE" sz="3200" dirty="0" smtClean="0">
                <a:latin typeface="Arial Narrow" panose="020B0606020202030204" pitchFamily="34" charset="0"/>
              </a:rPr>
              <a:t>en </a:t>
            </a:r>
            <a:r>
              <a:rPr lang="fr-BE" sz="3200" dirty="0">
                <a:latin typeface="Arial Narrow" panose="020B0606020202030204" pitchFamily="34" charset="0"/>
              </a:rPr>
              <a:t>reproduction bovine ? </a:t>
            </a:r>
            <a:endParaRPr lang="fr-BE" sz="3200" dirty="0"/>
          </a:p>
        </p:txBody>
      </p:sp>
      <p:sp>
        <p:nvSpPr>
          <p:cNvPr id="3" name="TPAnswers"/>
          <p:cNvSpPr>
            <a:spLocks noGrp="1"/>
          </p:cNvSpPr>
          <p:nvPr>
            <p:ph type="body" idx="1"/>
            <p:custDataLst>
              <p:tags r:id="rId3"/>
            </p:custDataLst>
          </p:nvPr>
        </p:nvSpPr>
        <p:spPr>
          <a:xfrm>
            <a:off x="457200" y="1898374"/>
            <a:ext cx="5638800" cy="4351338"/>
          </a:xfrm>
        </p:spPr>
        <p:txBody>
          <a:bodyPr>
            <a:normAutofit fontScale="70000" lnSpcReduction="20000"/>
          </a:bodyPr>
          <a:lstStyle/>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La rétention </a:t>
            </a:r>
            <a:r>
              <a:rPr lang="fr-BE" sz="3200" dirty="0" smtClean="0">
                <a:latin typeface="Arial Narrow" panose="020B0606020202030204" pitchFamily="34" charset="0"/>
              </a:rPr>
              <a:t>placentaire</a:t>
            </a:r>
          </a:p>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La métrite puerpérale</a:t>
            </a:r>
          </a:p>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L’endométrite clinique</a:t>
            </a:r>
          </a:p>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La détection des chaleurs</a:t>
            </a:r>
          </a:p>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L’infertilité</a:t>
            </a:r>
          </a:p>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L’absence de manifestation des chaleurs</a:t>
            </a:r>
          </a:p>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Le kyste ovarien </a:t>
            </a:r>
          </a:p>
          <a:p>
            <a:pPr marL="514350" indent="-514350">
              <a:lnSpc>
                <a:spcPct val="130000"/>
              </a:lnSpc>
              <a:spcBef>
                <a:spcPct val="20000"/>
              </a:spcBef>
              <a:buFont typeface="Arial" panose="020B0604020202020204" pitchFamily="34" charset="0"/>
              <a:buAutoNum type="arabicPeriod"/>
            </a:pPr>
            <a:r>
              <a:rPr lang="fr-BE" sz="3200" dirty="0">
                <a:latin typeface="Arial Narrow" panose="020B0606020202030204" pitchFamily="34" charset="0"/>
              </a:rPr>
              <a:t>L’</a:t>
            </a:r>
            <a:r>
              <a:rPr lang="fr-BE" sz="3200" dirty="0" err="1">
                <a:latin typeface="Arial Narrow" panose="020B0606020202030204" pitchFamily="34" charset="0"/>
              </a:rPr>
              <a:t>anoestrus</a:t>
            </a:r>
            <a:r>
              <a:rPr lang="fr-BE" sz="3200" dirty="0">
                <a:latin typeface="Arial Narrow" panose="020B0606020202030204" pitchFamily="34" charset="0"/>
              </a:rPr>
              <a:t> pathologique du postpartum</a:t>
            </a:r>
          </a:p>
          <a:p>
            <a:pPr marL="514350" indent="-514350">
              <a:lnSpc>
                <a:spcPct val="130000"/>
              </a:lnSpc>
              <a:spcBef>
                <a:spcPct val="20000"/>
              </a:spcBef>
              <a:buFont typeface="Arial" panose="020B0604020202020204" pitchFamily="34" charset="0"/>
              <a:buAutoNum type="arabicPeriod"/>
            </a:pPr>
            <a:r>
              <a:rPr lang="fr-BE" sz="3200" dirty="0" smtClean="0">
                <a:latin typeface="Arial Narrow" panose="020B0606020202030204" pitchFamily="34" charset="0"/>
              </a:rPr>
              <a:t>L’infécondité</a:t>
            </a:r>
            <a:endParaRPr lang="fr-BE" sz="3200" dirty="0">
              <a:latin typeface="Arial Narrow" panose="020B0606020202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154070771"/>
              </p:ext>
            </p:extLst>
          </p:nvPr>
        </p:nvGraphicFramePr>
        <p:xfrm>
          <a:off x="6032500" y="1600200"/>
          <a:ext cx="6096000" cy="5143500"/>
        </p:xfrm>
        <a:graphic>
          <a:graphicData uri="http://schemas.openxmlformats.org/presentationml/2006/ole">
            <mc:AlternateContent xmlns:mc="http://schemas.openxmlformats.org/markup-compatibility/2006">
              <mc:Choice xmlns:v="urn:schemas-microsoft-com:vml" Requires="v">
                <p:oleObj spid="_x0000_s26647"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6032500" y="1600200"/>
                        <a:ext cx="6096000" cy="5143500"/>
                      </a:xfrm>
                      <a:prstGeom prst="rect">
                        <a:avLst/>
                      </a:prstGeom>
                    </p:spPr>
                  </p:pic>
                </p:oleObj>
              </mc:Fallback>
            </mc:AlternateContent>
          </a:graphicData>
        </a:graphic>
      </p:graphicFrame>
      <p:sp>
        <p:nvSpPr>
          <p:cNvPr id="5" name="Ellipse 4"/>
          <p:cNvSpPr/>
          <p:nvPr/>
        </p:nvSpPr>
        <p:spPr>
          <a:xfrm>
            <a:off x="11553012" y="86742"/>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spTree>
    <p:custDataLst>
      <p:tags r:id="rId2"/>
    </p:custDataLst>
    <p:extLst>
      <p:ext uri="{BB962C8B-B14F-4D97-AF65-F5344CB8AC3E}">
        <p14:creationId xmlns:p14="http://schemas.microsoft.com/office/powerpoint/2010/main" val="191186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txBox="1">
            <a:spLocks/>
          </p:cNvSpPr>
          <p:nvPr/>
        </p:nvSpPr>
        <p:spPr bwMode="auto">
          <a:xfrm>
            <a:off x="1711325" y="115889"/>
            <a:ext cx="4699000" cy="623887"/>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solidFill>
                  <a:schemeClr val="bg1"/>
                </a:solidFill>
              </a:rPr>
              <a:t>Hypothèses explicatives de l’allongement de la période de reproduction (PR)</a:t>
            </a:r>
          </a:p>
        </p:txBody>
      </p:sp>
      <p:sp>
        <p:nvSpPr>
          <p:cNvPr id="32771"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Non fécondation</a:t>
            </a:r>
            <a:endParaRPr lang="fr-FR" altLang="fr-FR" sz="1600">
              <a:solidFill>
                <a:schemeClr val="tx1"/>
              </a:solidFill>
            </a:endParaRPr>
          </a:p>
        </p:txBody>
      </p:sp>
      <p:sp>
        <p:nvSpPr>
          <p:cNvPr id="32772" name="Titre 1"/>
          <p:cNvSpPr txBox="1">
            <a:spLocks/>
          </p:cNvSpPr>
          <p:nvPr/>
        </p:nvSpPr>
        <p:spPr bwMode="auto">
          <a:xfrm>
            <a:off x="4591050" y="1023938"/>
            <a:ext cx="1536618" cy="392112"/>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a:solidFill>
                  <a:schemeClr val="bg1"/>
                </a:solidFill>
              </a:rPr>
              <a:t>Infertilité</a:t>
            </a:r>
          </a:p>
        </p:txBody>
      </p:sp>
      <p:sp>
        <p:nvSpPr>
          <p:cNvPr id="32773" name="Text Box 14"/>
          <p:cNvSpPr txBox="1">
            <a:spLocks noChangeArrowheads="1"/>
          </p:cNvSpPr>
          <p:nvPr/>
        </p:nvSpPr>
        <p:spPr bwMode="auto">
          <a:xfrm>
            <a:off x="1968500" y="1495425"/>
            <a:ext cx="21415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32774" name="Text Box 15"/>
          <p:cNvSpPr txBox="1">
            <a:spLocks noChangeArrowheads="1"/>
          </p:cNvSpPr>
          <p:nvPr/>
        </p:nvSpPr>
        <p:spPr bwMode="auto">
          <a:xfrm>
            <a:off x="1946276" y="4922839"/>
            <a:ext cx="2093913"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Exactitude de la détection</a:t>
            </a:r>
            <a:endParaRPr lang="fr-FR" altLang="fr-FR" sz="1600">
              <a:solidFill>
                <a:schemeClr val="tx1"/>
              </a:solidFill>
            </a:endParaRPr>
          </a:p>
        </p:txBody>
      </p:sp>
      <p:sp>
        <p:nvSpPr>
          <p:cNvPr id="32775" name="Text Box 16"/>
          <p:cNvSpPr txBox="1">
            <a:spLocks noChangeArrowheads="1"/>
          </p:cNvSpPr>
          <p:nvPr/>
        </p:nvSpPr>
        <p:spPr bwMode="auto">
          <a:xfrm>
            <a:off x="1968501" y="2316164"/>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32776" name="Text Box 21"/>
          <p:cNvSpPr txBox="1">
            <a:spLocks noChangeArrowheads="1"/>
          </p:cNvSpPr>
          <p:nvPr/>
        </p:nvSpPr>
        <p:spPr bwMode="auto">
          <a:xfrm>
            <a:off x="1946276" y="5786439"/>
            <a:ext cx="15970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32777" name="Text Box 22"/>
          <p:cNvSpPr txBox="1">
            <a:spLocks noChangeArrowheads="1"/>
          </p:cNvSpPr>
          <p:nvPr/>
        </p:nvSpPr>
        <p:spPr bwMode="auto">
          <a:xfrm>
            <a:off x="1946275" y="5354639"/>
            <a:ext cx="1225550"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32778" name="Text Box 14"/>
          <p:cNvSpPr txBox="1">
            <a:spLocks noChangeArrowheads="1"/>
          </p:cNvSpPr>
          <p:nvPr/>
        </p:nvSpPr>
        <p:spPr bwMode="auto">
          <a:xfrm>
            <a:off x="1946275" y="4498975"/>
            <a:ext cx="15954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32779" name="Text Box 16"/>
          <p:cNvSpPr txBox="1">
            <a:spLocks noChangeArrowheads="1"/>
          </p:cNvSpPr>
          <p:nvPr/>
        </p:nvSpPr>
        <p:spPr bwMode="auto">
          <a:xfrm>
            <a:off x="1968501" y="2767014"/>
            <a:ext cx="957263"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Mammites</a:t>
            </a:r>
            <a:endParaRPr lang="fr-FR" altLang="fr-FR" sz="1600">
              <a:solidFill>
                <a:schemeClr val="tx1"/>
              </a:solidFill>
            </a:endParaRPr>
          </a:p>
        </p:txBody>
      </p:sp>
      <p:sp>
        <p:nvSpPr>
          <p:cNvPr id="32780" name="Text Box 16"/>
          <p:cNvSpPr txBox="1">
            <a:spLocks noChangeArrowheads="1"/>
          </p:cNvSpPr>
          <p:nvPr/>
        </p:nvSpPr>
        <p:spPr bwMode="auto">
          <a:xfrm>
            <a:off x="1968501" y="1919289"/>
            <a:ext cx="2678113"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32781" name="Text Box 16"/>
          <p:cNvSpPr txBox="1">
            <a:spLocks noChangeArrowheads="1"/>
          </p:cNvSpPr>
          <p:nvPr/>
        </p:nvSpPr>
        <p:spPr bwMode="auto">
          <a:xfrm>
            <a:off x="1946275" y="3192464"/>
            <a:ext cx="1003300"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32782" name="Text Box 21"/>
          <p:cNvSpPr txBox="1">
            <a:spLocks noChangeArrowheads="1"/>
          </p:cNvSpPr>
          <p:nvPr/>
        </p:nvSpPr>
        <p:spPr bwMode="auto">
          <a:xfrm>
            <a:off x="1952626" y="6249989"/>
            <a:ext cx="1946275"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Stress environnemental</a:t>
            </a:r>
            <a:endParaRPr lang="fr-FR" altLang="fr-FR" sz="1600">
              <a:solidFill>
                <a:schemeClr val="tx1"/>
              </a:solidFill>
            </a:endParaRPr>
          </a:p>
        </p:txBody>
      </p:sp>
      <p:sp>
        <p:nvSpPr>
          <p:cNvPr id="32783" name="Text Box 16"/>
          <p:cNvSpPr txBox="1">
            <a:spLocks noChangeArrowheads="1"/>
          </p:cNvSpPr>
          <p:nvPr/>
        </p:nvSpPr>
        <p:spPr bwMode="auto">
          <a:xfrm>
            <a:off x="1946276" y="3622676"/>
            <a:ext cx="1508125"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32784" name="Connecteur droit avec flèche 68"/>
          <p:cNvCxnSpPr>
            <a:cxnSpLocks noChangeShapeType="1"/>
            <a:endCxn id="32772" idx="0"/>
          </p:cNvCxnSpPr>
          <p:nvPr/>
        </p:nvCxnSpPr>
        <p:spPr bwMode="auto">
          <a:xfrm>
            <a:off x="5038725" y="739776"/>
            <a:ext cx="320634" cy="284162"/>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85" name="Connecteur droit avec flèche 207"/>
          <p:cNvCxnSpPr>
            <a:cxnSpLocks noChangeShapeType="1"/>
            <a:stCxn id="32772" idx="1"/>
            <a:endCxn id="32771" idx="3"/>
          </p:cNvCxnSpPr>
          <p:nvPr/>
        </p:nvCxnSpPr>
        <p:spPr bwMode="auto">
          <a:xfrm flipH="1">
            <a:off x="3362325" y="1219994"/>
            <a:ext cx="1228725" cy="79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86"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2787"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88"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89"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0"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1"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2"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3"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4"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5"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6"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7"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98" name="Connecteur droit 290"/>
          <p:cNvCxnSpPr>
            <a:cxnSpLocks noChangeShapeType="1"/>
            <a:stCxn id="32771"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2" name="Text Box 16"/>
          <p:cNvSpPr txBox="1">
            <a:spLocks noChangeArrowheads="1"/>
          </p:cNvSpPr>
          <p:nvPr/>
        </p:nvSpPr>
        <p:spPr bwMode="auto">
          <a:xfrm>
            <a:off x="1968501" y="4083050"/>
            <a:ext cx="836613" cy="338138"/>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Boiteries</a:t>
            </a:r>
            <a:endParaRPr lang="fr-FR" sz="1600" dirty="0">
              <a:latin typeface="Arial Narrow" pitchFamily="34" charset="0"/>
            </a:endParaRPr>
          </a:p>
        </p:txBody>
      </p:sp>
      <p:cxnSp>
        <p:nvCxnSpPr>
          <p:cNvPr id="32800"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2801" name="Rectangle 2"/>
          <p:cNvSpPr>
            <a:spLocks noChangeArrowheads="1"/>
          </p:cNvSpPr>
          <p:nvPr/>
        </p:nvSpPr>
        <p:spPr bwMode="auto">
          <a:xfrm>
            <a:off x="4400551" y="2554288"/>
            <a:ext cx="6048375" cy="2309812"/>
          </a:xfrm>
          <a:prstGeom prst="rect">
            <a:avLst/>
          </a:prstGeom>
          <a:solidFill>
            <a:srgbClr val="FFFFCC"/>
          </a:solidFill>
          <a:ln w="9525">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1600" u="sng">
                <a:solidFill>
                  <a:schemeClr val="tx1"/>
                </a:solidFill>
              </a:rPr>
              <a:t>Quelques faits </a:t>
            </a:r>
          </a:p>
          <a:p>
            <a:pPr>
              <a:spcBef>
                <a:spcPct val="0"/>
              </a:spcBef>
              <a:buClrTx/>
              <a:buFontTx/>
              <a:buNone/>
            </a:pPr>
            <a:r>
              <a:rPr lang="fr-BE" altLang="fr-FR" sz="1600">
                <a:solidFill>
                  <a:schemeClr val="tx1"/>
                </a:solidFill>
              </a:rPr>
              <a:t>- 2 à 20 % (Bergsten 2001)</a:t>
            </a:r>
          </a:p>
          <a:p>
            <a:pPr>
              <a:spcBef>
                <a:spcPct val="0"/>
              </a:spcBef>
              <a:buClrTx/>
              <a:buFontTx/>
              <a:buNone/>
            </a:pPr>
            <a:r>
              <a:rPr lang="fr-BE" altLang="fr-FR" sz="1600">
                <a:solidFill>
                  <a:schemeClr val="tx1"/>
                </a:solidFill>
              </a:rPr>
              <a:t>- préférentiellement au cours des 60 à 90 premiers jours du post-partum     </a:t>
            </a:r>
            <a:br>
              <a:rPr lang="fr-BE" altLang="fr-FR" sz="1600">
                <a:solidFill>
                  <a:schemeClr val="tx1"/>
                </a:solidFill>
              </a:rPr>
            </a:br>
            <a:r>
              <a:rPr lang="fr-BE" altLang="fr-FR" sz="1600">
                <a:solidFill>
                  <a:schemeClr val="tx1"/>
                </a:solidFill>
              </a:rPr>
              <a:t>  (Rowlands et al. 1985).</a:t>
            </a:r>
          </a:p>
          <a:p>
            <a:pPr>
              <a:spcBef>
                <a:spcPct val="0"/>
              </a:spcBef>
              <a:buClrTx/>
              <a:buFontTx/>
              <a:buNone/>
            </a:pPr>
            <a:r>
              <a:rPr lang="fr-BE" altLang="fr-FR" sz="1600">
                <a:solidFill>
                  <a:schemeClr val="tx1"/>
                </a:solidFill>
              </a:rPr>
              <a:t>- Réduction de la fertilité si boiterie dans les 2 mois avant l’IA</a:t>
            </a:r>
          </a:p>
          <a:p>
            <a:pPr lvl="1">
              <a:spcBef>
                <a:spcPct val="0"/>
              </a:spcBef>
              <a:buClrTx/>
              <a:buFontTx/>
              <a:buNone/>
            </a:pPr>
            <a:r>
              <a:rPr lang="fr-BE" altLang="fr-FR" sz="1600">
                <a:solidFill>
                  <a:schemeClr val="tx1"/>
                </a:solidFill>
              </a:rPr>
              <a:t>31 % vs 40 % : Lucey et al. 1986</a:t>
            </a:r>
          </a:p>
          <a:p>
            <a:pPr lvl="1">
              <a:spcBef>
                <a:spcPct val="0"/>
              </a:spcBef>
              <a:buClrTx/>
              <a:buFontTx/>
              <a:buNone/>
            </a:pPr>
            <a:r>
              <a:rPr lang="fr-BE" altLang="fr-FR" sz="1600">
                <a:solidFill>
                  <a:schemeClr val="tx1"/>
                </a:solidFill>
              </a:rPr>
              <a:t>17,5 vs 42,6 % : Melendez et al. 2003</a:t>
            </a:r>
          </a:p>
          <a:p>
            <a:pPr>
              <a:spcBef>
                <a:spcPct val="0"/>
              </a:spcBef>
              <a:buClrTx/>
              <a:buFontTx/>
              <a:buNone/>
            </a:pPr>
            <a:r>
              <a:rPr lang="fr-BE" altLang="fr-FR" sz="1600">
                <a:solidFill>
                  <a:schemeClr val="tx1"/>
                </a:solidFill>
              </a:rPr>
              <a:t>- Si boiterie au cours du 1er mois PP : 2,6 fois plus de risque de kyste ovarien </a:t>
            </a:r>
            <a:br>
              <a:rPr lang="fr-BE" altLang="fr-FR" sz="1600">
                <a:solidFill>
                  <a:schemeClr val="tx1"/>
                </a:solidFill>
              </a:rPr>
            </a:br>
            <a:r>
              <a:rPr lang="fr-BE" altLang="fr-FR" sz="1600">
                <a:solidFill>
                  <a:schemeClr val="tx1"/>
                </a:solidFill>
              </a:rPr>
              <a:t>   (Melendez et al. 2003). </a:t>
            </a:r>
          </a:p>
        </p:txBody>
      </p:sp>
      <p:cxnSp>
        <p:nvCxnSpPr>
          <p:cNvPr id="32802" name="Connecteur droit avec flèche 278"/>
          <p:cNvCxnSpPr>
            <a:cxnSpLocks noChangeShapeType="1"/>
          </p:cNvCxnSpPr>
          <p:nvPr/>
        </p:nvCxnSpPr>
        <p:spPr bwMode="auto">
          <a:xfrm>
            <a:off x="2816226" y="4251325"/>
            <a:ext cx="1584325" cy="158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26653598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5" name="Text Box 3"/>
          <p:cNvSpPr txBox="1">
            <a:spLocks noChangeArrowheads="1"/>
          </p:cNvSpPr>
          <p:nvPr/>
        </p:nvSpPr>
        <p:spPr bwMode="auto">
          <a:xfrm>
            <a:off x="1763713" y="508001"/>
            <a:ext cx="2768600"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Ration riche en carbohydrates </a:t>
            </a:r>
          </a:p>
          <a:p>
            <a:pPr algn="ctr">
              <a:spcBef>
                <a:spcPct val="0"/>
              </a:spcBef>
              <a:buClrTx/>
              <a:buFontTx/>
              <a:buNone/>
            </a:pPr>
            <a:r>
              <a:rPr lang="fr-BE" altLang="fr-FR" sz="1800">
                <a:solidFill>
                  <a:schemeClr val="tx1"/>
                </a:solidFill>
              </a:rPr>
              <a:t>et pauvres en fibres</a:t>
            </a:r>
          </a:p>
        </p:txBody>
      </p:sp>
      <p:sp>
        <p:nvSpPr>
          <p:cNvPr id="1359876" name="Text Box 4"/>
          <p:cNvSpPr txBox="1">
            <a:spLocks noChangeArrowheads="1"/>
          </p:cNvSpPr>
          <p:nvPr/>
        </p:nvSpPr>
        <p:spPr bwMode="auto">
          <a:xfrm>
            <a:off x="5405439" y="652464"/>
            <a:ext cx="1711325" cy="369887"/>
          </a:xfrm>
          <a:prstGeom prst="rect">
            <a:avLst/>
          </a:prstGeom>
          <a:solidFill>
            <a:schemeClr val="accent6">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anose="020B0606020202030204" pitchFamily="34" charset="0"/>
              </a:rPr>
              <a:t>Acidose du rumen</a:t>
            </a:r>
          </a:p>
        </p:txBody>
      </p:sp>
      <p:sp>
        <p:nvSpPr>
          <p:cNvPr id="1359877" name="Text Box 5"/>
          <p:cNvSpPr txBox="1">
            <a:spLocks noChangeArrowheads="1"/>
          </p:cNvSpPr>
          <p:nvPr/>
        </p:nvSpPr>
        <p:spPr bwMode="auto">
          <a:xfrm>
            <a:off x="7269164" y="1228726"/>
            <a:ext cx="2295525"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Libération d’endotoxines </a:t>
            </a:r>
          </a:p>
          <a:p>
            <a:pPr algn="ctr">
              <a:spcBef>
                <a:spcPct val="0"/>
              </a:spcBef>
              <a:buClrTx/>
              <a:buFontTx/>
              <a:buNone/>
            </a:pPr>
            <a:r>
              <a:rPr lang="fr-BE" altLang="fr-FR" sz="1800">
                <a:solidFill>
                  <a:schemeClr val="tx1"/>
                </a:solidFill>
              </a:rPr>
              <a:t>par les Gram -</a:t>
            </a:r>
          </a:p>
        </p:txBody>
      </p:sp>
      <p:sp>
        <p:nvSpPr>
          <p:cNvPr id="1359879" name="Text Box 7"/>
          <p:cNvSpPr txBox="1">
            <a:spLocks noChangeArrowheads="1"/>
          </p:cNvSpPr>
          <p:nvPr/>
        </p:nvSpPr>
        <p:spPr bwMode="auto">
          <a:xfrm>
            <a:off x="2589214" y="1300163"/>
            <a:ext cx="2054225" cy="646112"/>
          </a:xfrm>
          <a:prstGeom prst="rect">
            <a:avLst/>
          </a:prstGeom>
          <a:solidFill>
            <a:schemeClr val="accent1">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itchFamily="34" charset="0"/>
              </a:rPr>
              <a:t>Altérations de la  sole </a:t>
            </a:r>
          </a:p>
          <a:p>
            <a:pPr algn="ctr">
              <a:defRPr/>
            </a:pPr>
            <a:r>
              <a:rPr lang="fr-BE" sz="1800" dirty="0">
                <a:latin typeface="Arial Narrow" pitchFamily="34" charset="0"/>
              </a:rPr>
              <a:t>et hémorragies</a:t>
            </a:r>
          </a:p>
        </p:txBody>
      </p:sp>
      <p:sp>
        <p:nvSpPr>
          <p:cNvPr id="1359880" name="Text Box 8"/>
          <p:cNvSpPr txBox="1">
            <a:spLocks noChangeArrowheads="1"/>
          </p:cNvSpPr>
          <p:nvPr/>
        </p:nvSpPr>
        <p:spPr bwMode="auto">
          <a:xfrm>
            <a:off x="2662239" y="2206626"/>
            <a:ext cx="1374775" cy="923925"/>
          </a:xfrm>
          <a:prstGeom prst="rect">
            <a:avLst/>
          </a:prstGeom>
          <a:solidFill>
            <a:schemeClr val="accent1">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itchFamily="34" charset="0"/>
              </a:rPr>
              <a:t>Boiteries </a:t>
            </a:r>
          </a:p>
          <a:p>
            <a:pPr algn="ctr">
              <a:defRPr/>
            </a:pPr>
            <a:r>
              <a:rPr lang="fr-BE" sz="1800" dirty="0">
                <a:latin typeface="Arial Narrow" pitchFamily="34" charset="0"/>
              </a:rPr>
              <a:t>(hyperalgésie </a:t>
            </a:r>
          </a:p>
          <a:p>
            <a:pPr algn="ctr">
              <a:defRPr/>
            </a:pPr>
            <a:r>
              <a:rPr lang="fr-BE" sz="1800" dirty="0">
                <a:latin typeface="Arial Narrow" pitchFamily="34" charset="0"/>
              </a:rPr>
              <a:t>et douleur)</a:t>
            </a:r>
          </a:p>
        </p:txBody>
      </p:sp>
      <p:sp>
        <p:nvSpPr>
          <p:cNvPr id="1359881" name="Text Box 9"/>
          <p:cNvSpPr txBox="1">
            <a:spLocks noChangeArrowheads="1"/>
          </p:cNvSpPr>
          <p:nvPr/>
        </p:nvSpPr>
        <p:spPr bwMode="auto">
          <a:xfrm>
            <a:off x="4659314" y="2238376"/>
            <a:ext cx="2759075"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Synthèse de catécholamines</a:t>
            </a:r>
          </a:p>
          <a:p>
            <a:pPr algn="ctr">
              <a:spcBef>
                <a:spcPct val="0"/>
              </a:spcBef>
              <a:buClrTx/>
              <a:buFontTx/>
              <a:buNone/>
            </a:pPr>
            <a:r>
              <a:rPr lang="fr-BE" altLang="fr-FR" sz="1800">
                <a:solidFill>
                  <a:schemeClr val="tx1"/>
                </a:solidFill>
              </a:rPr>
              <a:t>corticoïdes par les surrénales</a:t>
            </a:r>
          </a:p>
        </p:txBody>
      </p:sp>
      <p:sp>
        <p:nvSpPr>
          <p:cNvPr id="1359882" name="Text Box 10"/>
          <p:cNvSpPr txBox="1">
            <a:spLocks noChangeArrowheads="1"/>
          </p:cNvSpPr>
          <p:nvPr/>
        </p:nvSpPr>
        <p:spPr bwMode="auto">
          <a:xfrm>
            <a:off x="5980114" y="3130551"/>
            <a:ext cx="1406525"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Augmentation </a:t>
            </a:r>
          </a:p>
          <a:p>
            <a:pPr algn="ctr">
              <a:spcBef>
                <a:spcPct val="0"/>
              </a:spcBef>
              <a:buClrTx/>
              <a:buFontTx/>
              <a:buNone/>
            </a:pPr>
            <a:r>
              <a:rPr lang="fr-BE" altLang="fr-FR" sz="1800">
                <a:solidFill>
                  <a:schemeClr val="tx1"/>
                </a:solidFill>
              </a:rPr>
              <a:t>de la BE -</a:t>
            </a:r>
          </a:p>
        </p:txBody>
      </p:sp>
      <p:sp>
        <p:nvSpPr>
          <p:cNvPr id="1359883" name="Text Box 11"/>
          <p:cNvSpPr txBox="1">
            <a:spLocks noChangeArrowheads="1"/>
          </p:cNvSpPr>
          <p:nvPr/>
        </p:nvSpPr>
        <p:spPr bwMode="auto">
          <a:xfrm>
            <a:off x="9351964" y="3933825"/>
            <a:ext cx="898525" cy="369888"/>
          </a:xfrm>
          <a:prstGeom prst="rect">
            <a:avLst/>
          </a:prstGeom>
          <a:solidFill>
            <a:schemeClr val="accent1">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anose="020B0606020202030204" pitchFamily="34" charset="0"/>
              </a:rPr>
              <a:t>Infertilité</a:t>
            </a:r>
          </a:p>
        </p:txBody>
      </p:sp>
      <p:sp>
        <p:nvSpPr>
          <p:cNvPr id="1359884" name="Text Box 12"/>
          <p:cNvSpPr txBox="1">
            <a:spLocks noChangeArrowheads="1"/>
          </p:cNvSpPr>
          <p:nvPr/>
        </p:nvSpPr>
        <p:spPr bwMode="auto">
          <a:xfrm>
            <a:off x="4341814" y="3113089"/>
            <a:ext cx="1355725" cy="923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Réduction </a:t>
            </a:r>
          </a:p>
          <a:p>
            <a:pPr algn="ctr">
              <a:spcBef>
                <a:spcPct val="0"/>
              </a:spcBef>
              <a:buClrTx/>
              <a:buFontTx/>
              <a:buNone/>
            </a:pPr>
            <a:r>
              <a:rPr lang="fr-BE" altLang="fr-FR" sz="1800">
                <a:solidFill>
                  <a:schemeClr val="tx1"/>
                </a:solidFill>
              </a:rPr>
              <a:t>du temps </a:t>
            </a:r>
          </a:p>
          <a:p>
            <a:pPr algn="ctr">
              <a:spcBef>
                <a:spcPct val="0"/>
              </a:spcBef>
              <a:buClrTx/>
              <a:buFontTx/>
              <a:buNone/>
            </a:pPr>
            <a:r>
              <a:rPr lang="fr-BE" altLang="fr-FR" sz="1800">
                <a:solidFill>
                  <a:schemeClr val="tx1"/>
                </a:solidFill>
              </a:rPr>
              <a:t>d’alimentation</a:t>
            </a:r>
          </a:p>
        </p:txBody>
      </p:sp>
      <p:sp>
        <p:nvSpPr>
          <p:cNvPr id="1359885" name="Text Box 13"/>
          <p:cNvSpPr txBox="1">
            <a:spLocks noChangeArrowheads="1"/>
          </p:cNvSpPr>
          <p:nvPr/>
        </p:nvSpPr>
        <p:spPr bwMode="auto">
          <a:xfrm>
            <a:off x="8545513" y="3944939"/>
            <a:ext cx="755650" cy="369887"/>
          </a:xfrm>
          <a:prstGeom prst="rect">
            <a:avLst/>
          </a:prstGeom>
          <a:solidFill>
            <a:schemeClr val="accent1">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anose="020B0606020202030204" pitchFamily="34" charset="0"/>
              </a:rPr>
              <a:t>Kystes</a:t>
            </a:r>
          </a:p>
        </p:txBody>
      </p:sp>
      <p:sp>
        <p:nvSpPr>
          <p:cNvPr id="1359886" name="Text Box 14"/>
          <p:cNvSpPr txBox="1">
            <a:spLocks noChangeArrowheads="1"/>
          </p:cNvSpPr>
          <p:nvPr/>
        </p:nvSpPr>
        <p:spPr bwMode="auto">
          <a:xfrm>
            <a:off x="7421563" y="3944939"/>
            <a:ext cx="1041400" cy="369887"/>
          </a:xfrm>
          <a:prstGeom prst="rect">
            <a:avLst/>
          </a:prstGeom>
          <a:solidFill>
            <a:schemeClr val="accent1">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anose="020B0606020202030204" pitchFamily="34" charset="0"/>
              </a:rPr>
              <a:t>Anoestrus</a:t>
            </a:r>
          </a:p>
        </p:txBody>
      </p:sp>
      <p:sp>
        <p:nvSpPr>
          <p:cNvPr id="1359887" name="Text Box 15"/>
          <p:cNvSpPr txBox="1">
            <a:spLocks noChangeArrowheads="1"/>
          </p:cNvSpPr>
          <p:nvPr/>
        </p:nvSpPr>
        <p:spPr bwMode="auto">
          <a:xfrm>
            <a:off x="2728914" y="3795713"/>
            <a:ext cx="1165225" cy="646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Réduction </a:t>
            </a:r>
          </a:p>
          <a:p>
            <a:pPr algn="ctr">
              <a:spcBef>
                <a:spcPct val="0"/>
              </a:spcBef>
              <a:buClrTx/>
              <a:buFontTx/>
              <a:buNone/>
            </a:pPr>
            <a:r>
              <a:rPr lang="fr-BE" altLang="fr-FR" sz="1800">
                <a:solidFill>
                  <a:schemeClr val="tx1"/>
                </a:solidFill>
              </a:rPr>
              <a:t>des montes</a:t>
            </a:r>
          </a:p>
        </p:txBody>
      </p:sp>
      <p:sp>
        <p:nvSpPr>
          <p:cNvPr id="1359888" name="Text Box 16"/>
          <p:cNvSpPr txBox="1">
            <a:spLocks noChangeArrowheads="1"/>
          </p:cNvSpPr>
          <p:nvPr/>
        </p:nvSpPr>
        <p:spPr bwMode="auto">
          <a:xfrm>
            <a:off x="4643438" y="4314826"/>
            <a:ext cx="2444750" cy="646113"/>
          </a:xfrm>
          <a:prstGeom prst="rect">
            <a:avLst/>
          </a:prstGeom>
          <a:solidFill>
            <a:schemeClr val="accent1">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itchFamily="34" charset="0"/>
              </a:rPr>
              <a:t>Réduction de la qualité </a:t>
            </a:r>
          </a:p>
          <a:p>
            <a:pPr algn="ctr">
              <a:defRPr/>
            </a:pPr>
            <a:r>
              <a:rPr lang="fr-BE" sz="1800" dirty="0">
                <a:latin typeface="Arial Narrow" pitchFamily="34" charset="0"/>
              </a:rPr>
              <a:t>de la détection de l’</a:t>
            </a:r>
            <a:r>
              <a:rPr lang="fr-BE" sz="1800" dirty="0" err="1">
                <a:latin typeface="Arial Narrow" pitchFamily="34" charset="0"/>
              </a:rPr>
              <a:t>oestrus</a:t>
            </a:r>
            <a:endParaRPr lang="fr-BE" sz="1800" dirty="0">
              <a:latin typeface="Arial Narrow" pitchFamily="34" charset="0"/>
            </a:endParaRPr>
          </a:p>
        </p:txBody>
      </p:sp>
      <p:sp>
        <p:nvSpPr>
          <p:cNvPr id="33807" name="Line 17"/>
          <p:cNvSpPr>
            <a:spLocks noChangeShapeType="1"/>
          </p:cNvSpPr>
          <p:nvPr/>
        </p:nvSpPr>
        <p:spPr bwMode="auto">
          <a:xfrm>
            <a:off x="4541838" y="868363"/>
            <a:ext cx="863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08" name="Line 18"/>
          <p:cNvSpPr>
            <a:spLocks noChangeShapeType="1"/>
          </p:cNvSpPr>
          <p:nvPr/>
        </p:nvSpPr>
        <p:spPr bwMode="auto">
          <a:xfrm>
            <a:off x="5983289" y="1516063"/>
            <a:ext cx="12858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09" name="Line 19"/>
          <p:cNvSpPr>
            <a:spLocks noChangeShapeType="1"/>
          </p:cNvSpPr>
          <p:nvPr/>
        </p:nvSpPr>
        <p:spPr bwMode="auto">
          <a:xfrm flipV="1">
            <a:off x="5980114" y="1012825"/>
            <a:ext cx="3175" cy="5032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0" name="Line 20"/>
          <p:cNvSpPr>
            <a:spLocks noChangeShapeType="1"/>
          </p:cNvSpPr>
          <p:nvPr/>
        </p:nvSpPr>
        <p:spPr bwMode="auto">
          <a:xfrm>
            <a:off x="5694363" y="1012825"/>
            <a:ext cx="0" cy="5032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1" name="Line 21"/>
          <p:cNvSpPr>
            <a:spLocks noChangeShapeType="1"/>
          </p:cNvSpPr>
          <p:nvPr/>
        </p:nvSpPr>
        <p:spPr bwMode="auto">
          <a:xfrm flipH="1">
            <a:off x="4684713" y="1516063"/>
            <a:ext cx="10096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2" name="Line 22"/>
          <p:cNvSpPr>
            <a:spLocks noChangeShapeType="1"/>
          </p:cNvSpPr>
          <p:nvPr/>
        </p:nvSpPr>
        <p:spPr bwMode="auto">
          <a:xfrm>
            <a:off x="3389313" y="1946276"/>
            <a:ext cx="0" cy="25241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3" name="Line 26"/>
          <p:cNvSpPr>
            <a:spLocks noChangeShapeType="1"/>
          </p:cNvSpPr>
          <p:nvPr/>
        </p:nvSpPr>
        <p:spPr bwMode="auto">
          <a:xfrm flipH="1">
            <a:off x="4659313" y="1804988"/>
            <a:ext cx="25844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4" name="Line 23"/>
          <p:cNvSpPr>
            <a:spLocks noChangeShapeType="1"/>
          </p:cNvSpPr>
          <p:nvPr/>
        </p:nvSpPr>
        <p:spPr bwMode="auto">
          <a:xfrm>
            <a:off x="4043363" y="2570163"/>
            <a:ext cx="6159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5" name="Line 24"/>
          <p:cNvSpPr>
            <a:spLocks noChangeShapeType="1"/>
          </p:cNvSpPr>
          <p:nvPr/>
        </p:nvSpPr>
        <p:spPr bwMode="auto">
          <a:xfrm>
            <a:off x="3389313" y="3130550"/>
            <a:ext cx="0" cy="6477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6" name="Line 29"/>
          <p:cNvSpPr>
            <a:spLocks noChangeShapeType="1"/>
          </p:cNvSpPr>
          <p:nvPr/>
        </p:nvSpPr>
        <p:spPr bwMode="auto">
          <a:xfrm>
            <a:off x="3894138" y="3471863"/>
            <a:ext cx="4508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17" name="Line 30"/>
          <p:cNvSpPr>
            <a:spLocks noChangeShapeType="1"/>
          </p:cNvSpPr>
          <p:nvPr/>
        </p:nvSpPr>
        <p:spPr bwMode="auto">
          <a:xfrm flipV="1">
            <a:off x="5697538" y="3532188"/>
            <a:ext cx="2857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1359878" name="Text Box 6"/>
          <p:cNvSpPr txBox="1">
            <a:spLocks noChangeArrowheads="1"/>
          </p:cNvSpPr>
          <p:nvPr/>
        </p:nvSpPr>
        <p:spPr bwMode="auto">
          <a:xfrm>
            <a:off x="8078789" y="2884489"/>
            <a:ext cx="1704975" cy="369887"/>
          </a:xfrm>
          <a:prstGeom prst="rect">
            <a:avLst/>
          </a:prstGeom>
          <a:solidFill>
            <a:schemeClr val="tx1">
              <a:lumMod val="75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solidFill>
                  <a:schemeClr val="bg1"/>
                </a:solidFill>
                <a:latin typeface="Arial Narrow" panose="020B0606020202030204" pitchFamily="34" charset="0"/>
              </a:rPr>
              <a:t>Inhibition de la LH</a:t>
            </a:r>
          </a:p>
        </p:txBody>
      </p:sp>
      <p:sp>
        <p:nvSpPr>
          <p:cNvPr id="33819" name="Line 27"/>
          <p:cNvSpPr>
            <a:spLocks noChangeShapeType="1"/>
          </p:cNvSpPr>
          <p:nvPr/>
        </p:nvSpPr>
        <p:spPr bwMode="auto">
          <a:xfrm>
            <a:off x="8723313" y="1874838"/>
            <a:ext cx="0" cy="10096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20" name="Line 28"/>
          <p:cNvSpPr>
            <a:spLocks noChangeShapeType="1"/>
          </p:cNvSpPr>
          <p:nvPr/>
        </p:nvSpPr>
        <p:spPr bwMode="auto">
          <a:xfrm>
            <a:off x="7421563" y="2540000"/>
            <a:ext cx="647700" cy="5286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21" name="Line 31"/>
          <p:cNvSpPr>
            <a:spLocks noChangeShapeType="1"/>
          </p:cNvSpPr>
          <p:nvPr/>
        </p:nvSpPr>
        <p:spPr bwMode="auto">
          <a:xfrm flipV="1">
            <a:off x="7386639" y="3113089"/>
            <a:ext cx="682625" cy="37623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22" name="Line 32"/>
          <p:cNvSpPr>
            <a:spLocks noChangeShapeType="1"/>
          </p:cNvSpPr>
          <p:nvPr/>
        </p:nvSpPr>
        <p:spPr bwMode="auto">
          <a:xfrm flipH="1">
            <a:off x="8193088" y="3254376"/>
            <a:ext cx="0" cy="690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23" name="Line 33"/>
          <p:cNvSpPr>
            <a:spLocks noChangeShapeType="1"/>
          </p:cNvSpPr>
          <p:nvPr/>
        </p:nvSpPr>
        <p:spPr bwMode="auto">
          <a:xfrm>
            <a:off x="8904288" y="3254376"/>
            <a:ext cx="0" cy="690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24" name="Line 34"/>
          <p:cNvSpPr>
            <a:spLocks noChangeShapeType="1"/>
          </p:cNvSpPr>
          <p:nvPr/>
        </p:nvSpPr>
        <p:spPr bwMode="auto">
          <a:xfrm>
            <a:off x="9653589" y="3254376"/>
            <a:ext cx="3175" cy="690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1359907" name="Text Box 35"/>
          <p:cNvSpPr txBox="1">
            <a:spLocks noChangeArrowheads="1"/>
          </p:cNvSpPr>
          <p:nvPr/>
        </p:nvSpPr>
        <p:spPr bwMode="auto">
          <a:xfrm>
            <a:off x="7713663" y="4960938"/>
            <a:ext cx="1409700" cy="646112"/>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Augmentation </a:t>
            </a:r>
          </a:p>
          <a:p>
            <a:pPr algn="ctr">
              <a:spcBef>
                <a:spcPct val="0"/>
              </a:spcBef>
              <a:buClrTx/>
              <a:buFontTx/>
              <a:buNone/>
            </a:pPr>
            <a:r>
              <a:rPr lang="fr-BE" altLang="fr-FR" sz="1800">
                <a:solidFill>
                  <a:schemeClr val="tx1"/>
                </a:solidFill>
              </a:rPr>
              <a:t>de la PA</a:t>
            </a:r>
          </a:p>
        </p:txBody>
      </p:sp>
      <p:sp>
        <p:nvSpPr>
          <p:cNvPr id="1359908" name="Text Box 36"/>
          <p:cNvSpPr txBox="1">
            <a:spLocks noChangeArrowheads="1"/>
          </p:cNvSpPr>
          <p:nvPr/>
        </p:nvSpPr>
        <p:spPr bwMode="auto">
          <a:xfrm>
            <a:off x="8726488" y="5692776"/>
            <a:ext cx="1409700" cy="646113"/>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r>
              <a:rPr lang="fr-BE" altLang="fr-FR" sz="1800">
                <a:solidFill>
                  <a:schemeClr val="tx1"/>
                </a:solidFill>
              </a:rPr>
              <a:t>Augmentation </a:t>
            </a:r>
          </a:p>
          <a:p>
            <a:pPr algn="ctr">
              <a:spcBef>
                <a:spcPct val="0"/>
              </a:spcBef>
              <a:buClrTx/>
              <a:buFontTx/>
              <a:buNone/>
            </a:pPr>
            <a:r>
              <a:rPr lang="fr-BE" altLang="fr-FR" sz="1800">
                <a:solidFill>
                  <a:schemeClr val="tx1"/>
                </a:solidFill>
              </a:rPr>
              <a:t>de la PR</a:t>
            </a:r>
          </a:p>
        </p:txBody>
      </p:sp>
      <p:sp>
        <p:nvSpPr>
          <p:cNvPr id="33827" name="Line 37"/>
          <p:cNvSpPr>
            <a:spLocks noChangeShapeType="1"/>
          </p:cNvSpPr>
          <p:nvPr/>
        </p:nvSpPr>
        <p:spPr bwMode="auto">
          <a:xfrm>
            <a:off x="7961313" y="4324350"/>
            <a:ext cx="0" cy="6365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28" name="Line 38"/>
          <p:cNvSpPr>
            <a:spLocks noChangeShapeType="1"/>
          </p:cNvSpPr>
          <p:nvPr/>
        </p:nvSpPr>
        <p:spPr bwMode="auto">
          <a:xfrm>
            <a:off x="8789988" y="4324350"/>
            <a:ext cx="0" cy="6365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29" name="Line 39"/>
          <p:cNvSpPr>
            <a:spLocks noChangeShapeType="1"/>
          </p:cNvSpPr>
          <p:nvPr/>
        </p:nvSpPr>
        <p:spPr bwMode="auto">
          <a:xfrm>
            <a:off x="9898063" y="4324350"/>
            <a:ext cx="0" cy="13541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30" name="Line 40"/>
          <p:cNvSpPr>
            <a:spLocks noChangeShapeType="1"/>
          </p:cNvSpPr>
          <p:nvPr/>
        </p:nvSpPr>
        <p:spPr bwMode="auto">
          <a:xfrm flipH="1" flipV="1">
            <a:off x="6262689" y="5835650"/>
            <a:ext cx="2460625" cy="1841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31" name="Line 41"/>
          <p:cNvSpPr>
            <a:spLocks noChangeShapeType="1"/>
          </p:cNvSpPr>
          <p:nvPr/>
        </p:nvSpPr>
        <p:spPr bwMode="auto">
          <a:xfrm flipH="1">
            <a:off x="6262688" y="5284789"/>
            <a:ext cx="1447800" cy="40798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1359915" name="Text Box 43"/>
          <p:cNvSpPr txBox="1">
            <a:spLocks noChangeArrowheads="1"/>
          </p:cNvSpPr>
          <p:nvPr/>
        </p:nvSpPr>
        <p:spPr bwMode="auto">
          <a:xfrm>
            <a:off x="5148263" y="5549900"/>
            <a:ext cx="1111250" cy="369888"/>
          </a:xfrm>
          <a:prstGeom prst="rect">
            <a:avLst/>
          </a:prstGeom>
          <a:solidFill>
            <a:schemeClr val="accent6">
              <a:lumMod val="60000"/>
              <a:lumOff val="40000"/>
            </a:schemeClr>
          </a:solidFill>
          <a:ln w="9525">
            <a:solidFill>
              <a:schemeClr val="tx1"/>
            </a:solidFill>
            <a:miter lim="800000"/>
            <a:headEnd/>
            <a:tailEnd/>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fr-BE" sz="1800" dirty="0">
                <a:latin typeface="Arial Narrow" panose="020B0606020202030204" pitchFamily="34" charset="0"/>
              </a:rPr>
              <a:t>Infécondité</a:t>
            </a:r>
          </a:p>
        </p:txBody>
      </p:sp>
      <p:sp>
        <p:nvSpPr>
          <p:cNvPr id="33833" name="Line 50"/>
          <p:cNvSpPr>
            <a:spLocks noChangeShapeType="1"/>
          </p:cNvSpPr>
          <p:nvPr/>
        </p:nvSpPr>
        <p:spPr bwMode="auto">
          <a:xfrm flipV="1">
            <a:off x="9656763" y="4303714"/>
            <a:ext cx="0" cy="3397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34" name="Line 25"/>
          <p:cNvSpPr>
            <a:spLocks noChangeShapeType="1"/>
          </p:cNvSpPr>
          <p:nvPr/>
        </p:nvSpPr>
        <p:spPr bwMode="auto">
          <a:xfrm>
            <a:off x="3398839" y="4756150"/>
            <a:ext cx="12160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33835" name="Line 51"/>
          <p:cNvSpPr>
            <a:spLocks noChangeShapeType="1"/>
          </p:cNvSpPr>
          <p:nvPr/>
        </p:nvSpPr>
        <p:spPr bwMode="auto">
          <a:xfrm flipV="1">
            <a:off x="3398838" y="4468814"/>
            <a:ext cx="0" cy="2873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cxnSp>
        <p:nvCxnSpPr>
          <p:cNvPr id="33836" name="Connecteur droit 2"/>
          <p:cNvCxnSpPr>
            <a:cxnSpLocks noChangeShapeType="1"/>
          </p:cNvCxnSpPr>
          <p:nvPr/>
        </p:nvCxnSpPr>
        <p:spPr bwMode="auto">
          <a:xfrm>
            <a:off x="3894138" y="3130550"/>
            <a:ext cx="0" cy="33020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3837" name="Connecteur droit 4"/>
          <p:cNvCxnSpPr>
            <a:cxnSpLocks noChangeShapeType="1"/>
          </p:cNvCxnSpPr>
          <p:nvPr/>
        </p:nvCxnSpPr>
        <p:spPr bwMode="auto">
          <a:xfrm>
            <a:off x="9123364" y="4643438"/>
            <a:ext cx="530225"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3838" name="Connecteur droit 6"/>
          <p:cNvCxnSpPr>
            <a:cxnSpLocks noChangeShapeType="1"/>
          </p:cNvCxnSpPr>
          <p:nvPr/>
        </p:nvCxnSpPr>
        <p:spPr bwMode="auto">
          <a:xfrm>
            <a:off x="9123363" y="4324350"/>
            <a:ext cx="0" cy="319088"/>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3839" name="Line 37"/>
          <p:cNvSpPr>
            <a:spLocks noChangeShapeType="1"/>
          </p:cNvSpPr>
          <p:nvPr/>
        </p:nvSpPr>
        <p:spPr bwMode="auto">
          <a:xfrm>
            <a:off x="6681789" y="5170488"/>
            <a:ext cx="10318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cxnSp>
        <p:nvCxnSpPr>
          <p:cNvPr id="33840" name="Connecteur droit 8"/>
          <p:cNvCxnSpPr>
            <a:cxnSpLocks noChangeShapeType="1"/>
            <a:endCxn id="33839" idx="0"/>
          </p:cNvCxnSpPr>
          <p:nvPr/>
        </p:nvCxnSpPr>
        <p:spPr bwMode="auto">
          <a:xfrm>
            <a:off x="6681788" y="4960938"/>
            <a:ext cx="0" cy="20955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 name="ZoneTexte 1"/>
          <p:cNvSpPr txBox="1"/>
          <p:nvPr/>
        </p:nvSpPr>
        <p:spPr>
          <a:xfrm>
            <a:off x="8467046" y="390854"/>
            <a:ext cx="3163045" cy="523220"/>
          </a:xfrm>
          <a:prstGeom prst="rect">
            <a:avLst/>
          </a:prstGeom>
          <a:solidFill>
            <a:schemeClr val="accent6">
              <a:lumMod val="50000"/>
            </a:schemeClr>
          </a:solidFill>
          <a:ln>
            <a:solidFill>
              <a:schemeClr val="tx1"/>
            </a:solidFill>
          </a:ln>
        </p:spPr>
        <p:txBody>
          <a:bodyPr wrap="none">
            <a:spAutoFit/>
          </a:bodyPr>
          <a:lstStyle/>
          <a:p>
            <a:pPr>
              <a:defRPr/>
            </a:pPr>
            <a:r>
              <a:rPr lang="fr-BE" sz="2800" dirty="0">
                <a:solidFill>
                  <a:schemeClr val="bg1"/>
                </a:solidFill>
                <a:latin typeface="Arial Narrow" panose="020B0606020202030204" pitchFamily="34" charset="0"/>
              </a:rPr>
              <a:t>Boiteries et infécondité</a:t>
            </a:r>
          </a:p>
        </p:txBody>
      </p:sp>
    </p:spTree>
    <p:extLst>
      <p:ext uri="{BB962C8B-B14F-4D97-AF65-F5344CB8AC3E}">
        <p14:creationId xmlns:p14="http://schemas.microsoft.com/office/powerpoint/2010/main" val="2978319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598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98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5987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987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5987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5988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5988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988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5988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5988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5987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5988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59886"/>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59885"/>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59883"/>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5990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59908"/>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59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876" grpId="0" animBg="1"/>
      <p:bldP spid="1359877" grpId="0" animBg="1"/>
      <p:bldP spid="1359879" grpId="0" animBg="1"/>
      <p:bldP spid="1359880" grpId="0" animBg="1"/>
      <p:bldP spid="1359881" grpId="0" animBg="1"/>
      <p:bldP spid="1359882" grpId="0" animBg="1"/>
      <p:bldP spid="1359883" grpId="0" animBg="1"/>
      <p:bldP spid="1359884" grpId="0" animBg="1"/>
      <p:bldP spid="1359885" grpId="0" animBg="1"/>
      <p:bldP spid="1359886" grpId="0" animBg="1"/>
      <p:bldP spid="1359887" grpId="0" animBg="1"/>
      <p:bldP spid="1359888" grpId="0" animBg="1"/>
      <p:bldP spid="1359878" grpId="0" animBg="1"/>
      <p:bldP spid="1359907" grpId="0" animBg="1"/>
      <p:bldP spid="1359908" grpId="0" animBg="1"/>
      <p:bldP spid="13599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txBox="1">
            <a:spLocks/>
          </p:cNvSpPr>
          <p:nvPr/>
        </p:nvSpPr>
        <p:spPr bwMode="auto">
          <a:xfrm>
            <a:off x="1105714" y="119395"/>
            <a:ext cx="8667709" cy="623887"/>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dirty="0">
                <a:solidFill>
                  <a:schemeClr val="bg1"/>
                </a:solidFill>
              </a:rPr>
              <a:t>Hypothèses explicatives de l’allongement de la période de reproduction (PR)</a:t>
            </a:r>
          </a:p>
        </p:txBody>
      </p:sp>
      <p:sp>
        <p:nvSpPr>
          <p:cNvPr id="34819"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Non fécondation</a:t>
            </a:r>
            <a:endParaRPr lang="fr-FR" altLang="fr-FR" sz="1600">
              <a:solidFill>
                <a:schemeClr val="bg1"/>
              </a:solidFill>
            </a:endParaRPr>
          </a:p>
        </p:txBody>
      </p:sp>
      <p:sp>
        <p:nvSpPr>
          <p:cNvPr id="34820" name="Titre 1"/>
          <p:cNvSpPr txBox="1">
            <a:spLocks/>
          </p:cNvSpPr>
          <p:nvPr/>
        </p:nvSpPr>
        <p:spPr bwMode="auto">
          <a:xfrm>
            <a:off x="4591049" y="988312"/>
            <a:ext cx="1352551" cy="471487"/>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a:solidFill>
                  <a:schemeClr val="bg1"/>
                </a:solidFill>
              </a:rPr>
              <a:t>Infertilité</a:t>
            </a:r>
          </a:p>
        </p:txBody>
      </p:sp>
      <p:sp>
        <p:nvSpPr>
          <p:cNvPr id="34821" name="Text Box 14"/>
          <p:cNvSpPr txBox="1">
            <a:spLocks noChangeArrowheads="1"/>
          </p:cNvSpPr>
          <p:nvPr/>
        </p:nvSpPr>
        <p:spPr bwMode="auto">
          <a:xfrm>
            <a:off x="1968500" y="1495425"/>
            <a:ext cx="21415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26633" name="Text Box 15"/>
          <p:cNvSpPr txBox="1">
            <a:spLocks noChangeArrowheads="1"/>
          </p:cNvSpPr>
          <p:nvPr/>
        </p:nvSpPr>
        <p:spPr bwMode="auto">
          <a:xfrm>
            <a:off x="1946276" y="4922839"/>
            <a:ext cx="2093913" cy="346075"/>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Exactitude de la détection</a:t>
            </a:r>
            <a:endParaRPr lang="fr-FR" sz="1600">
              <a:latin typeface="Arial Narrow" pitchFamily="34" charset="0"/>
            </a:endParaRPr>
          </a:p>
        </p:txBody>
      </p:sp>
      <p:sp>
        <p:nvSpPr>
          <p:cNvPr id="34823" name="Text Box 16"/>
          <p:cNvSpPr txBox="1">
            <a:spLocks noChangeArrowheads="1"/>
          </p:cNvSpPr>
          <p:nvPr/>
        </p:nvSpPr>
        <p:spPr bwMode="auto">
          <a:xfrm>
            <a:off x="1968501" y="2316164"/>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34824" name="Text Box 21"/>
          <p:cNvSpPr txBox="1">
            <a:spLocks noChangeArrowheads="1"/>
          </p:cNvSpPr>
          <p:nvPr/>
        </p:nvSpPr>
        <p:spPr bwMode="auto">
          <a:xfrm>
            <a:off x="1946276" y="5786439"/>
            <a:ext cx="15970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34825" name="Text Box 22"/>
          <p:cNvSpPr txBox="1">
            <a:spLocks noChangeArrowheads="1"/>
          </p:cNvSpPr>
          <p:nvPr/>
        </p:nvSpPr>
        <p:spPr bwMode="auto">
          <a:xfrm>
            <a:off x="1946275" y="5354639"/>
            <a:ext cx="1225550"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34826" name="Text Box 14"/>
          <p:cNvSpPr txBox="1">
            <a:spLocks noChangeArrowheads="1"/>
          </p:cNvSpPr>
          <p:nvPr/>
        </p:nvSpPr>
        <p:spPr bwMode="auto">
          <a:xfrm>
            <a:off x="1946275" y="4498975"/>
            <a:ext cx="15954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34827" name="Text Box 16"/>
          <p:cNvSpPr txBox="1">
            <a:spLocks noChangeArrowheads="1"/>
          </p:cNvSpPr>
          <p:nvPr/>
        </p:nvSpPr>
        <p:spPr bwMode="auto">
          <a:xfrm>
            <a:off x="1968501" y="2767014"/>
            <a:ext cx="957263"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Mammites</a:t>
            </a:r>
            <a:endParaRPr lang="fr-FR" altLang="fr-FR" sz="1600">
              <a:solidFill>
                <a:schemeClr val="tx1"/>
              </a:solidFill>
            </a:endParaRPr>
          </a:p>
        </p:txBody>
      </p:sp>
      <p:sp>
        <p:nvSpPr>
          <p:cNvPr id="34828" name="Text Box 16"/>
          <p:cNvSpPr txBox="1">
            <a:spLocks noChangeArrowheads="1"/>
          </p:cNvSpPr>
          <p:nvPr/>
        </p:nvSpPr>
        <p:spPr bwMode="auto">
          <a:xfrm>
            <a:off x="1968501" y="1919289"/>
            <a:ext cx="2678113"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34829" name="Text Box 16"/>
          <p:cNvSpPr txBox="1">
            <a:spLocks noChangeArrowheads="1"/>
          </p:cNvSpPr>
          <p:nvPr/>
        </p:nvSpPr>
        <p:spPr bwMode="auto">
          <a:xfrm>
            <a:off x="1946275" y="3192464"/>
            <a:ext cx="1003300"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34830" name="Text Box 21"/>
          <p:cNvSpPr txBox="1">
            <a:spLocks noChangeArrowheads="1"/>
          </p:cNvSpPr>
          <p:nvPr/>
        </p:nvSpPr>
        <p:spPr bwMode="auto">
          <a:xfrm>
            <a:off x="1952626" y="6249989"/>
            <a:ext cx="1946275"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Stress environnemental</a:t>
            </a:r>
            <a:endParaRPr lang="fr-FR" altLang="fr-FR" sz="1600">
              <a:solidFill>
                <a:schemeClr val="tx1"/>
              </a:solidFill>
            </a:endParaRPr>
          </a:p>
        </p:txBody>
      </p:sp>
      <p:sp>
        <p:nvSpPr>
          <p:cNvPr id="34831" name="Text Box 16"/>
          <p:cNvSpPr txBox="1">
            <a:spLocks noChangeArrowheads="1"/>
          </p:cNvSpPr>
          <p:nvPr/>
        </p:nvSpPr>
        <p:spPr bwMode="auto">
          <a:xfrm>
            <a:off x="1946276" y="3622676"/>
            <a:ext cx="1508125"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34833" name="Connecteur droit avec flèche 207"/>
          <p:cNvCxnSpPr>
            <a:cxnSpLocks noChangeShapeType="1"/>
            <a:stCxn id="34820" idx="1"/>
            <a:endCxn id="34819" idx="3"/>
          </p:cNvCxnSpPr>
          <p:nvPr/>
        </p:nvCxnSpPr>
        <p:spPr bwMode="auto">
          <a:xfrm flipH="1" flipV="1">
            <a:off x="3362325" y="1220789"/>
            <a:ext cx="1228724" cy="3267"/>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34"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5"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36"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37"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38"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39"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40"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41"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42"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43"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44"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45"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46" name="Connecteur droit 290"/>
          <p:cNvCxnSpPr>
            <a:cxnSpLocks noChangeShapeType="1"/>
            <a:stCxn id="34819"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2" name="Text Box 16"/>
          <p:cNvSpPr txBox="1">
            <a:spLocks noChangeArrowheads="1"/>
          </p:cNvSpPr>
          <p:nvPr/>
        </p:nvSpPr>
        <p:spPr bwMode="auto">
          <a:xfrm>
            <a:off x="1968501" y="4083050"/>
            <a:ext cx="836613" cy="338138"/>
          </a:xfrm>
          <a:prstGeom prst="rect">
            <a:avLst/>
          </a:prstGeom>
          <a:no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Boiteries</a:t>
            </a:r>
            <a:endParaRPr lang="fr-FR" sz="1600" dirty="0">
              <a:latin typeface="Arial Narrow" pitchFamily="34" charset="0"/>
            </a:endParaRPr>
          </a:p>
        </p:txBody>
      </p:sp>
      <p:cxnSp>
        <p:nvCxnSpPr>
          <p:cNvPr id="34848"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849" name="Line 22"/>
          <p:cNvSpPr>
            <a:spLocks noChangeShapeType="1"/>
          </p:cNvSpPr>
          <p:nvPr/>
        </p:nvSpPr>
        <p:spPr bwMode="auto">
          <a:xfrm>
            <a:off x="3065463"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4850" name="Line 23"/>
          <p:cNvSpPr>
            <a:spLocks noChangeShapeType="1"/>
          </p:cNvSpPr>
          <p:nvPr/>
        </p:nvSpPr>
        <p:spPr bwMode="auto">
          <a:xfrm>
            <a:off x="3773488"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4851" name="Line 25"/>
          <p:cNvSpPr>
            <a:spLocks noChangeShapeType="1"/>
          </p:cNvSpPr>
          <p:nvPr/>
        </p:nvSpPr>
        <p:spPr bwMode="auto">
          <a:xfrm>
            <a:off x="3544888"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4852" name="Line 26"/>
          <p:cNvSpPr>
            <a:spLocks noChangeShapeType="1"/>
          </p:cNvSpPr>
          <p:nvPr/>
        </p:nvSpPr>
        <p:spPr bwMode="auto">
          <a:xfrm>
            <a:off x="3300413"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4853" name="Line 27"/>
          <p:cNvSpPr>
            <a:spLocks noChangeShapeType="1"/>
          </p:cNvSpPr>
          <p:nvPr/>
        </p:nvSpPr>
        <p:spPr bwMode="auto">
          <a:xfrm>
            <a:off x="2838450"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56" name="Rectangle 2"/>
          <p:cNvSpPr txBox="1">
            <a:spLocks noChangeArrowheads="1"/>
          </p:cNvSpPr>
          <p:nvPr/>
        </p:nvSpPr>
        <p:spPr bwMode="auto">
          <a:xfrm>
            <a:off x="5943600" y="3192464"/>
            <a:ext cx="3486150" cy="733425"/>
          </a:xfrm>
          <a:prstGeom prst="rect">
            <a:avLst/>
          </a:prstGeom>
          <a:no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 temps, notation</a:t>
            </a:r>
          </a:p>
          <a:p>
            <a:pPr>
              <a:defRPr/>
            </a:pPr>
            <a:r>
              <a:rPr lang="fr-BE" sz="2000" kern="0" dirty="0">
                <a:solidFill>
                  <a:schemeClr val="tx1"/>
                </a:solidFill>
                <a:latin typeface="Arial Narrow" panose="020B0606020202030204" pitchFamily="34" charset="0"/>
              </a:rPr>
              <a:t>- connaissances des signes </a:t>
            </a:r>
          </a:p>
        </p:txBody>
      </p:sp>
      <p:sp>
        <p:nvSpPr>
          <p:cNvPr id="57" name="Rectangle 2"/>
          <p:cNvSpPr txBox="1">
            <a:spLocks noChangeArrowheads="1"/>
          </p:cNvSpPr>
          <p:nvPr/>
        </p:nvSpPr>
        <p:spPr bwMode="auto">
          <a:xfrm>
            <a:off x="4630738" y="3421063"/>
            <a:ext cx="944562" cy="431800"/>
          </a:xfrm>
          <a:prstGeom prst="rect">
            <a:avLst/>
          </a:prstGeom>
          <a:solidFill>
            <a:srgbClr val="00B0F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Eleveur</a:t>
            </a:r>
            <a:endParaRPr lang="fr-FR" sz="2000" kern="0" dirty="0">
              <a:solidFill>
                <a:schemeClr val="tx1"/>
              </a:solidFill>
              <a:latin typeface="Arial Narrow" panose="020B0606020202030204" pitchFamily="34" charset="0"/>
            </a:endParaRPr>
          </a:p>
        </p:txBody>
      </p:sp>
      <p:sp>
        <p:nvSpPr>
          <p:cNvPr id="58" name="Rectangle 2"/>
          <p:cNvSpPr txBox="1">
            <a:spLocks noChangeArrowheads="1"/>
          </p:cNvSpPr>
          <p:nvPr/>
        </p:nvSpPr>
        <p:spPr bwMode="auto">
          <a:xfrm>
            <a:off x="4630738" y="4217988"/>
            <a:ext cx="944562" cy="431800"/>
          </a:xfrm>
          <a:prstGeom prst="rect">
            <a:avLst/>
          </a:prstGeom>
          <a:solidFill>
            <a:srgbClr val="00B0F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Animal</a:t>
            </a:r>
            <a:endParaRPr lang="fr-FR" sz="2000" kern="0" dirty="0">
              <a:solidFill>
                <a:schemeClr val="tx1"/>
              </a:solidFill>
              <a:latin typeface="Arial Narrow" panose="020B0606020202030204" pitchFamily="34" charset="0"/>
            </a:endParaRPr>
          </a:p>
        </p:txBody>
      </p:sp>
      <p:sp>
        <p:nvSpPr>
          <p:cNvPr id="59" name="Rectangle 2"/>
          <p:cNvSpPr txBox="1">
            <a:spLocks noChangeArrowheads="1"/>
          </p:cNvSpPr>
          <p:nvPr/>
        </p:nvSpPr>
        <p:spPr bwMode="auto">
          <a:xfrm>
            <a:off x="4638675" y="5081589"/>
            <a:ext cx="1601788" cy="433387"/>
          </a:xfrm>
          <a:prstGeom prst="rect">
            <a:avLst/>
          </a:prstGeom>
          <a:solidFill>
            <a:srgbClr val="00B0F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Environnement</a:t>
            </a:r>
            <a:endParaRPr lang="fr-FR" sz="2000" kern="0" dirty="0">
              <a:solidFill>
                <a:schemeClr val="tx1"/>
              </a:solidFill>
              <a:latin typeface="Arial Narrow" panose="020B0606020202030204" pitchFamily="34" charset="0"/>
            </a:endParaRPr>
          </a:p>
        </p:txBody>
      </p:sp>
      <p:sp>
        <p:nvSpPr>
          <p:cNvPr id="60" name="Rectangle 2"/>
          <p:cNvSpPr txBox="1">
            <a:spLocks noChangeArrowheads="1"/>
          </p:cNvSpPr>
          <p:nvPr/>
        </p:nvSpPr>
        <p:spPr bwMode="auto">
          <a:xfrm>
            <a:off x="6311900" y="4071939"/>
            <a:ext cx="3906838" cy="738187"/>
          </a:xfrm>
          <a:prstGeom prst="rect">
            <a:avLst/>
          </a:prstGeom>
          <a:no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 manifestation (VLHP, cata des </a:t>
            </a:r>
            <a:r>
              <a:rPr lang="fr-BE" sz="2000" kern="0" dirty="0" err="1">
                <a:solidFill>
                  <a:schemeClr val="tx1"/>
                </a:solidFill>
                <a:latin typeface="Arial Narrow" panose="020B0606020202030204" pitchFamily="34" charset="0"/>
              </a:rPr>
              <a:t>oestro</a:t>
            </a:r>
            <a:r>
              <a:rPr lang="fr-BE" sz="2000" kern="0" dirty="0">
                <a:solidFill>
                  <a:schemeClr val="tx1"/>
                </a:solidFill>
                <a:latin typeface="Arial Narrow" panose="020B0606020202030204" pitchFamily="34" charset="0"/>
              </a:rPr>
              <a:t>)</a:t>
            </a:r>
          </a:p>
          <a:p>
            <a:pPr>
              <a:defRPr/>
            </a:pPr>
            <a:r>
              <a:rPr lang="fr-BE" sz="2000" kern="0" dirty="0">
                <a:solidFill>
                  <a:schemeClr val="tx1"/>
                </a:solidFill>
                <a:latin typeface="Arial Narrow" panose="020B0606020202030204" pitchFamily="34" charset="0"/>
              </a:rPr>
              <a:t>- boiteries, stade du PP </a:t>
            </a:r>
          </a:p>
        </p:txBody>
      </p:sp>
      <p:sp>
        <p:nvSpPr>
          <p:cNvPr id="61" name="Rectangle 2"/>
          <p:cNvSpPr txBox="1">
            <a:spLocks noChangeArrowheads="1"/>
          </p:cNvSpPr>
          <p:nvPr/>
        </p:nvSpPr>
        <p:spPr bwMode="auto">
          <a:xfrm>
            <a:off x="6831013" y="4978400"/>
            <a:ext cx="1890712" cy="742950"/>
          </a:xfrm>
          <a:prstGeom prst="rect">
            <a:avLst/>
          </a:prstGeom>
          <a:no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 température</a:t>
            </a:r>
          </a:p>
          <a:p>
            <a:pPr>
              <a:defRPr/>
            </a:pPr>
            <a:r>
              <a:rPr lang="fr-BE" sz="2000" kern="0" dirty="0">
                <a:solidFill>
                  <a:schemeClr val="tx1"/>
                </a:solidFill>
                <a:latin typeface="Arial Narrow" panose="020B0606020202030204" pitchFamily="34" charset="0"/>
              </a:rPr>
              <a:t>- sols, stabulation</a:t>
            </a:r>
          </a:p>
        </p:txBody>
      </p:sp>
      <p:cxnSp>
        <p:nvCxnSpPr>
          <p:cNvPr id="34860" name="Connecteur droit avec flèche 68"/>
          <p:cNvCxnSpPr>
            <a:cxnSpLocks noChangeShapeType="1"/>
            <a:stCxn id="59" idx="3"/>
          </p:cNvCxnSpPr>
          <p:nvPr/>
        </p:nvCxnSpPr>
        <p:spPr bwMode="auto">
          <a:xfrm flipV="1">
            <a:off x="6240463" y="5297488"/>
            <a:ext cx="609600" cy="0"/>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5653" name="Connecteur droit 290"/>
          <p:cNvCxnSpPr>
            <a:cxnSpLocks noChangeShapeType="1"/>
          </p:cNvCxnSpPr>
          <p:nvPr/>
        </p:nvCxnSpPr>
        <p:spPr bwMode="auto">
          <a:xfrm flipH="1" flipV="1">
            <a:off x="4060825" y="5110163"/>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54" name="Connecteur droit 272"/>
          <p:cNvCxnSpPr>
            <a:cxnSpLocks noChangeShapeType="1"/>
          </p:cNvCxnSpPr>
          <p:nvPr/>
        </p:nvCxnSpPr>
        <p:spPr bwMode="auto">
          <a:xfrm>
            <a:off x="4310063" y="3622676"/>
            <a:ext cx="0" cy="1731963"/>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55" name="Connecteur droit avec flèche 277"/>
          <p:cNvCxnSpPr>
            <a:cxnSpLocks noChangeShapeType="1"/>
          </p:cNvCxnSpPr>
          <p:nvPr/>
        </p:nvCxnSpPr>
        <p:spPr bwMode="auto">
          <a:xfrm>
            <a:off x="4310064" y="36353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56" name="Connecteur droit avec flèche 277"/>
          <p:cNvCxnSpPr>
            <a:cxnSpLocks noChangeShapeType="1"/>
          </p:cNvCxnSpPr>
          <p:nvPr/>
        </p:nvCxnSpPr>
        <p:spPr bwMode="auto">
          <a:xfrm>
            <a:off x="4310064" y="442118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57" name="Connecteur droit avec flèche 277"/>
          <p:cNvCxnSpPr>
            <a:cxnSpLocks noChangeShapeType="1"/>
          </p:cNvCxnSpPr>
          <p:nvPr/>
        </p:nvCxnSpPr>
        <p:spPr bwMode="auto">
          <a:xfrm>
            <a:off x="4333876" y="53641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58" name="Connecteur droit avec flèche 277"/>
          <p:cNvCxnSpPr>
            <a:cxnSpLocks noChangeShapeType="1"/>
          </p:cNvCxnSpPr>
          <p:nvPr/>
        </p:nvCxnSpPr>
        <p:spPr bwMode="auto">
          <a:xfrm>
            <a:off x="5575300" y="3600450"/>
            <a:ext cx="36830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59" name="Connecteur droit avec flèche 277"/>
          <p:cNvCxnSpPr>
            <a:cxnSpLocks noChangeShapeType="1"/>
          </p:cNvCxnSpPr>
          <p:nvPr/>
        </p:nvCxnSpPr>
        <p:spPr bwMode="auto">
          <a:xfrm flipV="1">
            <a:off x="5575300" y="4433888"/>
            <a:ext cx="73660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660" name="Connecteur droit avec flèche 277"/>
          <p:cNvCxnSpPr>
            <a:cxnSpLocks noChangeShapeType="1"/>
          </p:cNvCxnSpPr>
          <p:nvPr/>
        </p:nvCxnSpPr>
        <p:spPr bwMode="auto">
          <a:xfrm>
            <a:off x="6240463" y="5303838"/>
            <a:ext cx="60960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403262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56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6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6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txBox="1">
            <a:spLocks/>
          </p:cNvSpPr>
          <p:nvPr/>
        </p:nvSpPr>
        <p:spPr bwMode="auto">
          <a:xfrm>
            <a:off x="1711325" y="115889"/>
            <a:ext cx="8406452" cy="623887"/>
          </a:xfrm>
          <a:prstGeom prst="rect">
            <a:avLst/>
          </a:prstGeom>
          <a:solidFill>
            <a:srgbClr val="002060"/>
          </a:solidFill>
          <a:ln w="9525">
            <a:solidFill>
              <a:schemeClr val="bg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t>Hypothèses explicatives de l’allongement de la période de reproduction (PR)</a:t>
            </a:r>
          </a:p>
        </p:txBody>
      </p:sp>
      <p:sp>
        <p:nvSpPr>
          <p:cNvPr id="35845"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Non fécondation</a:t>
            </a:r>
            <a:endParaRPr lang="fr-FR" altLang="fr-FR" sz="1600">
              <a:solidFill>
                <a:schemeClr val="bg1"/>
              </a:solidFill>
            </a:endParaRPr>
          </a:p>
        </p:txBody>
      </p:sp>
      <p:sp>
        <p:nvSpPr>
          <p:cNvPr id="35847" name="Titre 1"/>
          <p:cNvSpPr txBox="1">
            <a:spLocks/>
          </p:cNvSpPr>
          <p:nvPr/>
        </p:nvSpPr>
        <p:spPr bwMode="auto">
          <a:xfrm>
            <a:off x="4591050" y="905607"/>
            <a:ext cx="1541463" cy="613568"/>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3200">
                <a:solidFill>
                  <a:schemeClr val="bg1"/>
                </a:solidFill>
              </a:rPr>
              <a:t>Infertilité</a:t>
            </a:r>
          </a:p>
        </p:txBody>
      </p:sp>
      <p:sp>
        <p:nvSpPr>
          <p:cNvPr id="35848" name="Text Box 14"/>
          <p:cNvSpPr txBox="1">
            <a:spLocks noChangeArrowheads="1"/>
          </p:cNvSpPr>
          <p:nvPr/>
        </p:nvSpPr>
        <p:spPr bwMode="auto">
          <a:xfrm>
            <a:off x="1968500" y="1495425"/>
            <a:ext cx="21415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35849" name="Text Box 15"/>
          <p:cNvSpPr txBox="1">
            <a:spLocks noChangeArrowheads="1"/>
          </p:cNvSpPr>
          <p:nvPr/>
        </p:nvSpPr>
        <p:spPr bwMode="auto">
          <a:xfrm>
            <a:off x="1946276" y="4922839"/>
            <a:ext cx="2093913" cy="3460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Exactitude de la détection</a:t>
            </a:r>
            <a:endParaRPr lang="fr-FR" altLang="fr-FR" sz="1600">
              <a:solidFill>
                <a:schemeClr val="tx1"/>
              </a:solidFill>
            </a:endParaRPr>
          </a:p>
        </p:txBody>
      </p:sp>
      <p:sp>
        <p:nvSpPr>
          <p:cNvPr id="35850" name="Text Box 16"/>
          <p:cNvSpPr txBox="1">
            <a:spLocks noChangeArrowheads="1"/>
          </p:cNvSpPr>
          <p:nvPr/>
        </p:nvSpPr>
        <p:spPr bwMode="auto">
          <a:xfrm>
            <a:off x="1968501" y="2316164"/>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26635" name="Text Box 21"/>
          <p:cNvSpPr txBox="1">
            <a:spLocks noChangeArrowheads="1"/>
          </p:cNvSpPr>
          <p:nvPr/>
        </p:nvSpPr>
        <p:spPr bwMode="auto">
          <a:xfrm>
            <a:off x="1946276" y="5786439"/>
            <a:ext cx="1597025" cy="346075"/>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Gestion du sperme</a:t>
            </a:r>
            <a:endParaRPr lang="fr-FR" sz="1600">
              <a:latin typeface="Arial Narrow" pitchFamily="34" charset="0"/>
            </a:endParaRPr>
          </a:p>
        </p:txBody>
      </p:sp>
      <p:sp>
        <p:nvSpPr>
          <p:cNvPr id="26636" name="Text Box 22"/>
          <p:cNvSpPr txBox="1">
            <a:spLocks noChangeArrowheads="1"/>
          </p:cNvSpPr>
          <p:nvPr/>
        </p:nvSpPr>
        <p:spPr bwMode="auto">
          <a:xfrm>
            <a:off x="1946275" y="5354639"/>
            <a:ext cx="1225550" cy="346075"/>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Qualité de l’IA</a:t>
            </a:r>
            <a:endParaRPr lang="fr-FR" sz="1600">
              <a:latin typeface="Arial Narrow" pitchFamily="34" charset="0"/>
            </a:endParaRPr>
          </a:p>
        </p:txBody>
      </p:sp>
      <p:sp>
        <p:nvSpPr>
          <p:cNvPr id="35853" name="Text Box 14"/>
          <p:cNvSpPr txBox="1">
            <a:spLocks noChangeArrowheads="1"/>
          </p:cNvSpPr>
          <p:nvPr/>
        </p:nvSpPr>
        <p:spPr bwMode="auto">
          <a:xfrm>
            <a:off x="1946275" y="4498975"/>
            <a:ext cx="1595438"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35854" name="Text Box 16"/>
          <p:cNvSpPr txBox="1">
            <a:spLocks noChangeArrowheads="1"/>
          </p:cNvSpPr>
          <p:nvPr/>
        </p:nvSpPr>
        <p:spPr bwMode="auto">
          <a:xfrm>
            <a:off x="1968501" y="2767014"/>
            <a:ext cx="957263"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Mammites</a:t>
            </a:r>
            <a:endParaRPr lang="fr-FR" altLang="fr-FR" sz="1600">
              <a:solidFill>
                <a:schemeClr val="tx1"/>
              </a:solidFill>
            </a:endParaRPr>
          </a:p>
        </p:txBody>
      </p:sp>
      <p:sp>
        <p:nvSpPr>
          <p:cNvPr id="35855" name="Text Box 16"/>
          <p:cNvSpPr txBox="1">
            <a:spLocks noChangeArrowheads="1"/>
          </p:cNvSpPr>
          <p:nvPr/>
        </p:nvSpPr>
        <p:spPr bwMode="auto">
          <a:xfrm>
            <a:off x="1968501" y="1919289"/>
            <a:ext cx="2678113"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35856" name="Text Box 16"/>
          <p:cNvSpPr txBox="1">
            <a:spLocks noChangeArrowheads="1"/>
          </p:cNvSpPr>
          <p:nvPr/>
        </p:nvSpPr>
        <p:spPr bwMode="auto">
          <a:xfrm>
            <a:off x="1946275" y="3192464"/>
            <a:ext cx="1003300"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35857" name="Text Box 21"/>
          <p:cNvSpPr txBox="1">
            <a:spLocks noChangeArrowheads="1"/>
          </p:cNvSpPr>
          <p:nvPr/>
        </p:nvSpPr>
        <p:spPr bwMode="auto">
          <a:xfrm>
            <a:off x="1952626" y="6249989"/>
            <a:ext cx="1946275"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Stress environnemental</a:t>
            </a:r>
            <a:endParaRPr lang="fr-FR" altLang="fr-FR" sz="1600">
              <a:solidFill>
                <a:schemeClr val="tx1"/>
              </a:solidFill>
            </a:endParaRPr>
          </a:p>
        </p:txBody>
      </p:sp>
      <p:sp>
        <p:nvSpPr>
          <p:cNvPr id="35858" name="Text Box 16"/>
          <p:cNvSpPr txBox="1">
            <a:spLocks noChangeArrowheads="1"/>
          </p:cNvSpPr>
          <p:nvPr/>
        </p:nvSpPr>
        <p:spPr bwMode="auto">
          <a:xfrm>
            <a:off x="1946276" y="3622676"/>
            <a:ext cx="1508125"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35859" name="Connecteur droit avec flèche 68"/>
          <p:cNvCxnSpPr>
            <a:cxnSpLocks noChangeShapeType="1"/>
            <a:endCxn id="35847" idx="0"/>
          </p:cNvCxnSpPr>
          <p:nvPr/>
        </p:nvCxnSpPr>
        <p:spPr bwMode="auto">
          <a:xfrm>
            <a:off x="5038725" y="763526"/>
            <a:ext cx="323057" cy="142081"/>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61" name="Connecteur droit avec flèche 207"/>
          <p:cNvCxnSpPr>
            <a:cxnSpLocks noChangeShapeType="1"/>
            <a:stCxn id="35847" idx="1"/>
            <a:endCxn id="35845" idx="3"/>
          </p:cNvCxnSpPr>
          <p:nvPr/>
        </p:nvCxnSpPr>
        <p:spPr bwMode="auto">
          <a:xfrm flipH="1">
            <a:off x="3362325" y="1212391"/>
            <a:ext cx="1228725" cy="839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62" name="Connecteur droit 272"/>
          <p:cNvCxnSpPr>
            <a:cxnSpLocks noChangeShapeType="1"/>
          </p:cNvCxnSpPr>
          <p:nvPr/>
        </p:nvCxnSpPr>
        <p:spPr bwMode="auto">
          <a:xfrm>
            <a:off x="1703388" y="1220788"/>
            <a:ext cx="0" cy="51990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63" name="Connecteur droit avec flèche 274"/>
          <p:cNvCxnSpPr>
            <a:cxnSpLocks noChangeShapeType="1"/>
          </p:cNvCxnSpPr>
          <p:nvPr/>
        </p:nvCxnSpPr>
        <p:spPr bwMode="auto">
          <a:xfrm>
            <a:off x="1711326" y="16637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64" name="Connecteur droit avec flèche 276"/>
          <p:cNvCxnSpPr>
            <a:cxnSpLocks noChangeShapeType="1"/>
          </p:cNvCxnSpPr>
          <p:nvPr/>
        </p:nvCxnSpPr>
        <p:spPr bwMode="auto">
          <a:xfrm>
            <a:off x="1703389" y="25193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65" name="Connecteur droit avec flèche 277"/>
          <p:cNvCxnSpPr>
            <a:cxnSpLocks noChangeShapeType="1"/>
          </p:cNvCxnSpPr>
          <p:nvPr/>
        </p:nvCxnSpPr>
        <p:spPr bwMode="auto">
          <a:xfrm>
            <a:off x="1703389" y="2936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66" name="Connecteur droit avec flèche 278"/>
          <p:cNvCxnSpPr>
            <a:cxnSpLocks noChangeShapeType="1"/>
          </p:cNvCxnSpPr>
          <p:nvPr/>
        </p:nvCxnSpPr>
        <p:spPr bwMode="auto">
          <a:xfrm>
            <a:off x="1703389" y="33607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67" name="Connecteur droit avec flèche 279"/>
          <p:cNvCxnSpPr>
            <a:cxnSpLocks noChangeShapeType="1"/>
          </p:cNvCxnSpPr>
          <p:nvPr/>
        </p:nvCxnSpPr>
        <p:spPr bwMode="auto">
          <a:xfrm>
            <a:off x="1695451" y="37925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68" name="Connecteur droit avec flèche 280"/>
          <p:cNvCxnSpPr>
            <a:cxnSpLocks noChangeShapeType="1"/>
          </p:cNvCxnSpPr>
          <p:nvPr/>
        </p:nvCxnSpPr>
        <p:spPr bwMode="auto">
          <a:xfrm>
            <a:off x="1689101" y="46672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69" name="Connecteur droit avec flèche 281"/>
          <p:cNvCxnSpPr>
            <a:cxnSpLocks noChangeShapeType="1"/>
          </p:cNvCxnSpPr>
          <p:nvPr/>
        </p:nvCxnSpPr>
        <p:spPr bwMode="auto">
          <a:xfrm>
            <a:off x="1709739" y="50958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70" name="Connecteur droit avec flèche 282"/>
          <p:cNvCxnSpPr>
            <a:cxnSpLocks noChangeShapeType="1"/>
          </p:cNvCxnSpPr>
          <p:nvPr/>
        </p:nvCxnSpPr>
        <p:spPr bwMode="auto">
          <a:xfrm>
            <a:off x="1695451" y="55276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71" name="Connecteur droit avec flèche 283"/>
          <p:cNvCxnSpPr>
            <a:cxnSpLocks noChangeShapeType="1"/>
          </p:cNvCxnSpPr>
          <p:nvPr/>
        </p:nvCxnSpPr>
        <p:spPr bwMode="auto">
          <a:xfrm>
            <a:off x="1703389" y="59594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72" name="Connecteur droit avec flèche 284"/>
          <p:cNvCxnSpPr>
            <a:cxnSpLocks noChangeShapeType="1"/>
          </p:cNvCxnSpPr>
          <p:nvPr/>
        </p:nvCxnSpPr>
        <p:spPr bwMode="auto">
          <a:xfrm>
            <a:off x="1695451" y="6419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73" name="Connecteur droit avec flèche 285"/>
          <p:cNvCxnSpPr>
            <a:cxnSpLocks noChangeShapeType="1"/>
          </p:cNvCxnSpPr>
          <p:nvPr/>
        </p:nvCxnSpPr>
        <p:spPr bwMode="auto">
          <a:xfrm>
            <a:off x="1711326" y="2112963"/>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874" name="Connecteur droit 290"/>
          <p:cNvCxnSpPr>
            <a:cxnSpLocks noChangeShapeType="1"/>
            <a:stCxn id="35845"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2" name="Text Box 16"/>
          <p:cNvSpPr txBox="1">
            <a:spLocks noChangeArrowheads="1"/>
          </p:cNvSpPr>
          <p:nvPr/>
        </p:nvSpPr>
        <p:spPr bwMode="auto">
          <a:xfrm>
            <a:off x="1968501" y="4083050"/>
            <a:ext cx="836613" cy="338138"/>
          </a:xfrm>
          <a:prstGeom prst="rect">
            <a:avLst/>
          </a:prstGeom>
          <a:no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Boiteries</a:t>
            </a:r>
            <a:endParaRPr lang="fr-FR" sz="1600" dirty="0">
              <a:latin typeface="Arial Narrow" pitchFamily="34" charset="0"/>
            </a:endParaRPr>
          </a:p>
        </p:txBody>
      </p:sp>
      <p:cxnSp>
        <p:nvCxnSpPr>
          <p:cNvPr id="35878" name="Connecteur droit avec flèche 278"/>
          <p:cNvCxnSpPr>
            <a:cxnSpLocks noChangeShapeType="1"/>
          </p:cNvCxnSpPr>
          <p:nvPr/>
        </p:nvCxnSpPr>
        <p:spPr bwMode="auto">
          <a:xfrm>
            <a:off x="1719263" y="4211638"/>
            <a:ext cx="265112"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879" name="Line 22"/>
          <p:cNvSpPr>
            <a:spLocks noChangeShapeType="1"/>
          </p:cNvSpPr>
          <p:nvPr/>
        </p:nvSpPr>
        <p:spPr bwMode="auto">
          <a:xfrm>
            <a:off x="3065463"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5880" name="Line 23"/>
          <p:cNvSpPr>
            <a:spLocks noChangeShapeType="1"/>
          </p:cNvSpPr>
          <p:nvPr/>
        </p:nvSpPr>
        <p:spPr bwMode="auto">
          <a:xfrm>
            <a:off x="3773488"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5881" name="Line 25"/>
          <p:cNvSpPr>
            <a:spLocks noChangeShapeType="1"/>
          </p:cNvSpPr>
          <p:nvPr/>
        </p:nvSpPr>
        <p:spPr bwMode="auto">
          <a:xfrm>
            <a:off x="3544888"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5882" name="Line 26"/>
          <p:cNvSpPr>
            <a:spLocks noChangeShapeType="1"/>
          </p:cNvSpPr>
          <p:nvPr/>
        </p:nvSpPr>
        <p:spPr bwMode="auto">
          <a:xfrm>
            <a:off x="3300413"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5883" name="Line 27"/>
          <p:cNvSpPr>
            <a:spLocks noChangeShapeType="1"/>
          </p:cNvSpPr>
          <p:nvPr/>
        </p:nvSpPr>
        <p:spPr bwMode="auto">
          <a:xfrm>
            <a:off x="2838450" y="642937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62" name="Rectangle 2"/>
          <p:cNvSpPr txBox="1">
            <a:spLocks noChangeArrowheads="1"/>
          </p:cNvSpPr>
          <p:nvPr/>
        </p:nvSpPr>
        <p:spPr bwMode="auto">
          <a:xfrm>
            <a:off x="4379914" y="3306763"/>
            <a:ext cx="5868987" cy="431800"/>
          </a:xfrm>
          <a:prstGeom prst="rect">
            <a:avLst/>
          </a:prstGeom>
          <a:solidFill>
            <a:schemeClr val="tx2">
              <a:lumMod val="40000"/>
              <a:lumOff val="60000"/>
            </a:schemeClr>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Confirmation de l’état </a:t>
            </a:r>
            <a:r>
              <a:rPr lang="fr-BE" sz="2000" kern="0" dirty="0" err="1">
                <a:solidFill>
                  <a:schemeClr val="tx1"/>
                </a:solidFill>
                <a:latin typeface="Arial Narrow" panose="020B0606020202030204" pitchFamily="34" charset="0"/>
              </a:rPr>
              <a:t>oestral</a:t>
            </a:r>
            <a:r>
              <a:rPr lang="fr-BE" sz="2000" kern="0" dirty="0">
                <a:solidFill>
                  <a:schemeClr val="tx1"/>
                </a:solidFill>
                <a:latin typeface="Arial Narrow" panose="020B0606020202030204" pitchFamily="34" charset="0"/>
              </a:rPr>
              <a:t> : l’insémination est un traitement</a:t>
            </a:r>
            <a:endParaRPr lang="fr-FR" sz="2000" kern="0" dirty="0">
              <a:solidFill>
                <a:schemeClr val="tx1"/>
              </a:solidFill>
              <a:latin typeface="Arial Narrow" panose="020B0606020202030204" pitchFamily="34" charset="0"/>
            </a:endParaRPr>
          </a:p>
        </p:txBody>
      </p:sp>
      <p:sp>
        <p:nvSpPr>
          <p:cNvPr id="63" name="Rectangle 2"/>
          <p:cNvSpPr txBox="1">
            <a:spLocks noChangeArrowheads="1"/>
          </p:cNvSpPr>
          <p:nvPr/>
        </p:nvSpPr>
        <p:spPr bwMode="auto">
          <a:xfrm>
            <a:off x="4365626" y="3871913"/>
            <a:ext cx="2466975" cy="431800"/>
          </a:xfrm>
          <a:prstGeom prst="rect">
            <a:avLst/>
          </a:prstGeom>
          <a:solidFill>
            <a:schemeClr val="tx2">
              <a:lumMod val="40000"/>
              <a:lumOff val="60000"/>
            </a:schemeClr>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Endroit anatomique </a:t>
            </a:r>
            <a:endParaRPr lang="fr-FR" sz="2000" kern="0" dirty="0">
              <a:solidFill>
                <a:schemeClr val="tx1"/>
              </a:solidFill>
              <a:latin typeface="Arial Narrow" panose="020B0606020202030204" pitchFamily="34" charset="0"/>
            </a:endParaRPr>
          </a:p>
        </p:txBody>
      </p:sp>
      <p:sp>
        <p:nvSpPr>
          <p:cNvPr id="64" name="Rectangle 2"/>
          <p:cNvSpPr txBox="1">
            <a:spLocks noChangeArrowheads="1"/>
          </p:cNvSpPr>
          <p:nvPr/>
        </p:nvSpPr>
        <p:spPr bwMode="auto">
          <a:xfrm>
            <a:off x="4379914" y="4459288"/>
            <a:ext cx="1284287" cy="431800"/>
          </a:xfrm>
          <a:prstGeom prst="rect">
            <a:avLst/>
          </a:prstGeom>
          <a:solidFill>
            <a:schemeClr val="tx2">
              <a:lumMod val="40000"/>
              <a:lumOff val="60000"/>
            </a:schemeClr>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Hygiène </a:t>
            </a:r>
            <a:endParaRPr lang="fr-FR" sz="2000" kern="0" dirty="0">
              <a:solidFill>
                <a:schemeClr val="tx1"/>
              </a:solidFill>
              <a:latin typeface="Arial Narrow" panose="020B0606020202030204" pitchFamily="34" charset="0"/>
            </a:endParaRPr>
          </a:p>
        </p:txBody>
      </p:sp>
      <p:sp>
        <p:nvSpPr>
          <p:cNvPr id="65" name="Rectangle 2"/>
          <p:cNvSpPr txBox="1">
            <a:spLocks noChangeArrowheads="1"/>
          </p:cNvSpPr>
          <p:nvPr/>
        </p:nvSpPr>
        <p:spPr bwMode="auto">
          <a:xfrm>
            <a:off x="6276975" y="4471988"/>
            <a:ext cx="1873250"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région vulvaire</a:t>
            </a:r>
            <a:endParaRPr lang="fr-FR" sz="2000" kern="0" dirty="0">
              <a:solidFill>
                <a:schemeClr val="tx1"/>
              </a:solidFill>
              <a:latin typeface="Arial Narrow" panose="020B0606020202030204" pitchFamily="34" charset="0"/>
            </a:endParaRPr>
          </a:p>
        </p:txBody>
      </p:sp>
      <p:sp>
        <p:nvSpPr>
          <p:cNvPr id="66" name="Rectangle 2"/>
          <p:cNvSpPr txBox="1">
            <a:spLocks noChangeArrowheads="1"/>
          </p:cNvSpPr>
          <p:nvPr/>
        </p:nvSpPr>
        <p:spPr bwMode="auto">
          <a:xfrm>
            <a:off x="8547100" y="4459288"/>
            <a:ext cx="1912938"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pistolet : chemise</a:t>
            </a:r>
            <a:endParaRPr lang="fr-FR" sz="2000" kern="0" dirty="0">
              <a:solidFill>
                <a:schemeClr val="tx1"/>
              </a:solidFill>
              <a:latin typeface="Arial Narrow" panose="020B0606020202030204" pitchFamily="34" charset="0"/>
            </a:endParaRPr>
          </a:p>
        </p:txBody>
      </p:sp>
      <p:sp>
        <p:nvSpPr>
          <p:cNvPr id="67" name="Rectangle 2"/>
          <p:cNvSpPr txBox="1">
            <a:spLocks noChangeArrowheads="1"/>
          </p:cNvSpPr>
          <p:nvPr/>
        </p:nvSpPr>
        <p:spPr bwMode="auto">
          <a:xfrm>
            <a:off x="7059614" y="3871913"/>
            <a:ext cx="1628775"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Corps utérin</a:t>
            </a:r>
            <a:endParaRPr lang="fr-FR" sz="2000" kern="0" dirty="0">
              <a:solidFill>
                <a:schemeClr val="tx1"/>
              </a:solidFill>
              <a:latin typeface="Arial Narrow" panose="020B0606020202030204" pitchFamily="34" charset="0"/>
            </a:endParaRPr>
          </a:p>
        </p:txBody>
      </p:sp>
      <p:sp>
        <p:nvSpPr>
          <p:cNvPr id="68" name="Rectangle 2"/>
          <p:cNvSpPr txBox="1">
            <a:spLocks noChangeArrowheads="1"/>
          </p:cNvSpPr>
          <p:nvPr/>
        </p:nvSpPr>
        <p:spPr bwMode="auto">
          <a:xfrm>
            <a:off x="4365626" y="2730500"/>
            <a:ext cx="2847975"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Palpation du follicule</a:t>
            </a:r>
            <a:endParaRPr lang="fr-FR" sz="2000" kern="0" dirty="0">
              <a:solidFill>
                <a:schemeClr val="tx1"/>
              </a:solidFill>
              <a:latin typeface="Arial Narrow" panose="020B0606020202030204" pitchFamily="34" charset="0"/>
            </a:endParaRPr>
          </a:p>
        </p:txBody>
      </p:sp>
      <p:sp>
        <p:nvSpPr>
          <p:cNvPr id="70" name="Rectangle 2"/>
          <p:cNvSpPr txBox="1">
            <a:spLocks noChangeArrowheads="1"/>
          </p:cNvSpPr>
          <p:nvPr/>
        </p:nvSpPr>
        <p:spPr bwMode="auto">
          <a:xfrm>
            <a:off x="7439026" y="2730500"/>
            <a:ext cx="1127125"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Tonicité</a:t>
            </a:r>
            <a:endParaRPr lang="fr-FR" sz="2000" kern="0" dirty="0">
              <a:solidFill>
                <a:schemeClr val="tx1"/>
              </a:solidFill>
              <a:latin typeface="Arial Narrow" panose="020B0606020202030204" pitchFamily="34" charset="0"/>
            </a:endParaRPr>
          </a:p>
        </p:txBody>
      </p:sp>
      <p:sp>
        <p:nvSpPr>
          <p:cNvPr id="71" name="Rectangle 2"/>
          <p:cNvSpPr txBox="1">
            <a:spLocks noChangeArrowheads="1"/>
          </p:cNvSpPr>
          <p:nvPr/>
        </p:nvSpPr>
        <p:spPr bwMode="auto">
          <a:xfrm>
            <a:off x="8677276" y="2730500"/>
            <a:ext cx="1127125"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Mucus</a:t>
            </a:r>
            <a:endParaRPr lang="fr-FR" sz="2000" kern="0" dirty="0">
              <a:solidFill>
                <a:schemeClr val="tx1"/>
              </a:solidFill>
              <a:latin typeface="Arial Narrow" panose="020B0606020202030204" pitchFamily="34" charset="0"/>
            </a:endParaRPr>
          </a:p>
        </p:txBody>
      </p:sp>
      <p:sp>
        <p:nvSpPr>
          <p:cNvPr id="72" name="Rectangle 2"/>
          <p:cNvSpPr txBox="1">
            <a:spLocks noChangeArrowheads="1"/>
          </p:cNvSpPr>
          <p:nvPr/>
        </p:nvSpPr>
        <p:spPr bwMode="auto">
          <a:xfrm>
            <a:off x="6410326" y="2041525"/>
            <a:ext cx="1992313"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Vaginoscopie</a:t>
            </a:r>
            <a:endParaRPr lang="fr-FR" sz="2000" kern="0" dirty="0">
              <a:solidFill>
                <a:schemeClr val="tx1"/>
              </a:solidFill>
              <a:latin typeface="Arial Narrow" panose="020B0606020202030204" pitchFamily="34" charset="0"/>
            </a:endParaRPr>
          </a:p>
        </p:txBody>
      </p:sp>
      <p:sp>
        <p:nvSpPr>
          <p:cNvPr id="73" name="Rectangle 2"/>
          <p:cNvSpPr txBox="1">
            <a:spLocks noChangeArrowheads="1"/>
          </p:cNvSpPr>
          <p:nvPr/>
        </p:nvSpPr>
        <p:spPr bwMode="auto">
          <a:xfrm>
            <a:off x="4384675" y="5195889"/>
            <a:ext cx="3494088" cy="433387"/>
          </a:xfrm>
          <a:prstGeom prst="rect">
            <a:avLst/>
          </a:prstGeom>
          <a:solidFill>
            <a:schemeClr val="tx2">
              <a:lumMod val="40000"/>
              <a:lumOff val="60000"/>
            </a:schemeClr>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Vérifier présence de sperme </a:t>
            </a:r>
            <a:endParaRPr lang="fr-FR" sz="2000" kern="0" dirty="0">
              <a:solidFill>
                <a:schemeClr val="tx1"/>
              </a:solidFill>
              <a:latin typeface="Arial Narrow" panose="020B0606020202030204" pitchFamily="34" charset="0"/>
            </a:endParaRPr>
          </a:p>
        </p:txBody>
      </p:sp>
      <p:sp>
        <p:nvSpPr>
          <p:cNvPr id="74" name="Rectangle 2"/>
          <p:cNvSpPr txBox="1">
            <a:spLocks noChangeArrowheads="1"/>
          </p:cNvSpPr>
          <p:nvPr/>
        </p:nvSpPr>
        <p:spPr bwMode="auto">
          <a:xfrm>
            <a:off x="8494713" y="5187950"/>
            <a:ext cx="1009650"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Goutte</a:t>
            </a:r>
            <a:endParaRPr lang="fr-FR" sz="2000" kern="0" dirty="0">
              <a:solidFill>
                <a:schemeClr val="tx1"/>
              </a:solidFill>
              <a:latin typeface="Arial Narrow" panose="020B0606020202030204" pitchFamily="34" charset="0"/>
            </a:endParaRPr>
          </a:p>
        </p:txBody>
      </p:sp>
      <p:sp>
        <p:nvSpPr>
          <p:cNvPr id="75" name="Rectangle 74"/>
          <p:cNvSpPr>
            <a:spLocks noChangeArrowheads="1"/>
          </p:cNvSpPr>
          <p:nvPr/>
        </p:nvSpPr>
        <p:spPr bwMode="auto">
          <a:xfrm>
            <a:off x="5383213" y="3162300"/>
            <a:ext cx="749300" cy="141288"/>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76" name="Rectangle 75"/>
          <p:cNvSpPr>
            <a:spLocks noChangeArrowheads="1"/>
          </p:cNvSpPr>
          <p:nvPr/>
        </p:nvSpPr>
        <p:spPr bwMode="auto">
          <a:xfrm>
            <a:off x="5668963" y="4602163"/>
            <a:ext cx="608012" cy="144462"/>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77" name="Rectangle 76"/>
          <p:cNvSpPr>
            <a:spLocks noChangeArrowheads="1"/>
          </p:cNvSpPr>
          <p:nvPr/>
        </p:nvSpPr>
        <p:spPr bwMode="auto">
          <a:xfrm>
            <a:off x="6838950" y="4014789"/>
            <a:ext cx="209550" cy="155575"/>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78" name="Rectangle 77"/>
          <p:cNvSpPr>
            <a:spLocks noChangeArrowheads="1"/>
          </p:cNvSpPr>
          <p:nvPr/>
        </p:nvSpPr>
        <p:spPr bwMode="auto">
          <a:xfrm>
            <a:off x="8169275" y="4572001"/>
            <a:ext cx="374650" cy="174625"/>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81" name="Rectangle 80"/>
          <p:cNvSpPr>
            <a:spLocks noChangeArrowheads="1"/>
          </p:cNvSpPr>
          <p:nvPr/>
        </p:nvSpPr>
        <p:spPr bwMode="auto">
          <a:xfrm>
            <a:off x="7894639" y="5324476"/>
            <a:ext cx="579437" cy="144463"/>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82" name="Rectangle 81"/>
          <p:cNvSpPr>
            <a:spLocks noChangeArrowheads="1"/>
          </p:cNvSpPr>
          <p:nvPr/>
        </p:nvSpPr>
        <p:spPr bwMode="auto">
          <a:xfrm>
            <a:off x="7286625" y="2484439"/>
            <a:ext cx="57150" cy="822325"/>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83" name="Rectangle 82"/>
          <p:cNvSpPr>
            <a:spLocks noChangeArrowheads="1"/>
          </p:cNvSpPr>
          <p:nvPr/>
        </p:nvSpPr>
        <p:spPr bwMode="auto">
          <a:xfrm>
            <a:off x="8823325" y="3162300"/>
            <a:ext cx="749300" cy="141288"/>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90" name="Rectangle 89"/>
          <p:cNvSpPr>
            <a:spLocks noChangeArrowheads="1"/>
          </p:cNvSpPr>
          <p:nvPr/>
        </p:nvSpPr>
        <p:spPr bwMode="auto">
          <a:xfrm>
            <a:off x="7488238" y="3162300"/>
            <a:ext cx="749300" cy="141288"/>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91" name="Rectangle 2"/>
          <p:cNvSpPr txBox="1">
            <a:spLocks noChangeArrowheads="1"/>
          </p:cNvSpPr>
          <p:nvPr/>
        </p:nvSpPr>
        <p:spPr bwMode="auto">
          <a:xfrm>
            <a:off x="4365626" y="5741989"/>
            <a:ext cx="2847975" cy="434975"/>
          </a:xfrm>
          <a:prstGeom prst="rect">
            <a:avLst/>
          </a:prstGeom>
          <a:solidFill>
            <a:schemeClr val="tx2">
              <a:lumMod val="40000"/>
              <a:lumOff val="60000"/>
            </a:schemeClr>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Conditions de conservation</a:t>
            </a:r>
            <a:endParaRPr lang="fr-FR" sz="2000" kern="0" dirty="0">
              <a:solidFill>
                <a:schemeClr val="tx1"/>
              </a:solidFill>
              <a:latin typeface="Arial Narrow" panose="020B0606020202030204" pitchFamily="34" charset="0"/>
            </a:endParaRPr>
          </a:p>
        </p:txBody>
      </p:sp>
      <p:sp>
        <p:nvSpPr>
          <p:cNvPr id="93" name="Rectangle 92"/>
          <p:cNvSpPr>
            <a:spLocks noChangeArrowheads="1"/>
          </p:cNvSpPr>
          <p:nvPr/>
        </p:nvSpPr>
        <p:spPr bwMode="auto">
          <a:xfrm>
            <a:off x="7210425" y="5886451"/>
            <a:ext cx="579438" cy="144463"/>
          </a:xfrm>
          <a:prstGeom prst="rect">
            <a:avLst/>
          </a:prstGeom>
          <a:solidFill>
            <a:schemeClr val="bg2">
              <a:lumMod val="25000"/>
            </a:schemeClr>
          </a:solidFill>
          <a:ln w="12700" algn="ctr">
            <a:solidFill>
              <a:schemeClr val="tx1"/>
            </a:solidFill>
            <a:round/>
            <a:headEnd type="none" w="sm" len="sm"/>
            <a:tailEnd type="none" w="sm" len="sm"/>
          </a:ln>
        </p:spPr>
        <p:txBody>
          <a:bodyPr/>
          <a:lstStyle/>
          <a:p>
            <a:pPr>
              <a:defRPr/>
            </a:pPr>
            <a:endParaRPr lang="fr-BE" sz="2000">
              <a:latin typeface="Arial Narrow" panose="020B0606020202030204" pitchFamily="34" charset="0"/>
            </a:endParaRPr>
          </a:p>
        </p:txBody>
      </p:sp>
      <p:sp>
        <p:nvSpPr>
          <p:cNvPr id="94" name="Rectangle 2"/>
          <p:cNvSpPr txBox="1">
            <a:spLocks noChangeArrowheads="1"/>
          </p:cNvSpPr>
          <p:nvPr/>
        </p:nvSpPr>
        <p:spPr bwMode="auto">
          <a:xfrm>
            <a:off x="7789863" y="5772150"/>
            <a:ext cx="1008062" cy="431800"/>
          </a:xfrm>
          <a:prstGeom prst="rect">
            <a:avLst/>
          </a:prstGeom>
          <a:solidFill>
            <a:srgbClr val="00B050"/>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000" kern="0" dirty="0">
                <a:solidFill>
                  <a:schemeClr val="tx1"/>
                </a:solidFill>
                <a:latin typeface="Arial Narrow" panose="020B0606020202030204" pitchFamily="34" charset="0"/>
              </a:rPr>
              <a:t>N liquide</a:t>
            </a:r>
            <a:endParaRPr lang="fr-FR" sz="2000" kern="0" dirty="0">
              <a:solidFill>
                <a:schemeClr val="tx1"/>
              </a:solidFill>
              <a:latin typeface="Arial Narrow" panose="020B0606020202030204" pitchFamily="34" charset="0"/>
            </a:endParaRPr>
          </a:p>
        </p:txBody>
      </p:sp>
      <p:cxnSp>
        <p:nvCxnSpPr>
          <p:cNvPr id="69" name="Connecteur droit 272"/>
          <p:cNvCxnSpPr>
            <a:cxnSpLocks noChangeShapeType="1"/>
          </p:cNvCxnSpPr>
          <p:nvPr/>
        </p:nvCxnSpPr>
        <p:spPr bwMode="auto">
          <a:xfrm>
            <a:off x="4110038" y="3619501"/>
            <a:ext cx="0" cy="1908175"/>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 name="Connecteur droit 272"/>
          <p:cNvCxnSpPr>
            <a:cxnSpLocks noChangeShapeType="1"/>
          </p:cNvCxnSpPr>
          <p:nvPr/>
        </p:nvCxnSpPr>
        <p:spPr bwMode="auto">
          <a:xfrm flipH="1">
            <a:off x="3176588" y="5538788"/>
            <a:ext cx="933450"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80" name="Connecteur droit avec flèche 277"/>
          <p:cNvCxnSpPr>
            <a:cxnSpLocks noChangeShapeType="1"/>
          </p:cNvCxnSpPr>
          <p:nvPr/>
        </p:nvCxnSpPr>
        <p:spPr bwMode="auto">
          <a:xfrm>
            <a:off x="4127501" y="36195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5" name="Connecteur droit avec flèche 277"/>
          <p:cNvCxnSpPr>
            <a:cxnSpLocks noChangeShapeType="1"/>
          </p:cNvCxnSpPr>
          <p:nvPr/>
        </p:nvCxnSpPr>
        <p:spPr bwMode="auto">
          <a:xfrm>
            <a:off x="4127501" y="59880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6" name="Connecteur droit avec flèche 277"/>
          <p:cNvCxnSpPr>
            <a:cxnSpLocks noChangeShapeType="1"/>
          </p:cNvCxnSpPr>
          <p:nvPr/>
        </p:nvCxnSpPr>
        <p:spPr bwMode="auto">
          <a:xfrm>
            <a:off x="4127501" y="409257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7" name="Connecteur droit avec flèche 277"/>
          <p:cNvCxnSpPr>
            <a:cxnSpLocks noChangeShapeType="1"/>
          </p:cNvCxnSpPr>
          <p:nvPr/>
        </p:nvCxnSpPr>
        <p:spPr bwMode="auto">
          <a:xfrm>
            <a:off x="4127501" y="474662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8" name="Connecteur droit avec flèche 277"/>
          <p:cNvCxnSpPr>
            <a:cxnSpLocks noChangeShapeType="1"/>
            <a:endCxn id="73" idx="1"/>
          </p:cNvCxnSpPr>
          <p:nvPr/>
        </p:nvCxnSpPr>
        <p:spPr bwMode="auto">
          <a:xfrm flipV="1">
            <a:off x="4122739" y="5413376"/>
            <a:ext cx="261937" cy="56197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9" name="Connecteur droit 272"/>
          <p:cNvCxnSpPr>
            <a:cxnSpLocks noChangeShapeType="1"/>
          </p:cNvCxnSpPr>
          <p:nvPr/>
        </p:nvCxnSpPr>
        <p:spPr bwMode="auto">
          <a:xfrm flipH="1">
            <a:off x="3541714" y="5988050"/>
            <a:ext cx="568325"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3865976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6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1"/>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nimBg="1"/>
      <p:bldP spid="62" grpId="0" animBg="1"/>
      <p:bldP spid="63" grpId="0" animBg="1"/>
      <p:bldP spid="64" grpId="0" animBg="1"/>
      <p:bldP spid="65" grpId="0" animBg="1"/>
      <p:bldP spid="66" grpId="0" animBg="1"/>
      <p:bldP spid="67" grpId="0" animBg="1"/>
      <p:bldP spid="68" grpId="0" animBg="1"/>
      <p:bldP spid="70" grpId="0" animBg="1"/>
      <p:bldP spid="71" grpId="0" animBg="1"/>
      <p:bldP spid="72" grpId="0" animBg="1"/>
      <p:bldP spid="73" grpId="0" animBg="1"/>
      <p:bldP spid="74" grpId="0" animBg="1"/>
      <p:bldP spid="75" grpId="0" animBg="1"/>
      <p:bldP spid="76" grpId="0" animBg="1"/>
      <p:bldP spid="77" grpId="0" animBg="1"/>
      <p:bldP spid="78" grpId="0" animBg="1"/>
      <p:bldP spid="81" grpId="0" animBg="1"/>
      <p:bldP spid="82" grpId="0" animBg="1"/>
      <p:bldP spid="83" grpId="0" animBg="1"/>
      <p:bldP spid="90" grpId="0" animBg="1"/>
      <p:bldP spid="91" grpId="0" animBg="1"/>
      <p:bldP spid="93" grpId="0" animBg="1"/>
      <p:bldP spid="9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txBox="1">
            <a:spLocks/>
          </p:cNvSpPr>
          <p:nvPr/>
        </p:nvSpPr>
        <p:spPr bwMode="auto">
          <a:xfrm>
            <a:off x="1711325" y="260351"/>
            <a:ext cx="8129588" cy="479425"/>
          </a:xfrm>
          <a:prstGeom prst="rect">
            <a:avLst/>
          </a:prstGeom>
          <a:solidFill>
            <a:srgbClr val="002060"/>
          </a:solidFill>
          <a:ln w="9525">
            <a:solidFill>
              <a:schemeClr val="bg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t>Hypothèses explicatives de l’allongement de la période de reproduction (PR)</a:t>
            </a:r>
          </a:p>
        </p:txBody>
      </p:sp>
      <p:sp>
        <p:nvSpPr>
          <p:cNvPr id="36867"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Non fécondation</a:t>
            </a:r>
            <a:endParaRPr lang="fr-FR" altLang="fr-FR" sz="1600">
              <a:solidFill>
                <a:schemeClr val="bg1"/>
              </a:solidFill>
            </a:endParaRPr>
          </a:p>
        </p:txBody>
      </p:sp>
      <p:sp>
        <p:nvSpPr>
          <p:cNvPr id="36868" name="Titre 1"/>
          <p:cNvSpPr txBox="1">
            <a:spLocks/>
          </p:cNvSpPr>
          <p:nvPr/>
        </p:nvSpPr>
        <p:spPr bwMode="auto">
          <a:xfrm>
            <a:off x="4591049" y="964562"/>
            <a:ext cx="1976005" cy="507979"/>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dirty="0">
                <a:solidFill>
                  <a:schemeClr val="tx1"/>
                </a:solidFill>
              </a:rPr>
              <a:t>Infertilité</a:t>
            </a:r>
          </a:p>
        </p:txBody>
      </p:sp>
      <p:sp>
        <p:nvSpPr>
          <p:cNvPr id="36869" name="Text Box 14"/>
          <p:cNvSpPr txBox="1">
            <a:spLocks noChangeArrowheads="1"/>
          </p:cNvSpPr>
          <p:nvPr/>
        </p:nvSpPr>
        <p:spPr bwMode="auto">
          <a:xfrm>
            <a:off x="1960564" y="1630364"/>
            <a:ext cx="2141537"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36870" name="Text Box 15"/>
          <p:cNvSpPr txBox="1">
            <a:spLocks noChangeArrowheads="1"/>
          </p:cNvSpPr>
          <p:nvPr/>
        </p:nvSpPr>
        <p:spPr bwMode="auto">
          <a:xfrm>
            <a:off x="1954213" y="4700589"/>
            <a:ext cx="2093912" cy="3460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Exactitude de la détection</a:t>
            </a:r>
            <a:endParaRPr lang="fr-FR" altLang="fr-FR" sz="1600">
              <a:solidFill>
                <a:schemeClr val="tx1"/>
              </a:solidFill>
            </a:endParaRPr>
          </a:p>
        </p:txBody>
      </p:sp>
      <p:sp>
        <p:nvSpPr>
          <p:cNvPr id="36871" name="Text Box 16"/>
          <p:cNvSpPr txBox="1">
            <a:spLocks noChangeArrowheads="1"/>
          </p:cNvSpPr>
          <p:nvPr/>
        </p:nvSpPr>
        <p:spPr bwMode="auto">
          <a:xfrm>
            <a:off x="1960564" y="2451101"/>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36872" name="Text Box 21"/>
          <p:cNvSpPr txBox="1">
            <a:spLocks noChangeArrowheads="1"/>
          </p:cNvSpPr>
          <p:nvPr/>
        </p:nvSpPr>
        <p:spPr bwMode="auto">
          <a:xfrm>
            <a:off x="1954214" y="5564189"/>
            <a:ext cx="1597025" cy="3460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36873" name="Text Box 22"/>
          <p:cNvSpPr txBox="1">
            <a:spLocks noChangeArrowheads="1"/>
          </p:cNvSpPr>
          <p:nvPr/>
        </p:nvSpPr>
        <p:spPr bwMode="auto">
          <a:xfrm>
            <a:off x="1954213" y="5132389"/>
            <a:ext cx="1225550" cy="3460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36874" name="Text Box 14"/>
          <p:cNvSpPr txBox="1">
            <a:spLocks noChangeArrowheads="1"/>
          </p:cNvSpPr>
          <p:nvPr/>
        </p:nvSpPr>
        <p:spPr bwMode="auto">
          <a:xfrm>
            <a:off x="1954214" y="4276725"/>
            <a:ext cx="1595437" cy="33813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36875" name="Text Box 16"/>
          <p:cNvSpPr txBox="1">
            <a:spLocks noChangeArrowheads="1"/>
          </p:cNvSpPr>
          <p:nvPr/>
        </p:nvSpPr>
        <p:spPr bwMode="auto">
          <a:xfrm>
            <a:off x="1960563" y="2901951"/>
            <a:ext cx="957262"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Mammites</a:t>
            </a:r>
            <a:endParaRPr lang="fr-FR" altLang="fr-FR" sz="1600">
              <a:solidFill>
                <a:schemeClr val="tx1"/>
              </a:solidFill>
            </a:endParaRPr>
          </a:p>
        </p:txBody>
      </p:sp>
      <p:sp>
        <p:nvSpPr>
          <p:cNvPr id="36876" name="Text Box 16"/>
          <p:cNvSpPr txBox="1">
            <a:spLocks noChangeArrowheads="1"/>
          </p:cNvSpPr>
          <p:nvPr/>
        </p:nvSpPr>
        <p:spPr bwMode="auto">
          <a:xfrm>
            <a:off x="1938338" y="2054225"/>
            <a:ext cx="2781300" cy="338138"/>
          </a:xfrm>
          <a:prstGeom prst="rect">
            <a:avLst/>
          </a:prstGeom>
          <a:solidFill>
            <a:srgbClr val="FFFFFF"/>
          </a:solidFill>
          <a:ln w="9525" algn="ctr">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36877" name="Text Box 16"/>
          <p:cNvSpPr txBox="1">
            <a:spLocks noChangeArrowheads="1"/>
          </p:cNvSpPr>
          <p:nvPr/>
        </p:nvSpPr>
        <p:spPr bwMode="auto">
          <a:xfrm>
            <a:off x="1938338" y="3327400"/>
            <a:ext cx="1003300"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19470" name="Text Box 21"/>
          <p:cNvSpPr txBox="1">
            <a:spLocks noChangeArrowheads="1"/>
          </p:cNvSpPr>
          <p:nvPr/>
        </p:nvSpPr>
        <p:spPr bwMode="auto">
          <a:xfrm>
            <a:off x="1960564" y="6027739"/>
            <a:ext cx="1946275" cy="338137"/>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Stress environnemental</a:t>
            </a:r>
            <a:endParaRPr lang="fr-FR" sz="1600">
              <a:latin typeface="Arial Narrow" pitchFamily="34" charset="0"/>
            </a:endParaRPr>
          </a:p>
        </p:txBody>
      </p:sp>
      <p:sp>
        <p:nvSpPr>
          <p:cNvPr id="36879" name="Text Box 16"/>
          <p:cNvSpPr txBox="1">
            <a:spLocks noChangeArrowheads="1"/>
          </p:cNvSpPr>
          <p:nvPr/>
        </p:nvSpPr>
        <p:spPr bwMode="auto">
          <a:xfrm>
            <a:off x="1938339" y="3794126"/>
            <a:ext cx="1508125" cy="3397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36881" name="Connecteur droit avec flèche 207"/>
          <p:cNvCxnSpPr>
            <a:cxnSpLocks noChangeShapeType="1"/>
            <a:stCxn id="36868" idx="1"/>
            <a:endCxn id="36867" idx="3"/>
          </p:cNvCxnSpPr>
          <p:nvPr/>
        </p:nvCxnSpPr>
        <p:spPr bwMode="auto">
          <a:xfrm flipH="1">
            <a:off x="3362325" y="1218552"/>
            <a:ext cx="1228724" cy="2237"/>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2" name="Connecteur droit 272"/>
          <p:cNvCxnSpPr>
            <a:cxnSpLocks noChangeShapeType="1"/>
          </p:cNvCxnSpPr>
          <p:nvPr/>
        </p:nvCxnSpPr>
        <p:spPr bwMode="auto">
          <a:xfrm>
            <a:off x="1703388" y="1220788"/>
            <a:ext cx="0" cy="497681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6883" name="Connecteur droit avec flèche 274"/>
          <p:cNvCxnSpPr>
            <a:cxnSpLocks noChangeShapeType="1"/>
          </p:cNvCxnSpPr>
          <p:nvPr/>
        </p:nvCxnSpPr>
        <p:spPr bwMode="auto">
          <a:xfrm>
            <a:off x="1703389" y="1720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4" name="Connecteur droit avec flèche 276"/>
          <p:cNvCxnSpPr>
            <a:cxnSpLocks noChangeShapeType="1"/>
          </p:cNvCxnSpPr>
          <p:nvPr/>
        </p:nvCxnSpPr>
        <p:spPr bwMode="auto">
          <a:xfrm>
            <a:off x="1711326" y="26241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5" name="Connecteur droit avec flèche 277"/>
          <p:cNvCxnSpPr>
            <a:cxnSpLocks noChangeShapeType="1"/>
          </p:cNvCxnSpPr>
          <p:nvPr/>
        </p:nvCxnSpPr>
        <p:spPr bwMode="auto">
          <a:xfrm>
            <a:off x="1703389" y="30734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6" name="Connecteur droit avec flèche 278"/>
          <p:cNvCxnSpPr>
            <a:cxnSpLocks noChangeShapeType="1"/>
          </p:cNvCxnSpPr>
          <p:nvPr/>
        </p:nvCxnSpPr>
        <p:spPr bwMode="auto">
          <a:xfrm>
            <a:off x="1711326" y="34925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7" name="Connecteur droit avec flèche 279"/>
          <p:cNvCxnSpPr>
            <a:cxnSpLocks noChangeShapeType="1"/>
          </p:cNvCxnSpPr>
          <p:nvPr/>
        </p:nvCxnSpPr>
        <p:spPr bwMode="auto">
          <a:xfrm>
            <a:off x="1727201" y="39703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8" name="Connecteur droit avec flèche 280"/>
          <p:cNvCxnSpPr>
            <a:cxnSpLocks noChangeShapeType="1"/>
          </p:cNvCxnSpPr>
          <p:nvPr/>
        </p:nvCxnSpPr>
        <p:spPr bwMode="auto">
          <a:xfrm>
            <a:off x="1711326" y="44450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9" name="Connecteur droit avec flèche 281"/>
          <p:cNvCxnSpPr>
            <a:cxnSpLocks noChangeShapeType="1"/>
          </p:cNvCxnSpPr>
          <p:nvPr/>
        </p:nvCxnSpPr>
        <p:spPr bwMode="auto">
          <a:xfrm>
            <a:off x="1727201" y="487362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90" name="Connecteur droit avec flèche 282"/>
          <p:cNvCxnSpPr>
            <a:cxnSpLocks noChangeShapeType="1"/>
          </p:cNvCxnSpPr>
          <p:nvPr/>
        </p:nvCxnSpPr>
        <p:spPr bwMode="auto">
          <a:xfrm>
            <a:off x="1711326" y="531018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91" name="Connecteur droit avec flèche 283"/>
          <p:cNvCxnSpPr>
            <a:cxnSpLocks noChangeShapeType="1"/>
          </p:cNvCxnSpPr>
          <p:nvPr/>
        </p:nvCxnSpPr>
        <p:spPr bwMode="auto">
          <a:xfrm>
            <a:off x="1727201" y="573722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92" name="Connecteur droit avec flèche 284"/>
          <p:cNvCxnSpPr>
            <a:cxnSpLocks noChangeShapeType="1"/>
          </p:cNvCxnSpPr>
          <p:nvPr/>
        </p:nvCxnSpPr>
        <p:spPr bwMode="auto">
          <a:xfrm>
            <a:off x="1703389" y="61976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93" name="Connecteur droit avec flèche 285"/>
          <p:cNvCxnSpPr>
            <a:cxnSpLocks noChangeShapeType="1"/>
          </p:cNvCxnSpPr>
          <p:nvPr/>
        </p:nvCxnSpPr>
        <p:spPr bwMode="auto">
          <a:xfrm>
            <a:off x="1711326" y="221932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94" name="Connecteur droit 290"/>
          <p:cNvCxnSpPr>
            <a:cxnSpLocks noChangeShapeType="1"/>
            <a:stCxn id="36867"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43" name="Group 180"/>
          <p:cNvGraphicFramePr>
            <a:graphicFrameLocks/>
          </p:cNvGraphicFramePr>
          <p:nvPr>
            <p:extLst>
              <p:ext uri="{D42A27DB-BD31-4B8C-83A1-F6EECF244321}">
                <p14:modId xmlns:p14="http://schemas.microsoft.com/office/powerpoint/2010/main" val="2558944776"/>
              </p:ext>
            </p:extLst>
          </p:nvPr>
        </p:nvGraphicFramePr>
        <p:xfrm>
          <a:off x="5038726" y="3459164"/>
          <a:ext cx="5256213" cy="3051178"/>
        </p:xfrm>
        <a:graphic>
          <a:graphicData uri="http://schemas.openxmlformats.org/drawingml/2006/table">
            <a:tbl>
              <a:tblPr/>
              <a:tblGrid>
                <a:gridCol w="2232304"/>
                <a:gridCol w="1367959"/>
                <a:gridCol w="1655950"/>
              </a:tblGrid>
              <a:tr h="47763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cs typeface="Times New Roman" pitchFamily="18" charset="0"/>
                        </a:rPr>
                        <a:t> </a:t>
                      </a:r>
                      <a:endParaRPr kumimoji="0" lang="en-US" sz="2000" b="0" i="0" u="none" strike="noStrike" cap="none" normalizeH="0" baseline="0" dirty="0" smtClean="0">
                        <a:ln>
                          <a:noFill/>
                        </a:ln>
                        <a:solidFill>
                          <a:schemeClr val="tx1"/>
                        </a:solidFill>
                        <a:effectLst/>
                        <a:latin typeface="Arial Narrow" pitchFamily="34" charset="0"/>
                      </a:endParaRP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Times New Roman" pitchFamily="18" charset="0"/>
                          <a:cs typeface="Arial" charset="0"/>
                        </a:rPr>
                        <a:t>Nature du </a:t>
                      </a:r>
                      <a:r>
                        <a:rPr kumimoji="0" lang="en-US" sz="1800" b="0" i="0" u="none" strike="noStrike" cap="none" normalizeH="0" baseline="0" dirty="0" err="1" smtClean="0">
                          <a:ln>
                            <a:noFill/>
                          </a:ln>
                          <a:solidFill>
                            <a:schemeClr val="tx1"/>
                          </a:solidFill>
                          <a:effectLst/>
                          <a:latin typeface="Arial Narrow" pitchFamily="34" charset="0"/>
                          <a:ea typeface="Times New Roman" pitchFamily="18" charset="0"/>
                          <a:cs typeface="Arial" charset="0"/>
                        </a:rPr>
                        <a:t>statut</a:t>
                      </a:r>
                      <a:r>
                        <a:rPr kumimoji="0" lang="en-US" sz="1800" b="0" i="0" u="none" strike="noStrike" cap="none" normalizeH="0" baseline="0" dirty="0" smtClean="0">
                          <a:ln>
                            <a:noFill/>
                          </a:ln>
                          <a:solidFill>
                            <a:schemeClr val="tx1"/>
                          </a:solidFill>
                          <a:effectLst/>
                          <a:latin typeface="Arial Narrow" pitchFamily="34" charset="0"/>
                          <a:ea typeface="Times New Roman" pitchFamily="18" charset="0"/>
                          <a:cs typeface="Arial" charset="0"/>
                        </a:rPr>
                        <a:t> social</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endParaRPr lang="fr-BE"/>
                    </a:p>
                  </a:txBody>
                  <a:tcPr/>
                </a:tc>
              </a:tr>
              <a:tr h="441134">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cs typeface="Times New Roman" pitchFamily="18" charset="0"/>
                        </a:rPr>
                        <a:t> </a:t>
                      </a:r>
                      <a:r>
                        <a:rPr kumimoji="0" lang="en-US" sz="1800" b="0" i="0" u="none" strike="noStrike" cap="none" normalizeH="0" baseline="0" dirty="0" err="1" smtClean="0">
                          <a:ln>
                            <a:noFill/>
                          </a:ln>
                          <a:solidFill>
                            <a:schemeClr val="tx1"/>
                          </a:solidFill>
                          <a:effectLst/>
                          <a:latin typeface="Arial Narrow" pitchFamily="34" charset="0"/>
                          <a:cs typeface="Times New Roman" pitchFamily="18" charset="0"/>
                        </a:rPr>
                        <a:t>Paramètres</a:t>
                      </a:r>
                      <a:endParaRPr kumimoji="0" lang="en-US" sz="1800" b="0" i="0" u="none" strike="noStrike" cap="none" normalizeH="0" baseline="0" dirty="0" smtClean="0">
                        <a:ln>
                          <a:noFill/>
                        </a:ln>
                        <a:solidFill>
                          <a:schemeClr val="tx1"/>
                        </a:solidFill>
                        <a:effectLst/>
                        <a:latin typeface="Arial Narrow" pitchFamily="34" charset="0"/>
                      </a:endParaRP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Times New Roman" pitchFamily="18" charset="0"/>
                          <a:cs typeface="Arial" charset="0"/>
                        </a:rPr>
                        <a:t>Augmentation</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Times New Roman" pitchFamily="18" charset="0"/>
                          <a:cs typeface="Arial" charset="0"/>
                        </a:rPr>
                        <a:t>Diminution</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441134">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1"/>
                          </a:solidFill>
                          <a:effectLst/>
                          <a:latin typeface="Arial Narrow" pitchFamily="34" charset="0"/>
                          <a:ea typeface="Times New Roman" pitchFamily="18" charset="0"/>
                          <a:cs typeface="Arial" charset="0"/>
                        </a:rPr>
                        <a:t>VIF</a:t>
                      </a:r>
                      <a:r>
                        <a:rPr kumimoji="0" lang="en-US" sz="1800" b="0" i="0" u="none" strike="noStrike" cap="none" normalizeH="0" baseline="0" dirty="0" smtClean="0">
                          <a:ln>
                            <a:noFill/>
                          </a:ln>
                          <a:solidFill>
                            <a:schemeClr val="bg1"/>
                          </a:solidFill>
                          <a:effectLst/>
                          <a:latin typeface="Arial Narrow" pitchFamily="34" charset="0"/>
                          <a:ea typeface="Times New Roman" pitchFamily="18" charset="0"/>
                          <a:cs typeface="Arial" charset="0"/>
                        </a:rPr>
                        <a:t> (</a:t>
                      </a:r>
                      <a:r>
                        <a:rPr kumimoji="0" lang="en-US" sz="1800" b="0" i="0" u="none" strike="noStrike" cap="none" normalizeH="0" baseline="0" dirty="0" err="1" smtClean="0">
                          <a:ln>
                            <a:noFill/>
                          </a:ln>
                          <a:solidFill>
                            <a:schemeClr val="bg1"/>
                          </a:solidFill>
                          <a:effectLst/>
                          <a:latin typeface="Arial Narrow" pitchFamily="34" charset="0"/>
                          <a:ea typeface="Times New Roman" pitchFamily="18" charset="0"/>
                          <a:cs typeface="Arial" charset="0"/>
                        </a:rPr>
                        <a:t>jours</a:t>
                      </a:r>
                      <a:r>
                        <a:rPr kumimoji="0" lang="en-US" sz="1800" b="0" i="0" u="none" strike="noStrike" cap="none" normalizeH="0" baseline="0" dirty="0" smtClean="0">
                          <a:ln>
                            <a:noFill/>
                          </a:ln>
                          <a:solidFill>
                            <a:schemeClr val="bg1"/>
                          </a:solidFill>
                          <a:effectLst/>
                          <a:latin typeface="Arial Narrow" pitchFamily="34" charset="0"/>
                          <a:ea typeface="Times New Roman" pitchFamily="18" charset="0"/>
                          <a:cs typeface="Arial" charset="0"/>
                        </a:rPr>
                        <a:t>)</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97</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Narrow" pitchFamily="34" charset="0"/>
                          <a:ea typeface="Times New Roman" pitchFamily="18" charset="0"/>
                          <a:cs typeface="Arial" charset="0"/>
                        </a:rPr>
                        <a:t>143</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r>
              <a:tr h="441134">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IF</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1.6</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Narrow" pitchFamily="34" charset="0"/>
                          <a:ea typeface="Times New Roman" pitchFamily="18" charset="0"/>
                          <a:cs typeface="Arial" charset="0"/>
                        </a:rPr>
                        <a:t>2.2</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r>
              <a:tr h="441134">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Kgs de lait / jour</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+0.58</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Narrow" pitchFamily="34" charset="0"/>
                          <a:ea typeface="Times New Roman" pitchFamily="18" charset="0"/>
                          <a:cs typeface="Arial" charset="0"/>
                        </a:rPr>
                        <a:t>-1.03</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r>
              <a:tr h="36787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Taux cellulaire (‘000/ml)</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-18</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Narrow" pitchFamily="34" charset="0"/>
                          <a:ea typeface="Times New Roman" pitchFamily="18" charset="0"/>
                          <a:cs typeface="Arial" charset="0"/>
                        </a:rPr>
                        <a:t>+371</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r>
              <a:tr h="441134">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Narrow" pitchFamily="34" charset="0"/>
                          <a:ea typeface="Times New Roman" pitchFamily="18" charset="0"/>
                          <a:cs typeface="Arial" charset="0"/>
                        </a:rPr>
                        <a:t>Score de boiterie</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Narrow" pitchFamily="34" charset="0"/>
                          <a:ea typeface="Times New Roman" pitchFamily="18" charset="0"/>
                          <a:cs typeface="Arial" charset="0"/>
                        </a:rPr>
                        <a:t>0.21</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Narrow" pitchFamily="34" charset="0"/>
                          <a:ea typeface="Times New Roman" pitchFamily="18" charset="0"/>
                          <a:cs typeface="Arial" charset="0"/>
                        </a:rPr>
                        <a:t>+0.54</a:t>
                      </a:r>
                    </a:p>
                  </a:txBody>
                  <a:tcPr marL="107985" marR="89987" marT="46779" marB="467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r>
            </a:tbl>
          </a:graphicData>
        </a:graphic>
      </p:graphicFrame>
      <p:sp>
        <p:nvSpPr>
          <p:cNvPr id="27714" name="Rectangle 2"/>
          <p:cNvSpPr>
            <a:spLocks noChangeArrowheads="1"/>
          </p:cNvSpPr>
          <p:nvPr/>
        </p:nvSpPr>
        <p:spPr bwMode="auto">
          <a:xfrm>
            <a:off x="4875213" y="2381250"/>
            <a:ext cx="5689600" cy="831850"/>
          </a:xfrm>
          <a:prstGeom prst="rect">
            <a:avLst/>
          </a:prstGeom>
          <a:solidFill>
            <a:srgbClr val="FFFFCC"/>
          </a:solidFill>
          <a:ln w="9525">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en-GB" altLang="fr-FR" sz="1600">
                <a:solidFill>
                  <a:schemeClr val="tx1"/>
                </a:solidFill>
              </a:rPr>
              <a:t>Observation de 3 troupeaux laitiers à un mois d’intervalle</a:t>
            </a:r>
            <a:r>
              <a:rPr lang="fr-BE" altLang="fr-FR" sz="1600">
                <a:solidFill>
                  <a:schemeClr val="tx1"/>
                </a:solidFill>
              </a:rPr>
              <a:t> </a:t>
            </a:r>
            <a:br>
              <a:rPr lang="fr-BE" altLang="fr-FR" sz="1600">
                <a:solidFill>
                  <a:schemeClr val="tx1"/>
                </a:solidFill>
              </a:rPr>
            </a:br>
            <a:r>
              <a:rPr lang="fr-BE" altLang="fr-FR" sz="1600">
                <a:solidFill>
                  <a:schemeClr val="tx1"/>
                </a:solidFill>
              </a:rPr>
              <a:t>(</a:t>
            </a:r>
            <a:r>
              <a:rPr lang="en-GB" altLang="fr-FR" sz="1600">
                <a:solidFill>
                  <a:schemeClr val="tx1"/>
                </a:solidFill>
              </a:rPr>
              <a:t>Dobson H, Smith RF.  What is stress, and how does it affect reproduction.</a:t>
            </a:r>
            <a:br>
              <a:rPr lang="en-GB" altLang="fr-FR" sz="1600">
                <a:solidFill>
                  <a:schemeClr val="tx1"/>
                </a:solidFill>
              </a:rPr>
            </a:br>
            <a:r>
              <a:rPr lang="en-GB" altLang="fr-FR" sz="1600">
                <a:solidFill>
                  <a:schemeClr val="tx1"/>
                </a:solidFill>
              </a:rPr>
              <a:t>Anim Reprod Sci. 2000;60-61:743-752)</a:t>
            </a:r>
            <a:endParaRPr lang="fr-BE" altLang="fr-FR" sz="1600">
              <a:solidFill>
                <a:schemeClr val="tx1"/>
              </a:solidFill>
            </a:endParaRPr>
          </a:p>
        </p:txBody>
      </p:sp>
      <p:sp>
        <p:nvSpPr>
          <p:cNvPr id="36931" name="Text Box 16"/>
          <p:cNvSpPr txBox="1">
            <a:spLocks noChangeArrowheads="1"/>
          </p:cNvSpPr>
          <p:nvPr/>
        </p:nvSpPr>
        <p:spPr bwMode="auto">
          <a:xfrm>
            <a:off x="3287713" y="2627314"/>
            <a:ext cx="836612"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Boiteries</a:t>
            </a:r>
            <a:endParaRPr lang="fr-FR" altLang="fr-FR" sz="1600">
              <a:solidFill>
                <a:schemeClr val="tx1"/>
              </a:solidFill>
            </a:endParaRPr>
          </a:p>
        </p:txBody>
      </p:sp>
      <p:cxnSp>
        <p:nvCxnSpPr>
          <p:cNvPr id="36932" name="Connecteur droit avec flèche 278"/>
          <p:cNvCxnSpPr>
            <a:cxnSpLocks noChangeShapeType="1"/>
          </p:cNvCxnSpPr>
          <p:nvPr/>
        </p:nvCxnSpPr>
        <p:spPr bwMode="auto">
          <a:xfrm>
            <a:off x="1703389" y="2852738"/>
            <a:ext cx="158432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429494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txBox="1">
            <a:spLocks/>
          </p:cNvSpPr>
          <p:nvPr/>
        </p:nvSpPr>
        <p:spPr bwMode="auto">
          <a:xfrm>
            <a:off x="1711325" y="260351"/>
            <a:ext cx="8129588" cy="479425"/>
          </a:xfrm>
          <a:prstGeom prst="rect">
            <a:avLst/>
          </a:prstGeom>
          <a:solidFill>
            <a:srgbClr val="002060"/>
          </a:solidFill>
          <a:ln w="9525">
            <a:solidFill>
              <a:schemeClr val="bg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a:t>Hypothèses explicatives de l’allongement de la période de reproduction (PR)</a:t>
            </a:r>
          </a:p>
        </p:txBody>
      </p:sp>
      <p:sp>
        <p:nvSpPr>
          <p:cNvPr id="37891"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Non fécondation</a:t>
            </a:r>
            <a:endParaRPr lang="fr-FR" altLang="fr-FR" sz="1600">
              <a:solidFill>
                <a:schemeClr val="bg1"/>
              </a:solidFill>
            </a:endParaRPr>
          </a:p>
        </p:txBody>
      </p:sp>
      <p:sp>
        <p:nvSpPr>
          <p:cNvPr id="37892" name="Titre 1"/>
          <p:cNvSpPr txBox="1">
            <a:spLocks/>
          </p:cNvSpPr>
          <p:nvPr/>
        </p:nvSpPr>
        <p:spPr bwMode="auto">
          <a:xfrm>
            <a:off x="4591049" y="881857"/>
            <a:ext cx="1382239" cy="534193"/>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800">
                <a:solidFill>
                  <a:schemeClr val="tx1"/>
                </a:solidFill>
              </a:rPr>
              <a:t>Infertilité</a:t>
            </a:r>
          </a:p>
        </p:txBody>
      </p:sp>
      <p:sp>
        <p:nvSpPr>
          <p:cNvPr id="37893" name="Text Box 14"/>
          <p:cNvSpPr txBox="1">
            <a:spLocks noChangeArrowheads="1"/>
          </p:cNvSpPr>
          <p:nvPr/>
        </p:nvSpPr>
        <p:spPr bwMode="auto">
          <a:xfrm>
            <a:off x="1960564" y="1630364"/>
            <a:ext cx="2141537" cy="338137"/>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Endométrites subcliniques</a:t>
            </a:r>
            <a:endParaRPr lang="fr-FR" altLang="fr-FR" sz="1600">
              <a:solidFill>
                <a:schemeClr val="tx1"/>
              </a:solidFill>
            </a:endParaRPr>
          </a:p>
        </p:txBody>
      </p:sp>
      <p:sp>
        <p:nvSpPr>
          <p:cNvPr id="37894" name="Text Box 15"/>
          <p:cNvSpPr txBox="1">
            <a:spLocks noChangeArrowheads="1"/>
          </p:cNvSpPr>
          <p:nvPr/>
        </p:nvSpPr>
        <p:spPr bwMode="auto">
          <a:xfrm>
            <a:off x="1954213" y="4700589"/>
            <a:ext cx="2093912" cy="3460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Exactitude de la détection</a:t>
            </a:r>
            <a:endParaRPr lang="fr-FR" altLang="fr-FR" sz="1600">
              <a:solidFill>
                <a:schemeClr val="tx1"/>
              </a:solidFill>
            </a:endParaRPr>
          </a:p>
        </p:txBody>
      </p:sp>
      <p:sp>
        <p:nvSpPr>
          <p:cNvPr id="37895" name="Text Box 16"/>
          <p:cNvSpPr txBox="1">
            <a:spLocks noChangeArrowheads="1"/>
          </p:cNvSpPr>
          <p:nvPr/>
        </p:nvSpPr>
        <p:spPr bwMode="auto">
          <a:xfrm>
            <a:off x="1960564" y="2451101"/>
            <a:ext cx="695325" cy="34607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Kystes</a:t>
            </a:r>
            <a:endParaRPr lang="fr-FR" altLang="fr-FR" sz="1600">
              <a:solidFill>
                <a:schemeClr val="tx1"/>
              </a:solidFill>
            </a:endParaRPr>
          </a:p>
        </p:txBody>
      </p:sp>
      <p:sp>
        <p:nvSpPr>
          <p:cNvPr id="37896" name="Text Box 21"/>
          <p:cNvSpPr txBox="1">
            <a:spLocks noChangeArrowheads="1"/>
          </p:cNvSpPr>
          <p:nvPr/>
        </p:nvSpPr>
        <p:spPr bwMode="auto">
          <a:xfrm>
            <a:off x="1954214" y="5564189"/>
            <a:ext cx="1597025" cy="3460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Gestion du sperme</a:t>
            </a:r>
            <a:endParaRPr lang="fr-FR" altLang="fr-FR" sz="1600">
              <a:solidFill>
                <a:schemeClr val="tx1"/>
              </a:solidFill>
            </a:endParaRPr>
          </a:p>
        </p:txBody>
      </p:sp>
      <p:sp>
        <p:nvSpPr>
          <p:cNvPr id="37897" name="Text Box 22"/>
          <p:cNvSpPr txBox="1">
            <a:spLocks noChangeArrowheads="1"/>
          </p:cNvSpPr>
          <p:nvPr/>
        </p:nvSpPr>
        <p:spPr bwMode="auto">
          <a:xfrm>
            <a:off x="1954213" y="5132389"/>
            <a:ext cx="1225550" cy="3460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Qualité de l’IA</a:t>
            </a:r>
            <a:endParaRPr lang="fr-FR" altLang="fr-FR" sz="1600">
              <a:solidFill>
                <a:schemeClr val="tx1"/>
              </a:solidFill>
            </a:endParaRPr>
          </a:p>
        </p:txBody>
      </p:sp>
      <p:sp>
        <p:nvSpPr>
          <p:cNvPr id="37898" name="Text Box 14"/>
          <p:cNvSpPr txBox="1">
            <a:spLocks noChangeArrowheads="1"/>
          </p:cNvSpPr>
          <p:nvPr/>
        </p:nvSpPr>
        <p:spPr bwMode="auto">
          <a:xfrm>
            <a:off x="1954214" y="4276725"/>
            <a:ext cx="1595437" cy="33813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Politique 1</a:t>
            </a:r>
            <a:r>
              <a:rPr lang="fr-BE" altLang="fr-FR" sz="1600" baseline="30000">
                <a:solidFill>
                  <a:schemeClr val="tx1"/>
                </a:solidFill>
              </a:rPr>
              <a:t>ère</a:t>
            </a:r>
            <a:r>
              <a:rPr lang="fr-BE" altLang="fr-FR" sz="1600">
                <a:solidFill>
                  <a:schemeClr val="tx1"/>
                </a:solidFill>
              </a:rPr>
              <a:t> IA PP</a:t>
            </a:r>
            <a:endParaRPr lang="fr-FR" altLang="fr-FR" sz="1600">
              <a:solidFill>
                <a:schemeClr val="tx1"/>
              </a:solidFill>
            </a:endParaRPr>
          </a:p>
        </p:txBody>
      </p:sp>
      <p:sp>
        <p:nvSpPr>
          <p:cNvPr id="37899" name="Text Box 16"/>
          <p:cNvSpPr txBox="1">
            <a:spLocks noChangeArrowheads="1"/>
          </p:cNvSpPr>
          <p:nvPr/>
        </p:nvSpPr>
        <p:spPr bwMode="auto">
          <a:xfrm>
            <a:off x="1960563" y="2901951"/>
            <a:ext cx="957262" cy="339725"/>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Mammites</a:t>
            </a:r>
            <a:endParaRPr lang="fr-FR" altLang="fr-FR" sz="1600">
              <a:solidFill>
                <a:schemeClr val="tx1"/>
              </a:solidFill>
            </a:endParaRPr>
          </a:p>
        </p:txBody>
      </p:sp>
      <p:sp>
        <p:nvSpPr>
          <p:cNvPr id="37900" name="Text Box 16"/>
          <p:cNvSpPr txBox="1">
            <a:spLocks noChangeArrowheads="1"/>
          </p:cNvSpPr>
          <p:nvPr/>
        </p:nvSpPr>
        <p:spPr bwMode="auto">
          <a:xfrm>
            <a:off x="1938338" y="2054225"/>
            <a:ext cx="2781300" cy="338138"/>
          </a:xfrm>
          <a:prstGeom prst="rect">
            <a:avLst/>
          </a:prstGeom>
          <a:solidFill>
            <a:srgbClr val="FFFFFF"/>
          </a:solidFill>
          <a:ln w="9525" algn="ctr">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Qualité du recrutement folliculaire</a:t>
            </a:r>
            <a:endParaRPr lang="fr-FR" altLang="fr-FR" sz="1600">
              <a:solidFill>
                <a:schemeClr val="tx1"/>
              </a:solidFill>
            </a:endParaRPr>
          </a:p>
        </p:txBody>
      </p:sp>
      <p:sp>
        <p:nvSpPr>
          <p:cNvPr id="37901" name="Text Box 16"/>
          <p:cNvSpPr txBox="1">
            <a:spLocks noChangeArrowheads="1"/>
          </p:cNvSpPr>
          <p:nvPr/>
        </p:nvSpPr>
        <p:spPr bwMode="auto">
          <a:xfrm>
            <a:off x="1938338" y="3327400"/>
            <a:ext cx="1003300" cy="338138"/>
          </a:xfrm>
          <a:prstGeom prst="rect">
            <a:avLst/>
          </a:prstGeom>
          <a:solidFill>
            <a:srgbClr val="FFFFFF"/>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Salpingites</a:t>
            </a:r>
            <a:endParaRPr lang="fr-FR" altLang="fr-FR" sz="1600">
              <a:solidFill>
                <a:schemeClr val="tx1"/>
              </a:solidFill>
            </a:endParaRPr>
          </a:p>
        </p:txBody>
      </p:sp>
      <p:sp>
        <p:nvSpPr>
          <p:cNvPr id="19470" name="Text Box 21"/>
          <p:cNvSpPr txBox="1">
            <a:spLocks noChangeArrowheads="1"/>
          </p:cNvSpPr>
          <p:nvPr/>
        </p:nvSpPr>
        <p:spPr bwMode="auto">
          <a:xfrm>
            <a:off x="1960564" y="6027739"/>
            <a:ext cx="1946275" cy="338137"/>
          </a:xfrm>
          <a:prstGeom prst="rect">
            <a:avLst/>
          </a:prstGeom>
          <a:solidFill>
            <a:schemeClr val="accent6">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a:latin typeface="Arial Narrow" pitchFamily="34" charset="0"/>
              </a:rPr>
              <a:t>Stress environnemental</a:t>
            </a:r>
            <a:endParaRPr lang="fr-FR" sz="1600">
              <a:latin typeface="Arial Narrow" pitchFamily="34" charset="0"/>
            </a:endParaRPr>
          </a:p>
        </p:txBody>
      </p:sp>
      <p:sp>
        <p:nvSpPr>
          <p:cNvPr id="37903" name="Text Box 16"/>
          <p:cNvSpPr txBox="1">
            <a:spLocks noChangeArrowheads="1"/>
          </p:cNvSpPr>
          <p:nvPr/>
        </p:nvSpPr>
        <p:spPr bwMode="auto">
          <a:xfrm>
            <a:off x="1938339" y="3794126"/>
            <a:ext cx="1508125" cy="3397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Uro/pneumovagin</a:t>
            </a:r>
            <a:endParaRPr lang="fr-FR" altLang="fr-FR" sz="1600">
              <a:solidFill>
                <a:schemeClr val="tx1"/>
              </a:solidFill>
            </a:endParaRPr>
          </a:p>
        </p:txBody>
      </p:sp>
      <p:cxnSp>
        <p:nvCxnSpPr>
          <p:cNvPr id="37904" name="Connecteur droit avec flèche 68"/>
          <p:cNvCxnSpPr>
            <a:cxnSpLocks noChangeShapeType="1"/>
            <a:endCxn id="37892" idx="0"/>
          </p:cNvCxnSpPr>
          <p:nvPr/>
        </p:nvCxnSpPr>
        <p:spPr bwMode="auto">
          <a:xfrm>
            <a:off x="5038725" y="739776"/>
            <a:ext cx="243444" cy="142081"/>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7905" name="Connecteur droit avec flèche 207"/>
          <p:cNvCxnSpPr>
            <a:cxnSpLocks noChangeShapeType="1"/>
            <a:stCxn id="37892" idx="1"/>
            <a:endCxn id="37891" idx="3"/>
          </p:cNvCxnSpPr>
          <p:nvPr/>
        </p:nvCxnSpPr>
        <p:spPr bwMode="auto">
          <a:xfrm flipH="1">
            <a:off x="3362325" y="1148954"/>
            <a:ext cx="1228724" cy="7183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06" name="Connecteur droit 272"/>
          <p:cNvCxnSpPr>
            <a:cxnSpLocks noChangeShapeType="1"/>
          </p:cNvCxnSpPr>
          <p:nvPr/>
        </p:nvCxnSpPr>
        <p:spPr bwMode="auto">
          <a:xfrm>
            <a:off x="1703388" y="1220788"/>
            <a:ext cx="0" cy="497681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7907" name="Connecteur droit avec flèche 274"/>
          <p:cNvCxnSpPr>
            <a:cxnSpLocks noChangeShapeType="1"/>
          </p:cNvCxnSpPr>
          <p:nvPr/>
        </p:nvCxnSpPr>
        <p:spPr bwMode="auto">
          <a:xfrm>
            <a:off x="1703389" y="172085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08" name="Connecteur droit avec flèche 276"/>
          <p:cNvCxnSpPr>
            <a:cxnSpLocks noChangeShapeType="1"/>
          </p:cNvCxnSpPr>
          <p:nvPr/>
        </p:nvCxnSpPr>
        <p:spPr bwMode="auto">
          <a:xfrm>
            <a:off x="1711326" y="26241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09" name="Connecteur droit avec flèche 277"/>
          <p:cNvCxnSpPr>
            <a:cxnSpLocks noChangeShapeType="1"/>
          </p:cNvCxnSpPr>
          <p:nvPr/>
        </p:nvCxnSpPr>
        <p:spPr bwMode="auto">
          <a:xfrm>
            <a:off x="1703389" y="30734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0" name="Connecteur droit avec flèche 278"/>
          <p:cNvCxnSpPr>
            <a:cxnSpLocks noChangeShapeType="1"/>
          </p:cNvCxnSpPr>
          <p:nvPr/>
        </p:nvCxnSpPr>
        <p:spPr bwMode="auto">
          <a:xfrm>
            <a:off x="1711326" y="34925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1" name="Connecteur droit avec flèche 279"/>
          <p:cNvCxnSpPr>
            <a:cxnSpLocks noChangeShapeType="1"/>
          </p:cNvCxnSpPr>
          <p:nvPr/>
        </p:nvCxnSpPr>
        <p:spPr bwMode="auto">
          <a:xfrm>
            <a:off x="1727201" y="397033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2" name="Connecteur droit avec flèche 280"/>
          <p:cNvCxnSpPr>
            <a:cxnSpLocks noChangeShapeType="1"/>
          </p:cNvCxnSpPr>
          <p:nvPr/>
        </p:nvCxnSpPr>
        <p:spPr bwMode="auto">
          <a:xfrm>
            <a:off x="1711326" y="44450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3" name="Connecteur droit avec flèche 281"/>
          <p:cNvCxnSpPr>
            <a:cxnSpLocks noChangeShapeType="1"/>
          </p:cNvCxnSpPr>
          <p:nvPr/>
        </p:nvCxnSpPr>
        <p:spPr bwMode="auto">
          <a:xfrm>
            <a:off x="1727201" y="487362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4" name="Connecteur droit avec flèche 282"/>
          <p:cNvCxnSpPr>
            <a:cxnSpLocks noChangeShapeType="1"/>
          </p:cNvCxnSpPr>
          <p:nvPr/>
        </p:nvCxnSpPr>
        <p:spPr bwMode="auto">
          <a:xfrm>
            <a:off x="1711326" y="5310188"/>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5" name="Connecteur droit avec flèche 283"/>
          <p:cNvCxnSpPr>
            <a:cxnSpLocks noChangeShapeType="1"/>
          </p:cNvCxnSpPr>
          <p:nvPr/>
        </p:nvCxnSpPr>
        <p:spPr bwMode="auto">
          <a:xfrm>
            <a:off x="1727201" y="573722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6" name="Connecteur droit avec flèche 284"/>
          <p:cNvCxnSpPr>
            <a:cxnSpLocks noChangeShapeType="1"/>
          </p:cNvCxnSpPr>
          <p:nvPr/>
        </p:nvCxnSpPr>
        <p:spPr bwMode="auto">
          <a:xfrm>
            <a:off x="1703389" y="6197600"/>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7" name="Connecteur droit avec flèche 285"/>
          <p:cNvCxnSpPr>
            <a:cxnSpLocks noChangeShapeType="1"/>
          </p:cNvCxnSpPr>
          <p:nvPr/>
        </p:nvCxnSpPr>
        <p:spPr bwMode="auto">
          <a:xfrm>
            <a:off x="1711326" y="2219325"/>
            <a:ext cx="2571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8" name="Connecteur droit 290"/>
          <p:cNvCxnSpPr>
            <a:cxnSpLocks noChangeShapeType="1"/>
            <a:stCxn id="37891" idx="1"/>
          </p:cNvCxnSpPr>
          <p:nvPr/>
        </p:nvCxnSpPr>
        <p:spPr bwMode="auto">
          <a:xfrm flipH="1" flipV="1">
            <a:off x="1711325" y="1220788"/>
            <a:ext cx="249238"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37921" name="Objet 1"/>
          <p:cNvGraphicFramePr>
            <a:graphicFrameLocks noChangeAspect="1"/>
          </p:cNvGraphicFramePr>
          <p:nvPr>
            <p:extLst>
              <p:ext uri="{D42A27DB-BD31-4B8C-83A1-F6EECF244321}">
                <p14:modId xmlns:p14="http://schemas.microsoft.com/office/powerpoint/2010/main" val="2840870293"/>
              </p:ext>
            </p:extLst>
          </p:nvPr>
        </p:nvGraphicFramePr>
        <p:xfrm>
          <a:off x="4497388" y="3743325"/>
          <a:ext cx="6049962" cy="3028950"/>
        </p:xfrm>
        <a:graphic>
          <a:graphicData uri="http://schemas.openxmlformats.org/presentationml/2006/ole">
            <mc:AlternateContent xmlns:mc="http://schemas.openxmlformats.org/markup-compatibility/2006">
              <mc:Choice xmlns:v="urn:schemas-microsoft-com:vml" Requires="v">
                <p:oleObj spid="_x0000_s3119" r:id="rId5" imgW="6047756" imgH="3029975" progId="Excel.Chart.8">
                  <p:embed/>
                </p:oleObj>
              </mc:Choice>
              <mc:Fallback>
                <p:oleObj r:id="rId5" imgW="6047756" imgH="3029975"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388" y="3743325"/>
                        <a:ext cx="604996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22" name="Rectangle 4"/>
          <p:cNvSpPr>
            <a:spLocks noChangeArrowheads="1"/>
          </p:cNvSpPr>
          <p:nvPr/>
        </p:nvSpPr>
        <p:spPr bwMode="auto">
          <a:xfrm>
            <a:off x="5062538" y="2716214"/>
            <a:ext cx="5084762" cy="954087"/>
          </a:xfrm>
          <a:prstGeom prst="rect">
            <a:avLst/>
          </a:prstGeom>
          <a:solidFill>
            <a:srgbClr val="FFFFCC"/>
          </a:solidFill>
          <a:ln w="9525">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1400">
                <a:solidFill>
                  <a:schemeClr val="tx1"/>
                </a:solidFill>
              </a:rPr>
              <a:t>Impact du THI sur le taux de non retour à 45 jours : 150.200 inséminations réalisées sur 110.860 vaches laitières dans 550 troupeaux de Géorgie, Tennessee et Floride (USA)</a:t>
            </a:r>
            <a:br>
              <a:rPr lang="fr-BE" altLang="fr-FR" sz="1400">
                <a:solidFill>
                  <a:schemeClr val="tx1"/>
                </a:solidFill>
              </a:rPr>
            </a:br>
            <a:r>
              <a:rPr lang="fr-BE" altLang="fr-FR" sz="1400">
                <a:solidFill>
                  <a:schemeClr val="tx1"/>
                </a:solidFill>
              </a:rPr>
              <a:t>(</a:t>
            </a:r>
            <a:r>
              <a:rPr lang="en-GB" altLang="fr-FR" sz="1400">
                <a:solidFill>
                  <a:schemeClr val="tx1"/>
                </a:solidFill>
              </a:rPr>
              <a:t>Ravagnolo O, Misztal I. J Dairy Sci. 2002,85,3101-3106)</a:t>
            </a:r>
            <a:endParaRPr lang="fr-BE" altLang="fr-FR" sz="1400">
              <a:solidFill>
                <a:schemeClr val="tx1"/>
              </a:solidFill>
            </a:endParaRPr>
          </a:p>
        </p:txBody>
      </p:sp>
      <p:sp>
        <p:nvSpPr>
          <p:cNvPr id="6" name="Rectangle 5"/>
          <p:cNvSpPr/>
          <p:nvPr/>
        </p:nvSpPr>
        <p:spPr>
          <a:xfrm>
            <a:off x="5319713" y="1470025"/>
            <a:ext cx="4572000" cy="1168400"/>
          </a:xfrm>
          <a:prstGeom prst="rect">
            <a:avLst/>
          </a:prstGeom>
          <a:solidFill>
            <a:schemeClr val="accent3">
              <a:lumMod val="60000"/>
              <a:lumOff val="40000"/>
            </a:schemeClr>
          </a:solidFill>
          <a:ln>
            <a:solidFill>
              <a:schemeClr val="tx1"/>
            </a:solidFill>
          </a:ln>
        </p:spPr>
        <p:txBody>
          <a:bodyPr>
            <a:spAutoFit/>
          </a:bodyPr>
          <a:lstStyle/>
          <a:p>
            <a:pPr>
              <a:defRPr/>
            </a:pPr>
            <a:r>
              <a:rPr lang="fr-BE" sz="1400" dirty="0">
                <a:latin typeface="Arial Narrow" pitchFamily="34" charset="0"/>
              </a:rPr>
              <a:t>Le THI ou </a:t>
            </a:r>
            <a:r>
              <a:rPr lang="fr-BE" sz="1400" dirty="0" err="1">
                <a:latin typeface="Arial Narrow" pitchFamily="34" charset="0"/>
              </a:rPr>
              <a:t>Temperature</a:t>
            </a:r>
            <a:r>
              <a:rPr lang="fr-BE" sz="1400" dirty="0">
                <a:latin typeface="Arial Narrow" pitchFamily="34" charset="0"/>
              </a:rPr>
              <a:t> </a:t>
            </a:r>
            <a:r>
              <a:rPr lang="fr-BE" sz="1400" dirty="0" err="1">
                <a:latin typeface="Arial Narrow" pitchFamily="34" charset="0"/>
              </a:rPr>
              <a:t>Humidity</a:t>
            </a:r>
            <a:r>
              <a:rPr lang="fr-BE" sz="1400" dirty="0">
                <a:latin typeface="Arial Narrow" pitchFamily="34" charset="0"/>
              </a:rPr>
              <a:t> Index</a:t>
            </a:r>
          </a:p>
          <a:p>
            <a:pPr>
              <a:defRPr/>
            </a:pPr>
            <a:r>
              <a:rPr lang="fr-BE" sz="1400" dirty="0">
                <a:latin typeface="Arial Narrow" pitchFamily="34" charset="0"/>
              </a:rPr>
              <a:t>Stress thermique quand THI &gt; 72 </a:t>
            </a:r>
            <a:r>
              <a:rPr lang="fr-BE" sz="1400" dirty="0" err="1">
                <a:latin typeface="Arial Narrow" pitchFamily="34" charset="0"/>
              </a:rPr>
              <a:t>cad</a:t>
            </a:r>
            <a:endParaRPr lang="fr-BE" sz="1400" dirty="0">
              <a:latin typeface="Arial Narrow" pitchFamily="34" charset="0"/>
            </a:endParaRPr>
          </a:p>
          <a:p>
            <a:pPr marL="85725" lvl="1">
              <a:defRPr/>
            </a:pPr>
            <a:r>
              <a:rPr lang="fr-BE" sz="1400" dirty="0">
                <a:latin typeface="Arial Narrow" pitchFamily="34" charset="0"/>
              </a:rPr>
              <a:t>- température de 22°C et degré d’humidité de 100% </a:t>
            </a:r>
          </a:p>
          <a:p>
            <a:pPr marL="85725" lvl="1">
              <a:defRPr/>
            </a:pPr>
            <a:r>
              <a:rPr lang="fr-BE" sz="1400" dirty="0">
                <a:latin typeface="Arial Narrow" pitchFamily="34" charset="0"/>
              </a:rPr>
              <a:t>- température de 25°C et degré d’humidité de 50 % </a:t>
            </a:r>
          </a:p>
          <a:p>
            <a:pPr marL="85725" lvl="1">
              <a:defRPr/>
            </a:pPr>
            <a:r>
              <a:rPr lang="fr-BE" sz="1400" dirty="0">
                <a:latin typeface="Arial Narrow" pitchFamily="34" charset="0"/>
              </a:rPr>
              <a:t>- température de 28°C et degré d’humidité de 20%. </a:t>
            </a:r>
          </a:p>
        </p:txBody>
      </p:sp>
      <p:sp>
        <p:nvSpPr>
          <p:cNvPr id="37924" name="Text Box 16"/>
          <p:cNvSpPr txBox="1">
            <a:spLocks noChangeArrowheads="1"/>
          </p:cNvSpPr>
          <p:nvPr/>
        </p:nvSpPr>
        <p:spPr bwMode="auto">
          <a:xfrm>
            <a:off x="3211513" y="2663825"/>
            <a:ext cx="836612" cy="33813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tx1"/>
                </a:solidFill>
              </a:rPr>
              <a:t>Boiteries</a:t>
            </a:r>
            <a:endParaRPr lang="fr-FR" altLang="fr-FR" sz="1600">
              <a:solidFill>
                <a:schemeClr val="tx1"/>
              </a:solidFill>
            </a:endParaRPr>
          </a:p>
        </p:txBody>
      </p:sp>
      <p:cxnSp>
        <p:nvCxnSpPr>
          <p:cNvPr id="37925" name="Connecteur droit avec flèche 278"/>
          <p:cNvCxnSpPr>
            <a:cxnSpLocks noChangeShapeType="1"/>
          </p:cNvCxnSpPr>
          <p:nvPr/>
        </p:nvCxnSpPr>
        <p:spPr bwMode="auto">
          <a:xfrm>
            <a:off x="1728789" y="2852738"/>
            <a:ext cx="14509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2"/>
    </p:custDataLst>
    <p:extLst>
      <p:ext uri="{BB962C8B-B14F-4D97-AF65-F5344CB8AC3E}">
        <p14:creationId xmlns:p14="http://schemas.microsoft.com/office/powerpoint/2010/main" val="27940490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Espace réservé du numéro de diapositive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fld id="{86064F72-A4CF-469E-B3FE-7F358905167C}" type="slidenum">
              <a:rPr lang="fr-FR" altLang="fr-FR" sz="1400">
                <a:solidFill>
                  <a:schemeClr val="tx1"/>
                </a:solidFill>
                <a:latin typeface="Arial" panose="020B0604020202020204" pitchFamily="34" charset="0"/>
              </a:rPr>
              <a:pPr>
                <a:spcBef>
                  <a:spcPct val="0"/>
                </a:spcBef>
                <a:buClrTx/>
                <a:buFontTx/>
                <a:buNone/>
              </a:pPr>
              <a:t>56</a:t>
            </a:fld>
            <a:endParaRPr lang="fr-FR" altLang="fr-FR" sz="1400">
              <a:solidFill>
                <a:schemeClr val="tx1"/>
              </a:solidFill>
              <a:latin typeface="Arial" panose="020B0604020202020204" pitchFamily="34" charset="0"/>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040" y="1136195"/>
            <a:ext cx="8804275" cy="576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1" y="3936773"/>
            <a:ext cx="3263278" cy="2031320"/>
          </a:xfrm>
          <a:prstGeom prst="rect">
            <a:avLst/>
          </a:prstGeom>
        </p:spPr>
      </p:pic>
      <p:sp>
        <p:nvSpPr>
          <p:cNvPr id="7" name="Titre 1"/>
          <p:cNvSpPr txBox="1">
            <a:spLocks/>
          </p:cNvSpPr>
          <p:nvPr/>
        </p:nvSpPr>
        <p:spPr>
          <a:xfrm>
            <a:off x="6658202" y="322942"/>
            <a:ext cx="5472113" cy="503237"/>
          </a:xfrm>
          <a:prstGeom prst="rect">
            <a:avLst/>
          </a:prstGeom>
          <a:solidFill>
            <a:schemeClr val="accent4">
              <a:lumMod val="60000"/>
              <a:lumOff val="40000"/>
            </a:schemeClr>
          </a:solidFill>
          <a:ln>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fr-BE" sz="2400" smtClean="0">
                <a:latin typeface="Arial Narrow" panose="020B0606020202030204" pitchFamily="34" charset="0"/>
              </a:rPr>
              <a:t>In Repromag (Magazine MSD) 2015 N° 15, p4</a:t>
            </a:r>
            <a:endParaRPr lang="fr-BE" sz="2400" dirty="0">
              <a:latin typeface="Arial Narrow" panose="020B0606020202030204" pitchFamily="34" charset="0"/>
            </a:endParaRPr>
          </a:p>
        </p:txBody>
      </p:sp>
      <p:sp>
        <p:nvSpPr>
          <p:cNvPr id="8" name="Titre 1"/>
          <p:cNvSpPr txBox="1">
            <a:spLocks/>
          </p:cNvSpPr>
          <p:nvPr/>
        </p:nvSpPr>
        <p:spPr>
          <a:xfrm>
            <a:off x="217715" y="254791"/>
            <a:ext cx="5031922" cy="382023"/>
          </a:xfrm>
          <a:prstGeom prst="rect">
            <a:avLst/>
          </a:prstGeom>
          <a:solidFill>
            <a:schemeClr val="accent2"/>
          </a:solidFill>
          <a:ln>
            <a:solidFill>
              <a:schemeClr val="tx1"/>
            </a:solidFill>
          </a:ln>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2800" smtClean="0"/>
              <a:t>Stress thermique de quoi parle-t-on ? </a:t>
            </a:r>
            <a:endParaRPr lang="fr-BE" sz="2800"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51" y="1734179"/>
            <a:ext cx="3314499" cy="1995135"/>
          </a:xfrm>
          <a:prstGeom prst="rect">
            <a:avLst/>
          </a:prstGeom>
        </p:spPr>
      </p:pic>
    </p:spTree>
    <p:extLst>
      <p:ext uri="{BB962C8B-B14F-4D97-AF65-F5344CB8AC3E}">
        <p14:creationId xmlns:p14="http://schemas.microsoft.com/office/powerpoint/2010/main" val="19280852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57B63E-23E8-48E6-ABC4-6B70A9835A17}" type="slidenum">
              <a:rPr lang="fr-FR" altLang="fr-FR" sz="1400">
                <a:latin typeface="Times New Roman" panose="02020603050405020304" pitchFamily="18" charset="0"/>
              </a:rPr>
              <a:pPr>
                <a:spcBef>
                  <a:spcPct val="0"/>
                </a:spcBef>
                <a:buFontTx/>
                <a:buNone/>
              </a:pPr>
              <a:t>57</a:t>
            </a:fld>
            <a:endParaRPr lang="fr-FR" altLang="fr-FR" sz="1400">
              <a:latin typeface="Times New Roman" panose="02020603050405020304" pitchFamily="18" charset="0"/>
            </a:endParaRP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6"/>
            <a:ext cx="8564563" cy="571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996913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697C2E-A888-4A11-A180-4FE227306030}" type="slidenum">
              <a:rPr lang="fr-FR" altLang="fr-FR" sz="1400">
                <a:latin typeface="Times New Roman" panose="02020603050405020304" pitchFamily="18" charset="0"/>
              </a:rPr>
              <a:pPr>
                <a:spcBef>
                  <a:spcPct val="0"/>
                </a:spcBef>
                <a:buFontTx/>
                <a:buNone/>
              </a:pPr>
              <a:t>58</a:t>
            </a:fld>
            <a:endParaRPr lang="fr-FR" altLang="fr-FR" sz="1400">
              <a:latin typeface="Times New Roman" panose="02020603050405020304" pitchFamily="18" charset="0"/>
            </a:endParaRPr>
          </a:p>
        </p:txBody>
      </p:sp>
      <p:pic>
        <p:nvPicPr>
          <p:cNvPr id="40963" name="Picture 3" descr="D:\11 DOCUMENTS PERSONNELS\Multimedia\Dias personel\Vietnam mai 2013\2013-05-23 09.0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333375"/>
            <a:ext cx="8424863" cy="6318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2189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sz="quarter"/>
          </p:nvPr>
        </p:nvSpPr>
        <p:spPr>
          <a:xfrm>
            <a:off x="2241550" y="333375"/>
            <a:ext cx="7772400" cy="1143000"/>
          </a:xfrm>
          <a:solidFill>
            <a:schemeClr val="accent4">
              <a:lumMod val="75000"/>
            </a:schemeClr>
          </a:solidFill>
          <a:ln>
            <a:solidFill>
              <a:schemeClr val="bg1"/>
            </a:solidFill>
          </a:ln>
        </p:spPr>
        <p:txBody>
          <a:bodyPr/>
          <a:lstStyle/>
          <a:p>
            <a:pPr>
              <a:defRPr/>
            </a:pPr>
            <a:r>
              <a:rPr lang="fr-BE" sz="2400" dirty="0">
                <a:latin typeface="Arial Narrow" panose="020B0606020202030204" pitchFamily="34" charset="0"/>
              </a:rPr>
              <a:t>Effet du </a:t>
            </a:r>
            <a:r>
              <a:rPr lang="fr-BE" sz="2400" dirty="0" err="1">
                <a:latin typeface="Arial Narrow" panose="020B0606020202030204" pitchFamily="34" charset="0"/>
              </a:rPr>
              <a:t>THI</a:t>
            </a:r>
            <a:r>
              <a:rPr lang="fr-BE" sz="2400" dirty="0">
                <a:latin typeface="Arial Narrow" panose="020B0606020202030204" pitchFamily="34" charset="0"/>
              </a:rPr>
              <a:t> sur le taux de gestation total de 373 vaches laitières et 1523 inséminations (années 2013 et 2014) (Nguyen </a:t>
            </a:r>
            <a:r>
              <a:rPr lang="fr-BE" sz="2400" dirty="0" err="1">
                <a:latin typeface="Arial Narrow" panose="020B0606020202030204" pitchFamily="34" charset="0"/>
              </a:rPr>
              <a:t>Kien</a:t>
            </a:r>
            <a:r>
              <a:rPr lang="fr-BE" sz="2400" dirty="0">
                <a:latin typeface="Arial Narrow" panose="020B0606020202030204" pitchFamily="34" charset="0"/>
              </a:rPr>
              <a:t> </a:t>
            </a:r>
            <a:r>
              <a:rPr lang="fr-BE" sz="2400" dirty="0" err="1">
                <a:latin typeface="Arial Narrow" panose="020B0606020202030204" pitchFamily="34" charset="0"/>
              </a:rPr>
              <a:t>Cuong</a:t>
            </a:r>
            <a:r>
              <a:rPr lang="fr-BE" sz="2400" dirty="0">
                <a:latin typeface="Arial Narrow" panose="020B0606020202030204" pitchFamily="34" charset="0"/>
              </a:rPr>
              <a:t>  Ho Chi Minh ville Vietnam) </a:t>
            </a:r>
          </a:p>
        </p:txBody>
      </p:sp>
      <p:sp>
        <p:nvSpPr>
          <p:cNvPr id="41987" name="Espace réservé du numéro de diapositive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fld id="{CF1577CD-CB6E-4728-9316-47B431277ED3}" type="slidenum">
              <a:rPr lang="fr-FR" altLang="fr-FR" sz="1400">
                <a:solidFill>
                  <a:schemeClr val="tx1"/>
                </a:solidFill>
                <a:latin typeface="Arial" panose="020B0604020202020204" pitchFamily="34" charset="0"/>
              </a:rPr>
              <a:pPr>
                <a:spcBef>
                  <a:spcPct val="0"/>
                </a:spcBef>
                <a:buClrTx/>
                <a:buFontTx/>
                <a:buNone/>
              </a:pPr>
              <a:t>59</a:t>
            </a:fld>
            <a:endParaRPr lang="fr-FR" altLang="fr-FR" sz="1400">
              <a:solidFill>
                <a:schemeClr val="tx1"/>
              </a:solidFill>
              <a:latin typeface="Arial" panose="020B0604020202020204" pitchFamily="34" charset="0"/>
            </a:endParaRP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844675"/>
            <a:ext cx="7983537"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212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199" y="274638"/>
            <a:ext cx="10824359" cy="1906587"/>
          </a:xfrm>
          <a:solidFill>
            <a:schemeClr val="accent2">
              <a:lumMod val="60000"/>
              <a:lumOff val="40000"/>
            </a:schemeClr>
          </a:solidFill>
          <a:ln>
            <a:solidFill>
              <a:schemeClr val="tx1"/>
            </a:solidFill>
          </a:ln>
        </p:spPr>
        <p:txBody>
          <a:bodyPr>
            <a:noAutofit/>
          </a:bodyPr>
          <a:lstStyle/>
          <a:p>
            <a:r>
              <a:rPr lang="fr-BE" sz="2800" dirty="0">
                <a:latin typeface="Arial Narrow" panose="020B0606020202030204" pitchFamily="34" charset="0"/>
              </a:rPr>
              <a:t>Q</a:t>
            </a:r>
            <a:r>
              <a:rPr lang="fr-BE" sz="2800" dirty="0" smtClean="0">
                <a:latin typeface="Arial Narrow" panose="020B0606020202030204" pitchFamily="34" charset="0"/>
              </a:rPr>
              <a:t>uel est LE paramètre </a:t>
            </a:r>
            <a:r>
              <a:rPr lang="fr-BE" sz="2800" dirty="0">
                <a:latin typeface="Arial Narrow" panose="020B0606020202030204" pitchFamily="34" charset="0"/>
              </a:rPr>
              <a:t>qui, dans un troupeau de </a:t>
            </a:r>
            <a:r>
              <a:rPr lang="fr-BE" sz="2800" dirty="0" smtClean="0">
                <a:latin typeface="Arial Narrow" panose="020B0606020202030204" pitchFamily="34" charset="0"/>
              </a:rPr>
              <a:t>vaches, vous semble </a:t>
            </a:r>
            <a:r>
              <a:rPr lang="fr-BE" sz="2800" u="sng" dirty="0" smtClean="0">
                <a:latin typeface="Arial Narrow" panose="020B0606020202030204" pitchFamily="34" charset="0"/>
              </a:rPr>
              <a:t>le plus pertinent</a:t>
            </a:r>
            <a:r>
              <a:rPr lang="fr-BE" sz="2800" dirty="0" smtClean="0">
                <a:latin typeface="Arial Narrow" panose="020B0606020202030204" pitchFamily="34" charset="0"/>
              </a:rPr>
              <a:t> pour exprimer la présence d’un problème de reproduction au sens le plus général du terme ? (Par paramètre, on entend une variable quantifiable </a:t>
            </a:r>
            <a:r>
              <a:rPr lang="fr-BE" sz="2800" dirty="0" err="1" smtClean="0">
                <a:latin typeface="Arial Narrow" panose="020B0606020202030204" pitchFamily="34" charset="0"/>
              </a:rPr>
              <a:t>cad</a:t>
            </a:r>
            <a:r>
              <a:rPr lang="fr-BE" sz="2800" dirty="0" smtClean="0">
                <a:latin typeface="Arial Narrow" panose="020B0606020202030204" pitchFamily="34" charset="0"/>
              </a:rPr>
              <a:t> que l’on peut exprimer de manière numérique)</a:t>
            </a:r>
            <a:endParaRPr lang="fr-BE" sz="2800" dirty="0">
              <a:latin typeface="Arial Narrow" panose="020B0606020202030204" pitchFamily="34" charset="0"/>
            </a:endParaRPr>
          </a:p>
        </p:txBody>
      </p:sp>
      <p:sp>
        <p:nvSpPr>
          <p:cNvPr id="3" name="TPAnswers"/>
          <p:cNvSpPr>
            <a:spLocks noGrp="1"/>
          </p:cNvSpPr>
          <p:nvPr>
            <p:ph type="body" idx="1"/>
            <p:custDataLst>
              <p:tags r:id="rId3"/>
            </p:custDataLst>
          </p:nvPr>
        </p:nvSpPr>
        <p:spPr>
          <a:xfrm>
            <a:off x="457199" y="2435086"/>
            <a:ext cx="6632370" cy="4293705"/>
          </a:xfrm>
        </p:spPr>
        <p:txBody>
          <a:bodyPr>
            <a:normAutofit/>
          </a:bodyPr>
          <a:lstStyle/>
          <a:p>
            <a:pPr marL="514350" indent="-514350">
              <a:lnSpc>
                <a:spcPct val="110000"/>
              </a:lnSpc>
              <a:spcBef>
                <a:spcPct val="20000"/>
              </a:spcBef>
              <a:buFont typeface="+mj-lt"/>
              <a:buAutoNum type="arabicPeriod"/>
            </a:pPr>
            <a:r>
              <a:rPr lang="fr-BE" sz="2200" dirty="0" smtClean="0">
                <a:latin typeface="Arial Narrow" panose="020B0606020202030204" pitchFamily="34" charset="0"/>
              </a:rPr>
              <a:t>% de rétention placentaire</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Période d’attente (J)</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 d’endométrites cliniques</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 de gestation en 1</a:t>
            </a:r>
            <a:r>
              <a:rPr lang="fr-BE" sz="2200" baseline="30000" dirty="0" smtClean="0">
                <a:latin typeface="Arial Narrow" panose="020B0606020202030204" pitchFamily="34" charset="0"/>
              </a:rPr>
              <a:t>ère</a:t>
            </a:r>
            <a:r>
              <a:rPr lang="fr-BE" sz="2200" dirty="0" smtClean="0">
                <a:latin typeface="Arial Narrow" panose="020B0606020202030204" pitchFamily="34" charset="0"/>
              </a:rPr>
              <a:t> insémination</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Période de reproduction (J)</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Intervalle moyen entre vêlages (J)</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Intervalle entre le vêlage et l’insémination fécondante (J)</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Aucune réponse n’est correcte</a:t>
            </a:r>
          </a:p>
          <a:p>
            <a:pPr marL="514350" indent="-514350">
              <a:lnSpc>
                <a:spcPct val="110000"/>
              </a:lnSpc>
              <a:spcBef>
                <a:spcPct val="20000"/>
              </a:spcBef>
              <a:buFont typeface="+mj-lt"/>
              <a:buAutoNum type="arabicPeriod"/>
            </a:pPr>
            <a:r>
              <a:rPr lang="fr-BE" sz="2200" dirty="0" smtClean="0">
                <a:latin typeface="Arial Narrow" panose="020B0606020202030204" pitchFamily="34" charset="0"/>
              </a:rPr>
              <a:t>Toutes les réponses sont correctes</a:t>
            </a:r>
            <a:endParaRPr lang="fr-BE" sz="2200" dirty="0">
              <a:latin typeface="Arial Narrow" panose="020B0606020202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790690370"/>
              </p:ext>
            </p:extLst>
          </p:nvPr>
        </p:nvGraphicFramePr>
        <p:xfrm>
          <a:off x="6919637" y="2431981"/>
          <a:ext cx="4621020" cy="3770036"/>
        </p:xfrm>
        <a:graphic>
          <a:graphicData uri="http://schemas.openxmlformats.org/presentationml/2006/ole">
            <mc:AlternateContent xmlns:mc="http://schemas.openxmlformats.org/markup-compatibility/2006">
              <mc:Choice xmlns:v="urn:schemas-microsoft-com:vml" Requires="v">
                <p:oleObj spid="_x0000_s10301" name="Graphique" r:id="rId6" imgW="4762538" imgH="3886098" progId="MSGraph.Chart.8">
                  <p:embed followColorScheme="full"/>
                </p:oleObj>
              </mc:Choice>
              <mc:Fallback>
                <p:oleObj name="Graphique" r:id="rId6" imgW="4762538" imgH="3886098" progId="MSGraph.Chart.8">
                  <p:embed followColorScheme="full"/>
                  <p:pic>
                    <p:nvPicPr>
                      <p:cNvPr id="0" name=""/>
                      <p:cNvPicPr/>
                      <p:nvPr/>
                    </p:nvPicPr>
                    <p:blipFill>
                      <a:blip r:embed="rId7"/>
                      <a:stretch>
                        <a:fillRect/>
                      </a:stretch>
                    </p:blipFill>
                    <p:spPr>
                      <a:xfrm>
                        <a:off x="6919637" y="2431981"/>
                        <a:ext cx="4621020" cy="3770036"/>
                      </a:xfrm>
                      <a:prstGeom prst="rect">
                        <a:avLst/>
                      </a:prstGeom>
                    </p:spPr>
                  </p:pic>
                </p:oleObj>
              </mc:Fallback>
            </mc:AlternateContent>
          </a:graphicData>
        </a:graphic>
      </p:graphicFrame>
      <p:sp>
        <p:nvSpPr>
          <p:cNvPr id="5" name="Ellipse 4"/>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spTree>
    <p:custDataLst>
      <p:tags r:id="rId2"/>
    </p:custDataLst>
    <p:extLst>
      <p:ext uri="{BB962C8B-B14F-4D97-AF65-F5344CB8AC3E}">
        <p14:creationId xmlns:p14="http://schemas.microsoft.com/office/powerpoint/2010/main" val="295022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ctrTitle" sz="quarter"/>
          </p:nvPr>
        </p:nvSpPr>
        <p:spPr>
          <a:xfrm>
            <a:off x="1919289" y="260352"/>
            <a:ext cx="8137525" cy="1829706"/>
          </a:xfrm>
          <a:solidFill>
            <a:schemeClr val="accent6">
              <a:lumMod val="50000"/>
            </a:schemeClr>
          </a:solidFill>
          <a:ln>
            <a:solidFill>
              <a:schemeClr val="tx1"/>
            </a:solidFill>
            <a:miter lim="800000"/>
            <a:headEnd/>
            <a:tailEnd/>
          </a:ln>
        </p:spPr>
        <p:txBody>
          <a:bodyPr/>
          <a:lstStyle/>
          <a:p>
            <a:r>
              <a:rPr lang="fr-BE" altLang="fr-FR" sz="2400" dirty="0">
                <a:solidFill>
                  <a:schemeClr val="bg1"/>
                </a:solidFill>
                <a:latin typeface="Arial Narrow" panose="020B0606020202030204" pitchFamily="34" charset="0"/>
              </a:rPr>
              <a:t>Le stress thermique : en Allemagne aussi </a:t>
            </a:r>
            <a:br>
              <a:rPr lang="fr-BE" altLang="fr-FR" sz="2400" dirty="0">
                <a:solidFill>
                  <a:schemeClr val="bg1"/>
                </a:solidFill>
                <a:latin typeface="Arial Narrow" panose="020B0606020202030204" pitchFamily="34" charset="0"/>
              </a:rPr>
            </a:br>
            <a:r>
              <a:rPr lang="fr-BE" altLang="fr-FR" sz="2000" dirty="0">
                <a:solidFill>
                  <a:schemeClr val="bg1"/>
                </a:solidFill>
                <a:latin typeface="Arial Narrow" panose="020B0606020202030204" pitchFamily="34" charset="0"/>
              </a:rPr>
              <a:t>Schuller et al. Theriogenology, 2014,81,1050-1057.</a:t>
            </a:r>
            <a:br>
              <a:rPr lang="fr-BE" altLang="fr-FR" sz="2000" dirty="0">
                <a:solidFill>
                  <a:schemeClr val="bg1"/>
                </a:solidFill>
                <a:latin typeface="Arial Narrow" panose="020B0606020202030204" pitchFamily="34" charset="0"/>
              </a:rPr>
            </a:br>
            <a:r>
              <a:rPr lang="fr-BE" altLang="fr-FR" sz="2000" dirty="0">
                <a:solidFill>
                  <a:schemeClr val="bg1"/>
                </a:solidFill>
                <a:latin typeface="Arial Narrow" panose="020B0606020202030204" pitchFamily="34" charset="0"/>
              </a:rPr>
              <a:t>7252 inséminations sur 1707 vaches en 2 ans</a:t>
            </a:r>
            <a:br>
              <a:rPr lang="fr-BE" altLang="fr-FR" sz="2000" dirty="0">
                <a:solidFill>
                  <a:schemeClr val="bg1"/>
                </a:solidFill>
                <a:latin typeface="Arial Narrow" panose="020B0606020202030204" pitchFamily="34" charset="0"/>
              </a:rPr>
            </a:br>
            <a:r>
              <a:rPr lang="fr-BE" altLang="fr-FR" sz="2000" dirty="0">
                <a:solidFill>
                  <a:schemeClr val="bg1"/>
                </a:solidFill>
                <a:latin typeface="Arial Narrow" panose="020B0606020202030204" pitchFamily="34" charset="0"/>
              </a:rPr>
              <a:t>Température moyenne : 16,0 +/- 5,5°C (2,3 à 29,8°C)</a:t>
            </a:r>
            <a:br>
              <a:rPr lang="fr-BE" altLang="fr-FR" sz="2000" dirty="0">
                <a:solidFill>
                  <a:schemeClr val="bg1"/>
                </a:solidFill>
                <a:latin typeface="Arial Narrow" panose="020B0606020202030204" pitchFamily="34" charset="0"/>
              </a:rPr>
            </a:br>
            <a:r>
              <a:rPr lang="fr-BE" altLang="fr-FR" sz="2000" dirty="0">
                <a:solidFill>
                  <a:schemeClr val="bg1"/>
                </a:solidFill>
                <a:latin typeface="Arial Narrow" panose="020B0606020202030204" pitchFamily="34" charset="0"/>
              </a:rPr>
              <a:t>Humidité relative moyenne : 76 +/- 8,2 % (49,8 à 96,1 %)</a:t>
            </a:r>
            <a:br>
              <a:rPr lang="fr-BE" altLang="fr-FR" sz="2000" dirty="0">
                <a:solidFill>
                  <a:schemeClr val="bg1"/>
                </a:solidFill>
                <a:latin typeface="Arial Narrow" panose="020B0606020202030204" pitchFamily="34" charset="0"/>
              </a:rPr>
            </a:br>
            <a:r>
              <a:rPr lang="fr-BE" altLang="fr-FR" sz="2000" dirty="0" err="1">
                <a:solidFill>
                  <a:schemeClr val="bg1"/>
                </a:solidFill>
                <a:latin typeface="Arial Narrow" panose="020B0606020202030204" pitchFamily="34" charset="0"/>
              </a:rPr>
              <a:t>THI</a:t>
            </a:r>
            <a:r>
              <a:rPr lang="fr-BE" altLang="fr-FR" sz="2000" dirty="0">
                <a:solidFill>
                  <a:schemeClr val="bg1"/>
                </a:solidFill>
                <a:latin typeface="Arial Narrow" panose="020B0606020202030204" pitchFamily="34" charset="0"/>
              </a:rPr>
              <a:t> moyen : 60,4 (40,8 à 79,9)</a:t>
            </a:r>
          </a:p>
        </p:txBody>
      </p:sp>
      <p:sp>
        <p:nvSpPr>
          <p:cNvPr id="44035" name="Espace réservé du numéro de diapositive 3"/>
          <p:cNvSpPr>
            <a:spLocks noGrp="1"/>
          </p:cNvSpPr>
          <p:nvPr>
            <p:ph type="sldNum" sz="quarter" idx="11"/>
          </p:nvPr>
        </p:nvSpPr>
        <p:spPr>
          <a:xfrm>
            <a:off x="11507189" y="6332599"/>
            <a:ext cx="458190"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fld id="{DED4FA5C-2FFC-401A-959E-4AF7721CAF64}" type="slidenum">
              <a:rPr lang="fr-FR" altLang="fr-FR" sz="1400">
                <a:solidFill>
                  <a:schemeClr val="tx1"/>
                </a:solidFill>
              </a:rPr>
              <a:pPr>
                <a:spcBef>
                  <a:spcPct val="0"/>
                </a:spcBef>
                <a:buClrTx/>
                <a:buFontTx/>
                <a:buNone/>
              </a:pPr>
              <a:t>60</a:t>
            </a:fld>
            <a:endParaRPr lang="fr-FR" altLang="fr-FR" sz="1400">
              <a:solidFill>
                <a:schemeClr val="tx1"/>
              </a:solidFill>
            </a:endParaRP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08" y="2273509"/>
            <a:ext cx="4708525" cy="3703637"/>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440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912" y="2253426"/>
            <a:ext cx="5095277" cy="376548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8881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title"/>
          </p:nvPr>
        </p:nvSpPr>
        <p:spPr>
          <a:xfrm>
            <a:off x="790699" y="270123"/>
            <a:ext cx="10431483" cy="1095540"/>
          </a:xfrm>
          <a:solidFill>
            <a:srgbClr val="FFFFCC"/>
          </a:solidFill>
          <a:ln>
            <a:solidFill>
              <a:schemeClr val="tx1"/>
            </a:solidFill>
            <a:miter lim="800000"/>
            <a:headEnd/>
            <a:tailEnd/>
          </a:ln>
        </p:spPr>
        <p:txBody>
          <a:bodyPr>
            <a:normAutofit/>
          </a:bodyPr>
          <a:lstStyle/>
          <a:p>
            <a:r>
              <a:rPr lang="fr-BE" altLang="fr-FR" sz="2400">
                <a:latin typeface="Arial Narrow" panose="020B0606020202030204" pitchFamily="34" charset="0"/>
              </a:rPr>
              <a:t>Impact du niveau de la production laitière sur l’effet du stress thermique sur la fertilité </a:t>
            </a:r>
            <a:br>
              <a:rPr lang="fr-BE" altLang="fr-FR" sz="2400">
                <a:latin typeface="Arial Narrow" panose="020B0606020202030204" pitchFamily="34" charset="0"/>
              </a:rPr>
            </a:br>
            <a:r>
              <a:rPr lang="fr-BE" altLang="fr-FR" sz="2400">
                <a:latin typeface="Arial Narrow" panose="020B0606020202030204" pitchFamily="34" charset="0"/>
              </a:rPr>
              <a:t>(</a:t>
            </a:r>
            <a:r>
              <a:rPr lang="en-GB" altLang="fr-FR" sz="2400">
                <a:latin typeface="Arial Narrow" panose="020B0606020202030204" pitchFamily="34" charset="0"/>
              </a:rPr>
              <a:t>Al-Katanani YM, Webb DW, Hansen PJ. J.Dairy Sci., 1999, 82, 2611-2616</a:t>
            </a:r>
            <a:r>
              <a:rPr lang="fr-BE" altLang="fr-FR" sz="2400">
                <a:latin typeface="Arial Narrow" panose="020B0606020202030204" pitchFamily="34" charset="0"/>
              </a:rPr>
              <a:t>) </a:t>
            </a:r>
          </a:p>
        </p:txBody>
      </p:sp>
      <p:pic>
        <p:nvPicPr>
          <p:cNvPr id="46083" name="Picture 5" descr="PL%20et%20H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14503" y="1636548"/>
            <a:ext cx="5184775" cy="4856162"/>
          </a:xfrm>
          <a:solidFill>
            <a:srgbClr val="FFFFCC"/>
          </a:solidFill>
          <a:ln>
            <a:solidFill>
              <a:schemeClr val="tx1"/>
            </a:solidFill>
            <a:miter lim="800000"/>
            <a:headEnd/>
            <a:tailEnd/>
          </a:ln>
        </p:spPr>
      </p:pic>
    </p:spTree>
    <p:extLst>
      <p:ext uri="{BB962C8B-B14F-4D97-AF65-F5344CB8AC3E}">
        <p14:creationId xmlns:p14="http://schemas.microsoft.com/office/powerpoint/2010/main" val="24645171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Stress thermique et reprod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210" y="38153"/>
            <a:ext cx="7143748" cy="678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8564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06" y="485983"/>
            <a:ext cx="8768504" cy="808427"/>
          </a:xfrm>
          <a:solidFill>
            <a:schemeClr val="accent5">
              <a:lumMod val="25000"/>
            </a:schemeClr>
          </a:solidFill>
          <a:ln>
            <a:solidFill>
              <a:schemeClr val="tx1"/>
            </a:solidFill>
          </a:ln>
        </p:spPr>
        <p:txBody>
          <a:bodyPr>
            <a:noAutofit/>
          </a:bodyPr>
          <a:lstStyle/>
          <a:p>
            <a:pPr>
              <a:defRPr/>
            </a:pPr>
            <a:r>
              <a:rPr lang="fr-BE" sz="2800" dirty="0">
                <a:solidFill>
                  <a:schemeClr val="bg1"/>
                </a:solidFill>
                <a:latin typeface="Arial Narrow" panose="020B0606020202030204" pitchFamily="34" charset="0"/>
              </a:rPr>
              <a:t>Prévenir et traiter le stress thermique (In </a:t>
            </a:r>
            <a:r>
              <a:rPr lang="fr-BE" sz="2800" dirty="0" err="1">
                <a:solidFill>
                  <a:schemeClr val="bg1"/>
                </a:solidFill>
                <a:latin typeface="Arial Narrow" panose="020B0606020202030204" pitchFamily="34" charset="0"/>
              </a:rPr>
              <a:t>Repromag</a:t>
            </a:r>
            <a:r>
              <a:rPr lang="fr-BE" sz="2800" dirty="0">
                <a:solidFill>
                  <a:schemeClr val="bg1"/>
                </a:solidFill>
                <a:latin typeface="Arial Narrow" panose="020B0606020202030204" pitchFamily="34" charset="0"/>
              </a:rPr>
              <a:t> 2015, 15)</a:t>
            </a:r>
          </a:p>
        </p:txBody>
      </p:sp>
      <p:sp>
        <p:nvSpPr>
          <p:cNvPr id="50179" name="Espace réservé du contenu 2"/>
          <p:cNvSpPr>
            <a:spLocks noGrp="1"/>
          </p:cNvSpPr>
          <p:nvPr>
            <p:ph idx="1"/>
          </p:nvPr>
        </p:nvSpPr>
        <p:spPr>
          <a:xfrm>
            <a:off x="657225" y="2187574"/>
            <a:ext cx="10515600" cy="3346451"/>
          </a:xfrm>
          <a:ln>
            <a:solidFill>
              <a:schemeClr val="tx1"/>
            </a:solidFill>
          </a:ln>
        </p:spPr>
        <p:txBody>
          <a:bodyPr/>
          <a:lstStyle/>
          <a:p>
            <a:pPr>
              <a:buClrTx/>
              <a:buFont typeface="Arial" panose="020B0604020202020204" pitchFamily="34" charset="0"/>
              <a:buChar char="•"/>
            </a:pPr>
            <a:r>
              <a:rPr lang="fr-BE" altLang="fr-FR" sz="2400" dirty="0">
                <a:latin typeface="Arial Narrow" panose="020B0606020202030204" pitchFamily="34" charset="0"/>
              </a:rPr>
              <a:t>Eviter la reproduction en saison chaude</a:t>
            </a:r>
          </a:p>
          <a:p>
            <a:pPr>
              <a:buClrTx/>
              <a:buFont typeface="Arial" panose="020B0604020202020204" pitchFamily="34" charset="0"/>
              <a:buChar char="•"/>
            </a:pPr>
            <a:r>
              <a:rPr lang="fr-BE" altLang="fr-FR" sz="2400" dirty="0">
                <a:latin typeface="Arial Narrow" panose="020B0606020202030204" pitchFamily="34" charset="0"/>
              </a:rPr>
              <a:t>Favoriser les vaches à robe blanche (moins d’absorption de la T°)</a:t>
            </a:r>
          </a:p>
          <a:p>
            <a:pPr>
              <a:buClrTx/>
              <a:buFont typeface="Arial" panose="020B0604020202020204" pitchFamily="34" charset="0"/>
              <a:buChar char="•"/>
            </a:pPr>
            <a:r>
              <a:rPr lang="fr-BE" altLang="fr-FR" sz="2400" dirty="0">
                <a:latin typeface="Arial Narrow" panose="020B0606020202030204" pitchFamily="34" charset="0"/>
              </a:rPr>
              <a:t>Systèmes de ventilation ou de brumisation</a:t>
            </a:r>
          </a:p>
          <a:p>
            <a:pPr>
              <a:buClrTx/>
              <a:buFont typeface="Arial" panose="020B0604020202020204" pitchFamily="34" charset="0"/>
              <a:buChar char="•"/>
            </a:pPr>
            <a:r>
              <a:rPr lang="fr-BE" altLang="fr-FR" sz="2400" dirty="0">
                <a:latin typeface="Arial Narrow" panose="020B0606020202030204" pitchFamily="34" charset="0"/>
              </a:rPr>
              <a:t>Sélection génétique du caractère de résistance au stress thermique (Héritabilité de 0,17 (</a:t>
            </a:r>
            <a:r>
              <a:rPr lang="fr-BE" altLang="fr-FR" sz="2400" dirty="0" err="1">
                <a:latin typeface="Arial Narrow" panose="020B0606020202030204" pitchFamily="34" charset="0"/>
              </a:rPr>
              <a:t>Dikmen</a:t>
            </a:r>
            <a:r>
              <a:rPr lang="fr-BE" altLang="fr-FR" sz="2400" dirty="0">
                <a:latin typeface="Arial Narrow" panose="020B0606020202030204" pitchFamily="34" charset="0"/>
              </a:rPr>
              <a:t> et al. 2012, J of </a:t>
            </a:r>
            <a:r>
              <a:rPr lang="fr-BE" altLang="fr-FR" sz="2400" dirty="0" err="1">
                <a:latin typeface="Arial Narrow" panose="020B0606020202030204" pitchFamily="34" charset="0"/>
              </a:rPr>
              <a:t>dairy</a:t>
            </a:r>
            <a:r>
              <a:rPr lang="fr-BE" altLang="fr-FR" sz="2400" dirty="0">
                <a:latin typeface="Arial Narrow" panose="020B0606020202030204" pitchFamily="34" charset="0"/>
              </a:rPr>
              <a:t> </a:t>
            </a:r>
            <a:r>
              <a:rPr lang="fr-BE" altLang="fr-FR" sz="2400" dirty="0" err="1">
                <a:latin typeface="Arial Narrow" panose="020B0606020202030204" pitchFamily="34" charset="0"/>
              </a:rPr>
              <a:t>Sci</a:t>
            </a:r>
            <a:r>
              <a:rPr lang="fr-BE" altLang="fr-FR" sz="2400" dirty="0">
                <a:latin typeface="Arial Narrow" panose="020B0606020202030204" pitchFamily="34" charset="0"/>
              </a:rPr>
              <a:t> 2012, 95, 3401-3405)</a:t>
            </a:r>
          </a:p>
          <a:p>
            <a:pPr>
              <a:buClrTx/>
              <a:buFont typeface="Arial" panose="020B0604020202020204" pitchFamily="34" charset="0"/>
              <a:buChar char="•"/>
            </a:pPr>
            <a:r>
              <a:rPr lang="fr-BE" altLang="fr-FR" sz="2400" dirty="0">
                <a:latin typeface="Arial Narrow" panose="020B0606020202030204" pitchFamily="34" charset="0"/>
              </a:rPr>
              <a:t>Croisement avec des vaches porteuses du gêne </a:t>
            </a:r>
            <a:r>
              <a:rPr lang="fr-BE" altLang="fr-FR" sz="2400" dirty="0" err="1">
                <a:latin typeface="Arial Narrow" panose="020B0606020202030204" pitchFamily="34" charset="0"/>
              </a:rPr>
              <a:t>slick</a:t>
            </a:r>
            <a:r>
              <a:rPr lang="fr-BE" altLang="fr-FR" sz="2400" dirty="0">
                <a:latin typeface="Arial Narrow" panose="020B0606020202030204" pitchFamily="34" charset="0"/>
              </a:rPr>
              <a:t> (poil très court) de type </a:t>
            </a:r>
            <a:r>
              <a:rPr lang="fr-BE" altLang="fr-FR" sz="2400" dirty="0" err="1">
                <a:latin typeface="Arial Narrow" panose="020B0606020202030204" pitchFamily="34" charset="0"/>
              </a:rPr>
              <a:t>Senepol</a:t>
            </a:r>
            <a:r>
              <a:rPr lang="fr-BE" altLang="fr-FR" sz="2400" dirty="0">
                <a:latin typeface="Arial Narrow" panose="020B0606020202030204" pitchFamily="34" charset="0"/>
              </a:rPr>
              <a:t> pour augmenter la </a:t>
            </a:r>
            <a:r>
              <a:rPr lang="fr-BE" altLang="fr-FR" sz="2400" dirty="0" smtClean="0">
                <a:latin typeface="Arial Narrow" panose="020B0606020202030204" pitchFamily="34" charset="0"/>
              </a:rPr>
              <a:t>thermo-tolérance </a:t>
            </a:r>
            <a:r>
              <a:rPr lang="fr-BE" altLang="fr-FR" sz="2400" dirty="0">
                <a:latin typeface="Arial Narrow" panose="020B0606020202030204" pitchFamily="34" charset="0"/>
              </a:rPr>
              <a:t>(voir essais en Amérique du Sud et en Floride) Question : ce gène existerait-il chez la Holstein ? </a:t>
            </a:r>
          </a:p>
        </p:txBody>
      </p:sp>
    </p:spTree>
    <p:extLst>
      <p:ext uri="{BB962C8B-B14F-4D97-AF65-F5344CB8AC3E}">
        <p14:creationId xmlns:p14="http://schemas.microsoft.com/office/powerpoint/2010/main" val="1090817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txBox="1">
            <a:spLocks/>
          </p:cNvSpPr>
          <p:nvPr/>
        </p:nvSpPr>
        <p:spPr bwMode="auto">
          <a:xfrm>
            <a:off x="558801" y="113027"/>
            <a:ext cx="9651206" cy="596630"/>
          </a:xfrm>
          <a:prstGeom prst="rect">
            <a:avLst/>
          </a:prstGeom>
          <a:solidFill>
            <a:srgbClr val="00206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400">
                <a:solidFill>
                  <a:schemeClr val="bg1"/>
                </a:solidFill>
              </a:rPr>
              <a:t>Hypothèses explicatives de l’allongement de la période de reproduction (PR)</a:t>
            </a:r>
          </a:p>
        </p:txBody>
      </p:sp>
      <p:sp>
        <p:nvSpPr>
          <p:cNvPr id="51203" name="Text Box 10"/>
          <p:cNvSpPr txBox="1">
            <a:spLocks noChangeArrowheads="1"/>
          </p:cNvSpPr>
          <p:nvPr/>
        </p:nvSpPr>
        <p:spPr bwMode="auto">
          <a:xfrm>
            <a:off x="7608888" y="1035050"/>
            <a:ext cx="1223962" cy="338138"/>
          </a:xfrm>
          <a:prstGeom prst="rect">
            <a:avLst/>
          </a:prstGeom>
          <a:solidFill>
            <a:srgbClr val="008000"/>
          </a:solidFill>
          <a:ln w="9525" algn="ctr">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ME tardive</a:t>
            </a:r>
            <a:endParaRPr lang="fr-FR" altLang="fr-FR" sz="1600">
              <a:solidFill>
                <a:schemeClr val="bg1"/>
              </a:solidFill>
            </a:endParaRPr>
          </a:p>
        </p:txBody>
      </p:sp>
      <p:sp>
        <p:nvSpPr>
          <p:cNvPr id="51204" name="Text Box 11"/>
          <p:cNvSpPr txBox="1">
            <a:spLocks noChangeArrowheads="1"/>
          </p:cNvSpPr>
          <p:nvPr/>
        </p:nvSpPr>
        <p:spPr bwMode="auto">
          <a:xfrm>
            <a:off x="6108700" y="1047751"/>
            <a:ext cx="1081088"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dirty="0">
                <a:solidFill>
                  <a:schemeClr val="bg1"/>
                </a:solidFill>
              </a:rPr>
              <a:t>ME précoce</a:t>
            </a:r>
            <a:endParaRPr lang="fr-FR" altLang="fr-FR" sz="1600" dirty="0">
              <a:solidFill>
                <a:schemeClr val="bg1"/>
              </a:solidFill>
            </a:endParaRPr>
          </a:p>
        </p:txBody>
      </p:sp>
      <p:sp>
        <p:nvSpPr>
          <p:cNvPr id="51205" name="Text Box 12"/>
          <p:cNvSpPr txBox="1">
            <a:spLocks noChangeArrowheads="1"/>
          </p:cNvSpPr>
          <p:nvPr/>
        </p:nvSpPr>
        <p:spPr bwMode="auto">
          <a:xfrm>
            <a:off x="1960563" y="1047751"/>
            <a:ext cx="1401762" cy="346075"/>
          </a:xfrm>
          <a:prstGeom prst="rect">
            <a:avLst/>
          </a:prstGeom>
          <a:solidFill>
            <a:srgbClr val="008000"/>
          </a:solidFill>
          <a:ln w="9525" algn="ctr">
            <a:solidFill>
              <a:schemeClr val="tx1"/>
            </a:solidFill>
            <a:miter lim="800000"/>
            <a:headEnd/>
            <a:tailEnd/>
          </a:ln>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dirty="0">
                <a:solidFill>
                  <a:schemeClr val="bg1"/>
                </a:solidFill>
              </a:rPr>
              <a:t>Non fécondation</a:t>
            </a:r>
            <a:endParaRPr lang="fr-FR" altLang="fr-FR" sz="1600" dirty="0">
              <a:solidFill>
                <a:schemeClr val="bg1"/>
              </a:solidFill>
            </a:endParaRPr>
          </a:p>
        </p:txBody>
      </p:sp>
      <p:sp>
        <p:nvSpPr>
          <p:cNvPr id="51206" name="Text Box 13"/>
          <p:cNvSpPr txBox="1">
            <a:spLocks noChangeArrowheads="1"/>
          </p:cNvSpPr>
          <p:nvPr/>
        </p:nvSpPr>
        <p:spPr bwMode="auto">
          <a:xfrm>
            <a:off x="9313863" y="1023939"/>
            <a:ext cx="1162050" cy="346075"/>
          </a:xfrm>
          <a:prstGeom prst="rect">
            <a:avLst/>
          </a:prstGeom>
          <a:solidFill>
            <a:srgbClr val="008000"/>
          </a:solidFill>
          <a:ln w="9525" algn="ctr">
            <a:solidFill>
              <a:schemeClr val="tx1"/>
            </a:solidFill>
            <a:miter lim="800000"/>
            <a:headEnd/>
            <a:tailEnd/>
          </a:ln>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eaLnBrk="1" hangingPunct="1">
              <a:spcBef>
                <a:spcPct val="0"/>
              </a:spcBef>
              <a:buClrTx/>
              <a:buFontTx/>
              <a:buNone/>
            </a:pPr>
            <a:r>
              <a:rPr lang="fr-BE" altLang="fr-FR" sz="1600">
                <a:solidFill>
                  <a:schemeClr val="bg1"/>
                </a:solidFill>
              </a:rPr>
              <a:t>Avortements</a:t>
            </a:r>
            <a:endParaRPr lang="fr-FR" altLang="fr-FR" sz="1600">
              <a:solidFill>
                <a:schemeClr val="bg1"/>
              </a:solidFill>
            </a:endParaRPr>
          </a:p>
        </p:txBody>
      </p:sp>
      <p:sp>
        <p:nvSpPr>
          <p:cNvPr id="51207" name="Titre 1"/>
          <p:cNvSpPr txBox="1">
            <a:spLocks/>
          </p:cNvSpPr>
          <p:nvPr/>
        </p:nvSpPr>
        <p:spPr bwMode="auto">
          <a:xfrm>
            <a:off x="4096987" y="1023938"/>
            <a:ext cx="1330035" cy="392112"/>
          </a:xfrm>
          <a:prstGeom prst="rect">
            <a:avLst/>
          </a:prstGeom>
          <a:solidFill>
            <a:srgbClr val="FF0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400">
                <a:solidFill>
                  <a:schemeClr val="bg1"/>
                </a:solidFill>
              </a:rPr>
              <a:t>Infertilité</a:t>
            </a:r>
          </a:p>
        </p:txBody>
      </p:sp>
      <p:sp>
        <p:nvSpPr>
          <p:cNvPr id="227" name="Text Box 13"/>
          <p:cNvSpPr txBox="1">
            <a:spLocks noChangeArrowheads="1"/>
          </p:cNvSpPr>
          <p:nvPr/>
        </p:nvSpPr>
        <p:spPr bwMode="auto">
          <a:xfrm>
            <a:off x="8307389" y="4764089"/>
            <a:ext cx="1647825" cy="339725"/>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Causes biologiques</a:t>
            </a:r>
            <a:endParaRPr lang="fr-FR" sz="1600" dirty="0">
              <a:latin typeface="Arial Narrow" pitchFamily="34" charset="0"/>
            </a:endParaRPr>
          </a:p>
        </p:txBody>
      </p:sp>
      <p:sp>
        <p:nvSpPr>
          <p:cNvPr id="228" name="Text Box 13"/>
          <p:cNvSpPr txBox="1">
            <a:spLocks noChangeArrowheads="1"/>
          </p:cNvSpPr>
          <p:nvPr/>
        </p:nvSpPr>
        <p:spPr bwMode="auto">
          <a:xfrm>
            <a:off x="8102601" y="5910264"/>
            <a:ext cx="1973263" cy="338137"/>
          </a:xfrm>
          <a:prstGeom prst="rect">
            <a:avLst/>
          </a:prstGeom>
          <a:solidFill>
            <a:schemeClr val="tx2">
              <a:lumMod val="60000"/>
              <a:lumOff val="40000"/>
            </a:schemeClr>
          </a:solidFill>
          <a:ln w="9525" algn="ctr">
            <a:solidFill>
              <a:schemeClr val="tx1"/>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600" dirty="0">
                <a:latin typeface="Arial Narrow" pitchFamily="34" charset="0"/>
              </a:rPr>
              <a:t>Causes non biologiques</a:t>
            </a:r>
            <a:endParaRPr lang="fr-FR" sz="1600" dirty="0">
              <a:latin typeface="Arial Narrow" pitchFamily="34" charset="0"/>
            </a:endParaRPr>
          </a:p>
        </p:txBody>
      </p:sp>
      <p:sp>
        <p:nvSpPr>
          <p:cNvPr id="61" name="Rectangle 60"/>
          <p:cNvSpPr/>
          <p:nvPr/>
        </p:nvSpPr>
        <p:spPr>
          <a:xfrm>
            <a:off x="6327775" y="2054226"/>
            <a:ext cx="2292350" cy="339725"/>
          </a:xfrm>
          <a:prstGeom prst="rect">
            <a:avLst/>
          </a:prstGeom>
          <a:solidFill>
            <a:schemeClr val="tx2">
              <a:lumMod val="60000"/>
              <a:lumOff val="40000"/>
            </a:schemeClr>
          </a:solidFill>
          <a:ln>
            <a:solidFill>
              <a:schemeClr val="tx1"/>
            </a:solidFill>
          </a:ln>
        </p:spPr>
        <p:txBody>
          <a:bodyPr wrap="none">
            <a:spAutoFit/>
          </a:bodyPr>
          <a:lstStyle/>
          <a:p>
            <a:pPr>
              <a:defRPr/>
            </a:pPr>
            <a:r>
              <a:rPr lang="fr-FR" sz="1600" kern="0" dirty="0">
                <a:latin typeface="Arial Narrow" pitchFamily="34" charset="0"/>
              </a:rPr>
              <a:t>Anomalies chromosomiques</a:t>
            </a:r>
            <a:endParaRPr lang="fr-BE" sz="1600" dirty="0">
              <a:latin typeface="Arial Narrow" pitchFamily="34" charset="0"/>
            </a:endParaRPr>
          </a:p>
        </p:txBody>
      </p:sp>
      <p:sp>
        <p:nvSpPr>
          <p:cNvPr id="163" name="Rectangle 162"/>
          <p:cNvSpPr/>
          <p:nvPr/>
        </p:nvSpPr>
        <p:spPr>
          <a:xfrm>
            <a:off x="6327775" y="3702050"/>
            <a:ext cx="1550988" cy="338138"/>
          </a:xfrm>
          <a:prstGeom prst="rect">
            <a:avLst/>
          </a:prstGeom>
          <a:solidFill>
            <a:schemeClr val="tx2">
              <a:lumMod val="60000"/>
              <a:lumOff val="40000"/>
            </a:schemeClr>
          </a:solidFill>
          <a:ln>
            <a:solidFill>
              <a:schemeClr val="tx1"/>
            </a:solidFill>
          </a:ln>
        </p:spPr>
        <p:txBody>
          <a:bodyPr>
            <a:spAutoFit/>
          </a:bodyPr>
          <a:lstStyle/>
          <a:p>
            <a:pPr>
              <a:defRPr/>
            </a:pPr>
            <a:r>
              <a:rPr lang="fr-FR" sz="1600" kern="0" dirty="0">
                <a:latin typeface="Arial Narrow" pitchFamily="34" charset="0"/>
              </a:rPr>
              <a:t>Production in vitro</a:t>
            </a:r>
            <a:endParaRPr lang="fr-BE" sz="1600" dirty="0">
              <a:latin typeface="Arial Narrow" pitchFamily="34" charset="0"/>
            </a:endParaRPr>
          </a:p>
        </p:txBody>
      </p:sp>
      <p:sp>
        <p:nvSpPr>
          <p:cNvPr id="164" name="Rectangle 163"/>
          <p:cNvSpPr/>
          <p:nvPr/>
        </p:nvSpPr>
        <p:spPr>
          <a:xfrm>
            <a:off x="6334125" y="2886075"/>
            <a:ext cx="2038350" cy="338138"/>
          </a:xfrm>
          <a:prstGeom prst="rect">
            <a:avLst/>
          </a:prstGeom>
          <a:solidFill>
            <a:schemeClr val="tx2">
              <a:lumMod val="60000"/>
              <a:lumOff val="40000"/>
            </a:schemeClr>
          </a:solidFill>
          <a:ln>
            <a:solidFill>
              <a:schemeClr val="tx1"/>
            </a:solidFill>
          </a:ln>
        </p:spPr>
        <p:txBody>
          <a:bodyPr wrap="none">
            <a:spAutoFit/>
          </a:bodyPr>
          <a:lstStyle/>
          <a:p>
            <a:pPr>
              <a:defRPr/>
            </a:pPr>
            <a:r>
              <a:rPr lang="fr-FR" sz="1600" kern="0" dirty="0">
                <a:latin typeface="Arial Narrow" pitchFamily="34" charset="0"/>
              </a:rPr>
              <a:t>Stress environnemental </a:t>
            </a:r>
            <a:endParaRPr lang="fr-BE" sz="1600" dirty="0">
              <a:latin typeface="Arial Narrow" pitchFamily="34" charset="0"/>
            </a:endParaRPr>
          </a:p>
        </p:txBody>
      </p:sp>
      <p:sp>
        <p:nvSpPr>
          <p:cNvPr id="165" name="Rectangle 164"/>
          <p:cNvSpPr/>
          <p:nvPr/>
        </p:nvSpPr>
        <p:spPr>
          <a:xfrm>
            <a:off x="6334126" y="1643064"/>
            <a:ext cx="1782763" cy="338137"/>
          </a:xfrm>
          <a:prstGeom prst="rect">
            <a:avLst/>
          </a:prstGeom>
          <a:solidFill>
            <a:schemeClr val="tx2">
              <a:lumMod val="60000"/>
              <a:lumOff val="40000"/>
            </a:schemeClr>
          </a:solidFill>
          <a:ln>
            <a:solidFill>
              <a:schemeClr val="tx1"/>
            </a:solidFill>
          </a:ln>
        </p:spPr>
        <p:txBody>
          <a:bodyPr>
            <a:spAutoFit/>
          </a:bodyPr>
          <a:lstStyle/>
          <a:p>
            <a:pPr>
              <a:defRPr/>
            </a:pPr>
            <a:r>
              <a:rPr lang="fr-FR" sz="1600" kern="0" dirty="0">
                <a:latin typeface="Arial Narrow" pitchFamily="34" charset="0"/>
              </a:rPr>
              <a:t>Facteurs alimentaires</a:t>
            </a:r>
            <a:endParaRPr lang="fr-BE" sz="1600" dirty="0">
              <a:latin typeface="Arial Narrow" pitchFamily="34" charset="0"/>
            </a:endParaRPr>
          </a:p>
        </p:txBody>
      </p:sp>
      <p:sp>
        <p:nvSpPr>
          <p:cNvPr id="168" name="Rectangle 167"/>
          <p:cNvSpPr/>
          <p:nvPr/>
        </p:nvSpPr>
        <p:spPr>
          <a:xfrm>
            <a:off x="6327775" y="2466975"/>
            <a:ext cx="1639888" cy="338138"/>
          </a:xfrm>
          <a:prstGeom prst="rect">
            <a:avLst/>
          </a:prstGeom>
          <a:solidFill>
            <a:schemeClr val="tx2">
              <a:lumMod val="60000"/>
              <a:lumOff val="40000"/>
            </a:schemeClr>
          </a:solidFill>
          <a:ln>
            <a:solidFill>
              <a:schemeClr val="tx1"/>
            </a:solidFill>
          </a:ln>
        </p:spPr>
        <p:txBody>
          <a:bodyPr>
            <a:spAutoFit/>
          </a:bodyPr>
          <a:lstStyle/>
          <a:p>
            <a:pPr>
              <a:defRPr/>
            </a:pPr>
            <a:r>
              <a:rPr lang="fr-FR" sz="1600" kern="0" dirty="0">
                <a:latin typeface="Arial Narrow" pitchFamily="34" charset="0"/>
              </a:rPr>
              <a:t>Facteurs infectieux</a:t>
            </a:r>
            <a:endParaRPr lang="fr-BE" sz="1600" dirty="0">
              <a:latin typeface="Arial Narrow" pitchFamily="34" charset="0"/>
            </a:endParaRPr>
          </a:p>
        </p:txBody>
      </p:sp>
      <p:sp>
        <p:nvSpPr>
          <p:cNvPr id="170" name="Rectangle 169"/>
          <p:cNvSpPr/>
          <p:nvPr/>
        </p:nvSpPr>
        <p:spPr>
          <a:xfrm>
            <a:off x="6327775" y="3290889"/>
            <a:ext cx="1443038" cy="338137"/>
          </a:xfrm>
          <a:prstGeom prst="rect">
            <a:avLst/>
          </a:prstGeom>
          <a:solidFill>
            <a:schemeClr val="tx2">
              <a:lumMod val="60000"/>
              <a:lumOff val="40000"/>
            </a:schemeClr>
          </a:solidFill>
          <a:ln>
            <a:solidFill>
              <a:schemeClr val="tx1"/>
            </a:solidFill>
          </a:ln>
        </p:spPr>
        <p:txBody>
          <a:bodyPr wrap="none">
            <a:spAutoFit/>
          </a:bodyPr>
          <a:lstStyle/>
          <a:p>
            <a:pPr>
              <a:defRPr/>
            </a:pPr>
            <a:r>
              <a:rPr lang="fr-FR" sz="1600" kern="0" dirty="0">
                <a:latin typeface="Arial Narrow" pitchFamily="34" charset="0"/>
              </a:rPr>
              <a:t>Effets </a:t>
            </a:r>
            <a:r>
              <a:rPr lang="fr-FR" sz="1600" kern="0" dirty="0" err="1">
                <a:latin typeface="Arial Narrow" pitchFamily="34" charset="0"/>
              </a:rPr>
              <a:t>iâtrogènes</a:t>
            </a:r>
            <a:endParaRPr lang="fr-BE" sz="1600" dirty="0">
              <a:latin typeface="Arial Narrow" pitchFamily="34" charset="0"/>
            </a:endParaRPr>
          </a:p>
        </p:txBody>
      </p:sp>
      <p:sp>
        <p:nvSpPr>
          <p:cNvPr id="172" name="Titre 1"/>
          <p:cNvSpPr txBox="1">
            <a:spLocks/>
          </p:cNvSpPr>
          <p:nvPr/>
        </p:nvSpPr>
        <p:spPr>
          <a:xfrm>
            <a:off x="8597901" y="3282951"/>
            <a:ext cx="1477963" cy="346075"/>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Palpation, </a:t>
            </a:r>
            <a:r>
              <a:rPr lang="fr-BE" sz="1600" dirty="0" err="1"/>
              <a:t>PGFs</a:t>
            </a:r>
            <a:endParaRPr lang="fr-BE" sz="1600" dirty="0"/>
          </a:p>
        </p:txBody>
      </p:sp>
      <p:sp>
        <p:nvSpPr>
          <p:cNvPr id="174" name="Titre 1"/>
          <p:cNvSpPr txBox="1">
            <a:spLocks/>
          </p:cNvSpPr>
          <p:nvPr/>
        </p:nvSpPr>
        <p:spPr>
          <a:xfrm>
            <a:off x="8313739" y="3727450"/>
            <a:ext cx="1641475" cy="706438"/>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Qualité </a:t>
            </a:r>
          </a:p>
          <a:p>
            <a:pPr>
              <a:defRPr/>
            </a:pPr>
            <a:r>
              <a:rPr lang="fr-BE" sz="1600" dirty="0"/>
              <a:t>Nature des milieux</a:t>
            </a:r>
          </a:p>
          <a:p>
            <a:pPr>
              <a:defRPr/>
            </a:pPr>
            <a:r>
              <a:rPr lang="fr-BE" sz="1600" dirty="0"/>
              <a:t>Biosécurité</a:t>
            </a:r>
          </a:p>
        </p:txBody>
      </p:sp>
      <p:sp>
        <p:nvSpPr>
          <p:cNvPr id="178" name="Titre 1"/>
          <p:cNvSpPr txBox="1">
            <a:spLocks/>
          </p:cNvSpPr>
          <p:nvPr/>
        </p:nvSpPr>
        <p:spPr>
          <a:xfrm>
            <a:off x="8494714" y="2492376"/>
            <a:ext cx="973137" cy="31591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Mammites</a:t>
            </a:r>
          </a:p>
        </p:txBody>
      </p:sp>
      <p:sp>
        <p:nvSpPr>
          <p:cNvPr id="179" name="Titre 1"/>
          <p:cNvSpPr txBox="1">
            <a:spLocks/>
          </p:cNvSpPr>
          <p:nvPr/>
        </p:nvSpPr>
        <p:spPr>
          <a:xfrm>
            <a:off x="8545514" y="1477964"/>
            <a:ext cx="1544637" cy="484187"/>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Manque d’énergie</a:t>
            </a:r>
          </a:p>
          <a:p>
            <a:pPr>
              <a:defRPr/>
            </a:pPr>
            <a:r>
              <a:rPr lang="fr-BE" sz="1600" dirty="0"/>
              <a:t>Excès N</a:t>
            </a:r>
          </a:p>
        </p:txBody>
      </p:sp>
      <p:sp>
        <p:nvSpPr>
          <p:cNvPr id="182" name="Titre 1"/>
          <p:cNvSpPr txBox="1">
            <a:spLocks/>
          </p:cNvSpPr>
          <p:nvPr/>
        </p:nvSpPr>
        <p:spPr>
          <a:xfrm>
            <a:off x="8602664" y="2873375"/>
            <a:ext cx="496887" cy="350838"/>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THI</a:t>
            </a:r>
          </a:p>
        </p:txBody>
      </p:sp>
      <p:sp>
        <p:nvSpPr>
          <p:cNvPr id="183" name="Titre 1"/>
          <p:cNvSpPr txBox="1">
            <a:spLocks/>
          </p:cNvSpPr>
          <p:nvPr/>
        </p:nvSpPr>
        <p:spPr>
          <a:xfrm>
            <a:off x="6410325" y="4133851"/>
            <a:ext cx="1511300" cy="126206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Bactéries</a:t>
            </a:r>
          </a:p>
          <a:p>
            <a:pPr>
              <a:defRPr/>
            </a:pPr>
            <a:r>
              <a:rPr lang="fr-BE" sz="1600" dirty="0"/>
              <a:t>Virus (IBR, BVD)</a:t>
            </a:r>
          </a:p>
          <a:p>
            <a:pPr>
              <a:defRPr/>
            </a:pPr>
            <a:r>
              <a:rPr lang="fr-BE" sz="1600" dirty="0"/>
              <a:t>Champignons</a:t>
            </a:r>
          </a:p>
          <a:p>
            <a:pPr>
              <a:defRPr/>
            </a:pPr>
            <a:r>
              <a:rPr lang="fr-BE" sz="1600" dirty="0"/>
              <a:t>Levures</a:t>
            </a:r>
          </a:p>
          <a:p>
            <a:pPr>
              <a:defRPr/>
            </a:pPr>
            <a:r>
              <a:rPr lang="fr-BE" sz="1600" dirty="0"/>
              <a:t>Protozoaires</a:t>
            </a:r>
          </a:p>
        </p:txBody>
      </p:sp>
      <p:sp>
        <p:nvSpPr>
          <p:cNvPr id="185" name="Titre 1"/>
          <p:cNvSpPr txBox="1">
            <a:spLocks/>
          </p:cNvSpPr>
          <p:nvPr/>
        </p:nvSpPr>
        <p:spPr>
          <a:xfrm>
            <a:off x="6569076" y="5448301"/>
            <a:ext cx="1311275" cy="134461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Nutritionnels</a:t>
            </a:r>
          </a:p>
          <a:p>
            <a:pPr>
              <a:defRPr/>
            </a:pPr>
            <a:r>
              <a:rPr lang="fr-BE" sz="1600" dirty="0"/>
              <a:t>Physiques</a:t>
            </a:r>
          </a:p>
          <a:p>
            <a:pPr>
              <a:defRPr/>
            </a:pPr>
            <a:r>
              <a:rPr lang="fr-BE" sz="1600" dirty="0"/>
              <a:t>Chimiques</a:t>
            </a:r>
          </a:p>
          <a:p>
            <a:pPr>
              <a:defRPr/>
            </a:pPr>
            <a:r>
              <a:rPr lang="fr-BE" sz="1600" dirty="0"/>
              <a:t>Génétiques</a:t>
            </a:r>
          </a:p>
          <a:p>
            <a:pPr>
              <a:defRPr/>
            </a:pPr>
            <a:r>
              <a:rPr lang="fr-BE" sz="1600" dirty="0"/>
              <a:t>Iatrogènes</a:t>
            </a:r>
          </a:p>
        </p:txBody>
      </p:sp>
      <p:sp>
        <p:nvSpPr>
          <p:cNvPr id="16424" name="Titre 1"/>
          <p:cNvSpPr txBox="1">
            <a:spLocks/>
          </p:cNvSpPr>
          <p:nvPr/>
        </p:nvSpPr>
        <p:spPr bwMode="auto">
          <a:xfrm>
            <a:off x="9536114" y="2027238"/>
            <a:ext cx="554037" cy="392112"/>
          </a:xfrm>
          <a:prstGeom prst="rect">
            <a:avLst/>
          </a:prstGeom>
          <a:solidFill>
            <a:srgbClr val="FFC000"/>
          </a:solidFill>
          <a:ln w="9525">
            <a:solidFill>
              <a:schemeClr val="tx1"/>
            </a:solidFill>
            <a:miter lim="800000"/>
            <a:headEnd/>
            <a:tailEnd/>
          </a:ln>
        </p:spPr>
        <p:txBody>
          <a:bodyPr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600">
                <a:solidFill>
                  <a:schemeClr val="tx1"/>
                </a:solidFill>
              </a:rPr>
              <a:t>BEN</a:t>
            </a:r>
          </a:p>
        </p:txBody>
      </p:sp>
      <p:cxnSp>
        <p:nvCxnSpPr>
          <p:cNvPr id="51224" name="Connecteur droit 62"/>
          <p:cNvCxnSpPr>
            <a:cxnSpLocks noChangeShapeType="1"/>
          </p:cNvCxnSpPr>
          <p:nvPr/>
        </p:nvCxnSpPr>
        <p:spPr bwMode="auto">
          <a:xfrm>
            <a:off x="10344150" y="1370013"/>
            <a:ext cx="0" cy="475456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6427" name="Connecteur droit avec flèche 196"/>
          <p:cNvCxnSpPr>
            <a:cxnSpLocks noChangeShapeType="1"/>
            <a:stCxn id="165" idx="3"/>
          </p:cNvCxnSpPr>
          <p:nvPr/>
        </p:nvCxnSpPr>
        <p:spPr bwMode="auto">
          <a:xfrm>
            <a:off x="8116889" y="1811338"/>
            <a:ext cx="42703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27" name="Connecteur droit avec flèche 202"/>
          <p:cNvCxnSpPr>
            <a:cxnSpLocks noChangeShapeType="1"/>
            <a:stCxn id="51207" idx="3"/>
            <a:endCxn id="51204" idx="1"/>
          </p:cNvCxnSpPr>
          <p:nvPr/>
        </p:nvCxnSpPr>
        <p:spPr bwMode="auto">
          <a:xfrm>
            <a:off x="5427022" y="1219994"/>
            <a:ext cx="681678" cy="79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28" name="Connecteur droit avec flèche 207"/>
          <p:cNvCxnSpPr>
            <a:cxnSpLocks noChangeShapeType="1"/>
            <a:stCxn id="51207" idx="1"/>
            <a:endCxn id="51205" idx="3"/>
          </p:cNvCxnSpPr>
          <p:nvPr/>
        </p:nvCxnSpPr>
        <p:spPr bwMode="auto">
          <a:xfrm flipH="1">
            <a:off x="3362325" y="1219994"/>
            <a:ext cx="734662" cy="79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1" name="Connecteur droit avec flèche 209"/>
          <p:cNvCxnSpPr>
            <a:cxnSpLocks noChangeShapeType="1"/>
            <a:stCxn id="168" idx="3"/>
            <a:endCxn id="178" idx="1"/>
          </p:cNvCxnSpPr>
          <p:nvPr/>
        </p:nvCxnSpPr>
        <p:spPr bwMode="auto">
          <a:xfrm>
            <a:off x="7967663" y="2636839"/>
            <a:ext cx="527050" cy="14287"/>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2" name="Connecteur droit avec flèche 216"/>
          <p:cNvCxnSpPr>
            <a:cxnSpLocks noChangeShapeType="1"/>
            <a:stCxn id="164" idx="3"/>
            <a:endCxn id="182" idx="1"/>
          </p:cNvCxnSpPr>
          <p:nvPr/>
        </p:nvCxnSpPr>
        <p:spPr bwMode="auto">
          <a:xfrm flipV="1">
            <a:off x="8372475" y="3049588"/>
            <a:ext cx="230188" cy="635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3" name="Connecteur droit avec flèche 211"/>
          <p:cNvCxnSpPr>
            <a:cxnSpLocks noChangeShapeType="1"/>
            <a:stCxn id="170" idx="3"/>
          </p:cNvCxnSpPr>
          <p:nvPr/>
        </p:nvCxnSpPr>
        <p:spPr bwMode="auto">
          <a:xfrm>
            <a:off x="7770814" y="3459163"/>
            <a:ext cx="8270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4" name="Connecteur droit avec flèche 220"/>
          <p:cNvCxnSpPr>
            <a:cxnSpLocks noChangeShapeType="1"/>
          </p:cNvCxnSpPr>
          <p:nvPr/>
        </p:nvCxnSpPr>
        <p:spPr bwMode="auto">
          <a:xfrm>
            <a:off x="7878764" y="3933825"/>
            <a:ext cx="4349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33" name="Connecteur droit avec flèche 236"/>
          <p:cNvCxnSpPr>
            <a:cxnSpLocks noChangeShapeType="1"/>
            <a:endCxn id="227" idx="3"/>
          </p:cNvCxnSpPr>
          <p:nvPr/>
        </p:nvCxnSpPr>
        <p:spPr bwMode="auto">
          <a:xfrm flipH="1">
            <a:off x="9955214" y="4933950"/>
            <a:ext cx="38893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6" name="Connecteur droit avec flèche 240"/>
          <p:cNvCxnSpPr>
            <a:cxnSpLocks noChangeShapeType="1"/>
          </p:cNvCxnSpPr>
          <p:nvPr/>
        </p:nvCxnSpPr>
        <p:spPr bwMode="auto">
          <a:xfrm flipH="1">
            <a:off x="7924800" y="4959350"/>
            <a:ext cx="388938"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7" name="Connecteur droit avec flèche 245"/>
          <p:cNvCxnSpPr>
            <a:cxnSpLocks noChangeShapeType="1"/>
            <a:stCxn id="228" idx="1"/>
          </p:cNvCxnSpPr>
          <p:nvPr/>
        </p:nvCxnSpPr>
        <p:spPr bwMode="auto">
          <a:xfrm flipH="1">
            <a:off x="7908926" y="6080125"/>
            <a:ext cx="1936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36" name="Connecteur droit avec flèche 246"/>
          <p:cNvCxnSpPr>
            <a:cxnSpLocks noChangeShapeType="1"/>
          </p:cNvCxnSpPr>
          <p:nvPr/>
        </p:nvCxnSpPr>
        <p:spPr bwMode="auto">
          <a:xfrm flipH="1">
            <a:off x="10075864" y="6124575"/>
            <a:ext cx="2682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9" name="Connecteur droit avec flèche 247"/>
          <p:cNvCxnSpPr>
            <a:cxnSpLocks noChangeShapeType="1"/>
          </p:cNvCxnSpPr>
          <p:nvPr/>
        </p:nvCxnSpPr>
        <p:spPr bwMode="auto">
          <a:xfrm>
            <a:off x="9090026" y="2219325"/>
            <a:ext cx="44767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40" name="Connecteur droit 234"/>
          <p:cNvCxnSpPr>
            <a:cxnSpLocks noChangeShapeType="1"/>
          </p:cNvCxnSpPr>
          <p:nvPr/>
        </p:nvCxnSpPr>
        <p:spPr bwMode="auto">
          <a:xfrm>
            <a:off x="9099550" y="1968501"/>
            <a:ext cx="0" cy="250825"/>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39" name="Connecteur droit 250"/>
          <p:cNvCxnSpPr>
            <a:cxnSpLocks noChangeShapeType="1"/>
          </p:cNvCxnSpPr>
          <p:nvPr/>
        </p:nvCxnSpPr>
        <p:spPr bwMode="auto">
          <a:xfrm>
            <a:off x="6167439" y="1508125"/>
            <a:ext cx="1838325"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40" name="Connecteur droit 252"/>
          <p:cNvCxnSpPr>
            <a:cxnSpLocks noChangeShapeType="1"/>
          </p:cNvCxnSpPr>
          <p:nvPr/>
        </p:nvCxnSpPr>
        <p:spPr bwMode="auto">
          <a:xfrm>
            <a:off x="8005763" y="1370013"/>
            <a:ext cx="0" cy="138112"/>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41" name="Connecteur droit 253"/>
          <p:cNvCxnSpPr>
            <a:cxnSpLocks noChangeShapeType="1"/>
          </p:cNvCxnSpPr>
          <p:nvPr/>
        </p:nvCxnSpPr>
        <p:spPr bwMode="auto">
          <a:xfrm>
            <a:off x="6235700" y="1393825"/>
            <a:ext cx="0" cy="11430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42" name="Connecteur droit 257"/>
          <p:cNvCxnSpPr>
            <a:cxnSpLocks noChangeShapeType="1"/>
          </p:cNvCxnSpPr>
          <p:nvPr/>
        </p:nvCxnSpPr>
        <p:spPr bwMode="auto">
          <a:xfrm>
            <a:off x="6167438" y="1508125"/>
            <a:ext cx="0" cy="2363788"/>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43" name="Connecteur droit avec flèche 260"/>
          <p:cNvCxnSpPr>
            <a:cxnSpLocks noChangeShapeType="1"/>
          </p:cNvCxnSpPr>
          <p:nvPr/>
        </p:nvCxnSpPr>
        <p:spPr bwMode="auto">
          <a:xfrm>
            <a:off x="6167439" y="1778000"/>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44" name="Connecteur droit avec flèche 265"/>
          <p:cNvCxnSpPr>
            <a:cxnSpLocks noChangeShapeType="1"/>
          </p:cNvCxnSpPr>
          <p:nvPr/>
        </p:nvCxnSpPr>
        <p:spPr bwMode="auto">
          <a:xfrm>
            <a:off x="6167439" y="2244725"/>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45" name="Connecteur droit avec flèche 266"/>
          <p:cNvCxnSpPr>
            <a:cxnSpLocks noChangeShapeType="1"/>
          </p:cNvCxnSpPr>
          <p:nvPr/>
        </p:nvCxnSpPr>
        <p:spPr bwMode="auto">
          <a:xfrm>
            <a:off x="6167439" y="2649538"/>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46" name="Connecteur droit avec flèche 267"/>
          <p:cNvCxnSpPr>
            <a:cxnSpLocks noChangeShapeType="1"/>
          </p:cNvCxnSpPr>
          <p:nvPr/>
        </p:nvCxnSpPr>
        <p:spPr bwMode="auto">
          <a:xfrm>
            <a:off x="6167439" y="3076575"/>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47" name="Connecteur droit avec flèche 268"/>
          <p:cNvCxnSpPr>
            <a:cxnSpLocks noChangeShapeType="1"/>
          </p:cNvCxnSpPr>
          <p:nvPr/>
        </p:nvCxnSpPr>
        <p:spPr bwMode="auto">
          <a:xfrm>
            <a:off x="6167439" y="3462338"/>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48" name="Connecteur droit avec flèche 269"/>
          <p:cNvCxnSpPr>
            <a:cxnSpLocks noChangeShapeType="1"/>
          </p:cNvCxnSpPr>
          <p:nvPr/>
        </p:nvCxnSpPr>
        <p:spPr bwMode="auto">
          <a:xfrm>
            <a:off x="6167439" y="3871913"/>
            <a:ext cx="16668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249" name="Connecteur droit 294"/>
          <p:cNvCxnSpPr>
            <a:cxnSpLocks noChangeShapeType="1"/>
            <a:stCxn id="51204" idx="3"/>
          </p:cNvCxnSpPr>
          <p:nvPr/>
        </p:nvCxnSpPr>
        <p:spPr bwMode="auto">
          <a:xfrm flipV="1">
            <a:off x="7189788" y="1220788"/>
            <a:ext cx="419100"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50" name="Connecteur droit 301"/>
          <p:cNvCxnSpPr>
            <a:cxnSpLocks noChangeShapeType="1"/>
          </p:cNvCxnSpPr>
          <p:nvPr/>
        </p:nvCxnSpPr>
        <p:spPr bwMode="auto">
          <a:xfrm flipV="1">
            <a:off x="8832851" y="1220788"/>
            <a:ext cx="481013" cy="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11" name="Titre 1"/>
          <p:cNvSpPr txBox="1">
            <a:spLocks/>
          </p:cNvSpPr>
          <p:nvPr/>
        </p:nvSpPr>
        <p:spPr>
          <a:xfrm>
            <a:off x="9647238" y="2486026"/>
            <a:ext cx="615950" cy="315913"/>
          </a:xfrm>
          <a:prstGeom prst="rect">
            <a:avLst/>
          </a:prstGeom>
          <a:solidFill>
            <a:schemeClr val="bg2">
              <a:lumMod val="40000"/>
              <a:lumOff val="60000"/>
            </a:schemeClr>
          </a:solidFill>
          <a:ln>
            <a:solidFill>
              <a:schemeClr val="tx1"/>
            </a:solidFill>
          </a:ln>
        </p:spPr>
        <p:txBody>
          <a:bodyPr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600" dirty="0"/>
              <a:t>BVD</a:t>
            </a:r>
          </a:p>
        </p:txBody>
      </p:sp>
      <p:cxnSp>
        <p:nvCxnSpPr>
          <p:cNvPr id="16483" name="Connecteur droit 314"/>
          <p:cNvCxnSpPr>
            <a:cxnSpLocks noChangeShapeType="1"/>
            <a:endCxn id="111" idx="1"/>
          </p:cNvCxnSpPr>
          <p:nvPr/>
        </p:nvCxnSpPr>
        <p:spPr bwMode="auto">
          <a:xfrm flipV="1">
            <a:off x="9467850" y="2644775"/>
            <a:ext cx="179388" cy="6350"/>
          </a:xfrm>
          <a:prstGeom prst="line">
            <a:avLst/>
          </a:prstGeom>
          <a:noFill/>
          <a:ln w="1905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18769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4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4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4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64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64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64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4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4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animBg="1"/>
      <p:bldP spid="163" grpId="0" animBg="1"/>
      <p:bldP spid="164" grpId="0" animBg="1"/>
      <p:bldP spid="165" grpId="0" animBg="1"/>
      <p:bldP spid="168" grpId="0" animBg="1"/>
      <p:bldP spid="170" grpId="0" animBg="1"/>
      <p:bldP spid="172" grpId="0" animBg="1"/>
      <p:bldP spid="174" grpId="0" animBg="1"/>
      <p:bldP spid="178" grpId="0" animBg="1"/>
      <p:bldP spid="179" grpId="0" animBg="1"/>
      <p:bldP spid="182" grpId="0" animBg="1"/>
      <p:bldP spid="183" grpId="0" animBg="1"/>
      <p:bldP spid="185" grpId="0" animBg="1"/>
      <p:bldP spid="16424" grpId="0" animBg="1"/>
      <p:bldP spid="1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1325520" y="224539"/>
            <a:ext cx="9706657" cy="582983"/>
          </a:xfrm>
          <a:solidFill>
            <a:schemeClr val="tx2">
              <a:lumMod val="40000"/>
              <a:lumOff val="60000"/>
            </a:schemeClr>
          </a:solidFill>
          <a:ln>
            <a:solidFill>
              <a:schemeClr val="tx1"/>
            </a:solidFill>
          </a:ln>
        </p:spPr>
        <p:txBody>
          <a:bodyPr>
            <a:normAutofit/>
          </a:bodyPr>
          <a:lstStyle/>
          <a:p>
            <a:pPr>
              <a:defRPr/>
            </a:pPr>
            <a:r>
              <a:rPr lang="fr-FR" sz="3200" dirty="0" smtClean="0">
                <a:latin typeface="Arial Narrow" panose="020B0606020202030204" pitchFamily="34" charset="0"/>
              </a:rPr>
              <a:t>La mortalité embryonnaire tardive : Résultats personnels</a:t>
            </a:r>
          </a:p>
        </p:txBody>
      </p:sp>
      <p:sp>
        <p:nvSpPr>
          <p:cNvPr id="62468" name="Rectangle 3"/>
          <p:cNvSpPr>
            <a:spLocks noGrp="1" noChangeArrowheads="1"/>
          </p:cNvSpPr>
          <p:nvPr>
            <p:ph type="body" idx="1"/>
          </p:nvPr>
        </p:nvSpPr>
        <p:spPr>
          <a:xfrm>
            <a:off x="1206582" y="1171266"/>
            <a:ext cx="8382000" cy="4176712"/>
          </a:xfrm>
          <a:ln>
            <a:solidFill>
              <a:schemeClr val="bg1"/>
            </a:solidFill>
            <a:miter lim="800000"/>
            <a:headEnd/>
            <a:tailEnd/>
          </a:ln>
        </p:spPr>
        <p:txBody>
          <a:bodyPr/>
          <a:lstStyle/>
          <a:p>
            <a:pPr>
              <a:buClrTx/>
              <a:buFont typeface="Arial" panose="020B0604020202020204" pitchFamily="34" charset="0"/>
              <a:buChar char="•"/>
            </a:pPr>
            <a:r>
              <a:rPr lang="fr-FR" altLang="fr-FR" dirty="0" smtClean="0">
                <a:latin typeface="Arial Narrow" panose="020B0606020202030204" pitchFamily="34" charset="0"/>
              </a:rPr>
              <a:t>13.535 vaches et génisses laitières ou viandeuses</a:t>
            </a:r>
          </a:p>
          <a:p>
            <a:pPr>
              <a:buClrTx/>
              <a:buFont typeface="Arial" panose="020B0604020202020204" pitchFamily="34" charset="0"/>
              <a:buChar char="•"/>
            </a:pPr>
            <a:r>
              <a:rPr lang="fr-FR" altLang="fr-FR" dirty="0" smtClean="0">
                <a:latin typeface="Arial Narrow" panose="020B0606020202030204" pitchFamily="34" charset="0"/>
              </a:rPr>
              <a:t>74 exploitations</a:t>
            </a:r>
          </a:p>
          <a:p>
            <a:pPr>
              <a:buClrTx/>
              <a:buFont typeface="Arial" panose="020B0604020202020204" pitchFamily="34" charset="0"/>
              <a:buChar char="•"/>
            </a:pPr>
            <a:r>
              <a:rPr lang="fr-FR" altLang="fr-FR" dirty="0" smtClean="0">
                <a:latin typeface="Arial Narrow" panose="020B0606020202030204" pitchFamily="34" charset="0"/>
              </a:rPr>
              <a:t>Diagnostic précoce entre 25 et 59 jours </a:t>
            </a:r>
          </a:p>
          <a:p>
            <a:pPr lvl="1">
              <a:buClrTx/>
              <a:buFont typeface="Arial" panose="020B0604020202020204" pitchFamily="34" charset="0"/>
              <a:buChar char="•"/>
            </a:pPr>
            <a:r>
              <a:rPr lang="fr-FR" altLang="fr-FR" dirty="0" smtClean="0">
                <a:latin typeface="Arial Narrow" panose="020B0606020202030204" pitchFamily="34" charset="0"/>
              </a:rPr>
              <a:t>Echographie : J 41 en moyenne</a:t>
            </a:r>
          </a:p>
          <a:p>
            <a:pPr lvl="1">
              <a:buClrTx/>
              <a:buFont typeface="Arial" panose="020B0604020202020204" pitchFamily="34" charset="0"/>
              <a:buChar char="•"/>
            </a:pPr>
            <a:r>
              <a:rPr lang="fr-FR" altLang="fr-FR" dirty="0" smtClean="0">
                <a:latin typeface="Arial Narrow" panose="020B0606020202030204" pitchFamily="34" charset="0"/>
              </a:rPr>
              <a:t>Palpation manuelle : J 45 en moyenne</a:t>
            </a:r>
          </a:p>
          <a:p>
            <a:pPr>
              <a:buClrTx/>
              <a:buFont typeface="Arial" panose="020B0604020202020204" pitchFamily="34" charset="0"/>
              <a:buChar char="•"/>
            </a:pPr>
            <a:r>
              <a:rPr lang="fr-FR" altLang="fr-FR" dirty="0" smtClean="0">
                <a:latin typeface="Arial Narrow" panose="020B0606020202030204" pitchFamily="34" charset="0"/>
              </a:rPr>
              <a:t>Critères de mortalité embryonnaire tardive</a:t>
            </a:r>
          </a:p>
          <a:p>
            <a:pPr lvl="1">
              <a:buClrTx/>
              <a:buFont typeface="Arial" panose="020B0604020202020204" pitchFamily="34" charset="0"/>
              <a:buChar char="•"/>
            </a:pPr>
            <a:r>
              <a:rPr lang="fr-FR" altLang="fr-FR" dirty="0" smtClean="0">
                <a:latin typeface="Arial Narrow" panose="020B0606020202030204" pitchFamily="34" charset="0"/>
              </a:rPr>
              <a:t>Diagnostic tardif (&gt; 59 jours) négatif</a:t>
            </a:r>
          </a:p>
          <a:p>
            <a:pPr lvl="1">
              <a:buClrTx/>
              <a:buFont typeface="Arial" panose="020B0604020202020204" pitchFamily="34" charset="0"/>
              <a:buChar char="•"/>
            </a:pPr>
            <a:r>
              <a:rPr lang="fr-FR" altLang="fr-FR" dirty="0" smtClean="0">
                <a:latin typeface="Arial Narrow" panose="020B0606020202030204" pitchFamily="34" charset="0"/>
              </a:rPr>
              <a:t>Retour en chaleurs de l’animal</a:t>
            </a:r>
          </a:p>
          <a:p>
            <a:pPr lvl="1">
              <a:buClrTx/>
              <a:buFont typeface="Arial" panose="020B0604020202020204" pitchFamily="34" charset="0"/>
              <a:buChar char="•"/>
            </a:pPr>
            <a:r>
              <a:rPr lang="fr-FR" altLang="fr-FR" dirty="0" err="1" smtClean="0">
                <a:latin typeface="Arial Narrow" panose="020B0606020202030204" pitchFamily="34" charset="0"/>
              </a:rPr>
              <a:t>Réinsémination</a:t>
            </a:r>
            <a:r>
              <a:rPr lang="fr-FR" altLang="fr-FR" dirty="0" smtClean="0">
                <a:latin typeface="Arial Narrow" panose="020B0606020202030204" pitchFamily="34" charset="0"/>
              </a:rPr>
              <a:t> de l’animal</a:t>
            </a:r>
          </a:p>
        </p:txBody>
      </p:sp>
      <p:sp>
        <p:nvSpPr>
          <p:cNvPr id="62469" name="Rectangle 1"/>
          <p:cNvSpPr>
            <a:spLocks noChangeArrowheads="1"/>
          </p:cNvSpPr>
          <p:nvPr/>
        </p:nvSpPr>
        <p:spPr bwMode="auto">
          <a:xfrm>
            <a:off x="1367394" y="5820569"/>
            <a:ext cx="8227868" cy="523220"/>
          </a:xfrm>
          <a:prstGeom prst="rect">
            <a:avLst/>
          </a:prstGeom>
          <a:solidFill>
            <a:srgbClr val="CC00CC"/>
          </a:solidFill>
          <a:ln w="9525">
            <a:solidFill>
              <a:schemeClr val="tx1"/>
            </a:solidFill>
            <a:miter lim="800000"/>
            <a:headEnd/>
            <a:tailEnd/>
          </a:ln>
        </p:spPr>
        <p:txBody>
          <a:bodyPr wrap="squar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 typeface="Mistral" panose="03090702030407020403" pitchFamily="66" charset="0"/>
              <a:buNone/>
            </a:pPr>
            <a:r>
              <a:rPr lang="fr-FR" altLang="fr-FR" sz="2800">
                <a:solidFill>
                  <a:schemeClr val="bg1"/>
                </a:solidFill>
              </a:rPr>
              <a:t>Fréquence moyenne observée</a:t>
            </a:r>
            <a:r>
              <a:rPr lang="fr-BE" altLang="fr-FR" sz="2800">
                <a:solidFill>
                  <a:schemeClr val="bg1"/>
                </a:solidFill>
              </a:rPr>
              <a:t>  de </a:t>
            </a:r>
            <a:r>
              <a:rPr lang="fr-FR" altLang="fr-FR" sz="2800">
                <a:solidFill>
                  <a:schemeClr val="bg1"/>
                </a:solidFill>
              </a:rPr>
              <a:t> 25 à J 59 : 11,3 %</a:t>
            </a:r>
          </a:p>
        </p:txBody>
      </p:sp>
    </p:spTree>
    <p:extLst>
      <p:ext uri="{BB962C8B-B14F-4D97-AF65-F5344CB8AC3E}">
        <p14:creationId xmlns:p14="http://schemas.microsoft.com/office/powerpoint/2010/main" val="29150735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6"/>
          <p:cNvSpPr>
            <a:spLocks noGrp="1" noChangeArrowheads="1"/>
          </p:cNvSpPr>
          <p:nvPr>
            <p:ph type="title"/>
          </p:nvPr>
        </p:nvSpPr>
        <p:spPr>
          <a:xfrm>
            <a:off x="1632323" y="333376"/>
            <a:ext cx="7594804" cy="574675"/>
          </a:xfrm>
          <a:solidFill>
            <a:schemeClr val="accent1">
              <a:lumMod val="20000"/>
              <a:lumOff val="80000"/>
            </a:schemeClr>
          </a:solidFill>
          <a:ln>
            <a:solidFill>
              <a:schemeClr val="tx1"/>
            </a:solidFill>
          </a:ln>
        </p:spPr>
        <p:txBody>
          <a:bodyPr>
            <a:normAutofit fontScale="90000"/>
          </a:bodyPr>
          <a:lstStyle/>
          <a:p>
            <a:pPr>
              <a:defRPr/>
            </a:pPr>
            <a:r>
              <a:rPr lang="fr-FR" sz="2600" dirty="0">
                <a:latin typeface="Arial Narrow" panose="020B0606020202030204" pitchFamily="34" charset="0"/>
              </a:rPr>
              <a:t>La mortalité </a:t>
            </a:r>
            <a:r>
              <a:rPr lang="fr-FR" sz="2600" dirty="0" smtClean="0">
                <a:latin typeface="Arial Narrow" panose="020B0606020202030204" pitchFamily="34" charset="0"/>
              </a:rPr>
              <a:t>embryonnaire tardive  </a:t>
            </a:r>
            <a:r>
              <a:rPr lang="fr-FR" sz="2600" dirty="0">
                <a:latin typeface="Arial Narrow" panose="020B0606020202030204" pitchFamily="34" charset="0"/>
              </a:rPr>
              <a:t>: Résultats </a:t>
            </a:r>
            <a:r>
              <a:rPr lang="fr-FR" sz="2600" dirty="0" smtClean="0">
                <a:latin typeface="Arial Narrow" panose="020B0606020202030204" pitchFamily="34" charset="0"/>
              </a:rPr>
              <a:t>personnels (10 %)</a:t>
            </a:r>
            <a:endParaRPr lang="fr-FR" sz="2600" dirty="0">
              <a:latin typeface="Arial Narrow" panose="020B0606020202030204" pitchFamily="34" charset="0"/>
            </a:endParaRPr>
          </a:p>
        </p:txBody>
      </p:sp>
      <p:sp>
        <p:nvSpPr>
          <p:cNvPr id="52228" name="Rectangle 7"/>
          <p:cNvSpPr>
            <a:spLocks noGrp="1" noChangeArrowheads="1"/>
          </p:cNvSpPr>
          <p:nvPr>
            <p:ph type="body" idx="1"/>
          </p:nvPr>
        </p:nvSpPr>
        <p:spPr>
          <a:xfrm>
            <a:off x="1587500" y="1125539"/>
            <a:ext cx="4465638" cy="3280206"/>
          </a:xfrm>
          <a:solidFill>
            <a:schemeClr val="accent6">
              <a:lumMod val="40000"/>
              <a:lumOff val="60000"/>
            </a:schemeClr>
          </a:solidFill>
          <a:ln>
            <a:solidFill>
              <a:schemeClr val="tx1"/>
            </a:solidFill>
          </a:ln>
        </p:spPr>
        <p:txBody>
          <a:bodyPr>
            <a:noAutofit/>
          </a:bodyPr>
          <a:lstStyle/>
          <a:p>
            <a:pPr marL="0" indent="0">
              <a:buNone/>
              <a:defRPr/>
            </a:pPr>
            <a:r>
              <a:rPr lang="fr-FR" sz="2000" dirty="0">
                <a:latin typeface="Arial Narrow" panose="020B0606020202030204" pitchFamily="34" charset="0"/>
              </a:rPr>
              <a:t>Facteurs à effets significatifs	</a:t>
            </a:r>
          </a:p>
          <a:p>
            <a:pPr>
              <a:lnSpc>
                <a:spcPct val="90000"/>
              </a:lnSpc>
              <a:buClrTx/>
              <a:buFont typeface="Arial" pitchFamily="34" charset="0"/>
              <a:buChar char="•"/>
              <a:defRPr/>
            </a:pPr>
            <a:r>
              <a:rPr lang="fr-FR" sz="2000" dirty="0">
                <a:latin typeface="Arial Narrow" panose="020B0606020202030204" pitchFamily="34" charset="0"/>
              </a:rPr>
              <a:t>1. Race : BBB &gt; PR &gt; PN </a:t>
            </a:r>
          </a:p>
          <a:p>
            <a:pPr>
              <a:lnSpc>
                <a:spcPct val="90000"/>
              </a:lnSpc>
              <a:buClrTx/>
              <a:buFont typeface="Arial" pitchFamily="34" charset="0"/>
              <a:buChar char="•"/>
              <a:defRPr/>
            </a:pPr>
            <a:r>
              <a:rPr lang="fr-FR" sz="2000" dirty="0">
                <a:latin typeface="Arial Narrow" panose="020B0606020202030204" pitchFamily="34" charset="0"/>
              </a:rPr>
              <a:t>2. N° de lactation : ↑ avec le NL</a:t>
            </a:r>
          </a:p>
          <a:p>
            <a:pPr>
              <a:lnSpc>
                <a:spcPct val="90000"/>
              </a:lnSpc>
              <a:buClrTx/>
              <a:buFont typeface="Arial" pitchFamily="34" charset="0"/>
              <a:buChar char="•"/>
              <a:defRPr/>
            </a:pPr>
            <a:r>
              <a:rPr lang="fr-FR" sz="2000" dirty="0">
                <a:latin typeface="Arial Narrow" panose="020B0606020202030204" pitchFamily="34" charset="0"/>
              </a:rPr>
              <a:t>3. Stade de gestation	</a:t>
            </a:r>
          </a:p>
          <a:p>
            <a:pPr>
              <a:lnSpc>
                <a:spcPct val="90000"/>
              </a:lnSpc>
              <a:buClrTx/>
              <a:buFont typeface="Arial" pitchFamily="34" charset="0"/>
              <a:buChar char="•"/>
              <a:defRPr/>
            </a:pPr>
            <a:r>
              <a:rPr lang="fr-FR" sz="2000" dirty="0">
                <a:latin typeface="Arial Narrow" panose="020B0606020202030204" pitchFamily="34" charset="0"/>
              </a:rPr>
              <a:t>4. Type de vêlage : C &gt; TF &gt; TL</a:t>
            </a:r>
          </a:p>
          <a:p>
            <a:pPr>
              <a:lnSpc>
                <a:spcPct val="90000"/>
              </a:lnSpc>
              <a:buClrTx/>
              <a:buFont typeface="Arial" pitchFamily="34" charset="0"/>
              <a:buChar char="•"/>
              <a:defRPr/>
            </a:pPr>
            <a:r>
              <a:rPr lang="fr-FR" sz="2000" dirty="0">
                <a:latin typeface="Arial Narrow" panose="020B0606020202030204" pitchFamily="34" charset="0"/>
              </a:rPr>
              <a:t>5. Rétention placentaire : + si RP</a:t>
            </a:r>
          </a:p>
          <a:p>
            <a:pPr>
              <a:lnSpc>
                <a:spcPct val="90000"/>
              </a:lnSpc>
              <a:buClrTx/>
              <a:buFont typeface="Arial" pitchFamily="34" charset="0"/>
              <a:buChar char="•"/>
              <a:defRPr/>
            </a:pPr>
            <a:r>
              <a:rPr lang="fr-FR" sz="2000" dirty="0">
                <a:latin typeface="Arial Narrow" panose="020B0606020202030204" pitchFamily="34" charset="0"/>
              </a:rPr>
              <a:t>6. Nombre d’inséminations : + &gt; 4</a:t>
            </a:r>
          </a:p>
          <a:p>
            <a:pPr>
              <a:lnSpc>
                <a:spcPct val="90000"/>
              </a:lnSpc>
              <a:buClrTx/>
              <a:buFont typeface="Arial" pitchFamily="34" charset="0"/>
              <a:buChar char="•"/>
              <a:defRPr/>
            </a:pPr>
            <a:r>
              <a:rPr lang="fr-FR" sz="2000" dirty="0">
                <a:latin typeface="Arial Narrow" panose="020B0606020202030204" pitchFamily="34" charset="0"/>
              </a:rPr>
              <a:t>7. Troupeau	</a:t>
            </a:r>
          </a:p>
        </p:txBody>
      </p:sp>
      <p:graphicFrame>
        <p:nvGraphicFramePr>
          <p:cNvPr id="63493" name="Object 5"/>
          <p:cNvGraphicFramePr>
            <a:graphicFrameLocks noChangeAspect="1"/>
          </p:cNvGraphicFramePr>
          <p:nvPr>
            <p:extLst>
              <p:ext uri="{D42A27DB-BD31-4B8C-83A1-F6EECF244321}">
                <p14:modId xmlns:p14="http://schemas.microsoft.com/office/powerpoint/2010/main" val="4119344054"/>
              </p:ext>
            </p:extLst>
          </p:nvPr>
        </p:nvGraphicFramePr>
        <p:xfrm>
          <a:off x="6735913" y="1217613"/>
          <a:ext cx="4349750" cy="2659062"/>
        </p:xfrm>
        <a:graphic>
          <a:graphicData uri="http://schemas.openxmlformats.org/presentationml/2006/ole">
            <mc:AlternateContent xmlns:mc="http://schemas.openxmlformats.org/markup-compatibility/2006">
              <mc:Choice xmlns:v="urn:schemas-microsoft-com:vml" Requires="v">
                <p:oleObj spid="_x0000_s4145" r:id="rId3" imgW="4352921" imgH="2658086" progId="Excel.Chart.8">
                  <p:embed/>
                </p:oleObj>
              </mc:Choice>
              <mc:Fallback>
                <p:oleObj r:id="rId3" imgW="4352921" imgH="265808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913" y="1217613"/>
                        <a:ext cx="4349750" cy="2659062"/>
                      </a:xfrm>
                      <a:prstGeom prst="rect">
                        <a:avLst/>
                      </a:prstGeom>
                      <a:noFill/>
                      <a:ln>
                        <a:solidFill>
                          <a:schemeClr val="tx1"/>
                        </a:solidFill>
                      </a:ln>
                      <a:extLst/>
                    </p:spPr>
                  </p:pic>
                </p:oleObj>
              </mc:Fallback>
            </mc:AlternateContent>
          </a:graphicData>
        </a:graphic>
      </p:graphicFrame>
      <p:sp>
        <p:nvSpPr>
          <p:cNvPr id="7" name="Rectangle 5"/>
          <p:cNvSpPr txBox="1">
            <a:spLocks noChangeArrowheads="1"/>
          </p:cNvSpPr>
          <p:nvPr/>
        </p:nvSpPr>
        <p:spPr bwMode="auto">
          <a:xfrm>
            <a:off x="6481186" y="4080164"/>
            <a:ext cx="4838700" cy="2592388"/>
          </a:xfrm>
          <a:prstGeom prst="rect">
            <a:avLst/>
          </a:prstGeom>
          <a:solidFill>
            <a:srgbClr val="92D05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000" kern="0" dirty="0">
                <a:solidFill>
                  <a:schemeClr val="tx1"/>
                </a:solidFill>
                <a:latin typeface="Arial Narrow" panose="020B0606020202030204" pitchFamily="34" charset="0"/>
              </a:rPr>
              <a:t>Facteurs à effets non significatifs</a:t>
            </a:r>
          </a:p>
          <a:p>
            <a:pPr>
              <a:buClrTx/>
              <a:buFont typeface="Arial" pitchFamily="34" charset="0"/>
              <a:buChar char="•"/>
              <a:defRPr/>
            </a:pPr>
            <a:r>
              <a:rPr lang="fr-FR" sz="2000" kern="0" dirty="0">
                <a:solidFill>
                  <a:schemeClr val="tx1"/>
                </a:solidFill>
                <a:latin typeface="Arial Narrow" panose="020B0606020202030204" pitchFamily="34" charset="0"/>
              </a:rPr>
              <a:t>Méthode de diagnostic (Echo vs manuel) </a:t>
            </a:r>
          </a:p>
          <a:p>
            <a:pPr>
              <a:buClrTx/>
              <a:buFont typeface="Arial" pitchFamily="34" charset="0"/>
              <a:buChar char="•"/>
              <a:defRPr/>
            </a:pPr>
            <a:r>
              <a:rPr lang="fr-FR" sz="2000" kern="0" dirty="0">
                <a:solidFill>
                  <a:schemeClr val="tx1"/>
                </a:solidFill>
                <a:latin typeface="Arial Narrow" panose="020B0606020202030204" pitchFamily="34" charset="0"/>
              </a:rPr>
              <a:t>Type d’insémination fécondante (IA vs IN)</a:t>
            </a:r>
          </a:p>
          <a:p>
            <a:pPr>
              <a:buClrTx/>
              <a:buFont typeface="Arial" pitchFamily="34" charset="0"/>
              <a:buChar char="•"/>
              <a:defRPr/>
            </a:pPr>
            <a:r>
              <a:rPr lang="fr-FR" sz="2000" kern="0" dirty="0">
                <a:solidFill>
                  <a:schemeClr val="tx1"/>
                </a:solidFill>
                <a:latin typeface="Arial Narrow" panose="020B0606020202030204" pitchFamily="34" charset="0"/>
              </a:rPr>
              <a:t>Saison de l’insémination fécondante</a:t>
            </a:r>
          </a:p>
          <a:p>
            <a:pPr>
              <a:buClrTx/>
              <a:buFont typeface="Arial" pitchFamily="34" charset="0"/>
              <a:buChar char="•"/>
              <a:defRPr/>
            </a:pPr>
            <a:r>
              <a:rPr lang="fr-FR" sz="2000" kern="0" dirty="0">
                <a:solidFill>
                  <a:schemeClr val="tx1"/>
                </a:solidFill>
                <a:latin typeface="Arial Narrow" panose="020B0606020202030204" pitchFamily="34" charset="0"/>
              </a:rPr>
              <a:t>Intervalle vêlage </a:t>
            </a:r>
            <a:r>
              <a:rPr lang="fr-FR" sz="2000" kern="0" dirty="0" smtClean="0">
                <a:solidFill>
                  <a:schemeClr val="tx1"/>
                </a:solidFill>
                <a:latin typeface="Arial Narrow" panose="020B0606020202030204" pitchFamily="34" charset="0"/>
              </a:rPr>
              <a:t>– insémination fécondante</a:t>
            </a:r>
            <a:endParaRPr lang="fr-FR" sz="2000" kern="0" dirty="0">
              <a:solidFill>
                <a:schemeClr val="tx1"/>
              </a:solidFill>
              <a:latin typeface="Arial Narrow" panose="020B0606020202030204" pitchFamily="34" charset="0"/>
            </a:endParaRPr>
          </a:p>
          <a:p>
            <a:pPr>
              <a:buClrTx/>
              <a:buFont typeface="Arial" pitchFamily="34" charset="0"/>
              <a:buChar char="•"/>
              <a:defRPr/>
            </a:pPr>
            <a:r>
              <a:rPr lang="fr-FR" sz="2000" kern="0" dirty="0">
                <a:solidFill>
                  <a:schemeClr val="tx1"/>
                </a:solidFill>
                <a:latin typeface="Arial Narrow" panose="020B0606020202030204" pitchFamily="34" charset="0"/>
              </a:rPr>
              <a:t>Adhérences</a:t>
            </a:r>
          </a:p>
          <a:p>
            <a:pPr>
              <a:buClrTx/>
              <a:buFont typeface="Arial" pitchFamily="34" charset="0"/>
              <a:buChar char="•"/>
              <a:defRPr/>
            </a:pPr>
            <a:r>
              <a:rPr lang="fr-FR" sz="2000" kern="0" dirty="0">
                <a:solidFill>
                  <a:schemeClr val="tx1"/>
                </a:solidFill>
                <a:latin typeface="Arial Narrow" panose="020B0606020202030204" pitchFamily="34" charset="0"/>
              </a:rPr>
              <a:t>Infections utérines</a:t>
            </a:r>
          </a:p>
        </p:txBody>
      </p:sp>
      <p:cxnSp>
        <p:nvCxnSpPr>
          <p:cNvPr id="63495" name="Connecteur droit avec flèche 2"/>
          <p:cNvCxnSpPr>
            <a:cxnSpLocks noChangeShapeType="1"/>
          </p:cNvCxnSpPr>
          <p:nvPr/>
        </p:nvCxnSpPr>
        <p:spPr bwMode="auto">
          <a:xfrm>
            <a:off x="4079875" y="2515754"/>
            <a:ext cx="2594057"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48961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7016" y="2315275"/>
            <a:ext cx="10515600" cy="1325563"/>
          </a:xfrm>
          <a:solidFill>
            <a:srgbClr val="990000"/>
          </a:solidFill>
        </p:spPr>
        <p:txBody>
          <a:bodyPr>
            <a:normAutofit/>
          </a:bodyPr>
          <a:lstStyle/>
          <a:p>
            <a:pPr algn="ctr"/>
            <a:r>
              <a:rPr lang="fr-BE" dirty="0" smtClean="0">
                <a:solidFill>
                  <a:schemeClr val="bg1"/>
                </a:solidFill>
                <a:latin typeface="Arial Narrow" panose="020B0606020202030204" pitchFamily="34" charset="0"/>
              </a:rPr>
              <a:t>Des moyens d’identification du problème </a:t>
            </a:r>
            <a:endParaRPr lang="fr-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5951637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2529417" y="4532313"/>
            <a:ext cx="708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672418" y="2951164"/>
            <a:ext cx="3424767" cy="158432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6" name="Triangle isocèle 5"/>
          <p:cNvSpPr/>
          <p:nvPr/>
        </p:nvSpPr>
        <p:spPr>
          <a:xfrm>
            <a:off x="4601633" y="2951164"/>
            <a:ext cx="287867" cy="1584325"/>
          </a:xfrm>
          <a:prstGeom prst="triangle">
            <a:avLst/>
          </a:prstGeom>
          <a:solidFill>
            <a:srgbClr val="FF33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18" name="ZoneTexte 17"/>
          <p:cNvSpPr txBox="1"/>
          <p:nvPr/>
        </p:nvSpPr>
        <p:spPr>
          <a:xfrm>
            <a:off x="9744406" y="3451225"/>
            <a:ext cx="986167" cy="369332"/>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Ovulation</a:t>
            </a:r>
          </a:p>
        </p:txBody>
      </p:sp>
      <p:sp>
        <p:nvSpPr>
          <p:cNvPr id="20" name="Lune 19"/>
          <p:cNvSpPr/>
          <p:nvPr/>
        </p:nvSpPr>
        <p:spPr>
          <a:xfrm>
            <a:off x="9052420" y="3030980"/>
            <a:ext cx="563597" cy="1227137"/>
          </a:xfrm>
          <a:prstGeom prst="moon">
            <a:avLst/>
          </a:prstGeom>
          <a:solidFill>
            <a:srgbClr val="00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35" name="Triangle rectangle 34"/>
          <p:cNvSpPr/>
          <p:nvPr/>
        </p:nvSpPr>
        <p:spPr>
          <a:xfrm rot="16200000">
            <a:off x="2601648" y="3494352"/>
            <a:ext cx="1589088" cy="493184"/>
          </a:xfrm>
          <a:prstGeom prst="rtTriangl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36" name="Triangle rectangle 35"/>
          <p:cNvSpPr/>
          <p:nvPr/>
        </p:nvSpPr>
        <p:spPr>
          <a:xfrm rot="16200000" flipV="1">
            <a:off x="2047081" y="3428736"/>
            <a:ext cx="1589088" cy="624416"/>
          </a:xfrm>
          <a:prstGeom prst="rtTriangle">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70" name="Flèche droite 69"/>
          <p:cNvSpPr/>
          <p:nvPr/>
        </p:nvSpPr>
        <p:spPr>
          <a:xfrm>
            <a:off x="3653367" y="3621088"/>
            <a:ext cx="992717" cy="411162"/>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latin typeface="Arial Narrow" panose="020B0606020202030204" pitchFamily="34" charset="0"/>
            </a:endParaRPr>
          </a:p>
        </p:txBody>
      </p:sp>
      <p:sp>
        <p:nvSpPr>
          <p:cNvPr id="74" name="ZoneTexte 73"/>
          <p:cNvSpPr txBox="1"/>
          <p:nvPr/>
        </p:nvSpPr>
        <p:spPr>
          <a:xfrm>
            <a:off x="6096000" y="44625"/>
            <a:ext cx="5835651" cy="461665"/>
          </a:xfrm>
          <a:prstGeom prst="rect">
            <a:avLst/>
          </a:prstGeom>
          <a:solidFill>
            <a:srgbClr val="000066"/>
          </a:solidFill>
          <a:ln>
            <a:solidFill>
              <a:schemeClr val="tx1"/>
            </a:solidFill>
          </a:ln>
        </p:spPr>
        <p:txBody>
          <a:bodyPr>
            <a:spAutoFit/>
          </a:bodyPr>
          <a:lstStyle/>
          <a:p>
            <a:pPr>
              <a:defRPr/>
            </a:pPr>
            <a:r>
              <a:rPr lang="fr-BE" sz="2400" dirty="0">
                <a:solidFill>
                  <a:schemeClr val="bg1"/>
                </a:solidFill>
                <a:latin typeface="Arial Narrow" panose="020B0606020202030204" pitchFamily="34" charset="0"/>
              </a:rPr>
              <a:t>Détection du moment de l’ovulation</a:t>
            </a:r>
          </a:p>
        </p:txBody>
      </p:sp>
      <p:grpSp>
        <p:nvGrpSpPr>
          <p:cNvPr id="4" name="Groupe 3"/>
          <p:cNvGrpSpPr/>
          <p:nvPr/>
        </p:nvGrpSpPr>
        <p:grpSpPr>
          <a:xfrm>
            <a:off x="47328" y="417438"/>
            <a:ext cx="3690434" cy="3180057"/>
            <a:chOff x="47328" y="417438"/>
            <a:chExt cx="3690434" cy="3180057"/>
          </a:xfrm>
        </p:grpSpPr>
        <p:sp>
          <p:nvSpPr>
            <p:cNvPr id="37" name="ZoneTexte 36"/>
            <p:cNvSpPr txBox="1"/>
            <p:nvPr/>
          </p:nvSpPr>
          <p:spPr>
            <a:xfrm>
              <a:off x="1316567" y="2951164"/>
              <a:ext cx="744114" cy="646331"/>
            </a:xfrm>
            <a:prstGeom prst="rect">
              <a:avLst/>
            </a:prstGeom>
            <a:solidFill>
              <a:srgbClr val="FFFF66"/>
            </a:solidFill>
            <a:ln>
              <a:solidFill>
                <a:schemeClr val="tx1"/>
              </a:solidFill>
            </a:ln>
          </p:spPr>
          <p:txBody>
            <a:bodyPr wrap="none">
              <a:spAutoFit/>
            </a:bodyPr>
            <a:lstStyle/>
            <a:p>
              <a:pPr>
                <a:defRPr/>
              </a:pPr>
              <a:r>
                <a:rPr lang="fr-BE" dirty="0">
                  <a:latin typeface="Arial Narrow" panose="020B0606020202030204" pitchFamily="34" charset="0"/>
                </a:rPr>
                <a:t>Chute </a:t>
              </a:r>
            </a:p>
            <a:p>
              <a:pPr>
                <a:defRPr/>
              </a:pPr>
              <a:r>
                <a:rPr lang="fr-BE" dirty="0">
                  <a:latin typeface="Arial Narrow" panose="020B0606020202030204" pitchFamily="34" charset="0"/>
                </a:rPr>
                <a:t>de P4</a:t>
              </a:r>
            </a:p>
          </p:txBody>
        </p:sp>
        <p:cxnSp>
          <p:nvCxnSpPr>
            <p:cNvPr id="8" name="Connecteur droit avec flèche 7"/>
            <p:cNvCxnSpPr>
              <a:stCxn id="37" idx="0"/>
            </p:cNvCxnSpPr>
            <p:nvPr/>
          </p:nvCxnSpPr>
          <p:spPr>
            <a:xfrm flipH="1" flipV="1">
              <a:off x="1474903" y="1340770"/>
              <a:ext cx="213721" cy="161039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47328" y="417438"/>
              <a:ext cx="3690434" cy="923330"/>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Palpation/</a:t>
              </a:r>
              <a:r>
                <a:rPr lang="fr-BE" dirty="0" err="1">
                  <a:latin typeface="Arial Narrow" panose="020B0606020202030204" pitchFamily="34" charset="0"/>
                </a:rPr>
                <a:t>echo</a:t>
              </a:r>
              <a:r>
                <a:rPr lang="fr-BE" dirty="0">
                  <a:latin typeface="Arial Narrow" panose="020B0606020202030204" pitchFamily="34" charset="0"/>
                </a:rPr>
                <a:t> :  </a:t>
              </a:r>
              <a:r>
                <a:rPr lang="fr-BE" dirty="0" err="1">
                  <a:latin typeface="Arial Narrow" panose="020B0606020202030204" pitchFamily="34" charset="0"/>
                </a:rPr>
                <a:t>CJ</a:t>
              </a:r>
              <a:r>
                <a:rPr lang="fr-BE" dirty="0">
                  <a:latin typeface="Arial Narrow" panose="020B0606020202030204" pitchFamily="34" charset="0"/>
                </a:rPr>
                <a:t> absent ou &lt; 1 cm</a:t>
              </a:r>
            </a:p>
            <a:p>
              <a:pPr>
                <a:defRPr/>
              </a:pPr>
              <a:r>
                <a:rPr lang="fr-BE" dirty="0">
                  <a:latin typeface="Arial Narrow" panose="020B0606020202030204" pitchFamily="34" charset="0"/>
                </a:rPr>
                <a:t>Dosage Elisa P4</a:t>
              </a:r>
            </a:p>
            <a:p>
              <a:pPr>
                <a:defRPr/>
              </a:pPr>
              <a:r>
                <a:rPr lang="fr-BE" dirty="0" err="1">
                  <a:latin typeface="Arial Narrow" panose="020B0606020202030204" pitchFamily="34" charset="0"/>
                </a:rPr>
                <a:t>Herd-navigator</a:t>
              </a:r>
              <a:r>
                <a:rPr lang="fr-BE" dirty="0">
                  <a:latin typeface="Arial Narrow" panose="020B0606020202030204" pitchFamily="34" charset="0"/>
                </a:rPr>
                <a:t> et </a:t>
              </a:r>
              <a:r>
                <a:rPr lang="fr-BE" dirty="0" err="1" smtClean="0">
                  <a:latin typeface="Arial Narrow" panose="020B0606020202030204" pitchFamily="34" charset="0"/>
                </a:rPr>
                <a:t>lutéolyse</a:t>
              </a:r>
              <a:r>
                <a:rPr lang="fr-BE" dirty="0" smtClean="0">
                  <a:latin typeface="Arial Narrow" panose="020B0606020202030204" pitchFamily="34" charset="0"/>
                </a:rPr>
                <a:t> (alerte &lt; 5 </a:t>
              </a:r>
              <a:r>
                <a:rPr lang="fr-BE" dirty="0" err="1" smtClean="0">
                  <a:latin typeface="Arial Narrow" panose="020B0606020202030204" pitchFamily="34" charset="0"/>
                </a:rPr>
                <a:t>ng</a:t>
              </a:r>
              <a:r>
                <a:rPr lang="fr-BE" dirty="0" smtClean="0">
                  <a:latin typeface="Arial Narrow" panose="020B0606020202030204" pitchFamily="34" charset="0"/>
                </a:rPr>
                <a:t>)</a:t>
              </a:r>
              <a:endParaRPr lang="fr-BE" dirty="0">
                <a:latin typeface="Arial Narrow" panose="020B0606020202030204" pitchFamily="34" charset="0"/>
              </a:endParaRPr>
            </a:p>
          </p:txBody>
        </p:sp>
      </p:grpSp>
      <p:grpSp>
        <p:nvGrpSpPr>
          <p:cNvPr id="11" name="Groupe 10"/>
          <p:cNvGrpSpPr/>
          <p:nvPr/>
        </p:nvGrpSpPr>
        <p:grpSpPr>
          <a:xfrm>
            <a:off x="366185" y="3259138"/>
            <a:ext cx="11565467" cy="3554239"/>
            <a:chOff x="366185" y="3259138"/>
            <a:chExt cx="11565467" cy="3554239"/>
          </a:xfrm>
        </p:grpSpPr>
        <p:sp>
          <p:nvSpPr>
            <p:cNvPr id="10" name="Ellipse 9"/>
            <p:cNvSpPr/>
            <p:nvPr/>
          </p:nvSpPr>
          <p:spPr>
            <a:xfrm>
              <a:off x="5173134" y="3259138"/>
              <a:ext cx="1054823" cy="963612"/>
            </a:xfrm>
            <a:prstGeom prst="ellipse">
              <a:avLst/>
            </a:prstGeom>
            <a:solidFill>
              <a:srgbClr val="0066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err="1">
                  <a:latin typeface="Arial Narrow" panose="020B0606020202030204" pitchFamily="34" charset="0"/>
                </a:rPr>
                <a:t>FOLL</a:t>
              </a:r>
              <a:endParaRPr lang="fr-BE" dirty="0">
                <a:latin typeface="Arial Narrow" panose="020B0606020202030204" pitchFamily="34" charset="0"/>
              </a:endParaRPr>
            </a:p>
          </p:txBody>
        </p:sp>
        <p:sp>
          <p:nvSpPr>
            <p:cNvPr id="57" name="ZoneTexte 56"/>
            <p:cNvSpPr txBox="1"/>
            <p:nvPr/>
          </p:nvSpPr>
          <p:spPr>
            <a:xfrm>
              <a:off x="366185" y="5613048"/>
              <a:ext cx="11565467" cy="1200329"/>
            </a:xfrm>
            <a:prstGeom prst="rect">
              <a:avLst/>
            </a:prstGeom>
            <a:noFill/>
            <a:ln>
              <a:solidFill>
                <a:schemeClr val="tx1"/>
              </a:solidFill>
            </a:ln>
          </p:spPr>
          <p:txBody>
            <a:bodyPr wrap="square">
              <a:spAutoFit/>
            </a:bodyPr>
            <a:lstStyle/>
            <a:p>
              <a:pPr>
                <a:defRPr/>
              </a:pPr>
              <a:r>
                <a:rPr lang="fr-BE" dirty="0">
                  <a:latin typeface="Arial Narrow" panose="020B0606020202030204" pitchFamily="34" charset="0"/>
                </a:rPr>
                <a:t>Palpation : ferme vs </a:t>
              </a:r>
              <a:r>
                <a:rPr lang="fr-BE" dirty="0" smtClean="0">
                  <a:latin typeface="Arial Narrow" panose="020B0606020202030204" pitchFamily="34" charset="0"/>
                </a:rPr>
                <a:t>mou  (34 % vs 41 % de gestation) </a:t>
              </a:r>
            </a:p>
            <a:p>
              <a:pPr>
                <a:defRPr/>
              </a:pPr>
              <a:r>
                <a:rPr lang="fr-BE" dirty="0" smtClean="0">
                  <a:latin typeface="Arial Narrow" panose="020B0606020202030204" pitchFamily="34" charset="0"/>
                </a:rPr>
                <a:t>Echo </a:t>
              </a:r>
              <a:r>
                <a:rPr lang="fr-BE" dirty="0">
                  <a:latin typeface="Arial Narrow" panose="020B0606020202030204" pitchFamily="34" charset="0"/>
                </a:rPr>
                <a:t>: </a:t>
              </a:r>
              <a:r>
                <a:rPr lang="fr-BE" dirty="0" smtClean="0">
                  <a:latin typeface="Arial Narrow" panose="020B0606020202030204" pitchFamily="34" charset="0"/>
                </a:rPr>
                <a:t>ovulation si diamètre de 11 </a:t>
              </a:r>
              <a:r>
                <a:rPr lang="fr-BE" dirty="0">
                  <a:latin typeface="Arial Narrow" panose="020B0606020202030204" pitchFamily="34" charset="0"/>
                </a:rPr>
                <a:t>à 19 </a:t>
              </a:r>
              <a:r>
                <a:rPr lang="fr-BE" dirty="0" err="1" smtClean="0">
                  <a:latin typeface="Arial Narrow" panose="020B0606020202030204" pitchFamily="34" charset="0"/>
                </a:rPr>
                <a:t>mm.</a:t>
              </a:r>
              <a:r>
                <a:rPr lang="fr-BE" dirty="0">
                  <a:latin typeface="Arial Narrow" panose="020B0606020202030204" pitchFamily="34" charset="0"/>
                </a:rPr>
                <a:t> Croissance folliculaire : 1,5 à 2 mm /J  jusqu’au pic de LH</a:t>
              </a:r>
            </a:p>
            <a:p>
              <a:pPr>
                <a:defRPr/>
              </a:pPr>
              <a:r>
                <a:rPr lang="fr-BE" dirty="0" smtClean="0">
                  <a:latin typeface="Arial Narrow" panose="020B0606020202030204" pitchFamily="34" charset="0"/>
                </a:rPr>
                <a:t>Echo </a:t>
              </a:r>
              <a:r>
                <a:rPr lang="fr-BE" dirty="0">
                  <a:latin typeface="Arial Narrow" panose="020B0606020202030204" pitchFamily="34" charset="0"/>
                </a:rPr>
                <a:t>: déformation &lt; 4 h avant </a:t>
              </a:r>
              <a:r>
                <a:rPr lang="fr-BE" dirty="0" smtClean="0">
                  <a:latin typeface="Arial Narrow" panose="020B0606020202030204" pitchFamily="34" charset="0"/>
                </a:rPr>
                <a:t>ovulation (aspect triangulaire &gt; sphérique : 50 % des cas)</a:t>
              </a:r>
              <a:endParaRPr lang="fr-BE" dirty="0">
                <a:latin typeface="Arial Narrow" panose="020B0606020202030204" pitchFamily="34" charset="0"/>
              </a:endParaRPr>
            </a:p>
            <a:p>
              <a:pPr>
                <a:defRPr/>
              </a:pPr>
              <a:r>
                <a:rPr lang="fr-BE" dirty="0">
                  <a:latin typeface="Arial Narrow" panose="020B0606020202030204" pitchFamily="34" charset="0"/>
                </a:rPr>
                <a:t>Echo doppler : </a:t>
              </a:r>
              <a:r>
                <a:rPr lang="fr-BE" dirty="0" err="1">
                  <a:latin typeface="Arial Narrow" panose="020B0606020202030204" pitchFamily="34" charset="0"/>
                </a:rPr>
                <a:t>hypervascularisation</a:t>
              </a:r>
              <a:r>
                <a:rPr lang="fr-BE" dirty="0">
                  <a:latin typeface="Arial Narrow" panose="020B0606020202030204" pitchFamily="34" charset="0"/>
                </a:rPr>
                <a:t> des thèques</a:t>
              </a:r>
            </a:p>
          </p:txBody>
        </p:sp>
        <p:cxnSp>
          <p:nvCxnSpPr>
            <p:cNvPr id="75" name="Connecteur droit avec flèche 74"/>
            <p:cNvCxnSpPr>
              <a:stCxn id="10" idx="4"/>
            </p:cNvCxnSpPr>
            <p:nvPr/>
          </p:nvCxnSpPr>
          <p:spPr>
            <a:xfrm>
              <a:off x="5700546" y="4222750"/>
              <a:ext cx="97005" cy="130333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2804585" y="616621"/>
            <a:ext cx="9387416" cy="2264911"/>
            <a:chOff x="2804585" y="616621"/>
            <a:chExt cx="9387416" cy="2264911"/>
          </a:xfrm>
        </p:grpSpPr>
        <p:sp>
          <p:nvSpPr>
            <p:cNvPr id="52" name="ZoneTexte 51"/>
            <p:cNvSpPr txBox="1"/>
            <p:nvPr/>
          </p:nvSpPr>
          <p:spPr>
            <a:xfrm>
              <a:off x="5127440" y="616621"/>
              <a:ext cx="7064561" cy="2031325"/>
            </a:xfrm>
            <a:prstGeom prst="rect">
              <a:avLst/>
            </a:prstGeom>
            <a:noFill/>
            <a:ln>
              <a:solidFill>
                <a:schemeClr val="tx1"/>
              </a:solidFill>
            </a:ln>
          </p:spPr>
          <p:txBody>
            <a:bodyPr wrap="square">
              <a:spAutoFit/>
            </a:bodyPr>
            <a:lstStyle/>
            <a:p>
              <a:pPr>
                <a:defRPr/>
              </a:pPr>
              <a:r>
                <a:rPr lang="fr-BE" dirty="0" smtClean="0">
                  <a:latin typeface="Arial Narrow" panose="020B0606020202030204" pitchFamily="34" charset="0"/>
                </a:rPr>
                <a:t>Palpation </a:t>
              </a:r>
              <a:r>
                <a:rPr lang="fr-BE" dirty="0">
                  <a:latin typeface="Arial Narrow" panose="020B0606020202030204" pitchFamily="34" charset="0"/>
                </a:rPr>
                <a:t>: tonicité des cornes</a:t>
              </a:r>
            </a:p>
            <a:p>
              <a:pPr>
                <a:defRPr/>
              </a:pPr>
              <a:r>
                <a:rPr lang="fr-BE" dirty="0">
                  <a:latin typeface="Arial Narrow" panose="020B0606020202030204" pitchFamily="34" charset="0"/>
                </a:rPr>
                <a:t>Spéculum : </a:t>
              </a:r>
              <a:r>
                <a:rPr lang="fr-BE" dirty="0" smtClean="0">
                  <a:latin typeface="Arial Narrow" panose="020B0606020202030204" pitchFamily="34" charset="0"/>
                </a:rPr>
                <a:t>fluidité maximale du mucus</a:t>
              </a:r>
              <a:endParaRPr lang="fr-BE" dirty="0">
                <a:latin typeface="Arial Narrow" panose="020B0606020202030204" pitchFamily="34" charset="0"/>
              </a:endParaRPr>
            </a:p>
            <a:p>
              <a:pPr>
                <a:defRPr/>
              </a:pPr>
              <a:r>
                <a:rPr lang="fr-BE" dirty="0">
                  <a:latin typeface="Arial Narrow" panose="020B0606020202030204" pitchFamily="34" charset="0"/>
                </a:rPr>
                <a:t>Echographie : mucus utérin </a:t>
              </a:r>
            </a:p>
            <a:p>
              <a:pPr>
                <a:defRPr/>
              </a:pPr>
              <a:r>
                <a:rPr lang="fr-BE" dirty="0" smtClean="0">
                  <a:latin typeface="Arial Narrow" panose="020B0606020202030204" pitchFamily="34" charset="0"/>
                </a:rPr>
                <a:t>Echo : </a:t>
              </a:r>
              <a:r>
                <a:rPr lang="fr-BE" dirty="0">
                  <a:latin typeface="Arial Narrow" panose="020B0606020202030204" pitchFamily="34" charset="0"/>
                </a:rPr>
                <a:t>épaisseur paroi utérine (+ 4 mm</a:t>
              </a:r>
              <a:r>
                <a:rPr lang="fr-BE" dirty="0" smtClean="0">
                  <a:latin typeface="Arial Narrow" panose="020B0606020202030204" pitchFamily="34" charset="0"/>
                </a:rPr>
                <a:t>)</a:t>
              </a:r>
            </a:p>
            <a:p>
              <a:pPr>
                <a:defRPr/>
              </a:pPr>
              <a:r>
                <a:rPr lang="fr-BE" dirty="0" smtClean="0">
                  <a:latin typeface="Arial Narrow" panose="020B0606020202030204" pitchFamily="34" charset="0"/>
                </a:rPr>
                <a:t>Echo : séparation plus nette entre </a:t>
              </a:r>
              <a:r>
                <a:rPr lang="fr-BE" dirty="0" err="1" smtClean="0">
                  <a:latin typeface="Arial Narrow" panose="020B0606020202030204" pitchFamily="34" charset="0"/>
                </a:rPr>
                <a:t>endo</a:t>
              </a:r>
              <a:r>
                <a:rPr lang="fr-BE" dirty="0" smtClean="0">
                  <a:latin typeface="Arial Narrow" panose="020B0606020202030204" pitchFamily="34" charset="0"/>
                </a:rPr>
                <a:t> et myomètre</a:t>
              </a:r>
              <a:endParaRPr lang="fr-BE" dirty="0">
                <a:latin typeface="Arial Narrow" panose="020B0606020202030204" pitchFamily="34" charset="0"/>
              </a:endParaRPr>
            </a:p>
            <a:p>
              <a:pPr>
                <a:defRPr/>
              </a:pPr>
              <a:r>
                <a:rPr lang="fr-BE" dirty="0">
                  <a:latin typeface="Arial Narrow" panose="020B0606020202030204" pitchFamily="34" charset="0"/>
                </a:rPr>
                <a:t>Conductivité vaginale : min 18 h </a:t>
              </a:r>
              <a:r>
                <a:rPr lang="fr-BE" dirty="0" smtClean="0">
                  <a:latin typeface="Arial Narrow" panose="020B0606020202030204" pitchFamily="34" charset="0"/>
                </a:rPr>
                <a:t>avant mais larges variations</a:t>
              </a:r>
              <a:endParaRPr lang="fr-BE" dirty="0">
                <a:latin typeface="Arial Narrow" panose="020B0606020202030204" pitchFamily="34" charset="0"/>
              </a:endParaRPr>
            </a:p>
            <a:p>
              <a:pPr>
                <a:defRPr/>
              </a:pPr>
              <a:r>
                <a:rPr lang="fr-BE" dirty="0">
                  <a:latin typeface="Arial Narrow" panose="020B0606020202030204" pitchFamily="34" charset="0"/>
                </a:rPr>
                <a:t>T° vaginale : max au pic de LH </a:t>
              </a:r>
              <a:endParaRPr lang="fr-BE" dirty="0" smtClean="0">
                <a:latin typeface="Arial Narrow" panose="020B0606020202030204" pitchFamily="34" charset="0"/>
              </a:endParaRPr>
            </a:p>
          </p:txBody>
        </p:sp>
        <p:cxnSp>
          <p:nvCxnSpPr>
            <p:cNvPr id="61" name="Connecteur droit avec flèche 60"/>
            <p:cNvCxnSpPr/>
            <p:nvPr/>
          </p:nvCxnSpPr>
          <p:spPr>
            <a:xfrm>
              <a:off x="3475922" y="1652588"/>
              <a:ext cx="1651516"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2804585" y="2235201"/>
              <a:ext cx="1007007" cy="646331"/>
            </a:xfrm>
            <a:prstGeom prst="rect">
              <a:avLst/>
            </a:prstGeom>
            <a:solidFill>
              <a:srgbClr val="FFC000"/>
            </a:solidFill>
            <a:ln>
              <a:solidFill>
                <a:schemeClr val="tx1"/>
              </a:solidFill>
            </a:ln>
          </p:spPr>
          <p:txBody>
            <a:bodyPr wrap="none">
              <a:spAutoFit/>
            </a:bodyPr>
            <a:lstStyle/>
            <a:p>
              <a:pPr>
                <a:defRPr/>
              </a:pPr>
              <a:r>
                <a:rPr lang="fr-BE" dirty="0">
                  <a:latin typeface="Arial Narrow" panose="020B0606020202030204" pitchFamily="34" charset="0"/>
                </a:rPr>
                <a:t>Montée</a:t>
              </a:r>
            </a:p>
            <a:p>
              <a:pPr>
                <a:defRPr/>
              </a:pPr>
              <a:r>
                <a:rPr lang="fr-BE" dirty="0" err="1">
                  <a:latin typeface="Arial Narrow" panose="020B0606020202030204" pitchFamily="34" charset="0"/>
                </a:rPr>
                <a:t>oestradiol</a:t>
              </a:r>
              <a:endParaRPr lang="fr-BE" dirty="0">
                <a:latin typeface="Arial Narrow" panose="020B0606020202030204" pitchFamily="34" charset="0"/>
              </a:endParaRPr>
            </a:p>
          </p:txBody>
        </p:sp>
        <p:cxnSp>
          <p:nvCxnSpPr>
            <p:cNvPr id="81" name="Connecteur droit 80"/>
            <p:cNvCxnSpPr>
              <a:endCxn id="78" idx="0"/>
            </p:cNvCxnSpPr>
            <p:nvPr/>
          </p:nvCxnSpPr>
          <p:spPr>
            <a:xfrm flipH="1">
              <a:off x="3308089" y="1652588"/>
              <a:ext cx="167833" cy="582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e 8"/>
          <p:cNvGrpSpPr/>
          <p:nvPr/>
        </p:nvGrpSpPr>
        <p:grpSpPr>
          <a:xfrm>
            <a:off x="366185" y="4581129"/>
            <a:ext cx="5281619" cy="718339"/>
            <a:chOff x="366185" y="4581129"/>
            <a:chExt cx="5281619" cy="718339"/>
          </a:xfrm>
        </p:grpSpPr>
        <p:sp>
          <p:nvSpPr>
            <p:cNvPr id="14" name="ZoneTexte 13"/>
            <p:cNvSpPr txBox="1"/>
            <p:nvPr/>
          </p:nvSpPr>
          <p:spPr>
            <a:xfrm>
              <a:off x="4205817" y="4653137"/>
              <a:ext cx="1441987" cy="646331"/>
            </a:xfrm>
            <a:prstGeom prst="rect">
              <a:avLst/>
            </a:prstGeom>
            <a:noFill/>
            <a:ln>
              <a:solidFill>
                <a:schemeClr val="tx1"/>
              </a:solidFill>
            </a:ln>
          </p:spPr>
          <p:txBody>
            <a:bodyPr wrap="square">
              <a:spAutoFit/>
            </a:bodyPr>
            <a:lstStyle/>
            <a:p>
              <a:pPr>
                <a:defRPr/>
              </a:pPr>
              <a:r>
                <a:rPr lang="fr-BE" dirty="0">
                  <a:latin typeface="Arial Narrow" panose="020B0606020202030204" pitchFamily="34" charset="0"/>
                </a:rPr>
                <a:t>Pic </a:t>
              </a:r>
              <a:r>
                <a:rPr lang="fr-BE" dirty="0" smtClean="0">
                  <a:latin typeface="Arial Narrow" panose="020B0606020202030204" pitchFamily="34" charset="0"/>
                </a:rPr>
                <a:t>de LH</a:t>
              </a:r>
            </a:p>
            <a:p>
              <a:pPr>
                <a:defRPr/>
              </a:pPr>
              <a:r>
                <a:rPr lang="fr-BE" dirty="0" smtClean="0">
                  <a:latin typeface="Arial Narrow" panose="020B0606020202030204" pitchFamily="34" charset="0"/>
                </a:rPr>
                <a:t>(5 à 12 h)</a:t>
              </a:r>
              <a:endParaRPr lang="fr-BE" dirty="0">
                <a:latin typeface="Arial Narrow" panose="020B0606020202030204" pitchFamily="34" charset="0"/>
              </a:endParaRPr>
            </a:p>
          </p:txBody>
        </p:sp>
        <p:sp>
          <p:nvSpPr>
            <p:cNvPr id="89" name="ZoneTexte 88"/>
            <p:cNvSpPr txBox="1"/>
            <p:nvPr/>
          </p:nvSpPr>
          <p:spPr>
            <a:xfrm>
              <a:off x="366185" y="4581129"/>
              <a:ext cx="1978427" cy="646331"/>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Dépistage en </a:t>
              </a:r>
              <a:r>
                <a:rPr lang="fr-BE" dirty="0" smtClean="0">
                  <a:latin typeface="Arial Narrow" panose="020B0606020202030204" pitchFamily="34" charset="0"/>
                </a:rPr>
                <a:t>45 </a:t>
              </a:r>
              <a:r>
                <a:rPr lang="fr-BE" dirty="0">
                  <a:latin typeface="Arial Narrow" panose="020B0606020202030204" pitchFamily="34" charset="0"/>
                </a:rPr>
                <a:t>min </a:t>
              </a:r>
            </a:p>
            <a:p>
              <a:pPr>
                <a:defRPr/>
              </a:pPr>
              <a:r>
                <a:rPr lang="fr-BE" dirty="0">
                  <a:latin typeface="Arial Narrow" panose="020B0606020202030204" pitchFamily="34" charset="0"/>
                </a:rPr>
                <a:t>avec </a:t>
              </a:r>
              <a:r>
                <a:rPr lang="fr-BE" dirty="0" err="1" smtClean="0">
                  <a:latin typeface="Arial Narrow" panose="020B0606020202030204" pitchFamily="34" charset="0"/>
                </a:rPr>
                <a:t>Predibov</a:t>
              </a:r>
              <a:endParaRPr lang="fr-BE" dirty="0">
                <a:latin typeface="Arial Narrow" panose="020B0606020202030204" pitchFamily="34" charset="0"/>
              </a:endParaRPr>
            </a:p>
          </p:txBody>
        </p:sp>
        <p:cxnSp>
          <p:nvCxnSpPr>
            <p:cNvPr id="94" name="Connecteur droit avec flèche 93"/>
            <p:cNvCxnSpPr>
              <a:stCxn id="14" idx="1"/>
            </p:cNvCxnSpPr>
            <p:nvPr/>
          </p:nvCxnSpPr>
          <p:spPr>
            <a:xfrm flipH="1">
              <a:off x="3004087" y="4976302"/>
              <a:ext cx="1201731"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e 11"/>
          <p:cNvGrpSpPr/>
          <p:nvPr/>
        </p:nvGrpSpPr>
        <p:grpSpPr>
          <a:xfrm>
            <a:off x="9030823" y="3820557"/>
            <a:ext cx="2047355" cy="1717636"/>
            <a:chOff x="9030823" y="3820557"/>
            <a:chExt cx="2047355" cy="1717636"/>
          </a:xfrm>
        </p:grpSpPr>
        <p:sp>
          <p:nvSpPr>
            <p:cNvPr id="96" name="ZoneTexte 95"/>
            <p:cNvSpPr txBox="1"/>
            <p:nvPr/>
          </p:nvSpPr>
          <p:spPr>
            <a:xfrm>
              <a:off x="9030823" y="4614863"/>
              <a:ext cx="2047355" cy="923330"/>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Induction avec GnRH </a:t>
              </a:r>
            </a:p>
            <a:p>
              <a:pPr>
                <a:defRPr/>
              </a:pPr>
              <a:r>
                <a:rPr lang="fr-BE" dirty="0">
                  <a:latin typeface="Arial Narrow" panose="020B0606020202030204" pitchFamily="34" charset="0"/>
                </a:rPr>
                <a:t>Ovulation &gt; 30 heures</a:t>
              </a:r>
            </a:p>
            <a:p>
              <a:pPr>
                <a:defRPr/>
              </a:pPr>
              <a:r>
                <a:rPr lang="fr-BE" dirty="0">
                  <a:latin typeface="Arial Narrow" panose="020B0606020202030204" pitchFamily="34" charset="0"/>
                </a:rPr>
                <a:t>IA &gt; 10 à 20 h</a:t>
              </a:r>
            </a:p>
          </p:txBody>
        </p:sp>
        <p:cxnSp>
          <p:nvCxnSpPr>
            <p:cNvPr id="98" name="Connecteur droit avec flèche 97"/>
            <p:cNvCxnSpPr>
              <a:stCxn id="18" idx="2"/>
              <a:endCxn id="96" idx="0"/>
            </p:cNvCxnSpPr>
            <p:nvPr/>
          </p:nvCxnSpPr>
          <p:spPr>
            <a:xfrm flipH="1">
              <a:off x="10054501" y="3820557"/>
              <a:ext cx="182989" cy="79430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7" name="ZoneTexte 26"/>
          <p:cNvSpPr txBox="1"/>
          <p:nvPr/>
        </p:nvSpPr>
        <p:spPr>
          <a:xfrm>
            <a:off x="6180457" y="3030980"/>
            <a:ext cx="848309" cy="369332"/>
          </a:xfrm>
          <a:prstGeom prst="rect">
            <a:avLst/>
          </a:prstGeom>
          <a:solidFill>
            <a:srgbClr val="92D050"/>
          </a:solidFill>
          <a:ln>
            <a:solidFill>
              <a:schemeClr val="tx1"/>
            </a:solidFill>
          </a:ln>
        </p:spPr>
        <p:txBody>
          <a:bodyPr wrap="none">
            <a:spAutoFit/>
          </a:bodyPr>
          <a:lstStyle/>
          <a:p>
            <a:pPr>
              <a:defRPr/>
            </a:pPr>
            <a:r>
              <a:rPr lang="fr-BE" dirty="0" err="1">
                <a:latin typeface="Arial Narrow" panose="020B0606020202030204" pitchFamily="34" charset="0"/>
              </a:rPr>
              <a:t>O</a:t>
            </a:r>
            <a:r>
              <a:rPr lang="fr-BE" dirty="0" err="1" smtClean="0">
                <a:latin typeface="Arial Narrow" panose="020B0606020202030204" pitchFamily="34" charset="0"/>
              </a:rPr>
              <a:t>estrus</a:t>
            </a:r>
            <a:endParaRPr lang="fr-BE" dirty="0">
              <a:latin typeface="Arial Narrow" panose="020B0606020202030204" pitchFamily="34" charset="0"/>
            </a:endParaRPr>
          </a:p>
        </p:txBody>
      </p:sp>
    </p:spTree>
    <p:extLst>
      <p:ext uri="{BB962C8B-B14F-4D97-AF65-F5344CB8AC3E}">
        <p14:creationId xmlns:p14="http://schemas.microsoft.com/office/powerpoint/2010/main" val="8038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7778" y="139495"/>
            <a:ext cx="7934325" cy="584221"/>
          </a:xfrm>
          <a:solidFill>
            <a:schemeClr val="bg2"/>
          </a:solidFill>
          <a:ln>
            <a:solidFill>
              <a:schemeClr val="tx1"/>
            </a:solidFill>
          </a:ln>
        </p:spPr>
        <p:txBody>
          <a:bodyPr>
            <a:normAutofit/>
          </a:bodyPr>
          <a:lstStyle/>
          <a:p>
            <a:r>
              <a:rPr lang="fr-BE" sz="2000" dirty="0">
                <a:hlinkClick r:id="rId2"/>
              </a:rPr>
              <a:t>http://</a:t>
            </a:r>
            <a:r>
              <a:rPr lang="fr-BE" sz="2000" dirty="0" smtClean="0">
                <a:hlinkClick r:id="rId2"/>
              </a:rPr>
              <a:t>www.francebovia.com/actualite/114-test-d-ovulation-predi-bov.html</a:t>
            </a:r>
            <a:r>
              <a:rPr lang="fr-BE" sz="2000" dirty="0" smtClean="0"/>
              <a:t> </a:t>
            </a:r>
            <a:endParaRPr lang="fr-BE" sz="2000"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419" y="949346"/>
            <a:ext cx="5353050"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106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442" y="2205800"/>
            <a:ext cx="10515600" cy="1325563"/>
          </a:xfrm>
          <a:solidFill>
            <a:schemeClr val="accent6">
              <a:lumMod val="50000"/>
            </a:schemeClr>
          </a:solidFill>
        </p:spPr>
        <p:txBody>
          <a:bodyPr/>
          <a:lstStyle/>
          <a:p>
            <a:r>
              <a:rPr lang="fr-BE" dirty="0" smtClean="0">
                <a:solidFill>
                  <a:schemeClr val="bg1"/>
                </a:solidFill>
                <a:latin typeface="Arial Narrow" panose="020B0606020202030204" pitchFamily="34" charset="0"/>
              </a:rPr>
              <a:t>Commentaires des réponses</a:t>
            </a:r>
            <a:endParaRPr lang="fr-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2459415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85" name="Groupe 1045"/>
          <p:cNvGrpSpPr>
            <a:grpSpLocks/>
          </p:cNvGrpSpPr>
          <p:nvPr/>
        </p:nvGrpSpPr>
        <p:grpSpPr bwMode="auto">
          <a:xfrm>
            <a:off x="2992968" y="2036764"/>
            <a:ext cx="4830234" cy="2890837"/>
            <a:chOff x="2397447" y="2344020"/>
            <a:chExt cx="3355815" cy="2498914"/>
          </a:xfrm>
        </p:grpSpPr>
        <p:pic>
          <p:nvPicPr>
            <p:cNvPr id="502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447" y="2344020"/>
              <a:ext cx="3355815" cy="249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8" name="Forme libre 37"/>
            <p:cNvSpPr/>
            <p:nvPr/>
          </p:nvSpPr>
          <p:spPr>
            <a:xfrm>
              <a:off x="3158148" y="2910770"/>
              <a:ext cx="273105" cy="391099"/>
            </a:xfrm>
            <a:custGeom>
              <a:avLst/>
              <a:gdLst>
                <a:gd name="connsiteX0" fmla="*/ 327991 w 327991"/>
                <a:gd name="connsiteY0" fmla="*/ 0 h 477079"/>
                <a:gd name="connsiteX1" fmla="*/ 298174 w 327991"/>
                <a:gd name="connsiteY1" fmla="*/ 49696 h 477079"/>
                <a:gd name="connsiteX2" fmla="*/ 288235 w 327991"/>
                <a:gd name="connsiteY2" fmla="*/ 89453 h 477079"/>
                <a:gd name="connsiteX3" fmla="*/ 278296 w 327991"/>
                <a:gd name="connsiteY3" fmla="*/ 119270 h 477079"/>
                <a:gd name="connsiteX4" fmla="*/ 258417 w 327991"/>
                <a:gd name="connsiteY4" fmla="*/ 188844 h 477079"/>
                <a:gd name="connsiteX5" fmla="*/ 238539 w 327991"/>
                <a:gd name="connsiteY5" fmla="*/ 218661 h 477079"/>
                <a:gd name="connsiteX6" fmla="*/ 198783 w 327991"/>
                <a:gd name="connsiteY6" fmla="*/ 268357 h 477079"/>
                <a:gd name="connsiteX7" fmla="*/ 188843 w 327991"/>
                <a:gd name="connsiteY7" fmla="*/ 298174 h 477079"/>
                <a:gd name="connsiteX8" fmla="*/ 168965 w 327991"/>
                <a:gd name="connsiteY8" fmla="*/ 318053 h 477079"/>
                <a:gd name="connsiteX9" fmla="*/ 159026 w 327991"/>
                <a:gd name="connsiteY9" fmla="*/ 347870 h 477079"/>
                <a:gd name="connsiteX10" fmla="*/ 139148 w 327991"/>
                <a:gd name="connsiteY10" fmla="*/ 377687 h 477079"/>
                <a:gd name="connsiteX11" fmla="*/ 39756 w 327991"/>
                <a:gd name="connsiteY11" fmla="*/ 457200 h 477079"/>
                <a:gd name="connsiteX12" fmla="*/ 0 w 327991"/>
                <a:gd name="connsiteY12" fmla="*/ 477079 h 4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991" h="477079">
                  <a:moveTo>
                    <a:pt x="327991" y="0"/>
                  </a:moveTo>
                  <a:cubicBezTo>
                    <a:pt x="318052" y="16565"/>
                    <a:pt x="306020" y="32043"/>
                    <a:pt x="298174" y="49696"/>
                  </a:cubicBezTo>
                  <a:cubicBezTo>
                    <a:pt x="292626" y="62179"/>
                    <a:pt x="291988" y="76318"/>
                    <a:pt x="288235" y="89453"/>
                  </a:cubicBezTo>
                  <a:cubicBezTo>
                    <a:pt x="285357" y="99527"/>
                    <a:pt x="281174" y="109197"/>
                    <a:pt x="278296" y="119270"/>
                  </a:cubicBezTo>
                  <a:cubicBezTo>
                    <a:pt x="274051" y="134127"/>
                    <a:pt x="266359" y="172960"/>
                    <a:pt x="258417" y="188844"/>
                  </a:cubicBezTo>
                  <a:cubicBezTo>
                    <a:pt x="253075" y="199528"/>
                    <a:pt x="245165" y="208722"/>
                    <a:pt x="238539" y="218661"/>
                  </a:cubicBezTo>
                  <a:cubicBezTo>
                    <a:pt x="213558" y="293606"/>
                    <a:pt x="250160" y="204137"/>
                    <a:pt x="198783" y="268357"/>
                  </a:cubicBezTo>
                  <a:cubicBezTo>
                    <a:pt x="192238" y="276538"/>
                    <a:pt x="194233" y="289190"/>
                    <a:pt x="188843" y="298174"/>
                  </a:cubicBezTo>
                  <a:cubicBezTo>
                    <a:pt x="184022" y="306209"/>
                    <a:pt x="175591" y="311427"/>
                    <a:pt x="168965" y="318053"/>
                  </a:cubicBezTo>
                  <a:cubicBezTo>
                    <a:pt x="165652" y="327992"/>
                    <a:pt x="163711" y="338499"/>
                    <a:pt x="159026" y="347870"/>
                  </a:cubicBezTo>
                  <a:cubicBezTo>
                    <a:pt x="153684" y="358554"/>
                    <a:pt x="146922" y="368618"/>
                    <a:pt x="139148" y="377687"/>
                  </a:cubicBezTo>
                  <a:cubicBezTo>
                    <a:pt x="117432" y="403022"/>
                    <a:pt x="70453" y="446967"/>
                    <a:pt x="39756" y="457200"/>
                  </a:cubicBezTo>
                  <a:cubicBezTo>
                    <a:pt x="5494" y="468622"/>
                    <a:pt x="17347" y="459732"/>
                    <a:pt x="0" y="477079"/>
                  </a:cubicBezTo>
                </a:path>
              </a:pathLst>
            </a:custGeom>
            <a:solidFill>
              <a:srgbClr val="FFC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200">
                <a:latin typeface="+mj-lt"/>
              </a:endParaRPr>
            </a:p>
          </p:txBody>
        </p:sp>
        <p:sp>
          <p:nvSpPr>
            <p:cNvPr id="40" name="Forme libre 39"/>
            <p:cNvSpPr/>
            <p:nvPr/>
          </p:nvSpPr>
          <p:spPr>
            <a:xfrm>
              <a:off x="3613322" y="4512216"/>
              <a:ext cx="139670" cy="32935"/>
            </a:xfrm>
            <a:custGeom>
              <a:avLst/>
              <a:gdLst>
                <a:gd name="connsiteX0" fmla="*/ 0 w 168965"/>
                <a:gd name="connsiteY0" fmla="*/ 0 h 39757"/>
                <a:gd name="connsiteX1" fmla="*/ 49696 w 168965"/>
                <a:gd name="connsiteY1" fmla="*/ 19878 h 39757"/>
                <a:gd name="connsiteX2" fmla="*/ 109331 w 168965"/>
                <a:gd name="connsiteY2" fmla="*/ 39757 h 39757"/>
                <a:gd name="connsiteX3" fmla="*/ 168965 w 168965"/>
                <a:gd name="connsiteY3" fmla="*/ 19878 h 39757"/>
              </a:gdLst>
              <a:ahLst/>
              <a:cxnLst>
                <a:cxn ang="0">
                  <a:pos x="connsiteX0" y="connsiteY0"/>
                </a:cxn>
                <a:cxn ang="0">
                  <a:pos x="connsiteX1" y="connsiteY1"/>
                </a:cxn>
                <a:cxn ang="0">
                  <a:pos x="connsiteX2" y="connsiteY2"/>
                </a:cxn>
                <a:cxn ang="0">
                  <a:pos x="connsiteX3" y="connsiteY3"/>
                </a:cxn>
              </a:cxnLst>
              <a:rect l="l" t="t" r="r" b="b"/>
              <a:pathLst>
                <a:path w="168965" h="39757">
                  <a:moveTo>
                    <a:pt x="0" y="0"/>
                  </a:moveTo>
                  <a:cubicBezTo>
                    <a:pt x="16565" y="6626"/>
                    <a:pt x="32929" y="13781"/>
                    <a:pt x="49696" y="19878"/>
                  </a:cubicBezTo>
                  <a:cubicBezTo>
                    <a:pt x="69388" y="27039"/>
                    <a:pt x="109331" y="39757"/>
                    <a:pt x="109331" y="39757"/>
                  </a:cubicBezTo>
                  <a:cubicBezTo>
                    <a:pt x="156274" y="28020"/>
                    <a:pt x="136869" y="35926"/>
                    <a:pt x="168965" y="1987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200">
                <a:latin typeface="+mj-lt"/>
              </a:endParaRPr>
            </a:p>
          </p:txBody>
        </p:sp>
        <p:sp>
          <p:nvSpPr>
            <p:cNvPr id="41" name="Ellipse 40"/>
            <p:cNvSpPr/>
            <p:nvPr/>
          </p:nvSpPr>
          <p:spPr>
            <a:xfrm>
              <a:off x="4259295" y="3152290"/>
              <a:ext cx="299292" cy="300529"/>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200">
                <a:latin typeface="+mj-lt"/>
              </a:endParaRPr>
            </a:p>
          </p:txBody>
        </p:sp>
        <p:sp>
          <p:nvSpPr>
            <p:cNvPr id="52" name="Forme libre 51"/>
            <p:cNvSpPr/>
            <p:nvPr/>
          </p:nvSpPr>
          <p:spPr>
            <a:xfrm>
              <a:off x="3289089" y="2689834"/>
              <a:ext cx="225716" cy="171534"/>
            </a:xfrm>
            <a:custGeom>
              <a:avLst/>
              <a:gdLst>
                <a:gd name="connsiteX0" fmla="*/ 1548 w 271240"/>
                <a:gd name="connsiteY0" fmla="*/ 69574 h 208960"/>
                <a:gd name="connsiteX1" fmla="*/ 71122 w 271240"/>
                <a:gd name="connsiteY1" fmla="*/ 59635 h 208960"/>
                <a:gd name="connsiteX2" fmla="*/ 91000 w 271240"/>
                <a:gd name="connsiteY2" fmla="*/ 39756 h 208960"/>
                <a:gd name="connsiteX3" fmla="*/ 150635 w 271240"/>
                <a:gd name="connsiteY3" fmla="*/ 19878 h 208960"/>
                <a:gd name="connsiteX4" fmla="*/ 180452 w 271240"/>
                <a:gd name="connsiteY4" fmla="*/ 9939 h 208960"/>
                <a:gd name="connsiteX5" fmla="*/ 210270 w 271240"/>
                <a:gd name="connsiteY5" fmla="*/ 0 h 208960"/>
                <a:gd name="connsiteX6" fmla="*/ 250026 w 271240"/>
                <a:gd name="connsiteY6" fmla="*/ 9939 h 208960"/>
                <a:gd name="connsiteX7" fmla="*/ 259965 w 271240"/>
                <a:gd name="connsiteY7" fmla="*/ 109330 h 208960"/>
                <a:gd name="connsiteX8" fmla="*/ 240087 w 271240"/>
                <a:gd name="connsiteY8" fmla="*/ 139148 h 208960"/>
                <a:gd name="connsiteX9" fmla="*/ 230148 w 271240"/>
                <a:gd name="connsiteY9" fmla="*/ 168965 h 208960"/>
                <a:gd name="connsiteX10" fmla="*/ 200331 w 271240"/>
                <a:gd name="connsiteY10" fmla="*/ 178904 h 208960"/>
                <a:gd name="connsiteX11" fmla="*/ 150635 w 271240"/>
                <a:gd name="connsiteY11" fmla="*/ 208722 h 208960"/>
                <a:gd name="connsiteX12" fmla="*/ 91000 w 271240"/>
                <a:gd name="connsiteY12" fmla="*/ 188843 h 208960"/>
                <a:gd name="connsiteX13" fmla="*/ 31365 w 271240"/>
                <a:gd name="connsiteY13" fmla="*/ 159026 h 208960"/>
                <a:gd name="connsiteX14" fmla="*/ 1548 w 271240"/>
                <a:gd name="connsiteY14" fmla="*/ 69574 h 2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240" h="208960">
                  <a:moveTo>
                    <a:pt x="1548" y="69574"/>
                  </a:moveTo>
                  <a:cubicBezTo>
                    <a:pt x="8174" y="53009"/>
                    <a:pt x="48897" y="67043"/>
                    <a:pt x="71122" y="59635"/>
                  </a:cubicBezTo>
                  <a:cubicBezTo>
                    <a:pt x="80012" y="56672"/>
                    <a:pt x="82619" y="43947"/>
                    <a:pt x="91000" y="39756"/>
                  </a:cubicBezTo>
                  <a:cubicBezTo>
                    <a:pt x="109741" y="30385"/>
                    <a:pt x="130757" y="26504"/>
                    <a:pt x="150635" y="19878"/>
                  </a:cubicBezTo>
                  <a:lnTo>
                    <a:pt x="180452" y="9939"/>
                  </a:lnTo>
                  <a:lnTo>
                    <a:pt x="210270" y="0"/>
                  </a:lnTo>
                  <a:cubicBezTo>
                    <a:pt x="223522" y="3313"/>
                    <a:pt x="238660" y="2362"/>
                    <a:pt x="250026" y="9939"/>
                  </a:cubicBezTo>
                  <a:cubicBezTo>
                    <a:pt x="284314" y="32797"/>
                    <a:pt x="268823" y="79805"/>
                    <a:pt x="259965" y="109330"/>
                  </a:cubicBezTo>
                  <a:cubicBezTo>
                    <a:pt x="256532" y="120772"/>
                    <a:pt x="245429" y="128464"/>
                    <a:pt x="240087" y="139148"/>
                  </a:cubicBezTo>
                  <a:cubicBezTo>
                    <a:pt x="235402" y="148519"/>
                    <a:pt x="237556" y="161557"/>
                    <a:pt x="230148" y="168965"/>
                  </a:cubicBezTo>
                  <a:cubicBezTo>
                    <a:pt x="222740" y="176373"/>
                    <a:pt x="210270" y="175591"/>
                    <a:pt x="200331" y="178904"/>
                  </a:cubicBezTo>
                  <a:cubicBezTo>
                    <a:pt x="186893" y="192342"/>
                    <a:pt x="173859" y="211303"/>
                    <a:pt x="150635" y="208722"/>
                  </a:cubicBezTo>
                  <a:cubicBezTo>
                    <a:pt x="129810" y="206408"/>
                    <a:pt x="110878" y="195469"/>
                    <a:pt x="91000" y="188843"/>
                  </a:cubicBezTo>
                  <a:cubicBezTo>
                    <a:pt x="49850" y="175126"/>
                    <a:pt x="69901" y="184716"/>
                    <a:pt x="31365" y="159026"/>
                  </a:cubicBezTo>
                  <a:cubicBezTo>
                    <a:pt x="10439" y="96248"/>
                    <a:pt x="-5078" y="86139"/>
                    <a:pt x="1548" y="69574"/>
                  </a:cubicBezTo>
                  <a:close/>
                </a:path>
              </a:pathLst>
            </a:cu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200">
                <a:latin typeface="+mj-lt"/>
              </a:endParaRPr>
            </a:p>
          </p:txBody>
        </p:sp>
      </p:grpSp>
      <p:grpSp>
        <p:nvGrpSpPr>
          <p:cNvPr id="15" name="Groupe 14"/>
          <p:cNvGrpSpPr/>
          <p:nvPr/>
        </p:nvGrpSpPr>
        <p:grpSpPr>
          <a:xfrm>
            <a:off x="9607601" y="1731073"/>
            <a:ext cx="2203476" cy="4708864"/>
            <a:chOff x="9607601" y="1731073"/>
            <a:chExt cx="2203476" cy="4708864"/>
          </a:xfrm>
        </p:grpSpPr>
        <p:grpSp>
          <p:nvGrpSpPr>
            <p:cNvPr id="4" name="Groupe 3"/>
            <p:cNvGrpSpPr/>
            <p:nvPr/>
          </p:nvGrpSpPr>
          <p:grpSpPr>
            <a:xfrm>
              <a:off x="9871898" y="3136035"/>
              <a:ext cx="1780879" cy="1472769"/>
              <a:chOff x="4572000" y="4583906"/>
              <a:chExt cx="1905000" cy="2177800"/>
            </a:xfrm>
            <a:solidFill>
              <a:srgbClr val="92D050"/>
            </a:solidFill>
          </p:grpSpPr>
          <p:pic>
            <p:nvPicPr>
              <p:cNvPr id="2" name="Image 1"/>
              <p:cNvPicPr>
                <a:picLocks noChangeAspect="1"/>
              </p:cNvPicPr>
              <p:nvPr/>
            </p:nvPicPr>
            <p:blipFill>
              <a:blip r:embed="rId3"/>
              <a:stretch>
                <a:fillRect/>
              </a:stretch>
            </p:blipFill>
            <p:spPr>
              <a:xfrm>
                <a:off x="4572000" y="4583906"/>
                <a:ext cx="1905000" cy="1181100"/>
              </a:xfrm>
              <a:prstGeom prst="rect">
                <a:avLst/>
              </a:prstGeom>
              <a:grpFill/>
              <a:ln>
                <a:solidFill>
                  <a:schemeClr val="tx1"/>
                </a:solidFill>
              </a:ln>
            </p:spPr>
          </p:pic>
          <p:sp>
            <p:nvSpPr>
              <p:cNvPr id="3" name="ZoneTexte 2"/>
              <p:cNvSpPr txBox="1"/>
              <p:nvPr/>
            </p:nvSpPr>
            <p:spPr>
              <a:xfrm>
                <a:off x="4738583" y="5805969"/>
                <a:ext cx="1588732" cy="955737"/>
              </a:xfrm>
              <a:prstGeom prst="rect">
                <a:avLst/>
              </a:prstGeom>
              <a:grpFill/>
              <a:ln>
                <a:solidFill>
                  <a:schemeClr val="tx1"/>
                </a:solidFill>
              </a:ln>
            </p:spPr>
            <p:txBody>
              <a:bodyPr>
                <a:spAutoFit/>
              </a:bodyPr>
              <a:lstStyle/>
              <a:p>
                <a:pPr algn="ctr" eaLnBrk="1" hangingPunct="1">
                  <a:defRPr/>
                </a:pPr>
                <a:r>
                  <a:rPr lang="fr-BE" sz="1200" dirty="0">
                    <a:latin typeface="+mj-lt"/>
                  </a:rPr>
                  <a:t>Bolus : T° et pH </a:t>
                </a:r>
              </a:p>
              <a:p>
                <a:pPr algn="ctr" eaLnBrk="1" hangingPunct="1">
                  <a:defRPr/>
                </a:pPr>
                <a:r>
                  <a:rPr lang="fr-BE" sz="1200" dirty="0">
                    <a:latin typeface="+mj-lt"/>
                  </a:rPr>
                  <a:t>du rumen</a:t>
                </a:r>
              </a:p>
              <a:p>
                <a:pPr algn="ctr" eaLnBrk="1" hangingPunct="1">
                  <a:defRPr/>
                </a:pPr>
                <a:r>
                  <a:rPr lang="fr-BE" sz="1200" dirty="0">
                    <a:latin typeface="+mj-lt"/>
                  </a:rPr>
                  <a:t>(SMAXTEC)</a:t>
                </a:r>
              </a:p>
            </p:txBody>
          </p:sp>
        </p:grpSp>
        <p:grpSp>
          <p:nvGrpSpPr>
            <p:cNvPr id="7" name="Groupe 6"/>
            <p:cNvGrpSpPr/>
            <p:nvPr/>
          </p:nvGrpSpPr>
          <p:grpSpPr>
            <a:xfrm>
              <a:off x="9840416" y="4699349"/>
              <a:ext cx="1970661" cy="1740588"/>
              <a:chOff x="6816799" y="3576194"/>
              <a:chExt cx="2028825" cy="3097800"/>
            </a:xfrm>
            <a:solidFill>
              <a:srgbClr val="92D050"/>
            </a:solidFill>
          </p:grpSpPr>
          <p:pic>
            <p:nvPicPr>
              <p:cNvPr id="6" name="Image 5"/>
              <p:cNvPicPr>
                <a:picLocks noChangeAspect="1"/>
              </p:cNvPicPr>
              <p:nvPr/>
            </p:nvPicPr>
            <p:blipFill>
              <a:blip r:embed="rId4"/>
              <a:stretch>
                <a:fillRect/>
              </a:stretch>
            </p:blipFill>
            <p:spPr>
              <a:xfrm>
                <a:off x="6816799" y="3576194"/>
                <a:ext cx="2028825" cy="2247900"/>
              </a:xfrm>
              <a:prstGeom prst="rect">
                <a:avLst/>
              </a:prstGeom>
              <a:grpFill/>
              <a:ln>
                <a:solidFill>
                  <a:schemeClr val="tx1"/>
                </a:solidFill>
              </a:ln>
            </p:spPr>
          </p:pic>
          <p:sp>
            <p:nvSpPr>
              <p:cNvPr id="9" name="ZoneTexte 8"/>
              <p:cNvSpPr txBox="1"/>
              <p:nvPr/>
            </p:nvSpPr>
            <p:spPr>
              <a:xfrm>
                <a:off x="6816799" y="5852349"/>
                <a:ext cx="2028825" cy="821645"/>
              </a:xfrm>
              <a:prstGeom prst="rect">
                <a:avLst/>
              </a:prstGeom>
              <a:grpFill/>
              <a:ln>
                <a:solidFill>
                  <a:schemeClr val="tx1"/>
                </a:solidFill>
              </a:ln>
            </p:spPr>
            <p:txBody>
              <a:bodyPr>
                <a:spAutoFit/>
              </a:bodyPr>
              <a:lstStyle/>
              <a:p>
                <a:pPr eaLnBrk="1" hangingPunct="1">
                  <a:defRPr/>
                </a:pPr>
                <a:r>
                  <a:rPr lang="fr-BE" sz="1200" dirty="0">
                    <a:latin typeface="+mj-lt"/>
                  </a:rPr>
                  <a:t>Bolus : T° du rumen</a:t>
                </a:r>
              </a:p>
              <a:p>
                <a:pPr eaLnBrk="1" hangingPunct="1">
                  <a:defRPr/>
                </a:pPr>
                <a:r>
                  <a:rPr lang="fr-BE" sz="1200" dirty="0">
                    <a:latin typeface="+mj-lt"/>
                  </a:rPr>
                  <a:t>(MEDRIA : </a:t>
                </a:r>
                <a:r>
                  <a:rPr lang="fr-BE" sz="1200" dirty="0" err="1">
                    <a:latin typeface="+mj-lt"/>
                  </a:rPr>
                  <a:t>Sanphone</a:t>
                </a:r>
                <a:r>
                  <a:rPr lang="fr-BE" sz="1200" dirty="0">
                    <a:latin typeface="+mj-lt"/>
                  </a:rPr>
                  <a:t>)</a:t>
                </a:r>
              </a:p>
            </p:txBody>
          </p:sp>
        </p:grpSp>
        <p:grpSp>
          <p:nvGrpSpPr>
            <p:cNvPr id="163" name="Groupe 162"/>
            <p:cNvGrpSpPr/>
            <p:nvPr/>
          </p:nvGrpSpPr>
          <p:grpSpPr>
            <a:xfrm>
              <a:off x="9607601" y="1731073"/>
              <a:ext cx="2125696" cy="1323606"/>
              <a:chOff x="5865764" y="4608979"/>
              <a:chExt cx="1703512" cy="1631050"/>
            </a:xfrm>
            <a:solidFill>
              <a:srgbClr val="92D050"/>
            </a:solidFill>
          </p:grpSpPr>
          <p:pic>
            <p:nvPicPr>
              <p:cNvPr id="164" name="Image 163"/>
              <p:cNvPicPr>
                <a:picLocks noChangeAspect="1"/>
              </p:cNvPicPr>
              <p:nvPr/>
            </p:nvPicPr>
            <p:blipFill>
              <a:blip r:embed="rId5"/>
              <a:stretch>
                <a:fillRect/>
              </a:stretch>
            </p:blipFill>
            <p:spPr>
              <a:xfrm>
                <a:off x="5865764" y="4608979"/>
                <a:ext cx="1703512" cy="974403"/>
              </a:xfrm>
              <a:prstGeom prst="rect">
                <a:avLst/>
              </a:prstGeom>
              <a:grpFill/>
              <a:ln>
                <a:solidFill>
                  <a:schemeClr val="tx1"/>
                </a:solidFill>
              </a:ln>
            </p:spPr>
          </p:pic>
          <p:sp>
            <p:nvSpPr>
              <p:cNvPr id="165" name="ZoneTexte 164"/>
              <p:cNvSpPr txBox="1"/>
              <p:nvPr/>
            </p:nvSpPr>
            <p:spPr>
              <a:xfrm>
                <a:off x="5865764" y="5671130"/>
                <a:ext cx="1703511" cy="568899"/>
              </a:xfrm>
              <a:prstGeom prst="rect">
                <a:avLst/>
              </a:prstGeom>
              <a:grpFill/>
              <a:ln>
                <a:solidFill>
                  <a:schemeClr val="tx1"/>
                </a:solidFill>
              </a:ln>
            </p:spPr>
            <p:txBody>
              <a:bodyPr>
                <a:spAutoFit/>
              </a:bodyPr>
              <a:lstStyle/>
              <a:p>
                <a:pPr algn="ctr" eaLnBrk="1" hangingPunct="1">
                  <a:defRPr/>
                </a:pPr>
                <a:r>
                  <a:rPr lang="fr-BE" sz="1200" dirty="0">
                    <a:latin typeface="+mj-lt"/>
                  </a:rPr>
                  <a:t>Bolus : T°  du rumen</a:t>
                </a:r>
              </a:p>
              <a:p>
                <a:pPr algn="ctr" eaLnBrk="1" hangingPunct="1">
                  <a:defRPr/>
                </a:pPr>
                <a:r>
                  <a:rPr lang="fr-BE" sz="1200" dirty="0">
                    <a:latin typeface="+mj-lt"/>
                  </a:rPr>
                  <a:t>(SMARTSTOCK)</a:t>
                </a:r>
              </a:p>
            </p:txBody>
          </p:sp>
        </p:grpSp>
      </p:grpSp>
      <p:grpSp>
        <p:nvGrpSpPr>
          <p:cNvPr id="13" name="Groupe 12"/>
          <p:cNvGrpSpPr/>
          <p:nvPr/>
        </p:nvGrpSpPr>
        <p:grpSpPr>
          <a:xfrm>
            <a:off x="61130" y="413708"/>
            <a:ext cx="4828370" cy="6327637"/>
            <a:chOff x="61130" y="413708"/>
            <a:chExt cx="4828370" cy="6327637"/>
          </a:xfrm>
        </p:grpSpPr>
        <p:grpSp>
          <p:nvGrpSpPr>
            <p:cNvPr id="26" name="Groupe 25"/>
            <p:cNvGrpSpPr/>
            <p:nvPr/>
          </p:nvGrpSpPr>
          <p:grpSpPr>
            <a:xfrm>
              <a:off x="61130" y="4869474"/>
              <a:ext cx="2258567" cy="1549894"/>
              <a:chOff x="272583" y="3959302"/>
              <a:chExt cx="1862790" cy="1776144"/>
            </a:xfrm>
            <a:solidFill>
              <a:srgbClr val="FFC000"/>
            </a:solidFill>
          </p:grpSpPr>
          <p:pic>
            <p:nvPicPr>
              <p:cNvPr id="20" name="Picture 2" descr="Collier motricioté Heatphone Medr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07" y="3959302"/>
                <a:ext cx="1670066" cy="1213128"/>
              </a:xfrm>
              <a:prstGeom prst="rect">
                <a:avLst/>
              </a:prstGeom>
              <a:grpFill/>
              <a:ln w="9525">
                <a:solidFill>
                  <a:srgbClr val="000000"/>
                </a:solidFill>
                <a:miter lim="800000"/>
                <a:headEnd/>
                <a:tailEnd/>
              </a:ln>
              <a:extLst/>
            </p:spPr>
          </p:pic>
          <p:sp>
            <p:nvSpPr>
              <p:cNvPr id="21" name="ZoneTexte 20"/>
              <p:cNvSpPr txBox="1"/>
              <p:nvPr/>
            </p:nvSpPr>
            <p:spPr>
              <a:xfrm>
                <a:off x="272583" y="5206388"/>
                <a:ext cx="1711330" cy="529058"/>
              </a:xfrm>
              <a:prstGeom prst="rect">
                <a:avLst/>
              </a:prstGeom>
              <a:grpFill/>
              <a:ln>
                <a:solidFill>
                  <a:schemeClr val="tx1"/>
                </a:solidFill>
              </a:ln>
            </p:spPr>
            <p:txBody>
              <a:bodyPr wrap="none">
                <a:spAutoFit/>
              </a:bodyPr>
              <a:lstStyle/>
              <a:p>
                <a:pPr eaLnBrk="1" hangingPunct="1">
                  <a:defRPr/>
                </a:pPr>
                <a:r>
                  <a:rPr lang="fr-BE" sz="1200" dirty="0">
                    <a:latin typeface="+mj-lt"/>
                  </a:rPr>
                  <a:t>Collier : chaleurs et ingestion</a:t>
                </a:r>
              </a:p>
              <a:p>
                <a:pPr eaLnBrk="1" hangingPunct="1">
                  <a:defRPr/>
                </a:pPr>
                <a:r>
                  <a:rPr lang="fr-BE" sz="1200" dirty="0">
                    <a:latin typeface="+mj-lt"/>
                  </a:rPr>
                  <a:t>(MEDRIA : </a:t>
                </a:r>
                <a:r>
                  <a:rPr lang="fr-BE" sz="1200" dirty="0" err="1">
                    <a:latin typeface="+mj-lt"/>
                  </a:rPr>
                  <a:t>Heat</a:t>
                </a:r>
                <a:r>
                  <a:rPr lang="fr-BE" sz="1200" dirty="0">
                    <a:latin typeface="+mj-lt"/>
                  </a:rPr>
                  <a:t> et </a:t>
                </a:r>
                <a:r>
                  <a:rPr lang="fr-BE" sz="1200" dirty="0" err="1">
                    <a:latin typeface="+mj-lt"/>
                  </a:rPr>
                  <a:t>Feedphone</a:t>
                </a:r>
                <a:r>
                  <a:rPr lang="fr-BE" sz="1200" dirty="0">
                    <a:latin typeface="+mj-lt"/>
                  </a:rPr>
                  <a:t>)</a:t>
                </a:r>
              </a:p>
            </p:txBody>
          </p:sp>
        </p:grpSp>
        <p:grpSp>
          <p:nvGrpSpPr>
            <p:cNvPr id="24" name="Groupe 23"/>
            <p:cNvGrpSpPr/>
            <p:nvPr/>
          </p:nvGrpSpPr>
          <p:grpSpPr>
            <a:xfrm>
              <a:off x="2860903" y="5272060"/>
              <a:ext cx="2028597" cy="1469285"/>
              <a:chOff x="6948263" y="1581733"/>
              <a:chExt cx="1848623" cy="1924607"/>
            </a:xfrm>
            <a:solidFill>
              <a:srgbClr val="FFC000"/>
            </a:solidFill>
          </p:grpSpPr>
          <p:pic>
            <p:nvPicPr>
              <p:cNvPr id="18" name="Image 17"/>
              <p:cNvPicPr>
                <a:picLocks noChangeAspect="1"/>
              </p:cNvPicPr>
              <p:nvPr/>
            </p:nvPicPr>
            <p:blipFill>
              <a:blip r:embed="rId7"/>
              <a:stretch>
                <a:fillRect/>
              </a:stretch>
            </p:blipFill>
            <p:spPr>
              <a:xfrm>
                <a:off x="6948264" y="1581733"/>
                <a:ext cx="1694656" cy="1325313"/>
              </a:xfrm>
              <a:prstGeom prst="rect">
                <a:avLst/>
              </a:prstGeom>
              <a:grpFill/>
              <a:ln>
                <a:solidFill>
                  <a:schemeClr val="tx1"/>
                </a:solidFill>
              </a:ln>
            </p:spPr>
          </p:pic>
          <p:sp>
            <p:nvSpPr>
              <p:cNvPr id="23" name="ZoneTexte 22"/>
              <p:cNvSpPr txBox="1"/>
              <p:nvPr/>
            </p:nvSpPr>
            <p:spPr>
              <a:xfrm>
                <a:off x="6948263" y="2901608"/>
                <a:ext cx="1848623" cy="604732"/>
              </a:xfrm>
              <a:prstGeom prst="rect">
                <a:avLst/>
              </a:prstGeom>
              <a:grpFill/>
              <a:ln>
                <a:solidFill>
                  <a:schemeClr val="tx1"/>
                </a:solidFill>
              </a:ln>
            </p:spPr>
            <p:txBody>
              <a:bodyPr>
                <a:spAutoFit/>
              </a:bodyPr>
              <a:lstStyle/>
              <a:p>
                <a:pPr eaLnBrk="1" hangingPunct="1">
                  <a:defRPr/>
                </a:pPr>
                <a:r>
                  <a:rPr lang="fr-BE" sz="1200" dirty="0">
                    <a:latin typeface="+mj-lt"/>
                  </a:rPr>
                  <a:t>Collier : chaleurs</a:t>
                </a:r>
              </a:p>
              <a:p>
                <a:pPr eaLnBrk="1" hangingPunct="1">
                  <a:defRPr/>
                </a:pPr>
                <a:r>
                  <a:rPr lang="fr-BE" sz="1200" dirty="0">
                    <a:latin typeface="+mj-lt"/>
                  </a:rPr>
                  <a:t>(SCR </a:t>
                </a:r>
                <a:r>
                  <a:rPr lang="fr-BE" sz="1200" dirty="0" err="1">
                    <a:latin typeface="+mj-lt"/>
                  </a:rPr>
                  <a:t>dairy</a:t>
                </a:r>
                <a:r>
                  <a:rPr lang="fr-BE" sz="1200" dirty="0">
                    <a:latin typeface="+mj-lt"/>
                  </a:rPr>
                  <a:t> : </a:t>
                </a:r>
                <a:r>
                  <a:rPr lang="fr-BE" sz="1200" dirty="0" err="1">
                    <a:latin typeface="+mj-lt"/>
                  </a:rPr>
                  <a:t>Heatime</a:t>
                </a:r>
                <a:r>
                  <a:rPr lang="fr-BE" sz="1200" dirty="0">
                    <a:latin typeface="+mj-lt"/>
                  </a:rPr>
                  <a:t>)</a:t>
                </a:r>
              </a:p>
            </p:txBody>
          </p:sp>
        </p:grpSp>
        <p:grpSp>
          <p:nvGrpSpPr>
            <p:cNvPr id="22" name="Groupe 21"/>
            <p:cNvGrpSpPr/>
            <p:nvPr/>
          </p:nvGrpSpPr>
          <p:grpSpPr>
            <a:xfrm>
              <a:off x="184696" y="413708"/>
              <a:ext cx="1899197" cy="1123319"/>
              <a:chOff x="3976687" y="3162300"/>
              <a:chExt cx="1999604" cy="1567339"/>
            </a:xfrm>
            <a:solidFill>
              <a:srgbClr val="FFC000"/>
            </a:solidFill>
          </p:grpSpPr>
          <p:pic>
            <p:nvPicPr>
              <p:cNvPr id="19" name="Image 18"/>
              <p:cNvPicPr>
                <a:picLocks noChangeAspect="1"/>
              </p:cNvPicPr>
              <p:nvPr/>
            </p:nvPicPr>
            <p:blipFill>
              <a:blip r:embed="rId8"/>
              <a:stretch>
                <a:fillRect/>
              </a:stretch>
            </p:blipFill>
            <p:spPr>
              <a:xfrm>
                <a:off x="3976687" y="3162300"/>
                <a:ext cx="1999604" cy="895822"/>
              </a:xfrm>
              <a:prstGeom prst="rect">
                <a:avLst/>
              </a:prstGeom>
              <a:grpFill/>
              <a:ln>
                <a:solidFill>
                  <a:schemeClr val="tx1"/>
                </a:solidFill>
              </a:ln>
            </p:spPr>
          </p:pic>
          <p:sp>
            <p:nvSpPr>
              <p:cNvPr id="25" name="ZoneTexte 24"/>
              <p:cNvSpPr txBox="1"/>
              <p:nvPr/>
            </p:nvSpPr>
            <p:spPr>
              <a:xfrm>
                <a:off x="4024562" y="4085489"/>
                <a:ext cx="1951729" cy="644150"/>
              </a:xfrm>
              <a:prstGeom prst="rect">
                <a:avLst/>
              </a:prstGeom>
              <a:grpFill/>
              <a:ln>
                <a:solidFill>
                  <a:schemeClr val="tx1"/>
                </a:solidFill>
              </a:ln>
            </p:spPr>
            <p:txBody>
              <a:bodyPr>
                <a:spAutoFit/>
              </a:bodyPr>
              <a:lstStyle/>
              <a:p>
                <a:pPr eaLnBrk="1" hangingPunct="1">
                  <a:defRPr/>
                </a:pPr>
                <a:r>
                  <a:rPr lang="fr-BE" sz="1200" dirty="0">
                    <a:latin typeface="+mj-lt"/>
                  </a:rPr>
                  <a:t>Collier : chaleurs</a:t>
                </a:r>
              </a:p>
              <a:p>
                <a:pPr eaLnBrk="1" hangingPunct="1">
                  <a:defRPr/>
                </a:pPr>
                <a:r>
                  <a:rPr lang="fr-BE" sz="1200" dirty="0">
                    <a:latin typeface="+mj-lt"/>
                  </a:rPr>
                  <a:t>(LELY : </a:t>
                </a:r>
                <a:r>
                  <a:rPr lang="fr-BE" sz="1200" dirty="0" err="1">
                    <a:latin typeface="+mj-lt"/>
                  </a:rPr>
                  <a:t>Qwes</a:t>
                </a:r>
                <a:r>
                  <a:rPr lang="fr-BE" sz="1200" dirty="0">
                    <a:latin typeface="+mj-lt"/>
                  </a:rPr>
                  <a:t>)</a:t>
                </a:r>
              </a:p>
            </p:txBody>
          </p:sp>
        </p:grpSp>
        <p:grpSp>
          <p:nvGrpSpPr>
            <p:cNvPr id="173" name="Groupe 172"/>
            <p:cNvGrpSpPr/>
            <p:nvPr/>
          </p:nvGrpSpPr>
          <p:grpSpPr>
            <a:xfrm>
              <a:off x="155363" y="3165618"/>
              <a:ext cx="1536352" cy="1605693"/>
              <a:chOff x="6260792" y="2402821"/>
              <a:chExt cx="1425704" cy="1969827"/>
            </a:xfrm>
            <a:solidFill>
              <a:srgbClr val="FFC000"/>
            </a:solidFill>
          </p:grpSpPr>
          <p:pic>
            <p:nvPicPr>
              <p:cNvPr id="174" name="Image 173"/>
              <p:cNvPicPr>
                <a:picLocks noChangeAspect="1"/>
              </p:cNvPicPr>
              <p:nvPr/>
            </p:nvPicPr>
            <p:blipFill>
              <a:blip r:embed="rId9"/>
              <a:stretch>
                <a:fillRect/>
              </a:stretch>
            </p:blipFill>
            <p:spPr>
              <a:xfrm>
                <a:off x="6260792" y="2402821"/>
                <a:ext cx="1425704" cy="1106808"/>
              </a:xfrm>
              <a:prstGeom prst="rect">
                <a:avLst/>
              </a:prstGeom>
              <a:grpFill/>
              <a:ln>
                <a:solidFill>
                  <a:schemeClr val="tx1"/>
                </a:solidFill>
              </a:ln>
            </p:spPr>
          </p:pic>
          <p:sp>
            <p:nvSpPr>
              <p:cNvPr id="175" name="ZoneTexte 174"/>
              <p:cNvSpPr txBox="1"/>
              <p:nvPr/>
            </p:nvSpPr>
            <p:spPr>
              <a:xfrm>
                <a:off x="6288013" y="3579744"/>
                <a:ext cx="1116142" cy="792904"/>
              </a:xfrm>
              <a:prstGeom prst="rect">
                <a:avLst/>
              </a:prstGeom>
              <a:grpFill/>
              <a:ln>
                <a:solidFill>
                  <a:schemeClr val="tx1"/>
                </a:solidFill>
              </a:ln>
            </p:spPr>
            <p:txBody>
              <a:bodyPr wrap="none">
                <a:spAutoFit/>
              </a:bodyPr>
              <a:lstStyle/>
              <a:p>
                <a:pPr eaLnBrk="1" hangingPunct="1">
                  <a:defRPr/>
                </a:pPr>
                <a:r>
                  <a:rPr lang="fr-BE" sz="1200" dirty="0">
                    <a:latin typeface="+mj-lt"/>
                  </a:rPr>
                  <a:t>Collier : chaleurs</a:t>
                </a:r>
              </a:p>
              <a:p>
                <a:pPr eaLnBrk="1" hangingPunct="1">
                  <a:defRPr/>
                </a:pPr>
                <a:r>
                  <a:rPr lang="fr-BE" sz="1200" dirty="0">
                    <a:latin typeface="+mj-lt"/>
                  </a:rPr>
                  <a:t>(DAIRYMASTER </a:t>
                </a:r>
              </a:p>
              <a:p>
                <a:pPr eaLnBrk="1" hangingPunct="1">
                  <a:defRPr/>
                </a:pPr>
                <a:r>
                  <a:rPr lang="fr-BE" sz="1200" dirty="0" err="1">
                    <a:latin typeface="+mj-lt"/>
                  </a:rPr>
                  <a:t>Moomonitor</a:t>
                </a:r>
                <a:r>
                  <a:rPr lang="fr-BE" sz="1200" dirty="0">
                    <a:latin typeface="+mj-lt"/>
                  </a:rPr>
                  <a:t>)</a:t>
                </a:r>
              </a:p>
            </p:txBody>
          </p:sp>
        </p:grpSp>
        <p:grpSp>
          <p:nvGrpSpPr>
            <p:cNvPr id="176" name="Groupe 175"/>
            <p:cNvGrpSpPr/>
            <p:nvPr/>
          </p:nvGrpSpPr>
          <p:grpSpPr>
            <a:xfrm>
              <a:off x="103035" y="1624143"/>
              <a:ext cx="2346035" cy="1477173"/>
              <a:chOff x="310765" y="2819440"/>
              <a:chExt cx="1815755" cy="1691232"/>
            </a:xfrm>
            <a:solidFill>
              <a:srgbClr val="FFC000"/>
            </a:solidFill>
          </p:grpSpPr>
          <p:pic>
            <p:nvPicPr>
              <p:cNvPr id="177" name="Image 176"/>
              <p:cNvPicPr>
                <a:picLocks noChangeAspect="1"/>
              </p:cNvPicPr>
              <p:nvPr/>
            </p:nvPicPr>
            <p:blipFill>
              <a:blip r:embed="rId10"/>
              <a:stretch>
                <a:fillRect/>
              </a:stretch>
            </p:blipFill>
            <p:spPr>
              <a:xfrm>
                <a:off x="340501" y="2819440"/>
                <a:ext cx="1629875" cy="1084608"/>
              </a:xfrm>
              <a:prstGeom prst="rect">
                <a:avLst/>
              </a:prstGeom>
              <a:grpFill/>
              <a:ln>
                <a:solidFill>
                  <a:schemeClr val="tx1"/>
                </a:solidFill>
              </a:ln>
            </p:spPr>
          </p:pic>
          <p:sp>
            <p:nvSpPr>
              <p:cNvPr id="178" name="ZoneTexte 177"/>
              <p:cNvSpPr txBox="1"/>
              <p:nvPr/>
            </p:nvSpPr>
            <p:spPr>
              <a:xfrm>
                <a:off x="310765" y="3982107"/>
                <a:ext cx="1815755" cy="528565"/>
              </a:xfrm>
              <a:prstGeom prst="rect">
                <a:avLst/>
              </a:prstGeom>
              <a:grpFill/>
              <a:ln>
                <a:solidFill>
                  <a:schemeClr val="tx1"/>
                </a:solidFill>
              </a:ln>
            </p:spPr>
            <p:txBody>
              <a:bodyPr>
                <a:spAutoFit/>
              </a:bodyPr>
              <a:lstStyle/>
              <a:p>
                <a:pPr eaLnBrk="1" hangingPunct="1">
                  <a:defRPr/>
                </a:pPr>
                <a:r>
                  <a:rPr lang="fr-BE" sz="1200" dirty="0">
                    <a:latin typeface="+mj-lt"/>
                  </a:rPr>
                  <a:t>Collier : chaleurs et ingestion</a:t>
                </a:r>
              </a:p>
              <a:p>
                <a:pPr eaLnBrk="1" hangingPunct="1">
                  <a:defRPr/>
                </a:pPr>
                <a:r>
                  <a:rPr lang="fr-BE" sz="1200" dirty="0">
                    <a:latin typeface="+mj-lt"/>
                  </a:rPr>
                  <a:t>(NEDAP : </a:t>
                </a:r>
                <a:r>
                  <a:rPr lang="fr-BE" sz="1200" dirty="0" err="1">
                    <a:latin typeface="+mj-lt"/>
                  </a:rPr>
                  <a:t>Smarttag</a:t>
                </a:r>
                <a:r>
                  <a:rPr lang="fr-BE" sz="1200" dirty="0">
                    <a:latin typeface="+mj-lt"/>
                  </a:rPr>
                  <a:t>)</a:t>
                </a:r>
              </a:p>
            </p:txBody>
          </p:sp>
        </p:grpSp>
      </p:grpSp>
      <p:grpSp>
        <p:nvGrpSpPr>
          <p:cNvPr id="16" name="Groupe 15"/>
          <p:cNvGrpSpPr/>
          <p:nvPr/>
        </p:nvGrpSpPr>
        <p:grpSpPr>
          <a:xfrm>
            <a:off x="2351585" y="105176"/>
            <a:ext cx="5355366" cy="1130220"/>
            <a:chOff x="2351585" y="105176"/>
            <a:chExt cx="5355366" cy="1130220"/>
          </a:xfrm>
        </p:grpSpPr>
        <p:grpSp>
          <p:nvGrpSpPr>
            <p:cNvPr id="10" name="Groupe 9"/>
            <p:cNvGrpSpPr/>
            <p:nvPr/>
          </p:nvGrpSpPr>
          <p:grpSpPr>
            <a:xfrm>
              <a:off x="2351585" y="105176"/>
              <a:ext cx="2136524" cy="1113113"/>
              <a:chOff x="214105" y="277452"/>
              <a:chExt cx="2646072" cy="2351137"/>
            </a:xfrm>
            <a:solidFill>
              <a:schemeClr val="tx2">
                <a:lumMod val="20000"/>
                <a:lumOff val="80000"/>
              </a:schemeClr>
            </a:solidFill>
          </p:grpSpPr>
          <p:pic>
            <p:nvPicPr>
              <p:cNvPr id="8" name="Image 7"/>
              <p:cNvPicPr>
                <a:picLocks noChangeAspect="1"/>
              </p:cNvPicPr>
              <p:nvPr/>
            </p:nvPicPr>
            <p:blipFill>
              <a:blip r:embed="rId11"/>
              <a:stretch>
                <a:fillRect/>
              </a:stretch>
            </p:blipFill>
            <p:spPr>
              <a:xfrm>
                <a:off x="329644" y="277452"/>
                <a:ext cx="1651591" cy="1238693"/>
              </a:xfrm>
              <a:prstGeom prst="rect">
                <a:avLst/>
              </a:prstGeom>
              <a:grpFill/>
              <a:ln>
                <a:solidFill>
                  <a:schemeClr val="tx1"/>
                </a:solidFill>
              </a:ln>
            </p:spPr>
          </p:pic>
          <p:sp>
            <p:nvSpPr>
              <p:cNvPr id="12" name="ZoneTexte 11"/>
              <p:cNvSpPr txBox="1"/>
              <p:nvPr/>
            </p:nvSpPr>
            <p:spPr>
              <a:xfrm>
                <a:off x="214105" y="1653452"/>
                <a:ext cx="2646072" cy="975137"/>
              </a:xfrm>
              <a:prstGeom prst="rect">
                <a:avLst/>
              </a:prstGeom>
              <a:grpFill/>
              <a:ln>
                <a:solidFill>
                  <a:schemeClr val="tx1"/>
                </a:solidFill>
              </a:ln>
            </p:spPr>
            <p:txBody>
              <a:bodyPr>
                <a:spAutoFit/>
              </a:bodyPr>
              <a:lstStyle/>
              <a:p>
                <a:pPr eaLnBrk="1" hangingPunct="1">
                  <a:defRPr/>
                </a:pPr>
                <a:r>
                  <a:rPr lang="fr-BE" sz="1200" dirty="0">
                    <a:latin typeface="+mj-lt"/>
                  </a:rPr>
                  <a:t>Boucle : T° du  conduit </a:t>
                </a:r>
              </a:p>
              <a:p>
                <a:pPr eaLnBrk="1" hangingPunct="1">
                  <a:defRPr/>
                </a:pPr>
                <a:r>
                  <a:rPr lang="fr-BE" sz="1200" dirty="0">
                    <a:latin typeface="+mj-lt"/>
                  </a:rPr>
                  <a:t>auriculaire (FEVERTAG)</a:t>
                </a:r>
              </a:p>
            </p:txBody>
          </p:sp>
        </p:grpSp>
        <p:grpSp>
          <p:nvGrpSpPr>
            <p:cNvPr id="179" name="Groupe 178"/>
            <p:cNvGrpSpPr/>
            <p:nvPr/>
          </p:nvGrpSpPr>
          <p:grpSpPr>
            <a:xfrm>
              <a:off x="4751851" y="139874"/>
              <a:ext cx="2955100" cy="1095522"/>
              <a:chOff x="2771800" y="182651"/>
              <a:chExt cx="2663476" cy="1329378"/>
            </a:xfrm>
            <a:solidFill>
              <a:schemeClr val="tx2">
                <a:lumMod val="20000"/>
                <a:lumOff val="80000"/>
              </a:schemeClr>
            </a:solidFill>
          </p:grpSpPr>
          <p:pic>
            <p:nvPicPr>
              <p:cNvPr id="180" name="Image 179"/>
              <p:cNvPicPr>
                <a:picLocks noChangeAspect="1"/>
              </p:cNvPicPr>
              <p:nvPr/>
            </p:nvPicPr>
            <p:blipFill>
              <a:blip r:embed="rId12"/>
              <a:stretch>
                <a:fillRect/>
              </a:stretch>
            </p:blipFill>
            <p:spPr>
              <a:xfrm>
                <a:off x="2771800" y="182651"/>
                <a:ext cx="940292" cy="1329378"/>
              </a:xfrm>
              <a:prstGeom prst="rect">
                <a:avLst/>
              </a:prstGeom>
              <a:grpFill/>
              <a:ln>
                <a:solidFill>
                  <a:schemeClr val="tx1"/>
                </a:solidFill>
              </a:ln>
            </p:spPr>
          </p:pic>
          <p:sp>
            <p:nvSpPr>
              <p:cNvPr id="181" name="ZoneTexte 180"/>
              <p:cNvSpPr txBox="1"/>
              <p:nvPr/>
            </p:nvSpPr>
            <p:spPr>
              <a:xfrm>
                <a:off x="3838326" y="182651"/>
                <a:ext cx="1596950" cy="1008386"/>
              </a:xfrm>
              <a:prstGeom prst="rect">
                <a:avLst/>
              </a:prstGeom>
              <a:grpFill/>
              <a:ln>
                <a:solidFill>
                  <a:schemeClr val="tx1"/>
                </a:solidFill>
              </a:ln>
            </p:spPr>
            <p:txBody>
              <a:bodyPr>
                <a:spAutoFit/>
              </a:bodyPr>
              <a:lstStyle/>
              <a:p>
                <a:pPr eaLnBrk="1" hangingPunct="1">
                  <a:defRPr/>
                </a:pPr>
                <a:r>
                  <a:rPr lang="fr-BE" sz="1200" dirty="0">
                    <a:latin typeface="+mj-lt"/>
                  </a:rPr>
                  <a:t>Boucle : T° du conduit </a:t>
                </a:r>
              </a:p>
              <a:p>
                <a:pPr eaLnBrk="1" hangingPunct="1">
                  <a:defRPr/>
                </a:pPr>
                <a:r>
                  <a:rPr lang="fr-BE" sz="1200" dirty="0">
                    <a:latin typeface="+mj-lt"/>
                  </a:rPr>
                  <a:t>auriculaire, Ingestion, </a:t>
                </a:r>
              </a:p>
              <a:p>
                <a:pPr eaLnBrk="1" hangingPunct="1">
                  <a:defRPr/>
                </a:pPr>
                <a:r>
                  <a:rPr lang="fr-BE" sz="1200" dirty="0">
                    <a:latin typeface="+mj-lt"/>
                  </a:rPr>
                  <a:t>chaleurs</a:t>
                </a:r>
              </a:p>
              <a:p>
                <a:pPr eaLnBrk="1" hangingPunct="1">
                  <a:defRPr/>
                </a:pPr>
                <a:r>
                  <a:rPr lang="fr-BE" sz="1200" dirty="0">
                    <a:latin typeface="+mj-lt"/>
                  </a:rPr>
                  <a:t>(COWMANAGER)</a:t>
                </a:r>
              </a:p>
            </p:txBody>
          </p:sp>
        </p:grpSp>
      </p:grpSp>
      <p:grpSp>
        <p:nvGrpSpPr>
          <p:cNvPr id="182" name="Groupe 181"/>
          <p:cNvGrpSpPr/>
          <p:nvPr/>
        </p:nvGrpSpPr>
        <p:grpSpPr>
          <a:xfrm>
            <a:off x="9620899" y="74492"/>
            <a:ext cx="2231799" cy="1442830"/>
            <a:chOff x="5176940" y="276251"/>
            <a:chExt cx="2001487" cy="1598256"/>
          </a:xfrm>
          <a:solidFill>
            <a:srgbClr val="7030A0"/>
          </a:solidFill>
        </p:grpSpPr>
        <p:pic>
          <p:nvPicPr>
            <p:cNvPr id="18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0605" y="276251"/>
              <a:ext cx="1490562" cy="1020542"/>
            </a:xfrm>
            <a:prstGeom prst="rect">
              <a:avLst/>
            </a:prstGeom>
            <a:grpFill/>
            <a:ln w="9525">
              <a:solidFill>
                <a:schemeClr val="tx1"/>
              </a:solidFill>
              <a:miter lim="800000"/>
              <a:headEnd/>
              <a:tailEnd/>
            </a:ln>
            <a:extLst/>
          </p:spPr>
        </p:pic>
        <p:sp>
          <p:nvSpPr>
            <p:cNvPr id="184" name="ZoneTexte 183"/>
            <p:cNvSpPr txBox="1"/>
            <p:nvPr/>
          </p:nvSpPr>
          <p:spPr>
            <a:xfrm>
              <a:off x="5176940" y="1363110"/>
              <a:ext cx="2001487" cy="511397"/>
            </a:xfrm>
            <a:prstGeom prst="rect">
              <a:avLst/>
            </a:prstGeom>
            <a:grpFill/>
            <a:ln>
              <a:solidFill>
                <a:schemeClr val="tx1"/>
              </a:solidFill>
            </a:ln>
          </p:spPr>
          <p:txBody>
            <a:bodyPr>
              <a:spAutoFit/>
            </a:bodyPr>
            <a:lstStyle/>
            <a:p>
              <a:pPr eaLnBrk="1" hangingPunct="1">
                <a:defRPr/>
              </a:pPr>
              <a:r>
                <a:rPr lang="fr-BE" sz="1200" dirty="0">
                  <a:solidFill>
                    <a:schemeClr val="bg1"/>
                  </a:solidFill>
                  <a:latin typeface="+mj-lt"/>
                </a:rPr>
                <a:t>Chaleurs, mammites acétonémie. DELAVAL (</a:t>
              </a:r>
              <a:r>
                <a:rPr lang="fr-BE" sz="1200" dirty="0" err="1">
                  <a:solidFill>
                    <a:schemeClr val="bg1"/>
                  </a:solidFill>
                  <a:latin typeface="+mj-lt"/>
                </a:rPr>
                <a:t>Herd</a:t>
              </a:r>
              <a:r>
                <a:rPr lang="fr-BE" sz="1200" dirty="0">
                  <a:solidFill>
                    <a:schemeClr val="bg1"/>
                  </a:solidFill>
                  <a:latin typeface="+mj-lt"/>
                </a:rPr>
                <a:t> </a:t>
              </a:r>
              <a:r>
                <a:rPr lang="fr-BE" sz="1200" dirty="0" err="1">
                  <a:solidFill>
                    <a:schemeClr val="bg1"/>
                  </a:solidFill>
                  <a:latin typeface="+mj-lt"/>
                </a:rPr>
                <a:t>navigator</a:t>
              </a:r>
              <a:r>
                <a:rPr lang="fr-BE" sz="1200" dirty="0">
                  <a:solidFill>
                    <a:schemeClr val="bg1"/>
                  </a:solidFill>
                  <a:latin typeface="+mj-lt"/>
                </a:rPr>
                <a:t>)</a:t>
              </a:r>
            </a:p>
          </p:txBody>
        </p:sp>
      </p:grpSp>
      <p:sp>
        <p:nvSpPr>
          <p:cNvPr id="54288" name="ZoneTexte 188"/>
          <p:cNvSpPr txBox="1">
            <a:spLocks noChangeArrowheads="1"/>
          </p:cNvSpPr>
          <p:nvPr/>
        </p:nvSpPr>
        <p:spPr bwMode="auto">
          <a:xfrm>
            <a:off x="5036010" y="2514601"/>
            <a:ext cx="1231900" cy="369332"/>
          </a:xfrm>
          <a:prstGeom prst="rect">
            <a:avLst/>
          </a:prstGeom>
          <a:solidFill>
            <a:srgbClr val="92D05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fr-BE" altLang="fr-FR" sz="1800" b="1" smtClean="0">
                <a:latin typeface="+mj-lt"/>
              </a:rPr>
              <a:t>Rumen</a:t>
            </a:r>
          </a:p>
        </p:txBody>
      </p:sp>
      <p:sp>
        <p:nvSpPr>
          <p:cNvPr id="190" name="ZoneTexte 189"/>
          <p:cNvSpPr txBox="1"/>
          <p:nvPr/>
        </p:nvSpPr>
        <p:spPr>
          <a:xfrm>
            <a:off x="5433485" y="4699001"/>
            <a:ext cx="1788583" cy="369332"/>
          </a:xfrm>
          <a:prstGeom prst="rect">
            <a:avLst/>
          </a:prstGeom>
          <a:solidFill>
            <a:schemeClr val="accent2">
              <a:lumMod val="75000"/>
            </a:schemeClr>
          </a:solidFill>
          <a:ln>
            <a:solidFill>
              <a:schemeClr val="tx1"/>
            </a:solidFill>
          </a:ln>
        </p:spPr>
        <p:txBody>
          <a:bodyPr>
            <a:spAutoFit/>
          </a:bodyPr>
          <a:lstStyle/>
          <a:p>
            <a:pPr eaLnBrk="1" hangingPunct="1">
              <a:defRPr/>
            </a:pPr>
            <a:r>
              <a:rPr lang="fr-BE" b="1" dirty="0">
                <a:latin typeface="+mj-lt"/>
              </a:rPr>
              <a:t>Membre</a:t>
            </a:r>
          </a:p>
        </p:txBody>
      </p:sp>
      <p:sp>
        <p:nvSpPr>
          <p:cNvPr id="191" name="ZoneTexte 190"/>
          <p:cNvSpPr txBox="1"/>
          <p:nvPr/>
        </p:nvSpPr>
        <p:spPr>
          <a:xfrm>
            <a:off x="4392084" y="1949451"/>
            <a:ext cx="1447800" cy="369332"/>
          </a:xfrm>
          <a:prstGeom prst="rect">
            <a:avLst/>
          </a:prstGeom>
          <a:solidFill>
            <a:schemeClr val="tx2">
              <a:lumMod val="20000"/>
              <a:lumOff val="80000"/>
            </a:schemeClr>
          </a:solidFill>
          <a:ln>
            <a:solidFill>
              <a:schemeClr val="tx1"/>
            </a:solidFill>
          </a:ln>
        </p:spPr>
        <p:txBody>
          <a:bodyPr>
            <a:spAutoFit/>
          </a:bodyPr>
          <a:lstStyle/>
          <a:p>
            <a:pPr eaLnBrk="1" hangingPunct="1">
              <a:defRPr/>
            </a:pPr>
            <a:r>
              <a:rPr lang="fr-BE" b="1" dirty="0">
                <a:latin typeface="+mj-lt"/>
              </a:rPr>
              <a:t>Oreille</a:t>
            </a:r>
          </a:p>
        </p:txBody>
      </p:sp>
      <p:sp>
        <p:nvSpPr>
          <p:cNvPr id="54291" name="ZoneTexte 191"/>
          <p:cNvSpPr txBox="1">
            <a:spLocks noChangeArrowheads="1"/>
          </p:cNvSpPr>
          <p:nvPr/>
        </p:nvSpPr>
        <p:spPr bwMode="auto">
          <a:xfrm>
            <a:off x="3429001" y="3162301"/>
            <a:ext cx="759884" cy="369332"/>
          </a:xfrm>
          <a:prstGeom prst="rect">
            <a:avLst/>
          </a:prstGeom>
          <a:solidFill>
            <a:srgbClr val="FFC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fr-BE" altLang="fr-FR" sz="1800" b="1" smtClean="0">
                <a:latin typeface="+mj-lt"/>
              </a:rPr>
              <a:t>Cou</a:t>
            </a:r>
          </a:p>
        </p:txBody>
      </p:sp>
      <p:sp>
        <p:nvSpPr>
          <p:cNvPr id="5" name="ZoneTexte 4"/>
          <p:cNvSpPr txBox="1"/>
          <p:nvPr/>
        </p:nvSpPr>
        <p:spPr>
          <a:xfrm>
            <a:off x="2518834" y="1471614"/>
            <a:ext cx="5304367" cy="276999"/>
          </a:xfrm>
          <a:prstGeom prst="rect">
            <a:avLst/>
          </a:prstGeom>
          <a:solidFill>
            <a:schemeClr val="bg1">
              <a:lumMod val="50000"/>
            </a:schemeClr>
          </a:solidFill>
          <a:ln>
            <a:solidFill>
              <a:schemeClr val="tx1"/>
            </a:solidFill>
          </a:ln>
        </p:spPr>
        <p:txBody>
          <a:bodyPr>
            <a:spAutoFit/>
          </a:bodyPr>
          <a:lstStyle/>
          <a:p>
            <a:pPr eaLnBrk="1" hangingPunct="1">
              <a:defRPr/>
            </a:pPr>
            <a:r>
              <a:rPr lang="fr-BE" sz="1200" dirty="0">
                <a:solidFill>
                  <a:schemeClr val="bg1"/>
                </a:solidFill>
                <a:latin typeface="+mj-lt"/>
              </a:rPr>
              <a:t>LA VACHE BIONIQUE D’</a:t>
            </a:r>
            <a:r>
              <a:rPr lang="fr-BE" sz="1200" dirty="0" err="1">
                <a:solidFill>
                  <a:schemeClr val="bg1"/>
                </a:solidFill>
                <a:latin typeface="+mj-lt"/>
              </a:rPr>
              <a:t>AUJOURDHUI</a:t>
            </a:r>
            <a:r>
              <a:rPr lang="fr-BE" sz="1200" dirty="0">
                <a:solidFill>
                  <a:schemeClr val="bg1"/>
                </a:solidFill>
                <a:latin typeface="+mj-lt"/>
              </a:rPr>
              <a:t> (Partie 1)</a:t>
            </a:r>
          </a:p>
        </p:txBody>
      </p:sp>
      <p:grpSp>
        <p:nvGrpSpPr>
          <p:cNvPr id="17" name="Groupe 16"/>
          <p:cNvGrpSpPr/>
          <p:nvPr/>
        </p:nvGrpSpPr>
        <p:grpSpPr>
          <a:xfrm>
            <a:off x="2838452" y="1885950"/>
            <a:ext cx="6711949" cy="4670488"/>
            <a:chOff x="2838452" y="1885950"/>
            <a:chExt cx="6711949" cy="4670488"/>
          </a:xfrm>
        </p:grpSpPr>
        <p:sp>
          <p:nvSpPr>
            <p:cNvPr id="53" name="ZoneTexte 52"/>
            <p:cNvSpPr txBox="1"/>
            <p:nvPr/>
          </p:nvSpPr>
          <p:spPr>
            <a:xfrm>
              <a:off x="7514168" y="4521201"/>
              <a:ext cx="2036233" cy="461665"/>
            </a:xfrm>
            <a:prstGeom prst="rect">
              <a:avLst/>
            </a:prstGeom>
            <a:solidFill>
              <a:schemeClr val="accent2">
                <a:lumMod val="75000"/>
              </a:schemeClr>
            </a:solidFill>
            <a:ln>
              <a:solidFill>
                <a:schemeClr val="tx1"/>
              </a:solidFill>
            </a:ln>
          </p:spPr>
          <p:txBody>
            <a:bodyPr>
              <a:spAutoFit/>
            </a:bodyPr>
            <a:lstStyle/>
            <a:p>
              <a:pPr eaLnBrk="1" hangingPunct="1">
                <a:defRPr/>
              </a:pPr>
              <a:r>
                <a:rPr lang="fr-BE" sz="1200" dirty="0">
                  <a:solidFill>
                    <a:schemeClr val="bg1"/>
                  </a:solidFill>
                  <a:latin typeface="+mj-lt"/>
                </a:rPr>
                <a:t>Bracelet : chaleurs</a:t>
              </a:r>
            </a:p>
            <a:p>
              <a:pPr eaLnBrk="1" hangingPunct="1">
                <a:defRPr/>
              </a:pPr>
              <a:r>
                <a:rPr lang="fr-BE" sz="1200" dirty="0">
                  <a:solidFill>
                    <a:schemeClr val="bg1"/>
                  </a:solidFill>
                  <a:latin typeface="+mj-lt"/>
                </a:rPr>
                <a:t>(</a:t>
              </a:r>
              <a:r>
                <a:rPr lang="fr-BE" sz="1200" dirty="0" err="1">
                  <a:solidFill>
                    <a:schemeClr val="bg1"/>
                  </a:solidFill>
                  <a:latin typeface="+mj-lt"/>
                </a:rPr>
                <a:t>ICETRONICS</a:t>
              </a:r>
              <a:r>
                <a:rPr lang="fr-BE" sz="1200" dirty="0">
                  <a:solidFill>
                    <a:schemeClr val="bg1"/>
                  </a:solidFill>
                  <a:latin typeface="+mj-lt"/>
                </a:rPr>
                <a:t> / </a:t>
              </a:r>
              <a:r>
                <a:rPr lang="fr-BE" sz="1200" dirty="0" err="1">
                  <a:solidFill>
                    <a:schemeClr val="bg1"/>
                  </a:solidFill>
                  <a:latin typeface="+mj-lt"/>
                </a:rPr>
                <a:t>Icetag</a:t>
              </a:r>
              <a:r>
                <a:rPr lang="fr-BE" sz="1200" dirty="0">
                  <a:solidFill>
                    <a:schemeClr val="bg1"/>
                  </a:solidFill>
                  <a:latin typeface="+mj-lt"/>
                </a:rPr>
                <a:t> °</a:t>
              </a:r>
            </a:p>
          </p:txBody>
        </p:sp>
        <p:grpSp>
          <p:nvGrpSpPr>
            <p:cNvPr id="14" name="Groupe 13"/>
            <p:cNvGrpSpPr/>
            <p:nvPr/>
          </p:nvGrpSpPr>
          <p:grpSpPr>
            <a:xfrm>
              <a:off x="2838452" y="1885950"/>
              <a:ext cx="6711948" cy="4670488"/>
              <a:chOff x="2838452" y="1885950"/>
              <a:chExt cx="6711948" cy="4670488"/>
            </a:xfrm>
          </p:grpSpPr>
          <p:grpSp>
            <p:nvGrpSpPr>
              <p:cNvPr id="32" name="Groupe 31"/>
              <p:cNvGrpSpPr/>
              <p:nvPr/>
            </p:nvGrpSpPr>
            <p:grpSpPr>
              <a:xfrm>
                <a:off x="5083429" y="5272059"/>
                <a:ext cx="1709442" cy="1284378"/>
                <a:chOff x="2876531" y="3534983"/>
                <a:chExt cx="1641841" cy="1805171"/>
              </a:xfrm>
              <a:solidFill>
                <a:schemeClr val="accent2">
                  <a:lumMod val="75000"/>
                </a:schemeClr>
              </a:solidFill>
            </p:grpSpPr>
            <p:pic>
              <p:nvPicPr>
                <p:cNvPr id="30" name="Image 29"/>
                <p:cNvPicPr>
                  <a:picLocks noChangeAspect="1"/>
                </p:cNvPicPr>
                <p:nvPr/>
              </p:nvPicPr>
              <p:blipFill>
                <a:blip r:embed="rId14"/>
                <a:stretch>
                  <a:fillRect/>
                </a:stretch>
              </p:blipFill>
              <p:spPr>
                <a:xfrm>
                  <a:off x="3024187" y="3534983"/>
                  <a:ext cx="1424355" cy="1222754"/>
                </a:xfrm>
                <a:prstGeom prst="rect">
                  <a:avLst/>
                </a:prstGeom>
                <a:grpFill/>
                <a:ln>
                  <a:solidFill>
                    <a:schemeClr val="tx1"/>
                  </a:solidFill>
                </a:ln>
              </p:spPr>
            </p:pic>
            <p:sp>
              <p:nvSpPr>
                <p:cNvPr id="34" name="ZoneTexte 33"/>
                <p:cNvSpPr txBox="1"/>
                <p:nvPr/>
              </p:nvSpPr>
              <p:spPr>
                <a:xfrm>
                  <a:off x="2876531" y="4691292"/>
                  <a:ext cx="1641841" cy="648862"/>
                </a:xfrm>
                <a:prstGeom prst="rect">
                  <a:avLst/>
                </a:prstGeom>
                <a:grpFill/>
                <a:ln>
                  <a:solidFill>
                    <a:schemeClr val="tx1"/>
                  </a:solidFill>
                </a:ln>
              </p:spPr>
              <p:txBody>
                <a:bodyPr wrap="none">
                  <a:spAutoFit/>
                </a:bodyPr>
                <a:lstStyle/>
                <a:p>
                  <a:pPr eaLnBrk="1" hangingPunct="1">
                    <a:defRPr/>
                  </a:pPr>
                  <a:r>
                    <a:rPr lang="fr-BE" sz="1200" dirty="0">
                      <a:solidFill>
                        <a:schemeClr val="bg1"/>
                      </a:solidFill>
                      <a:latin typeface="+mj-lt"/>
                    </a:rPr>
                    <a:t>Bracelet : chaleurs</a:t>
                  </a:r>
                </a:p>
                <a:p>
                  <a:pPr eaLnBrk="1" hangingPunct="1">
                    <a:defRPr/>
                  </a:pPr>
                  <a:r>
                    <a:rPr lang="fr-BE" sz="1200" dirty="0">
                      <a:solidFill>
                        <a:schemeClr val="bg1"/>
                      </a:solidFill>
                      <a:latin typeface="+mj-lt"/>
                    </a:rPr>
                    <a:t>(FULLWOOD : </a:t>
                  </a:r>
                  <a:r>
                    <a:rPr lang="fr-BE" sz="1200" dirty="0" err="1">
                      <a:solidFill>
                        <a:schemeClr val="bg1"/>
                      </a:solidFill>
                      <a:latin typeface="+mj-lt"/>
                    </a:rPr>
                    <a:t>Crysta</a:t>
                  </a:r>
                  <a:r>
                    <a:rPr lang="fr-BE" sz="1200" dirty="0">
                      <a:solidFill>
                        <a:schemeClr val="bg1"/>
                      </a:solidFill>
                      <a:latin typeface="+mj-lt"/>
                    </a:rPr>
                    <a:t> </a:t>
                  </a:r>
                  <a:r>
                    <a:rPr lang="fr-BE" sz="1200" dirty="0" err="1">
                      <a:solidFill>
                        <a:schemeClr val="bg1"/>
                      </a:solidFill>
                      <a:latin typeface="+mj-lt"/>
                    </a:rPr>
                    <a:t>act</a:t>
                  </a:r>
                  <a:r>
                    <a:rPr lang="fr-BE" sz="1200" dirty="0">
                      <a:solidFill>
                        <a:schemeClr val="bg1"/>
                      </a:solidFill>
                      <a:latin typeface="+mj-lt"/>
                    </a:rPr>
                    <a:t>)</a:t>
                  </a:r>
                </a:p>
              </p:txBody>
            </p:sp>
          </p:grpSp>
          <p:grpSp>
            <p:nvGrpSpPr>
              <p:cNvPr id="170" name="Groupe 169"/>
              <p:cNvGrpSpPr/>
              <p:nvPr/>
            </p:nvGrpSpPr>
            <p:grpSpPr>
              <a:xfrm>
                <a:off x="7455632" y="5327165"/>
                <a:ext cx="1891009" cy="1229273"/>
                <a:chOff x="6419248" y="49416"/>
                <a:chExt cx="2481312" cy="2090095"/>
              </a:xfrm>
              <a:solidFill>
                <a:schemeClr val="accent2">
                  <a:lumMod val="75000"/>
                </a:schemeClr>
              </a:solidFill>
            </p:grpSpPr>
            <p:pic>
              <p:nvPicPr>
                <p:cNvPr id="171" name="Image 170"/>
                <p:cNvPicPr>
                  <a:picLocks noChangeAspect="1"/>
                </p:cNvPicPr>
                <p:nvPr/>
              </p:nvPicPr>
              <p:blipFill>
                <a:blip r:embed="rId15"/>
                <a:stretch>
                  <a:fillRect/>
                </a:stretch>
              </p:blipFill>
              <p:spPr>
                <a:xfrm>
                  <a:off x="6419248" y="49416"/>
                  <a:ext cx="2192659" cy="1458118"/>
                </a:xfrm>
                <a:prstGeom prst="rect">
                  <a:avLst/>
                </a:prstGeom>
                <a:grpFill/>
                <a:ln>
                  <a:solidFill>
                    <a:schemeClr val="tx1"/>
                  </a:solidFill>
                </a:ln>
              </p:spPr>
            </p:pic>
            <p:sp>
              <p:nvSpPr>
                <p:cNvPr id="172" name="ZoneTexte 171"/>
                <p:cNvSpPr txBox="1"/>
                <p:nvPr/>
              </p:nvSpPr>
              <p:spPr>
                <a:xfrm>
                  <a:off x="6419248" y="1354556"/>
                  <a:ext cx="2481312" cy="784955"/>
                </a:xfrm>
                <a:prstGeom prst="rect">
                  <a:avLst/>
                </a:prstGeom>
                <a:grpFill/>
                <a:ln>
                  <a:solidFill>
                    <a:schemeClr val="tx1"/>
                  </a:solidFill>
                </a:ln>
              </p:spPr>
              <p:txBody>
                <a:bodyPr>
                  <a:spAutoFit/>
                </a:bodyPr>
                <a:lstStyle/>
                <a:p>
                  <a:pPr eaLnBrk="1" hangingPunct="1">
                    <a:defRPr/>
                  </a:pPr>
                  <a:r>
                    <a:rPr lang="fr-BE" sz="1200" dirty="0">
                      <a:solidFill>
                        <a:schemeClr val="bg1"/>
                      </a:solidFill>
                      <a:latin typeface="+mj-lt"/>
                    </a:rPr>
                    <a:t>Bracelet : chaleurs</a:t>
                  </a:r>
                </a:p>
                <a:p>
                  <a:pPr eaLnBrk="1" hangingPunct="1">
                    <a:defRPr/>
                  </a:pPr>
                  <a:r>
                    <a:rPr lang="fr-BE" sz="1200" dirty="0">
                      <a:solidFill>
                        <a:schemeClr val="bg1"/>
                      </a:solidFill>
                      <a:latin typeface="+mj-lt"/>
                    </a:rPr>
                    <a:t>(AFIMILK : </a:t>
                  </a:r>
                  <a:r>
                    <a:rPr lang="fr-BE" sz="1200" dirty="0" err="1">
                      <a:solidFill>
                        <a:schemeClr val="bg1"/>
                      </a:solidFill>
                      <a:latin typeface="+mj-lt"/>
                    </a:rPr>
                    <a:t>Afitag</a:t>
                  </a:r>
                  <a:r>
                    <a:rPr lang="fr-BE" sz="1200" dirty="0">
                      <a:solidFill>
                        <a:schemeClr val="bg1"/>
                      </a:solidFill>
                      <a:latin typeface="+mj-lt"/>
                    </a:rPr>
                    <a:t>)</a:t>
                  </a:r>
                </a:p>
              </p:txBody>
            </p:sp>
          </p:grpSp>
          <p:pic>
            <p:nvPicPr>
              <p:cNvPr id="5019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7600" y="3497264"/>
                <a:ext cx="2082800" cy="104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199" name="Groupe 12"/>
              <p:cNvGrpSpPr>
                <a:grpSpLocks/>
              </p:cNvGrpSpPr>
              <p:nvPr/>
            </p:nvGrpSpPr>
            <p:grpSpPr bwMode="auto">
              <a:xfrm>
                <a:off x="7535334" y="1885950"/>
                <a:ext cx="1871133" cy="1574503"/>
                <a:chOff x="5580112" y="1885408"/>
                <a:chExt cx="1402072" cy="1575056"/>
              </a:xfrm>
            </p:grpSpPr>
            <p:pic>
              <p:nvPicPr>
                <p:cNvPr id="50205"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0112" y="1885408"/>
                  <a:ext cx="1376866" cy="10849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ZoneTexte 54"/>
                <p:cNvSpPr txBox="1"/>
                <p:nvPr/>
              </p:nvSpPr>
              <p:spPr>
                <a:xfrm>
                  <a:off x="5580112" y="2998637"/>
                  <a:ext cx="1402072" cy="461827"/>
                </a:xfrm>
                <a:prstGeom prst="rect">
                  <a:avLst/>
                </a:prstGeom>
                <a:solidFill>
                  <a:schemeClr val="accent2">
                    <a:lumMod val="75000"/>
                  </a:schemeClr>
                </a:solidFill>
                <a:ln>
                  <a:solidFill>
                    <a:schemeClr val="tx1"/>
                  </a:solidFill>
                </a:ln>
              </p:spPr>
              <p:txBody>
                <a:bodyPr>
                  <a:spAutoFit/>
                </a:bodyPr>
                <a:lstStyle/>
                <a:p>
                  <a:pPr eaLnBrk="1" hangingPunct="1">
                    <a:defRPr/>
                  </a:pPr>
                  <a:r>
                    <a:rPr lang="fr-BE" sz="1200" dirty="0">
                      <a:solidFill>
                        <a:schemeClr val="bg1"/>
                      </a:solidFill>
                      <a:latin typeface="+mj-lt"/>
                    </a:rPr>
                    <a:t>Bracelet : chaleurs</a:t>
                  </a:r>
                </a:p>
                <a:p>
                  <a:pPr eaLnBrk="1" hangingPunct="1">
                    <a:defRPr/>
                  </a:pPr>
                  <a:r>
                    <a:rPr lang="fr-BE" sz="1200" dirty="0">
                      <a:solidFill>
                        <a:schemeClr val="bg1"/>
                      </a:solidFill>
                      <a:latin typeface="+mj-lt"/>
                    </a:rPr>
                    <a:t>(</a:t>
                  </a:r>
                  <a:r>
                    <a:rPr lang="fr-BE" sz="1200" dirty="0" err="1">
                      <a:solidFill>
                        <a:schemeClr val="bg1"/>
                      </a:solidFill>
                      <a:latin typeface="+mj-lt"/>
                    </a:rPr>
                    <a:t>NEDAP</a:t>
                  </a:r>
                  <a:r>
                    <a:rPr lang="fr-BE" sz="1200" dirty="0">
                      <a:solidFill>
                        <a:schemeClr val="bg1"/>
                      </a:solidFill>
                      <a:latin typeface="+mj-lt"/>
                    </a:rPr>
                    <a:t> : </a:t>
                  </a:r>
                  <a:r>
                    <a:rPr lang="fr-BE" sz="1200" dirty="0" err="1">
                      <a:solidFill>
                        <a:schemeClr val="bg1"/>
                      </a:solidFill>
                      <a:latin typeface="+mj-lt"/>
                    </a:rPr>
                    <a:t>Smarttag</a:t>
                  </a:r>
                  <a:r>
                    <a:rPr lang="fr-BE" sz="1200" dirty="0">
                      <a:solidFill>
                        <a:schemeClr val="bg1"/>
                      </a:solidFill>
                      <a:latin typeface="+mj-lt"/>
                    </a:rPr>
                    <a:t>)</a:t>
                  </a:r>
                </a:p>
              </p:txBody>
            </p:sp>
          </p:grpSp>
          <p:grpSp>
            <p:nvGrpSpPr>
              <p:cNvPr id="50200" name="Groupe 13"/>
              <p:cNvGrpSpPr>
                <a:grpSpLocks/>
              </p:cNvGrpSpPr>
              <p:nvPr/>
            </p:nvGrpSpPr>
            <p:grpSpPr bwMode="auto">
              <a:xfrm>
                <a:off x="2838452" y="3616326"/>
                <a:ext cx="1858433" cy="1572916"/>
                <a:chOff x="2128740" y="3616722"/>
                <a:chExt cx="1394690" cy="1572976"/>
              </a:xfrm>
            </p:grpSpPr>
            <p:pic>
              <p:nvPicPr>
                <p:cNvPr id="50203"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5678" y="3616722"/>
                  <a:ext cx="1067530" cy="111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8" name="ZoneTexte 57"/>
                <p:cNvSpPr txBox="1"/>
                <p:nvPr/>
              </p:nvSpPr>
              <p:spPr>
                <a:xfrm>
                  <a:off x="2128740" y="4728015"/>
                  <a:ext cx="1394690" cy="461683"/>
                </a:xfrm>
                <a:prstGeom prst="rect">
                  <a:avLst/>
                </a:prstGeom>
                <a:solidFill>
                  <a:schemeClr val="accent2">
                    <a:lumMod val="75000"/>
                  </a:schemeClr>
                </a:solidFill>
                <a:ln>
                  <a:solidFill>
                    <a:schemeClr val="tx1"/>
                  </a:solidFill>
                </a:ln>
              </p:spPr>
              <p:txBody>
                <a:bodyPr>
                  <a:spAutoFit/>
                </a:bodyPr>
                <a:lstStyle/>
                <a:p>
                  <a:pPr eaLnBrk="1" hangingPunct="1">
                    <a:defRPr/>
                  </a:pPr>
                  <a:r>
                    <a:rPr lang="fr-BE" sz="1200" dirty="0">
                      <a:solidFill>
                        <a:schemeClr val="bg1"/>
                      </a:solidFill>
                      <a:latin typeface="+mj-lt"/>
                    </a:rPr>
                    <a:t>Bracelet : chaleurs</a:t>
                  </a:r>
                </a:p>
                <a:p>
                  <a:pPr eaLnBrk="1" hangingPunct="1">
                    <a:defRPr/>
                  </a:pPr>
                  <a:r>
                    <a:rPr lang="fr-BE" sz="1200" dirty="0">
                      <a:solidFill>
                        <a:schemeClr val="bg1"/>
                      </a:solidFill>
                      <a:latin typeface="+mj-lt"/>
                    </a:rPr>
                    <a:t>(</a:t>
                  </a:r>
                  <a:r>
                    <a:rPr lang="fr-BE" sz="1200" dirty="0" err="1">
                      <a:solidFill>
                        <a:schemeClr val="bg1"/>
                      </a:solidFill>
                      <a:latin typeface="+mj-lt"/>
                    </a:rPr>
                    <a:t>GEA</a:t>
                  </a:r>
                  <a:r>
                    <a:rPr lang="fr-BE" sz="1200" dirty="0">
                      <a:solidFill>
                        <a:schemeClr val="bg1"/>
                      </a:solidFill>
                      <a:latin typeface="+mj-lt"/>
                    </a:rPr>
                    <a:t> </a:t>
                  </a:r>
                  <a:r>
                    <a:rPr lang="fr-BE" sz="1200" dirty="0" err="1">
                      <a:solidFill>
                        <a:schemeClr val="bg1"/>
                      </a:solidFill>
                      <a:latin typeface="+mj-lt"/>
                    </a:rPr>
                    <a:t>Rescounter</a:t>
                  </a:r>
                  <a:r>
                    <a:rPr lang="fr-BE" sz="1200" dirty="0">
                      <a:solidFill>
                        <a:schemeClr val="bg1"/>
                      </a:solidFill>
                      <a:latin typeface="+mj-lt"/>
                    </a:rPr>
                    <a:t> III)</a:t>
                  </a:r>
                </a:p>
              </p:txBody>
            </p:sp>
          </p:grpSp>
        </p:grpSp>
      </p:grpSp>
      <p:sp>
        <p:nvSpPr>
          <p:cNvPr id="60" name="ZoneTexte 59"/>
          <p:cNvSpPr txBox="1"/>
          <p:nvPr/>
        </p:nvSpPr>
        <p:spPr>
          <a:xfrm>
            <a:off x="7778752" y="182564"/>
            <a:ext cx="1771649" cy="1200329"/>
          </a:xfrm>
          <a:prstGeom prst="rect">
            <a:avLst/>
          </a:prstGeom>
          <a:solidFill>
            <a:schemeClr val="accent5">
              <a:lumMod val="75000"/>
            </a:schemeClr>
          </a:solidFill>
          <a:ln>
            <a:solidFill>
              <a:schemeClr val="tx1"/>
            </a:solidFill>
          </a:ln>
        </p:spPr>
        <p:txBody>
          <a:bodyPr>
            <a:spAutoFit/>
          </a:bodyPr>
          <a:lstStyle/>
          <a:p>
            <a:pPr eaLnBrk="1" hangingPunct="1">
              <a:defRPr/>
            </a:pPr>
            <a:r>
              <a:rPr lang="fr-BE" sz="1200" dirty="0">
                <a:solidFill>
                  <a:schemeClr val="bg1"/>
                </a:solidFill>
                <a:latin typeface="+mj-lt"/>
              </a:rPr>
              <a:t>Systèmes patch</a:t>
            </a:r>
          </a:p>
          <a:p>
            <a:pPr eaLnBrk="1" hangingPunct="1">
              <a:defRPr/>
            </a:pPr>
            <a:r>
              <a:rPr lang="fr-BE" sz="1200" dirty="0">
                <a:solidFill>
                  <a:schemeClr val="bg1"/>
                </a:solidFill>
                <a:latin typeface="+mj-lt"/>
              </a:rPr>
              <a:t>DEC</a:t>
            </a:r>
          </a:p>
          <a:p>
            <a:pPr eaLnBrk="1" hangingPunct="1">
              <a:defRPr/>
            </a:pPr>
            <a:r>
              <a:rPr lang="fr-BE" sz="1200" dirty="0" err="1">
                <a:solidFill>
                  <a:schemeClr val="bg1"/>
                </a:solidFill>
                <a:latin typeface="+mj-lt"/>
              </a:rPr>
              <a:t>Kamar</a:t>
            </a:r>
            <a:endParaRPr lang="fr-BE" sz="1200" dirty="0">
              <a:solidFill>
                <a:schemeClr val="bg1"/>
              </a:solidFill>
              <a:latin typeface="+mj-lt"/>
            </a:endParaRPr>
          </a:p>
          <a:p>
            <a:pPr eaLnBrk="1" hangingPunct="1">
              <a:defRPr/>
            </a:pPr>
            <a:r>
              <a:rPr lang="fr-BE" sz="1200" dirty="0" err="1">
                <a:solidFill>
                  <a:schemeClr val="bg1"/>
                </a:solidFill>
                <a:latin typeface="+mj-lt"/>
              </a:rPr>
              <a:t>Estrotec</a:t>
            </a:r>
            <a:endParaRPr lang="fr-BE" sz="1200" dirty="0">
              <a:solidFill>
                <a:schemeClr val="bg1"/>
              </a:solidFill>
              <a:latin typeface="+mj-lt"/>
            </a:endParaRPr>
          </a:p>
          <a:p>
            <a:pPr eaLnBrk="1" hangingPunct="1">
              <a:defRPr/>
            </a:pPr>
            <a:r>
              <a:rPr lang="fr-BE" sz="1200" dirty="0" err="1">
                <a:solidFill>
                  <a:schemeClr val="bg1"/>
                </a:solidFill>
                <a:latin typeface="+mj-lt"/>
              </a:rPr>
              <a:t>Beacon</a:t>
            </a:r>
            <a:endParaRPr lang="fr-BE" sz="1200" dirty="0">
              <a:solidFill>
                <a:schemeClr val="bg1"/>
              </a:solidFill>
              <a:latin typeface="+mj-lt"/>
            </a:endParaRPr>
          </a:p>
          <a:p>
            <a:pPr eaLnBrk="1" hangingPunct="1">
              <a:defRPr/>
            </a:pPr>
            <a:r>
              <a:rPr lang="fr-BE" sz="1200" dirty="0" err="1">
                <a:solidFill>
                  <a:schemeClr val="bg1"/>
                </a:solidFill>
                <a:latin typeface="+mj-lt"/>
              </a:rPr>
              <a:t>Heatwatch</a:t>
            </a:r>
            <a:endParaRPr lang="fr-BE" sz="1200" dirty="0">
              <a:solidFill>
                <a:schemeClr val="bg1"/>
              </a:solidFill>
              <a:latin typeface="+mj-lt"/>
            </a:endParaRPr>
          </a:p>
        </p:txBody>
      </p:sp>
      <p:sp>
        <p:nvSpPr>
          <p:cNvPr id="11" name="Ellipse 10"/>
          <p:cNvSpPr/>
          <p:nvPr/>
        </p:nvSpPr>
        <p:spPr bwMode="auto">
          <a:xfrm>
            <a:off x="6593842" y="2640013"/>
            <a:ext cx="2921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fr-BE" sz="1200">
              <a:latin typeface="+mj-lt"/>
              <a:cs typeface="Arial" panose="020B0604020202020204" pitchFamily="34" charset="0"/>
            </a:endParaRPr>
          </a:p>
        </p:txBody>
      </p:sp>
    </p:spTree>
    <p:extLst>
      <p:ext uri="{BB962C8B-B14F-4D97-AF65-F5344CB8AC3E}">
        <p14:creationId xmlns:p14="http://schemas.microsoft.com/office/powerpoint/2010/main" val="320651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Espace réservé du numéro de diapositive 4"/>
          <p:cNvSpPr>
            <a:spLocks noGrp="1"/>
          </p:cNvSpPr>
          <p:nvPr>
            <p:ph type="sldNum" sz="quarter" idx="10"/>
          </p:nvPr>
        </p:nvSpPr>
        <p:spPr>
          <a:xfrm>
            <a:off x="11709071" y="6429375"/>
            <a:ext cx="368136"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D6471CCF-B1FC-4DBA-B0A9-32B227812E68}" type="slidenum">
              <a:rPr lang="fr-FR" altLang="fr-FR" sz="1400" b="1">
                <a:solidFill>
                  <a:schemeClr val="tx1"/>
                </a:solidFill>
              </a:rPr>
              <a:pPr>
                <a:spcBef>
                  <a:spcPct val="0"/>
                </a:spcBef>
                <a:buClr>
                  <a:srgbClr val="000066"/>
                </a:buClr>
                <a:buFontTx/>
                <a:buNone/>
              </a:pPr>
              <a:t>71</a:t>
            </a:fld>
            <a:endParaRPr lang="fr-FR" altLang="fr-FR" sz="1400" b="1">
              <a:solidFill>
                <a:schemeClr val="tx1"/>
              </a:solidFill>
            </a:endParaRPr>
          </a:p>
        </p:txBody>
      </p:sp>
      <p:sp>
        <p:nvSpPr>
          <p:cNvPr id="8" name="Rectangle 7"/>
          <p:cNvSpPr txBox="1">
            <a:spLocks noChangeArrowheads="1"/>
          </p:cNvSpPr>
          <p:nvPr/>
        </p:nvSpPr>
        <p:spPr bwMode="auto">
          <a:xfrm>
            <a:off x="1733550" y="3944939"/>
            <a:ext cx="6210300" cy="504825"/>
          </a:xfrm>
          <a:prstGeom prst="rect">
            <a:avLst/>
          </a:prstGeom>
          <a:solidFill>
            <a:srgbClr val="00B05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Le diagnostic de la mortalité embryonnaire tardive</a:t>
            </a:r>
          </a:p>
        </p:txBody>
      </p:sp>
      <p:sp>
        <p:nvSpPr>
          <p:cNvPr id="9" name="Rectangle 7"/>
          <p:cNvSpPr txBox="1">
            <a:spLocks noChangeArrowheads="1"/>
          </p:cNvSpPr>
          <p:nvPr/>
        </p:nvSpPr>
        <p:spPr bwMode="auto">
          <a:xfrm>
            <a:off x="1824039" y="776289"/>
            <a:ext cx="4535487" cy="504825"/>
          </a:xfrm>
          <a:prstGeom prst="rect">
            <a:avLst/>
          </a:prstGeom>
          <a:solidFill>
            <a:srgbClr val="00B05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Le diagnostic de la non fécondation </a:t>
            </a:r>
          </a:p>
        </p:txBody>
      </p:sp>
      <p:sp>
        <p:nvSpPr>
          <p:cNvPr id="10" name="Rectangle 7"/>
          <p:cNvSpPr txBox="1">
            <a:spLocks noChangeArrowheads="1"/>
          </p:cNvSpPr>
          <p:nvPr/>
        </p:nvSpPr>
        <p:spPr bwMode="auto">
          <a:xfrm>
            <a:off x="7439026" y="788989"/>
            <a:ext cx="1547813" cy="484187"/>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impossible</a:t>
            </a:r>
          </a:p>
        </p:txBody>
      </p:sp>
      <p:cxnSp>
        <p:nvCxnSpPr>
          <p:cNvPr id="3" name="Connecteur droit avec flèche 2"/>
          <p:cNvCxnSpPr>
            <a:cxnSpLocks noChangeShapeType="1"/>
            <a:stCxn id="9" idx="3"/>
            <a:endCxn id="10" idx="1"/>
          </p:cNvCxnSpPr>
          <p:nvPr/>
        </p:nvCxnSpPr>
        <p:spPr bwMode="auto">
          <a:xfrm>
            <a:off x="6359525" y="1028700"/>
            <a:ext cx="1079500" cy="1588"/>
          </a:xfrm>
          <a:prstGeom prst="straightConnector1">
            <a:avLst/>
          </a:prstGeom>
          <a:noFill/>
          <a:ln w="19050"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sp>
        <p:nvSpPr>
          <p:cNvPr id="13" name="Rectangle 7"/>
          <p:cNvSpPr txBox="1">
            <a:spLocks noChangeArrowheads="1"/>
          </p:cNvSpPr>
          <p:nvPr/>
        </p:nvSpPr>
        <p:spPr bwMode="auto">
          <a:xfrm>
            <a:off x="2111376" y="2074864"/>
            <a:ext cx="4633913" cy="485775"/>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lors d’une récolte d’embryons au J7</a:t>
            </a:r>
          </a:p>
        </p:txBody>
      </p:sp>
      <p:pic>
        <p:nvPicPr>
          <p:cNvPr id="51208" name="Picture 2" descr="dia03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025" y="1401763"/>
            <a:ext cx="2159000" cy="134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7"/>
          <p:cNvSpPr txBox="1">
            <a:spLocks noChangeArrowheads="1"/>
          </p:cNvSpPr>
          <p:nvPr/>
        </p:nvSpPr>
        <p:spPr bwMode="auto">
          <a:xfrm>
            <a:off x="2111375" y="3357564"/>
            <a:ext cx="6434138" cy="484187"/>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Si ME &gt; 13 J : suspicion si retour décalé (22 à 25 j)</a:t>
            </a:r>
          </a:p>
        </p:txBody>
      </p:sp>
      <p:cxnSp>
        <p:nvCxnSpPr>
          <p:cNvPr id="6" name="Connecteur droit avec flèche 5"/>
          <p:cNvCxnSpPr>
            <a:cxnSpLocks noChangeShapeType="1"/>
            <a:stCxn id="13" idx="3"/>
          </p:cNvCxnSpPr>
          <p:nvPr/>
        </p:nvCxnSpPr>
        <p:spPr bwMode="auto">
          <a:xfrm flipV="1">
            <a:off x="6745289" y="2317750"/>
            <a:ext cx="1582737" cy="0"/>
          </a:xfrm>
          <a:prstGeom prst="straightConnector1">
            <a:avLst/>
          </a:prstGeom>
          <a:noFill/>
          <a:ln w="19050"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sp>
        <p:nvSpPr>
          <p:cNvPr id="20" name="Rectangle 7"/>
          <p:cNvSpPr txBox="1">
            <a:spLocks noChangeArrowheads="1"/>
          </p:cNvSpPr>
          <p:nvPr/>
        </p:nvSpPr>
        <p:spPr bwMode="auto">
          <a:xfrm>
            <a:off x="2111375" y="5600700"/>
            <a:ext cx="8375650" cy="1011238"/>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Directement par identification échographique d’une mortalité embryonnaire </a:t>
            </a:r>
            <a:r>
              <a:rPr lang="fr-FR" sz="2000" kern="0" dirty="0">
                <a:latin typeface="Arial Narrow" panose="020B0606020202030204" pitchFamily="34" charset="0"/>
              </a:rPr>
              <a:t>(dégénérescence VE, arrêt des battements cardiaques …)</a:t>
            </a:r>
          </a:p>
        </p:txBody>
      </p:sp>
      <p:sp>
        <p:nvSpPr>
          <p:cNvPr id="23" name="Rectangle 7"/>
          <p:cNvSpPr txBox="1">
            <a:spLocks noChangeArrowheads="1"/>
          </p:cNvSpPr>
          <p:nvPr/>
        </p:nvSpPr>
        <p:spPr bwMode="auto">
          <a:xfrm>
            <a:off x="2087564" y="4521201"/>
            <a:ext cx="7513637" cy="936625"/>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Indirectement par association d’un constat précoce de gestation et plus tardif de non gestation</a:t>
            </a:r>
          </a:p>
        </p:txBody>
      </p:sp>
      <p:sp>
        <p:nvSpPr>
          <p:cNvPr id="24" name="Rectangle 7"/>
          <p:cNvSpPr txBox="1">
            <a:spLocks noChangeArrowheads="1"/>
          </p:cNvSpPr>
          <p:nvPr/>
        </p:nvSpPr>
        <p:spPr bwMode="auto">
          <a:xfrm>
            <a:off x="1824038" y="1423989"/>
            <a:ext cx="6388100" cy="504825"/>
          </a:xfrm>
          <a:prstGeom prst="rect">
            <a:avLst/>
          </a:prstGeom>
          <a:solidFill>
            <a:srgbClr val="00B05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Le diagnostic de la mortalité embryonnaire précoce</a:t>
            </a:r>
          </a:p>
        </p:txBody>
      </p:sp>
      <p:sp>
        <p:nvSpPr>
          <p:cNvPr id="14" name="Rectangle 7"/>
          <p:cNvSpPr txBox="1">
            <a:spLocks noChangeArrowheads="1"/>
          </p:cNvSpPr>
          <p:nvPr/>
        </p:nvSpPr>
        <p:spPr bwMode="auto">
          <a:xfrm>
            <a:off x="2111375" y="2743200"/>
            <a:ext cx="3913188" cy="484188"/>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Pas de modifications si &lt; 13 j</a:t>
            </a:r>
          </a:p>
        </p:txBody>
      </p:sp>
      <p:sp>
        <p:nvSpPr>
          <p:cNvPr id="17" name="Rectangle 7"/>
          <p:cNvSpPr txBox="1">
            <a:spLocks noChangeArrowheads="1"/>
          </p:cNvSpPr>
          <p:nvPr/>
        </p:nvSpPr>
        <p:spPr bwMode="auto">
          <a:xfrm>
            <a:off x="6745288" y="115888"/>
            <a:ext cx="3600450" cy="360362"/>
          </a:xfrm>
          <a:prstGeom prst="rect">
            <a:avLst/>
          </a:prstGeom>
          <a:solidFill>
            <a:schemeClr val="accent1">
              <a:lumMod val="40000"/>
              <a:lumOff val="60000"/>
            </a:schemeClr>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000" kern="0" dirty="0">
                <a:solidFill>
                  <a:schemeClr val="bg2">
                    <a:lumMod val="50000"/>
                  </a:schemeClr>
                </a:solidFill>
                <a:latin typeface="Arial Narrow" panose="020B0606020202030204" pitchFamily="34" charset="0"/>
              </a:rPr>
              <a:t>Sauf si RC (ovocytes non fécondés)</a:t>
            </a:r>
          </a:p>
        </p:txBody>
      </p:sp>
      <p:cxnSp>
        <p:nvCxnSpPr>
          <p:cNvPr id="19" name="Connecteur droit avec flèche 18"/>
          <p:cNvCxnSpPr>
            <a:cxnSpLocks noChangeShapeType="1"/>
          </p:cNvCxnSpPr>
          <p:nvPr/>
        </p:nvCxnSpPr>
        <p:spPr bwMode="auto">
          <a:xfrm flipV="1">
            <a:off x="8212138" y="476250"/>
            <a:ext cx="0" cy="312738"/>
          </a:xfrm>
          <a:prstGeom prst="straightConnector1">
            <a:avLst/>
          </a:prstGeom>
          <a:noFill/>
          <a:ln w="19050"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sp>
        <p:nvSpPr>
          <p:cNvPr id="18" name="Rectangle 7"/>
          <p:cNvSpPr txBox="1">
            <a:spLocks noChangeArrowheads="1"/>
          </p:cNvSpPr>
          <p:nvPr/>
        </p:nvSpPr>
        <p:spPr bwMode="auto">
          <a:xfrm>
            <a:off x="6121400" y="2797175"/>
            <a:ext cx="2998788" cy="376238"/>
          </a:xfrm>
          <a:prstGeom prst="rect">
            <a:avLst/>
          </a:prstGeom>
          <a:solidFill>
            <a:srgbClr val="FFCC99"/>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000" kern="0" dirty="0">
                <a:solidFill>
                  <a:schemeClr val="tx1"/>
                </a:solidFill>
                <a:latin typeface="Arial Narrow" panose="020B0606020202030204" pitchFamily="34" charset="0"/>
              </a:rPr>
              <a:t>Synthèse </a:t>
            </a:r>
            <a:r>
              <a:rPr lang="fr-FR" sz="2000" kern="0" dirty="0" err="1">
                <a:solidFill>
                  <a:schemeClr val="tx1"/>
                </a:solidFill>
                <a:latin typeface="Arial Narrow" panose="020B0606020202030204" pitchFamily="34" charset="0"/>
              </a:rPr>
              <a:t>trophoblastine</a:t>
            </a:r>
            <a:r>
              <a:rPr lang="fr-FR" sz="2000" kern="0" dirty="0">
                <a:solidFill>
                  <a:schemeClr val="tx1"/>
                </a:solidFill>
                <a:latin typeface="Arial Narrow" panose="020B0606020202030204" pitchFamily="34" charset="0"/>
              </a:rPr>
              <a:t> : J12</a:t>
            </a:r>
          </a:p>
        </p:txBody>
      </p:sp>
    </p:spTree>
    <p:extLst>
      <p:ext uri="{BB962C8B-B14F-4D97-AF65-F5344CB8AC3E}">
        <p14:creationId xmlns:p14="http://schemas.microsoft.com/office/powerpoint/2010/main" val="842137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0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6" grpId="0" animBg="1"/>
      <p:bldP spid="20" grpId="0" animBg="1"/>
      <p:bldP spid="23" grpId="0" animBg="1"/>
      <p:bldP spid="24" grpId="0" animBg="1"/>
      <p:bldP spid="14"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Espace réservé du numéro de diapositive 4"/>
          <p:cNvSpPr>
            <a:spLocks noGrp="1"/>
          </p:cNvSpPr>
          <p:nvPr>
            <p:ph type="sldNum" sz="quarter" idx="10"/>
          </p:nvPr>
        </p:nvSpPr>
        <p:spPr>
          <a:xfrm>
            <a:off x="11597245" y="6332599"/>
            <a:ext cx="456210"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9FAF8238-C241-45E4-9D0B-67DB2FD55667}" type="slidenum">
              <a:rPr lang="fr-FR" altLang="fr-FR" sz="1400" b="1">
                <a:solidFill>
                  <a:schemeClr val="tx1"/>
                </a:solidFill>
              </a:rPr>
              <a:pPr>
                <a:spcBef>
                  <a:spcPct val="0"/>
                </a:spcBef>
                <a:buClr>
                  <a:srgbClr val="000066"/>
                </a:buClr>
                <a:buFontTx/>
                <a:buNone/>
              </a:pPr>
              <a:t>72</a:t>
            </a:fld>
            <a:endParaRPr lang="fr-FR" altLang="fr-FR" sz="1400" b="1">
              <a:solidFill>
                <a:schemeClr val="tx1"/>
              </a:solidFill>
            </a:endParaRPr>
          </a:p>
        </p:txBody>
      </p:sp>
      <p:sp>
        <p:nvSpPr>
          <p:cNvPr id="70659" name="Rectangle 7"/>
          <p:cNvSpPr>
            <a:spLocks noGrp="1" noChangeArrowheads="1"/>
          </p:cNvSpPr>
          <p:nvPr>
            <p:ph type="body" idx="1"/>
          </p:nvPr>
        </p:nvSpPr>
        <p:spPr>
          <a:xfrm>
            <a:off x="1984376" y="754064"/>
            <a:ext cx="6765925" cy="865187"/>
          </a:xfrm>
          <a:solidFill>
            <a:srgbClr val="00B050"/>
          </a:solidFill>
          <a:ln>
            <a:solidFill>
              <a:schemeClr val="tx1"/>
            </a:solidFill>
            <a:miter lim="800000"/>
            <a:headEnd/>
            <a:tailEnd/>
          </a:ln>
        </p:spPr>
        <p:txBody>
          <a:bodyPr/>
          <a:lstStyle/>
          <a:p>
            <a:pPr marL="0" indent="0">
              <a:buNone/>
            </a:pPr>
            <a:r>
              <a:rPr lang="fr-FR" altLang="fr-FR" smtClean="0">
                <a:latin typeface="Arial Narrow" panose="020B0606020202030204" pitchFamily="34" charset="0"/>
              </a:rPr>
              <a:t>L'examen vaginal et utérin pendant l’oestrus / en début de métoestrus pour identifier </a:t>
            </a:r>
          </a:p>
        </p:txBody>
      </p:sp>
      <p:pic>
        <p:nvPicPr>
          <p:cNvPr id="6" name="Picture 3" descr="clinique endomet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301" y="3405188"/>
            <a:ext cx="2881313" cy="1611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2698750"/>
            <a:ext cx="2844800" cy="1328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150" y="4138614"/>
            <a:ext cx="2808288" cy="2065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2101" y="3562351"/>
            <a:ext cx="2473325" cy="1755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7"/>
          <p:cNvSpPr txBox="1">
            <a:spLocks noChangeArrowheads="1"/>
          </p:cNvSpPr>
          <p:nvPr/>
        </p:nvSpPr>
        <p:spPr bwMode="auto">
          <a:xfrm>
            <a:off x="1765301" y="2735264"/>
            <a:ext cx="2881313" cy="484187"/>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L‘endométrite clinique</a:t>
            </a:r>
          </a:p>
        </p:txBody>
      </p:sp>
      <p:sp>
        <p:nvSpPr>
          <p:cNvPr id="11" name="Rectangle 7"/>
          <p:cNvSpPr txBox="1">
            <a:spLocks noChangeArrowheads="1"/>
          </p:cNvSpPr>
          <p:nvPr/>
        </p:nvSpPr>
        <p:spPr bwMode="auto">
          <a:xfrm>
            <a:off x="4843463" y="2036764"/>
            <a:ext cx="3446462" cy="484187"/>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L‘endométrite subclinique</a:t>
            </a:r>
          </a:p>
        </p:txBody>
      </p:sp>
      <p:sp>
        <p:nvSpPr>
          <p:cNvPr id="12" name="Rectangle 7"/>
          <p:cNvSpPr txBox="1">
            <a:spLocks noChangeArrowheads="1"/>
          </p:cNvSpPr>
          <p:nvPr/>
        </p:nvSpPr>
        <p:spPr bwMode="auto">
          <a:xfrm>
            <a:off x="7912101" y="2787650"/>
            <a:ext cx="2663825" cy="484188"/>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Le pneumo/urovagin</a:t>
            </a:r>
          </a:p>
        </p:txBody>
      </p:sp>
      <p:cxnSp>
        <p:nvCxnSpPr>
          <p:cNvPr id="4" name="Connecteur droit avec flèche 3"/>
          <p:cNvCxnSpPr>
            <a:cxnSpLocks noChangeShapeType="1"/>
          </p:cNvCxnSpPr>
          <p:nvPr/>
        </p:nvCxnSpPr>
        <p:spPr bwMode="auto">
          <a:xfrm>
            <a:off x="2557463" y="1636713"/>
            <a:ext cx="0" cy="1079500"/>
          </a:xfrm>
          <a:prstGeom prst="straightConnector1">
            <a:avLst/>
          </a:prstGeom>
          <a:noFill/>
          <a:ln w="2857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cxnSp>
        <p:nvCxnSpPr>
          <p:cNvPr id="15" name="Connecteur droit avec flèche 14"/>
          <p:cNvCxnSpPr>
            <a:cxnSpLocks noChangeShapeType="1"/>
          </p:cNvCxnSpPr>
          <p:nvPr/>
        </p:nvCxnSpPr>
        <p:spPr bwMode="auto">
          <a:xfrm>
            <a:off x="5870575" y="1636713"/>
            <a:ext cx="0" cy="400050"/>
          </a:xfrm>
          <a:prstGeom prst="straightConnector1">
            <a:avLst/>
          </a:prstGeom>
          <a:noFill/>
          <a:ln w="2857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cxnSp>
        <p:nvCxnSpPr>
          <p:cNvPr id="16" name="Connecteur droit avec flèche 15"/>
          <p:cNvCxnSpPr>
            <a:cxnSpLocks noChangeShapeType="1"/>
          </p:cNvCxnSpPr>
          <p:nvPr/>
        </p:nvCxnSpPr>
        <p:spPr bwMode="auto">
          <a:xfrm>
            <a:off x="8607425" y="1636713"/>
            <a:ext cx="0" cy="1116012"/>
          </a:xfrm>
          <a:prstGeom prst="straightConnector1">
            <a:avLst/>
          </a:prstGeom>
          <a:noFill/>
          <a:ln w="2857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pic>
        <p:nvPicPr>
          <p:cNvPr id="70670" name="Picture 2" descr="dia09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3813" y="115889"/>
            <a:ext cx="1676400" cy="118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562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Espace réservé du numéro de diapositive 4"/>
          <p:cNvSpPr>
            <a:spLocks noGrp="1"/>
          </p:cNvSpPr>
          <p:nvPr>
            <p:ph type="sldNum" sz="quarter" idx="10"/>
          </p:nvPr>
        </p:nvSpPr>
        <p:spPr>
          <a:xfrm>
            <a:off x="11609120" y="6380101"/>
            <a:ext cx="432460"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1769C23D-0ADB-466F-8027-DA0C9783A127}" type="slidenum">
              <a:rPr lang="fr-FR" altLang="fr-FR" sz="1400" b="1">
                <a:solidFill>
                  <a:schemeClr val="tx1"/>
                </a:solidFill>
              </a:rPr>
              <a:pPr>
                <a:spcBef>
                  <a:spcPct val="0"/>
                </a:spcBef>
                <a:buClr>
                  <a:srgbClr val="000066"/>
                </a:buClr>
                <a:buFontTx/>
                <a:buNone/>
              </a:pPr>
              <a:t>73</a:t>
            </a:fld>
            <a:endParaRPr lang="fr-FR" altLang="fr-FR" sz="1400" b="1">
              <a:solidFill>
                <a:schemeClr val="tx1"/>
              </a:solidFill>
            </a:endParaRPr>
          </a:p>
        </p:txBody>
      </p:sp>
      <p:sp>
        <p:nvSpPr>
          <p:cNvPr id="71683" name="Rectangle 7"/>
          <p:cNvSpPr>
            <a:spLocks noGrp="1" noChangeArrowheads="1"/>
          </p:cNvSpPr>
          <p:nvPr>
            <p:ph type="body" idx="1"/>
          </p:nvPr>
        </p:nvSpPr>
        <p:spPr>
          <a:xfrm>
            <a:off x="2017713" y="738188"/>
            <a:ext cx="6623050" cy="1098550"/>
          </a:xfrm>
          <a:solidFill>
            <a:srgbClr val="00B050"/>
          </a:solidFill>
          <a:ln>
            <a:solidFill>
              <a:schemeClr val="tx1"/>
            </a:solidFill>
            <a:miter lim="800000"/>
            <a:headEnd/>
            <a:tailEnd/>
          </a:ln>
        </p:spPr>
        <p:txBody>
          <a:bodyPr>
            <a:normAutofit/>
          </a:bodyPr>
          <a:lstStyle/>
          <a:p>
            <a:pPr marL="0" indent="0">
              <a:buNone/>
            </a:pPr>
            <a:r>
              <a:rPr lang="fr-FR" altLang="fr-FR" smtClean="0">
                <a:latin typeface="Arial Narrow" panose="020B0606020202030204" pitchFamily="34" charset="0"/>
              </a:rPr>
              <a:t>La palpation manuelle et l’échographie pendant </a:t>
            </a:r>
          </a:p>
          <a:p>
            <a:pPr marL="0" indent="0">
              <a:buNone/>
            </a:pPr>
            <a:r>
              <a:rPr lang="fr-FR" altLang="fr-FR" smtClean="0">
                <a:latin typeface="Arial Narrow" panose="020B0606020202030204" pitchFamily="34" charset="0"/>
              </a:rPr>
              <a:t>l’oestrus / en début de métoestrus pour identifier </a:t>
            </a:r>
          </a:p>
        </p:txBody>
      </p:sp>
      <p:sp>
        <p:nvSpPr>
          <p:cNvPr id="10" name="Rectangle 7"/>
          <p:cNvSpPr txBox="1">
            <a:spLocks noChangeArrowheads="1"/>
          </p:cNvSpPr>
          <p:nvPr/>
        </p:nvSpPr>
        <p:spPr bwMode="auto">
          <a:xfrm>
            <a:off x="1798638" y="2952751"/>
            <a:ext cx="2449512" cy="900113"/>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la présence d’un follicule dominant</a:t>
            </a:r>
          </a:p>
        </p:txBody>
      </p:sp>
      <p:sp>
        <p:nvSpPr>
          <p:cNvPr id="11" name="Rectangle 7"/>
          <p:cNvSpPr txBox="1">
            <a:spLocks noChangeArrowheads="1"/>
          </p:cNvSpPr>
          <p:nvPr/>
        </p:nvSpPr>
        <p:spPr bwMode="auto">
          <a:xfrm>
            <a:off x="4464050" y="2254250"/>
            <a:ext cx="3041650" cy="484188"/>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la présence d’un kyste </a:t>
            </a:r>
          </a:p>
        </p:txBody>
      </p:sp>
      <p:sp>
        <p:nvSpPr>
          <p:cNvPr id="12" name="Rectangle 7"/>
          <p:cNvSpPr txBox="1">
            <a:spLocks noChangeArrowheads="1"/>
          </p:cNvSpPr>
          <p:nvPr/>
        </p:nvSpPr>
        <p:spPr bwMode="auto">
          <a:xfrm>
            <a:off x="7775575" y="3005139"/>
            <a:ext cx="2089150" cy="484187"/>
          </a:xfrm>
          <a:prstGeom prst="rect">
            <a:avLst/>
          </a:prstGeom>
          <a:solidFill>
            <a:srgbClr val="00206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kern="0" dirty="0">
                <a:latin typeface="Arial Narrow" panose="020B0606020202030204" pitchFamily="34" charset="0"/>
              </a:rPr>
              <a:t>des salpingites</a:t>
            </a:r>
          </a:p>
        </p:txBody>
      </p:sp>
      <p:cxnSp>
        <p:nvCxnSpPr>
          <p:cNvPr id="4" name="Connecteur droit avec flèche 3"/>
          <p:cNvCxnSpPr>
            <a:cxnSpLocks noChangeShapeType="1"/>
          </p:cNvCxnSpPr>
          <p:nvPr/>
        </p:nvCxnSpPr>
        <p:spPr bwMode="auto">
          <a:xfrm>
            <a:off x="3095625" y="1836738"/>
            <a:ext cx="0" cy="1079500"/>
          </a:xfrm>
          <a:prstGeom prst="straightConnector1">
            <a:avLst/>
          </a:prstGeom>
          <a:noFill/>
          <a:ln w="2857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cxnSp>
        <p:nvCxnSpPr>
          <p:cNvPr id="15" name="Connecteur droit avec flèche 14"/>
          <p:cNvCxnSpPr>
            <a:cxnSpLocks noChangeShapeType="1"/>
          </p:cNvCxnSpPr>
          <p:nvPr/>
        </p:nvCxnSpPr>
        <p:spPr bwMode="auto">
          <a:xfrm>
            <a:off x="6407150" y="1854200"/>
            <a:ext cx="0" cy="400050"/>
          </a:xfrm>
          <a:prstGeom prst="straightConnector1">
            <a:avLst/>
          </a:prstGeom>
          <a:noFill/>
          <a:ln w="2857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cxnSp>
        <p:nvCxnSpPr>
          <p:cNvPr id="16" name="Connecteur droit avec flèche 15"/>
          <p:cNvCxnSpPr>
            <a:cxnSpLocks noChangeShapeType="1"/>
          </p:cNvCxnSpPr>
          <p:nvPr/>
        </p:nvCxnSpPr>
        <p:spPr bwMode="auto">
          <a:xfrm>
            <a:off x="8496300" y="1854201"/>
            <a:ext cx="0" cy="1116013"/>
          </a:xfrm>
          <a:prstGeom prst="straightConnector1">
            <a:avLst/>
          </a:prstGeom>
          <a:noFill/>
          <a:ln w="2857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pic>
        <p:nvPicPr>
          <p:cNvPr id="71690" name="Picture 4" descr="07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4" y="4211639"/>
            <a:ext cx="2447925" cy="2003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1" name="Picture 5" descr="31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926" y="3057525"/>
            <a:ext cx="2898775" cy="2451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2" name="Picture 3" descr="dia1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3860800"/>
            <a:ext cx="2635250" cy="200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3" name="Picture 2" descr="D:\Activités d'enseignements\Ressources\Multimedia\Multimedia echographie RU\Echo 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889" y="441326"/>
            <a:ext cx="1798637"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6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Espace réservé du numéro de diapositive 4"/>
          <p:cNvSpPr>
            <a:spLocks noGrp="1"/>
          </p:cNvSpPr>
          <p:nvPr>
            <p:ph type="sldNum" sz="quarter" idx="10"/>
          </p:nvPr>
        </p:nvSpPr>
        <p:spPr>
          <a:xfrm>
            <a:off x="11656621" y="6296973"/>
            <a:ext cx="408709"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25FCB152-E90B-49B7-87C6-4E8BED3AE46E}" type="slidenum">
              <a:rPr lang="fr-FR" altLang="fr-FR" sz="1400" b="1">
                <a:solidFill>
                  <a:schemeClr val="tx1"/>
                </a:solidFill>
              </a:rPr>
              <a:pPr>
                <a:spcBef>
                  <a:spcPct val="0"/>
                </a:spcBef>
                <a:buClr>
                  <a:srgbClr val="000066"/>
                </a:buClr>
                <a:buFontTx/>
                <a:buNone/>
              </a:pPr>
              <a:t>74</a:t>
            </a:fld>
            <a:endParaRPr lang="fr-FR" altLang="fr-FR" sz="1400" b="1">
              <a:solidFill>
                <a:schemeClr val="tx1"/>
              </a:solidFill>
            </a:endParaRPr>
          </a:p>
        </p:txBody>
      </p:sp>
      <p:sp>
        <p:nvSpPr>
          <p:cNvPr id="72707" name="Rectangle 7"/>
          <p:cNvSpPr>
            <a:spLocks noGrp="1" noChangeArrowheads="1"/>
          </p:cNvSpPr>
          <p:nvPr>
            <p:ph type="body" idx="1"/>
          </p:nvPr>
        </p:nvSpPr>
        <p:spPr>
          <a:xfrm>
            <a:off x="1111641" y="433388"/>
            <a:ext cx="4921023" cy="504825"/>
          </a:xfrm>
          <a:solidFill>
            <a:srgbClr val="00B050"/>
          </a:solidFill>
          <a:ln>
            <a:solidFill>
              <a:schemeClr val="tx1"/>
            </a:solidFill>
            <a:miter lim="800000"/>
            <a:headEnd/>
            <a:tailEnd/>
          </a:ln>
        </p:spPr>
        <p:txBody>
          <a:bodyPr>
            <a:noAutofit/>
          </a:bodyPr>
          <a:lstStyle/>
          <a:p>
            <a:pPr marL="0" indent="0">
              <a:buNone/>
            </a:pPr>
            <a:r>
              <a:rPr lang="fr-FR" altLang="fr-FR" smtClean="0">
                <a:solidFill>
                  <a:schemeClr val="bg1"/>
                </a:solidFill>
                <a:latin typeface="Arial Narrow" panose="020B0606020202030204" pitchFamily="34" charset="0"/>
              </a:rPr>
              <a:t>L’évaluation de l’état corporel </a:t>
            </a:r>
          </a:p>
        </p:txBody>
      </p:sp>
      <p:pic>
        <p:nvPicPr>
          <p:cNvPr id="72708" name="Picture 2" descr="SCEdmond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24" y="1981469"/>
            <a:ext cx="5362913" cy="3766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10"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6" y="2069874"/>
            <a:ext cx="3960812" cy="3394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545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90005" y="274639"/>
            <a:ext cx="7544295" cy="915986"/>
          </a:xfrm>
          <a:solidFill>
            <a:schemeClr val="accent2">
              <a:lumMod val="40000"/>
              <a:lumOff val="60000"/>
            </a:schemeClr>
          </a:solidFill>
          <a:ln>
            <a:solidFill>
              <a:schemeClr val="tx1"/>
            </a:solidFill>
          </a:ln>
        </p:spPr>
        <p:txBody>
          <a:bodyPr>
            <a:normAutofit fontScale="90000"/>
          </a:bodyPr>
          <a:lstStyle/>
          <a:p>
            <a:r>
              <a:rPr lang="fr-BE" sz="3200" dirty="0" smtClean="0">
                <a:latin typeface="Arial Narrow" panose="020B0606020202030204" pitchFamily="34" charset="0"/>
              </a:rPr>
              <a:t>Quel devrait être le score corporel idéal d’une vache </a:t>
            </a:r>
            <a:br>
              <a:rPr lang="fr-BE" sz="3200" dirty="0" smtClean="0">
                <a:latin typeface="Arial Narrow" panose="020B0606020202030204" pitchFamily="34" charset="0"/>
              </a:rPr>
            </a:br>
            <a:r>
              <a:rPr lang="fr-BE" sz="3200" dirty="0" smtClean="0">
                <a:latin typeface="Arial Narrow" panose="020B0606020202030204" pitchFamily="34" charset="0"/>
              </a:rPr>
              <a:t>en période de reproduction ? </a:t>
            </a:r>
            <a:endParaRPr lang="fr-BE" sz="3200" dirty="0">
              <a:latin typeface="Arial Narrow" panose="020B0606020202030204" pitchFamily="34" charset="0"/>
            </a:endParaRPr>
          </a:p>
        </p:txBody>
      </p:sp>
      <p:sp>
        <p:nvSpPr>
          <p:cNvPr id="3" name="TPAnswers"/>
          <p:cNvSpPr>
            <a:spLocks noGrp="1"/>
          </p:cNvSpPr>
          <p:nvPr>
            <p:ph type="body" idx="1"/>
            <p:custDataLst>
              <p:tags r:id="rId3"/>
            </p:custDataLst>
          </p:nvPr>
        </p:nvSpPr>
        <p:spPr>
          <a:xfrm>
            <a:off x="444500" y="1847850"/>
            <a:ext cx="2451100" cy="1419225"/>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&lt; 2</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&gt;2 et &lt;4</a:t>
            </a:r>
          </a:p>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&gt; 4</a:t>
            </a:r>
          </a:p>
        </p:txBody>
      </p:sp>
      <p:sp>
        <p:nvSpPr>
          <p:cNvPr id="6" name="Ellipse 5"/>
          <p:cNvSpPr/>
          <p:nvPr/>
        </p:nvSpPr>
        <p:spPr>
          <a:xfrm>
            <a:off x="11249026" y="166254"/>
            <a:ext cx="812346" cy="76719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3122761391"/>
              </p:ext>
            </p:extLst>
          </p:nvPr>
        </p:nvGraphicFramePr>
        <p:xfrm>
          <a:off x="6032500" y="1600200"/>
          <a:ext cx="6096000" cy="5143500"/>
        </p:xfrm>
        <a:graphic>
          <a:graphicData uri="http://schemas.openxmlformats.org/presentationml/2006/ole">
            <mc:AlternateContent xmlns:mc="http://schemas.openxmlformats.org/markup-compatibility/2006">
              <mc:Choice xmlns:v="urn:schemas-microsoft-com:vml" Requires="v">
                <p:oleObj spid="_x0000_s23581"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6032500" y="1600200"/>
                        <a:ext cx="6096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7664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90006" y="274639"/>
            <a:ext cx="10984676" cy="1019771"/>
          </a:xfrm>
          <a:solidFill>
            <a:schemeClr val="accent2">
              <a:lumMod val="40000"/>
              <a:lumOff val="60000"/>
            </a:schemeClr>
          </a:solidFill>
          <a:ln>
            <a:solidFill>
              <a:schemeClr val="tx1"/>
            </a:solidFill>
          </a:ln>
        </p:spPr>
        <p:txBody>
          <a:bodyPr>
            <a:normAutofit/>
          </a:bodyPr>
          <a:lstStyle/>
          <a:p>
            <a:r>
              <a:rPr lang="fr-BE" sz="3200" dirty="0" smtClean="0">
                <a:latin typeface="Arial Narrow" panose="020B0606020202030204" pitchFamily="34" charset="0"/>
              </a:rPr>
              <a:t>Quel devrait être le % de scores corporels compris entre 2,5 et 3,5 dans un troupeau de vaches laitières en lactation ou non (taries) ?</a:t>
            </a:r>
            <a:endParaRPr lang="fr-BE" sz="3200" dirty="0">
              <a:latin typeface="Arial Narrow" panose="020B0606020202030204" pitchFamily="34" charset="0"/>
            </a:endParaRPr>
          </a:p>
        </p:txBody>
      </p:sp>
      <p:sp>
        <p:nvSpPr>
          <p:cNvPr id="3" name="TPAnswers"/>
          <p:cNvSpPr>
            <a:spLocks noGrp="1"/>
          </p:cNvSpPr>
          <p:nvPr>
            <p:ph type="body" idx="1"/>
            <p:custDataLst>
              <p:tags r:id="rId3"/>
            </p:custDataLst>
          </p:nvPr>
        </p:nvSpPr>
        <p:spPr>
          <a:xfrm>
            <a:off x="492125" y="2286000"/>
            <a:ext cx="1889125" cy="1438275"/>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smtClean="0">
                <a:latin typeface="Arial Narrow" panose="020B0606020202030204" pitchFamily="34" charset="0"/>
              </a:rPr>
              <a:t>10 %</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5</a:t>
            </a:r>
            <a:r>
              <a:rPr lang="fr-BE" sz="2400" dirty="0" smtClean="0">
                <a:latin typeface="Arial Narrow" panose="020B0606020202030204" pitchFamily="34" charset="0"/>
              </a:rPr>
              <a:t>0 %</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9</a:t>
            </a:r>
            <a:r>
              <a:rPr lang="fr-BE" sz="2400" dirty="0" smtClean="0">
                <a:latin typeface="Arial Narrow" panose="020B0606020202030204" pitchFamily="34" charset="0"/>
              </a:rPr>
              <a:t>0 %</a:t>
            </a:r>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1432848290"/>
              </p:ext>
            </p:extLst>
          </p:nvPr>
        </p:nvGraphicFramePr>
        <p:xfrm>
          <a:off x="6032500" y="1600200"/>
          <a:ext cx="6096000" cy="5143500"/>
        </p:xfrm>
        <a:graphic>
          <a:graphicData uri="http://schemas.openxmlformats.org/presentationml/2006/ole">
            <mc:AlternateContent xmlns:mc="http://schemas.openxmlformats.org/markup-compatibility/2006">
              <mc:Choice xmlns:v="urn:schemas-microsoft-com:vml" Requires="v">
                <p:oleObj spid="_x0000_s24603" name="Graphique" r:id="rId6" imgW="6096000" imgH="5143500" progId="MSGraph.Chart.8">
                  <p:embed followColorScheme="full"/>
                </p:oleObj>
              </mc:Choice>
              <mc:Fallback>
                <p:oleObj name="Graphique" r:id="rId6" imgW="6096000" imgH="5143500" progId="MSGraph.Chart.8">
                  <p:embed followColorScheme="full"/>
                  <p:pic>
                    <p:nvPicPr>
                      <p:cNvPr id="0" name=""/>
                      <p:cNvPicPr/>
                      <p:nvPr/>
                    </p:nvPicPr>
                    <p:blipFill>
                      <a:blip r:embed="rId7"/>
                      <a:stretch>
                        <a:fillRect/>
                      </a:stretch>
                    </p:blipFill>
                    <p:spPr>
                      <a:xfrm>
                        <a:off x="6032500" y="1600200"/>
                        <a:ext cx="6096000" cy="5143500"/>
                      </a:xfrm>
                      <a:prstGeom prst="rect">
                        <a:avLst/>
                      </a:prstGeom>
                    </p:spPr>
                  </p:pic>
                </p:oleObj>
              </mc:Fallback>
            </mc:AlternateContent>
          </a:graphicData>
        </a:graphic>
      </p:graphicFrame>
      <p:sp>
        <p:nvSpPr>
          <p:cNvPr id="7" name="Ellipse 6"/>
          <p:cNvSpPr/>
          <p:nvPr/>
        </p:nvSpPr>
        <p:spPr>
          <a:xfrm>
            <a:off x="11249026" y="166254"/>
            <a:ext cx="812346" cy="76719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spTree>
    <p:custDataLst>
      <p:tags r:id="rId2"/>
    </p:custDataLst>
    <p:extLst>
      <p:ext uri="{BB962C8B-B14F-4D97-AF65-F5344CB8AC3E}">
        <p14:creationId xmlns:p14="http://schemas.microsoft.com/office/powerpoint/2010/main" val="176717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1"/>
          <p:cNvSpPr>
            <a:spLocks noGrp="1"/>
          </p:cNvSpPr>
          <p:nvPr>
            <p:ph type="sldNum" sz="quarter" idx="10"/>
          </p:nvPr>
        </p:nvSpPr>
        <p:spPr>
          <a:xfrm>
            <a:off x="11561619" y="6296973"/>
            <a:ext cx="468086"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B2A32160-4384-4DBF-95D3-140AEA0074DC}" type="slidenum">
              <a:rPr lang="fr-FR" altLang="fr-FR" sz="1400" b="1">
                <a:solidFill>
                  <a:schemeClr val="tx1"/>
                </a:solidFill>
              </a:rPr>
              <a:pPr>
                <a:spcBef>
                  <a:spcPct val="0"/>
                </a:spcBef>
                <a:buClr>
                  <a:srgbClr val="000066"/>
                </a:buClr>
                <a:buFontTx/>
                <a:buNone/>
              </a:pPr>
              <a:t>77</a:t>
            </a:fld>
            <a:endParaRPr lang="fr-FR" altLang="fr-FR" sz="1400" b="1">
              <a:solidFill>
                <a:schemeClr val="tx1"/>
              </a:solidFill>
            </a:endParaRPr>
          </a:p>
        </p:txBody>
      </p:sp>
      <p:pic>
        <p:nvPicPr>
          <p:cNvPr id="7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1916113"/>
            <a:ext cx="8616950" cy="3973512"/>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5" name="Rectangle 15"/>
          <p:cNvSpPr txBox="1">
            <a:spLocks noChangeArrowheads="1"/>
          </p:cNvSpPr>
          <p:nvPr/>
        </p:nvSpPr>
        <p:spPr>
          <a:xfrm>
            <a:off x="1822451" y="333376"/>
            <a:ext cx="4633913" cy="574675"/>
          </a:xfrm>
          <a:prstGeom prst="rect">
            <a:avLst/>
          </a:prstGeom>
          <a:solidFill>
            <a:schemeClr val="tx2">
              <a:lumMod val="60000"/>
              <a:lumOff val="40000"/>
            </a:schemeClr>
          </a:solidFill>
          <a:ln>
            <a:solidFill>
              <a:schemeClr val="tx1"/>
            </a:solidFill>
          </a:ln>
        </p:spPr>
        <p:txBody>
          <a:bodyPr/>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800" kern="0" dirty="0">
                <a:solidFill>
                  <a:schemeClr val="tx1"/>
                </a:solidFill>
                <a:latin typeface="Arial Narrow" panose="020B0606020202030204" pitchFamily="34" charset="0"/>
              </a:rPr>
              <a:t>Distribution des scores corporels</a:t>
            </a:r>
          </a:p>
        </p:txBody>
      </p:sp>
      <p:sp>
        <p:nvSpPr>
          <p:cNvPr id="3" name="Forme libre 2"/>
          <p:cNvSpPr/>
          <p:nvPr/>
        </p:nvSpPr>
        <p:spPr bwMode="auto">
          <a:xfrm>
            <a:off x="2076451" y="2466975"/>
            <a:ext cx="7527925" cy="1201738"/>
          </a:xfrm>
          <a:custGeom>
            <a:avLst/>
            <a:gdLst>
              <a:gd name="connsiteX0" fmla="*/ 0 w 7527851"/>
              <a:gd name="connsiteY0" fmla="*/ 0 h 1201480"/>
              <a:gd name="connsiteX1" fmla="*/ 170121 w 7527851"/>
              <a:gd name="connsiteY1" fmla="*/ 10633 h 1201480"/>
              <a:gd name="connsiteX2" fmla="*/ 265814 w 7527851"/>
              <a:gd name="connsiteY2" fmla="*/ 31898 h 1201480"/>
              <a:gd name="connsiteX3" fmla="*/ 297712 w 7527851"/>
              <a:gd name="connsiteY3" fmla="*/ 42531 h 1201480"/>
              <a:gd name="connsiteX4" fmla="*/ 340242 w 7527851"/>
              <a:gd name="connsiteY4" fmla="*/ 53163 h 1201480"/>
              <a:gd name="connsiteX5" fmla="*/ 404037 w 7527851"/>
              <a:gd name="connsiteY5" fmla="*/ 74428 h 1201480"/>
              <a:gd name="connsiteX6" fmla="*/ 435935 w 7527851"/>
              <a:gd name="connsiteY6" fmla="*/ 95694 h 1201480"/>
              <a:gd name="connsiteX7" fmla="*/ 499730 w 7527851"/>
              <a:gd name="connsiteY7" fmla="*/ 127591 h 1201480"/>
              <a:gd name="connsiteX8" fmla="*/ 552893 w 7527851"/>
              <a:gd name="connsiteY8" fmla="*/ 170121 h 1201480"/>
              <a:gd name="connsiteX9" fmla="*/ 574158 w 7527851"/>
              <a:gd name="connsiteY9" fmla="*/ 191387 h 1201480"/>
              <a:gd name="connsiteX10" fmla="*/ 606056 w 7527851"/>
              <a:gd name="connsiteY10" fmla="*/ 212652 h 1201480"/>
              <a:gd name="connsiteX11" fmla="*/ 680484 w 7527851"/>
              <a:gd name="connsiteY11" fmla="*/ 287080 h 1201480"/>
              <a:gd name="connsiteX12" fmla="*/ 723014 w 7527851"/>
              <a:gd name="connsiteY12" fmla="*/ 350875 h 1201480"/>
              <a:gd name="connsiteX13" fmla="*/ 776177 w 7527851"/>
              <a:gd name="connsiteY13" fmla="*/ 414670 h 1201480"/>
              <a:gd name="connsiteX14" fmla="*/ 786809 w 7527851"/>
              <a:gd name="connsiteY14" fmla="*/ 457200 h 1201480"/>
              <a:gd name="connsiteX15" fmla="*/ 829340 w 7527851"/>
              <a:gd name="connsiteY15" fmla="*/ 499731 h 1201480"/>
              <a:gd name="connsiteX16" fmla="*/ 850605 w 7527851"/>
              <a:gd name="connsiteY16" fmla="*/ 531628 h 1201480"/>
              <a:gd name="connsiteX17" fmla="*/ 903767 w 7527851"/>
              <a:gd name="connsiteY17" fmla="*/ 627321 h 1201480"/>
              <a:gd name="connsiteX18" fmla="*/ 925033 w 7527851"/>
              <a:gd name="connsiteY18" fmla="*/ 648587 h 1201480"/>
              <a:gd name="connsiteX19" fmla="*/ 978195 w 7527851"/>
              <a:gd name="connsiteY19" fmla="*/ 701749 h 1201480"/>
              <a:gd name="connsiteX20" fmla="*/ 1020726 w 7527851"/>
              <a:gd name="connsiteY20" fmla="*/ 754912 h 1201480"/>
              <a:gd name="connsiteX21" fmla="*/ 1041991 w 7527851"/>
              <a:gd name="connsiteY21" fmla="*/ 786810 h 1201480"/>
              <a:gd name="connsiteX22" fmla="*/ 1095154 w 7527851"/>
              <a:gd name="connsiteY22" fmla="*/ 839973 h 1201480"/>
              <a:gd name="connsiteX23" fmla="*/ 1190847 w 7527851"/>
              <a:gd name="connsiteY23" fmla="*/ 956931 h 1201480"/>
              <a:gd name="connsiteX24" fmla="*/ 1254642 w 7527851"/>
              <a:gd name="connsiteY24" fmla="*/ 999461 h 1201480"/>
              <a:gd name="connsiteX25" fmla="*/ 1307805 w 7527851"/>
              <a:gd name="connsiteY25" fmla="*/ 1041991 h 1201480"/>
              <a:gd name="connsiteX26" fmla="*/ 1371600 w 7527851"/>
              <a:gd name="connsiteY26" fmla="*/ 1084521 h 1201480"/>
              <a:gd name="connsiteX27" fmla="*/ 1403498 w 7527851"/>
              <a:gd name="connsiteY27" fmla="*/ 1105787 h 1201480"/>
              <a:gd name="connsiteX28" fmla="*/ 1435395 w 7527851"/>
              <a:gd name="connsiteY28" fmla="*/ 1116419 h 1201480"/>
              <a:gd name="connsiteX29" fmla="*/ 1531088 w 7527851"/>
              <a:gd name="connsiteY29" fmla="*/ 1158949 h 1201480"/>
              <a:gd name="connsiteX30" fmla="*/ 1594884 w 7527851"/>
              <a:gd name="connsiteY30" fmla="*/ 1180214 h 1201480"/>
              <a:gd name="connsiteX31" fmla="*/ 1626781 w 7527851"/>
              <a:gd name="connsiteY31" fmla="*/ 1190847 h 1201480"/>
              <a:gd name="connsiteX32" fmla="*/ 1722474 w 7527851"/>
              <a:gd name="connsiteY32" fmla="*/ 1201480 h 1201480"/>
              <a:gd name="connsiteX33" fmla="*/ 2339163 w 7527851"/>
              <a:gd name="connsiteY33" fmla="*/ 1180214 h 1201480"/>
              <a:gd name="connsiteX34" fmla="*/ 2371060 w 7527851"/>
              <a:gd name="connsiteY34" fmla="*/ 1169582 h 1201480"/>
              <a:gd name="connsiteX35" fmla="*/ 2445488 w 7527851"/>
              <a:gd name="connsiteY35" fmla="*/ 1158949 h 1201480"/>
              <a:gd name="connsiteX36" fmla="*/ 2509284 w 7527851"/>
              <a:gd name="connsiteY36" fmla="*/ 1148317 h 1201480"/>
              <a:gd name="connsiteX37" fmla="*/ 2573079 w 7527851"/>
              <a:gd name="connsiteY37" fmla="*/ 1127052 h 1201480"/>
              <a:gd name="connsiteX38" fmla="*/ 2615609 w 7527851"/>
              <a:gd name="connsiteY38" fmla="*/ 1116419 h 1201480"/>
              <a:gd name="connsiteX39" fmla="*/ 2679405 w 7527851"/>
              <a:gd name="connsiteY39" fmla="*/ 1095154 h 1201480"/>
              <a:gd name="connsiteX40" fmla="*/ 2721935 w 7527851"/>
              <a:gd name="connsiteY40" fmla="*/ 1084521 h 1201480"/>
              <a:gd name="connsiteX41" fmla="*/ 2785730 w 7527851"/>
              <a:gd name="connsiteY41" fmla="*/ 1063256 h 1201480"/>
              <a:gd name="connsiteX42" fmla="*/ 2849526 w 7527851"/>
              <a:gd name="connsiteY42" fmla="*/ 1041991 h 1201480"/>
              <a:gd name="connsiteX43" fmla="*/ 3072809 w 7527851"/>
              <a:gd name="connsiteY43" fmla="*/ 967563 h 1201480"/>
              <a:gd name="connsiteX44" fmla="*/ 3264195 w 7527851"/>
              <a:gd name="connsiteY44" fmla="*/ 903768 h 1201480"/>
              <a:gd name="connsiteX45" fmla="*/ 3327991 w 7527851"/>
              <a:gd name="connsiteY45" fmla="*/ 882503 h 1201480"/>
              <a:gd name="connsiteX46" fmla="*/ 3359888 w 7527851"/>
              <a:gd name="connsiteY46" fmla="*/ 871870 h 1201480"/>
              <a:gd name="connsiteX47" fmla="*/ 3381154 w 7527851"/>
              <a:gd name="connsiteY47" fmla="*/ 850605 h 1201480"/>
              <a:gd name="connsiteX48" fmla="*/ 3423684 w 7527851"/>
              <a:gd name="connsiteY48" fmla="*/ 839973 h 1201480"/>
              <a:gd name="connsiteX49" fmla="*/ 3487479 w 7527851"/>
              <a:gd name="connsiteY49" fmla="*/ 818707 h 1201480"/>
              <a:gd name="connsiteX50" fmla="*/ 3519377 w 7527851"/>
              <a:gd name="connsiteY50" fmla="*/ 808075 h 1201480"/>
              <a:gd name="connsiteX51" fmla="*/ 3551274 w 7527851"/>
              <a:gd name="connsiteY51" fmla="*/ 797442 h 1201480"/>
              <a:gd name="connsiteX52" fmla="*/ 3604437 w 7527851"/>
              <a:gd name="connsiteY52" fmla="*/ 765545 h 1201480"/>
              <a:gd name="connsiteX53" fmla="*/ 3689498 w 7527851"/>
              <a:gd name="connsiteY53" fmla="*/ 744280 h 1201480"/>
              <a:gd name="connsiteX54" fmla="*/ 3763926 w 7527851"/>
              <a:gd name="connsiteY54" fmla="*/ 701749 h 1201480"/>
              <a:gd name="connsiteX55" fmla="*/ 3795823 w 7527851"/>
              <a:gd name="connsiteY55" fmla="*/ 680484 h 1201480"/>
              <a:gd name="connsiteX56" fmla="*/ 3859619 w 7527851"/>
              <a:gd name="connsiteY56" fmla="*/ 659219 h 1201480"/>
              <a:gd name="connsiteX57" fmla="*/ 3891516 w 7527851"/>
              <a:gd name="connsiteY57" fmla="*/ 648587 h 1201480"/>
              <a:gd name="connsiteX58" fmla="*/ 3976577 w 7527851"/>
              <a:gd name="connsiteY58" fmla="*/ 606056 h 1201480"/>
              <a:gd name="connsiteX59" fmla="*/ 4008474 w 7527851"/>
              <a:gd name="connsiteY59" fmla="*/ 595424 h 1201480"/>
              <a:gd name="connsiteX60" fmla="*/ 4093535 w 7527851"/>
              <a:gd name="connsiteY60" fmla="*/ 552894 h 1201480"/>
              <a:gd name="connsiteX61" fmla="*/ 4221126 w 7527851"/>
              <a:gd name="connsiteY61" fmla="*/ 510363 h 1201480"/>
              <a:gd name="connsiteX62" fmla="*/ 4253023 w 7527851"/>
              <a:gd name="connsiteY62" fmla="*/ 499731 h 1201480"/>
              <a:gd name="connsiteX63" fmla="*/ 4284921 w 7527851"/>
              <a:gd name="connsiteY63" fmla="*/ 489098 h 1201480"/>
              <a:gd name="connsiteX64" fmla="*/ 4391247 w 7527851"/>
              <a:gd name="connsiteY64" fmla="*/ 457200 h 1201480"/>
              <a:gd name="connsiteX65" fmla="*/ 4423144 w 7527851"/>
              <a:gd name="connsiteY65" fmla="*/ 446568 h 1201480"/>
              <a:gd name="connsiteX66" fmla="*/ 4518837 w 7527851"/>
              <a:gd name="connsiteY66" fmla="*/ 404038 h 1201480"/>
              <a:gd name="connsiteX67" fmla="*/ 4550735 w 7527851"/>
              <a:gd name="connsiteY67" fmla="*/ 393405 h 1201480"/>
              <a:gd name="connsiteX68" fmla="*/ 4582633 w 7527851"/>
              <a:gd name="connsiteY68" fmla="*/ 382773 h 1201480"/>
              <a:gd name="connsiteX69" fmla="*/ 4603898 w 7527851"/>
              <a:gd name="connsiteY69" fmla="*/ 361507 h 1201480"/>
              <a:gd name="connsiteX70" fmla="*/ 4688958 w 7527851"/>
              <a:gd name="connsiteY70" fmla="*/ 340242 h 1201480"/>
              <a:gd name="connsiteX71" fmla="*/ 4763386 w 7527851"/>
              <a:gd name="connsiteY71" fmla="*/ 308345 h 1201480"/>
              <a:gd name="connsiteX72" fmla="*/ 4827181 w 7527851"/>
              <a:gd name="connsiteY72" fmla="*/ 287080 h 1201480"/>
              <a:gd name="connsiteX73" fmla="*/ 4859079 w 7527851"/>
              <a:gd name="connsiteY73" fmla="*/ 276447 h 1201480"/>
              <a:gd name="connsiteX74" fmla="*/ 4933507 w 7527851"/>
              <a:gd name="connsiteY74" fmla="*/ 255182 h 1201480"/>
              <a:gd name="connsiteX75" fmla="*/ 4965405 w 7527851"/>
              <a:gd name="connsiteY75" fmla="*/ 233917 h 1201480"/>
              <a:gd name="connsiteX76" fmla="*/ 5007935 w 7527851"/>
              <a:gd name="connsiteY76" fmla="*/ 223284 h 1201480"/>
              <a:gd name="connsiteX77" fmla="*/ 5220586 w 7527851"/>
              <a:gd name="connsiteY77" fmla="*/ 191387 h 1201480"/>
              <a:gd name="connsiteX78" fmla="*/ 5422605 w 7527851"/>
              <a:gd name="connsiteY78" fmla="*/ 170121 h 1201480"/>
              <a:gd name="connsiteX79" fmla="*/ 5560828 w 7527851"/>
              <a:gd name="connsiteY79" fmla="*/ 159489 h 1201480"/>
              <a:gd name="connsiteX80" fmla="*/ 5709684 w 7527851"/>
              <a:gd name="connsiteY80" fmla="*/ 138224 h 1201480"/>
              <a:gd name="connsiteX81" fmla="*/ 5794744 w 7527851"/>
              <a:gd name="connsiteY81" fmla="*/ 127591 h 1201480"/>
              <a:gd name="connsiteX82" fmla="*/ 5922335 w 7527851"/>
              <a:gd name="connsiteY82" fmla="*/ 106326 h 1201480"/>
              <a:gd name="connsiteX83" fmla="*/ 6092456 w 7527851"/>
              <a:gd name="connsiteY83" fmla="*/ 85061 h 1201480"/>
              <a:gd name="connsiteX84" fmla="*/ 6879265 w 7527851"/>
              <a:gd name="connsiteY84" fmla="*/ 95694 h 1201480"/>
              <a:gd name="connsiteX85" fmla="*/ 7102549 w 7527851"/>
              <a:gd name="connsiteY85" fmla="*/ 106326 h 1201480"/>
              <a:gd name="connsiteX86" fmla="*/ 7527851 w 7527851"/>
              <a:gd name="connsiteY86" fmla="*/ 116959 h 120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527851" h="1201480">
                <a:moveTo>
                  <a:pt x="0" y="0"/>
                </a:moveTo>
                <a:cubicBezTo>
                  <a:pt x="56707" y="3544"/>
                  <a:pt x="113559" y="5246"/>
                  <a:pt x="170121" y="10633"/>
                </a:cubicBezTo>
                <a:cubicBezTo>
                  <a:pt x="186558" y="12199"/>
                  <a:pt x="247034" y="26532"/>
                  <a:pt x="265814" y="31898"/>
                </a:cubicBezTo>
                <a:cubicBezTo>
                  <a:pt x="276591" y="34977"/>
                  <a:pt x="286935" y="39452"/>
                  <a:pt x="297712" y="42531"/>
                </a:cubicBezTo>
                <a:cubicBezTo>
                  <a:pt x="311763" y="46545"/>
                  <a:pt x="326245" y="48964"/>
                  <a:pt x="340242" y="53163"/>
                </a:cubicBezTo>
                <a:cubicBezTo>
                  <a:pt x="361712" y="59604"/>
                  <a:pt x="404037" y="74428"/>
                  <a:pt x="404037" y="74428"/>
                </a:cubicBezTo>
                <a:cubicBezTo>
                  <a:pt x="414670" y="81517"/>
                  <a:pt x="424505" y="89979"/>
                  <a:pt x="435935" y="95694"/>
                </a:cubicBezTo>
                <a:cubicBezTo>
                  <a:pt x="523979" y="139716"/>
                  <a:pt x="408314" y="66646"/>
                  <a:pt x="499730" y="127591"/>
                </a:cubicBezTo>
                <a:cubicBezTo>
                  <a:pt x="542085" y="191124"/>
                  <a:pt x="495828" y="135882"/>
                  <a:pt x="552893" y="170121"/>
                </a:cubicBezTo>
                <a:cubicBezTo>
                  <a:pt x="561489" y="175279"/>
                  <a:pt x="566330" y="185125"/>
                  <a:pt x="574158" y="191387"/>
                </a:cubicBezTo>
                <a:cubicBezTo>
                  <a:pt x="584137" y="199370"/>
                  <a:pt x="595423" y="205564"/>
                  <a:pt x="606056" y="212652"/>
                </a:cubicBezTo>
                <a:cubicBezTo>
                  <a:pt x="654803" y="285772"/>
                  <a:pt x="624340" y="268365"/>
                  <a:pt x="680484" y="287080"/>
                </a:cubicBezTo>
                <a:cubicBezTo>
                  <a:pt x="694661" y="308345"/>
                  <a:pt x="704942" y="332803"/>
                  <a:pt x="723014" y="350875"/>
                </a:cubicBezTo>
                <a:cubicBezTo>
                  <a:pt x="763948" y="391809"/>
                  <a:pt x="746571" y="370262"/>
                  <a:pt x="776177" y="414670"/>
                </a:cubicBezTo>
                <a:cubicBezTo>
                  <a:pt x="779721" y="428847"/>
                  <a:pt x="779064" y="444808"/>
                  <a:pt x="786809" y="457200"/>
                </a:cubicBezTo>
                <a:cubicBezTo>
                  <a:pt x="797435" y="474202"/>
                  <a:pt x="818219" y="483049"/>
                  <a:pt x="829340" y="499731"/>
                </a:cubicBezTo>
                <a:lnTo>
                  <a:pt x="850605" y="531628"/>
                </a:lnTo>
                <a:cubicBezTo>
                  <a:pt x="863975" y="571740"/>
                  <a:pt x="867206" y="590760"/>
                  <a:pt x="903767" y="627321"/>
                </a:cubicBezTo>
                <a:cubicBezTo>
                  <a:pt x="910856" y="634410"/>
                  <a:pt x="918770" y="640759"/>
                  <a:pt x="925033" y="648587"/>
                </a:cubicBezTo>
                <a:cubicBezTo>
                  <a:pt x="965538" y="699218"/>
                  <a:pt x="923514" y="665294"/>
                  <a:pt x="978195" y="701749"/>
                </a:cubicBezTo>
                <a:cubicBezTo>
                  <a:pt x="1043646" y="799927"/>
                  <a:pt x="960123" y="679159"/>
                  <a:pt x="1020726" y="754912"/>
                </a:cubicBezTo>
                <a:cubicBezTo>
                  <a:pt x="1028709" y="764891"/>
                  <a:pt x="1033576" y="777193"/>
                  <a:pt x="1041991" y="786810"/>
                </a:cubicBezTo>
                <a:cubicBezTo>
                  <a:pt x="1058494" y="805671"/>
                  <a:pt x="1081253" y="819121"/>
                  <a:pt x="1095154" y="839973"/>
                </a:cubicBezTo>
                <a:cubicBezTo>
                  <a:pt x="1151585" y="924620"/>
                  <a:pt x="1119612" y="885696"/>
                  <a:pt x="1190847" y="956931"/>
                </a:cubicBezTo>
                <a:cubicBezTo>
                  <a:pt x="1230669" y="996753"/>
                  <a:pt x="1208479" y="984073"/>
                  <a:pt x="1254642" y="999461"/>
                </a:cubicBezTo>
                <a:cubicBezTo>
                  <a:pt x="1293934" y="1058400"/>
                  <a:pt x="1253426" y="1011781"/>
                  <a:pt x="1307805" y="1041991"/>
                </a:cubicBezTo>
                <a:cubicBezTo>
                  <a:pt x="1330146" y="1054403"/>
                  <a:pt x="1350335" y="1070344"/>
                  <a:pt x="1371600" y="1084521"/>
                </a:cubicBezTo>
                <a:cubicBezTo>
                  <a:pt x="1382233" y="1091610"/>
                  <a:pt x="1391375" y="1101746"/>
                  <a:pt x="1403498" y="1105787"/>
                </a:cubicBezTo>
                <a:lnTo>
                  <a:pt x="1435395" y="1116419"/>
                </a:lnTo>
                <a:cubicBezTo>
                  <a:pt x="1485944" y="1150118"/>
                  <a:pt x="1455169" y="1133642"/>
                  <a:pt x="1531088" y="1158949"/>
                </a:cubicBezTo>
                <a:lnTo>
                  <a:pt x="1594884" y="1180214"/>
                </a:lnTo>
                <a:cubicBezTo>
                  <a:pt x="1605516" y="1183758"/>
                  <a:pt x="1615642" y="1189609"/>
                  <a:pt x="1626781" y="1190847"/>
                </a:cubicBezTo>
                <a:lnTo>
                  <a:pt x="1722474" y="1201480"/>
                </a:lnTo>
                <a:cubicBezTo>
                  <a:pt x="1746934" y="1200960"/>
                  <a:pt x="2177137" y="1203361"/>
                  <a:pt x="2339163" y="1180214"/>
                </a:cubicBezTo>
                <a:cubicBezTo>
                  <a:pt x="2350258" y="1178629"/>
                  <a:pt x="2360070" y="1171780"/>
                  <a:pt x="2371060" y="1169582"/>
                </a:cubicBezTo>
                <a:cubicBezTo>
                  <a:pt x="2395635" y="1164667"/>
                  <a:pt x="2420718" y="1162760"/>
                  <a:pt x="2445488" y="1158949"/>
                </a:cubicBezTo>
                <a:cubicBezTo>
                  <a:pt x="2466796" y="1155671"/>
                  <a:pt x="2488019" y="1151861"/>
                  <a:pt x="2509284" y="1148317"/>
                </a:cubicBezTo>
                <a:cubicBezTo>
                  <a:pt x="2530549" y="1141229"/>
                  <a:pt x="2551333" y="1132489"/>
                  <a:pt x="2573079" y="1127052"/>
                </a:cubicBezTo>
                <a:cubicBezTo>
                  <a:pt x="2587256" y="1123508"/>
                  <a:pt x="2601612" y="1120618"/>
                  <a:pt x="2615609" y="1116419"/>
                </a:cubicBezTo>
                <a:cubicBezTo>
                  <a:pt x="2637079" y="1109978"/>
                  <a:pt x="2657659" y="1100591"/>
                  <a:pt x="2679405" y="1095154"/>
                </a:cubicBezTo>
                <a:cubicBezTo>
                  <a:pt x="2693582" y="1091610"/>
                  <a:pt x="2707938" y="1088720"/>
                  <a:pt x="2721935" y="1084521"/>
                </a:cubicBezTo>
                <a:cubicBezTo>
                  <a:pt x="2743405" y="1078080"/>
                  <a:pt x="2764465" y="1070344"/>
                  <a:pt x="2785730" y="1063256"/>
                </a:cubicBezTo>
                <a:lnTo>
                  <a:pt x="2849526" y="1041991"/>
                </a:lnTo>
                <a:lnTo>
                  <a:pt x="3072809" y="967563"/>
                </a:lnTo>
                <a:lnTo>
                  <a:pt x="3264195" y="903768"/>
                </a:lnTo>
                <a:lnTo>
                  <a:pt x="3327991" y="882503"/>
                </a:lnTo>
                <a:lnTo>
                  <a:pt x="3359888" y="871870"/>
                </a:lnTo>
                <a:cubicBezTo>
                  <a:pt x="3366977" y="864782"/>
                  <a:pt x="3372188" y="855088"/>
                  <a:pt x="3381154" y="850605"/>
                </a:cubicBezTo>
                <a:cubicBezTo>
                  <a:pt x="3394224" y="844070"/>
                  <a:pt x="3409687" y="844172"/>
                  <a:pt x="3423684" y="839973"/>
                </a:cubicBezTo>
                <a:cubicBezTo>
                  <a:pt x="3445154" y="833532"/>
                  <a:pt x="3466214" y="825795"/>
                  <a:pt x="3487479" y="818707"/>
                </a:cubicBezTo>
                <a:lnTo>
                  <a:pt x="3519377" y="808075"/>
                </a:lnTo>
                <a:lnTo>
                  <a:pt x="3551274" y="797442"/>
                </a:lnTo>
                <a:cubicBezTo>
                  <a:pt x="3577379" y="771339"/>
                  <a:pt x="3566480" y="775897"/>
                  <a:pt x="3604437" y="765545"/>
                </a:cubicBezTo>
                <a:cubicBezTo>
                  <a:pt x="3632633" y="757855"/>
                  <a:pt x="3689498" y="744280"/>
                  <a:pt x="3689498" y="744280"/>
                </a:cubicBezTo>
                <a:cubicBezTo>
                  <a:pt x="3767199" y="692476"/>
                  <a:pt x="3669510" y="755701"/>
                  <a:pt x="3763926" y="701749"/>
                </a:cubicBezTo>
                <a:cubicBezTo>
                  <a:pt x="3775021" y="695409"/>
                  <a:pt x="3784146" y="685674"/>
                  <a:pt x="3795823" y="680484"/>
                </a:cubicBezTo>
                <a:cubicBezTo>
                  <a:pt x="3816307" y="671380"/>
                  <a:pt x="3838354" y="666307"/>
                  <a:pt x="3859619" y="659219"/>
                </a:cubicBezTo>
                <a:lnTo>
                  <a:pt x="3891516" y="648587"/>
                </a:lnTo>
                <a:cubicBezTo>
                  <a:pt x="3928631" y="611470"/>
                  <a:pt x="3903271" y="630491"/>
                  <a:pt x="3976577" y="606056"/>
                </a:cubicBezTo>
                <a:lnTo>
                  <a:pt x="4008474" y="595424"/>
                </a:lnTo>
                <a:cubicBezTo>
                  <a:pt x="4045591" y="558309"/>
                  <a:pt x="4020229" y="577329"/>
                  <a:pt x="4093535" y="552894"/>
                </a:cubicBezTo>
                <a:lnTo>
                  <a:pt x="4221126" y="510363"/>
                </a:lnTo>
                <a:lnTo>
                  <a:pt x="4253023" y="499731"/>
                </a:lnTo>
                <a:cubicBezTo>
                  <a:pt x="4263656" y="496187"/>
                  <a:pt x="4274048" y="491816"/>
                  <a:pt x="4284921" y="489098"/>
                </a:cubicBezTo>
                <a:cubicBezTo>
                  <a:pt x="4349202" y="473029"/>
                  <a:pt x="4313582" y="483089"/>
                  <a:pt x="4391247" y="457200"/>
                </a:cubicBezTo>
                <a:lnTo>
                  <a:pt x="4423144" y="446568"/>
                </a:lnTo>
                <a:cubicBezTo>
                  <a:pt x="4473693" y="412869"/>
                  <a:pt x="4442918" y="429345"/>
                  <a:pt x="4518837" y="404038"/>
                </a:cubicBezTo>
                <a:lnTo>
                  <a:pt x="4550735" y="393405"/>
                </a:lnTo>
                <a:lnTo>
                  <a:pt x="4582633" y="382773"/>
                </a:lnTo>
                <a:cubicBezTo>
                  <a:pt x="4589721" y="375684"/>
                  <a:pt x="4594590" y="365230"/>
                  <a:pt x="4603898" y="361507"/>
                </a:cubicBezTo>
                <a:cubicBezTo>
                  <a:pt x="4631034" y="350653"/>
                  <a:pt x="4688958" y="340242"/>
                  <a:pt x="4688958" y="340242"/>
                </a:cubicBezTo>
                <a:cubicBezTo>
                  <a:pt x="4739566" y="306504"/>
                  <a:pt x="4700967" y="327070"/>
                  <a:pt x="4763386" y="308345"/>
                </a:cubicBezTo>
                <a:cubicBezTo>
                  <a:pt x="4784856" y="301904"/>
                  <a:pt x="4805916" y="294168"/>
                  <a:pt x="4827181" y="287080"/>
                </a:cubicBezTo>
                <a:cubicBezTo>
                  <a:pt x="4837814" y="283536"/>
                  <a:pt x="4848206" y="279165"/>
                  <a:pt x="4859079" y="276447"/>
                </a:cubicBezTo>
                <a:cubicBezTo>
                  <a:pt x="4912482" y="263096"/>
                  <a:pt x="4887746" y="270435"/>
                  <a:pt x="4933507" y="255182"/>
                </a:cubicBezTo>
                <a:cubicBezTo>
                  <a:pt x="4944140" y="248094"/>
                  <a:pt x="4953659" y="238951"/>
                  <a:pt x="4965405" y="233917"/>
                </a:cubicBezTo>
                <a:cubicBezTo>
                  <a:pt x="4978836" y="228161"/>
                  <a:pt x="4993646" y="226346"/>
                  <a:pt x="5007935" y="223284"/>
                </a:cubicBezTo>
                <a:cubicBezTo>
                  <a:pt x="5131528" y="196799"/>
                  <a:pt x="5095699" y="203875"/>
                  <a:pt x="5220586" y="191387"/>
                </a:cubicBezTo>
                <a:cubicBezTo>
                  <a:pt x="5307260" y="162495"/>
                  <a:pt x="5236866" y="182931"/>
                  <a:pt x="5422605" y="170121"/>
                </a:cubicBezTo>
                <a:lnTo>
                  <a:pt x="5560828" y="159489"/>
                </a:lnTo>
                <a:cubicBezTo>
                  <a:pt x="5632173" y="135707"/>
                  <a:pt x="5573499" y="152559"/>
                  <a:pt x="5709684" y="138224"/>
                </a:cubicBezTo>
                <a:cubicBezTo>
                  <a:pt x="5738101" y="135233"/>
                  <a:pt x="5766391" y="131135"/>
                  <a:pt x="5794744" y="127591"/>
                </a:cubicBezTo>
                <a:cubicBezTo>
                  <a:pt x="5858643" y="106293"/>
                  <a:pt x="5811053" y="119680"/>
                  <a:pt x="5922335" y="106326"/>
                </a:cubicBezTo>
                <a:lnTo>
                  <a:pt x="6092456" y="85061"/>
                </a:lnTo>
                <a:lnTo>
                  <a:pt x="6879265" y="95694"/>
                </a:lnTo>
                <a:cubicBezTo>
                  <a:pt x="6953761" y="97262"/>
                  <a:pt x="7028092" y="103462"/>
                  <a:pt x="7102549" y="106326"/>
                </a:cubicBezTo>
                <a:cubicBezTo>
                  <a:pt x="7405749" y="117987"/>
                  <a:pt x="7339145" y="116959"/>
                  <a:pt x="7527851" y="116959"/>
                </a:cubicBezTo>
              </a:path>
            </a:pathLst>
          </a:custGeom>
          <a:noFill/>
          <a:ln w="28575" cap="flat" cmpd="sng" algn="ctr">
            <a:solidFill>
              <a:schemeClr val="tx1"/>
            </a:solidFill>
            <a:prstDash val="solid"/>
            <a:round/>
            <a:headEnd type="none" w="sm" len="sm"/>
            <a:tailEnd type="none" w="sm" len="sm"/>
          </a:ln>
          <a:effectLst/>
        </p:spPr>
        <p:txBody>
          <a:bodyPr/>
          <a:lstStyle/>
          <a:p>
            <a:pPr>
              <a:defRPr/>
            </a:pPr>
            <a:endParaRPr lang="fr-BE">
              <a:latin typeface="Arial Narrow" panose="020B0606020202030204" pitchFamily="34" charset="0"/>
            </a:endParaRPr>
          </a:p>
        </p:txBody>
      </p:sp>
      <p:sp>
        <p:nvSpPr>
          <p:cNvPr id="4" name="Rectangle 3"/>
          <p:cNvSpPr>
            <a:spLocks noChangeArrowheads="1"/>
          </p:cNvSpPr>
          <p:nvPr/>
        </p:nvSpPr>
        <p:spPr bwMode="auto">
          <a:xfrm>
            <a:off x="5087938" y="2060575"/>
            <a:ext cx="2087562" cy="3168650"/>
          </a:xfrm>
          <a:prstGeom prst="rect">
            <a:avLst/>
          </a:prstGeom>
          <a:solidFill>
            <a:srgbClr val="92D050">
              <a:alpha val="36862"/>
            </a:srgbClr>
          </a:solidFill>
          <a:ln w="12700" algn="ctr">
            <a:solidFill>
              <a:schemeClr val="tx1"/>
            </a:solidFill>
            <a:round/>
            <a:headEnd type="none" w="sm" len="sm"/>
            <a:tailEnd type="none" w="sm" len="sm"/>
          </a:ln>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fr-BE" altLang="fr-FR" sz="2400">
              <a:solidFill>
                <a:schemeClr val="tx1"/>
              </a:solidFill>
            </a:endParaRPr>
          </a:p>
        </p:txBody>
      </p:sp>
      <p:sp>
        <p:nvSpPr>
          <p:cNvPr id="8" name="Rectangle 15"/>
          <p:cNvSpPr txBox="1">
            <a:spLocks noChangeArrowheads="1"/>
          </p:cNvSpPr>
          <p:nvPr/>
        </p:nvSpPr>
        <p:spPr bwMode="auto">
          <a:xfrm>
            <a:off x="4800601" y="1233489"/>
            <a:ext cx="2938463" cy="503237"/>
          </a:xfrm>
          <a:prstGeom prst="rect">
            <a:avLst/>
          </a:prstGeom>
          <a:solidFill>
            <a:srgbClr val="92D050"/>
          </a:solidFill>
          <a:ln>
            <a:solidFill>
              <a:schemeClr val="tx1"/>
            </a:solidFill>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marL="0" indent="0">
              <a:buNone/>
              <a:defRPr/>
            </a:pPr>
            <a:r>
              <a:rPr lang="fr-FR" sz="2400" kern="0" dirty="0">
                <a:solidFill>
                  <a:schemeClr val="tx1"/>
                </a:solidFill>
                <a:latin typeface="Arial Narrow" panose="020B0606020202030204" pitchFamily="34" charset="0"/>
              </a:rPr>
              <a:t>Période de reproduction</a:t>
            </a:r>
          </a:p>
        </p:txBody>
      </p:sp>
    </p:spTree>
    <p:extLst>
      <p:ext uri="{BB962C8B-B14F-4D97-AF65-F5344CB8AC3E}">
        <p14:creationId xmlns:p14="http://schemas.microsoft.com/office/powerpoint/2010/main" val="3827636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2267" y="2854325"/>
            <a:ext cx="8382000" cy="1325563"/>
          </a:xfrm>
          <a:solidFill>
            <a:schemeClr val="accent5">
              <a:lumMod val="75000"/>
            </a:schemeClr>
          </a:solidFill>
        </p:spPr>
        <p:txBody>
          <a:bodyPr/>
          <a:lstStyle/>
          <a:p>
            <a:r>
              <a:rPr lang="fr-BE" dirty="0" smtClean="0">
                <a:solidFill>
                  <a:schemeClr val="bg1"/>
                </a:solidFill>
              </a:rPr>
              <a:t>Retournons à notre premier cas </a:t>
            </a:r>
            <a:endParaRPr lang="fr-BE" dirty="0">
              <a:solidFill>
                <a:schemeClr val="bg1"/>
              </a:solidFill>
            </a:endParaRPr>
          </a:p>
        </p:txBody>
      </p:sp>
    </p:spTree>
    <p:extLst>
      <p:ext uri="{BB962C8B-B14F-4D97-AF65-F5344CB8AC3E}">
        <p14:creationId xmlns:p14="http://schemas.microsoft.com/office/powerpoint/2010/main" val="27430444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65120" y="2217675"/>
            <a:ext cx="7094516" cy="1325563"/>
          </a:xfrm>
          <a:solidFill>
            <a:srgbClr val="990000"/>
          </a:solidFill>
        </p:spPr>
        <p:txBody>
          <a:bodyPr/>
          <a:lstStyle/>
          <a:p>
            <a:pPr algn="ctr"/>
            <a:r>
              <a:rPr lang="fr-BE" dirty="0" smtClean="0">
                <a:solidFill>
                  <a:schemeClr val="bg1"/>
                </a:solidFill>
                <a:latin typeface="Arial Narrow" panose="020B0606020202030204" pitchFamily="34" charset="0"/>
              </a:rPr>
              <a:t>Traiter l’infertilité</a:t>
            </a:r>
            <a:endParaRPr lang="fr-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82026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87018" y="761656"/>
            <a:ext cx="9799983" cy="1325563"/>
          </a:xfrm>
          <a:solidFill>
            <a:schemeClr val="accent2">
              <a:lumMod val="60000"/>
              <a:lumOff val="40000"/>
            </a:schemeClr>
          </a:solidFill>
          <a:ln>
            <a:solidFill>
              <a:schemeClr val="tx1"/>
            </a:solidFill>
          </a:ln>
        </p:spPr>
        <p:txBody>
          <a:bodyPr>
            <a:normAutofit/>
          </a:bodyPr>
          <a:lstStyle/>
          <a:p>
            <a:r>
              <a:rPr lang="fr-BE" sz="2800" dirty="0">
                <a:latin typeface="Arial Narrow" panose="020B0606020202030204" pitchFamily="34" charset="0"/>
              </a:rPr>
              <a:t>En mars 2016, un éleveur vous demande s’il a eu ou pas un problème de reproduction en 2015. </a:t>
            </a:r>
            <a:r>
              <a:rPr lang="fr-BE" sz="2800" dirty="0" smtClean="0">
                <a:latin typeface="Arial Narrow" panose="020B0606020202030204" pitchFamily="34" charset="0"/>
              </a:rPr>
              <a:t/>
            </a:r>
            <a:br>
              <a:rPr lang="fr-BE" sz="2800" dirty="0" smtClean="0">
                <a:latin typeface="Arial Narrow" panose="020B0606020202030204" pitchFamily="34" charset="0"/>
              </a:rPr>
            </a:br>
            <a:r>
              <a:rPr lang="fr-BE" sz="2800" dirty="0" smtClean="0">
                <a:latin typeface="Arial Narrow" panose="020B0606020202030204" pitchFamily="34" charset="0"/>
              </a:rPr>
              <a:t>Pour </a:t>
            </a:r>
            <a:r>
              <a:rPr lang="fr-BE" sz="2800" dirty="0">
                <a:latin typeface="Arial Narrow" panose="020B0606020202030204" pitchFamily="34" charset="0"/>
              </a:rPr>
              <a:t>répondre au mieux à sa demande, allez-vous calculer </a:t>
            </a:r>
            <a:endParaRPr lang="fr-BE" sz="280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1633972084"/>
              </p:ext>
            </p:extLst>
          </p:nvPr>
        </p:nvGraphicFramePr>
        <p:xfrm>
          <a:off x="8301171" y="3495706"/>
          <a:ext cx="3548062" cy="2892425"/>
        </p:xfrm>
        <a:graphic>
          <a:graphicData uri="http://schemas.openxmlformats.org/presentationml/2006/ole">
            <mc:AlternateContent xmlns:mc="http://schemas.openxmlformats.org/markup-compatibility/2006">
              <mc:Choice xmlns:v="urn:schemas-microsoft-com:vml" Requires="v">
                <p:oleObj spid="_x0000_s27670" name="Graphique" r:id="rId6" imgW="10344207" imgH="3429000" progId="MSGraph.Chart.8">
                  <p:embed followColorScheme="full"/>
                </p:oleObj>
              </mc:Choice>
              <mc:Fallback>
                <p:oleObj name="Graphique" r:id="rId6" imgW="10344207" imgH="3429000" progId="MSGraph.Chart.8">
                  <p:embed followColorScheme="full"/>
                  <p:pic>
                    <p:nvPicPr>
                      <p:cNvPr id="0" name=""/>
                      <p:cNvPicPr/>
                      <p:nvPr/>
                    </p:nvPicPr>
                    <p:blipFill>
                      <a:blip r:embed="rId7"/>
                      <a:stretch>
                        <a:fillRect/>
                      </a:stretch>
                    </p:blipFill>
                    <p:spPr>
                      <a:xfrm>
                        <a:off x="8301171" y="3495706"/>
                        <a:ext cx="3548062" cy="289242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17443" y="2474842"/>
            <a:ext cx="7364896" cy="2922104"/>
          </a:xfrm>
        </p:spPr>
        <p:txBody>
          <a:bodyPr>
            <a:normAutofit/>
          </a:bodyPr>
          <a:lstStyle/>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L’intervalle moyen entre les vêlages de 2015 et les vêlages précédents.</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L’intervalle moyen entre les inséminations  fécondantes de 2015 et les vêlages précédents.</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L’intervalle moyen entre les vêlages de 2015 et les inséminations fécondantes suivantes de 2015. </a:t>
            </a:r>
          </a:p>
          <a:p>
            <a:pPr marL="514350" indent="-514350">
              <a:lnSpc>
                <a:spcPct val="100000"/>
              </a:lnSpc>
              <a:spcBef>
                <a:spcPct val="20000"/>
              </a:spcBef>
              <a:buFont typeface="Arial" panose="020B0604020202020204" pitchFamily="34" charset="0"/>
              <a:buAutoNum type="arabicPeriod"/>
            </a:pPr>
            <a:r>
              <a:rPr lang="fr-BE" sz="2400" dirty="0">
                <a:latin typeface="Arial Narrow" panose="020B0606020202030204" pitchFamily="34" charset="0"/>
              </a:rPr>
              <a:t>Je ne sais pas </a:t>
            </a:r>
          </a:p>
        </p:txBody>
      </p:sp>
      <p:sp>
        <p:nvSpPr>
          <p:cNvPr id="5" name="Rectangle 4"/>
          <p:cNvSpPr/>
          <p:nvPr/>
        </p:nvSpPr>
        <p:spPr>
          <a:xfrm>
            <a:off x="533400" y="130037"/>
            <a:ext cx="3705224"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2014</a:t>
            </a:r>
            <a:endParaRPr lang="fr-BE" dirty="0"/>
          </a:p>
        </p:txBody>
      </p:sp>
      <p:sp>
        <p:nvSpPr>
          <p:cNvPr id="6" name="Rectangle 5"/>
          <p:cNvSpPr/>
          <p:nvPr/>
        </p:nvSpPr>
        <p:spPr>
          <a:xfrm>
            <a:off x="4238624" y="120512"/>
            <a:ext cx="3705224" cy="4191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2015</a:t>
            </a:r>
            <a:endParaRPr lang="fr-BE" dirty="0"/>
          </a:p>
        </p:txBody>
      </p:sp>
      <p:sp>
        <p:nvSpPr>
          <p:cNvPr id="7" name="Rectangle 6"/>
          <p:cNvSpPr/>
          <p:nvPr/>
        </p:nvSpPr>
        <p:spPr>
          <a:xfrm>
            <a:off x="7943848" y="120512"/>
            <a:ext cx="1181101" cy="4191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Mars 2016</a:t>
            </a:r>
            <a:endParaRPr lang="fr-BE" dirty="0">
              <a:solidFill>
                <a:schemeClr val="tx1"/>
              </a:solidFill>
            </a:endParaRPr>
          </a:p>
        </p:txBody>
      </p:sp>
      <p:sp>
        <p:nvSpPr>
          <p:cNvPr id="8" name="Ellipse 7"/>
          <p:cNvSpPr/>
          <p:nvPr/>
        </p:nvSpPr>
        <p:spPr>
          <a:xfrm>
            <a:off x="11483439" y="166255"/>
            <a:ext cx="577932" cy="5937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dirty="0"/>
          </a:p>
        </p:txBody>
      </p:sp>
    </p:spTree>
    <p:custDataLst>
      <p:tags r:id="rId2"/>
    </p:custDataLst>
    <p:extLst>
      <p:ext uri="{BB962C8B-B14F-4D97-AF65-F5344CB8AC3E}">
        <p14:creationId xmlns:p14="http://schemas.microsoft.com/office/powerpoint/2010/main" val="40687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Espace réservé du numéro de diapositive 4"/>
          <p:cNvSpPr>
            <a:spLocks noGrp="1"/>
          </p:cNvSpPr>
          <p:nvPr>
            <p:ph type="sldNum" sz="quarter" idx="10"/>
          </p:nvPr>
        </p:nvSpPr>
        <p:spPr>
          <a:xfrm>
            <a:off x="11644745" y="6388924"/>
            <a:ext cx="408709" cy="356301"/>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264F7D3C-0976-4420-96BD-CF77433C9C0C}" type="slidenum">
              <a:rPr lang="fr-FR" altLang="fr-FR" sz="1400">
                <a:solidFill>
                  <a:schemeClr val="tx1"/>
                </a:solidFill>
              </a:rPr>
              <a:pPr>
                <a:spcBef>
                  <a:spcPct val="0"/>
                </a:spcBef>
                <a:buClr>
                  <a:srgbClr val="000066"/>
                </a:buClr>
                <a:buFontTx/>
                <a:buNone/>
              </a:pPr>
              <a:t>80</a:t>
            </a:fld>
            <a:endParaRPr lang="fr-FR" altLang="fr-FR" sz="1400" dirty="0">
              <a:solidFill>
                <a:schemeClr val="tx1"/>
              </a:solidFill>
            </a:endParaRPr>
          </a:p>
        </p:txBody>
      </p:sp>
      <p:sp>
        <p:nvSpPr>
          <p:cNvPr id="50179" name="Rectangle 6"/>
          <p:cNvSpPr>
            <a:spLocks noGrp="1" noChangeArrowheads="1"/>
          </p:cNvSpPr>
          <p:nvPr>
            <p:ph type="title"/>
          </p:nvPr>
        </p:nvSpPr>
        <p:spPr>
          <a:xfrm>
            <a:off x="590550" y="412750"/>
            <a:ext cx="10515600" cy="869909"/>
          </a:xfrm>
          <a:solidFill>
            <a:schemeClr val="accent1">
              <a:lumMod val="40000"/>
              <a:lumOff val="60000"/>
            </a:schemeClr>
          </a:solidFill>
          <a:ln>
            <a:solidFill>
              <a:schemeClr val="tx1"/>
            </a:solidFill>
            <a:miter lim="800000"/>
            <a:headEnd/>
            <a:tailEnd/>
          </a:ln>
        </p:spPr>
        <p:txBody>
          <a:bodyPr>
            <a:normAutofit/>
          </a:bodyPr>
          <a:lstStyle/>
          <a:p>
            <a:pPr>
              <a:defRPr/>
            </a:pPr>
            <a:r>
              <a:rPr lang="fr-FR" sz="3200" smtClean="0">
                <a:latin typeface="Arial Narrow" panose="020B0606020202030204" pitchFamily="34" charset="0"/>
              </a:rPr>
              <a:t>Aspects thérapeutiques de l’infertilité : le troupeau </a:t>
            </a:r>
          </a:p>
        </p:txBody>
      </p:sp>
      <p:sp>
        <p:nvSpPr>
          <p:cNvPr id="62471" name="Rectangle 7"/>
          <p:cNvSpPr>
            <a:spLocks noGrp="1" noChangeArrowheads="1"/>
          </p:cNvSpPr>
          <p:nvPr>
            <p:ph type="body" idx="1"/>
          </p:nvPr>
        </p:nvSpPr>
        <p:spPr>
          <a:xfrm>
            <a:off x="609600" y="2406650"/>
            <a:ext cx="10515600" cy="3298825"/>
          </a:xfrm>
          <a:ln>
            <a:solidFill>
              <a:schemeClr val="tx1"/>
            </a:solidFill>
          </a:ln>
        </p:spPr>
        <p:txBody>
          <a:bodyPr>
            <a:normAutofit/>
          </a:bodyPr>
          <a:lstStyle/>
          <a:p>
            <a:pPr>
              <a:lnSpc>
                <a:spcPct val="170000"/>
              </a:lnSpc>
              <a:buClrTx/>
              <a:defRPr/>
            </a:pPr>
            <a:r>
              <a:rPr lang="fr-FR" sz="2600" dirty="0" smtClean="0">
                <a:latin typeface="Arial Narrow" panose="020B0606020202030204" pitchFamily="34" charset="0"/>
              </a:rPr>
              <a:t>Amélioration de la qualité de la détection des chaleurs</a:t>
            </a:r>
          </a:p>
          <a:p>
            <a:pPr>
              <a:lnSpc>
                <a:spcPct val="170000"/>
              </a:lnSpc>
              <a:buClrTx/>
              <a:defRPr/>
            </a:pPr>
            <a:r>
              <a:rPr lang="fr-FR" sz="2600" dirty="0" smtClean="0">
                <a:latin typeface="Arial Narrow" panose="020B0606020202030204" pitchFamily="34" charset="0"/>
              </a:rPr>
              <a:t>Respect de normes alimentaires </a:t>
            </a:r>
          </a:p>
          <a:p>
            <a:pPr>
              <a:lnSpc>
                <a:spcPct val="170000"/>
              </a:lnSpc>
              <a:buClrTx/>
              <a:defRPr/>
            </a:pPr>
            <a:r>
              <a:rPr lang="fr-FR" sz="2600" dirty="0" smtClean="0">
                <a:latin typeface="Arial Narrow" panose="020B0606020202030204" pitchFamily="34" charset="0"/>
              </a:rPr>
              <a:t>Application de plans de prévention sanitaire et antiparasitaire</a:t>
            </a:r>
          </a:p>
          <a:p>
            <a:pPr>
              <a:lnSpc>
                <a:spcPct val="170000"/>
              </a:lnSpc>
              <a:buClrTx/>
              <a:defRPr/>
            </a:pPr>
            <a:r>
              <a:rPr lang="fr-FR" sz="2600" dirty="0" smtClean="0">
                <a:latin typeface="Arial Narrow" panose="020B0606020202030204" pitchFamily="34" charset="0"/>
              </a:rPr>
              <a:t>Intégration à une gestion de la reproduction</a:t>
            </a:r>
          </a:p>
        </p:txBody>
      </p:sp>
    </p:spTree>
    <p:extLst>
      <p:ext uri="{BB962C8B-B14F-4D97-AF65-F5344CB8AC3E}">
        <p14:creationId xmlns:p14="http://schemas.microsoft.com/office/powerpoint/2010/main" val="166655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471">
                                            <p:txEl>
                                              <p:pRg st="0" end="0"/>
                                            </p:txEl>
                                          </p:spTgt>
                                        </p:tgtEl>
                                        <p:attrNameLst>
                                          <p:attrName>style.visibility</p:attrName>
                                        </p:attrNameLst>
                                      </p:cBhvr>
                                      <p:to>
                                        <p:strVal val="visible"/>
                                      </p:to>
                                    </p:set>
                                    <p:animEffect transition="in" filter="wipe(left)">
                                      <p:cBhvr>
                                        <p:cTn id="7" dur="500"/>
                                        <p:tgtEl>
                                          <p:spTgt spid="624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71">
                                            <p:txEl>
                                              <p:pRg st="1" end="1"/>
                                            </p:txEl>
                                          </p:spTgt>
                                        </p:tgtEl>
                                        <p:attrNameLst>
                                          <p:attrName>style.visibility</p:attrName>
                                        </p:attrNameLst>
                                      </p:cBhvr>
                                      <p:to>
                                        <p:strVal val="visible"/>
                                      </p:to>
                                    </p:set>
                                    <p:animEffect transition="in" filter="wipe(left)">
                                      <p:cBhvr>
                                        <p:cTn id="12" dur="500"/>
                                        <p:tgtEl>
                                          <p:spTgt spid="624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71">
                                            <p:txEl>
                                              <p:pRg st="2" end="2"/>
                                            </p:txEl>
                                          </p:spTgt>
                                        </p:tgtEl>
                                        <p:attrNameLst>
                                          <p:attrName>style.visibility</p:attrName>
                                        </p:attrNameLst>
                                      </p:cBhvr>
                                      <p:to>
                                        <p:strVal val="visible"/>
                                      </p:to>
                                    </p:set>
                                    <p:animEffect transition="in" filter="wipe(left)">
                                      <p:cBhvr>
                                        <p:cTn id="17" dur="500"/>
                                        <p:tgtEl>
                                          <p:spTgt spid="624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471">
                                            <p:txEl>
                                              <p:pRg st="3" end="3"/>
                                            </p:txEl>
                                          </p:spTgt>
                                        </p:tgtEl>
                                        <p:attrNameLst>
                                          <p:attrName>style.visibility</p:attrName>
                                        </p:attrNameLst>
                                      </p:cBhvr>
                                      <p:to>
                                        <p:strVal val="visible"/>
                                      </p:to>
                                    </p:set>
                                    <p:animEffect transition="in" filter="wipe(left)">
                                      <p:cBhvr>
                                        <p:cTn id="22" dur="500"/>
                                        <p:tgtEl>
                                          <p:spTgt spid="624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Espace réservé du numéro de diapositive 4"/>
          <p:cNvSpPr>
            <a:spLocks noGrp="1"/>
          </p:cNvSpPr>
          <p:nvPr>
            <p:ph type="sldNum" sz="quarter" idx="10"/>
          </p:nvPr>
        </p:nvSpPr>
        <p:spPr>
          <a:xfrm>
            <a:off x="11597244" y="6296973"/>
            <a:ext cx="491836"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BAE510E4-39D0-4B2B-8C73-942AA6A4DD53}" type="slidenum">
              <a:rPr lang="fr-FR" altLang="fr-FR" sz="1400" b="1">
                <a:solidFill>
                  <a:schemeClr val="tx1"/>
                </a:solidFill>
              </a:rPr>
              <a:pPr>
                <a:spcBef>
                  <a:spcPct val="0"/>
                </a:spcBef>
                <a:buClr>
                  <a:srgbClr val="000066"/>
                </a:buClr>
                <a:buFontTx/>
                <a:buNone/>
              </a:pPr>
              <a:t>81</a:t>
            </a:fld>
            <a:endParaRPr lang="fr-FR" altLang="fr-FR" sz="1400" b="1">
              <a:solidFill>
                <a:schemeClr val="tx1"/>
              </a:solidFill>
            </a:endParaRPr>
          </a:p>
        </p:txBody>
      </p:sp>
      <p:sp>
        <p:nvSpPr>
          <p:cNvPr id="51203" name="Rectangle 10"/>
          <p:cNvSpPr>
            <a:spLocks noGrp="1" noChangeArrowheads="1"/>
          </p:cNvSpPr>
          <p:nvPr>
            <p:ph type="title"/>
          </p:nvPr>
        </p:nvSpPr>
        <p:spPr>
          <a:xfrm>
            <a:off x="1016764" y="380875"/>
            <a:ext cx="7842228" cy="628527"/>
          </a:xfrm>
          <a:solidFill>
            <a:schemeClr val="accent1">
              <a:lumMod val="40000"/>
              <a:lumOff val="60000"/>
            </a:schemeClr>
          </a:solidFill>
          <a:ln>
            <a:solidFill>
              <a:schemeClr val="tx1"/>
            </a:solidFill>
            <a:miter lim="800000"/>
            <a:headEnd/>
            <a:tailEnd/>
          </a:ln>
        </p:spPr>
        <p:txBody>
          <a:bodyPr>
            <a:noAutofit/>
          </a:bodyPr>
          <a:lstStyle/>
          <a:p>
            <a:pPr>
              <a:defRPr/>
            </a:pPr>
            <a:r>
              <a:rPr lang="fr-FR" sz="3200">
                <a:latin typeface="Arial Narrow" panose="020B0606020202030204" pitchFamily="34" charset="0"/>
              </a:rPr>
              <a:t>Aspects thérapeutiques de l’infertilité : l’individu</a:t>
            </a:r>
          </a:p>
        </p:txBody>
      </p:sp>
      <p:sp>
        <p:nvSpPr>
          <p:cNvPr id="63499" name="Rectangle 11"/>
          <p:cNvSpPr>
            <a:spLocks noGrp="1" noChangeArrowheads="1"/>
          </p:cNvSpPr>
          <p:nvPr>
            <p:ph type="body" idx="1"/>
          </p:nvPr>
        </p:nvSpPr>
        <p:spPr>
          <a:xfrm>
            <a:off x="842015" y="1405454"/>
            <a:ext cx="8382000" cy="1633021"/>
          </a:xfrm>
          <a:solidFill>
            <a:srgbClr val="92D050"/>
          </a:solidFill>
          <a:ln>
            <a:solidFill>
              <a:schemeClr val="tx1"/>
            </a:solidFill>
          </a:ln>
        </p:spPr>
        <p:txBody>
          <a:bodyPr>
            <a:normAutofit/>
          </a:bodyPr>
          <a:lstStyle/>
          <a:p>
            <a:pPr>
              <a:lnSpc>
                <a:spcPct val="90000"/>
              </a:lnSpc>
              <a:buClrTx/>
              <a:buFont typeface="Arial" pitchFamily="34" charset="0"/>
              <a:buChar char="•"/>
              <a:defRPr/>
            </a:pPr>
            <a:r>
              <a:rPr lang="fr-FR" sz="2400" dirty="0" smtClean="0">
                <a:latin typeface="Arial Narrow" panose="020B0606020202030204" pitchFamily="34" charset="0"/>
              </a:rPr>
              <a:t>Les traitements non-hormonaux</a:t>
            </a:r>
          </a:p>
          <a:p>
            <a:pPr lvl="1">
              <a:lnSpc>
                <a:spcPct val="90000"/>
              </a:lnSpc>
              <a:buClrTx/>
              <a:buFont typeface="Arial" pitchFamily="34" charset="0"/>
              <a:buChar char="•"/>
              <a:defRPr/>
            </a:pPr>
            <a:r>
              <a:rPr lang="fr-FR" dirty="0" smtClean="0">
                <a:latin typeface="Arial Narrow" panose="020B0606020202030204" pitchFamily="34" charset="0"/>
              </a:rPr>
              <a:t>Agents </a:t>
            </a:r>
            <a:r>
              <a:rPr lang="fr-FR" dirty="0">
                <a:latin typeface="Arial Narrow" panose="020B0606020202030204" pitchFamily="34" charset="0"/>
              </a:rPr>
              <a:t>anti-infectieux le lendemain de l’insémination (</a:t>
            </a:r>
            <a:r>
              <a:rPr lang="fr-FR" dirty="0" err="1">
                <a:latin typeface="Arial Narrow" panose="020B0606020202030204" pitchFamily="34" charset="0"/>
              </a:rPr>
              <a:t>Aström</a:t>
            </a:r>
            <a:r>
              <a:rPr lang="fr-FR" dirty="0">
                <a:latin typeface="Arial Narrow" panose="020B0606020202030204" pitchFamily="34" charset="0"/>
              </a:rPr>
              <a:t>)</a:t>
            </a:r>
          </a:p>
          <a:p>
            <a:pPr lvl="1">
              <a:lnSpc>
                <a:spcPct val="90000"/>
              </a:lnSpc>
              <a:buClrTx/>
              <a:buFont typeface="Arial" pitchFamily="34" charset="0"/>
              <a:buChar char="•"/>
              <a:defRPr/>
            </a:pPr>
            <a:r>
              <a:rPr lang="fr-FR" dirty="0">
                <a:latin typeface="Arial Narrow" panose="020B0606020202030204" pitchFamily="34" charset="0"/>
              </a:rPr>
              <a:t>Injections répétées de PSP en cas d’obstruction tubaire</a:t>
            </a:r>
          </a:p>
          <a:p>
            <a:pPr lvl="1">
              <a:lnSpc>
                <a:spcPct val="90000"/>
              </a:lnSpc>
              <a:buClrTx/>
              <a:buFont typeface="Arial" pitchFamily="34" charset="0"/>
              <a:buChar char="•"/>
              <a:defRPr/>
            </a:pPr>
            <a:r>
              <a:rPr lang="fr-FR" dirty="0">
                <a:latin typeface="Arial Narrow" panose="020B0606020202030204" pitchFamily="34" charset="0"/>
              </a:rPr>
              <a:t>Embryons thérapeutiques </a:t>
            </a:r>
          </a:p>
          <a:p>
            <a:pPr marL="457200" lvl="1" indent="0">
              <a:buNone/>
              <a:defRPr/>
            </a:pPr>
            <a:endParaRPr lang="fr-FR" dirty="0">
              <a:latin typeface="Arial Narrow" panose="020B0606020202030204" pitchFamily="34" charset="0"/>
            </a:endParaRPr>
          </a:p>
        </p:txBody>
      </p:sp>
      <p:sp>
        <p:nvSpPr>
          <p:cNvPr id="6" name="Rectangle 11"/>
          <p:cNvSpPr txBox="1">
            <a:spLocks noChangeArrowheads="1"/>
          </p:cNvSpPr>
          <p:nvPr/>
        </p:nvSpPr>
        <p:spPr bwMode="auto">
          <a:xfrm>
            <a:off x="787976" y="3374800"/>
            <a:ext cx="10622973" cy="2149700"/>
          </a:xfrm>
          <a:prstGeom prst="rect">
            <a:avLst/>
          </a:prstGeom>
          <a:solidFill>
            <a:srgbClr val="FFFFCC"/>
          </a:solidFill>
          <a:ln w="9525">
            <a:solidFill>
              <a:schemeClr val="tx1"/>
            </a:solidFill>
            <a:miter lim="800000"/>
            <a:headEnd/>
            <a:tailEnd/>
          </a:ln>
        </p:spPr>
        <p:txBody>
          <a:bodyPr lIns="92075" tIns="46038" rIns="92075" bIns="46038"/>
          <a:lstStyle>
            <a:lvl1pPr marL="342900" indent="-342900" algn="l" rtl="0" eaLnBrk="0" fontAlgn="base" hangingPunct="0">
              <a:spcBef>
                <a:spcPct val="20000"/>
              </a:spcBef>
              <a:spcAft>
                <a:spcPct val="0"/>
              </a:spcAft>
              <a:buClr>
                <a:srgbClr val="FFFFFF"/>
              </a:buClr>
              <a:buFont typeface="Mistral" pitchFamily="66" charset="0"/>
              <a:buChar char="●"/>
              <a:defRPr sz="26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
              <a:defRPr sz="2400">
                <a:solidFill>
                  <a:srgbClr val="FFFFFF"/>
                </a:solidFill>
                <a:latin typeface="+mn-lt"/>
              </a:defRPr>
            </a:lvl2pPr>
            <a:lvl3pPr marL="1143000" indent="-228600" algn="l" rtl="0" eaLnBrk="0" fontAlgn="base" hangingPunct="0">
              <a:spcBef>
                <a:spcPct val="20000"/>
              </a:spcBef>
              <a:spcAft>
                <a:spcPct val="0"/>
              </a:spcAft>
              <a:buClr>
                <a:srgbClr val="FFFFFF"/>
              </a:buClr>
              <a:buChar char="•"/>
              <a:defRPr sz="2000">
                <a:solidFill>
                  <a:srgbClr val="FFFFFF"/>
                </a:solidFill>
                <a:latin typeface="+mn-lt"/>
              </a:defRPr>
            </a:lvl3pPr>
            <a:lvl4pPr marL="1600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4pPr>
            <a:lvl5pPr marL="20574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5pPr>
            <a:lvl6pPr marL="25146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lnSpc>
                <a:spcPct val="90000"/>
              </a:lnSpc>
              <a:buClrTx/>
              <a:buFont typeface="Arial" pitchFamily="34" charset="0"/>
              <a:buChar char="•"/>
              <a:defRPr/>
            </a:pPr>
            <a:r>
              <a:rPr lang="fr-FR" sz="2400" kern="0" dirty="0">
                <a:solidFill>
                  <a:schemeClr val="tx1"/>
                </a:solidFill>
                <a:latin typeface="Arial Narrow" panose="020B0606020202030204" pitchFamily="34" charset="0"/>
              </a:rPr>
              <a:t>Les traitements </a:t>
            </a:r>
            <a:r>
              <a:rPr lang="fr-FR" sz="2400" kern="0" dirty="0" smtClean="0">
                <a:solidFill>
                  <a:schemeClr val="tx1"/>
                </a:solidFill>
                <a:latin typeface="Arial Narrow" panose="020B0606020202030204" pitchFamily="34" charset="0"/>
              </a:rPr>
              <a:t>hormonaux</a:t>
            </a:r>
          </a:p>
          <a:p>
            <a:pPr lvl="1">
              <a:lnSpc>
                <a:spcPct val="90000"/>
              </a:lnSpc>
              <a:buClrTx/>
              <a:buFont typeface="Arial" pitchFamily="34" charset="0"/>
              <a:buChar char="•"/>
              <a:defRPr/>
            </a:pPr>
            <a:r>
              <a:rPr lang="fr-FR" kern="0" dirty="0" smtClean="0">
                <a:solidFill>
                  <a:schemeClr val="tx1"/>
                </a:solidFill>
                <a:latin typeface="Arial Narrow" panose="020B0606020202030204" pitchFamily="34" charset="0"/>
              </a:rPr>
              <a:t>Prévenir </a:t>
            </a:r>
            <a:r>
              <a:rPr lang="fr-FR" kern="0" dirty="0">
                <a:solidFill>
                  <a:schemeClr val="tx1"/>
                </a:solidFill>
                <a:latin typeface="Arial Narrow" panose="020B0606020202030204" pitchFamily="34" charset="0"/>
              </a:rPr>
              <a:t>les troubles de l’ovulation (absence, retard) : GnRH , </a:t>
            </a:r>
            <a:r>
              <a:rPr lang="fr-FR" kern="0" dirty="0" err="1">
                <a:solidFill>
                  <a:schemeClr val="tx1"/>
                </a:solidFill>
                <a:latin typeface="Arial Narrow" panose="020B0606020202030204" pitchFamily="34" charset="0"/>
              </a:rPr>
              <a:t>hCG</a:t>
            </a:r>
            <a:endParaRPr lang="fr-FR" kern="0" dirty="0">
              <a:solidFill>
                <a:schemeClr val="tx1"/>
              </a:solidFill>
              <a:latin typeface="Arial Narrow" panose="020B0606020202030204" pitchFamily="34" charset="0"/>
            </a:endParaRPr>
          </a:p>
          <a:p>
            <a:pPr lvl="1">
              <a:lnSpc>
                <a:spcPct val="90000"/>
              </a:lnSpc>
              <a:buClrTx/>
              <a:buFont typeface="Arial" pitchFamily="34" charset="0"/>
              <a:buChar char="•"/>
              <a:defRPr/>
            </a:pPr>
            <a:r>
              <a:rPr lang="fr-FR" kern="0" dirty="0">
                <a:solidFill>
                  <a:schemeClr val="tx1"/>
                </a:solidFill>
                <a:latin typeface="Arial Narrow" panose="020B0606020202030204" pitchFamily="34" charset="0"/>
              </a:rPr>
              <a:t>Prévenir l’insuffisance lutéale : GnRH, </a:t>
            </a:r>
            <a:r>
              <a:rPr lang="fr-FR" kern="0" dirty="0" err="1">
                <a:solidFill>
                  <a:schemeClr val="tx1"/>
                </a:solidFill>
                <a:latin typeface="Arial Narrow" panose="020B0606020202030204" pitchFamily="34" charset="0"/>
              </a:rPr>
              <a:t>hCG</a:t>
            </a:r>
            <a:r>
              <a:rPr lang="fr-FR" kern="0" dirty="0">
                <a:solidFill>
                  <a:schemeClr val="tx1"/>
                </a:solidFill>
                <a:latin typeface="Arial Narrow" panose="020B0606020202030204" pitchFamily="34" charset="0"/>
              </a:rPr>
              <a:t>, </a:t>
            </a:r>
            <a:r>
              <a:rPr lang="fr-FR" kern="0" dirty="0" smtClean="0">
                <a:solidFill>
                  <a:schemeClr val="tx1"/>
                </a:solidFill>
                <a:latin typeface="Arial Narrow" panose="020B0606020202030204" pitchFamily="34" charset="0"/>
              </a:rPr>
              <a:t>progestagènes</a:t>
            </a:r>
          </a:p>
          <a:p>
            <a:pPr lvl="1">
              <a:lnSpc>
                <a:spcPct val="90000"/>
              </a:lnSpc>
              <a:buClrTx/>
              <a:buFont typeface="Arial" pitchFamily="34" charset="0"/>
              <a:buChar char="•"/>
              <a:defRPr/>
            </a:pPr>
            <a:r>
              <a:rPr lang="fr-FR" kern="0" dirty="0" err="1" smtClean="0">
                <a:solidFill>
                  <a:schemeClr val="tx1"/>
                </a:solidFill>
                <a:latin typeface="Arial Narrow" panose="020B0606020202030204" pitchFamily="34" charset="0"/>
              </a:rPr>
              <a:t>CIDR</a:t>
            </a:r>
            <a:r>
              <a:rPr lang="fr-FR" kern="0" dirty="0" smtClean="0">
                <a:solidFill>
                  <a:schemeClr val="tx1"/>
                </a:solidFill>
                <a:latin typeface="Arial Narrow" panose="020B0606020202030204" pitchFamily="34" charset="0"/>
              </a:rPr>
              <a:t>, </a:t>
            </a:r>
            <a:r>
              <a:rPr lang="fr-FR" kern="0" dirty="0" err="1" smtClean="0">
                <a:solidFill>
                  <a:schemeClr val="tx1"/>
                </a:solidFill>
                <a:latin typeface="Arial Narrow" panose="020B0606020202030204" pitchFamily="34" charset="0"/>
              </a:rPr>
              <a:t>PRID</a:t>
            </a:r>
            <a:r>
              <a:rPr lang="fr-FR" kern="0" dirty="0" smtClean="0">
                <a:solidFill>
                  <a:schemeClr val="tx1"/>
                </a:solidFill>
                <a:latin typeface="Arial Narrow" panose="020B0606020202030204" pitchFamily="34" charset="0"/>
              </a:rPr>
              <a:t> </a:t>
            </a:r>
            <a:r>
              <a:rPr lang="fr-BE" altLang="fr-FR" dirty="0" smtClean="0">
                <a:solidFill>
                  <a:schemeClr val="tx1"/>
                </a:solidFill>
                <a:latin typeface="Arial Narrow" panose="020B0606020202030204" pitchFamily="34" charset="0"/>
              </a:rPr>
              <a:t>Mise </a:t>
            </a:r>
            <a:r>
              <a:rPr lang="fr-BE" altLang="fr-FR" dirty="0">
                <a:solidFill>
                  <a:schemeClr val="tx1"/>
                </a:solidFill>
                <a:latin typeface="Arial Narrow" panose="020B0606020202030204" pitchFamily="34" charset="0"/>
              </a:rPr>
              <a:t>en place J3 à J7 post insémination pendant 7 à 10 jours</a:t>
            </a:r>
          </a:p>
          <a:p>
            <a:pPr lvl="1">
              <a:lnSpc>
                <a:spcPct val="90000"/>
              </a:lnSpc>
              <a:buClrTx/>
              <a:buFont typeface="Arial" pitchFamily="34" charset="0"/>
              <a:buChar char="•"/>
              <a:defRPr/>
            </a:pPr>
            <a:r>
              <a:rPr lang="fr-FR" kern="0" dirty="0" smtClean="0">
                <a:solidFill>
                  <a:schemeClr val="tx1"/>
                </a:solidFill>
                <a:latin typeface="Arial Narrow" panose="020B0606020202030204" pitchFamily="34" charset="0"/>
              </a:rPr>
              <a:t>Optimiser </a:t>
            </a:r>
            <a:r>
              <a:rPr lang="fr-FR" kern="0" dirty="0">
                <a:solidFill>
                  <a:schemeClr val="tx1"/>
                </a:solidFill>
                <a:latin typeface="Arial Narrow" panose="020B0606020202030204" pitchFamily="34" charset="0"/>
              </a:rPr>
              <a:t>le moment de l’insémination : PGF2a</a:t>
            </a:r>
          </a:p>
        </p:txBody>
      </p:sp>
    </p:spTree>
    <p:extLst>
      <p:ext uri="{BB962C8B-B14F-4D97-AF65-F5344CB8AC3E}">
        <p14:creationId xmlns:p14="http://schemas.microsoft.com/office/powerpoint/2010/main" val="1182848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499">
                                            <p:txEl>
                                              <p:pRg st="0" end="0"/>
                                            </p:txEl>
                                          </p:spTgt>
                                        </p:tgtEl>
                                        <p:attrNameLst>
                                          <p:attrName>style.visibility</p:attrName>
                                        </p:attrNameLst>
                                      </p:cBhvr>
                                      <p:to>
                                        <p:strVal val="visible"/>
                                      </p:to>
                                    </p:set>
                                    <p:animEffect transition="in" filter="wipe(left)">
                                      <p:cBhvr>
                                        <p:cTn id="7" dur="500"/>
                                        <p:tgtEl>
                                          <p:spTgt spid="6349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499">
                                            <p:txEl>
                                              <p:pRg st="1" end="1"/>
                                            </p:txEl>
                                          </p:spTgt>
                                        </p:tgtEl>
                                        <p:attrNameLst>
                                          <p:attrName>style.visibility</p:attrName>
                                        </p:attrNameLst>
                                      </p:cBhvr>
                                      <p:to>
                                        <p:strVal val="visible"/>
                                      </p:to>
                                    </p:set>
                                    <p:animEffect transition="in" filter="wipe(left)">
                                      <p:cBhvr>
                                        <p:cTn id="10" dur="500"/>
                                        <p:tgtEl>
                                          <p:spTgt spid="6349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3499">
                                            <p:txEl>
                                              <p:pRg st="2" end="2"/>
                                            </p:txEl>
                                          </p:spTgt>
                                        </p:tgtEl>
                                        <p:attrNameLst>
                                          <p:attrName>style.visibility</p:attrName>
                                        </p:attrNameLst>
                                      </p:cBhvr>
                                      <p:to>
                                        <p:strVal val="visible"/>
                                      </p:to>
                                    </p:set>
                                    <p:animEffect transition="in" filter="wipe(left)">
                                      <p:cBhvr>
                                        <p:cTn id="13" dur="500"/>
                                        <p:tgtEl>
                                          <p:spTgt spid="6349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3499">
                                            <p:txEl>
                                              <p:pRg st="3" end="3"/>
                                            </p:txEl>
                                          </p:spTgt>
                                        </p:tgtEl>
                                        <p:attrNameLst>
                                          <p:attrName>style.visibility</p:attrName>
                                        </p:attrNameLst>
                                      </p:cBhvr>
                                      <p:to>
                                        <p:strVal val="visible"/>
                                      </p:to>
                                    </p:set>
                                    <p:animEffect transition="in" filter="wipe(left)">
                                      <p:cBhvr>
                                        <p:cTn id="16" dur="500"/>
                                        <p:tgtEl>
                                          <p:spTgt spid="63499">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left)">
                                      <p:cBhvr>
                                        <p:cTn id="21" dur="500"/>
                                        <p:tgtEl>
                                          <p:spTgt spid="6">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left)">
                                      <p:cBhvr>
                                        <p:cTn id="3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build="p" autoUpdateAnimBg="0"/>
      <p:bldP spid="6"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u numéro de diapositive 4"/>
          <p:cNvSpPr>
            <a:spLocks noGrp="1"/>
          </p:cNvSpPr>
          <p:nvPr>
            <p:ph type="sldNum" sz="quarter" idx="10"/>
          </p:nvPr>
        </p:nvSpPr>
        <p:spPr>
          <a:xfrm>
            <a:off x="11632871" y="6261347"/>
            <a:ext cx="468086"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170664AE-2836-4990-98F3-58C742932819}" type="slidenum">
              <a:rPr lang="fr-FR" altLang="fr-FR" sz="1400">
                <a:solidFill>
                  <a:schemeClr val="tx1"/>
                </a:solidFill>
              </a:rPr>
              <a:pPr>
                <a:spcBef>
                  <a:spcPct val="0"/>
                </a:spcBef>
                <a:buClr>
                  <a:srgbClr val="000066"/>
                </a:buClr>
                <a:buFontTx/>
                <a:buNone/>
              </a:pPr>
              <a:t>82</a:t>
            </a:fld>
            <a:endParaRPr lang="fr-FR" altLang="fr-FR" sz="1400">
              <a:solidFill>
                <a:schemeClr val="tx1"/>
              </a:solidFill>
            </a:endParaRPr>
          </a:p>
        </p:txBody>
      </p:sp>
      <p:sp>
        <p:nvSpPr>
          <p:cNvPr id="54275" name="Rectangle 2"/>
          <p:cNvSpPr>
            <a:spLocks noGrp="1" noChangeArrowheads="1"/>
          </p:cNvSpPr>
          <p:nvPr>
            <p:ph type="title"/>
          </p:nvPr>
        </p:nvSpPr>
        <p:spPr>
          <a:xfrm>
            <a:off x="1847850" y="765176"/>
            <a:ext cx="8712200" cy="720725"/>
          </a:xfrm>
          <a:solidFill>
            <a:schemeClr val="tx2">
              <a:lumMod val="40000"/>
              <a:lumOff val="60000"/>
            </a:schemeClr>
          </a:solidFill>
          <a:ln>
            <a:solidFill>
              <a:schemeClr val="tx1"/>
            </a:solidFill>
          </a:ln>
        </p:spPr>
        <p:txBody>
          <a:bodyPr/>
          <a:lstStyle/>
          <a:p>
            <a:pPr>
              <a:defRPr/>
            </a:pPr>
            <a:r>
              <a:rPr lang="fr-BE" sz="2200" dirty="0">
                <a:latin typeface="Arial Narrow" panose="020B0606020202030204" pitchFamily="34" charset="0"/>
              </a:rPr>
              <a:t>Effet de la concentration en progestérone au 5ème jour de gestation sur le taux de gestation (</a:t>
            </a:r>
            <a:r>
              <a:rPr lang="fr-BE" sz="2200" dirty="0" err="1">
                <a:latin typeface="Arial Narrow" panose="020B0606020202030204" pitchFamily="34" charset="0"/>
              </a:rPr>
              <a:t>Starbuck</a:t>
            </a:r>
            <a:r>
              <a:rPr lang="fr-BE" sz="2200" dirty="0">
                <a:latin typeface="Arial Narrow" panose="020B0606020202030204" pitchFamily="34" charset="0"/>
              </a:rPr>
              <a:t> et al. 2001)</a:t>
            </a:r>
            <a:endParaRPr lang="fr-FR" sz="2200" dirty="0">
              <a:latin typeface="Arial Narrow" panose="020B0606020202030204" pitchFamily="34" charset="0"/>
            </a:endParaRPr>
          </a:p>
        </p:txBody>
      </p:sp>
      <p:graphicFrame>
        <p:nvGraphicFramePr>
          <p:cNvPr id="80900" name="Object 3"/>
          <p:cNvGraphicFramePr>
            <a:graphicFrameLocks noGrp="1" noChangeAspect="1"/>
          </p:cNvGraphicFramePr>
          <p:nvPr>
            <p:ph type="chart" idx="4294967295"/>
            <p:extLst>
              <p:ext uri="{D42A27DB-BD31-4B8C-83A1-F6EECF244321}">
                <p14:modId xmlns:p14="http://schemas.microsoft.com/office/powerpoint/2010/main" val="1331383709"/>
              </p:ext>
            </p:extLst>
          </p:nvPr>
        </p:nvGraphicFramePr>
        <p:xfrm>
          <a:off x="2589213" y="2082800"/>
          <a:ext cx="6870700" cy="3689350"/>
        </p:xfrm>
        <a:graphic>
          <a:graphicData uri="http://schemas.openxmlformats.org/presentationml/2006/ole">
            <mc:AlternateContent xmlns:mc="http://schemas.openxmlformats.org/markup-compatibility/2006">
              <mc:Choice xmlns:v="urn:schemas-microsoft-com:vml" Requires="v">
                <p:oleObj spid="_x0000_s5166" r:id="rId3" imgW="6870787" imgH="3688400" progId="Excel.Chart.8">
                  <p:embed/>
                </p:oleObj>
              </mc:Choice>
              <mc:Fallback>
                <p:oleObj r:id="rId3" imgW="6870787" imgH="368840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2082800"/>
                        <a:ext cx="68707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ZoneTexte 2"/>
          <p:cNvSpPr txBox="1"/>
          <p:nvPr/>
        </p:nvSpPr>
        <p:spPr>
          <a:xfrm>
            <a:off x="1703388" y="2276475"/>
            <a:ext cx="352982" cy="369332"/>
          </a:xfrm>
          <a:prstGeom prst="rect">
            <a:avLst/>
          </a:prstGeom>
          <a:noFill/>
          <a:ln>
            <a:solidFill>
              <a:schemeClr val="tx1"/>
            </a:solidFill>
          </a:ln>
        </p:spPr>
        <p:txBody>
          <a:bodyPr wrap="none">
            <a:spAutoFit/>
          </a:bodyPr>
          <a:lstStyle/>
          <a:p>
            <a:pPr>
              <a:defRPr/>
            </a:pPr>
            <a:r>
              <a:rPr lang="fr-BE" dirty="0">
                <a:latin typeface="Arial Narrow" panose="020B0606020202030204" pitchFamily="34" charset="0"/>
              </a:rPr>
              <a:t>%</a:t>
            </a:r>
          </a:p>
        </p:txBody>
      </p:sp>
      <p:sp>
        <p:nvSpPr>
          <p:cNvPr id="8" name="Rectangle 2"/>
          <p:cNvSpPr txBox="1">
            <a:spLocks noChangeArrowheads="1"/>
          </p:cNvSpPr>
          <p:nvPr/>
        </p:nvSpPr>
        <p:spPr bwMode="auto">
          <a:xfrm>
            <a:off x="1774825" y="188913"/>
            <a:ext cx="5113338" cy="423862"/>
          </a:xfrm>
          <a:prstGeom prst="rect">
            <a:avLst/>
          </a:prstGeom>
          <a:solidFill>
            <a:schemeClr val="tx2">
              <a:lumMod val="40000"/>
              <a:lumOff val="60000"/>
            </a:schemeClr>
          </a:solidFill>
          <a:ln>
            <a:solidFill>
              <a:schemeClr val="tx1"/>
            </a:solidFill>
          </a:ln>
        </p:spPr>
        <p:txBody>
          <a:bodyPr lIns="92075" tIns="46038" rIns="92075" bIns="46038" anchor="b"/>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sz="2200" kern="0" dirty="0">
                <a:solidFill>
                  <a:schemeClr val="tx1"/>
                </a:solidFill>
                <a:latin typeface="Arial Narrow" panose="020B0606020202030204" pitchFamily="34" charset="0"/>
              </a:rPr>
              <a:t>Pourquoi administrer des progestagènes ?</a:t>
            </a:r>
            <a:endParaRPr lang="fr-FR" sz="2200" kern="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3743147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40" name="Rectangle 4"/>
          <p:cNvSpPr>
            <a:spLocks noGrp="1" noChangeArrowheads="1"/>
          </p:cNvSpPr>
          <p:nvPr>
            <p:ph type="title"/>
          </p:nvPr>
        </p:nvSpPr>
        <p:spPr>
          <a:xfrm>
            <a:off x="1905000" y="333376"/>
            <a:ext cx="8280400" cy="792163"/>
          </a:xfrm>
          <a:solidFill>
            <a:schemeClr val="tx2">
              <a:lumMod val="40000"/>
              <a:lumOff val="60000"/>
            </a:schemeClr>
          </a:solidFill>
          <a:ln>
            <a:solidFill>
              <a:schemeClr val="tx1"/>
            </a:solidFill>
          </a:ln>
        </p:spPr>
        <p:txBody>
          <a:bodyPr/>
          <a:lstStyle/>
          <a:p>
            <a:pPr>
              <a:defRPr/>
            </a:pPr>
            <a:r>
              <a:rPr lang="fr-BE" sz="2200" dirty="0">
                <a:latin typeface="Arial Narrow" panose="020B0606020202030204" pitchFamily="34" charset="0"/>
              </a:rPr>
              <a:t>Mann GE, </a:t>
            </a:r>
            <a:r>
              <a:rPr lang="fr-BE" sz="2200" dirty="0" err="1">
                <a:latin typeface="Arial Narrow" panose="020B0606020202030204" pitchFamily="34" charset="0"/>
              </a:rPr>
              <a:t>Lamming</a:t>
            </a:r>
            <a:r>
              <a:rPr lang="fr-BE" sz="2200" dirty="0">
                <a:latin typeface="Arial Narrow" panose="020B0606020202030204" pitchFamily="34" charset="0"/>
              </a:rPr>
              <a:t> GE. The influence of </a:t>
            </a:r>
            <a:r>
              <a:rPr lang="fr-BE" sz="2200" dirty="0" err="1">
                <a:latin typeface="Arial Narrow" panose="020B0606020202030204" pitchFamily="34" charset="0"/>
              </a:rPr>
              <a:t>progesterone</a:t>
            </a:r>
            <a:r>
              <a:rPr lang="fr-BE" sz="2200" dirty="0">
                <a:latin typeface="Arial Narrow" panose="020B0606020202030204" pitchFamily="34" charset="0"/>
              </a:rPr>
              <a:t> </a:t>
            </a:r>
            <a:r>
              <a:rPr lang="fr-BE" sz="2200" dirty="0" err="1">
                <a:latin typeface="Arial Narrow" panose="020B0606020202030204" pitchFamily="34" charset="0"/>
              </a:rPr>
              <a:t>during</a:t>
            </a:r>
            <a:r>
              <a:rPr lang="fr-BE" sz="2200" dirty="0">
                <a:latin typeface="Arial Narrow" panose="020B0606020202030204" pitchFamily="34" charset="0"/>
              </a:rPr>
              <a:t> </a:t>
            </a:r>
            <a:r>
              <a:rPr lang="fr-BE" sz="2200" dirty="0" err="1">
                <a:latin typeface="Arial Narrow" panose="020B0606020202030204" pitchFamily="34" charset="0"/>
              </a:rPr>
              <a:t>early</a:t>
            </a:r>
            <a:r>
              <a:rPr lang="fr-BE" sz="2200" dirty="0">
                <a:latin typeface="Arial Narrow" panose="020B0606020202030204" pitchFamily="34" charset="0"/>
              </a:rPr>
              <a:t> </a:t>
            </a:r>
            <a:r>
              <a:rPr lang="fr-BE" sz="2200" dirty="0" err="1">
                <a:latin typeface="Arial Narrow" panose="020B0606020202030204" pitchFamily="34" charset="0"/>
              </a:rPr>
              <a:t>pregnancy</a:t>
            </a:r>
            <a:r>
              <a:rPr lang="fr-BE" sz="2200" dirty="0">
                <a:latin typeface="Arial Narrow" panose="020B0606020202030204" pitchFamily="34" charset="0"/>
              </a:rPr>
              <a:t> in </a:t>
            </a:r>
            <a:r>
              <a:rPr lang="fr-BE" sz="2200" dirty="0" err="1">
                <a:latin typeface="Arial Narrow" panose="020B0606020202030204" pitchFamily="34" charset="0"/>
              </a:rPr>
              <a:t>cattle</a:t>
            </a:r>
            <a:r>
              <a:rPr lang="fr-BE" sz="2200" dirty="0">
                <a:latin typeface="Arial Narrow" panose="020B0606020202030204" pitchFamily="34" charset="0"/>
              </a:rPr>
              <a:t>. </a:t>
            </a:r>
            <a:r>
              <a:rPr lang="fr-BE" sz="2200" dirty="0" err="1">
                <a:latin typeface="Arial Narrow" panose="020B0606020202030204" pitchFamily="34" charset="0"/>
              </a:rPr>
              <a:t>Reprod.Domest.Anim</a:t>
            </a:r>
            <a:r>
              <a:rPr lang="fr-BE" sz="2200" dirty="0">
                <a:latin typeface="Arial Narrow" panose="020B0606020202030204" pitchFamily="34" charset="0"/>
              </a:rPr>
              <a:t>. 1999, 34, 269-274.</a:t>
            </a:r>
            <a:endParaRPr lang="fr-FR" sz="2200" dirty="0">
              <a:latin typeface="Arial Narrow" panose="020B0606020202030204" pitchFamily="34" charset="0"/>
            </a:endParaRPr>
          </a:p>
        </p:txBody>
      </p:sp>
      <p:pic>
        <p:nvPicPr>
          <p:cNvPr id="819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1700213"/>
            <a:ext cx="7920038" cy="4692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6583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1955801" y="404813"/>
            <a:ext cx="8208963" cy="863600"/>
          </a:xfrm>
          <a:solidFill>
            <a:schemeClr val="tx2">
              <a:lumMod val="40000"/>
              <a:lumOff val="60000"/>
            </a:schemeClr>
          </a:solidFill>
          <a:ln>
            <a:solidFill>
              <a:schemeClr val="tx1"/>
            </a:solidFill>
          </a:ln>
        </p:spPr>
        <p:txBody>
          <a:bodyPr>
            <a:normAutofit/>
          </a:bodyPr>
          <a:lstStyle/>
          <a:p>
            <a:pPr>
              <a:defRPr/>
            </a:pPr>
            <a:r>
              <a:rPr lang="fr-BE" sz="2600" dirty="0">
                <a:latin typeface="Arial Narrow" panose="020B0606020202030204" pitchFamily="34" charset="0"/>
              </a:rPr>
              <a:t>Impact d’un apport exogène de P4 sur le taux de gestation chez des vaches infertiles </a:t>
            </a:r>
            <a:r>
              <a:rPr lang="fr-BE" sz="2000" dirty="0" err="1">
                <a:latin typeface="Arial Narrow" panose="020B0606020202030204" pitchFamily="34" charset="0"/>
              </a:rPr>
              <a:t>Larson</a:t>
            </a:r>
            <a:r>
              <a:rPr lang="fr-BE" sz="2000" dirty="0">
                <a:latin typeface="Arial Narrow" panose="020B0606020202030204" pitchFamily="34" charset="0"/>
              </a:rPr>
              <a:t> et al. </a:t>
            </a:r>
            <a:r>
              <a:rPr lang="fr-BE" sz="2000" dirty="0" err="1">
                <a:latin typeface="Arial Narrow" panose="020B0606020202030204" pitchFamily="34" charset="0"/>
              </a:rPr>
              <a:t>Anim.Reprod.Sci</a:t>
            </a:r>
            <a:r>
              <a:rPr lang="fr-BE" sz="2000" dirty="0">
                <a:latin typeface="Arial Narrow" panose="020B0606020202030204" pitchFamily="34" charset="0"/>
              </a:rPr>
              <a:t>., 2007,102,172-179</a:t>
            </a:r>
            <a:endParaRPr lang="fr-FR" sz="2000" dirty="0">
              <a:latin typeface="Arial Narrow" panose="020B0606020202030204" pitchFamily="34" charset="0"/>
            </a:endParaRPr>
          </a:p>
        </p:txBody>
      </p:sp>
      <p:sp>
        <p:nvSpPr>
          <p:cNvPr id="598019" name="Text Box 3"/>
          <p:cNvSpPr txBox="1">
            <a:spLocks noChangeArrowheads="1"/>
          </p:cNvSpPr>
          <p:nvPr/>
        </p:nvSpPr>
        <p:spPr bwMode="auto">
          <a:xfrm>
            <a:off x="1774826" y="2492375"/>
            <a:ext cx="4392613" cy="3762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1800" b="1">
                <a:solidFill>
                  <a:schemeClr val="tx1"/>
                </a:solidFill>
              </a:rPr>
              <a:t>CIDR  1,9 g P4 (déjà utilisé) J 3,5 à J10  post IA</a:t>
            </a:r>
            <a:endParaRPr lang="fr-FR" altLang="fr-FR" sz="1800" b="1">
              <a:solidFill>
                <a:schemeClr val="tx1"/>
              </a:solidFill>
            </a:endParaRPr>
          </a:p>
        </p:txBody>
      </p:sp>
      <p:sp>
        <p:nvSpPr>
          <p:cNvPr id="598020" name="Text Box 4"/>
          <p:cNvSpPr txBox="1">
            <a:spLocks noChangeArrowheads="1"/>
          </p:cNvSpPr>
          <p:nvPr/>
        </p:nvSpPr>
        <p:spPr bwMode="auto">
          <a:xfrm>
            <a:off x="6311901" y="2492375"/>
            <a:ext cx="3889375" cy="3762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fr-BE" b="1">
                <a:solidFill>
                  <a:schemeClr val="bg1"/>
                </a:solidFill>
                <a:latin typeface="Arial Narrow" pitchFamily="34" charset="0"/>
              </a:rPr>
              <a:t>Groupe contrôle non traité</a:t>
            </a:r>
            <a:endParaRPr lang="fr-FR" b="1">
              <a:solidFill>
                <a:schemeClr val="bg1"/>
              </a:solidFill>
              <a:latin typeface="Arial Narrow" pitchFamily="34" charset="0"/>
            </a:endParaRPr>
          </a:p>
        </p:txBody>
      </p:sp>
      <p:sp>
        <p:nvSpPr>
          <p:cNvPr id="83973" name="Text Box 5"/>
          <p:cNvSpPr txBox="1">
            <a:spLocks noChangeArrowheads="1"/>
          </p:cNvSpPr>
          <p:nvPr/>
        </p:nvSpPr>
        <p:spPr bwMode="auto">
          <a:xfrm>
            <a:off x="3251201" y="1743076"/>
            <a:ext cx="5616575" cy="461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2400">
                <a:solidFill>
                  <a:schemeClr val="tx1"/>
                </a:solidFill>
              </a:rPr>
              <a:t>130 vaches Holstein à 9534 kgs de production </a:t>
            </a:r>
            <a:endParaRPr lang="fr-FR" altLang="fr-FR" sz="2400">
              <a:solidFill>
                <a:schemeClr val="tx1"/>
              </a:solidFill>
            </a:endParaRPr>
          </a:p>
        </p:txBody>
      </p:sp>
      <p:sp>
        <p:nvSpPr>
          <p:cNvPr id="598022" name="Text Box 6"/>
          <p:cNvSpPr txBox="1">
            <a:spLocks noChangeArrowheads="1"/>
          </p:cNvSpPr>
          <p:nvPr/>
        </p:nvSpPr>
        <p:spPr bwMode="auto">
          <a:xfrm>
            <a:off x="1774826" y="1773239"/>
            <a:ext cx="7524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1800">
                <a:solidFill>
                  <a:schemeClr val="tx1"/>
                </a:solidFill>
              </a:rPr>
              <a:t>N = 67</a:t>
            </a:r>
            <a:endParaRPr lang="fr-FR" altLang="fr-FR" sz="1800">
              <a:solidFill>
                <a:schemeClr val="tx1"/>
              </a:solidFill>
            </a:endParaRPr>
          </a:p>
        </p:txBody>
      </p:sp>
      <p:sp>
        <p:nvSpPr>
          <p:cNvPr id="598023" name="Text Box 7"/>
          <p:cNvSpPr txBox="1">
            <a:spLocks noChangeArrowheads="1"/>
          </p:cNvSpPr>
          <p:nvPr/>
        </p:nvSpPr>
        <p:spPr bwMode="auto">
          <a:xfrm>
            <a:off x="9336089" y="1700214"/>
            <a:ext cx="7524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1800">
                <a:solidFill>
                  <a:schemeClr val="tx1"/>
                </a:solidFill>
              </a:rPr>
              <a:t>N = 63</a:t>
            </a:r>
            <a:endParaRPr lang="fr-FR" altLang="fr-FR" sz="1800">
              <a:solidFill>
                <a:schemeClr val="tx1"/>
              </a:solidFill>
            </a:endParaRPr>
          </a:p>
        </p:txBody>
      </p:sp>
      <p:sp>
        <p:nvSpPr>
          <p:cNvPr id="598024" name="Line 8"/>
          <p:cNvSpPr>
            <a:spLocks noChangeShapeType="1"/>
          </p:cNvSpPr>
          <p:nvPr/>
        </p:nvSpPr>
        <p:spPr bwMode="auto">
          <a:xfrm flipH="1">
            <a:off x="2527300" y="1946275"/>
            <a:ext cx="723900" cy="14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598025" name="Line 9"/>
          <p:cNvSpPr>
            <a:spLocks noChangeShapeType="1"/>
          </p:cNvSpPr>
          <p:nvPr/>
        </p:nvSpPr>
        <p:spPr bwMode="auto">
          <a:xfrm>
            <a:off x="2208213" y="2205039"/>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sp>
        <p:nvSpPr>
          <p:cNvPr id="598027" name="Line 11"/>
          <p:cNvSpPr>
            <a:spLocks noChangeShapeType="1"/>
          </p:cNvSpPr>
          <p:nvPr/>
        </p:nvSpPr>
        <p:spPr bwMode="auto">
          <a:xfrm>
            <a:off x="9767888" y="2076451"/>
            <a:ext cx="0" cy="415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atin typeface="Arial Narrow" panose="020B0606020202030204" pitchFamily="34" charset="0"/>
            </a:endParaRPr>
          </a:p>
        </p:txBody>
      </p:sp>
      <p:graphicFrame>
        <p:nvGraphicFramePr>
          <p:cNvPr id="598028" name="Group 12"/>
          <p:cNvGraphicFramePr>
            <a:graphicFrameLocks noGrp="1"/>
          </p:cNvGraphicFramePr>
          <p:nvPr>
            <p:ph sz="half" idx="2"/>
            <p:extLst>
              <p:ext uri="{D42A27DB-BD31-4B8C-83A1-F6EECF244321}">
                <p14:modId xmlns:p14="http://schemas.microsoft.com/office/powerpoint/2010/main" val="1367708718"/>
              </p:ext>
            </p:extLst>
          </p:nvPr>
        </p:nvGraphicFramePr>
        <p:xfrm>
          <a:off x="2927350" y="3068638"/>
          <a:ext cx="6624638" cy="1828800"/>
        </p:xfrm>
        <a:graphic>
          <a:graphicData uri="http://schemas.openxmlformats.org/drawingml/2006/table">
            <a:tbl>
              <a:tblPr/>
              <a:tblGrid>
                <a:gridCol w="2209800"/>
                <a:gridCol w="2205038"/>
                <a:gridCol w="2209800"/>
              </a:tblGrid>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Témoins</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CIDR</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 NG &lt; 2 ng J22</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49</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36</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366713">
                <a:tc>
                  <a:txBody>
                    <a:body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 NG &gt; 2ng J22</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16</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16</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393700">
                <a:tc>
                  <a:txBody>
                    <a:body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 gestation</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smtClean="0">
                          <a:ln>
                            <a:noFill/>
                          </a:ln>
                          <a:solidFill>
                            <a:schemeClr val="bg1"/>
                          </a:solidFill>
                          <a:effectLst/>
                          <a:latin typeface="Arial Narrow" pitchFamily="34" charset="0"/>
                        </a:rPr>
                        <a:t>35</a:t>
                      </a:r>
                      <a:r>
                        <a:rPr kumimoji="0" lang="fr-BE" sz="1500" b="0" i="0" u="none" strike="noStrike" cap="none" normalizeH="0" baseline="0" smtClean="0">
                          <a:ln>
                            <a:noFill/>
                          </a:ln>
                          <a:solidFill>
                            <a:schemeClr val="bg1"/>
                          </a:solidFill>
                          <a:effectLst/>
                          <a:latin typeface="Arial Narrow" pitchFamily="34" charset="0"/>
                        </a:rPr>
                        <a:t>a</a:t>
                      </a:r>
                      <a:r>
                        <a:rPr kumimoji="0" lang="fr-BE" sz="2400" b="0" i="0" u="none" strike="noStrike" cap="none" normalizeH="0" baseline="0" smtClean="0">
                          <a:ln>
                            <a:noFill/>
                          </a:ln>
                          <a:solidFill>
                            <a:schemeClr val="bg1"/>
                          </a:solidFill>
                          <a:effectLst/>
                          <a:latin typeface="Arial Narrow" pitchFamily="34" charset="0"/>
                        </a:rPr>
                        <a:t> </a:t>
                      </a:r>
                      <a:endParaRPr kumimoji="0" lang="fr-FR" sz="2400" b="0" i="0" u="none" strike="noStrike" cap="none" normalizeH="0" baseline="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sz="2400" b="0" i="0" u="none" strike="noStrike" cap="none" normalizeH="0" baseline="0" dirty="0" smtClean="0">
                          <a:ln>
                            <a:noFill/>
                          </a:ln>
                          <a:solidFill>
                            <a:schemeClr val="bg1"/>
                          </a:solidFill>
                          <a:effectLst/>
                          <a:latin typeface="Arial Narrow" pitchFamily="34" charset="0"/>
                        </a:rPr>
                        <a:t>48</a:t>
                      </a:r>
                      <a:r>
                        <a:rPr kumimoji="0" lang="fr-BE" sz="1500" b="0" i="0" u="none" strike="noStrike" cap="none" normalizeH="0" baseline="0" dirty="0" smtClean="0">
                          <a:ln>
                            <a:noFill/>
                          </a:ln>
                          <a:solidFill>
                            <a:schemeClr val="bg1"/>
                          </a:solidFill>
                          <a:effectLst/>
                          <a:latin typeface="Arial Narrow" pitchFamily="34" charset="0"/>
                        </a:rPr>
                        <a:t>a</a:t>
                      </a:r>
                      <a:endParaRPr kumimoji="0" lang="fr-FR" sz="1500" b="0" i="0" u="none" strike="noStrike" cap="none" normalizeH="0" baseline="0" dirty="0" smtClean="0">
                        <a:ln>
                          <a:noFill/>
                        </a:ln>
                        <a:solidFill>
                          <a:schemeClr val="bg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r>
            </a:tbl>
          </a:graphicData>
        </a:graphic>
      </p:graphicFrame>
      <p:sp>
        <p:nvSpPr>
          <p:cNvPr id="598050" name="Text Box 34"/>
          <p:cNvSpPr txBox="1">
            <a:spLocks noChangeArrowheads="1"/>
          </p:cNvSpPr>
          <p:nvPr/>
        </p:nvSpPr>
        <p:spPr bwMode="auto">
          <a:xfrm>
            <a:off x="1631950" y="5157789"/>
            <a:ext cx="8928100" cy="1108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Char char="-"/>
            </a:pPr>
            <a:r>
              <a:rPr lang="fr-BE" altLang="fr-FR" sz="2200">
                <a:solidFill>
                  <a:schemeClr val="tx1"/>
                </a:solidFill>
              </a:rPr>
              <a:t>  A recommander chez la vaches hautes productrices (métabolisme plus élevé )</a:t>
            </a:r>
          </a:p>
          <a:p>
            <a:pPr>
              <a:spcBef>
                <a:spcPct val="0"/>
              </a:spcBef>
              <a:buClrTx/>
              <a:buFontTx/>
              <a:buNone/>
            </a:pPr>
            <a:r>
              <a:rPr lang="fr-BE" altLang="fr-FR" sz="2200">
                <a:solidFill>
                  <a:schemeClr val="tx1"/>
                </a:solidFill>
              </a:rPr>
              <a:t>   surtout en 1</a:t>
            </a:r>
            <a:r>
              <a:rPr lang="fr-BE" altLang="fr-FR" sz="2200" baseline="30000">
                <a:solidFill>
                  <a:schemeClr val="tx1"/>
                </a:solidFill>
              </a:rPr>
              <a:t>ère</a:t>
            </a:r>
            <a:r>
              <a:rPr lang="fr-BE" altLang="fr-FR" sz="2200">
                <a:solidFill>
                  <a:schemeClr val="tx1"/>
                </a:solidFill>
              </a:rPr>
              <a:t> et 2</a:t>
            </a:r>
            <a:r>
              <a:rPr lang="fr-BE" altLang="fr-FR" sz="2200" baseline="30000">
                <a:solidFill>
                  <a:schemeClr val="tx1"/>
                </a:solidFill>
              </a:rPr>
              <a:t>ème</a:t>
            </a:r>
            <a:r>
              <a:rPr lang="fr-BE" altLang="fr-FR" sz="2200">
                <a:solidFill>
                  <a:schemeClr val="tx1"/>
                </a:solidFill>
              </a:rPr>
              <a:t> lactation :</a:t>
            </a:r>
          </a:p>
          <a:p>
            <a:pPr>
              <a:spcBef>
                <a:spcPct val="0"/>
              </a:spcBef>
              <a:buClrTx/>
              <a:buFontTx/>
              <a:buNone/>
            </a:pPr>
            <a:r>
              <a:rPr lang="fr-BE" altLang="fr-FR" sz="2200">
                <a:solidFill>
                  <a:schemeClr val="tx1"/>
                </a:solidFill>
              </a:rPr>
              <a:t>-  Réutilisation possible car CIDR avec 1,9 g mais quid avec un CIDR à 1,38 g de P4 ?</a:t>
            </a:r>
            <a:endParaRPr lang="fr-FR" altLang="fr-FR" sz="2200">
              <a:solidFill>
                <a:schemeClr val="tx1"/>
              </a:solidFill>
            </a:endParaRPr>
          </a:p>
        </p:txBody>
      </p:sp>
      <p:sp>
        <p:nvSpPr>
          <p:cNvPr id="598051" name="Text Box 35"/>
          <p:cNvSpPr txBox="1">
            <a:spLocks noChangeArrowheads="1"/>
          </p:cNvSpPr>
          <p:nvPr/>
        </p:nvSpPr>
        <p:spPr bwMode="auto">
          <a:xfrm>
            <a:off x="9696450" y="4508500"/>
            <a:ext cx="795338"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BE" altLang="fr-FR" sz="1800">
                <a:solidFill>
                  <a:schemeClr val="tx1"/>
                </a:solidFill>
              </a:rPr>
              <a:t>P=0.06</a:t>
            </a:r>
            <a:endParaRPr lang="fr-FR" altLang="fr-FR" sz="1800">
              <a:solidFill>
                <a:schemeClr val="tx1"/>
              </a:solidFill>
            </a:endParaRPr>
          </a:p>
        </p:txBody>
      </p:sp>
    </p:spTree>
    <p:extLst>
      <p:ext uri="{BB962C8B-B14F-4D97-AF65-F5344CB8AC3E}">
        <p14:creationId xmlns:p14="http://schemas.microsoft.com/office/powerpoint/2010/main" val="1171792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80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8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80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80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80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80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801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9802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805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8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animBg="1"/>
      <p:bldP spid="598020" grpId="0" animBg="1"/>
      <p:bldP spid="598022" grpId="0" animBg="1"/>
      <p:bldP spid="598023" grpId="0" animBg="1"/>
      <p:bldP spid="598024" grpId="0" animBg="1"/>
      <p:bldP spid="598025" grpId="0" animBg="1"/>
      <p:bldP spid="598027" grpId="0" animBg="1"/>
      <p:bldP spid="598050" grpId="0" animBg="1"/>
      <p:bldP spid="59805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7"/>
          <p:cNvSpPr>
            <a:spLocks noGrp="1"/>
          </p:cNvSpPr>
          <p:nvPr>
            <p:ph type="sldNum" sz="quarter" idx="10"/>
          </p:nvPr>
        </p:nvSpPr>
        <p:spPr>
          <a:xfrm>
            <a:off x="11673445" y="6346826"/>
            <a:ext cx="416626"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0D02EBAE-3CBC-44E0-8EFB-1251DB6F102A}" type="slidenum">
              <a:rPr lang="fr-FR" altLang="fr-FR" sz="1400">
                <a:solidFill>
                  <a:schemeClr val="tx1"/>
                </a:solidFill>
              </a:rPr>
              <a:pPr>
                <a:spcBef>
                  <a:spcPct val="0"/>
                </a:spcBef>
                <a:buClr>
                  <a:srgbClr val="000066"/>
                </a:buClr>
                <a:buFontTx/>
                <a:buNone/>
              </a:pPr>
              <a:t>85</a:t>
            </a:fld>
            <a:endParaRPr lang="fr-FR" altLang="fr-FR" sz="1400">
              <a:solidFill>
                <a:schemeClr val="tx1"/>
              </a:solidFill>
            </a:endParaRPr>
          </a:p>
        </p:txBody>
      </p:sp>
      <p:sp>
        <p:nvSpPr>
          <p:cNvPr id="60419" name="Rectangle 2"/>
          <p:cNvSpPr>
            <a:spLocks noGrp="1" noChangeArrowheads="1"/>
          </p:cNvSpPr>
          <p:nvPr>
            <p:ph type="title" sz="quarter"/>
          </p:nvPr>
        </p:nvSpPr>
        <p:spPr>
          <a:xfrm>
            <a:off x="1957389" y="333375"/>
            <a:ext cx="4516437" cy="503238"/>
          </a:xfrm>
          <a:solidFill>
            <a:schemeClr val="tx2">
              <a:lumMod val="40000"/>
              <a:lumOff val="60000"/>
            </a:schemeClr>
          </a:solidFill>
          <a:ln>
            <a:solidFill>
              <a:schemeClr val="tx1"/>
            </a:solidFill>
          </a:ln>
        </p:spPr>
        <p:txBody>
          <a:bodyPr>
            <a:normAutofit/>
          </a:bodyPr>
          <a:lstStyle/>
          <a:p>
            <a:pPr>
              <a:defRPr/>
            </a:pPr>
            <a:r>
              <a:rPr lang="fr-BE" sz="2800" dirty="0">
                <a:latin typeface="Arial Narrow" panose="020B0606020202030204" pitchFamily="34" charset="0"/>
              </a:rPr>
              <a:t>Moments d’injection de la GnRH</a:t>
            </a:r>
          </a:p>
        </p:txBody>
      </p:sp>
      <p:sp>
        <p:nvSpPr>
          <p:cNvPr id="75781" name="Rectangle 3"/>
          <p:cNvSpPr>
            <a:spLocks noChangeArrowheads="1"/>
          </p:cNvSpPr>
          <p:nvPr/>
        </p:nvSpPr>
        <p:spPr bwMode="auto">
          <a:xfrm>
            <a:off x="2495550" y="2852738"/>
            <a:ext cx="1219200" cy="2444750"/>
          </a:xfrm>
          <a:prstGeom prst="rect">
            <a:avLst/>
          </a:prstGeom>
          <a:noFill/>
          <a:ln w="28575">
            <a:solidFill>
              <a:schemeClr val="tx1"/>
            </a:solidFill>
            <a:miter lim="800000"/>
            <a:headEnd/>
            <a:tailEnd/>
          </a:ln>
        </p:spPr>
        <p:txBody>
          <a:bodyPr wrap="none" anchor="ctr"/>
          <a:lstStyle/>
          <a:p>
            <a:pPr algn="ctr" eaLnBrk="1" hangingPunct="1">
              <a:defRPr/>
            </a:pPr>
            <a:endParaRPr lang="fr-BE" sz="2000">
              <a:latin typeface="Arial Narrow" panose="020B0606020202030204" pitchFamily="34" charset="0"/>
            </a:endParaRPr>
          </a:p>
        </p:txBody>
      </p:sp>
      <p:sp>
        <p:nvSpPr>
          <p:cNvPr id="86021" name="Line 4"/>
          <p:cNvSpPr>
            <a:spLocks noChangeShapeType="1"/>
          </p:cNvSpPr>
          <p:nvPr/>
        </p:nvSpPr>
        <p:spPr bwMode="auto">
          <a:xfrm>
            <a:off x="8332788"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2" name="Line 5"/>
          <p:cNvSpPr>
            <a:spLocks noChangeShapeType="1"/>
          </p:cNvSpPr>
          <p:nvPr/>
        </p:nvSpPr>
        <p:spPr bwMode="auto">
          <a:xfrm>
            <a:off x="8077200"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3" name="Line 6"/>
          <p:cNvSpPr>
            <a:spLocks noChangeShapeType="1"/>
          </p:cNvSpPr>
          <p:nvPr/>
        </p:nvSpPr>
        <p:spPr bwMode="auto">
          <a:xfrm>
            <a:off x="7854950"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4" name="Line 7"/>
          <p:cNvSpPr>
            <a:spLocks noChangeShapeType="1"/>
          </p:cNvSpPr>
          <p:nvPr/>
        </p:nvSpPr>
        <p:spPr bwMode="auto">
          <a:xfrm>
            <a:off x="7392988"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5" name="Line 8"/>
          <p:cNvSpPr>
            <a:spLocks noChangeShapeType="1"/>
          </p:cNvSpPr>
          <p:nvPr/>
        </p:nvSpPr>
        <p:spPr bwMode="auto">
          <a:xfrm>
            <a:off x="7615238"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6" name="Line 9"/>
          <p:cNvSpPr>
            <a:spLocks noChangeShapeType="1"/>
          </p:cNvSpPr>
          <p:nvPr/>
        </p:nvSpPr>
        <p:spPr bwMode="auto">
          <a:xfrm>
            <a:off x="6691313"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7" name="Line 10"/>
          <p:cNvSpPr>
            <a:spLocks noChangeShapeType="1"/>
          </p:cNvSpPr>
          <p:nvPr/>
        </p:nvSpPr>
        <p:spPr bwMode="auto">
          <a:xfrm>
            <a:off x="6924675"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8" name="Line 11"/>
          <p:cNvSpPr>
            <a:spLocks noChangeShapeType="1"/>
          </p:cNvSpPr>
          <p:nvPr/>
        </p:nvSpPr>
        <p:spPr bwMode="auto">
          <a:xfrm>
            <a:off x="7164388"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29" name="Line 12"/>
          <p:cNvSpPr>
            <a:spLocks noChangeShapeType="1"/>
          </p:cNvSpPr>
          <p:nvPr/>
        </p:nvSpPr>
        <p:spPr bwMode="auto">
          <a:xfrm>
            <a:off x="5989638"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0" name="Line 13"/>
          <p:cNvSpPr>
            <a:spLocks noChangeShapeType="1"/>
          </p:cNvSpPr>
          <p:nvPr/>
        </p:nvSpPr>
        <p:spPr bwMode="auto">
          <a:xfrm>
            <a:off x="6218238"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1" name="Line 14"/>
          <p:cNvSpPr>
            <a:spLocks noChangeShapeType="1"/>
          </p:cNvSpPr>
          <p:nvPr/>
        </p:nvSpPr>
        <p:spPr bwMode="auto">
          <a:xfrm>
            <a:off x="6457950"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2" name="Line 15"/>
          <p:cNvSpPr>
            <a:spLocks noChangeShapeType="1"/>
          </p:cNvSpPr>
          <p:nvPr/>
        </p:nvSpPr>
        <p:spPr bwMode="auto">
          <a:xfrm>
            <a:off x="5751513"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3" name="Line 16"/>
          <p:cNvSpPr>
            <a:spLocks noChangeShapeType="1"/>
          </p:cNvSpPr>
          <p:nvPr/>
        </p:nvSpPr>
        <p:spPr bwMode="auto">
          <a:xfrm>
            <a:off x="5283200"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4" name="Line 17"/>
          <p:cNvSpPr>
            <a:spLocks noChangeShapeType="1"/>
          </p:cNvSpPr>
          <p:nvPr/>
        </p:nvSpPr>
        <p:spPr bwMode="auto">
          <a:xfrm>
            <a:off x="5511800"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5" name="Line 18"/>
          <p:cNvSpPr>
            <a:spLocks noChangeShapeType="1"/>
          </p:cNvSpPr>
          <p:nvPr/>
        </p:nvSpPr>
        <p:spPr bwMode="auto">
          <a:xfrm>
            <a:off x="4821238"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6" name="Line 19"/>
          <p:cNvSpPr>
            <a:spLocks noChangeShapeType="1"/>
          </p:cNvSpPr>
          <p:nvPr/>
        </p:nvSpPr>
        <p:spPr bwMode="auto">
          <a:xfrm>
            <a:off x="5049838"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7" name="Line 20"/>
          <p:cNvSpPr>
            <a:spLocks noChangeShapeType="1"/>
          </p:cNvSpPr>
          <p:nvPr/>
        </p:nvSpPr>
        <p:spPr bwMode="auto">
          <a:xfrm>
            <a:off x="3635375"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8" name="Line 21"/>
          <p:cNvSpPr>
            <a:spLocks noChangeShapeType="1"/>
          </p:cNvSpPr>
          <p:nvPr/>
        </p:nvSpPr>
        <p:spPr bwMode="auto">
          <a:xfrm>
            <a:off x="4343400"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39" name="Line 22"/>
          <p:cNvSpPr>
            <a:spLocks noChangeShapeType="1"/>
          </p:cNvSpPr>
          <p:nvPr/>
        </p:nvSpPr>
        <p:spPr bwMode="auto">
          <a:xfrm>
            <a:off x="4594225"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0" name="Line 23"/>
          <p:cNvSpPr>
            <a:spLocks noChangeShapeType="1"/>
          </p:cNvSpPr>
          <p:nvPr/>
        </p:nvSpPr>
        <p:spPr bwMode="auto">
          <a:xfrm>
            <a:off x="4114800"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1" name="Line 24"/>
          <p:cNvSpPr>
            <a:spLocks noChangeShapeType="1"/>
          </p:cNvSpPr>
          <p:nvPr/>
        </p:nvSpPr>
        <p:spPr bwMode="auto">
          <a:xfrm>
            <a:off x="3870325"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2" name="Line 25"/>
          <p:cNvSpPr>
            <a:spLocks noChangeShapeType="1"/>
          </p:cNvSpPr>
          <p:nvPr/>
        </p:nvSpPr>
        <p:spPr bwMode="auto">
          <a:xfrm>
            <a:off x="3408363" y="5330826"/>
            <a:ext cx="0" cy="619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3" name="Line 26"/>
          <p:cNvSpPr>
            <a:spLocks noChangeShapeType="1"/>
          </p:cNvSpPr>
          <p:nvPr/>
        </p:nvSpPr>
        <p:spPr bwMode="auto">
          <a:xfrm flipV="1">
            <a:off x="8328025" y="5251451"/>
            <a:ext cx="0" cy="746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4" name="Line 27"/>
          <p:cNvSpPr>
            <a:spLocks noChangeShapeType="1"/>
          </p:cNvSpPr>
          <p:nvPr/>
        </p:nvSpPr>
        <p:spPr bwMode="auto">
          <a:xfrm>
            <a:off x="2460625" y="5300663"/>
            <a:ext cx="8027988" cy="0"/>
          </a:xfrm>
          <a:prstGeom prst="line">
            <a:avLst/>
          </a:prstGeom>
          <a:noFill/>
          <a:ln w="254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5" name="Line 28"/>
          <p:cNvSpPr>
            <a:spLocks noChangeShapeType="1"/>
          </p:cNvSpPr>
          <p:nvPr/>
        </p:nvSpPr>
        <p:spPr bwMode="auto">
          <a:xfrm>
            <a:off x="9012238"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6" name="Line 29"/>
          <p:cNvSpPr>
            <a:spLocks noChangeShapeType="1"/>
          </p:cNvSpPr>
          <p:nvPr/>
        </p:nvSpPr>
        <p:spPr bwMode="auto">
          <a:xfrm>
            <a:off x="8770938"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7" name="Line 30"/>
          <p:cNvSpPr>
            <a:spLocks noChangeShapeType="1"/>
          </p:cNvSpPr>
          <p:nvPr/>
        </p:nvSpPr>
        <p:spPr bwMode="auto">
          <a:xfrm>
            <a:off x="8543925" y="5338763"/>
            <a:ext cx="0" cy="61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86048" name="AutoShape 31"/>
          <p:cNvSpPr>
            <a:spLocks noChangeArrowheads="1"/>
          </p:cNvSpPr>
          <p:nvPr/>
        </p:nvSpPr>
        <p:spPr bwMode="auto">
          <a:xfrm rot="-5400000">
            <a:off x="4554539" y="3386139"/>
            <a:ext cx="2435225" cy="1368425"/>
          </a:xfrm>
          <a:prstGeom prst="rtTriangle">
            <a:avLst/>
          </a:prstGeom>
          <a:solidFill>
            <a:srgbClr val="FFFF99"/>
          </a:solidFill>
          <a:ln w="9525">
            <a:solidFill>
              <a:schemeClr val="tx1"/>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86049" name="Rectangle 32"/>
          <p:cNvSpPr>
            <a:spLocks noChangeArrowheads="1"/>
          </p:cNvSpPr>
          <p:nvPr/>
        </p:nvSpPr>
        <p:spPr bwMode="auto">
          <a:xfrm>
            <a:off x="6456363" y="2852738"/>
            <a:ext cx="2735262" cy="2443162"/>
          </a:xfrm>
          <a:prstGeom prst="rect">
            <a:avLst/>
          </a:prstGeom>
          <a:solidFill>
            <a:srgbClr val="FFFF00"/>
          </a:solidFill>
          <a:ln w="9525">
            <a:solidFill>
              <a:schemeClr val="tx1"/>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86050" name="AutoShape 33"/>
          <p:cNvSpPr>
            <a:spLocks noChangeArrowheads="1"/>
          </p:cNvSpPr>
          <p:nvPr/>
        </p:nvSpPr>
        <p:spPr bwMode="auto">
          <a:xfrm>
            <a:off x="2711451" y="2925764"/>
            <a:ext cx="142875" cy="2376487"/>
          </a:xfrm>
          <a:prstGeom prst="triangle">
            <a:avLst>
              <a:gd name="adj" fmla="val 49995"/>
            </a:avLst>
          </a:prstGeom>
          <a:solidFill>
            <a:srgbClr val="00FFFF"/>
          </a:solidFill>
          <a:ln w="12700">
            <a:solidFill>
              <a:schemeClr val="tx1"/>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chemeClr val="tx1"/>
              </a:solidFill>
            </a:endParaRPr>
          </a:p>
        </p:txBody>
      </p:sp>
      <p:sp>
        <p:nvSpPr>
          <p:cNvPr id="86051" name="AutoShape 34"/>
          <p:cNvSpPr>
            <a:spLocks noChangeArrowheads="1"/>
          </p:cNvSpPr>
          <p:nvPr/>
        </p:nvSpPr>
        <p:spPr bwMode="auto">
          <a:xfrm>
            <a:off x="2495550" y="2925764"/>
            <a:ext cx="215900" cy="2376487"/>
          </a:xfrm>
          <a:prstGeom prst="triangle">
            <a:avLst>
              <a:gd name="adj" fmla="val 49995"/>
            </a:avLst>
          </a:prstGeom>
          <a:solidFill>
            <a:schemeClr val="accent2"/>
          </a:solidFill>
          <a:ln w="12700">
            <a:solidFill>
              <a:schemeClr val="tx1"/>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chemeClr val="tx1"/>
              </a:solidFill>
            </a:endParaRPr>
          </a:p>
        </p:txBody>
      </p:sp>
      <p:sp>
        <p:nvSpPr>
          <p:cNvPr id="75813" name="Line 35"/>
          <p:cNvSpPr>
            <a:spLocks noChangeShapeType="1"/>
          </p:cNvSpPr>
          <p:nvPr/>
        </p:nvSpPr>
        <p:spPr bwMode="auto">
          <a:xfrm>
            <a:off x="2495551" y="2708275"/>
            <a:ext cx="1223963" cy="0"/>
          </a:xfrm>
          <a:prstGeom prst="line">
            <a:avLst/>
          </a:prstGeom>
          <a:noFill/>
          <a:ln w="28575">
            <a:solidFill>
              <a:schemeClr val="tx1"/>
            </a:solidFill>
            <a:round/>
            <a:headEnd type="triangle" w="med" len="med"/>
            <a:tailEnd type="triangle" w="med" len="med"/>
          </a:ln>
        </p:spPr>
        <p:txBody>
          <a:bodyPr/>
          <a:lstStyle/>
          <a:p>
            <a:pPr>
              <a:defRPr/>
            </a:pPr>
            <a:endParaRPr lang="en-US">
              <a:latin typeface="Arial Narrow" panose="020B0606020202030204" pitchFamily="34" charset="0"/>
            </a:endParaRPr>
          </a:p>
        </p:txBody>
      </p:sp>
      <p:sp>
        <p:nvSpPr>
          <p:cNvPr id="75814" name="Text Box 36"/>
          <p:cNvSpPr txBox="1">
            <a:spLocks noChangeArrowheads="1"/>
          </p:cNvSpPr>
          <p:nvPr/>
        </p:nvSpPr>
        <p:spPr bwMode="auto">
          <a:xfrm>
            <a:off x="2566988" y="2252663"/>
            <a:ext cx="1270000" cy="366712"/>
          </a:xfrm>
          <a:prstGeom prst="rect">
            <a:avLst/>
          </a:prstGeom>
          <a:noFill/>
          <a:ln w="9525">
            <a:solidFill>
              <a:schemeClr val="tx1"/>
            </a:solidFill>
            <a:miter lim="800000"/>
            <a:headEnd/>
            <a:tailEnd/>
          </a:ln>
        </p:spPr>
        <p:txBody>
          <a:bodyPr wrap="none">
            <a:spAutoFit/>
          </a:bodyPr>
          <a:lstStyle/>
          <a:p>
            <a:pPr eaLnBrk="1" hangingPunct="1">
              <a:defRPr/>
            </a:pPr>
            <a:r>
              <a:rPr lang="fr-BE" b="1" dirty="0" err="1">
                <a:latin typeface="Arial Narrow" panose="020B0606020202030204" pitchFamily="34" charset="0"/>
              </a:rPr>
              <a:t>Oestrus</a:t>
            </a:r>
            <a:r>
              <a:rPr lang="fr-BE" b="1" dirty="0">
                <a:latin typeface="Arial Narrow" pitchFamily="34" charset="0"/>
              </a:rPr>
              <a:t> 15h</a:t>
            </a:r>
          </a:p>
        </p:txBody>
      </p:sp>
      <p:sp>
        <p:nvSpPr>
          <p:cNvPr id="86054" name="Line 37"/>
          <p:cNvSpPr>
            <a:spLocks noChangeShapeType="1"/>
          </p:cNvSpPr>
          <p:nvPr/>
        </p:nvSpPr>
        <p:spPr bwMode="auto">
          <a:xfrm flipV="1">
            <a:off x="5016500" y="2420938"/>
            <a:ext cx="0" cy="431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86055" name="Text Box 38"/>
          <p:cNvSpPr txBox="1">
            <a:spLocks noChangeArrowheads="1"/>
          </p:cNvSpPr>
          <p:nvPr/>
        </p:nvSpPr>
        <p:spPr bwMode="auto">
          <a:xfrm>
            <a:off x="4758531" y="2054225"/>
            <a:ext cx="1049337"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1800" b="1">
                <a:solidFill>
                  <a:schemeClr val="tx1"/>
                </a:solidFill>
              </a:rPr>
              <a:t>Ovulation</a:t>
            </a:r>
          </a:p>
        </p:txBody>
      </p:sp>
      <p:sp>
        <p:nvSpPr>
          <p:cNvPr id="86056" name="Rectangle 39"/>
          <p:cNvSpPr>
            <a:spLocks noChangeArrowheads="1"/>
          </p:cNvSpPr>
          <p:nvPr/>
        </p:nvSpPr>
        <p:spPr bwMode="auto">
          <a:xfrm>
            <a:off x="3143251" y="2924175"/>
            <a:ext cx="504825" cy="2376488"/>
          </a:xfrm>
          <a:prstGeom prst="rect">
            <a:avLst/>
          </a:prstGeom>
          <a:solidFill>
            <a:srgbClr val="339933"/>
          </a:solidFill>
          <a:ln w="9525">
            <a:solidFill>
              <a:schemeClr val="tx1"/>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75818" name="Rectangle 40"/>
          <p:cNvSpPr>
            <a:spLocks noChangeArrowheads="1"/>
          </p:cNvSpPr>
          <p:nvPr/>
        </p:nvSpPr>
        <p:spPr bwMode="auto">
          <a:xfrm>
            <a:off x="3792538" y="2852738"/>
            <a:ext cx="1219200" cy="2444750"/>
          </a:xfrm>
          <a:prstGeom prst="rect">
            <a:avLst/>
          </a:prstGeom>
          <a:noFill/>
          <a:ln w="28575">
            <a:solidFill>
              <a:schemeClr val="tx1"/>
            </a:solidFill>
            <a:miter lim="800000"/>
            <a:headEnd/>
            <a:tailEnd/>
          </a:ln>
        </p:spPr>
        <p:txBody>
          <a:bodyPr wrap="none" anchor="ctr"/>
          <a:lstStyle/>
          <a:p>
            <a:pPr algn="ctr" eaLnBrk="1" hangingPunct="1">
              <a:defRPr/>
            </a:pPr>
            <a:endParaRPr lang="fr-BE" sz="2000">
              <a:latin typeface="Arial Narrow" panose="020B0606020202030204" pitchFamily="34" charset="0"/>
            </a:endParaRPr>
          </a:p>
        </p:txBody>
      </p:sp>
      <p:sp>
        <p:nvSpPr>
          <p:cNvPr id="75819" name="Line 41"/>
          <p:cNvSpPr>
            <a:spLocks noChangeShapeType="1"/>
          </p:cNvSpPr>
          <p:nvPr/>
        </p:nvSpPr>
        <p:spPr bwMode="auto">
          <a:xfrm>
            <a:off x="3792538" y="2708275"/>
            <a:ext cx="1223962" cy="0"/>
          </a:xfrm>
          <a:prstGeom prst="line">
            <a:avLst/>
          </a:prstGeom>
          <a:noFill/>
          <a:ln w="28575">
            <a:solidFill>
              <a:schemeClr val="tx1"/>
            </a:solidFill>
            <a:round/>
            <a:headEnd type="triangle" w="med" len="med"/>
            <a:tailEnd type="triangle" w="med" len="med"/>
          </a:ln>
        </p:spPr>
        <p:txBody>
          <a:bodyPr/>
          <a:lstStyle/>
          <a:p>
            <a:pPr>
              <a:defRPr/>
            </a:pPr>
            <a:endParaRPr lang="en-US">
              <a:latin typeface="Arial Narrow" panose="020B0606020202030204" pitchFamily="34" charset="0"/>
            </a:endParaRPr>
          </a:p>
        </p:txBody>
      </p:sp>
      <p:sp>
        <p:nvSpPr>
          <p:cNvPr id="75820" name="Rectangle 42"/>
          <p:cNvSpPr>
            <a:spLocks noChangeArrowheads="1"/>
          </p:cNvSpPr>
          <p:nvPr/>
        </p:nvSpPr>
        <p:spPr bwMode="auto">
          <a:xfrm>
            <a:off x="4151313" y="2228851"/>
            <a:ext cx="508000" cy="366713"/>
          </a:xfrm>
          <a:prstGeom prst="rect">
            <a:avLst/>
          </a:prstGeom>
          <a:noFill/>
          <a:ln w="9525">
            <a:solidFill>
              <a:schemeClr val="tx1"/>
            </a:solidFill>
            <a:miter lim="800000"/>
            <a:headEnd/>
            <a:tailEnd/>
          </a:ln>
        </p:spPr>
        <p:txBody>
          <a:bodyPr wrap="none">
            <a:spAutoFit/>
          </a:bodyPr>
          <a:lstStyle/>
          <a:p>
            <a:pPr eaLnBrk="1" hangingPunct="1">
              <a:defRPr/>
            </a:pPr>
            <a:r>
              <a:rPr lang="fr-BE" b="1" dirty="0">
                <a:latin typeface="Arial Narrow" panose="020B0606020202030204" pitchFamily="34" charset="0"/>
              </a:rPr>
              <a:t>15h</a:t>
            </a:r>
          </a:p>
        </p:txBody>
      </p:sp>
      <p:sp>
        <p:nvSpPr>
          <p:cNvPr id="86060" name="Text Box 43"/>
          <p:cNvSpPr txBox="1">
            <a:spLocks noChangeArrowheads="1"/>
          </p:cNvSpPr>
          <p:nvPr/>
        </p:nvSpPr>
        <p:spPr bwMode="auto">
          <a:xfrm>
            <a:off x="7659688" y="5440363"/>
            <a:ext cx="1223962"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chemeClr val="tx1"/>
                </a:solidFill>
              </a:rPr>
              <a:t>Jour 11-13</a:t>
            </a:r>
          </a:p>
        </p:txBody>
      </p:sp>
      <p:sp>
        <p:nvSpPr>
          <p:cNvPr id="86061" name="Oval 44"/>
          <p:cNvSpPr>
            <a:spLocks noChangeArrowheads="1"/>
          </p:cNvSpPr>
          <p:nvPr/>
        </p:nvSpPr>
        <p:spPr bwMode="auto">
          <a:xfrm>
            <a:off x="7319964" y="2997200"/>
            <a:ext cx="504825" cy="503238"/>
          </a:xfrm>
          <a:prstGeom prst="ellipse">
            <a:avLst/>
          </a:prstGeom>
          <a:solidFill>
            <a:srgbClr val="FFFF99"/>
          </a:solidFill>
          <a:ln w="9525">
            <a:solidFill>
              <a:schemeClr val="tx1"/>
            </a:solidFill>
            <a:round/>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86062" name="AutoShape 45"/>
          <p:cNvSpPr>
            <a:spLocks noChangeArrowheads="1"/>
          </p:cNvSpPr>
          <p:nvPr/>
        </p:nvSpPr>
        <p:spPr bwMode="auto">
          <a:xfrm>
            <a:off x="7464426" y="4724401"/>
            <a:ext cx="144463" cy="576263"/>
          </a:xfrm>
          <a:prstGeom prst="triangle">
            <a:avLst>
              <a:gd name="adj" fmla="val 49995"/>
            </a:avLst>
          </a:prstGeom>
          <a:solidFill>
            <a:srgbClr val="000000"/>
          </a:solidFill>
          <a:ln w="12700">
            <a:solidFill>
              <a:schemeClr val="tx1"/>
            </a:solidFill>
            <a:miter lim="800000"/>
            <a:headEnd/>
            <a:tailEnd/>
          </a:ln>
        </p:spPr>
        <p:txBody>
          <a:bodyPr wrap="none" lIns="90488" tIns="44450" rIns="90488" bIns="44450"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lgn="ctr">
              <a:spcBef>
                <a:spcPct val="0"/>
              </a:spcBef>
              <a:buClrTx/>
              <a:buFontTx/>
              <a:buNone/>
            </a:pPr>
            <a:endParaRPr lang="fr-BE" altLang="fr-FR" sz="1800">
              <a:solidFill>
                <a:schemeClr val="tx1"/>
              </a:solidFill>
            </a:endParaRPr>
          </a:p>
        </p:txBody>
      </p:sp>
      <p:sp>
        <p:nvSpPr>
          <p:cNvPr id="86063" name="Line 46"/>
          <p:cNvSpPr>
            <a:spLocks noChangeShapeType="1"/>
          </p:cNvSpPr>
          <p:nvPr/>
        </p:nvSpPr>
        <p:spPr bwMode="auto">
          <a:xfrm>
            <a:off x="7535863" y="3573463"/>
            <a:ext cx="0" cy="1079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86064" name="Line 47"/>
          <p:cNvSpPr>
            <a:spLocks noChangeShapeType="1"/>
          </p:cNvSpPr>
          <p:nvPr/>
        </p:nvSpPr>
        <p:spPr bwMode="auto">
          <a:xfrm>
            <a:off x="2566988" y="5300663"/>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86065" name="Line 48"/>
          <p:cNvSpPr>
            <a:spLocks noChangeShapeType="1"/>
          </p:cNvSpPr>
          <p:nvPr/>
        </p:nvSpPr>
        <p:spPr bwMode="auto">
          <a:xfrm>
            <a:off x="2782888" y="5300663"/>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86066" name="Text Box 49"/>
          <p:cNvSpPr txBox="1">
            <a:spLocks noChangeArrowheads="1"/>
          </p:cNvSpPr>
          <p:nvPr/>
        </p:nvSpPr>
        <p:spPr bwMode="auto">
          <a:xfrm>
            <a:off x="1847850" y="5661026"/>
            <a:ext cx="774700"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chemeClr val="tx1"/>
                </a:solidFill>
              </a:rPr>
              <a:t>GnRH</a:t>
            </a:r>
          </a:p>
        </p:txBody>
      </p:sp>
      <p:sp>
        <p:nvSpPr>
          <p:cNvPr id="86067" name="Rectangle 50"/>
          <p:cNvSpPr>
            <a:spLocks noChangeArrowheads="1"/>
          </p:cNvSpPr>
          <p:nvPr/>
        </p:nvSpPr>
        <p:spPr bwMode="auto">
          <a:xfrm>
            <a:off x="2566988" y="5661026"/>
            <a:ext cx="461962"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chemeClr val="tx1"/>
                </a:solidFill>
              </a:rPr>
              <a:t>LH</a:t>
            </a:r>
          </a:p>
        </p:txBody>
      </p:sp>
      <p:sp>
        <p:nvSpPr>
          <p:cNvPr id="86068" name="Line 51"/>
          <p:cNvSpPr>
            <a:spLocks noChangeShapeType="1"/>
          </p:cNvSpPr>
          <p:nvPr/>
        </p:nvSpPr>
        <p:spPr bwMode="auto">
          <a:xfrm>
            <a:off x="3503613" y="5300664"/>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86069" name="Text Box 52"/>
          <p:cNvSpPr txBox="1">
            <a:spLocks noChangeArrowheads="1"/>
          </p:cNvSpPr>
          <p:nvPr/>
        </p:nvSpPr>
        <p:spPr bwMode="auto">
          <a:xfrm>
            <a:off x="3340100" y="5727700"/>
            <a:ext cx="395288"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chemeClr val="tx1"/>
                </a:solidFill>
              </a:rPr>
              <a:t>IA</a:t>
            </a:r>
          </a:p>
        </p:txBody>
      </p:sp>
      <p:sp>
        <p:nvSpPr>
          <p:cNvPr id="86070" name="Line 53"/>
          <p:cNvSpPr>
            <a:spLocks noChangeShapeType="1"/>
          </p:cNvSpPr>
          <p:nvPr/>
        </p:nvSpPr>
        <p:spPr bwMode="auto">
          <a:xfrm>
            <a:off x="7464425" y="5373689"/>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Arial Narrow" panose="020B0606020202030204" pitchFamily="34" charset="0"/>
            </a:endParaRPr>
          </a:p>
        </p:txBody>
      </p:sp>
      <p:sp>
        <p:nvSpPr>
          <p:cNvPr id="86071" name="Text Box 54"/>
          <p:cNvSpPr txBox="1">
            <a:spLocks noChangeArrowheads="1"/>
          </p:cNvSpPr>
          <p:nvPr/>
        </p:nvSpPr>
        <p:spPr bwMode="auto">
          <a:xfrm>
            <a:off x="7032626" y="5949951"/>
            <a:ext cx="728663"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eaLnBrk="1" hangingPunct="1">
              <a:spcBef>
                <a:spcPct val="0"/>
              </a:spcBef>
              <a:buClrTx/>
              <a:buFontTx/>
              <a:buNone/>
            </a:pPr>
            <a:r>
              <a:rPr lang="fr-BE" altLang="fr-FR" sz="2000" b="1">
                <a:solidFill>
                  <a:schemeClr val="tx1"/>
                </a:solidFill>
              </a:rPr>
              <a:t>Oestr</a:t>
            </a:r>
          </a:p>
        </p:txBody>
      </p:sp>
      <p:sp>
        <p:nvSpPr>
          <p:cNvPr id="86072" name="Rectangle 55"/>
          <p:cNvSpPr>
            <a:spLocks noChangeArrowheads="1"/>
          </p:cNvSpPr>
          <p:nvPr/>
        </p:nvSpPr>
        <p:spPr bwMode="auto">
          <a:xfrm>
            <a:off x="9191626" y="2852739"/>
            <a:ext cx="1223963" cy="24479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8360" name="AutoShape 56"/>
          <p:cNvSpPr>
            <a:spLocks noChangeArrowheads="1"/>
          </p:cNvSpPr>
          <p:nvPr/>
        </p:nvSpPr>
        <p:spPr bwMode="auto">
          <a:xfrm>
            <a:off x="2279651" y="1052514"/>
            <a:ext cx="1223963" cy="1150937"/>
          </a:xfrm>
          <a:prstGeom prst="downArrow">
            <a:avLst>
              <a:gd name="adj1" fmla="val 50000"/>
              <a:gd name="adj2" fmla="val 25000"/>
            </a:avLst>
          </a:prstGeom>
          <a:solidFill>
            <a:srgbClr val="FF9900"/>
          </a:solidFill>
          <a:ln w="9525">
            <a:solidFill>
              <a:schemeClr val="tx1"/>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8361" name="AutoShape 57"/>
          <p:cNvSpPr>
            <a:spLocks noChangeArrowheads="1"/>
          </p:cNvSpPr>
          <p:nvPr/>
        </p:nvSpPr>
        <p:spPr bwMode="auto">
          <a:xfrm>
            <a:off x="6888163" y="1196975"/>
            <a:ext cx="1223962" cy="1150938"/>
          </a:xfrm>
          <a:prstGeom prst="downArrow">
            <a:avLst>
              <a:gd name="adj1" fmla="val 50000"/>
              <a:gd name="adj2" fmla="val 25000"/>
            </a:avLst>
          </a:prstGeom>
          <a:solidFill>
            <a:srgbClr val="FF9900"/>
          </a:solidFill>
          <a:ln w="9525">
            <a:solidFill>
              <a:schemeClr val="tx1"/>
            </a:solidFill>
            <a:miter lim="800000"/>
            <a:headEnd/>
            <a:tailEnd/>
          </a:ln>
        </p:spPr>
        <p:txBody>
          <a:bodyPr wrap="none" anchor="ct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endParaRPr lang="nl-NL" altLang="fr-FR" sz="2400">
              <a:solidFill>
                <a:schemeClr val="tx1"/>
              </a:solidFill>
            </a:endParaRPr>
          </a:p>
        </p:txBody>
      </p:sp>
      <p:sp>
        <p:nvSpPr>
          <p:cNvPr id="98362" name="Text Box 58"/>
          <p:cNvSpPr txBox="1">
            <a:spLocks noChangeArrowheads="1"/>
          </p:cNvSpPr>
          <p:nvPr/>
        </p:nvSpPr>
        <p:spPr bwMode="auto">
          <a:xfrm>
            <a:off x="3395663" y="1149350"/>
            <a:ext cx="18288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800" b="1" dirty="0">
                <a:latin typeface="Arial Narrow" panose="020B0606020202030204" pitchFamily="34" charset="0"/>
              </a:rPr>
              <a:t>Début de l’</a:t>
            </a:r>
            <a:r>
              <a:rPr lang="fr-BE" sz="1800" b="1" dirty="0" err="1">
                <a:latin typeface="Arial Narrow" pitchFamily="34" charset="0"/>
              </a:rPr>
              <a:t>oestrus</a:t>
            </a:r>
            <a:endParaRPr lang="fr-BE" sz="1800" b="1" dirty="0">
              <a:latin typeface="Arial Narrow" pitchFamily="34" charset="0"/>
            </a:endParaRPr>
          </a:p>
          <a:p>
            <a:pPr eaLnBrk="1" hangingPunct="1">
              <a:defRPr/>
            </a:pPr>
            <a:r>
              <a:rPr lang="fr-BE" sz="1800" b="1" dirty="0">
                <a:latin typeface="Arial Narrow" pitchFamily="34" charset="0"/>
              </a:rPr>
              <a:t>Moment de l’IA</a:t>
            </a:r>
          </a:p>
        </p:txBody>
      </p:sp>
      <p:sp>
        <p:nvSpPr>
          <p:cNvPr id="98363" name="Text Box 59"/>
          <p:cNvSpPr txBox="1">
            <a:spLocks noChangeArrowheads="1"/>
          </p:cNvSpPr>
          <p:nvPr/>
        </p:nvSpPr>
        <p:spPr bwMode="auto">
          <a:xfrm>
            <a:off x="8226426" y="1258888"/>
            <a:ext cx="21685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800" b="1" dirty="0">
                <a:latin typeface="Arial Narrow" panose="020B0606020202030204" pitchFamily="34" charset="0"/>
              </a:rPr>
              <a:t>11-13 j après l’</a:t>
            </a:r>
            <a:r>
              <a:rPr lang="fr-BE" sz="1800" b="1" dirty="0" err="1">
                <a:latin typeface="Arial Narrow" pitchFamily="34" charset="0"/>
              </a:rPr>
              <a:t>oestrus</a:t>
            </a:r>
            <a:endParaRPr lang="fr-BE" sz="1800" b="1" dirty="0">
              <a:latin typeface="Arial Narrow" pitchFamily="34" charset="0"/>
            </a:endParaRPr>
          </a:p>
        </p:txBody>
      </p:sp>
    </p:spTree>
    <p:extLst>
      <p:ext uri="{BB962C8B-B14F-4D97-AF65-F5344CB8AC3E}">
        <p14:creationId xmlns:p14="http://schemas.microsoft.com/office/powerpoint/2010/main" val="3350294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3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3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60" grpId="0" animBg="1"/>
      <p:bldP spid="98361" grpId="0" animBg="1"/>
      <p:bldP spid="98362" grpId="0" animBg="1"/>
      <p:bldP spid="9836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9176" y="322264"/>
            <a:ext cx="5267325" cy="777875"/>
          </a:xfrm>
          <a:solidFill>
            <a:srgbClr val="FFCC99"/>
          </a:solidFill>
          <a:ln>
            <a:solidFill>
              <a:schemeClr val="tx1">
                <a:lumMod val="95000"/>
                <a:lumOff val="5000"/>
              </a:schemeClr>
            </a:solidFill>
          </a:ln>
        </p:spPr>
        <p:txBody>
          <a:bodyPr/>
          <a:lstStyle/>
          <a:p>
            <a:pPr algn="l">
              <a:defRPr/>
            </a:pPr>
            <a:r>
              <a:rPr lang="fr-BE" sz="2800" dirty="0">
                <a:latin typeface="Arial Narrow" pitchFamily="34" charset="0"/>
              </a:rPr>
              <a:t>Stratégies d’utilisation de la GnRH</a:t>
            </a:r>
          </a:p>
        </p:txBody>
      </p:sp>
      <p:sp>
        <p:nvSpPr>
          <p:cNvPr id="87043" name="Espace réservé du contenu 2"/>
          <p:cNvSpPr>
            <a:spLocks noGrp="1"/>
          </p:cNvSpPr>
          <p:nvPr>
            <p:ph idx="1"/>
          </p:nvPr>
        </p:nvSpPr>
        <p:spPr>
          <a:xfrm>
            <a:off x="838200" y="1825625"/>
            <a:ext cx="5857875" cy="2355850"/>
          </a:xfrm>
        </p:spPr>
        <p:txBody>
          <a:bodyPr/>
          <a:lstStyle/>
          <a:p>
            <a:pPr>
              <a:lnSpc>
                <a:spcPct val="100000"/>
              </a:lnSpc>
            </a:pPr>
            <a:r>
              <a:rPr lang="fr-BE" altLang="fr-FR" dirty="0">
                <a:latin typeface="Arial Narrow" panose="020B0606020202030204" pitchFamily="34" charset="0"/>
              </a:rPr>
              <a:t>Lors de la 1</a:t>
            </a:r>
            <a:r>
              <a:rPr lang="fr-BE" altLang="fr-FR" baseline="30000" dirty="0">
                <a:latin typeface="Arial Narrow" panose="020B0606020202030204" pitchFamily="34" charset="0"/>
              </a:rPr>
              <a:t>ère</a:t>
            </a:r>
            <a:r>
              <a:rPr lang="fr-BE" altLang="fr-FR" dirty="0">
                <a:latin typeface="Arial Narrow" panose="020B0606020202030204" pitchFamily="34" charset="0"/>
              </a:rPr>
              <a:t> insémination </a:t>
            </a:r>
            <a:r>
              <a:rPr lang="fr-BE" altLang="fr-FR" dirty="0" smtClean="0">
                <a:latin typeface="Arial Narrow" panose="020B0606020202030204" pitchFamily="34" charset="0"/>
              </a:rPr>
              <a:t>postpartum</a:t>
            </a:r>
          </a:p>
          <a:p>
            <a:pPr>
              <a:lnSpc>
                <a:spcPct val="100000"/>
              </a:lnSpc>
            </a:pPr>
            <a:r>
              <a:rPr lang="fr-BE" altLang="fr-FR" dirty="0" smtClean="0">
                <a:solidFill>
                  <a:srgbClr val="FF0000"/>
                </a:solidFill>
                <a:latin typeface="Arial Narrow" panose="020B0606020202030204" pitchFamily="34" charset="0"/>
              </a:rPr>
              <a:t>Aux </a:t>
            </a:r>
            <a:r>
              <a:rPr lang="fr-BE" altLang="fr-FR" dirty="0">
                <a:solidFill>
                  <a:srgbClr val="FF0000"/>
                </a:solidFill>
                <a:latin typeface="Arial Narrow" panose="020B0606020202030204" pitchFamily="34" charset="0"/>
              </a:rPr>
              <a:t>vaches infertiles</a:t>
            </a:r>
          </a:p>
          <a:p>
            <a:pPr>
              <a:lnSpc>
                <a:spcPct val="100000"/>
              </a:lnSpc>
            </a:pPr>
            <a:r>
              <a:rPr lang="fr-BE" altLang="fr-FR" dirty="0">
                <a:latin typeface="Arial Narrow" panose="020B0606020202030204" pitchFamily="34" charset="0"/>
              </a:rPr>
              <a:t>Pendant le </a:t>
            </a:r>
            <a:r>
              <a:rPr lang="fr-BE" altLang="fr-FR" dirty="0" err="1">
                <a:latin typeface="Arial Narrow" panose="020B0606020202030204" pitchFamily="34" charset="0"/>
              </a:rPr>
              <a:t>dioestrus</a:t>
            </a:r>
            <a:endParaRPr lang="fr-BE" altLang="fr-FR" dirty="0">
              <a:latin typeface="Arial Narrow" panose="020B0606020202030204" pitchFamily="34" charset="0"/>
            </a:endParaRPr>
          </a:p>
          <a:p>
            <a:pPr>
              <a:lnSpc>
                <a:spcPct val="100000"/>
              </a:lnSpc>
            </a:pPr>
            <a:r>
              <a:rPr lang="fr-BE" altLang="fr-FR" dirty="0">
                <a:latin typeface="Arial Narrow" panose="020B0606020202030204" pitchFamily="34" charset="0"/>
              </a:rPr>
              <a:t>Pendant l’</a:t>
            </a:r>
            <a:r>
              <a:rPr lang="fr-BE" altLang="fr-FR" dirty="0" err="1">
                <a:latin typeface="Arial Narrow" panose="020B0606020202030204" pitchFamily="34" charset="0"/>
              </a:rPr>
              <a:t>oestrus</a:t>
            </a:r>
            <a:r>
              <a:rPr lang="fr-BE" altLang="fr-FR" dirty="0">
                <a:latin typeface="Arial Narrow" panose="020B0606020202030204" pitchFamily="34" charset="0"/>
              </a:rPr>
              <a:t> et le </a:t>
            </a:r>
            <a:r>
              <a:rPr lang="fr-BE" altLang="fr-FR" dirty="0" err="1" smtClean="0">
                <a:latin typeface="Arial Narrow" panose="020B0606020202030204" pitchFamily="34" charset="0"/>
              </a:rPr>
              <a:t>dioestrus</a:t>
            </a:r>
            <a:r>
              <a:rPr lang="fr-BE" altLang="fr-FR" dirty="0" smtClean="0">
                <a:latin typeface="Arial Narrow" panose="020B0606020202030204" pitchFamily="34" charset="0"/>
              </a:rPr>
              <a:t> </a:t>
            </a:r>
            <a:endParaRPr lang="fr-BE" altLang="fr-FR" dirty="0">
              <a:latin typeface="Arial Narrow" panose="020B0606020202030204" pitchFamily="34" charset="0"/>
            </a:endParaRPr>
          </a:p>
        </p:txBody>
      </p:sp>
      <p:sp>
        <p:nvSpPr>
          <p:cNvPr id="87044" name="Espace réservé du numéro de diapositive 3"/>
          <p:cNvSpPr>
            <a:spLocks noGrp="1"/>
          </p:cNvSpPr>
          <p:nvPr>
            <p:ph type="sldNum" sz="quarter" idx="4294967295"/>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FDD8EB-ECE9-4644-A2EF-A82C1AB39DBE}" type="slidenum">
              <a:rPr lang="fr-FR" altLang="fr-FR" sz="1400">
                <a:latin typeface="Times New Roman" panose="02020603050405020304" pitchFamily="18" charset="0"/>
              </a:rPr>
              <a:pPr>
                <a:spcBef>
                  <a:spcPct val="0"/>
                </a:spcBef>
                <a:buFontTx/>
                <a:buNone/>
              </a:pPr>
              <a:t>86</a:t>
            </a:fld>
            <a:endParaRPr lang="fr-FR" altLang="fr-FR" sz="1400">
              <a:latin typeface="Times New Roman" panose="02020603050405020304" pitchFamily="18" charset="0"/>
            </a:endParaRPr>
          </a:p>
        </p:txBody>
      </p:sp>
    </p:spTree>
    <p:extLst>
      <p:ext uri="{BB962C8B-B14F-4D97-AF65-F5344CB8AC3E}">
        <p14:creationId xmlns:p14="http://schemas.microsoft.com/office/powerpoint/2010/main" val="36108241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u numéro de diapositive 1"/>
          <p:cNvSpPr>
            <a:spLocks noGrp="1"/>
          </p:cNvSpPr>
          <p:nvPr>
            <p:ph type="sldNum" sz="quarter" idx="10"/>
          </p:nvPr>
        </p:nvSpPr>
        <p:spPr>
          <a:xfrm>
            <a:off x="11609119" y="6341084"/>
            <a:ext cx="479961" cy="36512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
                <a:srgbClr val="000066"/>
              </a:buClr>
              <a:buFontTx/>
              <a:buNone/>
            </a:pPr>
            <a:fld id="{381A7C3F-CEF5-4FB3-A0EA-A5E1FC05D54F}" type="slidenum">
              <a:rPr lang="fr-FR" altLang="fr-FR" sz="1400">
                <a:solidFill>
                  <a:schemeClr val="tx1"/>
                </a:solidFill>
              </a:rPr>
              <a:pPr>
                <a:spcBef>
                  <a:spcPct val="0"/>
                </a:spcBef>
                <a:buClr>
                  <a:srgbClr val="000066"/>
                </a:buClr>
                <a:buFontTx/>
                <a:buNone/>
              </a:pPr>
              <a:t>87</a:t>
            </a:fld>
            <a:endParaRPr lang="fr-FR" altLang="fr-FR" sz="1400">
              <a:solidFill>
                <a:schemeClr val="tx1"/>
              </a:solidFill>
            </a:endParaRPr>
          </a:p>
        </p:txBody>
      </p:sp>
      <p:pic>
        <p:nvPicPr>
          <p:cNvPr id="92163" name="Picture 2" descr="D:\Activités d'enseignements\Ressources\My Cmaps\De Rensis 2010 effet hCG.c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71451"/>
            <a:ext cx="8135938" cy="6550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2063750" y="765176"/>
            <a:ext cx="7920038" cy="1584325"/>
          </a:xfrm>
          <a:prstGeom prst="rect">
            <a:avLst/>
          </a:prstGeom>
          <a:solidFill>
            <a:schemeClr val="tx2">
              <a:lumMod val="60000"/>
              <a:lumOff val="40000"/>
              <a:alpha val="92000"/>
            </a:schemeClr>
          </a:solidFill>
          <a:ln w="12700" cap="flat" cmpd="sng" algn="ctr">
            <a:solidFill>
              <a:schemeClr val="tx1"/>
            </a:solidFill>
            <a:prstDash val="solid"/>
            <a:round/>
            <a:headEnd type="none" w="sm" len="sm"/>
            <a:tailEnd type="none" w="sm" len="sm"/>
          </a:ln>
          <a:effectLst/>
        </p:spPr>
        <p:txBody>
          <a:bodyPr/>
          <a:lstStyle/>
          <a:p>
            <a:pPr>
              <a:defRPr/>
            </a:pPr>
            <a:r>
              <a:rPr lang="fr-BE" sz="3600" dirty="0">
                <a:latin typeface="Arial Narrow" panose="020B0606020202030204" pitchFamily="34" charset="0"/>
              </a:rPr>
              <a:t>Quoi ?</a:t>
            </a:r>
          </a:p>
        </p:txBody>
      </p:sp>
      <p:sp>
        <p:nvSpPr>
          <p:cNvPr id="5" name="Rectangle 4"/>
          <p:cNvSpPr/>
          <p:nvPr/>
        </p:nvSpPr>
        <p:spPr bwMode="auto">
          <a:xfrm>
            <a:off x="2063750" y="2349500"/>
            <a:ext cx="8135938" cy="3671888"/>
          </a:xfrm>
          <a:prstGeom prst="rect">
            <a:avLst/>
          </a:prstGeom>
          <a:solidFill>
            <a:schemeClr val="tx2">
              <a:lumMod val="60000"/>
              <a:lumOff val="40000"/>
              <a:alpha val="92000"/>
            </a:schemeClr>
          </a:solidFill>
          <a:ln w="12700" cap="flat" cmpd="sng" algn="ctr">
            <a:solidFill>
              <a:schemeClr val="tx1"/>
            </a:solidFill>
            <a:prstDash val="solid"/>
            <a:round/>
            <a:headEnd type="none" w="sm" len="sm"/>
            <a:tailEnd type="none" w="sm" len="sm"/>
          </a:ln>
          <a:effectLst/>
        </p:spPr>
        <p:txBody>
          <a:bodyPr/>
          <a:lstStyle/>
          <a:p>
            <a:pPr>
              <a:defRPr/>
            </a:pPr>
            <a:r>
              <a:rPr lang="fr-BE" sz="3600" dirty="0">
                <a:latin typeface="Arial Narrow" panose="020B0606020202030204" pitchFamily="34" charset="0"/>
              </a:rPr>
              <a:t>Pourquoi ?</a:t>
            </a:r>
          </a:p>
        </p:txBody>
      </p:sp>
      <p:sp>
        <p:nvSpPr>
          <p:cNvPr id="6" name="Rectangle 5"/>
          <p:cNvSpPr/>
          <p:nvPr/>
        </p:nvSpPr>
        <p:spPr bwMode="auto">
          <a:xfrm>
            <a:off x="2063750" y="6064250"/>
            <a:ext cx="7416800" cy="604838"/>
          </a:xfrm>
          <a:prstGeom prst="rect">
            <a:avLst/>
          </a:prstGeom>
          <a:solidFill>
            <a:schemeClr val="tx2">
              <a:lumMod val="60000"/>
              <a:lumOff val="40000"/>
              <a:alpha val="92000"/>
            </a:schemeClr>
          </a:solidFill>
          <a:ln w="12700" cap="flat" cmpd="sng" algn="ctr">
            <a:solidFill>
              <a:schemeClr val="tx1"/>
            </a:solidFill>
            <a:prstDash val="solid"/>
            <a:round/>
            <a:headEnd type="none" w="sm" len="sm"/>
            <a:tailEnd type="none" w="sm" len="sm"/>
          </a:ln>
          <a:effectLst/>
        </p:spPr>
        <p:txBody>
          <a:bodyPr/>
          <a:lstStyle/>
          <a:p>
            <a:pPr>
              <a:defRPr/>
            </a:pPr>
            <a:r>
              <a:rPr lang="fr-BE" sz="3600" dirty="0">
                <a:latin typeface="Arial Narrow" panose="020B0606020202030204" pitchFamily="34" charset="0"/>
              </a:rPr>
              <a:t>Qui ?</a:t>
            </a:r>
          </a:p>
        </p:txBody>
      </p:sp>
    </p:spTree>
    <p:extLst>
      <p:ext uri="{BB962C8B-B14F-4D97-AF65-F5344CB8AC3E}">
        <p14:creationId xmlns:p14="http://schemas.microsoft.com/office/powerpoint/2010/main" val="174041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3272" y="2585810"/>
            <a:ext cx="10515600" cy="1325563"/>
          </a:xfrm>
          <a:solidFill>
            <a:schemeClr val="accent6">
              <a:lumMod val="60000"/>
              <a:lumOff val="40000"/>
            </a:schemeClr>
          </a:solidFill>
          <a:ln>
            <a:solidFill>
              <a:schemeClr val="tx1"/>
            </a:solidFill>
          </a:ln>
        </p:spPr>
        <p:txBody>
          <a:bodyPr/>
          <a:lstStyle/>
          <a:p>
            <a:pPr algn="ctr"/>
            <a:r>
              <a:rPr lang="fr-BE" dirty="0" smtClean="0"/>
              <a:t>Nous vous remercions de votre présence </a:t>
            </a:r>
            <a:br>
              <a:rPr lang="fr-BE" dirty="0" smtClean="0"/>
            </a:br>
            <a:r>
              <a:rPr lang="fr-BE" dirty="0" smtClean="0"/>
              <a:t>et participation</a:t>
            </a:r>
            <a:endParaRPr lang="fr-BE" dirty="0"/>
          </a:p>
        </p:txBody>
      </p:sp>
    </p:spTree>
    <p:extLst>
      <p:ext uri="{BB962C8B-B14F-4D97-AF65-F5344CB8AC3E}">
        <p14:creationId xmlns:p14="http://schemas.microsoft.com/office/powerpoint/2010/main" val="374883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76" y="4364124"/>
            <a:ext cx="3705224"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2014</a:t>
            </a:r>
            <a:endParaRPr lang="fr-BE" sz="2400" dirty="0"/>
          </a:p>
        </p:txBody>
      </p:sp>
      <p:sp>
        <p:nvSpPr>
          <p:cNvPr id="3" name="Rectangle 2"/>
          <p:cNvSpPr/>
          <p:nvPr/>
        </p:nvSpPr>
        <p:spPr>
          <a:xfrm>
            <a:off x="4457700" y="4354599"/>
            <a:ext cx="3705224" cy="4191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2015</a:t>
            </a:r>
            <a:endParaRPr lang="fr-BE" sz="2400" dirty="0"/>
          </a:p>
        </p:txBody>
      </p:sp>
      <p:sp>
        <p:nvSpPr>
          <p:cNvPr id="4" name="Rectangle 3"/>
          <p:cNvSpPr/>
          <p:nvPr/>
        </p:nvSpPr>
        <p:spPr>
          <a:xfrm>
            <a:off x="8162924" y="4354599"/>
            <a:ext cx="1800473" cy="4191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rPr>
              <a:t>Mars 2016</a:t>
            </a:r>
            <a:endParaRPr lang="fr-BE" sz="2400" dirty="0">
              <a:solidFill>
                <a:schemeClr val="tx1"/>
              </a:solidFill>
            </a:endParaRPr>
          </a:p>
        </p:txBody>
      </p:sp>
      <p:pic>
        <p:nvPicPr>
          <p:cNvPr id="5" name="Picture 2" descr="http://www.upv.be/service.php?module=library&amp;action=get_file&amp;target=3961&amp;options=%7Clng: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24" y="3804611"/>
            <a:ext cx="1182523" cy="160369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grpSp>
        <p:nvGrpSpPr>
          <p:cNvPr id="101" name="Groupe 100"/>
          <p:cNvGrpSpPr/>
          <p:nvPr/>
        </p:nvGrpSpPr>
        <p:grpSpPr>
          <a:xfrm>
            <a:off x="4818629" y="3677608"/>
            <a:ext cx="3413606" cy="689849"/>
            <a:chOff x="4818629" y="4318858"/>
            <a:chExt cx="3413606" cy="689849"/>
          </a:xfrm>
        </p:grpSpPr>
        <p:grpSp>
          <p:nvGrpSpPr>
            <p:cNvPr id="14" name="Groupe 13"/>
            <p:cNvGrpSpPr/>
            <p:nvPr/>
          </p:nvGrpSpPr>
          <p:grpSpPr>
            <a:xfrm>
              <a:off x="7884063" y="4334575"/>
              <a:ext cx="348172" cy="673537"/>
              <a:chOff x="6960138" y="2174438"/>
              <a:chExt cx="348172" cy="673537"/>
            </a:xfrm>
          </p:grpSpPr>
          <p:sp>
            <p:nvSpPr>
              <p:cNvPr id="7" name="ZoneTexte 6"/>
              <p:cNvSpPr txBox="1"/>
              <p:nvPr/>
            </p:nvSpPr>
            <p:spPr>
              <a:xfrm>
                <a:off x="6960138" y="2174438"/>
                <a:ext cx="348172" cy="369332"/>
              </a:xfrm>
              <a:prstGeom prst="rect">
                <a:avLst/>
              </a:prstGeom>
              <a:noFill/>
              <a:ln>
                <a:solidFill>
                  <a:schemeClr val="tx1">
                    <a:lumMod val="95000"/>
                    <a:lumOff val="5000"/>
                  </a:schemeClr>
                </a:solidFill>
              </a:ln>
            </p:spPr>
            <p:txBody>
              <a:bodyPr wrap="none" rtlCol="0">
                <a:spAutoFit/>
              </a:bodyPr>
              <a:lstStyle/>
              <a:p>
                <a:r>
                  <a:rPr lang="fr-BE" dirty="0" smtClean="0"/>
                  <a:t>IF</a:t>
                </a:r>
                <a:endParaRPr lang="fr-BE" dirty="0"/>
              </a:p>
            </p:txBody>
          </p:sp>
          <p:cxnSp>
            <p:nvCxnSpPr>
              <p:cNvPr id="13" name="Connecteur droit avec flèche 12"/>
              <p:cNvCxnSpPr>
                <a:stCxn id="7" idx="2"/>
              </p:cNvCxnSpPr>
              <p:nvPr/>
            </p:nvCxnSpPr>
            <p:spPr>
              <a:xfrm>
                <a:off x="7134224" y="2543770"/>
                <a:ext cx="0" cy="304205"/>
              </a:xfrm>
              <a:prstGeom prst="straightConnector1">
                <a:avLst/>
              </a:prstGeom>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 name="Groupe 14"/>
            <p:cNvGrpSpPr/>
            <p:nvPr/>
          </p:nvGrpSpPr>
          <p:grpSpPr>
            <a:xfrm>
              <a:off x="6310312" y="4335170"/>
              <a:ext cx="348172" cy="673537"/>
              <a:chOff x="6960138" y="2174438"/>
              <a:chExt cx="348172" cy="673537"/>
            </a:xfrm>
          </p:grpSpPr>
          <p:sp>
            <p:nvSpPr>
              <p:cNvPr id="16" name="ZoneTexte 15"/>
              <p:cNvSpPr txBox="1"/>
              <p:nvPr/>
            </p:nvSpPr>
            <p:spPr>
              <a:xfrm>
                <a:off x="6960138" y="2174438"/>
                <a:ext cx="348172" cy="369332"/>
              </a:xfrm>
              <a:prstGeom prst="rect">
                <a:avLst/>
              </a:prstGeom>
              <a:noFill/>
              <a:ln>
                <a:solidFill>
                  <a:schemeClr val="tx1">
                    <a:lumMod val="95000"/>
                    <a:lumOff val="5000"/>
                  </a:schemeClr>
                </a:solidFill>
              </a:ln>
            </p:spPr>
            <p:txBody>
              <a:bodyPr wrap="none" rtlCol="0">
                <a:spAutoFit/>
              </a:bodyPr>
              <a:lstStyle/>
              <a:p>
                <a:r>
                  <a:rPr lang="fr-BE" dirty="0" smtClean="0"/>
                  <a:t>IF</a:t>
                </a:r>
                <a:endParaRPr lang="fr-BE" dirty="0"/>
              </a:p>
            </p:txBody>
          </p:sp>
          <p:cxnSp>
            <p:nvCxnSpPr>
              <p:cNvPr id="17" name="Connecteur droit avec flèche 16"/>
              <p:cNvCxnSpPr>
                <a:stCxn id="16" idx="2"/>
              </p:cNvCxnSpPr>
              <p:nvPr/>
            </p:nvCxnSpPr>
            <p:spPr>
              <a:xfrm>
                <a:off x="7134224" y="2543770"/>
                <a:ext cx="0" cy="304205"/>
              </a:xfrm>
              <a:prstGeom prst="straightConnector1">
                <a:avLst/>
              </a:prstGeom>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1" name="Groupe 20"/>
            <p:cNvGrpSpPr/>
            <p:nvPr/>
          </p:nvGrpSpPr>
          <p:grpSpPr>
            <a:xfrm>
              <a:off x="4818629" y="4318858"/>
              <a:ext cx="348172" cy="673537"/>
              <a:chOff x="6960138" y="2174438"/>
              <a:chExt cx="348172" cy="673537"/>
            </a:xfrm>
          </p:grpSpPr>
          <p:sp>
            <p:nvSpPr>
              <p:cNvPr id="22" name="ZoneTexte 21"/>
              <p:cNvSpPr txBox="1"/>
              <p:nvPr/>
            </p:nvSpPr>
            <p:spPr>
              <a:xfrm>
                <a:off x="6960138" y="2174438"/>
                <a:ext cx="348172" cy="369332"/>
              </a:xfrm>
              <a:prstGeom prst="rect">
                <a:avLst/>
              </a:prstGeom>
              <a:noFill/>
              <a:ln>
                <a:solidFill>
                  <a:schemeClr val="tx1">
                    <a:lumMod val="95000"/>
                    <a:lumOff val="5000"/>
                  </a:schemeClr>
                </a:solidFill>
              </a:ln>
            </p:spPr>
            <p:txBody>
              <a:bodyPr wrap="none" rtlCol="0">
                <a:spAutoFit/>
              </a:bodyPr>
              <a:lstStyle/>
              <a:p>
                <a:r>
                  <a:rPr lang="fr-BE" dirty="0" smtClean="0"/>
                  <a:t>IF</a:t>
                </a:r>
                <a:endParaRPr lang="fr-BE" dirty="0"/>
              </a:p>
            </p:txBody>
          </p:sp>
          <p:cxnSp>
            <p:nvCxnSpPr>
              <p:cNvPr id="23" name="Connecteur droit avec flèche 22"/>
              <p:cNvCxnSpPr>
                <a:stCxn id="22" idx="2"/>
              </p:cNvCxnSpPr>
              <p:nvPr/>
            </p:nvCxnSpPr>
            <p:spPr>
              <a:xfrm>
                <a:off x="7134224" y="2543770"/>
                <a:ext cx="0" cy="304205"/>
              </a:xfrm>
              <a:prstGeom prst="straightConnector1">
                <a:avLst/>
              </a:prstGeom>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30" name="Groupe 29"/>
          <p:cNvGrpSpPr/>
          <p:nvPr/>
        </p:nvGrpSpPr>
        <p:grpSpPr>
          <a:xfrm>
            <a:off x="7139603" y="3681062"/>
            <a:ext cx="316112" cy="673537"/>
            <a:chOff x="6960138" y="2174438"/>
            <a:chExt cx="316112" cy="673537"/>
          </a:xfrm>
          <a:solidFill>
            <a:schemeClr val="accent2">
              <a:lumMod val="60000"/>
              <a:lumOff val="40000"/>
            </a:schemeClr>
          </a:solidFill>
        </p:grpSpPr>
        <p:sp>
          <p:nvSpPr>
            <p:cNvPr id="31" name="ZoneTexte 30"/>
            <p:cNvSpPr txBox="1"/>
            <p:nvPr/>
          </p:nvSpPr>
          <p:spPr>
            <a:xfrm>
              <a:off x="6960138" y="2174438"/>
              <a:ext cx="316112" cy="369332"/>
            </a:xfrm>
            <a:prstGeom prst="rect">
              <a:avLst/>
            </a:prstGeom>
            <a:grpFill/>
            <a:ln>
              <a:solidFill>
                <a:schemeClr val="tx1">
                  <a:lumMod val="95000"/>
                  <a:lumOff val="5000"/>
                </a:schemeClr>
              </a:solidFill>
            </a:ln>
          </p:spPr>
          <p:txBody>
            <a:bodyPr wrap="none" rtlCol="0">
              <a:spAutoFit/>
            </a:bodyPr>
            <a:lstStyle/>
            <a:p>
              <a:r>
                <a:rPr lang="fr-BE" dirty="0"/>
                <a:t>V</a:t>
              </a:r>
            </a:p>
          </p:txBody>
        </p:sp>
        <p:cxnSp>
          <p:nvCxnSpPr>
            <p:cNvPr id="32" name="Connecteur droit avec flèche 31"/>
            <p:cNvCxnSpPr>
              <a:stCxn id="31" idx="2"/>
            </p:cNvCxnSpPr>
            <p:nvPr/>
          </p:nvCxnSpPr>
          <p:spPr>
            <a:xfrm>
              <a:off x="7118194" y="2543770"/>
              <a:ext cx="16030" cy="304205"/>
            </a:xfrm>
            <a:prstGeom prst="straightConnector1">
              <a:avLst/>
            </a:prstGeom>
            <a:grpFill/>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3" name="Groupe 32"/>
          <p:cNvGrpSpPr/>
          <p:nvPr/>
        </p:nvGrpSpPr>
        <p:grpSpPr>
          <a:xfrm>
            <a:off x="5594080" y="3690587"/>
            <a:ext cx="316112" cy="673537"/>
            <a:chOff x="6960138" y="2174438"/>
            <a:chExt cx="316112" cy="673537"/>
          </a:xfrm>
          <a:solidFill>
            <a:schemeClr val="accent2">
              <a:lumMod val="60000"/>
              <a:lumOff val="40000"/>
            </a:schemeClr>
          </a:solidFill>
        </p:grpSpPr>
        <p:sp>
          <p:nvSpPr>
            <p:cNvPr id="34" name="ZoneTexte 33"/>
            <p:cNvSpPr txBox="1"/>
            <p:nvPr/>
          </p:nvSpPr>
          <p:spPr>
            <a:xfrm>
              <a:off x="6960138" y="2174438"/>
              <a:ext cx="316112" cy="369332"/>
            </a:xfrm>
            <a:prstGeom prst="rect">
              <a:avLst/>
            </a:prstGeom>
            <a:grpFill/>
            <a:ln>
              <a:solidFill>
                <a:schemeClr val="tx1">
                  <a:lumMod val="95000"/>
                  <a:lumOff val="5000"/>
                </a:schemeClr>
              </a:solidFill>
            </a:ln>
          </p:spPr>
          <p:txBody>
            <a:bodyPr wrap="none" rtlCol="0">
              <a:spAutoFit/>
            </a:bodyPr>
            <a:lstStyle/>
            <a:p>
              <a:r>
                <a:rPr lang="fr-BE" dirty="0"/>
                <a:t>V</a:t>
              </a:r>
            </a:p>
          </p:txBody>
        </p:sp>
        <p:cxnSp>
          <p:nvCxnSpPr>
            <p:cNvPr id="35" name="Connecteur droit avec flèche 34"/>
            <p:cNvCxnSpPr>
              <a:stCxn id="34" idx="2"/>
            </p:cNvCxnSpPr>
            <p:nvPr/>
          </p:nvCxnSpPr>
          <p:spPr>
            <a:xfrm>
              <a:off x="7118194" y="2543770"/>
              <a:ext cx="16030" cy="304205"/>
            </a:xfrm>
            <a:prstGeom prst="straightConnector1">
              <a:avLst/>
            </a:prstGeom>
            <a:grpFill/>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6" name="Groupe 35"/>
          <p:cNvGrpSpPr/>
          <p:nvPr/>
        </p:nvGrpSpPr>
        <p:grpSpPr>
          <a:xfrm>
            <a:off x="3003280" y="3710171"/>
            <a:ext cx="316112" cy="673537"/>
            <a:chOff x="6960138" y="2174438"/>
            <a:chExt cx="316112" cy="673537"/>
          </a:xfrm>
          <a:solidFill>
            <a:schemeClr val="accent2">
              <a:lumMod val="60000"/>
              <a:lumOff val="40000"/>
            </a:schemeClr>
          </a:solidFill>
        </p:grpSpPr>
        <p:sp>
          <p:nvSpPr>
            <p:cNvPr id="37" name="ZoneTexte 36"/>
            <p:cNvSpPr txBox="1"/>
            <p:nvPr/>
          </p:nvSpPr>
          <p:spPr>
            <a:xfrm>
              <a:off x="6960138" y="2174438"/>
              <a:ext cx="316112" cy="369332"/>
            </a:xfrm>
            <a:prstGeom prst="rect">
              <a:avLst/>
            </a:prstGeom>
            <a:grpFill/>
            <a:ln>
              <a:solidFill>
                <a:schemeClr val="tx1">
                  <a:lumMod val="95000"/>
                  <a:lumOff val="5000"/>
                </a:schemeClr>
              </a:solidFill>
            </a:ln>
          </p:spPr>
          <p:txBody>
            <a:bodyPr wrap="none" rtlCol="0">
              <a:spAutoFit/>
            </a:bodyPr>
            <a:lstStyle/>
            <a:p>
              <a:r>
                <a:rPr lang="fr-BE" dirty="0"/>
                <a:t>V</a:t>
              </a:r>
            </a:p>
          </p:txBody>
        </p:sp>
        <p:cxnSp>
          <p:nvCxnSpPr>
            <p:cNvPr id="38" name="Connecteur droit avec flèche 37"/>
            <p:cNvCxnSpPr>
              <a:stCxn id="37" idx="2"/>
            </p:cNvCxnSpPr>
            <p:nvPr/>
          </p:nvCxnSpPr>
          <p:spPr>
            <a:xfrm>
              <a:off x="7118194" y="2543770"/>
              <a:ext cx="16030" cy="304205"/>
            </a:xfrm>
            <a:prstGeom prst="straightConnector1">
              <a:avLst/>
            </a:prstGeom>
            <a:grpFill/>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0" name="Connecteur droit 39"/>
          <p:cNvCxnSpPr>
            <a:stCxn id="31" idx="3"/>
          </p:cNvCxnSpPr>
          <p:nvPr/>
        </p:nvCxnSpPr>
        <p:spPr>
          <a:xfrm>
            <a:off x="7455715" y="3865728"/>
            <a:ext cx="428348" cy="273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a:stCxn id="34" idx="3"/>
          </p:cNvCxnSpPr>
          <p:nvPr/>
        </p:nvCxnSpPr>
        <p:spPr>
          <a:xfrm flipV="1">
            <a:off x="5910192" y="3868466"/>
            <a:ext cx="400120" cy="678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a:stCxn id="37" idx="3"/>
          </p:cNvCxnSpPr>
          <p:nvPr/>
        </p:nvCxnSpPr>
        <p:spPr>
          <a:xfrm>
            <a:off x="3319392" y="3894837"/>
            <a:ext cx="1463544"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52476" y="2500594"/>
            <a:ext cx="3705224"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2014</a:t>
            </a:r>
            <a:endParaRPr lang="fr-BE" sz="2400" dirty="0"/>
          </a:p>
        </p:txBody>
      </p:sp>
      <p:sp>
        <p:nvSpPr>
          <p:cNvPr id="49" name="Rectangle 48"/>
          <p:cNvSpPr/>
          <p:nvPr/>
        </p:nvSpPr>
        <p:spPr>
          <a:xfrm>
            <a:off x="4457700" y="2491069"/>
            <a:ext cx="3705224" cy="4191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2015</a:t>
            </a:r>
            <a:endParaRPr lang="fr-BE" sz="2400" dirty="0"/>
          </a:p>
        </p:txBody>
      </p:sp>
      <p:sp>
        <p:nvSpPr>
          <p:cNvPr id="50" name="Rectangle 49"/>
          <p:cNvSpPr/>
          <p:nvPr/>
        </p:nvSpPr>
        <p:spPr>
          <a:xfrm>
            <a:off x="8162924" y="2491069"/>
            <a:ext cx="1800473" cy="4191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rPr>
              <a:t>Mars 2016</a:t>
            </a:r>
            <a:endParaRPr lang="fr-BE" sz="2400" dirty="0">
              <a:solidFill>
                <a:schemeClr val="tx1"/>
              </a:solidFill>
            </a:endParaRPr>
          </a:p>
        </p:txBody>
      </p:sp>
      <p:pic>
        <p:nvPicPr>
          <p:cNvPr id="51" name="Picture 2" descr="http://www.upv.be/service.php?module=library&amp;action=get_file&amp;target=3961&amp;options=%7Clng: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24" y="1912836"/>
            <a:ext cx="1177513" cy="1596902"/>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grpSp>
        <p:nvGrpSpPr>
          <p:cNvPr id="100" name="Groupe 99"/>
          <p:cNvGrpSpPr/>
          <p:nvPr/>
        </p:nvGrpSpPr>
        <p:grpSpPr>
          <a:xfrm>
            <a:off x="4818629" y="1091012"/>
            <a:ext cx="3344295" cy="1420372"/>
            <a:chOff x="4818629" y="366637"/>
            <a:chExt cx="3344295" cy="1420372"/>
          </a:xfrm>
        </p:grpSpPr>
        <p:sp>
          <p:nvSpPr>
            <p:cNvPr id="53" name="ZoneTexte 52"/>
            <p:cNvSpPr txBox="1"/>
            <p:nvPr/>
          </p:nvSpPr>
          <p:spPr>
            <a:xfrm>
              <a:off x="7846812" y="366637"/>
              <a:ext cx="316112" cy="369332"/>
            </a:xfrm>
            <a:prstGeom prst="rect">
              <a:avLst/>
            </a:prstGeom>
            <a:noFill/>
            <a:ln>
              <a:solidFill>
                <a:schemeClr val="tx1">
                  <a:lumMod val="95000"/>
                  <a:lumOff val="5000"/>
                </a:schemeClr>
              </a:solidFill>
            </a:ln>
          </p:spPr>
          <p:txBody>
            <a:bodyPr wrap="none" rtlCol="0">
              <a:spAutoFit/>
            </a:bodyPr>
            <a:lstStyle/>
            <a:p>
              <a:r>
                <a:rPr lang="fr-BE" dirty="0"/>
                <a:t>V</a:t>
              </a:r>
            </a:p>
          </p:txBody>
        </p:sp>
        <p:cxnSp>
          <p:nvCxnSpPr>
            <p:cNvPr id="54" name="Connecteur droit avec flèche 53"/>
            <p:cNvCxnSpPr>
              <a:stCxn id="53" idx="2"/>
            </p:cNvCxnSpPr>
            <p:nvPr/>
          </p:nvCxnSpPr>
          <p:spPr>
            <a:xfrm>
              <a:off x="8004868" y="735969"/>
              <a:ext cx="0" cy="1027271"/>
            </a:xfrm>
            <a:prstGeom prst="straightConnector1">
              <a:avLst/>
            </a:prstGeom>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6307646" y="744804"/>
              <a:ext cx="316112" cy="369332"/>
            </a:xfrm>
            <a:prstGeom prst="rect">
              <a:avLst/>
            </a:prstGeom>
            <a:noFill/>
            <a:ln>
              <a:solidFill>
                <a:schemeClr val="tx1">
                  <a:lumMod val="95000"/>
                  <a:lumOff val="5000"/>
                </a:schemeClr>
              </a:solidFill>
            </a:ln>
          </p:spPr>
          <p:txBody>
            <a:bodyPr wrap="none" rtlCol="0">
              <a:spAutoFit/>
            </a:bodyPr>
            <a:lstStyle/>
            <a:p>
              <a:r>
                <a:rPr lang="fr-BE" dirty="0"/>
                <a:t>V</a:t>
              </a:r>
            </a:p>
          </p:txBody>
        </p:sp>
        <p:cxnSp>
          <p:nvCxnSpPr>
            <p:cNvPr id="57" name="Connecteur droit avec flèche 56"/>
            <p:cNvCxnSpPr>
              <a:stCxn id="56" idx="2"/>
            </p:cNvCxnSpPr>
            <p:nvPr/>
          </p:nvCxnSpPr>
          <p:spPr>
            <a:xfrm>
              <a:off x="6465702" y="1114136"/>
              <a:ext cx="0" cy="649104"/>
            </a:xfrm>
            <a:prstGeom prst="straightConnector1">
              <a:avLst/>
            </a:prstGeom>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8" name="Groupe 57"/>
            <p:cNvGrpSpPr/>
            <p:nvPr/>
          </p:nvGrpSpPr>
          <p:grpSpPr>
            <a:xfrm>
              <a:off x="4818629" y="1089703"/>
              <a:ext cx="316112" cy="697306"/>
              <a:chOff x="6960138" y="2174438"/>
              <a:chExt cx="316112" cy="697306"/>
            </a:xfrm>
          </p:grpSpPr>
          <p:sp>
            <p:nvSpPr>
              <p:cNvPr id="59" name="ZoneTexte 58"/>
              <p:cNvSpPr txBox="1"/>
              <p:nvPr/>
            </p:nvSpPr>
            <p:spPr>
              <a:xfrm>
                <a:off x="6960138" y="2174438"/>
                <a:ext cx="316112" cy="369332"/>
              </a:xfrm>
              <a:prstGeom prst="rect">
                <a:avLst/>
              </a:prstGeom>
              <a:noFill/>
              <a:ln>
                <a:solidFill>
                  <a:schemeClr val="tx1">
                    <a:lumMod val="95000"/>
                    <a:lumOff val="5000"/>
                  </a:schemeClr>
                </a:solidFill>
              </a:ln>
            </p:spPr>
            <p:txBody>
              <a:bodyPr wrap="none" rtlCol="0">
                <a:spAutoFit/>
              </a:bodyPr>
              <a:lstStyle/>
              <a:p>
                <a:r>
                  <a:rPr lang="fr-BE" dirty="0"/>
                  <a:t>V</a:t>
                </a:r>
              </a:p>
            </p:txBody>
          </p:sp>
          <p:cxnSp>
            <p:nvCxnSpPr>
              <p:cNvPr id="60" name="Connecteur droit avec flèche 59"/>
              <p:cNvCxnSpPr>
                <a:stCxn id="59" idx="2"/>
              </p:cNvCxnSpPr>
              <p:nvPr/>
            </p:nvCxnSpPr>
            <p:spPr>
              <a:xfrm>
                <a:off x="7118194" y="2543770"/>
                <a:ext cx="0" cy="327974"/>
              </a:xfrm>
              <a:prstGeom prst="straightConnector1">
                <a:avLst/>
              </a:prstGeom>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2" name="ZoneTexte 61"/>
          <p:cNvSpPr txBox="1"/>
          <p:nvPr/>
        </p:nvSpPr>
        <p:spPr>
          <a:xfrm>
            <a:off x="4466824" y="1099847"/>
            <a:ext cx="316112" cy="369332"/>
          </a:xfrm>
          <a:prstGeom prst="rect">
            <a:avLst/>
          </a:prstGeom>
          <a:solidFill>
            <a:schemeClr val="accent2">
              <a:lumMod val="60000"/>
              <a:lumOff val="40000"/>
            </a:schemeClr>
          </a:solidFill>
          <a:ln>
            <a:solidFill>
              <a:schemeClr val="tx1">
                <a:lumMod val="95000"/>
                <a:lumOff val="5000"/>
              </a:schemeClr>
            </a:solidFill>
          </a:ln>
        </p:spPr>
        <p:txBody>
          <a:bodyPr wrap="none" rtlCol="0">
            <a:spAutoFit/>
          </a:bodyPr>
          <a:lstStyle/>
          <a:p>
            <a:r>
              <a:rPr lang="fr-BE" dirty="0"/>
              <a:t>V</a:t>
            </a:r>
          </a:p>
        </p:txBody>
      </p:sp>
      <p:cxnSp>
        <p:nvCxnSpPr>
          <p:cNvPr id="63" name="Connecteur droit avec flèche 62"/>
          <p:cNvCxnSpPr>
            <a:stCxn id="62" idx="2"/>
          </p:cNvCxnSpPr>
          <p:nvPr/>
        </p:nvCxnSpPr>
        <p:spPr>
          <a:xfrm>
            <a:off x="4624880" y="1469179"/>
            <a:ext cx="0" cy="1018436"/>
          </a:xfrm>
          <a:prstGeom prst="straightConnector1">
            <a:avLst/>
          </a:prstGeom>
          <a:solidFill>
            <a:schemeClr val="accent4">
              <a:lumMod val="60000"/>
              <a:lumOff val="40000"/>
            </a:schemeClr>
          </a:solidFill>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2019940" y="1427781"/>
            <a:ext cx="316112" cy="369332"/>
          </a:xfrm>
          <a:prstGeom prst="rect">
            <a:avLst/>
          </a:prstGeom>
          <a:solidFill>
            <a:schemeClr val="accent2">
              <a:lumMod val="60000"/>
              <a:lumOff val="40000"/>
            </a:schemeClr>
          </a:solidFill>
          <a:ln>
            <a:solidFill>
              <a:schemeClr val="tx1">
                <a:lumMod val="95000"/>
                <a:lumOff val="5000"/>
              </a:schemeClr>
            </a:solidFill>
          </a:ln>
        </p:spPr>
        <p:txBody>
          <a:bodyPr wrap="none" rtlCol="0">
            <a:spAutoFit/>
          </a:bodyPr>
          <a:lstStyle/>
          <a:p>
            <a:r>
              <a:rPr lang="fr-BE" dirty="0"/>
              <a:t>V</a:t>
            </a:r>
          </a:p>
        </p:txBody>
      </p:sp>
      <p:cxnSp>
        <p:nvCxnSpPr>
          <p:cNvPr id="66" name="Connecteur droit avec flèche 65"/>
          <p:cNvCxnSpPr/>
          <p:nvPr/>
        </p:nvCxnSpPr>
        <p:spPr>
          <a:xfrm>
            <a:off x="2142369" y="1814078"/>
            <a:ext cx="0" cy="673537"/>
          </a:xfrm>
          <a:prstGeom prst="straightConnector1">
            <a:avLst/>
          </a:prstGeom>
          <a:solidFill>
            <a:schemeClr val="accent4">
              <a:lumMod val="60000"/>
              <a:lumOff val="40000"/>
            </a:schemeClr>
          </a:solidFill>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7" name="Groupe 66"/>
          <p:cNvGrpSpPr/>
          <p:nvPr/>
        </p:nvGrpSpPr>
        <p:grpSpPr>
          <a:xfrm>
            <a:off x="828336" y="1837847"/>
            <a:ext cx="316112" cy="653222"/>
            <a:chOff x="6960138" y="2174438"/>
            <a:chExt cx="316112" cy="653222"/>
          </a:xfrm>
          <a:solidFill>
            <a:schemeClr val="accent2">
              <a:lumMod val="60000"/>
              <a:lumOff val="40000"/>
            </a:schemeClr>
          </a:solidFill>
        </p:grpSpPr>
        <p:sp>
          <p:nvSpPr>
            <p:cNvPr id="68" name="ZoneTexte 67"/>
            <p:cNvSpPr txBox="1"/>
            <p:nvPr/>
          </p:nvSpPr>
          <p:spPr>
            <a:xfrm>
              <a:off x="6960138" y="2174438"/>
              <a:ext cx="316112" cy="369332"/>
            </a:xfrm>
            <a:prstGeom prst="rect">
              <a:avLst/>
            </a:prstGeom>
            <a:grpFill/>
            <a:ln>
              <a:solidFill>
                <a:schemeClr val="tx1">
                  <a:lumMod val="95000"/>
                  <a:lumOff val="5000"/>
                </a:schemeClr>
              </a:solidFill>
            </a:ln>
          </p:spPr>
          <p:txBody>
            <a:bodyPr wrap="none" rtlCol="0">
              <a:spAutoFit/>
            </a:bodyPr>
            <a:lstStyle/>
            <a:p>
              <a:r>
                <a:rPr lang="fr-BE" dirty="0"/>
                <a:t>V</a:t>
              </a:r>
            </a:p>
          </p:txBody>
        </p:sp>
        <p:cxnSp>
          <p:nvCxnSpPr>
            <p:cNvPr id="69" name="Connecteur droit avec flèche 68"/>
            <p:cNvCxnSpPr>
              <a:stCxn id="68" idx="2"/>
            </p:cNvCxnSpPr>
            <p:nvPr/>
          </p:nvCxnSpPr>
          <p:spPr>
            <a:xfrm>
              <a:off x="7118194" y="2543770"/>
              <a:ext cx="0" cy="283890"/>
            </a:xfrm>
            <a:prstGeom prst="straightConnector1">
              <a:avLst/>
            </a:prstGeom>
            <a:grpFill/>
            <a:ln w="28575">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70" name="Connecteur droit 69"/>
          <p:cNvCxnSpPr>
            <a:stCxn id="62" idx="3"/>
            <a:endCxn id="53" idx="1"/>
          </p:cNvCxnSpPr>
          <p:nvPr/>
        </p:nvCxnSpPr>
        <p:spPr>
          <a:xfrm flipV="1">
            <a:off x="4782936" y="1275678"/>
            <a:ext cx="3063876" cy="883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a:endCxn id="56" idx="1"/>
          </p:cNvCxnSpPr>
          <p:nvPr/>
        </p:nvCxnSpPr>
        <p:spPr>
          <a:xfrm>
            <a:off x="2300425" y="1653845"/>
            <a:ext cx="4007221"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flipV="1">
            <a:off x="1108821" y="2070377"/>
            <a:ext cx="3709808" cy="1757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ZoneTexte 103"/>
          <p:cNvSpPr txBox="1"/>
          <p:nvPr/>
        </p:nvSpPr>
        <p:spPr>
          <a:xfrm>
            <a:off x="169113" y="114465"/>
            <a:ext cx="3701654" cy="584775"/>
          </a:xfrm>
          <a:prstGeom prst="rect">
            <a:avLst/>
          </a:prstGeom>
          <a:solidFill>
            <a:schemeClr val="accent6">
              <a:lumMod val="50000"/>
            </a:schemeClr>
          </a:solidFill>
          <a:ln>
            <a:solidFill>
              <a:schemeClr val="tx1"/>
            </a:solidFill>
          </a:ln>
        </p:spPr>
        <p:txBody>
          <a:bodyPr wrap="none" rtlCol="0">
            <a:spAutoFit/>
          </a:bodyPr>
          <a:lstStyle/>
          <a:p>
            <a:r>
              <a:rPr lang="fr-BE" sz="3200" dirty="0" smtClean="0">
                <a:solidFill>
                  <a:schemeClr val="bg1"/>
                </a:solidFill>
                <a:latin typeface="Arial Narrow" panose="020B0606020202030204" pitchFamily="34" charset="0"/>
              </a:rPr>
              <a:t>Calcul de l’IV et du VIF </a:t>
            </a:r>
            <a:endParaRPr lang="fr-BE" sz="3200" dirty="0">
              <a:solidFill>
                <a:schemeClr val="bg1"/>
              </a:solidFill>
              <a:latin typeface="Arial Narrow" panose="020B0606020202030204" pitchFamily="34" charset="0"/>
            </a:endParaRPr>
          </a:p>
        </p:txBody>
      </p:sp>
      <p:sp>
        <p:nvSpPr>
          <p:cNvPr id="109" name="Rectangle 108"/>
          <p:cNvSpPr/>
          <p:nvPr/>
        </p:nvSpPr>
        <p:spPr>
          <a:xfrm>
            <a:off x="6110252" y="1150387"/>
            <a:ext cx="1736560" cy="184666"/>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Rectangle 109"/>
          <p:cNvSpPr/>
          <p:nvPr/>
        </p:nvSpPr>
        <p:spPr>
          <a:xfrm>
            <a:off x="3082069" y="1966180"/>
            <a:ext cx="1736560" cy="184666"/>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 name="Rectangle 110"/>
          <p:cNvSpPr/>
          <p:nvPr/>
        </p:nvSpPr>
        <p:spPr>
          <a:xfrm>
            <a:off x="4573752" y="1580478"/>
            <a:ext cx="1736560" cy="184666"/>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 name="ZoneTexte 111"/>
          <p:cNvSpPr txBox="1"/>
          <p:nvPr/>
        </p:nvSpPr>
        <p:spPr>
          <a:xfrm>
            <a:off x="1081181" y="5219878"/>
            <a:ext cx="7672293" cy="461665"/>
          </a:xfrm>
          <a:prstGeom prst="rect">
            <a:avLst/>
          </a:prstGeom>
          <a:solidFill>
            <a:srgbClr val="FF6699"/>
          </a:solidFill>
          <a:ln>
            <a:solidFill>
              <a:schemeClr val="tx1">
                <a:lumMod val="95000"/>
                <a:lumOff val="5000"/>
              </a:schemeClr>
            </a:solidFill>
          </a:ln>
        </p:spPr>
        <p:txBody>
          <a:bodyPr wrap="none" rtlCol="0">
            <a:spAutoFit/>
          </a:bodyPr>
          <a:lstStyle/>
          <a:p>
            <a:r>
              <a:rPr lang="fr-BE" sz="2400" dirty="0" smtClean="0">
                <a:latin typeface="Arial Narrow" panose="020B0606020202030204" pitchFamily="34" charset="0"/>
              </a:rPr>
              <a:t>Le VIF est plus actuel que l’IV (valeur rétrospective vs prospective)</a:t>
            </a:r>
            <a:endParaRPr lang="fr-BE" sz="2400" dirty="0">
              <a:latin typeface="Arial Narrow" panose="020B0606020202030204" pitchFamily="34" charset="0"/>
            </a:endParaRPr>
          </a:p>
        </p:txBody>
      </p:sp>
      <p:sp>
        <p:nvSpPr>
          <p:cNvPr id="113" name="ZoneTexte 112"/>
          <p:cNvSpPr txBox="1"/>
          <p:nvPr/>
        </p:nvSpPr>
        <p:spPr>
          <a:xfrm>
            <a:off x="1081181" y="5833943"/>
            <a:ext cx="6784230" cy="461665"/>
          </a:xfrm>
          <a:prstGeom prst="rect">
            <a:avLst/>
          </a:prstGeom>
          <a:solidFill>
            <a:srgbClr val="FF6699"/>
          </a:solidFill>
          <a:ln>
            <a:solidFill>
              <a:schemeClr val="tx1">
                <a:lumMod val="95000"/>
                <a:lumOff val="5000"/>
              </a:schemeClr>
            </a:solidFill>
          </a:ln>
        </p:spPr>
        <p:txBody>
          <a:bodyPr wrap="none" rtlCol="0">
            <a:spAutoFit/>
          </a:bodyPr>
          <a:lstStyle/>
          <a:p>
            <a:r>
              <a:rPr lang="fr-BE" sz="2400" dirty="0" smtClean="0">
                <a:latin typeface="Arial Narrow" panose="020B0606020202030204" pitchFamily="34" charset="0"/>
              </a:rPr>
              <a:t>Le VIF peut être calculé sur les primipares et les pluripares</a:t>
            </a:r>
            <a:endParaRPr lang="fr-BE" sz="2400" dirty="0">
              <a:latin typeface="Arial Narrow" panose="020B0606020202030204" pitchFamily="34" charset="0"/>
            </a:endParaRPr>
          </a:p>
        </p:txBody>
      </p:sp>
      <p:sp>
        <p:nvSpPr>
          <p:cNvPr id="114" name="Flèche droite 113"/>
          <p:cNvSpPr/>
          <p:nvPr/>
        </p:nvSpPr>
        <p:spPr>
          <a:xfrm>
            <a:off x="273132" y="5231753"/>
            <a:ext cx="713260" cy="490047"/>
          </a:xfrm>
          <a:prstGeom prst="rightArrow">
            <a:avLst/>
          </a:prstGeom>
          <a:solidFill>
            <a:srgbClr val="FF669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5" name="Flèche droite 114"/>
          <p:cNvSpPr/>
          <p:nvPr/>
        </p:nvSpPr>
        <p:spPr>
          <a:xfrm>
            <a:off x="273132" y="5858239"/>
            <a:ext cx="713260" cy="490047"/>
          </a:xfrm>
          <a:prstGeom prst="rightArrow">
            <a:avLst/>
          </a:prstGeom>
          <a:solidFill>
            <a:srgbClr val="FF669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6" name="ZoneTexte 115"/>
          <p:cNvSpPr txBox="1"/>
          <p:nvPr/>
        </p:nvSpPr>
        <p:spPr>
          <a:xfrm>
            <a:off x="5594080" y="145242"/>
            <a:ext cx="5496761" cy="523220"/>
          </a:xfrm>
          <a:prstGeom prst="rect">
            <a:avLst/>
          </a:prstGeom>
          <a:solidFill>
            <a:srgbClr val="FF6699"/>
          </a:solidFill>
          <a:ln>
            <a:solidFill>
              <a:schemeClr val="tx1"/>
            </a:solidFill>
          </a:ln>
        </p:spPr>
        <p:txBody>
          <a:bodyPr wrap="none" rtlCol="0">
            <a:spAutoFit/>
          </a:bodyPr>
          <a:lstStyle/>
          <a:p>
            <a:r>
              <a:rPr lang="fr-BE" sz="2800" dirty="0" smtClean="0">
                <a:latin typeface="Arial Narrow" panose="020B0606020202030204" pitchFamily="34" charset="0"/>
              </a:rPr>
              <a:t>Quelle est la différence entre IV et VIF ? </a:t>
            </a:r>
            <a:endParaRPr lang="fr-BE" sz="2800" dirty="0">
              <a:latin typeface="Arial Narrow" panose="020B0606020202030204" pitchFamily="34" charset="0"/>
            </a:endParaRPr>
          </a:p>
        </p:txBody>
      </p:sp>
    </p:spTree>
    <p:extLst>
      <p:ext uri="{BB962C8B-B14F-4D97-AF65-F5344CB8AC3E}">
        <p14:creationId xmlns:p14="http://schemas.microsoft.com/office/powerpoint/2010/main" val="20856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109" grpId="0" animBg="1"/>
      <p:bldP spid="110" grpId="0" animBg="1"/>
      <p:bldP spid="111" grpId="0" animBg="1"/>
      <p:bldP spid="112" grpId="0" animBg="1"/>
      <p:bldP spid="113" grpId="0" animBg="1"/>
      <p:bldP spid="114" grpId="0" animBg="1"/>
      <p:bldP spid="115" grpId="0" animBg="1"/>
      <p:bldP spid="1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WASPOLLED" val="C793E56E67404C0090DB148B31E75730"/>
  <p:tag name="TPVERSION" val="5"/>
  <p:tag name="TPFULLVERSION" val="5.3.2.24"/>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HASRESULTS" val="False"/>
  <p:tag name="LIVECHARTING" val="False"/>
  <p:tag name="TPQUESTIONXML" val="﻿&lt;?xml version=&quot;1.0&quot; encoding=&quot;utf-8&quot;?&gt;&#10;&lt;questionlist&gt;&#10;    &lt;properties&gt;&#10;        &lt;guid&gt;4B099D31FE6145E8A4913A0459865137&lt;/guid&gt;&#10;        &lt;description /&gt;&#10;        &lt;date&gt;9/17/2016 10:20:4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7F1EDDFD74C4E3AA3FD0BC3EA263987&lt;/guid&gt;&#10;            &lt;repollguid&gt;C77C013AF9DA487CBC9A9FEB7EB9A3F9&lt;/repollguid&gt;&#10;            &lt;sourceid&gt;642167DB0CA64052B32DEB438C92F611&lt;/sourceid&gt;&#10;            &lt;questiontext&gt;Attendu le problème d’infécondité actuel exprimé par le VIF de 135 jours, quelle hypothèse prioritaire envisageriez-vous ?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6316E14D46624A4EB75AAA5EE6362658&lt;/guid&gt;&#10;                    &lt;answertext&gt;La rétention placentaire&lt;/answertext&gt;&#10;                    &lt;valuetype&gt;0&lt;/valuetype&gt;&#10;                &lt;/answer&gt;&#10;                &lt;answer&gt;&#10;                    &lt;guid&gt;7290C0A9EA3240B487E1C3873473C97B&lt;/guid&gt;&#10;                    &lt;answertext&gt;L’endométrite clinique&lt;/answertext&gt;&#10;                    &lt;valuetype&gt;0&lt;/valuetype&gt;&#10;                &lt;/answer&gt;&#10;                &lt;answer&gt;&#10;                    &lt;guid&gt;F7166DDE9AA44817BDB74F58C7F57B92&lt;/guid&gt;&#10;                    &lt;answertext&gt;La détection des chaleurs&lt;/answertext&gt;&#10;                    &lt;valuetype&gt;0&lt;/valuetype&gt;&#10;                &lt;/answer&gt;&#10;                &lt;answer&gt;&#10;                    &lt;guid&gt;CEE656489D784C6B9F7C7626427CF924&lt;/guid&gt;&#10;                    &lt;answertext&gt;L’infertilité&lt;/answertext&gt;&#10;                    &lt;valuetype&gt;0&lt;/valuetype&gt;&#10;                &lt;/answer&gt;&#10;                &lt;answer&gt;&#10;                    &lt;guid&gt;51AF7A7AF6344DE9A11FBDAD4714FD90&lt;/guid&gt;&#10;                    &lt;answertext&gt;La période de reproduction (PR)&lt;/answertext&gt;&#10;                    &lt;valuetype&gt;0&lt;/valuetype&gt;&#10;                &lt;/answer&gt;&#10;                &lt;answer&gt;&#10;                    &lt;guid&gt;D8C80ECC07F04F9398FF19B664665185&lt;/guid&gt;&#10;                    &lt;answertext&gt;La période d’attente (PA)&lt;/answertext&gt;&#10;                    &lt;valuetype&gt;0&lt;/valuetype&gt;&#10;                &lt;/answer&gt;&#10;                &lt;answer&gt;&#10;                    &lt;guid&gt;F07FF823BA36418D9A7C718E9E0FE1C3&lt;/guid&gt;&#10;                    &lt;answertext&gt;L’avortement&lt;/answertext&gt;&#10;                    &lt;valuetype&gt;0&lt;/valuetype&gt;&#10;                &lt;/answer&gt;&#10;                &lt;answer&gt;&#10;                    &lt;guid&gt;9395D65300B445B49963C059FFF2E1CB&lt;/guid&gt;&#10;                    &lt;answertext&gt;Aucune réponse n’est correcte&lt;/answertext&gt;&#10;                    &lt;valuetype&gt;0&lt;/valuetype&gt;&#10;                &lt;/answer&gt;&#10;                &lt;answer&gt;&#10;                    &lt;guid&gt;B1376F8D0381409DABA3053BE103D31E&lt;/guid&gt;&#10;                    &lt;answertext&gt;Toutes les réponses sont correctes&lt;/answertext&gt;&#10;                    &lt;valuetype&gt;0&lt;/valuetype&gt;&#10;                &lt;/answer&gt;&#10;            &lt;/answers&gt;&#10;        &lt;/multichoice&gt;&#10;    &lt;/questions&gt;&#10;&lt;/questionlist&gt;"/>
  <p:tag name="AUTOOPENPOLL" val="True"/>
  <p:tag name="AUTOFORMATCHART" val="True"/>
</p:tagLst>
</file>

<file path=ppt/tags/tag12.xml><?xml version="1.0" encoding="utf-8"?>
<p:tagLst xmlns:a="http://schemas.openxmlformats.org/drawingml/2006/main" xmlns:r="http://schemas.openxmlformats.org/officeDocument/2006/relationships" xmlns:p="http://schemas.openxmlformats.org/presentationml/2006/main">
  <p:tag name="ZEROBASED" val="False"/>
</p:tagLst>
</file>

<file path=ppt/tags/tag1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4227E74BA2D24141B0E176450347AB99&lt;/guid&gt;&#10;        &lt;description /&gt;&#10;        &lt;date&gt;4/16/2016 9:32:4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28FC7533749488C9C1D1C054C69A8CA&lt;/guid&gt;&#10;            &lt;repollguid&gt;8CB79B37DC3743B88189E6DF0B13E3E3&lt;/repollguid&gt;&#10;            &lt;sourceid&gt;38007D1F1C6448B6B3604FA36070F2AB&lt;/sourceid&gt;&#10;            &lt;questiontext&gt;Avez-vous compris ? Choisissez l’affirmation exacte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4C6C5B72E0344617BAF5C7F7EBB8D525&lt;/guid&gt;&#10;                    &lt;answertext&gt;La fertilité influence la fécondité &lt;/answertext&gt;&#10;                    &lt;valuetype&gt;0&lt;/valuetype&gt;&#10;                &lt;/answer&gt;&#10;                &lt;answer&gt;&#10;                    &lt;guid&gt;1320EF30AA074AF598D3BE42D88E34A1&lt;/guid&gt;&#10;                    &lt;answertext&gt;L’infécondité influence la fertilité&lt;/answertext&gt;&#10;                    &lt;valuetype&gt;0&lt;/valuetype&gt;&#10;                &lt;/answer&gt;&#10;            &lt;/answers&gt;&#10;        &lt;/multichoice&gt;&#10;    &lt;/questions&gt;&#10;&lt;/questionlist&gt;"/>
  <p:tag name="LIVECHARTING" val="False"/>
  <p:tag name="AUTOOPENPOLL" val="True"/>
  <p:tag name="AUTOFORMATCHART" val="True"/>
  <p:tag name="HASRESULTS" val="False"/>
</p:tagLst>
</file>

<file path=ppt/tags/tag15.xml><?xml version="1.0" encoding="utf-8"?>
<p:tagLst xmlns:a="http://schemas.openxmlformats.org/drawingml/2006/main" xmlns:r="http://schemas.openxmlformats.org/officeDocument/2006/relationships" xmlns:p="http://schemas.openxmlformats.org/presentationml/2006/main">
  <p:tag name="ZEROBASED" val="False"/>
</p:tagLst>
</file>

<file path=ppt/tags/tag16.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0"/>
  <p:tag name="NUMBERFORMAT" val="0"/>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3A255C00D35D494DA8193FB27544146B&lt;/guid&gt;&#10;        &lt;description /&gt;&#10;        &lt;date&gt;4/16/2016 9:51:31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309CA6FF5084773BFD7E580D51CD735&lt;/guid&gt;&#10;            &lt;repollguid&gt;4066D10ED6F4463692C1DE93BA84658C&lt;/repollguid&gt;&#10;            &lt;sourceid&gt;C22EB431C7A840BDA8837668295E3F03&lt;/sourceid&gt;&#10;            &lt;questiontext&gt;Quelle est selon vous la principale cause de l’infertilité ?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0E4A356E8AEC4ED2ACF023D1A0748811&lt;/guid&gt;&#10;                    &lt;answertext&gt;La mauvaise qualité du sperme&lt;/answertext&gt;&#10;                    &lt;valuetype&gt;0&lt;/valuetype&gt;&#10;                &lt;/answer&gt;&#10;                &lt;answer&gt;&#10;                    &lt;guid&gt;AF20E3D63C0645F7A44D65B275364C5D&lt;/guid&gt;&#10;                    &lt;answertext&gt;Un moment d’insémination inadéquat&lt;/answertext&gt;&#10;                    &lt;valuetype&gt;0&lt;/valuetype&gt;&#10;                &lt;/answer&gt;&#10;                &lt;answer&gt;&#10;                    &lt;guid&gt;14CB70B67A504097BDA92ADB6FA447C2&lt;/guid&gt;&#10;                    &lt;answertext&gt;Un score corporel trop faible &lt;/answertext&gt;&#10;                    &lt;valuetype&gt;0&lt;/valuetype&gt;&#10;                &lt;/answer&gt;&#10;                &lt;answer&gt;&#10;                    &lt;guid&gt;319F0ED9B191454391DFDFC1B3505488&lt;/guid&gt;&#10;                    &lt;answertext&gt;Une cause infectieuse (bactérie, virus)&lt;/answertext&gt;&#10;                    &lt;valuetype&gt;0&lt;/valuetype&gt;&#10;                &lt;/answer&gt;&#10;                &lt;answer&gt;&#10;                    &lt;guid&gt;1AC365E8971B4603A1FA7ABE578B0977&lt;/guid&gt;&#10;                    &lt;answertext&gt;Une production laitière trop élevée&lt;/answertext&gt;&#10;                    &lt;valuetype&gt;0&lt;/valuetype&gt;&#10;                &lt;/answer&gt;&#10;                &lt;answer&gt;&#10;                    &lt;guid&gt;EEC3591350314140B82D860106E8906C&lt;/guid&gt;&#10;                    &lt;answertext&gt;Un manque de progestérone&lt;/answertext&gt;&#10;                    &lt;valuetype&gt;0&lt;/valuetype&gt;&#10;                &lt;/answer&gt;&#10;                &lt;answer&gt;&#10;                    &lt;guid&gt;E5AAE92E4F9E46C090243418750D33EA&lt;/guid&gt;&#10;                    &lt;answertext&gt;Une mauvaise qualité de l’ovocyte&lt;/answertext&gt;&#10;                    &lt;valuetype&gt;0&lt;/valuetype&gt;&#10;                &lt;/answer&gt;&#10;                &lt;answer&gt;&#10;                    &lt;guid&gt;97DBAF189E334F59A4843723E6EBBB31&lt;/guid&gt;&#10;                    &lt;answertext&gt;Aucune réponse &lt;/answertext&gt;&#10;                    &lt;valuetype&gt;0&lt;/valuetype&gt;&#10;                &lt;/answer&gt;&#10;                &lt;answer&gt;&#10;                    &lt;guid&gt;7F6D4638343C4AF6B9146E6C2B952652&lt;/guid&gt;&#10;                    &lt;answertext&gt;Toutes les réponses &lt;/answertext&gt;&#10;                    &lt;valuetype&gt;0&lt;/valuetype&gt;&#10;                &lt;/answer&gt;&#10;            &lt;/answers&gt;&#10;        &lt;/multichoice&gt;&#10;    &lt;/questions&gt;&#10;&lt;/questionlist&gt;"/>
  <p:tag name="LIVECHARTING" val="False"/>
  <p:tag name="AUTOOPENPOLL" val="True"/>
  <p:tag name="AUTOFORMATCHART" val="Tru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ZEROBASED" val="False"/>
</p:tagLst>
</file>

<file path=ppt/tags/tag19.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33A701C827904506ABD68504841ADBDA&lt;/guid&gt;&#10;        &lt;description /&gt;&#10;        &lt;date&gt;9/16/2016 3:03:1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784AFC332994E2E9129CF288A81E216&lt;/guid&gt;&#10;            &lt;repollguid&gt;2F2F1490CE524756B89EBFE3B0089A60&lt;/repollguid&gt;&#10;            &lt;sourceid&gt;D7730B4AD430447FA93A42DB59117DCE&lt;/sourceid&gt;&#10;            &lt;questiontext&gt;Quel est le principal problème que vous rencontrez en reproduction bovine ? &lt;/questiontext&gt;&#10;            &lt;anonymous&gt;True&lt;/anonymous&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ED17C01374A04ABB8B57C08349C85C3E&lt;/guid&gt;&#10;                    &lt;answertext&gt;La rétention placentaire&lt;/answertext&gt;&#10;                    &lt;valuetype&gt;0&lt;/valuetype&gt;&#10;                &lt;/answer&gt;&#10;                &lt;answer&gt;&#10;                    &lt;guid&gt;C76F2460B7424F928DA4488C8454805A&lt;/guid&gt;&#10;                    &lt;answertext&gt;La métrite puerpérale&lt;/answertext&gt;&#10;                    &lt;valuetype&gt;0&lt;/valuetype&gt;&#10;                &lt;/answer&gt;&#10;                &lt;answer&gt;&#10;                    &lt;guid&gt;F47A41EB12774100A9BBAE976FFD082F&lt;/guid&gt;&#10;                    &lt;answertext&gt;L’endométrite clinique&lt;/answertext&gt;&#10;                    &lt;valuetype&gt;0&lt;/valuetype&gt;&#10;                &lt;/answer&gt;&#10;                &lt;answer&gt;&#10;                    &lt;guid&gt;006C928A3D214487877167C50EC432EA&lt;/guid&gt;&#10;                    &lt;answertext&gt;La détection des chaleurs&lt;/answertext&gt;&#10;                    &lt;valuetype&gt;0&lt;/valuetype&gt;&#10;                &lt;/answer&gt;&#10;                &lt;answer&gt;&#10;                    &lt;guid&gt;ACA0DFABEF6346498D2FFEDFA4D50B38&lt;/guid&gt;&#10;                    &lt;answertext&gt;L’infertilité&lt;/answertext&gt;&#10;                    &lt;valuetype&gt;0&lt;/valuetype&gt;&#10;                &lt;/answer&gt;&#10;                &lt;answer&gt;&#10;                    &lt;guid&gt;D02AB5E8C58B4359829C16B81272D903&lt;/guid&gt;&#10;                    &lt;answertext&gt;L’absence de manifestation des chaleurs&lt;/answertext&gt;&#10;                    &lt;valuetype&gt;0&lt;/valuetype&gt;&#10;                &lt;/answer&gt;&#10;                &lt;answer&gt;&#10;                    &lt;guid&gt;09F6B2D1E48B48328B21A223314972FA&lt;/guid&gt;&#10;                    &lt;answertext&gt;Le kyste ovarien &lt;/answertext&gt;&#10;                    &lt;valuetype&gt;0&lt;/valuetype&gt;&#10;                &lt;/answer&gt;&#10;                &lt;answer&gt;&#10;                    &lt;guid&gt;C2A761A440D744FEB6D384F91DB9CA3C&lt;/guid&gt;&#10;                    &lt;answertext&gt;L’anoestrus pathologique du postpartum&lt;/answertext&gt;&#10;                    &lt;valuetype&gt;0&lt;/valuetype&gt;&#10;                &lt;/answer&gt;&#10;                &lt;answer&gt;&#10;                    &lt;guid&gt;7A6629B3F0BF4F1D9DA0D1B1AA3F6779&lt;/guid&gt;&#10;                    &lt;answertext&gt;L’infécondité&lt;/answertext&gt;&#10;                    &lt;valuetype&gt;0&lt;/valuetype&gt;&#10;                &lt;/answer&gt;&#10;            &lt;/answers&gt;&#10;        &lt;/multichoice&gt;&#10;    &lt;/questions&gt;&#10;&lt;/questionlist&gt;"/>
  <p:tag name="LIVECHARTING" val="False"/>
  <p:tag name="AUTOOPENPOLL" val="True"/>
  <p:tag name="AUTOFORMATCHART" val="Tru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IMING" val="|1.7|25"/>
</p:tagLst>
</file>

<file path=ppt/tags/tag2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9F8803CA788946BAB17C9F49849368E8&lt;/guid&gt;&#10;        &lt;description /&gt;&#10;        &lt;date&gt;4/17/2016 9:25: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2DEA3055C944F38ACC005D3562B9C03&lt;/guid&gt;&#10;            &lt;repollguid&gt;3B1EF08D65AD4E13AC5F3D9B596F5DD8&lt;/repollguid&gt;&#10;            &lt;sourceid&gt;640EFFB742834ECDB71EFF2CDBCDB4FB&lt;/sourceid&gt;&#10;            &lt;questiontext&gt;Selon les chiffres ci-dessous présentés quelle est la valeur de l’index de fertilité apparent de ce troupeau de 70 vache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15F08BAFCC8F45E68889642340D23B60&lt;/guid&gt;&#10;                    &lt;answertext&gt;3,3 (135/40)&lt;/answertext&gt;&#10;                    &lt;valuetype&gt;0&lt;/valuetype&gt;&#10;                &lt;/answer&gt;&#10;                &lt;answer&gt;&#10;                    &lt;guid&gt;8C9987578AFF4921A6A518B634347D03&lt;/guid&gt;&#10;                    &lt;answertext&gt;2,5 (100/40)&lt;/answertext&gt;&#10;                    &lt;valuetype&gt;0&lt;/valuetype&gt;&#10;                &lt;/answer&gt;&#10;                &lt;answer&gt;&#10;                    &lt;guid&gt;53EB0D942A344F2FAE149A13E8391E10&lt;/guid&gt;&#10;                    &lt;answertext&gt;3,0 (120/40)&lt;/answertext&gt;&#10;                    &lt;valuetype&gt;0&lt;/valuetype&gt;&#10;                &lt;/answer&gt;&#10;            &lt;/answers&gt;&#10;        &lt;/multichoice&gt;&#10;    &lt;/questions&gt;&#10;&lt;/questionlist&gt;"/>
  <p:tag name="LIVECHARTING" val="False"/>
  <p:tag name="AUTOOPENPOLL" val="True"/>
  <p:tag name="AUTOFORMATCHART" val="True"/>
  <p:tag name="HASRESULTS" val="False"/>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2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9F8803CA788946BAB17C9F49849368E8&lt;/guid&gt;&#10;        &lt;description /&gt;&#10;        &lt;date&gt;4/17/2016 9:25: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DD50DF6EF0F4CA692637A0A3DB4020B&lt;/guid&gt;&#10;            &lt;repollguid&gt;3B1EF08D65AD4E13AC5F3D9B596F5DD8&lt;/repollguid&gt;&#10;            &lt;sourceid&gt;640EFFB742834ECDB71EFF2CDBCDB4FB&lt;/sourceid&gt;&#10;            &lt;questiontext&gt;Selon les chiffres ci-dessous présentés quelle est la valeur de l’index de fertilité Total de ce troupeau de 70 vache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15F08BAFCC8F45E68889642340D23B60&lt;/guid&gt;&#10;                    &lt;answertext&gt;3,3 (135/40)&lt;/answertext&gt;&#10;                    &lt;valuetype&gt;0&lt;/valuetype&gt;&#10;                &lt;/answer&gt;&#10;                &lt;answer&gt;&#10;                    &lt;guid&gt;8C9987578AFF4921A6A518B634347D03&lt;/guid&gt;&#10;                    &lt;answertext&gt;2,5 (100/40)&lt;/answertext&gt;&#10;                    &lt;valuetype&gt;0&lt;/valuetype&gt;&#10;                &lt;/answer&gt;&#10;                &lt;answer&gt;&#10;                    &lt;guid&gt;53EB0D942A344F2FAE149A13E8391E10&lt;/guid&gt;&#10;                    &lt;answertext&gt;3,0 (120/40)&lt;/answertext&gt;&#10;                    &lt;valuetype&gt;0&lt;/valuetype&gt;&#10;                &lt;/answer&gt;&#10;            &lt;/answers&gt;&#10;        &lt;/multichoice&gt;&#10;    &lt;/questions&gt;&#10;&lt;/questionlist&gt;"/>
  <p:tag name="LIVECHARTING" val="False"/>
  <p:tag name="AUTOOPENPOLL" val="True"/>
  <p:tag name="AUTOFORMATCHART" val="True"/>
  <p:tag name="HASRESULTS" val="False"/>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2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9F8803CA788946BAB17C9F49849368E8&lt;/guid&gt;&#10;        &lt;description /&gt;&#10;        &lt;date&gt;4/17/2016 9:25: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3987D33551C48C19568ED2DCD6DB597&lt;/guid&gt;&#10;            &lt;repollguid&gt;3B1EF08D65AD4E13AC5F3D9B596F5DD8&lt;/repollguid&gt;&#10;            &lt;sourceid&gt;640EFFB742834ECDB71EFF2CDBCDB4FB&lt;/sourceid&gt;&#10;            &lt;questiontext&gt;Selon les chiffres ci-dessous présentés quelle est la valeur du taux de gestation apparent en 1ère insémination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15F08BAFCC8F45E68889642340D23B60&lt;/guid&gt;&#10;                    &lt;answertext&gt;20 %  (20/100)&lt;/answertext&gt;&#10;                    &lt;valuetype&gt;0&lt;/valuetype&gt;&#10;                &lt;/answer&gt;&#10;                &lt;answer&gt;&#10;                    &lt;guid&gt;8C9987578AFF4921A6A518B634347D03&lt;/guid&gt;&#10;                    &lt;answertext&gt;22 % (20/90)&lt;/answertext&gt;&#10;                    &lt;valuetype&gt;0&lt;/valuetype&gt;&#10;                &lt;/answer&gt;&#10;                &lt;answer&gt;&#10;                    &lt;guid&gt;53EB0D942A344F2FAE149A13E8391E10&lt;/guid&gt;&#10;                    &lt;answertext&gt;9 % (20/220)&lt;/answertext&gt;&#10;                    &lt;valuetype&gt;0&lt;/valuetype&gt;&#10;                &lt;/answer&gt;&#10;            &lt;/answers&gt;&#10;        &lt;/multichoice&gt;&#10;    &lt;/questions&gt;&#10;&lt;/questionlist&gt;"/>
  <p:tag name="HASRESULTS" val="False"/>
  <p:tag name="LIVECHARTING" val="False"/>
  <p:tag name="AUTOOPENPOLL" val="True"/>
  <p:tag name="AUTOFORMATCHART" val="True"/>
</p:tagLst>
</file>

<file path=ppt/tags/tag28.xml><?xml version="1.0" encoding="utf-8"?>
<p:tagLst xmlns:a="http://schemas.openxmlformats.org/drawingml/2006/main" xmlns:r="http://schemas.openxmlformats.org/officeDocument/2006/relationships" xmlns:p="http://schemas.openxmlformats.org/presentationml/2006/main">
  <p:tag name="TYPE" val="1"/>
  <p:tag name="DEFINEDCOLORS" val="3,6,10,45,32,50,13,4,9,55,1"/>
  <p:tag name="LABELFORMAT" val="0"/>
  <p:tag name="NUMBERFORMAT" val="0"/>
  <p:tag name="COLORTYPE" val="SCHEME"/>
</p:tagLst>
</file>

<file path=ppt/tags/tag29.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DEFINED"/>
  <p:tag name="DEFINEDCOLORS" val="3,6,10,45,32,50,13,4,9,55,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9F8803CA788946BAB17C9F49849368E8&lt;/guid&gt;&#10;        &lt;description /&gt;&#10;        &lt;date&gt;4/17/2016 9:25: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ED985F27F0041E19D00714A397B53BC&lt;/guid&gt;&#10;            &lt;repollguid&gt;3B1EF08D65AD4E13AC5F3D9B596F5DD8&lt;/repollguid&gt;&#10;            &lt;sourceid&gt;640EFFB742834ECDB71EFF2CDBCDB4FB&lt;/sourceid&gt;&#10;            &lt;questiontext&gt;Quel devrait être le score corporel idéal d’une vache en période de reproduction ?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15F08BAFCC8F45E68889642340D23B60&lt;/guid&gt;&#10;                    &lt;answertext&gt;&amp;lt; 2&lt;/answertext&gt;&#10;                    &lt;valuetype&gt;0&lt;/valuetype&gt;&#10;                &lt;/answer&gt;&#10;                &lt;answer&gt;&#10;                    &lt;guid&gt;8C9987578AFF4921A6A518B634347D03&lt;/guid&gt;&#10;                    &lt;answertext&gt;&amp;gt;2 et &amp;lt;4&lt;/answertext&gt;&#10;                    &lt;valuetype&gt;0&lt;/valuetype&gt;&#10;                &lt;/answer&gt;&#10;                &lt;answer&gt;&#10;                    &lt;guid&gt;8A22B33867464895B611AC2F63B336FD&lt;/guid&gt;&#10;                    &lt;answertext&gt;&amp;gt; 4&lt;/answertext&gt;&#10;                    &lt;valuetype&gt;0&lt;/valuetype&gt;&#10;                &lt;/answer&gt;&#10;            &lt;/answers&gt;&#10;        &lt;/multichoice&gt;&#10;    &lt;/questions&gt;&#10;&lt;/questionlist&gt;"/>
  <p:tag name="HASRESULTS" val="False"/>
  <p:tag name="LIVECHARTING" val="False"/>
  <p:tag name="AUTOOPENPOLL" val="True"/>
  <p:tag name="AUTOFORMATCHART" val="True"/>
</p:tagLst>
</file>

<file path=ppt/tags/tag42.xml><?xml version="1.0" encoding="utf-8"?>
<p:tagLst xmlns:a="http://schemas.openxmlformats.org/drawingml/2006/main" xmlns:r="http://schemas.openxmlformats.org/officeDocument/2006/relationships" xmlns:p="http://schemas.openxmlformats.org/presentationml/2006/main">
  <p:tag name="ZEROBASED" val="False"/>
</p:tagLst>
</file>

<file path=ppt/tags/tag4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4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9F8803CA788946BAB17C9F49849368E8&lt;/guid&gt;&#10;        &lt;description /&gt;&#10;        &lt;date&gt;4/17/2016 9:25: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6F099647DD04215AF1BA359635A8FF5&lt;/guid&gt;&#10;            &lt;repollguid&gt;3B1EF08D65AD4E13AC5F3D9B596F5DD8&lt;/repollguid&gt;&#10;            &lt;sourceid&gt;640EFFB742834ECDB71EFF2CDBCDB4FB&lt;/sourceid&gt;&#10;            &lt;questiontext&gt;Quel devrait être le % de scores corporels compris entre 2,5 et 3,5 dans un troupeau de vaches laitières en lactation ou non (tarie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15F08BAFCC8F45E68889642340D23B60&lt;/guid&gt;&#10;                    &lt;answertext&gt;10 %&lt;/answertext&gt;&#10;                    &lt;valuetype&gt;0&lt;/valuetype&gt;&#10;                &lt;/answer&gt;&#10;                &lt;answer&gt;&#10;                    &lt;guid&gt;8C9987578AFF4921A6A518B634347D03&lt;/guid&gt;&#10;                    &lt;answertext&gt;50 %&lt;/answertext&gt;&#10;                    &lt;valuetype&gt;0&lt;/valuetype&gt;&#10;                &lt;/answer&gt;&#10;                &lt;answer&gt;&#10;                    &lt;guid&gt;8A22B33867464895B611AC2F63B336FD&lt;/guid&gt;&#10;                    &lt;answertext&gt;90 %&lt;/answertext&gt;&#10;                    &lt;valuetype&gt;0&lt;/valuetype&gt;&#10;                &lt;/answer&gt;&#10;            &lt;/answers&gt;&#10;        &lt;/multichoice&gt;&#10;    &lt;/questions&gt;&#10;&lt;/questionlist&gt;"/>
  <p:tag name="HASRESULTS" val="False"/>
  <p:tag name="LIVECHARTING" val="False"/>
  <p:tag name="AUTOOPENPOLL" val="True"/>
  <p:tag name="AUTOFORMATCHART" val="True"/>
</p:tagLst>
</file>

<file path=ppt/tags/tag45.xml><?xml version="1.0" encoding="utf-8"?>
<p:tagLst xmlns:a="http://schemas.openxmlformats.org/drawingml/2006/main" xmlns:r="http://schemas.openxmlformats.org/officeDocument/2006/relationships" xmlns:p="http://schemas.openxmlformats.org/presentationml/2006/main">
  <p:tag name="ZEROBASED" val="False"/>
</p:tagLst>
</file>

<file path=ppt/tags/tag46.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HASRESULTS" val="False"/>
  <p:tag name="TPQUESTIONXML" val="﻿&lt;?xml version=&quot;1.0&quot; encoding=&quot;utf-8&quot;?&gt;&#10;&lt;questionlist&gt;&#10;    &lt;properties&gt;&#10;        &lt;guid&gt;FC59FAEA2025431B8CB3C8B6FCCD689C&lt;/guid&gt;&#10;        &lt;description /&gt;&#10;        &lt;date&gt;4/1/2016 1:07:0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B6460EC54C344599D0EAF0DAD30D8EB&lt;/guid&gt;&#10;            &lt;repollguid&gt;8B245F47E47B4ECBB2F20B1A999A7AF0&lt;/repollguid&gt;&#10;            &lt;sourceid&gt;9A404C8814D54DFE9507086C823525E4&lt;/sourceid&gt;&#10;            &lt;questiontext&gt;Quel est LE paramètre qui, dans un troupeau de vaches, vous semble le plus pertinent pour exprimer la présence d’un problème de reproduction au sens le plus général du terme ? (Par paramètre, on entend une variable quantifiable cad que l’on peut exprimer de manière numériqu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07471F233A0C4B6BA6E4768031B27427&lt;/guid&gt;&#10;                    &lt;answertext&gt;% de rétention placentaire&lt;/answertext&gt;&#10;                    &lt;valuetype&gt;0&lt;/valuetype&gt;&#10;                &lt;/answer&gt;&#10;                &lt;answer&gt;&#10;                    &lt;guid&gt;647930ABBABF47AE888BF492A12A7069&lt;/guid&gt;&#10;                    &lt;answertext&gt;Période d’attente (J)&lt;/answertext&gt;&#10;                    &lt;valuetype&gt;0&lt;/valuetype&gt;&#10;                &lt;/answer&gt;&#10;                &lt;answer&gt;&#10;                    &lt;guid&gt;270BAE0A9BE443768DBA56AA145C472D&lt;/guid&gt;&#10;                    &lt;answertext&gt;% d’endométrites cliniques&lt;/answertext&gt;&#10;                    &lt;valuetype&gt;0&lt;/valuetype&gt;&#10;                &lt;/answer&gt;&#10;                &lt;answer&gt;&#10;                    &lt;guid&gt;6EF066D7687D4C54827736772BDEE32C&lt;/guid&gt;&#10;                    &lt;answertext&gt;% de gestation en 1ère insémination&lt;/answertext&gt;&#10;                    &lt;valuetype&gt;0&lt;/valuetype&gt;&#10;                &lt;/answer&gt;&#10;                &lt;answer&gt;&#10;                    &lt;guid&gt;5B0B484DE034414BB2FC86D20099A6F2&lt;/guid&gt;&#10;                    &lt;answertext&gt;Période de reproduction (J)&lt;/answertext&gt;&#10;                    &lt;valuetype&gt;0&lt;/valuetype&gt;&#10;                &lt;/answer&gt;&#10;                &lt;answer&gt;&#10;                    &lt;guid&gt;610D8CCE2A51458E8A8B6012E63A335E&lt;/guid&gt;&#10;                    &lt;answertext&gt;Intervalle moyen entre vêlages (J)&lt;/answertext&gt;&#10;                    &lt;valuetype&gt;0&lt;/valuetype&gt;&#10;                &lt;/answer&gt;&#10;                &lt;answer&gt;&#10;                    &lt;guid&gt;A517EA3E198040888FC7DCA727E597C6&lt;/guid&gt;&#10;                    &lt;answertext&gt;Intervalle entre le vêlage et l’insémination fécondante (J)&lt;/answertext&gt;&#10;                    &lt;valuetype&gt;0&lt;/valuetype&gt;&#10;                &lt;/answer&gt;&#10;                &lt;answer&gt;&#10;                    &lt;guid&gt;8541B7C43B3941CDA2A9C3C6EEE53D24&lt;/guid&gt;&#10;                    &lt;answertext&gt;Aucune réponse n’est correcte&lt;/answertext&gt;&#10;                    &lt;valuetype&gt;0&lt;/valuetype&gt;&#10;                &lt;/answer&gt;&#10;                &lt;answer&gt;&#10;                    &lt;guid&gt;1726F67F0FDF46149288566584765AEC&lt;/guid&gt;&#10;                    &lt;answertext&gt;Toutes les réponses sont correctes&lt;/answertext&gt;&#10;                    &lt;valuetype&gt;0&lt;/valuetype&gt;&#10;                &lt;/answer&gt;&#10;            &lt;/answers&gt;&#10;        &lt;/multichoice&gt;&#10;    &lt;/questions&gt;&#10;&lt;/questionlist&gt;"/>
  <p:tag name="LIVECHARTING" val="False"/>
  <p:tag name="AUTOOPENPOLL" val="True"/>
  <p:tag name="AUTOFORMATCHART" val="True"/>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TYPE" val="0"/>
  <p:tag name="LABELFORMAT" val="1"/>
  <p:tag name="NUMBERFORMAT" val="0"/>
  <p:tag name="COLORTYPE" val="DEFINED"/>
  <p:tag name="DEFINEDCOLORS" val="3,6,10,45,11,50,13,4,9,55,1"/>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HASRESULTS" val="False"/>
  <p:tag name="TPQUESTIONXML" val="﻿&lt;?xml version=&quot;1.0&quot; encoding=&quot;utf-8&quot;?&gt;&#10;&lt;questionlist&gt;&#10;    &lt;properties&gt;&#10;        &lt;guid&gt;3C2D609318224B24B867A9BEE52FFD8B&lt;/guid&gt;&#10;        &lt;description /&gt;&#10;        &lt;date&gt;9/17/2016 7:08:42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7F95A78BA964CAEBE9790C7D99662E4&lt;/guid&gt;&#10;            &lt;repollguid&gt;802AAE24EE504D4295ABB1888A0AA43C&lt;/repollguid&gt;&#10;            &lt;sourceid&gt;B2D2094C02624EF6A2A25BBAE7119A9A&lt;/sourceid&gt;&#10;            &lt;questiontext&gt;En mars 2016, un éleveur vous demande s’il a eu ou pas un problème de reproduction en 2015. Pour répondre au mieux à sa demande, allez-vous calculer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E4298253B1234DEEB6A682E79D6F42EF&lt;/guid&gt;&#10;                    &lt;answertext&gt;L’intervalle moyen entre les vêlages de 2015 et les vêlages précédents.&lt;/answertext&gt;&#10;                    &lt;valuetype&gt;0&lt;/valuetype&gt;&#10;                &lt;/answer&gt;&#10;                &lt;answer&gt;&#10;                    &lt;guid&gt;A9F03616B34A414CACBDE11BC62B1BE6&lt;/guid&gt;&#10;                    &lt;answertext&gt;L’intervalle moyen entre les inséminations  fécondantes de 2015 et les vêlages précédents.&lt;/answertext&gt;&#10;                    &lt;valuetype&gt;0&lt;/valuetype&gt;&#10;                &lt;/answer&gt;&#10;                &lt;answer&gt;&#10;                    &lt;guid&gt;3B3B7C92D82D492E81F74F0DF3DB56BC&lt;/guid&gt;&#10;                    &lt;answertext&gt;L’intervalle moyen entre les vêlages de 2015 et les inséminations fécondantes suivantes de 2015. &lt;/answertext&gt;&#10;                    &lt;valuetype&gt;0&lt;/valuetype&gt;&#10;                &lt;/answer&gt;&#10;                &lt;answer&gt;&#10;                    &lt;guid&gt;53E70C5504474D76A806095CE9A51A21&lt;/guid&gt;&#10;                    &lt;answertext&gt;Je ne sais pas &lt;/answertext&gt;&#10;                    &lt;valuetype&gt;0&lt;/valuetype&gt;&#10;                &lt;/answer&gt;&#10;            &lt;/answers&gt;&#10;        &lt;/multichoice&gt;&#10;    &lt;/questions&gt;&#10;&lt;/questionlist&gt;"/>
  <p:tag name="LIVECHARTING" val="False"/>
  <p:tag name="AUTOOPENPOLL" val="True"/>
  <p:tag name="AUTOFORMATCHART" val="True"/>
</p:tagLst>
</file>

<file path=ppt/tags/tag9.xml><?xml version="1.0" encoding="utf-8"?>
<p:tagLst xmlns:a="http://schemas.openxmlformats.org/drawingml/2006/main" xmlns:r="http://schemas.openxmlformats.org/officeDocument/2006/relationships" xmlns:p="http://schemas.openxmlformats.org/presentationml/2006/main">
  <p:tag name="TYPE" val="1"/>
  <p:tag name="NUMBERFORMAT" val="0"/>
  <p:tag name="COLORTYPE" val="DEFINED"/>
  <p:tag name="DEFINEDCOLORS" val="3,6,10,45,32,50,13,4,9,55,1"/>
  <p:tag name="LABELFORMAT"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2151</TotalTime>
  <Words>5755</Words>
  <Application>Microsoft Office PowerPoint</Application>
  <PresentationFormat>Grand écran</PresentationFormat>
  <Paragraphs>1677</Paragraphs>
  <Slides>88</Slides>
  <Notes>7</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4</vt:i4>
      </vt:variant>
      <vt:variant>
        <vt:lpstr>Titres des diapositives</vt:lpstr>
      </vt:variant>
      <vt:variant>
        <vt:i4>88</vt:i4>
      </vt:variant>
    </vt:vector>
  </HeadingPairs>
  <TitlesOfParts>
    <vt:vector size="99" baseType="lpstr">
      <vt:lpstr>Arial</vt:lpstr>
      <vt:lpstr>Arial Narrow</vt:lpstr>
      <vt:lpstr>Calibri</vt:lpstr>
      <vt:lpstr>Calibri Light</vt:lpstr>
      <vt:lpstr>Mistral</vt:lpstr>
      <vt:lpstr>Times New Roman</vt:lpstr>
      <vt:lpstr>Thème Office</vt:lpstr>
      <vt:lpstr>Graphique</vt:lpstr>
      <vt:lpstr>Graphique Microsoft Graph</vt:lpstr>
      <vt:lpstr>Feuille de calcul</vt:lpstr>
      <vt:lpstr>Graphique Microsoft Excel</vt:lpstr>
      <vt:lpstr>Le CuSum et l’infertilité : un outil pas cher mais qui peut rapporter gros</vt:lpstr>
      <vt:lpstr>Avant toutes choses</vt:lpstr>
      <vt:lpstr>Présentation PowerPoint</vt:lpstr>
      <vt:lpstr>Présentation PowerPoint</vt:lpstr>
      <vt:lpstr>Quel est le principal problème que vous rencontrez  en reproduction bovine ? </vt:lpstr>
      <vt:lpstr>Quel est LE paramètre qui, dans un troupeau de vaches, vous semble le plus pertinent pour exprimer la présence d’un problème de reproduction au sens le plus général du terme ? (Par paramètre, on entend une variable quantifiable cad que l’on peut exprimer de manière numérique)</vt:lpstr>
      <vt:lpstr>Commentaires des réponses</vt:lpstr>
      <vt:lpstr>En mars 2016, un éleveur vous demande s’il a eu ou pas un problème de reproduction en 2015.  Pour répondre au mieux à sa demande, allez-vous calculer </vt:lpstr>
      <vt:lpstr>Présentation PowerPoint</vt:lpstr>
      <vt:lpstr>Le problème de reproduction existe-t-il ? Exemple d’une exploitation laitière de 75 vaches qui en 2015 avait un IV de 400 jours et un VIF de 135 jours   </vt:lpstr>
      <vt:lpstr>Attendu le problème d’infécondité actuel exprimé par le VIF de 135 jours, quelle hypothèse prioritaire envisageriez-vous ? </vt:lpstr>
      <vt:lpstr>Commentaires des réponses</vt:lpstr>
      <vt:lpstr>Analyse de l’hypothèse 2</vt:lpstr>
      <vt:lpstr>Avez-vous compris ? Choisissez l’affirmation exacte </vt:lpstr>
      <vt:lpstr>L’infertilité : on y est …</vt:lpstr>
      <vt:lpstr>Diagnostiquer aussi rapidement que possible un problème d’infertilité </vt:lpstr>
      <vt:lpstr>Présentation PowerPoint</vt:lpstr>
      <vt:lpstr>Présentation PowerPoint</vt:lpstr>
      <vt:lpstr>Présentation PowerPoint</vt:lpstr>
      <vt:lpstr>Présentation PowerPoint</vt:lpstr>
      <vt:lpstr>Et si on s’exerçait en direct ?  </vt:lpstr>
      <vt:lpstr>Vous devriez obtenir quelque chose comme ceci</vt:lpstr>
      <vt:lpstr>L’infertilité : un vrai problème en reproduction bovine</vt:lpstr>
      <vt:lpstr>Présentation PowerPoint</vt:lpstr>
      <vt:lpstr>Présentation PowerPoint</vt:lpstr>
      <vt:lpstr>La fertilité ne s’améliore pas (le cas des troupeaux Holstein aux USA (Norman et al. 2009)</vt:lpstr>
      <vt:lpstr>Obtenir un veau vivant : un parcours semé d’embûches</vt:lpstr>
      <vt:lpstr>Quelle est selon vous la principale cause de l’infertilité ? </vt:lpstr>
      <vt:lpstr>Présentation PowerPoint</vt:lpstr>
      <vt:lpstr>La gestation, un parcours semé d’embûches : le B.A.BA. </vt:lpstr>
      <vt:lpstr>La gestation, un parcours semé d’embûches </vt:lpstr>
      <vt:lpstr>Quantifier l’infertilité : la première étape de son diagnostic </vt:lpstr>
      <vt:lpstr>Présentation PowerPoint</vt:lpstr>
      <vt:lpstr>Présentation PowerPoint</vt:lpstr>
      <vt:lpstr>Selon les chiffres ci-dessous présentés quelle est la valeur de l’index de fertilité apparent de ce troupeau de 70 vaches ?</vt:lpstr>
      <vt:lpstr>Selon les chiffres ci-dessous présentés quelle est la valeur de l’index de fertilité Total de ce troupeau de 70 vaches ?</vt:lpstr>
      <vt:lpstr>Présentation PowerPoint</vt:lpstr>
      <vt:lpstr>Selon les chiffres ci-dessous présentés quelle est la valeur du taux de gestation apparent en 1ère insémination ?</vt:lpstr>
      <vt:lpstr>La formulation des hypothèses d’un problème d’infertilité : une deuxième étape </vt:lpstr>
      <vt:lpstr>Exercice 1 :  Partons à la recherche d’hypothèses</vt:lpstr>
      <vt:lpstr>Présentation PowerPoint</vt:lpstr>
      <vt:lpstr>Présentation PowerPoint</vt:lpstr>
      <vt:lpstr>Présentation PowerPoint</vt:lpstr>
      <vt:lpstr>Présentation PowerPoint</vt:lpstr>
      <vt:lpstr>Endométrite subclinique : il faut des PMN mais pas trop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Effet du THI sur le taux de gestation total de 373 vaches laitières et 1523 inséminations (années 2013 et 2014) (Nguyen Kien Cuong  Ho Chi Minh ville Vietnam) </vt:lpstr>
      <vt:lpstr>Le stress thermique : en Allemagne aussi  Schuller et al. Theriogenology, 2014,81,1050-1057. 7252 inséminations sur 1707 vaches en 2 ans Température moyenne : 16,0 +/- 5,5°C (2,3 à 29,8°C) Humidité relative moyenne : 76 +/- 8,2 % (49,8 à 96,1 %) THI moyen : 60,4 (40,8 à 79,9)</vt:lpstr>
      <vt:lpstr>Impact du niveau de la production laitière sur l’effet du stress thermique sur la fertilité  (Al-Katanani YM, Webb DW, Hansen PJ. J.Dairy Sci., 1999, 82, 2611-2616) </vt:lpstr>
      <vt:lpstr>Présentation PowerPoint</vt:lpstr>
      <vt:lpstr>Prévenir et traiter le stress thermique (In Repromag 2015, 15)</vt:lpstr>
      <vt:lpstr>Présentation PowerPoint</vt:lpstr>
      <vt:lpstr>La mortalité embryonnaire tardive : Résultats personnels</vt:lpstr>
      <vt:lpstr>La mortalité embryonnaire tardive  : Résultats personnels (10 %)</vt:lpstr>
      <vt:lpstr>Des moyens d’identification du problème </vt:lpstr>
      <vt:lpstr>Présentation PowerPoint</vt:lpstr>
      <vt:lpstr>http://www.francebovia.com/actualite/114-test-d-ovulation-predi-bov.html </vt:lpstr>
      <vt:lpstr>Présentation PowerPoint</vt:lpstr>
      <vt:lpstr>Présentation PowerPoint</vt:lpstr>
      <vt:lpstr>Présentation PowerPoint</vt:lpstr>
      <vt:lpstr>Présentation PowerPoint</vt:lpstr>
      <vt:lpstr>Présentation PowerPoint</vt:lpstr>
      <vt:lpstr>Quel devrait être le score corporel idéal d’une vache  en période de reproduction ? </vt:lpstr>
      <vt:lpstr>Quel devrait être le % de scores corporels compris entre 2,5 et 3,5 dans un troupeau de vaches laitières en lactation ou non (taries) ?</vt:lpstr>
      <vt:lpstr>Présentation PowerPoint</vt:lpstr>
      <vt:lpstr>Retournons à notre premier cas </vt:lpstr>
      <vt:lpstr>Traiter l’infertilité</vt:lpstr>
      <vt:lpstr>Aspects thérapeutiques de l’infertilité : le troupeau </vt:lpstr>
      <vt:lpstr>Aspects thérapeutiques de l’infertilité : l’individu</vt:lpstr>
      <vt:lpstr>Effet de la concentration en progestérone au 5ème jour de gestation sur le taux de gestation (Starbuck et al. 2001)</vt:lpstr>
      <vt:lpstr>Mann GE, Lamming GE. The influence of progesterone during early pregnancy in cattle. Reprod.Domest.Anim. 1999, 34, 269-274.</vt:lpstr>
      <vt:lpstr>Impact d’un apport exogène de P4 sur le taux de gestation chez des vaches infertiles Larson et al. Anim.Reprod.Sci., 2007,102,172-179</vt:lpstr>
      <vt:lpstr>Moments d’injection de la GnRH</vt:lpstr>
      <vt:lpstr>Stratégies d’utilisation de la GnRH</vt:lpstr>
      <vt:lpstr>Présentation PowerPoint</vt:lpstr>
      <vt:lpstr>Nous vous remercions de votre présence  et participation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Hanzen Christian</dc:creator>
  <cp:lastModifiedBy>Hanzen Christian</cp:lastModifiedBy>
  <cp:revision>99</cp:revision>
  <dcterms:created xsi:type="dcterms:W3CDTF">2016-04-01T09:28:41Z</dcterms:created>
  <dcterms:modified xsi:type="dcterms:W3CDTF">2016-09-26T15:12:12Z</dcterms:modified>
</cp:coreProperties>
</file>